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2.xml" ContentType="application/vnd.openxmlformats-officedocument.presentationml.tags+xml"/>
  <Override PartName="/ppt/notesSlides/notesSlide6.xml" ContentType="application/vnd.openxmlformats-officedocument.presentationml.notesSlide+xml"/>
  <Override PartName="/ppt/tags/tag3.xml" ContentType="application/vnd.openxmlformats-officedocument.presentationml.tags+xml"/>
  <Override PartName="/ppt/notesSlides/notesSlide7.xml" ContentType="application/vnd.openxmlformats-officedocument.presentationml.notesSlide+xml"/>
  <Override PartName="/ppt/tags/tag4.xml" ContentType="application/vnd.openxmlformats-officedocument.presentationml.tags+xml"/>
  <Override PartName="/ppt/notesSlides/notesSlide8.xml" ContentType="application/vnd.openxmlformats-officedocument.presentationml.notesSlide+xml"/>
  <Override PartName="/ppt/tags/tag5.xml" ContentType="application/vnd.openxmlformats-officedocument.presentationml.tags+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notesSlides/notesSlide12.xml" ContentType="application/vnd.openxmlformats-officedocument.presentationml.notesSlide+xml"/>
  <Override PartName="/ppt/charts/chart2.xml" ContentType="application/vnd.openxmlformats-officedocument.drawingml.chart+xml"/>
  <Override PartName="/ppt/notesSlides/notesSlide13.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4.xml" ContentType="application/vnd.openxmlformats-officedocument.presentationml.notesSlide+xml"/>
  <Override PartName="/ppt/tags/tag7.xml" ContentType="application/vnd.openxmlformats-officedocument.presentationml.tags+xml"/>
  <Override PartName="/ppt/notesSlides/notesSlide15.xml" ContentType="application/vnd.openxmlformats-officedocument.presentationml.notesSlide+xml"/>
  <Override PartName="/ppt/tags/tag8.xml" ContentType="application/vnd.openxmlformats-officedocument.presentationml.tags+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31"/>
  </p:notesMasterIdLst>
  <p:handoutMasterIdLst>
    <p:handoutMasterId r:id="rId32"/>
  </p:handoutMasterIdLst>
  <p:sldIdLst>
    <p:sldId id="256" r:id="rId2"/>
    <p:sldId id="321" r:id="rId3"/>
    <p:sldId id="342" r:id="rId4"/>
    <p:sldId id="257" r:id="rId5"/>
    <p:sldId id="343" r:id="rId6"/>
    <p:sldId id="317" r:id="rId7"/>
    <p:sldId id="318" r:id="rId8"/>
    <p:sldId id="344" r:id="rId9"/>
    <p:sldId id="341" r:id="rId10"/>
    <p:sldId id="283" r:id="rId11"/>
    <p:sldId id="326" r:id="rId12"/>
    <p:sldId id="306" r:id="rId13"/>
    <p:sldId id="345" r:id="rId14"/>
    <p:sldId id="315" r:id="rId15"/>
    <p:sldId id="346" r:id="rId16"/>
    <p:sldId id="308" r:id="rId17"/>
    <p:sldId id="309" r:id="rId18"/>
    <p:sldId id="347" r:id="rId19"/>
    <p:sldId id="285" r:id="rId20"/>
    <p:sldId id="319" r:id="rId21"/>
    <p:sldId id="261" r:id="rId22"/>
    <p:sldId id="332" r:id="rId23"/>
    <p:sldId id="264" r:id="rId24"/>
    <p:sldId id="262" r:id="rId25"/>
    <p:sldId id="294" r:id="rId26"/>
    <p:sldId id="340" r:id="rId27"/>
    <p:sldId id="333" r:id="rId28"/>
    <p:sldId id="313" r:id="rId29"/>
    <p:sldId id="267"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9" autoAdjust="0"/>
    <p:restoredTop sz="77392" autoAdjust="0"/>
  </p:normalViewPr>
  <p:slideViewPr>
    <p:cSldViewPr snapToGrid="0" snapToObjects="1">
      <p:cViewPr varScale="1">
        <p:scale>
          <a:sx n="115" d="100"/>
          <a:sy n="115" d="100"/>
        </p:scale>
        <p:origin x="-2264"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notesMaster" Target="notesMasters/notesMaster1.xml"/><Relationship Id="rId32" Type="http://schemas.openxmlformats.org/officeDocument/2006/relationships/handoutMaster" Target="handoutMasters/handout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interSettings" Target="printerSettings/printerSettings1.bin"/><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p2p_copy.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kernel_time_gpu-box_140123.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gpu-box_140123.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gpu-box_140123.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acintosh%20HD:Users:mits:Documents:memos:graph500_memo:eval:graph500_kernel_time_gpu-box_140123.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acintosh%20HD:Users:mits:Documents:memos:graph500_trinity_140120.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acintosh%20HD:Users:mits:Documents:memos:graph500_gpu-box_14012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Result!$B$98</c:f>
              <c:strCache>
                <c:ptCount val="1"/>
                <c:pt idx="0">
                  <c:v>base BFS N=2^18</c:v>
                </c:pt>
              </c:strCache>
            </c:strRef>
          </c:tx>
          <c:spPr>
            <a:ln>
              <a:solidFill>
                <a:schemeClr val="accent1"/>
              </a:solidFill>
            </a:ln>
          </c:spPr>
          <c:marker>
            <c:symbol val="circle"/>
            <c:size val="9"/>
            <c:spPr>
              <a:solidFill>
                <a:schemeClr val="accent1"/>
              </a:solidFill>
            </c:spPr>
          </c:marker>
          <c:cat>
            <c:numRef>
              <c:f>Result!$C$97:$E$97</c:f>
              <c:numCache>
                <c:formatCode>General</c:formatCode>
                <c:ptCount val="3"/>
                <c:pt idx="0">
                  <c:v>2.0</c:v>
                </c:pt>
                <c:pt idx="1">
                  <c:v>3.0</c:v>
                </c:pt>
                <c:pt idx="2">
                  <c:v>4.0</c:v>
                </c:pt>
              </c:numCache>
            </c:numRef>
          </c:cat>
          <c:val>
            <c:numRef>
              <c:f>Result!$C$98:$E$98</c:f>
              <c:numCache>
                <c:formatCode>0.000</c:formatCode>
                <c:ptCount val="3"/>
                <c:pt idx="0">
                  <c:v>3.790512084960937</c:v>
                </c:pt>
                <c:pt idx="1">
                  <c:v>6.541229248046874</c:v>
                </c:pt>
                <c:pt idx="2">
                  <c:v>9.149826049804687</c:v>
                </c:pt>
              </c:numCache>
            </c:numRef>
          </c:val>
          <c:smooth val="0"/>
        </c:ser>
        <c:ser>
          <c:idx val="1"/>
          <c:order val="1"/>
          <c:tx>
            <c:strRef>
              <c:f>Result!$B$99</c:f>
              <c:strCache>
                <c:ptCount val="1"/>
                <c:pt idx="0">
                  <c:v>base BFS N=2^19</c:v>
                </c:pt>
              </c:strCache>
            </c:strRef>
          </c:tx>
          <c:spPr>
            <a:ln>
              <a:solidFill>
                <a:schemeClr val="accent2"/>
              </a:solidFill>
            </a:ln>
          </c:spPr>
          <c:marker>
            <c:spPr>
              <a:solidFill>
                <a:schemeClr val="accent2"/>
              </a:solidFill>
            </c:spPr>
          </c:marker>
          <c:cat>
            <c:numRef>
              <c:f>Result!$C$97:$E$97</c:f>
              <c:numCache>
                <c:formatCode>General</c:formatCode>
                <c:ptCount val="3"/>
                <c:pt idx="0">
                  <c:v>2.0</c:v>
                </c:pt>
                <c:pt idx="1">
                  <c:v>3.0</c:v>
                </c:pt>
                <c:pt idx="2">
                  <c:v>4.0</c:v>
                </c:pt>
              </c:numCache>
            </c:numRef>
          </c:cat>
          <c:val>
            <c:numRef>
              <c:f>Result!$C$99:$E$99</c:f>
              <c:numCache>
                <c:formatCode>0.000</c:formatCode>
                <c:ptCount val="3"/>
                <c:pt idx="0">
                  <c:v>7.133255004882812</c:v>
                </c:pt>
                <c:pt idx="1">
                  <c:v>12.22196960449219</c:v>
                </c:pt>
                <c:pt idx="2">
                  <c:v>17.65924072265625</c:v>
                </c:pt>
              </c:numCache>
            </c:numRef>
          </c:val>
          <c:smooth val="0"/>
        </c:ser>
        <c:ser>
          <c:idx val="2"/>
          <c:order val="2"/>
          <c:tx>
            <c:strRef>
              <c:f>Result!$B$100</c:f>
              <c:strCache>
                <c:ptCount val="1"/>
                <c:pt idx="0">
                  <c:v>base BFS N=2^20</c:v>
                </c:pt>
              </c:strCache>
            </c:strRef>
          </c:tx>
          <c:marker>
            <c:spPr>
              <a:solidFill>
                <a:schemeClr val="accent3"/>
              </a:solidFill>
            </c:spPr>
          </c:marker>
          <c:cat>
            <c:numRef>
              <c:f>Result!$C$97:$E$97</c:f>
              <c:numCache>
                <c:formatCode>General</c:formatCode>
                <c:ptCount val="3"/>
                <c:pt idx="0">
                  <c:v>2.0</c:v>
                </c:pt>
                <c:pt idx="1">
                  <c:v>3.0</c:v>
                </c:pt>
                <c:pt idx="2">
                  <c:v>4.0</c:v>
                </c:pt>
              </c:numCache>
            </c:numRef>
          </c:cat>
          <c:val>
            <c:numRef>
              <c:f>Result!$C$100:$E$100</c:f>
              <c:numCache>
                <c:formatCode>0.000</c:formatCode>
                <c:ptCount val="3"/>
                <c:pt idx="0">
                  <c:v>14.26327514648437</c:v>
                </c:pt>
                <c:pt idx="1">
                  <c:v>23.654296875</c:v>
                </c:pt>
                <c:pt idx="2">
                  <c:v>30.96914672851562</c:v>
                </c:pt>
              </c:numCache>
            </c:numRef>
          </c:val>
          <c:smooth val="0"/>
        </c:ser>
        <c:ser>
          <c:idx val="3"/>
          <c:order val="3"/>
          <c:tx>
            <c:strRef>
              <c:f>Result!$B$101</c:f>
              <c:strCache>
                <c:ptCount val="1"/>
                <c:pt idx="0">
                  <c:v>proposed BFS N=2^18</c:v>
                </c:pt>
              </c:strCache>
            </c:strRef>
          </c:tx>
          <c:spPr>
            <a:ln>
              <a:solidFill>
                <a:schemeClr val="accent1"/>
              </a:solidFill>
              <a:prstDash val="sysDot"/>
            </a:ln>
          </c:spPr>
          <c:marker>
            <c:symbol val="circle"/>
            <c:size val="9"/>
            <c:spPr>
              <a:solidFill>
                <a:schemeClr val="accent1"/>
              </a:solidFill>
              <a:ln>
                <a:solidFill>
                  <a:schemeClr val="accent1"/>
                </a:solidFill>
              </a:ln>
            </c:spPr>
          </c:marker>
          <c:cat>
            <c:numRef>
              <c:f>Result!$C$97:$E$97</c:f>
              <c:numCache>
                <c:formatCode>General</c:formatCode>
                <c:ptCount val="3"/>
                <c:pt idx="0">
                  <c:v>2.0</c:v>
                </c:pt>
                <c:pt idx="1">
                  <c:v>3.0</c:v>
                </c:pt>
                <c:pt idx="2">
                  <c:v>4.0</c:v>
                </c:pt>
              </c:numCache>
            </c:numRef>
          </c:cat>
          <c:val>
            <c:numRef>
              <c:f>Result!$C$101:$E$101</c:f>
              <c:numCache>
                <c:formatCode>0.000</c:formatCode>
                <c:ptCount val="3"/>
                <c:pt idx="0">
                  <c:v>2.268569946289062</c:v>
                </c:pt>
                <c:pt idx="1">
                  <c:v>4.07127380371094</c:v>
                </c:pt>
                <c:pt idx="2">
                  <c:v>5.611236572265625</c:v>
                </c:pt>
              </c:numCache>
            </c:numRef>
          </c:val>
          <c:smooth val="0"/>
        </c:ser>
        <c:ser>
          <c:idx val="4"/>
          <c:order val="4"/>
          <c:tx>
            <c:strRef>
              <c:f>Result!$B$102</c:f>
              <c:strCache>
                <c:ptCount val="1"/>
                <c:pt idx="0">
                  <c:v>proposed BFS N=2^19</c:v>
                </c:pt>
              </c:strCache>
            </c:strRef>
          </c:tx>
          <c:spPr>
            <a:ln>
              <a:solidFill>
                <a:schemeClr val="accent2"/>
              </a:solidFill>
              <a:prstDash val="sysDot"/>
            </a:ln>
          </c:spPr>
          <c:marker>
            <c:symbol val="x"/>
            <c:size val="9"/>
            <c:spPr>
              <a:solidFill>
                <a:schemeClr val="accent2"/>
              </a:solidFill>
              <a:ln>
                <a:solidFill>
                  <a:schemeClr val="accent2"/>
                </a:solidFill>
              </a:ln>
            </c:spPr>
          </c:marker>
          <c:cat>
            <c:numRef>
              <c:f>Result!$C$97:$E$97</c:f>
              <c:numCache>
                <c:formatCode>General</c:formatCode>
                <c:ptCount val="3"/>
                <c:pt idx="0">
                  <c:v>2.0</c:v>
                </c:pt>
                <c:pt idx="1">
                  <c:v>3.0</c:v>
                </c:pt>
                <c:pt idx="2">
                  <c:v>4.0</c:v>
                </c:pt>
              </c:numCache>
            </c:numRef>
          </c:cat>
          <c:val>
            <c:numRef>
              <c:f>Result!$C$102:$E$102</c:f>
              <c:numCache>
                <c:formatCode>0.000</c:formatCode>
                <c:ptCount val="3"/>
                <c:pt idx="0">
                  <c:v>4.34622192382813</c:v>
                </c:pt>
                <c:pt idx="1">
                  <c:v>7.789443969726562</c:v>
                </c:pt>
                <c:pt idx="2">
                  <c:v>10.70960998535156</c:v>
                </c:pt>
              </c:numCache>
            </c:numRef>
          </c:val>
          <c:smooth val="0"/>
        </c:ser>
        <c:ser>
          <c:idx val="5"/>
          <c:order val="5"/>
          <c:tx>
            <c:strRef>
              <c:f>Result!$B$103</c:f>
              <c:strCache>
                <c:ptCount val="1"/>
                <c:pt idx="0">
                  <c:v>proposed BFS N=2^20</c:v>
                </c:pt>
              </c:strCache>
            </c:strRef>
          </c:tx>
          <c:spPr>
            <a:ln>
              <a:solidFill>
                <a:schemeClr val="accent3"/>
              </a:solidFill>
              <a:prstDash val="sysDot"/>
            </a:ln>
          </c:spPr>
          <c:marker>
            <c:symbol val="triangle"/>
            <c:size val="9"/>
            <c:spPr>
              <a:solidFill>
                <a:schemeClr val="accent3"/>
              </a:solidFill>
              <a:ln>
                <a:solidFill>
                  <a:schemeClr val="accent3"/>
                </a:solidFill>
              </a:ln>
            </c:spPr>
          </c:marker>
          <c:cat>
            <c:numRef>
              <c:f>Result!$C$97:$E$97</c:f>
              <c:numCache>
                <c:formatCode>General</c:formatCode>
                <c:ptCount val="3"/>
                <c:pt idx="0">
                  <c:v>2.0</c:v>
                </c:pt>
                <c:pt idx="1">
                  <c:v>3.0</c:v>
                </c:pt>
                <c:pt idx="2">
                  <c:v>4.0</c:v>
                </c:pt>
              </c:numCache>
            </c:numRef>
          </c:cat>
          <c:val>
            <c:numRef>
              <c:f>Result!$C$103:$E$103</c:f>
              <c:numCache>
                <c:formatCode>0.000</c:formatCode>
                <c:ptCount val="3"/>
                <c:pt idx="0">
                  <c:v>8.3446044921875</c:v>
                </c:pt>
                <c:pt idx="1">
                  <c:v>14.8950653076172</c:v>
                </c:pt>
                <c:pt idx="2">
                  <c:v>20.46136474609375</c:v>
                </c:pt>
              </c:numCache>
            </c:numRef>
          </c:val>
          <c:smooth val="0"/>
        </c:ser>
        <c:dLbls>
          <c:showLegendKey val="0"/>
          <c:showVal val="0"/>
          <c:showCatName val="0"/>
          <c:showSerName val="0"/>
          <c:showPercent val="0"/>
          <c:showBubbleSize val="0"/>
        </c:dLbls>
        <c:marker val="1"/>
        <c:smooth val="0"/>
        <c:axId val="-2094568168"/>
        <c:axId val="2145265848"/>
      </c:lineChart>
      <c:catAx>
        <c:axId val="-2094568168"/>
        <c:scaling>
          <c:orientation val="minMax"/>
        </c:scaling>
        <c:delete val="0"/>
        <c:axPos val="b"/>
        <c:title>
          <c:tx>
            <c:rich>
              <a:bodyPr/>
              <a:lstStyle/>
              <a:p>
                <a:pPr>
                  <a:defRPr sz="1400"/>
                </a:pPr>
                <a:r>
                  <a:rPr lang="en-US" altLang="ja-JP" sz="1400"/>
                  <a:t>Number of GPUs</a:t>
                </a:r>
                <a:endParaRPr lang="ja-JP" altLang="en-US" sz="1400"/>
              </a:p>
            </c:rich>
          </c:tx>
          <c:layout/>
          <c:overlay val="0"/>
        </c:title>
        <c:numFmt formatCode="General" sourceLinked="1"/>
        <c:majorTickMark val="out"/>
        <c:minorTickMark val="none"/>
        <c:tickLblPos val="nextTo"/>
        <c:txPr>
          <a:bodyPr/>
          <a:lstStyle/>
          <a:p>
            <a:pPr>
              <a:defRPr sz="1400"/>
            </a:pPr>
            <a:endParaRPr lang="ja-JP"/>
          </a:p>
        </c:txPr>
        <c:crossAx val="2145265848"/>
        <c:crosses val="autoZero"/>
        <c:auto val="1"/>
        <c:lblAlgn val="ctr"/>
        <c:lblOffset val="100"/>
        <c:noMultiLvlLbl val="0"/>
      </c:catAx>
      <c:valAx>
        <c:axId val="2145265848"/>
        <c:scaling>
          <c:orientation val="minMax"/>
        </c:scaling>
        <c:delete val="0"/>
        <c:axPos val="l"/>
        <c:majorGridlines/>
        <c:title>
          <c:tx>
            <c:rich>
              <a:bodyPr rot="-5400000" vert="horz"/>
              <a:lstStyle/>
              <a:p>
                <a:pPr>
                  <a:defRPr sz="1400"/>
                </a:pPr>
                <a:r>
                  <a:rPr lang="en-US" altLang="ja-JP" sz="1400"/>
                  <a:t>copy</a:t>
                </a:r>
                <a:r>
                  <a:rPr lang="en-US" altLang="ja-JP" sz="1400" baseline="0"/>
                  <a:t> size (MB)</a:t>
                </a:r>
                <a:endParaRPr lang="ja-JP" altLang="en-US" sz="1400"/>
              </a:p>
            </c:rich>
          </c:tx>
          <c:layout/>
          <c:overlay val="0"/>
        </c:title>
        <c:numFmt formatCode="0.000" sourceLinked="1"/>
        <c:majorTickMark val="out"/>
        <c:minorTickMark val="none"/>
        <c:tickLblPos val="nextTo"/>
        <c:txPr>
          <a:bodyPr/>
          <a:lstStyle/>
          <a:p>
            <a:pPr>
              <a:defRPr sz="1400"/>
            </a:pPr>
            <a:endParaRPr lang="ja-JP"/>
          </a:p>
        </c:txPr>
        <c:crossAx val="-2094568168"/>
        <c:crosses val="autoZero"/>
        <c:crossBetween val="between"/>
      </c:valAx>
    </c:plotArea>
    <c:legend>
      <c:legendPos val="t"/>
      <c:layout/>
      <c:overlay val="0"/>
      <c:txPr>
        <a:bodyPr/>
        <a:lstStyle/>
        <a:p>
          <a:pPr>
            <a:defRPr sz="1400"/>
          </a:pPr>
          <a:endParaRPr lang="ja-JP"/>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stacked"/>
        <c:varyColors val="0"/>
        <c:ser>
          <c:idx val="0"/>
          <c:order val="0"/>
          <c:tx>
            <c:strRef>
              <c:f>Result!$A$42</c:f>
              <c:strCache>
                <c:ptCount val="1"/>
                <c:pt idx="0">
                  <c:v>計算部分</c:v>
                </c:pt>
              </c:strCache>
            </c:strRef>
          </c:tx>
          <c:invertIfNegative val="0"/>
          <c:cat>
            <c:strRef>
              <c:f>Result!$B$41:$C$41</c:f>
              <c:strCache>
                <c:ptCount val="2"/>
                <c:pt idx="0">
                  <c:v>base BFS (GPUs=4)</c:v>
                </c:pt>
                <c:pt idx="1">
                  <c:v>proposed BFS (GPUs=4)</c:v>
                </c:pt>
              </c:strCache>
            </c:strRef>
          </c:cat>
          <c:val>
            <c:numRef>
              <c:f>Result!$B$42:$C$42</c:f>
              <c:numCache>
                <c:formatCode>General</c:formatCode>
                <c:ptCount val="2"/>
                <c:pt idx="0">
                  <c:v>19.164876759</c:v>
                </c:pt>
                <c:pt idx="1">
                  <c:v>19.146945639</c:v>
                </c:pt>
              </c:numCache>
            </c:numRef>
          </c:val>
        </c:ser>
        <c:ser>
          <c:idx val="1"/>
          <c:order val="1"/>
          <c:tx>
            <c:strRef>
              <c:f>Result!$A$43</c:f>
              <c:strCache>
                <c:ptCount val="1"/>
                <c:pt idx="0">
                  <c:v>通信部分</c:v>
                </c:pt>
              </c:strCache>
            </c:strRef>
          </c:tx>
          <c:invertIfNegative val="0"/>
          <c:cat>
            <c:strRef>
              <c:f>Result!$B$41:$C$41</c:f>
              <c:strCache>
                <c:ptCount val="2"/>
                <c:pt idx="0">
                  <c:v>base BFS (GPUs=4)</c:v>
                </c:pt>
                <c:pt idx="1">
                  <c:v>proposed BFS (GPUs=4)</c:v>
                </c:pt>
              </c:strCache>
            </c:strRef>
          </c:cat>
          <c:val>
            <c:numRef>
              <c:f>Result!$B$43:$C$43</c:f>
              <c:numCache>
                <c:formatCode>General</c:formatCode>
                <c:ptCount val="2"/>
                <c:pt idx="0">
                  <c:v>4.391411</c:v>
                </c:pt>
                <c:pt idx="1">
                  <c:v>3.05827</c:v>
                </c:pt>
              </c:numCache>
            </c:numRef>
          </c:val>
        </c:ser>
        <c:dLbls>
          <c:showLegendKey val="0"/>
          <c:showVal val="0"/>
          <c:showCatName val="0"/>
          <c:showSerName val="0"/>
          <c:showPercent val="0"/>
          <c:showBubbleSize val="0"/>
        </c:dLbls>
        <c:gapWidth val="150"/>
        <c:overlap val="100"/>
        <c:axId val="-2094747496"/>
        <c:axId val="-2094758296"/>
      </c:barChart>
      <c:catAx>
        <c:axId val="-2094747496"/>
        <c:scaling>
          <c:orientation val="minMax"/>
        </c:scaling>
        <c:delete val="0"/>
        <c:axPos val="b"/>
        <c:majorTickMark val="out"/>
        <c:minorTickMark val="none"/>
        <c:tickLblPos val="nextTo"/>
        <c:txPr>
          <a:bodyPr/>
          <a:lstStyle/>
          <a:p>
            <a:pPr>
              <a:defRPr sz="1400"/>
            </a:pPr>
            <a:endParaRPr lang="ja-JP"/>
          </a:p>
        </c:txPr>
        <c:crossAx val="-2094758296"/>
        <c:crosses val="autoZero"/>
        <c:auto val="1"/>
        <c:lblAlgn val="ctr"/>
        <c:lblOffset val="100"/>
        <c:noMultiLvlLbl val="0"/>
      </c:catAx>
      <c:valAx>
        <c:axId val="-2094758296"/>
        <c:scaling>
          <c:orientation val="minMax"/>
        </c:scaling>
        <c:delete val="0"/>
        <c:axPos val="l"/>
        <c:majorGridlines/>
        <c:title>
          <c:tx>
            <c:rich>
              <a:bodyPr rot="-5400000" vert="horz"/>
              <a:lstStyle/>
              <a:p>
                <a:pPr>
                  <a:defRPr sz="1400"/>
                </a:pPr>
                <a:r>
                  <a:rPr lang="en-US" altLang="ja-JP" sz="1400"/>
                  <a:t>second</a:t>
                </a:r>
                <a:endParaRPr lang="ja-JP" altLang="en-US" sz="1400"/>
              </a:p>
            </c:rich>
          </c:tx>
          <c:layout/>
          <c:overlay val="0"/>
        </c:title>
        <c:numFmt formatCode="General" sourceLinked="1"/>
        <c:majorTickMark val="out"/>
        <c:minorTickMark val="none"/>
        <c:tickLblPos val="nextTo"/>
        <c:txPr>
          <a:bodyPr/>
          <a:lstStyle/>
          <a:p>
            <a:pPr>
              <a:defRPr sz="1400"/>
            </a:pPr>
            <a:endParaRPr lang="ja-JP"/>
          </a:p>
        </c:txPr>
        <c:crossAx val="-2094747496"/>
        <c:crosses val="autoZero"/>
        <c:crossBetween val="between"/>
      </c:valAx>
    </c:plotArea>
    <c:legend>
      <c:legendPos val="t"/>
      <c:layout/>
      <c:overlay val="0"/>
      <c:txPr>
        <a:bodyPr/>
        <a:lstStyle/>
        <a:p>
          <a:pPr>
            <a:defRPr sz="1400"/>
          </a:pPr>
          <a:endParaRPr lang="ja-JP"/>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v>base BFS</c:v>
          </c:tx>
          <c:marker>
            <c:symbol val="circle"/>
            <c:size val="9"/>
            <c:spPr>
              <a:solidFill>
                <a:schemeClr val="accent1"/>
              </a:solidFill>
            </c:spPr>
          </c:marker>
          <c:cat>
            <c:strRef>
              <c:f>'CUB, Result'!$P$100:$P$108</c:f>
              <c:strCache>
                <c:ptCount val="9"/>
                <c:pt idx="0">
                  <c:v>2^14</c:v>
                </c:pt>
                <c:pt idx="1">
                  <c:v>2^15</c:v>
                </c:pt>
                <c:pt idx="2">
                  <c:v>2^16</c:v>
                </c:pt>
                <c:pt idx="3">
                  <c:v>2^17</c:v>
                </c:pt>
                <c:pt idx="4">
                  <c:v>2^18</c:v>
                </c:pt>
                <c:pt idx="5">
                  <c:v>2^19</c:v>
                </c:pt>
                <c:pt idx="6">
                  <c:v>2^20</c:v>
                </c:pt>
                <c:pt idx="7">
                  <c:v>2^21</c:v>
                </c:pt>
                <c:pt idx="8">
                  <c:v>2^22</c:v>
                </c:pt>
              </c:strCache>
            </c:strRef>
          </c:cat>
          <c:val>
            <c:numRef>
              <c:f>'CUB, Result'!$R$100:$R$108</c:f>
              <c:numCache>
                <c:formatCode>0.00E+00</c:formatCode>
                <c:ptCount val="9"/>
                <c:pt idx="0">
                  <c:v>1.54363865276633E7</c:v>
                </c:pt>
                <c:pt idx="1">
                  <c:v>2.7660016236617E7</c:v>
                </c:pt>
                <c:pt idx="2">
                  <c:v>4.73562975563144E7</c:v>
                </c:pt>
                <c:pt idx="3">
                  <c:v>6.92273199238285E7</c:v>
                </c:pt>
                <c:pt idx="4">
                  <c:v>9.45537588550892E7</c:v>
                </c:pt>
                <c:pt idx="5">
                  <c:v>1.15747077285939E8</c:v>
                </c:pt>
                <c:pt idx="6">
                  <c:v>1.30025684366174E8</c:v>
                </c:pt>
                <c:pt idx="7">
                  <c:v>1.41679091548626E8</c:v>
                </c:pt>
                <c:pt idx="8">
                  <c:v>1.49989675892428E8</c:v>
                </c:pt>
              </c:numCache>
            </c:numRef>
          </c:val>
          <c:smooth val="0"/>
        </c:ser>
        <c:ser>
          <c:idx val="1"/>
          <c:order val="1"/>
          <c:tx>
            <c:v>proposed BFS</c:v>
          </c:tx>
          <c:marker>
            <c:spPr>
              <a:solidFill>
                <a:schemeClr val="accent2"/>
              </a:solidFill>
            </c:spPr>
          </c:marker>
          <c:cat>
            <c:strRef>
              <c:f>'CUB, Result'!$P$100:$P$108</c:f>
              <c:strCache>
                <c:ptCount val="9"/>
                <c:pt idx="0">
                  <c:v>2^14</c:v>
                </c:pt>
                <c:pt idx="1">
                  <c:v>2^15</c:v>
                </c:pt>
                <c:pt idx="2">
                  <c:v>2^16</c:v>
                </c:pt>
                <c:pt idx="3">
                  <c:v>2^17</c:v>
                </c:pt>
                <c:pt idx="4">
                  <c:v>2^18</c:v>
                </c:pt>
                <c:pt idx="5">
                  <c:v>2^19</c:v>
                </c:pt>
                <c:pt idx="6">
                  <c:v>2^20</c:v>
                </c:pt>
                <c:pt idx="7">
                  <c:v>2^21</c:v>
                </c:pt>
                <c:pt idx="8">
                  <c:v>2^22</c:v>
                </c:pt>
              </c:strCache>
            </c:strRef>
          </c:cat>
          <c:val>
            <c:numRef>
              <c:f>'CUB, Result'!$S$100:$S$108</c:f>
              <c:numCache>
                <c:formatCode>0.00E+00</c:formatCode>
                <c:ptCount val="9"/>
                <c:pt idx="0">
                  <c:v>1.58942859756641E7</c:v>
                </c:pt>
                <c:pt idx="1">
                  <c:v>2.83205024640255E7</c:v>
                </c:pt>
                <c:pt idx="2">
                  <c:v>4.9496180782902E7</c:v>
                </c:pt>
                <c:pt idx="3">
                  <c:v>7.3472355360062E7</c:v>
                </c:pt>
                <c:pt idx="4">
                  <c:v>1.01079472074105E8</c:v>
                </c:pt>
                <c:pt idx="5">
                  <c:v>1.25422448124674E8</c:v>
                </c:pt>
                <c:pt idx="6">
                  <c:v>1.41937363652006E8</c:v>
                </c:pt>
                <c:pt idx="7">
                  <c:v>1.54347396559722E8</c:v>
                </c:pt>
                <c:pt idx="8">
                  <c:v>1.63336402554463E8</c:v>
                </c:pt>
              </c:numCache>
            </c:numRef>
          </c:val>
          <c:smooth val="0"/>
        </c:ser>
        <c:dLbls>
          <c:showLegendKey val="0"/>
          <c:showVal val="0"/>
          <c:showCatName val="0"/>
          <c:showSerName val="0"/>
          <c:showPercent val="0"/>
          <c:showBubbleSize val="0"/>
        </c:dLbls>
        <c:marker val="1"/>
        <c:smooth val="0"/>
        <c:axId val="-2094830792"/>
        <c:axId val="2139289928"/>
      </c:lineChart>
      <c:catAx>
        <c:axId val="-2094830792"/>
        <c:scaling>
          <c:orientation val="minMax"/>
        </c:scaling>
        <c:delete val="0"/>
        <c:axPos val="b"/>
        <c:title>
          <c:tx>
            <c:rich>
              <a:bodyPr/>
              <a:lstStyle/>
              <a:p>
                <a:pPr>
                  <a:defRPr sz="1400"/>
                </a:pPr>
                <a:r>
                  <a:rPr lang="en-US" altLang="ja-JP" sz="1400"/>
                  <a:t>N</a:t>
                </a:r>
                <a:endParaRPr lang="ja-JP" altLang="en-US" sz="1400"/>
              </a:p>
            </c:rich>
          </c:tx>
          <c:layout/>
          <c:overlay val="0"/>
        </c:title>
        <c:majorTickMark val="out"/>
        <c:minorTickMark val="none"/>
        <c:tickLblPos val="nextTo"/>
        <c:txPr>
          <a:bodyPr/>
          <a:lstStyle/>
          <a:p>
            <a:pPr>
              <a:defRPr sz="1400"/>
            </a:pPr>
            <a:endParaRPr lang="ja-JP"/>
          </a:p>
        </c:txPr>
        <c:crossAx val="2139289928"/>
        <c:crosses val="autoZero"/>
        <c:auto val="1"/>
        <c:lblAlgn val="ctr"/>
        <c:lblOffset val="100"/>
        <c:tickLblSkip val="2"/>
        <c:noMultiLvlLbl val="0"/>
      </c:catAx>
      <c:valAx>
        <c:axId val="2139289928"/>
        <c:scaling>
          <c:orientation val="minMax"/>
        </c:scaling>
        <c:delete val="0"/>
        <c:axPos val="l"/>
        <c:majorGridlines/>
        <c:title>
          <c:tx>
            <c:rich>
              <a:bodyPr rot="-5400000" vert="horz"/>
              <a:lstStyle/>
              <a:p>
                <a:pPr>
                  <a:defRPr sz="1400"/>
                </a:pPr>
                <a:r>
                  <a:rPr lang="en-US" altLang="ja-JP" sz="1400"/>
                  <a:t>TEPS</a:t>
                </a:r>
                <a:endParaRPr lang="ja-JP" altLang="en-US" sz="1400"/>
              </a:p>
            </c:rich>
          </c:tx>
          <c:layout/>
          <c:overlay val="0"/>
        </c:title>
        <c:numFmt formatCode="0.00E+00" sourceLinked="1"/>
        <c:majorTickMark val="out"/>
        <c:minorTickMark val="none"/>
        <c:tickLblPos val="nextTo"/>
        <c:txPr>
          <a:bodyPr/>
          <a:lstStyle/>
          <a:p>
            <a:pPr>
              <a:defRPr sz="1400"/>
            </a:pPr>
            <a:endParaRPr lang="ja-JP"/>
          </a:p>
        </c:txPr>
        <c:crossAx val="-2094830792"/>
        <c:crosses val="autoZero"/>
        <c:crossBetween val="between"/>
      </c:valAx>
    </c:plotArea>
    <c:legend>
      <c:legendPos val="t"/>
      <c:layout/>
      <c:overlay val="0"/>
      <c:txPr>
        <a:bodyPr/>
        <a:lstStyle/>
        <a:p>
          <a:pPr>
            <a:defRPr sz="1400"/>
          </a:pPr>
          <a:endParaRPr lang="ja-JP"/>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'CUB, Result'!$B$110</c:f>
              <c:strCache>
                <c:ptCount val="1"/>
                <c:pt idx="0">
                  <c:v>GPUs=1</c:v>
                </c:pt>
              </c:strCache>
            </c:strRef>
          </c:tx>
          <c:marker>
            <c:symbol val="circle"/>
            <c:size val="9"/>
            <c:spPr>
              <a:solidFill>
                <a:schemeClr val="accent1"/>
              </a:solidFill>
              <a:ln>
                <a:noFill/>
              </a:ln>
            </c:spPr>
          </c:marker>
          <c:cat>
            <c:strRef>
              <c:f>'CUB, Result'!$A$118:$A$132</c:f>
              <c:strCache>
                <c:ptCount val="15"/>
                <c:pt idx="0">
                  <c:v>2^8</c:v>
                </c:pt>
                <c:pt idx="1">
                  <c:v>2^9</c:v>
                </c:pt>
                <c:pt idx="2">
                  <c:v>2^10</c:v>
                </c:pt>
                <c:pt idx="3">
                  <c:v>2^11</c:v>
                </c:pt>
                <c:pt idx="4">
                  <c:v>2^12</c:v>
                </c:pt>
                <c:pt idx="5">
                  <c:v>2^13</c:v>
                </c:pt>
                <c:pt idx="6">
                  <c:v>2^14</c:v>
                </c:pt>
                <c:pt idx="7">
                  <c:v>2^15</c:v>
                </c:pt>
                <c:pt idx="8">
                  <c:v>2^16</c:v>
                </c:pt>
                <c:pt idx="9">
                  <c:v>2^17</c:v>
                </c:pt>
                <c:pt idx="10">
                  <c:v>2^18</c:v>
                </c:pt>
                <c:pt idx="11">
                  <c:v>2^19</c:v>
                </c:pt>
                <c:pt idx="12">
                  <c:v>2^20</c:v>
                </c:pt>
                <c:pt idx="13">
                  <c:v>2^21</c:v>
                </c:pt>
                <c:pt idx="14">
                  <c:v>2^22</c:v>
                </c:pt>
              </c:strCache>
            </c:strRef>
          </c:cat>
          <c:val>
            <c:numRef>
              <c:f>'CUB, Result'!$B$118:$B$132</c:f>
              <c:numCache>
                <c:formatCode>0.00E+00</c:formatCode>
                <c:ptCount val="15"/>
                <c:pt idx="0">
                  <c:v>1.97967102586302E6</c:v>
                </c:pt>
                <c:pt idx="1">
                  <c:v>3.7522175439926E6</c:v>
                </c:pt>
                <c:pt idx="2">
                  <c:v>6.8589675376094E6</c:v>
                </c:pt>
                <c:pt idx="3">
                  <c:v>1.20625405500698E7</c:v>
                </c:pt>
                <c:pt idx="4">
                  <c:v>1.99020854445861E7</c:v>
                </c:pt>
                <c:pt idx="5">
                  <c:v>2.99597209327068E7</c:v>
                </c:pt>
                <c:pt idx="6">
                  <c:v>3.96717094752586E7</c:v>
                </c:pt>
                <c:pt idx="7">
                  <c:v>4.79530889476182E7</c:v>
                </c:pt>
                <c:pt idx="8">
                  <c:v>5.38675782062777E7</c:v>
                </c:pt>
                <c:pt idx="9">
                  <c:v>5.66944784154622E7</c:v>
                </c:pt>
                <c:pt idx="10">
                  <c:v>5.76465566859759E7</c:v>
                </c:pt>
                <c:pt idx="11">
                  <c:v>5.76703365361254E7</c:v>
                </c:pt>
                <c:pt idx="12">
                  <c:v>5.63057575859487E7</c:v>
                </c:pt>
              </c:numCache>
            </c:numRef>
          </c:val>
          <c:smooth val="0"/>
        </c:ser>
        <c:ser>
          <c:idx val="1"/>
          <c:order val="1"/>
          <c:tx>
            <c:strRef>
              <c:f>'CUB, Result'!$C$110</c:f>
              <c:strCache>
                <c:ptCount val="1"/>
                <c:pt idx="0">
                  <c:v>GPUs=2</c:v>
                </c:pt>
              </c:strCache>
            </c:strRef>
          </c:tx>
          <c:marker>
            <c:spPr>
              <a:solidFill>
                <a:schemeClr val="accent2"/>
              </a:solidFill>
              <a:ln>
                <a:noFill/>
              </a:ln>
            </c:spPr>
          </c:marker>
          <c:cat>
            <c:strRef>
              <c:f>'CUB, Result'!$A$118:$A$132</c:f>
              <c:strCache>
                <c:ptCount val="15"/>
                <c:pt idx="0">
                  <c:v>2^8</c:v>
                </c:pt>
                <c:pt idx="1">
                  <c:v>2^9</c:v>
                </c:pt>
                <c:pt idx="2">
                  <c:v>2^10</c:v>
                </c:pt>
                <c:pt idx="3">
                  <c:v>2^11</c:v>
                </c:pt>
                <c:pt idx="4">
                  <c:v>2^12</c:v>
                </c:pt>
                <c:pt idx="5">
                  <c:v>2^13</c:v>
                </c:pt>
                <c:pt idx="6">
                  <c:v>2^14</c:v>
                </c:pt>
                <c:pt idx="7">
                  <c:v>2^15</c:v>
                </c:pt>
                <c:pt idx="8">
                  <c:v>2^16</c:v>
                </c:pt>
                <c:pt idx="9">
                  <c:v>2^17</c:v>
                </c:pt>
                <c:pt idx="10">
                  <c:v>2^18</c:v>
                </c:pt>
                <c:pt idx="11">
                  <c:v>2^19</c:v>
                </c:pt>
                <c:pt idx="12">
                  <c:v>2^20</c:v>
                </c:pt>
                <c:pt idx="13">
                  <c:v>2^21</c:v>
                </c:pt>
                <c:pt idx="14">
                  <c:v>2^22</c:v>
                </c:pt>
              </c:strCache>
            </c:strRef>
          </c:cat>
          <c:val>
            <c:numRef>
              <c:f>'CUB, Result'!$C$118:$C$132</c:f>
              <c:numCache>
                <c:formatCode>0.00E+00</c:formatCode>
                <c:ptCount val="15"/>
                <c:pt idx="0">
                  <c:v>741329.180053298</c:v>
                </c:pt>
                <c:pt idx="1">
                  <c:v>1.41633726843346E6</c:v>
                </c:pt>
                <c:pt idx="2">
                  <c:v>2.63444792984384E6</c:v>
                </c:pt>
                <c:pt idx="3">
                  <c:v>4.99826673729774E6</c:v>
                </c:pt>
                <c:pt idx="4">
                  <c:v>9.55401879678465E6</c:v>
                </c:pt>
                <c:pt idx="5">
                  <c:v>1.63150289863532E7</c:v>
                </c:pt>
                <c:pt idx="6">
                  <c:v>2.70478507894814E7</c:v>
                </c:pt>
                <c:pt idx="7">
                  <c:v>4.2790038724631E7</c:v>
                </c:pt>
                <c:pt idx="8">
                  <c:v>6.2473561096501E7</c:v>
                </c:pt>
                <c:pt idx="9">
                  <c:v>7.89503163348936E7</c:v>
                </c:pt>
                <c:pt idx="10">
                  <c:v>9.12753265498127E7</c:v>
                </c:pt>
                <c:pt idx="11">
                  <c:v>9.90368623286946E7</c:v>
                </c:pt>
                <c:pt idx="12">
                  <c:v>1.01155365343548E8</c:v>
                </c:pt>
                <c:pt idx="13">
                  <c:v>1.03178736142345E8</c:v>
                </c:pt>
              </c:numCache>
            </c:numRef>
          </c:val>
          <c:smooth val="0"/>
        </c:ser>
        <c:ser>
          <c:idx val="2"/>
          <c:order val="2"/>
          <c:tx>
            <c:strRef>
              <c:f>'CUB, Result'!$D$110</c:f>
              <c:strCache>
                <c:ptCount val="1"/>
                <c:pt idx="0">
                  <c:v>GPUs=3</c:v>
                </c:pt>
              </c:strCache>
            </c:strRef>
          </c:tx>
          <c:marker>
            <c:spPr>
              <a:solidFill>
                <a:schemeClr val="accent3"/>
              </a:solidFill>
              <a:ln>
                <a:noFill/>
              </a:ln>
            </c:spPr>
          </c:marker>
          <c:cat>
            <c:strRef>
              <c:f>'CUB, Result'!$A$118:$A$132</c:f>
              <c:strCache>
                <c:ptCount val="15"/>
                <c:pt idx="0">
                  <c:v>2^8</c:v>
                </c:pt>
                <c:pt idx="1">
                  <c:v>2^9</c:v>
                </c:pt>
                <c:pt idx="2">
                  <c:v>2^10</c:v>
                </c:pt>
                <c:pt idx="3">
                  <c:v>2^11</c:v>
                </c:pt>
                <c:pt idx="4">
                  <c:v>2^12</c:v>
                </c:pt>
                <c:pt idx="5">
                  <c:v>2^13</c:v>
                </c:pt>
                <c:pt idx="6">
                  <c:v>2^14</c:v>
                </c:pt>
                <c:pt idx="7">
                  <c:v>2^15</c:v>
                </c:pt>
                <c:pt idx="8">
                  <c:v>2^16</c:v>
                </c:pt>
                <c:pt idx="9">
                  <c:v>2^17</c:v>
                </c:pt>
                <c:pt idx="10">
                  <c:v>2^18</c:v>
                </c:pt>
                <c:pt idx="11">
                  <c:v>2^19</c:v>
                </c:pt>
                <c:pt idx="12">
                  <c:v>2^20</c:v>
                </c:pt>
                <c:pt idx="13">
                  <c:v>2^21</c:v>
                </c:pt>
                <c:pt idx="14">
                  <c:v>2^22</c:v>
                </c:pt>
              </c:strCache>
            </c:strRef>
          </c:cat>
          <c:val>
            <c:numRef>
              <c:f>'CUB, Result'!$D$118:$D$132</c:f>
              <c:numCache>
                <c:formatCode>0.00E+00</c:formatCode>
                <c:ptCount val="15"/>
                <c:pt idx="0">
                  <c:v>558055.05235627</c:v>
                </c:pt>
                <c:pt idx="1">
                  <c:v>1.0798045047403E6</c:v>
                </c:pt>
                <c:pt idx="2">
                  <c:v>1.95559395721054E6</c:v>
                </c:pt>
                <c:pt idx="3">
                  <c:v>3.7278857217562E6</c:v>
                </c:pt>
                <c:pt idx="4">
                  <c:v>6.74146803118611E6</c:v>
                </c:pt>
                <c:pt idx="5">
                  <c:v>1.25168862233275E7</c:v>
                </c:pt>
                <c:pt idx="6">
                  <c:v>2.15054911160534E7</c:v>
                </c:pt>
                <c:pt idx="7">
                  <c:v>3.74796583605389E7</c:v>
                </c:pt>
                <c:pt idx="8">
                  <c:v>6.0527986847611E7</c:v>
                </c:pt>
                <c:pt idx="9">
                  <c:v>8.48315840464982E7</c:v>
                </c:pt>
                <c:pt idx="10">
                  <c:v>1.06888693290704E8</c:v>
                </c:pt>
                <c:pt idx="11">
                  <c:v>1.24228554037126E8</c:v>
                </c:pt>
                <c:pt idx="12">
                  <c:v>1.31953447336001E8</c:v>
                </c:pt>
                <c:pt idx="13">
                  <c:v>1.37550423873045E8</c:v>
                </c:pt>
              </c:numCache>
            </c:numRef>
          </c:val>
          <c:smooth val="0"/>
        </c:ser>
        <c:ser>
          <c:idx val="3"/>
          <c:order val="3"/>
          <c:tx>
            <c:strRef>
              <c:f>'CUB, Result'!$E$110</c:f>
              <c:strCache>
                <c:ptCount val="1"/>
                <c:pt idx="0">
                  <c:v>GPUs=4</c:v>
                </c:pt>
              </c:strCache>
            </c:strRef>
          </c:tx>
          <c:cat>
            <c:strRef>
              <c:f>'CUB, Result'!$A$118:$A$132</c:f>
              <c:strCache>
                <c:ptCount val="15"/>
                <c:pt idx="0">
                  <c:v>2^8</c:v>
                </c:pt>
                <c:pt idx="1">
                  <c:v>2^9</c:v>
                </c:pt>
                <c:pt idx="2">
                  <c:v>2^10</c:v>
                </c:pt>
                <c:pt idx="3">
                  <c:v>2^11</c:v>
                </c:pt>
                <c:pt idx="4">
                  <c:v>2^12</c:v>
                </c:pt>
                <c:pt idx="5">
                  <c:v>2^13</c:v>
                </c:pt>
                <c:pt idx="6">
                  <c:v>2^14</c:v>
                </c:pt>
                <c:pt idx="7">
                  <c:v>2^15</c:v>
                </c:pt>
                <c:pt idx="8">
                  <c:v>2^16</c:v>
                </c:pt>
                <c:pt idx="9">
                  <c:v>2^17</c:v>
                </c:pt>
                <c:pt idx="10">
                  <c:v>2^18</c:v>
                </c:pt>
                <c:pt idx="11">
                  <c:v>2^19</c:v>
                </c:pt>
                <c:pt idx="12">
                  <c:v>2^20</c:v>
                </c:pt>
                <c:pt idx="13">
                  <c:v>2^21</c:v>
                </c:pt>
                <c:pt idx="14">
                  <c:v>2^22</c:v>
                </c:pt>
              </c:strCache>
            </c:strRef>
          </c:cat>
          <c:val>
            <c:numRef>
              <c:f>'CUB, Result'!$E$118:$E$132</c:f>
              <c:numCache>
                <c:formatCode>0.00E+00</c:formatCode>
                <c:ptCount val="15"/>
                <c:pt idx="0">
                  <c:v>417131.390111041</c:v>
                </c:pt>
                <c:pt idx="1">
                  <c:v>778177.317449022</c:v>
                </c:pt>
                <c:pt idx="2">
                  <c:v>1.42647970894277E6</c:v>
                </c:pt>
                <c:pt idx="3">
                  <c:v>2.72286788174878E6</c:v>
                </c:pt>
                <c:pt idx="4">
                  <c:v>4.86583777273035E6</c:v>
                </c:pt>
                <c:pt idx="5">
                  <c:v>9.0338635754827E6</c:v>
                </c:pt>
                <c:pt idx="6">
                  <c:v>1.58942859756641E7</c:v>
                </c:pt>
                <c:pt idx="7">
                  <c:v>2.83205024640255E7</c:v>
                </c:pt>
                <c:pt idx="8">
                  <c:v>4.9496180782902E7</c:v>
                </c:pt>
                <c:pt idx="9">
                  <c:v>7.3472355360062E7</c:v>
                </c:pt>
                <c:pt idx="10">
                  <c:v>1.01079472074105E8</c:v>
                </c:pt>
                <c:pt idx="11">
                  <c:v>1.25422448124674E8</c:v>
                </c:pt>
                <c:pt idx="12">
                  <c:v>1.41937363652006E8</c:v>
                </c:pt>
                <c:pt idx="13">
                  <c:v>1.54347396559722E8</c:v>
                </c:pt>
                <c:pt idx="14">
                  <c:v>1.63336402554463E8</c:v>
                </c:pt>
              </c:numCache>
            </c:numRef>
          </c:val>
          <c:smooth val="0"/>
        </c:ser>
        <c:ser>
          <c:idx val="4"/>
          <c:order val="4"/>
          <c:tx>
            <c:strRef>
              <c:f>'CUB, Result'!$F$110</c:f>
              <c:strCache>
                <c:ptCount val="1"/>
                <c:pt idx="0">
                  <c:v>CPU</c:v>
                </c:pt>
              </c:strCache>
            </c:strRef>
          </c:tx>
          <c:cat>
            <c:strRef>
              <c:f>'CUB, Result'!$A$118:$A$132</c:f>
              <c:strCache>
                <c:ptCount val="15"/>
                <c:pt idx="0">
                  <c:v>2^8</c:v>
                </c:pt>
                <c:pt idx="1">
                  <c:v>2^9</c:v>
                </c:pt>
                <c:pt idx="2">
                  <c:v>2^10</c:v>
                </c:pt>
                <c:pt idx="3">
                  <c:v>2^11</c:v>
                </c:pt>
                <c:pt idx="4">
                  <c:v>2^12</c:v>
                </c:pt>
                <c:pt idx="5">
                  <c:v>2^13</c:v>
                </c:pt>
                <c:pt idx="6">
                  <c:v>2^14</c:v>
                </c:pt>
                <c:pt idx="7">
                  <c:v>2^15</c:v>
                </c:pt>
                <c:pt idx="8">
                  <c:v>2^16</c:v>
                </c:pt>
                <c:pt idx="9">
                  <c:v>2^17</c:v>
                </c:pt>
                <c:pt idx="10">
                  <c:v>2^18</c:v>
                </c:pt>
                <c:pt idx="11">
                  <c:v>2^19</c:v>
                </c:pt>
                <c:pt idx="12">
                  <c:v>2^20</c:v>
                </c:pt>
                <c:pt idx="13">
                  <c:v>2^21</c:v>
                </c:pt>
                <c:pt idx="14">
                  <c:v>2^22</c:v>
                </c:pt>
              </c:strCache>
            </c:strRef>
          </c:cat>
          <c:val>
            <c:numRef>
              <c:f>'CUB, Result'!$F$118:$F$132</c:f>
              <c:numCache>
                <c:formatCode>0.00E+00</c:formatCode>
                <c:ptCount val="15"/>
                <c:pt idx="0">
                  <c:v>6.02044448731463E8</c:v>
                </c:pt>
                <c:pt idx="1">
                  <c:v>5.63609332285567E8</c:v>
                </c:pt>
                <c:pt idx="2">
                  <c:v>4.4158284500239E8</c:v>
                </c:pt>
                <c:pt idx="3">
                  <c:v>4.9255410175595E8</c:v>
                </c:pt>
                <c:pt idx="4">
                  <c:v>4.59727329554665E8</c:v>
                </c:pt>
                <c:pt idx="5">
                  <c:v>4.14975693489583E8</c:v>
                </c:pt>
                <c:pt idx="6">
                  <c:v>3.56964517318969E8</c:v>
                </c:pt>
                <c:pt idx="7">
                  <c:v>2.69715279954627E8</c:v>
                </c:pt>
                <c:pt idx="8">
                  <c:v>1.91886813346205E8</c:v>
                </c:pt>
                <c:pt idx="9">
                  <c:v>1.54997635130072E8</c:v>
                </c:pt>
                <c:pt idx="10">
                  <c:v>1.34619016408691E8</c:v>
                </c:pt>
                <c:pt idx="11">
                  <c:v>1.07980628449222E8</c:v>
                </c:pt>
                <c:pt idx="12">
                  <c:v>1.10345735624164E8</c:v>
                </c:pt>
                <c:pt idx="13">
                  <c:v>9.9328063095166E7</c:v>
                </c:pt>
                <c:pt idx="14">
                  <c:v>8.92361158051922E7</c:v>
                </c:pt>
              </c:numCache>
            </c:numRef>
          </c:val>
          <c:smooth val="0"/>
        </c:ser>
        <c:dLbls>
          <c:showLegendKey val="0"/>
          <c:showVal val="0"/>
          <c:showCatName val="0"/>
          <c:showSerName val="0"/>
          <c:showPercent val="0"/>
          <c:showBubbleSize val="0"/>
        </c:dLbls>
        <c:marker val="1"/>
        <c:smooth val="0"/>
        <c:axId val="2139160120"/>
        <c:axId val="2139149176"/>
      </c:lineChart>
      <c:catAx>
        <c:axId val="2139160120"/>
        <c:scaling>
          <c:orientation val="minMax"/>
        </c:scaling>
        <c:delete val="0"/>
        <c:axPos val="b"/>
        <c:title>
          <c:tx>
            <c:rich>
              <a:bodyPr/>
              <a:lstStyle/>
              <a:p>
                <a:pPr>
                  <a:defRPr sz="1400"/>
                </a:pPr>
                <a:r>
                  <a:rPr lang="en-US" altLang="ja-JP" sz="1400"/>
                  <a:t>N</a:t>
                </a:r>
              </a:p>
            </c:rich>
          </c:tx>
          <c:layout/>
          <c:overlay val="0"/>
        </c:title>
        <c:majorTickMark val="out"/>
        <c:minorTickMark val="none"/>
        <c:tickLblPos val="nextTo"/>
        <c:txPr>
          <a:bodyPr/>
          <a:lstStyle/>
          <a:p>
            <a:pPr>
              <a:defRPr sz="1400"/>
            </a:pPr>
            <a:endParaRPr lang="ja-JP"/>
          </a:p>
        </c:txPr>
        <c:crossAx val="2139149176"/>
        <c:crosses val="autoZero"/>
        <c:auto val="1"/>
        <c:lblAlgn val="ctr"/>
        <c:lblOffset val="100"/>
        <c:tickLblSkip val="4"/>
        <c:noMultiLvlLbl val="0"/>
      </c:catAx>
      <c:valAx>
        <c:axId val="2139149176"/>
        <c:scaling>
          <c:orientation val="minMax"/>
          <c:max val="1.8E8"/>
        </c:scaling>
        <c:delete val="0"/>
        <c:axPos val="l"/>
        <c:majorGridlines/>
        <c:title>
          <c:tx>
            <c:rich>
              <a:bodyPr rot="-5400000" vert="horz"/>
              <a:lstStyle/>
              <a:p>
                <a:pPr>
                  <a:defRPr sz="1400"/>
                </a:pPr>
                <a:r>
                  <a:rPr lang="en-US" altLang="ja-JP" sz="1400"/>
                  <a:t>TEPS</a:t>
                </a:r>
              </a:p>
            </c:rich>
          </c:tx>
          <c:layout/>
          <c:overlay val="0"/>
        </c:title>
        <c:numFmt formatCode="0.00E+00" sourceLinked="1"/>
        <c:majorTickMark val="out"/>
        <c:minorTickMark val="none"/>
        <c:tickLblPos val="nextTo"/>
        <c:txPr>
          <a:bodyPr/>
          <a:lstStyle/>
          <a:p>
            <a:pPr>
              <a:defRPr sz="1400"/>
            </a:pPr>
            <a:endParaRPr lang="ja-JP"/>
          </a:p>
        </c:txPr>
        <c:crossAx val="2139160120"/>
        <c:crosses val="autoZero"/>
        <c:crossBetween val="between"/>
      </c:valAx>
    </c:plotArea>
    <c:legend>
      <c:legendPos val="t"/>
      <c:layout>
        <c:manualLayout>
          <c:xMode val="edge"/>
          <c:yMode val="edge"/>
          <c:x val="0.144812311196949"/>
          <c:y val="0.0215343203230148"/>
          <c:w val="0.760689595404348"/>
          <c:h val="0.121015249944363"/>
        </c:manualLayout>
      </c:layout>
      <c:overlay val="0"/>
      <c:txPr>
        <a:bodyPr/>
        <a:lstStyle/>
        <a:p>
          <a:pPr>
            <a:defRPr sz="1400"/>
          </a:pPr>
          <a:endParaRPr lang="ja-JP"/>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Result!$B$31</c:f>
              <c:strCache>
                <c:ptCount val="1"/>
                <c:pt idx="0">
                  <c:v>base BFS (GPUs=4)</c:v>
                </c:pt>
              </c:strCache>
            </c:strRef>
          </c:tx>
          <c:invertIfNegative val="0"/>
          <c:cat>
            <c:strRef>
              <c:f>Result!$A$32:$A$36</c:f>
              <c:strCache>
                <c:ptCount val="5"/>
                <c:pt idx="0">
                  <c:v>Sort</c:v>
                </c:pt>
                <c:pt idx="1">
                  <c:v>Scan</c:v>
                </c:pt>
                <c:pt idx="2">
                  <c:v>Expand - Scan</c:v>
                </c:pt>
                <c:pt idx="3">
                  <c:v>Contract - (Sort + Scan) </c:v>
                </c:pt>
                <c:pt idx="4">
                  <c:v>Memcpy</c:v>
                </c:pt>
              </c:strCache>
            </c:strRef>
          </c:cat>
          <c:val>
            <c:numRef>
              <c:f>Result!$B$32:$B$36</c:f>
              <c:numCache>
                <c:formatCode>General</c:formatCode>
                <c:ptCount val="5"/>
                <c:pt idx="0">
                  <c:v>14.962709</c:v>
                </c:pt>
                <c:pt idx="1">
                  <c:v>0.469036759</c:v>
                </c:pt>
                <c:pt idx="2">
                  <c:v>2.222545</c:v>
                </c:pt>
                <c:pt idx="3">
                  <c:v>1.510586</c:v>
                </c:pt>
                <c:pt idx="4">
                  <c:v>4.391411</c:v>
                </c:pt>
              </c:numCache>
            </c:numRef>
          </c:val>
        </c:ser>
        <c:ser>
          <c:idx val="1"/>
          <c:order val="1"/>
          <c:tx>
            <c:strRef>
              <c:f>Result!$C$31</c:f>
              <c:strCache>
                <c:ptCount val="1"/>
                <c:pt idx="0">
                  <c:v>proposed BFS (GPUs=4)</c:v>
                </c:pt>
              </c:strCache>
            </c:strRef>
          </c:tx>
          <c:invertIfNegative val="0"/>
          <c:cat>
            <c:strRef>
              <c:f>Result!$A$32:$A$36</c:f>
              <c:strCache>
                <c:ptCount val="5"/>
                <c:pt idx="0">
                  <c:v>Sort</c:v>
                </c:pt>
                <c:pt idx="1">
                  <c:v>Scan</c:v>
                </c:pt>
                <c:pt idx="2">
                  <c:v>Expand - Scan</c:v>
                </c:pt>
                <c:pt idx="3">
                  <c:v>Contract - (Sort + Scan) </c:v>
                </c:pt>
                <c:pt idx="4">
                  <c:v>Memcpy</c:v>
                </c:pt>
              </c:strCache>
            </c:strRef>
          </c:cat>
          <c:val>
            <c:numRef>
              <c:f>Result!$C$32:$C$36</c:f>
              <c:numCache>
                <c:formatCode>General</c:formatCode>
                <c:ptCount val="5"/>
                <c:pt idx="0">
                  <c:v>14.961848</c:v>
                </c:pt>
                <c:pt idx="1">
                  <c:v>0.456296639</c:v>
                </c:pt>
                <c:pt idx="2">
                  <c:v>2.222449</c:v>
                </c:pt>
                <c:pt idx="3">
                  <c:v>1.506352</c:v>
                </c:pt>
                <c:pt idx="4">
                  <c:v>3.05827</c:v>
                </c:pt>
              </c:numCache>
            </c:numRef>
          </c:val>
        </c:ser>
        <c:dLbls>
          <c:showLegendKey val="0"/>
          <c:showVal val="0"/>
          <c:showCatName val="0"/>
          <c:showSerName val="0"/>
          <c:showPercent val="0"/>
          <c:showBubbleSize val="0"/>
        </c:dLbls>
        <c:gapWidth val="150"/>
        <c:axId val="2144754904"/>
        <c:axId val="2145013000"/>
      </c:barChart>
      <c:catAx>
        <c:axId val="2144754904"/>
        <c:scaling>
          <c:orientation val="minMax"/>
        </c:scaling>
        <c:delete val="0"/>
        <c:axPos val="b"/>
        <c:majorTickMark val="out"/>
        <c:minorTickMark val="none"/>
        <c:tickLblPos val="nextTo"/>
        <c:txPr>
          <a:bodyPr/>
          <a:lstStyle/>
          <a:p>
            <a:pPr>
              <a:defRPr sz="1400"/>
            </a:pPr>
            <a:endParaRPr lang="ja-JP"/>
          </a:p>
        </c:txPr>
        <c:crossAx val="2145013000"/>
        <c:crosses val="autoZero"/>
        <c:auto val="1"/>
        <c:lblAlgn val="ctr"/>
        <c:lblOffset val="100"/>
        <c:noMultiLvlLbl val="0"/>
      </c:catAx>
      <c:valAx>
        <c:axId val="2145013000"/>
        <c:scaling>
          <c:orientation val="minMax"/>
        </c:scaling>
        <c:delete val="0"/>
        <c:axPos val="l"/>
        <c:majorGridlines/>
        <c:title>
          <c:tx>
            <c:rich>
              <a:bodyPr rot="-5400000" vert="horz"/>
              <a:lstStyle/>
              <a:p>
                <a:pPr>
                  <a:defRPr sz="1400"/>
                </a:pPr>
                <a:r>
                  <a:rPr lang="en-US" altLang="ja-JP" sz="1400"/>
                  <a:t>second</a:t>
                </a:r>
                <a:endParaRPr lang="ja-JP" altLang="en-US" sz="1400"/>
              </a:p>
            </c:rich>
          </c:tx>
          <c:layout/>
          <c:overlay val="0"/>
        </c:title>
        <c:numFmt formatCode="General" sourceLinked="1"/>
        <c:majorTickMark val="out"/>
        <c:minorTickMark val="none"/>
        <c:tickLblPos val="nextTo"/>
        <c:txPr>
          <a:bodyPr/>
          <a:lstStyle/>
          <a:p>
            <a:pPr>
              <a:defRPr sz="1400"/>
            </a:pPr>
            <a:endParaRPr lang="ja-JP"/>
          </a:p>
        </c:txPr>
        <c:crossAx val="2144754904"/>
        <c:crosses val="autoZero"/>
        <c:crossBetween val="between"/>
      </c:valAx>
    </c:plotArea>
    <c:legend>
      <c:legendPos val="t"/>
      <c:layout/>
      <c:overlay val="0"/>
      <c:txPr>
        <a:bodyPr/>
        <a:lstStyle/>
        <a:p>
          <a:pPr>
            <a:defRPr sz="1400"/>
          </a:pPr>
          <a:endParaRPr lang="ja-JP"/>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1"/>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'CUB result'!$C$67</c:f>
              <c:strCache>
                <c:ptCount val="1"/>
                <c:pt idx="0">
                  <c:v>従来手法 [2]</c:v>
                </c:pt>
              </c:strCache>
            </c:strRef>
          </c:tx>
          <c:marker>
            <c:symbol val="circle"/>
            <c:size val="9"/>
            <c:spPr>
              <a:solidFill>
                <a:schemeClr val="accent1"/>
              </a:solidFill>
            </c:spPr>
          </c:marker>
          <c:cat>
            <c:strRef>
              <c:f>'CUB result'!$B$81:$B$88</c:f>
              <c:strCache>
                <c:ptCount val="8"/>
                <c:pt idx="0">
                  <c:v>2^14</c:v>
                </c:pt>
                <c:pt idx="1">
                  <c:v>2^15</c:v>
                </c:pt>
                <c:pt idx="2">
                  <c:v>2^16</c:v>
                </c:pt>
                <c:pt idx="3">
                  <c:v>2^17</c:v>
                </c:pt>
                <c:pt idx="4">
                  <c:v>2^18</c:v>
                </c:pt>
                <c:pt idx="5">
                  <c:v>2^19</c:v>
                </c:pt>
                <c:pt idx="6">
                  <c:v>2^20</c:v>
                </c:pt>
                <c:pt idx="7">
                  <c:v>2^21</c:v>
                </c:pt>
              </c:strCache>
            </c:strRef>
          </c:cat>
          <c:val>
            <c:numRef>
              <c:f>'CUB result'!$C$81:$C$88</c:f>
              <c:numCache>
                <c:formatCode>0.00E+00</c:formatCode>
                <c:ptCount val="8"/>
                <c:pt idx="0">
                  <c:v>4.19286101417627E7</c:v>
                </c:pt>
                <c:pt idx="1">
                  <c:v>6.75926481459734E7</c:v>
                </c:pt>
                <c:pt idx="2">
                  <c:v>9.99111286580626E7</c:v>
                </c:pt>
                <c:pt idx="3">
                  <c:v>1.31143197666332E8</c:v>
                </c:pt>
                <c:pt idx="4">
                  <c:v>1.56477233014433E8</c:v>
                </c:pt>
                <c:pt idx="5">
                  <c:v>1.7669941988031E8</c:v>
                </c:pt>
                <c:pt idx="6">
                  <c:v>1.82167255711516E8</c:v>
                </c:pt>
                <c:pt idx="7">
                  <c:v>1.91237021445418E8</c:v>
                </c:pt>
              </c:numCache>
            </c:numRef>
          </c:val>
          <c:smooth val="0"/>
        </c:ser>
        <c:ser>
          <c:idx val="1"/>
          <c:order val="1"/>
          <c:tx>
            <c:strRef>
              <c:f>'CUB result'!$D$67</c:f>
              <c:strCache>
                <c:ptCount val="1"/>
                <c:pt idx="0">
                  <c:v>提案手法</c:v>
                </c:pt>
              </c:strCache>
            </c:strRef>
          </c:tx>
          <c:marker>
            <c:spPr>
              <a:solidFill>
                <a:schemeClr val="accent2"/>
              </a:solidFill>
            </c:spPr>
          </c:marker>
          <c:cat>
            <c:strRef>
              <c:f>'CUB result'!$B$81:$B$88</c:f>
              <c:strCache>
                <c:ptCount val="8"/>
                <c:pt idx="0">
                  <c:v>2^14</c:v>
                </c:pt>
                <c:pt idx="1">
                  <c:v>2^15</c:v>
                </c:pt>
                <c:pt idx="2">
                  <c:v>2^16</c:v>
                </c:pt>
                <c:pt idx="3">
                  <c:v>2^17</c:v>
                </c:pt>
                <c:pt idx="4">
                  <c:v>2^18</c:v>
                </c:pt>
                <c:pt idx="5">
                  <c:v>2^19</c:v>
                </c:pt>
                <c:pt idx="6">
                  <c:v>2^20</c:v>
                </c:pt>
                <c:pt idx="7">
                  <c:v>2^21</c:v>
                </c:pt>
              </c:strCache>
            </c:strRef>
          </c:cat>
          <c:val>
            <c:numRef>
              <c:f>'CUB result'!$D$81:$D$88</c:f>
              <c:numCache>
                <c:formatCode>0.00E+00</c:formatCode>
                <c:ptCount val="8"/>
                <c:pt idx="0">
                  <c:v>4.22710811201168E7</c:v>
                </c:pt>
                <c:pt idx="1">
                  <c:v>6.85587730575892E7</c:v>
                </c:pt>
                <c:pt idx="2">
                  <c:v>1.01195531203608E8</c:v>
                </c:pt>
                <c:pt idx="3">
                  <c:v>1.33252207682855E8</c:v>
                </c:pt>
                <c:pt idx="4">
                  <c:v>1.59207026956354E8</c:v>
                </c:pt>
                <c:pt idx="5">
                  <c:v>1.78052005548491E8</c:v>
                </c:pt>
                <c:pt idx="6">
                  <c:v>1.84573303492721E8</c:v>
                </c:pt>
                <c:pt idx="7">
                  <c:v>1.94359949484308E8</c:v>
                </c:pt>
              </c:numCache>
            </c:numRef>
          </c:val>
          <c:smooth val="0"/>
        </c:ser>
        <c:dLbls>
          <c:showLegendKey val="0"/>
          <c:showVal val="0"/>
          <c:showCatName val="0"/>
          <c:showSerName val="0"/>
          <c:showPercent val="0"/>
          <c:showBubbleSize val="0"/>
        </c:dLbls>
        <c:marker val="1"/>
        <c:smooth val="0"/>
        <c:axId val="2144858136"/>
        <c:axId val="2100608216"/>
      </c:lineChart>
      <c:catAx>
        <c:axId val="2144858136"/>
        <c:scaling>
          <c:orientation val="minMax"/>
        </c:scaling>
        <c:delete val="0"/>
        <c:axPos val="b"/>
        <c:title>
          <c:tx>
            <c:rich>
              <a:bodyPr/>
              <a:lstStyle/>
              <a:p>
                <a:pPr>
                  <a:defRPr/>
                </a:pPr>
                <a:r>
                  <a:rPr lang="en-US"/>
                  <a:t>N</a:t>
                </a:r>
                <a:endParaRPr lang="ja-JP"/>
              </a:p>
            </c:rich>
          </c:tx>
          <c:layout/>
          <c:overlay val="0"/>
        </c:title>
        <c:majorTickMark val="out"/>
        <c:minorTickMark val="none"/>
        <c:tickLblPos val="nextTo"/>
        <c:crossAx val="2100608216"/>
        <c:crosses val="autoZero"/>
        <c:auto val="1"/>
        <c:lblAlgn val="ctr"/>
        <c:lblOffset val="100"/>
        <c:tickLblSkip val="2"/>
        <c:noMultiLvlLbl val="0"/>
      </c:catAx>
      <c:valAx>
        <c:axId val="2100608216"/>
        <c:scaling>
          <c:orientation val="minMax"/>
        </c:scaling>
        <c:delete val="0"/>
        <c:axPos val="l"/>
        <c:majorGridlines/>
        <c:title>
          <c:tx>
            <c:rich>
              <a:bodyPr rot="-5400000" vert="horz"/>
              <a:lstStyle/>
              <a:p>
                <a:pPr>
                  <a:defRPr/>
                </a:pPr>
                <a:r>
                  <a:rPr lang="en-US"/>
                  <a:t>TEPS</a:t>
                </a:r>
                <a:endParaRPr lang="ja-JP"/>
              </a:p>
            </c:rich>
          </c:tx>
          <c:layout/>
          <c:overlay val="0"/>
        </c:title>
        <c:numFmt formatCode="0.00E+00" sourceLinked="1"/>
        <c:majorTickMark val="out"/>
        <c:minorTickMark val="none"/>
        <c:tickLblPos val="nextTo"/>
        <c:crossAx val="2144858136"/>
        <c:crosses val="autoZero"/>
        <c:crossBetween val="between"/>
      </c:valAx>
    </c:plotArea>
    <c:legend>
      <c:legendPos val="t"/>
      <c:layout/>
      <c:overlay val="0"/>
    </c:legend>
    <c:plotVisOnly val="1"/>
    <c:dispBlanksAs val="gap"/>
    <c:showDLblsOverMax val="0"/>
  </c:chart>
  <c:txPr>
    <a:bodyPr/>
    <a:lstStyle/>
    <a:p>
      <a:pPr>
        <a:defRPr sz="1400"/>
      </a:pPr>
      <a:endParaRPr lang="ja-JP"/>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'CUB, Result'!$O$112</c:f>
              <c:strCache>
                <c:ptCount val="1"/>
                <c:pt idx="0">
                  <c:v>従来手法 [2]</c:v>
                </c:pt>
              </c:strCache>
            </c:strRef>
          </c:tx>
          <c:marker>
            <c:symbol val="circle"/>
            <c:size val="9"/>
            <c:spPr>
              <a:solidFill>
                <a:schemeClr val="accent1"/>
              </a:solidFill>
            </c:spPr>
          </c:marker>
          <c:cat>
            <c:strRef>
              <c:f>'CUB, Result'!$N$113:$N$120</c:f>
              <c:strCache>
                <c:ptCount val="8"/>
                <c:pt idx="0">
                  <c:v>2^14</c:v>
                </c:pt>
                <c:pt idx="1">
                  <c:v>2^15</c:v>
                </c:pt>
                <c:pt idx="2">
                  <c:v>2^16</c:v>
                </c:pt>
                <c:pt idx="3">
                  <c:v>2^17</c:v>
                </c:pt>
                <c:pt idx="4">
                  <c:v>2^18</c:v>
                </c:pt>
                <c:pt idx="5">
                  <c:v>2^19</c:v>
                </c:pt>
                <c:pt idx="6">
                  <c:v>2^20</c:v>
                </c:pt>
                <c:pt idx="7">
                  <c:v>2^21</c:v>
                </c:pt>
              </c:strCache>
            </c:strRef>
          </c:cat>
          <c:val>
            <c:numRef>
              <c:f>'CUB, Result'!$O$113:$O$120</c:f>
              <c:numCache>
                <c:formatCode>0.00E+00</c:formatCode>
                <c:ptCount val="8"/>
                <c:pt idx="0">
                  <c:v>2.12218343135124E7</c:v>
                </c:pt>
                <c:pt idx="1">
                  <c:v>3.6499444418092E7</c:v>
                </c:pt>
                <c:pt idx="2">
                  <c:v>5.88530203382917E7</c:v>
                </c:pt>
                <c:pt idx="3">
                  <c:v>8.22650687819252E7</c:v>
                </c:pt>
                <c:pt idx="4">
                  <c:v>1.03853995864081E8</c:v>
                </c:pt>
                <c:pt idx="5">
                  <c:v>1.18575564893377E8</c:v>
                </c:pt>
                <c:pt idx="6">
                  <c:v>1.26086815677456E8</c:v>
                </c:pt>
                <c:pt idx="7">
                  <c:v>1.31383488292655E8</c:v>
                </c:pt>
              </c:numCache>
            </c:numRef>
          </c:val>
          <c:smooth val="0"/>
        </c:ser>
        <c:ser>
          <c:idx val="1"/>
          <c:order val="1"/>
          <c:tx>
            <c:strRef>
              <c:f>'CUB, Result'!$P$112</c:f>
              <c:strCache>
                <c:ptCount val="1"/>
                <c:pt idx="0">
                  <c:v>提案手法</c:v>
                </c:pt>
              </c:strCache>
            </c:strRef>
          </c:tx>
          <c:marker>
            <c:spPr>
              <a:solidFill>
                <a:schemeClr val="accent2"/>
              </a:solidFill>
            </c:spPr>
          </c:marker>
          <c:cat>
            <c:strRef>
              <c:f>'CUB, Result'!$N$113:$N$120</c:f>
              <c:strCache>
                <c:ptCount val="8"/>
                <c:pt idx="0">
                  <c:v>2^14</c:v>
                </c:pt>
                <c:pt idx="1">
                  <c:v>2^15</c:v>
                </c:pt>
                <c:pt idx="2">
                  <c:v>2^16</c:v>
                </c:pt>
                <c:pt idx="3">
                  <c:v>2^17</c:v>
                </c:pt>
                <c:pt idx="4">
                  <c:v>2^18</c:v>
                </c:pt>
                <c:pt idx="5">
                  <c:v>2^19</c:v>
                </c:pt>
                <c:pt idx="6">
                  <c:v>2^20</c:v>
                </c:pt>
                <c:pt idx="7">
                  <c:v>2^21</c:v>
                </c:pt>
              </c:strCache>
            </c:strRef>
          </c:cat>
          <c:val>
            <c:numRef>
              <c:f>'CUB, Result'!$P$113:$P$120</c:f>
              <c:numCache>
                <c:formatCode>0.00E+00</c:formatCode>
                <c:ptCount val="8"/>
                <c:pt idx="0">
                  <c:v>2.15054911160534E7</c:v>
                </c:pt>
                <c:pt idx="1">
                  <c:v>3.74796583605389E7</c:v>
                </c:pt>
                <c:pt idx="2">
                  <c:v>6.0527986847611E7</c:v>
                </c:pt>
                <c:pt idx="3">
                  <c:v>8.48315840464982E7</c:v>
                </c:pt>
                <c:pt idx="4">
                  <c:v>1.06888693290704E8</c:v>
                </c:pt>
                <c:pt idx="5">
                  <c:v>1.24228554037126E8</c:v>
                </c:pt>
                <c:pt idx="6">
                  <c:v>1.31953447336001E8</c:v>
                </c:pt>
                <c:pt idx="7">
                  <c:v>1.37550423873045E8</c:v>
                </c:pt>
              </c:numCache>
            </c:numRef>
          </c:val>
          <c:smooth val="0"/>
        </c:ser>
        <c:dLbls>
          <c:showLegendKey val="0"/>
          <c:showVal val="0"/>
          <c:showCatName val="0"/>
          <c:showSerName val="0"/>
          <c:showPercent val="0"/>
          <c:showBubbleSize val="0"/>
        </c:dLbls>
        <c:marker val="1"/>
        <c:smooth val="0"/>
        <c:axId val="2147186088"/>
        <c:axId val="2147215928"/>
      </c:lineChart>
      <c:catAx>
        <c:axId val="2147186088"/>
        <c:scaling>
          <c:orientation val="minMax"/>
        </c:scaling>
        <c:delete val="0"/>
        <c:axPos val="b"/>
        <c:title>
          <c:tx>
            <c:rich>
              <a:bodyPr/>
              <a:lstStyle/>
              <a:p>
                <a:pPr>
                  <a:defRPr/>
                </a:pPr>
                <a:r>
                  <a:rPr lang="en-US"/>
                  <a:t>N</a:t>
                </a:r>
              </a:p>
            </c:rich>
          </c:tx>
          <c:layout/>
          <c:overlay val="0"/>
        </c:title>
        <c:majorTickMark val="out"/>
        <c:minorTickMark val="none"/>
        <c:tickLblPos val="nextTo"/>
        <c:txPr>
          <a:bodyPr/>
          <a:lstStyle/>
          <a:p>
            <a:pPr>
              <a:defRPr baseline="0"/>
            </a:pPr>
            <a:endParaRPr lang="ja-JP"/>
          </a:p>
        </c:txPr>
        <c:crossAx val="2147215928"/>
        <c:crosses val="autoZero"/>
        <c:auto val="1"/>
        <c:lblAlgn val="ctr"/>
        <c:lblOffset val="100"/>
        <c:tickLblSkip val="2"/>
        <c:noMultiLvlLbl val="0"/>
      </c:catAx>
      <c:valAx>
        <c:axId val="2147215928"/>
        <c:scaling>
          <c:orientation val="minMax"/>
        </c:scaling>
        <c:delete val="0"/>
        <c:axPos val="l"/>
        <c:majorGridlines/>
        <c:title>
          <c:tx>
            <c:rich>
              <a:bodyPr rot="-5400000" vert="horz"/>
              <a:lstStyle/>
              <a:p>
                <a:pPr>
                  <a:defRPr/>
                </a:pPr>
                <a:r>
                  <a:rPr lang="en-US"/>
                  <a:t>TEPS</a:t>
                </a:r>
                <a:endParaRPr lang="ja-JP"/>
              </a:p>
            </c:rich>
          </c:tx>
          <c:layout/>
          <c:overlay val="0"/>
        </c:title>
        <c:numFmt formatCode="0.00E+00" sourceLinked="1"/>
        <c:majorTickMark val="out"/>
        <c:minorTickMark val="none"/>
        <c:tickLblPos val="nextTo"/>
        <c:crossAx val="2147186088"/>
        <c:crosses val="autoZero"/>
        <c:crossBetween val="between"/>
      </c:valAx>
    </c:plotArea>
    <c:legend>
      <c:legendPos val="t"/>
      <c:layout/>
      <c:overlay val="0"/>
    </c:legend>
    <c:plotVisOnly val="1"/>
    <c:dispBlanksAs val="gap"/>
    <c:showDLblsOverMax val="0"/>
  </c:chart>
  <c:txPr>
    <a:bodyPr/>
    <a:lstStyle/>
    <a:p>
      <a:pPr>
        <a:defRPr sz="1400"/>
      </a:pPr>
      <a:endParaRPr lang="ja-JP"/>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BD5B184-4639-7446-9CBC-4ED1F7A37872}" type="datetimeFigureOut">
              <a:rPr kumimoji="1" lang="ja-JP" altLang="en-US" smtClean="0"/>
              <a:t>2014/03/16</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9CFC8C5-5F0B-2A48-A4CC-2FFF7338297C}" type="slidenum">
              <a:rPr kumimoji="1" lang="ja-JP" altLang="en-US" smtClean="0"/>
              <a:t>‹#›</a:t>
            </a:fld>
            <a:endParaRPr kumimoji="1" lang="ja-JP" altLang="en-US"/>
          </a:p>
        </p:txBody>
      </p:sp>
    </p:spTree>
    <p:extLst>
      <p:ext uri="{BB962C8B-B14F-4D97-AF65-F5344CB8AC3E}">
        <p14:creationId xmlns:p14="http://schemas.microsoft.com/office/powerpoint/2010/main" val="31219061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9EB6B-D2A7-8B44-B533-70093F57F3E4}" type="datetimeFigureOut">
              <a:rPr kumimoji="1" lang="ja-JP" altLang="en-US" smtClean="0"/>
              <a:t>2014/03/16</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3142F1-A249-274B-B9E5-84C536142FB1}" type="slidenum">
              <a:rPr kumimoji="1" lang="ja-JP" altLang="en-US" smtClean="0"/>
              <a:t>‹#›</a:t>
            </a:fld>
            <a:endParaRPr kumimoji="1" lang="ja-JP" altLang="en-US"/>
          </a:p>
        </p:txBody>
      </p:sp>
    </p:spTree>
    <p:extLst>
      <p:ext uri="{BB962C8B-B14F-4D97-AF65-F5344CB8AC3E}">
        <p14:creationId xmlns:p14="http://schemas.microsoft.com/office/powerpoint/2010/main" val="234253648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171450" lvl="0" indent="-171450">
              <a:buFont typeface="Arial"/>
              <a:buChar char="•"/>
            </a:pPr>
            <a:r>
              <a:rPr kumimoji="1" lang="ja-JP" altLang="en-US" dirty="0" smtClean="0"/>
              <a:t>グラフ処理には様々な応用分野がある</a:t>
            </a:r>
            <a:endParaRPr kumimoji="1" lang="en-US" altLang="ja-JP" dirty="0" smtClean="0"/>
          </a:p>
          <a:p>
            <a:pPr marL="171450" lvl="0" indent="-171450">
              <a:buFont typeface="Arial"/>
              <a:buChar char="•"/>
            </a:pPr>
            <a:r>
              <a:rPr kumimoji="1" lang="ja-JP" altLang="en-US" dirty="0" smtClean="0"/>
              <a:t>例えば，</a:t>
            </a:r>
            <a:r>
              <a:rPr kumimoji="1" lang="en-US" altLang="ja-JP" dirty="0" smtClean="0"/>
              <a:t>Web</a:t>
            </a:r>
            <a:r>
              <a:rPr kumimoji="1" lang="ja-JP" altLang="en-US" dirty="0" smtClean="0"/>
              <a:t>ページのリンク解析や，道路網・送電網の最適化などがある</a:t>
            </a:r>
            <a:endParaRPr kumimoji="1" lang="en-US" altLang="ja-JP" dirty="0" smtClean="0"/>
          </a:p>
          <a:p>
            <a:pPr marL="171450" lvl="0" indent="-171450">
              <a:buFont typeface="Arial"/>
              <a:buChar char="•"/>
            </a:pPr>
            <a:endParaRPr kumimoji="1" lang="en-US" altLang="ja-JP" dirty="0" smtClean="0"/>
          </a:p>
          <a:p>
            <a:pPr marL="171450" lvl="0" indent="-171450">
              <a:buFont typeface="Arial"/>
              <a:buChar char="•"/>
            </a:pPr>
            <a:r>
              <a:rPr kumimoji="1" lang="ja-JP" altLang="en-US" dirty="0" smtClean="0"/>
              <a:t>グラフ処理アルゴリズムの</a:t>
            </a:r>
            <a:r>
              <a:rPr kumimoji="1" lang="en-US" altLang="ja-JP" dirty="0" smtClean="0"/>
              <a:t>1</a:t>
            </a:r>
            <a:r>
              <a:rPr kumimoji="1" lang="ja-JP" altLang="en-US" dirty="0" smtClean="0"/>
              <a:t>つである幅優先探索（</a:t>
            </a:r>
            <a:r>
              <a:rPr kumimoji="1" lang="en-US" altLang="ja-JP" dirty="0" smtClean="0"/>
              <a:t>BFS</a:t>
            </a:r>
            <a:r>
              <a:rPr kumimoji="1" lang="ja-JP" altLang="en-US" dirty="0" smtClean="0"/>
              <a:t>）を</a:t>
            </a:r>
            <a:r>
              <a:rPr kumimoji="1" lang="en-US" altLang="ja-JP" dirty="0" smtClean="0"/>
              <a:t>GPU</a:t>
            </a:r>
            <a:r>
              <a:rPr kumimoji="1" lang="ja-JP" altLang="en-US" dirty="0" smtClean="0"/>
              <a:t>を用いて高速化する研究が近年行われている</a:t>
            </a:r>
            <a:endParaRPr kumimoji="1" lang="en-US" altLang="ja-JP" dirty="0" smtClean="0"/>
          </a:p>
          <a:p>
            <a:pPr marL="171450" lvl="0" indent="-171450">
              <a:buFont typeface="Arial"/>
              <a:buChar char="•"/>
            </a:pPr>
            <a:r>
              <a:rPr kumimoji="1" lang="ja-JP" altLang="en-US" dirty="0" smtClean="0"/>
              <a:t>また，メモリなどのリソースを増やすという目的で，マルチ</a:t>
            </a:r>
            <a:r>
              <a:rPr kumimoji="1" lang="en-US" altLang="ja-JP" dirty="0" smtClean="0"/>
              <a:t>GPU</a:t>
            </a:r>
            <a:r>
              <a:rPr kumimoji="1" lang="ja-JP" altLang="en-US" dirty="0" smtClean="0"/>
              <a:t>システムを用いて高速化する研究が盛んに行われている</a:t>
            </a:r>
            <a:endParaRPr kumimoji="1" lang="en-US" altLang="ja-JP" dirty="0" smtClean="0"/>
          </a:p>
          <a:p>
            <a:pPr marL="171450" lvl="0" indent="-171450">
              <a:buFont typeface="Arial"/>
              <a:buChar char="•"/>
            </a:pPr>
            <a:r>
              <a:rPr kumimoji="1" lang="en-US" altLang="ja-JP" dirty="0" smtClean="0"/>
              <a:t>Merrill</a:t>
            </a:r>
            <a:r>
              <a:rPr kumimoji="1" lang="ja-JP" altLang="en-US" dirty="0" smtClean="0"/>
              <a:t>らは単一ノード向けのマルチ</a:t>
            </a:r>
            <a:r>
              <a:rPr kumimoji="1" lang="en-US" altLang="ja-JP" dirty="0" smtClean="0"/>
              <a:t>GPU</a:t>
            </a:r>
            <a:r>
              <a:rPr kumimoji="1" lang="ja-JP" altLang="en-US" dirty="0" smtClean="0"/>
              <a:t>システムにおける</a:t>
            </a:r>
            <a:r>
              <a:rPr kumimoji="1" lang="en-US" altLang="ja-JP" dirty="0" smtClean="0"/>
              <a:t>BFS</a:t>
            </a:r>
            <a:r>
              <a:rPr kumimoji="1" lang="ja-JP" altLang="en-US" dirty="0" smtClean="0"/>
              <a:t>の高速化の研究を行った</a:t>
            </a:r>
            <a:endParaRPr kumimoji="1" lang="en-US" altLang="ja-JP" dirty="0" smtClean="0"/>
          </a:p>
          <a:p>
            <a:pPr marL="171450" lvl="0" indent="-171450">
              <a:buFont typeface="Arial"/>
              <a:buChar char="•"/>
            </a:pPr>
            <a:r>
              <a:rPr kumimoji="1" lang="ja-JP" altLang="en-US" dirty="0" smtClean="0"/>
              <a:t>しかし，単一ノード向けのアルゴリズムであるため，拡張性に乏しい</a:t>
            </a:r>
            <a:endParaRPr kumimoji="1" lang="en-US" altLang="ja-JP" dirty="0" smtClean="0"/>
          </a:p>
          <a:p>
            <a:pPr marL="171450" lvl="0" indent="-171450">
              <a:buFont typeface="Arial"/>
              <a:buChar char="•"/>
            </a:pPr>
            <a:r>
              <a:rPr kumimoji="1" lang="ja-JP" altLang="en-US" dirty="0" smtClean="0"/>
              <a:t>一方，</a:t>
            </a:r>
            <a:r>
              <a:rPr kumimoji="1" lang="en-US" altLang="ja-JP" dirty="0" err="1" smtClean="0"/>
              <a:t>Mastrostefano</a:t>
            </a:r>
            <a:r>
              <a:rPr kumimoji="1" lang="ja-JP" altLang="en-US" dirty="0" smtClean="0"/>
              <a:t>は複数ノード向けマルチ</a:t>
            </a:r>
            <a:r>
              <a:rPr kumimoji="1" lang="en-US" altLang="ja-JP" dirty="0" smtClean="0"/>
              <a:t>GPU</a:t>
            </a:r>
            <a:r>
              <a:rPr kumimoji="1" lang="ja-JP" altLang="en-US" dirty="0" smtClean="0"/>
              <a:t>システムの手法を提案している．複数ノードを対象としているため拡張性は優れているが，</a:t>
            </a:r>
            <a:r>
              <a:rPr kumimoji="1" lang="en-US" altLang="ja-JP" dirty="0" smtClean="0"/>
              <a:t>GPU</a:t>
            </a:r>
            <a:r>
              <a:rPr kumimoji="1" lang="ja-JP" altLang="en-US" dirty="0" smtClean="0"/>
              <a:t>間の通信量が性能に大きな影響を与えている</a:t>
            </a:r>
            <a:endParaRPr kumimoji="1" lang="en-US" altLang="ja-JP" dirty="0" smtClean="0"/>
          </a:p>
          <a:p>
            <a:pPr marL="171450" lvl="0" indent="-171450">
              <a:buFont typeface="Arial"/>
              <a:buChar char="•"/>
            </a:pPr>
            <a:r>
              <a:rPr kumimoji="1" lang="ja-JP" altLang="en-US" dirty="0" smtClean="0"/>
              <a:t>また，複数ノード環境の構築が必要のため運用が難しく，ノード間の並列性を意識したプログラムが必要となり実装が難しいという問題がある</a:t>
            </a:r>
            <a:endParaRPr kumimoji="1" lang="en-US" altLang="ja-JP" dirty="0" smtClean="0"/>
          </a:p>
          <a:p>
            <a:pPr marL="171450" lvl="0" indent="-171450">
              <a:buFont typeface="Arial"/>
              <a:buChar char="•"/>
            </a:pPr>
            <a:endParaRPr kumimoji="1" lang="en-US" altLang="ja-JP" dirty="0" smtClean="0"/>
          </a:p>
          <a:p>
            <a:pPr marL="171450" lvl="0" indent="-171450">
              <a:buFont typeface="Arial"/>
              <a:buChar char="•"/>
            </a:pPr>
            <a:r>
              <a:rPr kumimoji="1" lang="ja-JP" altLang="en-US" dirty="0" smtClean="0"/>
              <a:t>そこで本研究では，複数</a:t>
            </a:r>
            <a:r>
              <a:rPr kumimoji="1" lang="en-US" altLang="ja-JP" dirty="0" smtClean="0"/>
              <a:t>GPU</a:t>
            </a:r>
            <a:r>
              <a:rPr kumimoji="1" lang="ja-JP" altLang="en-US" dirty="0" smtClean="0"/>
              <a:t>の運用が容易で，拡張性も高い</a:t>
            </a:r>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システムである</a:t>
            </a:r>
            <a:r>
              <a:rPr kumimoji="1" lang="en-US" altLang="ja-JP" dirty="0" smtClean="0"/>
              <a:t>GPU-BOX</a:t>
            </a:r>
            <a:r>
              <a:rPr kumimoji="1" lang="ja-JP" altLang="en-US" dirty="0" smtClean="0"/>
              <a:t>で</a:t>
            </a:r>
            <a:r>
              <a:rPr kumimoji="1" lang="en-US" altLang="ja-JP" dirty="0" smtClean="0"/>
              <a:t>BFS</a:t>
            </a:r>
            <a:r>
              <a:rPr kumimoji="1" lang="ja-JP" altLang="en-US" dirty="0" smtClean="0"/>
              <a:t>の高速化を行った</a:t>
            </a:r>
            <a:endParaRPr kumimoji="1" lang="en-US" altLang="ja-JP" dirty="0" smtClean="0"/>
          </a:p>
          <a:p>
            <a:pPr marL="171450" lvl="0" indent="-171450">
              <a:buFont typeface="Arial"/>
              <a:buChar cha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4</a:t>
            </a:fld>
            <a:endParaRPr kumimoji="1" lang="ja-JP" altLang="en-US"/>
          </a:p>
        </p:txBody>
      </p:sp>
    </p:spTree>
    <p:extLst>
      <p:ext uri="{BB962C8B-B14F-4D97-AF65-F5344CB8AC3E}">
        <p14:creationId xmlns:p14="http://schemas.microsoft.com/office/powerpoint/2010/main" val="1771535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a:buChar char="•"/>
            </a:pPr>
            <a:r>
              <a:rPr kumimoji="1" lang="ja-JP" altLang="en-US" dirty="0" smtClean="0"/>
              <a:t>提案手法の実装方法について説明する</a:t>
            </a:r>
            <a:endParaRPr kumimoji="1" lang="en-US" altLang="ja-JP" dirty="0" smtClean="0"/>
          </a:p>
          <a:p>
            <a:pPr marL="171450" indent="-171450">
              <a:buFont typeface="Arial"/>
              <a:buChar char="•"/>
            </a:pPr>
            <a:endParaRPr kumimoji="1" lang="en-US" altLang="ja-JP" dirty="0" smtClean="0"/>
          </a:p>
          <a:p>
            <a:pPr marL="171450" indent="-171450">
              <a:buFont typeface="Arial"/>
              <a:buChar char="•"/>
            </a:pPr>
            <a:r>
              <a:rPr kumimoji="1" lang="ja-JP" altLang="en-US" dirty="0" smtClean="0"/>
              <a:t>隣接頂点は配列で保持している</a:t>
            </a:r>
            <a:endParaRPr kumimoji="1" lang="en-US" altLang="ja-JP" dirty="0" smtClean="0"/>
          </a:p>
          <a:p>
            <a:pPr marL="171450" indent="-171450">
              <a:buFont typeface="Arial"/>
              <a:buChar char="•"/>
            </a:pPr>
            <a:r>
              <a:rPr kumimoji="1" lang="ja-JP" altLang="en-US" dirty="0" smtClean="0"/>
              <a:t>この隣接頂点群を</a:t>
            </a:r>
            <a:r>
              <a:rPr kumimoji="1" lang="en-US" altLang="ja-JP" dirty="0" smtClean="0"/>
              <a:t>CUB</a:t>
            </a:r>
            <a:r>
              <a:rPr kumimoji="1" lang="ja-JP" altLang="en-US" dirty="0" smtClean="0"/>
              <a:t>という</a:t>
            </a:r>
            <a:r>
              <a:rPr kumimoji="1" lang="en-US" altLang="ja-JP" dirty="0" smtClean="0"/>
              <a:t>GPU</a:t>
            </a:r>
            <a:r>
              <a:rPr kumimoji="1" lang="ja-JP" altLang="en-US" dirty="0" smtClean="0"/>
              <a:t>実行のライブラリを用いて整列する</a:t>
            </a:r>
            <a:endParaRPr kumimoji="1" lang="en-US" altLang="ja-JP" dirty="0" smtClean="0"/>
          </a:p>
          <a:p>
            <a:pPr marL="171450" indent="-171450">
              <a:buFont typeface="Arial"/>
              <a:buChar char="•"/>
            </a:pPr>
            <a:r>
              <a:rPr kumimoji="1" lang="ja-JP" altLang="en-US" dirty="0" smtClean="0"/>
              <a:t>次に整列後頂点の右隣の値と重複せず，</a:t>
            </a:r>
            <a:r>
              <a:rPr kumimoji="1" lang="en-US" altLang="ja-JP" dirty="0" smtClean="0"/>
              <a:t>Visited</a:t>
            </a:r>
            <a:r>
              <a:rPr kumimoji="1" lang="ja-JP" altLang="en-US" dirty="0" smtClean="0"/>
              <a:t>が</a:t>
            </a:r>
            <a:r>
              <a:rPr kumimoji="1" lang="en-US" altLang="ja-JP" dirty="0" smtClean="0"/>
              <a:t>0</a:t>
            </a:r>
            <a:r>
              <a:rPr kumimoji="1" lang="ja-JP" altLang="en-US" dirty="0" smtClean="0"/>
              <a:t>つまり未訪問の場合</a:t>
            </a:r>
            <a:r>
              <a:rPr kumimoji="1" lang="en-US" altLang="ja-JP" dirty="0" smtClean="0"/>
              <a:t>Flag</a:t>
            </a:r>
            <a:r>
              <a:rPr kumimoji="1" lang="ja-JP" altLang="en-US" dirty="0" smtClean="0"/>
              <a:t>を立てる</a:t>
            </a:r>
            <a:endParaRPr kumimoji="1" lang="en-US" altLang="ja-JP" dirty="0" smtClean="0"/>
          </a:p>
          <a:p>
            <a:pPr marL="171450" indent="-171450">
              <a:buFont typeface="Arial"/>
              <a:buChar char="•"/>
            </a:pPr>
            <a:r>
              <a:rPr kumimoji="1" lang="en-US" altLang="ja-JP" dirty="0" smtClean="0"/>
              <a:t>Flag</a:t>
            </a:r>
            <a:r>
              <a:rPr kumimoji="1" lang="ja-JP" altLang="en-US" dirty="0" smtClean="0"/>
              <a:t>配列の値を</a:t>
            </a:r>
            <a:r>
              <a:rPr kumimoji="1" lang="en-US" altLang="ja-JP" dirty="0" smtClean="0"/>
              <a:t>CUB</a:t>
            </a:r>
            <a:r>
              <a:rPr kumimoji="1" lang="ja-JP" altLang="en-US" dirty="0" smtClean="0"/>
              <a:t>ライブラリを用いて</a:t>
            </a:r>
            <a:r>
              <a:rPr kumimoji="1" lang="en-US" altLang="ja-JP" dirty="0" smtClean="0"/>
              <a:t>Scan</a:t>
            </a:r>
            <a:r>
              <a:rPr kumimoji="1" lang="ja-JP" altLang="en-US" dirty="0" smtClean="0"/>
              <a:t>演算し，有効な頂点の</a:t>
            </a:r>
            <a:r>
              <a:rPr kumimoji="1" lang="en-US" altLang="ja-JP" dirty="0" smtClean="0"/>
              <a:t>Index</a:t>
            </a:r>
            <a:r>
              <a:rPr kumimoji="1" lang="ja-JP" altLang="en-US" dirty="0" smtClean="0"/>
              <a:t>を計算する</a:t>
            </a:r>
            <a:endParaRPr kumimoji="1" lang="en-US" altLang="ja-JP" dirty="0" smtClean="0"/>
          </a:p>
          <a:p>
            <a:pPr marL="171450" indent="-171450">
              <a:buFont typeface="Arial"/>
              <a:buChar char="•"/>
            </a:pPr>
            <a:r>
              <a:rPr kumimoji="1" lang="ja-JP" altLang="en-US" dirty="0" smtClean="0"/>
              <a:t>最後に</a:t>
            </a:r>
            <a:r>
              <a:rPr kumimoji="1" lang="en-US" altLang="ja-JP" dirty="0" smtClean="0"/>
              <a:t>Flag</a:t>
            </a:r>
            <a:r>
              <a:rPr kumimoji="1" lang="ja-JP" altLang="en-US" dirty="0" smtClean="0"/>
              <a:t>配列と</a:t>
            </a:r>
            <a:r>
              <a:rPr kumimoji="1" lang="en-US" altLang="ja-JP" dirty="0" smtClean="0"/>
              <a:t>Index</a:t>
            </a:r>
            <a:r>
              <a:rPr kumimoji="1" lang="ja-JP" altLang="en-US" dirty="0" smtClean="0"/>
              <a:t>配列を用いて，有効な頂点のみを配列に格納する</a:t>
            </a:r>
            <a:endParaRPr kumimoji="1" lang="en-US" altLang="ja-JP" dirty="0" smtClean="0"/>
          </a:p>
          <a:p>
            <a:pPr marL="171450" indent="-171450">
              <a:buFont typeface="Arial"/>
              <a:buChar char="•"/>
            </a:pPr>
            <a:endParaRPr kumimoji="1" lang="en-US" altLang="ja-JP" dirty="0" smtClean="0"/>
          </a:p>
          <a:p>
            <a:pPr marL="171450" indent="-171450">
              <a:buFont typeface="Arial"/>
              <a:buChar char="•"/>
            </a:pPr>
            <a:r>
              <a:rPr kumimoji="1" lang="ja-JP" altLang="en-US" dirty="0" smtClean="0"/>
              <a:t>このように提案手法を実装した</a:t>
            </a:r>
            <a:endParaRPr kumimoji="1" lang="en-US" altLang="ja-JP" dirty="0" smtClean="0"/>
          </a:p>
          <a:p>
            <a:endParaRPr kumimoji="1" lang="en-US" altLang="ja-JP" dirty="0" smtClean="0"/>
          </a:p>
          <a:p>
            <a:r>
              <a:rPr kumimoji="1" lang="en-US" altLang="ja-JP" dirty="0" smtClean="0"/>
              <a:t>scan</a:t>
            </a:r>
            <a:r>
              <a:rPr kumimoji="1" lang="ja-JP" altLang="en-US" dirty="0" smtClean="0"/>
              <a:t>演算：自身より小さいインデックスが持つ値の総和演算</a:t>
            </a:r>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17</a:t>
            </a:fld>
            <a:endParaRPr kumimoji="1" lang="ja-JP" altLang="en-US"/>
          </a:p>
        </p:txBody>
      </p:sp>
    </p:spTree>
    <p:extLst>
      <p:ext uri="{BB962C8B-B14F-4D97-AF65-F5344CB8AC3E}">
        <p14:creationId xmlns:p14="http://schemas.microsoft.com/office/powerpoint/2010/main" val="41706745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r>
              <a:rPr kumimoji="1" lang="en-US" altLang="ja-JP" dirty="0" smtClean="0"/>
              <a:t>BFS</a:t>
            </a:r>
            <a:r>
              <a:rPr kumimoji="1" lang="ja-JP" altLang="en-US" dirty="0" smtClean="0"/>
              <a:t>アルゴリズムを評価するために</a:t>
            </a:r>
            <a:r>
              <a:rPr kumimoji="1" lang="en-US" altLang="ja-JP" dirty="0" smtClean="0"/>
              <a:t>Graph500</a:t>
            </a:r>
            <a:r>
              <a:rPr kumimoji="1" lang="ja-JP" altLang="en-US" dirty="0" smtClean="0"/>
              <a:t>ベンチマークを用いた</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19</a:t>
            </a:fld>
            <a:endParaRPr kumimoji="1" lang="ja-JP" altLang="en-US"/>
          </a:p>
        </p:txBody>
      </p:sp>
    </p:spTree>
    <p:extLst>
      <p:ext uri="{BB962C8B-B14F-4D97-AF65-F5344CB8AC3E}">
        <p14:creationId xmlns:p14="http://schemas.microsoft.com/office/powerpoint/2010/main" val="31544842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22</a:t>
            </a:fld>
            <a:endParaRPr kumimoji="1" lang="ja-JP" altLang="en-US"/>
          </a:p>
        </p:txBody>
      </p:sp>
    </p:spTree>
    <p:extLst>
      <p:ext uri="{BB962C8B-B14F-4D97-AF65-F5344CB8AC3E}">
        <p14:creationId xmlns:p14="http://schemas.microsoft.com/office/powerpoint/2010/main" val="34315484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23</a:t>
            </a:fld>
            <a:endParaRPr kumimoji="1" lang="ja-JP" altLang="en-US"/>
          </a:p>
        </p:txBody>
      </p:sp>
    </p:spTree>
    <p:extLst>
      <p:ext uri="{BB962C8B-B14F-4D97-AF65-F5344CB8AC3E}">
        <p14:creationId xmlns:p14="http://schemas.microsoft.com/office/powerpoint/2010/main" val="15824011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lvl="0" indent="-171450">
              <a:buFont typeface="Arial"/>
              <a:buChar char="•"/>
            </a:pPr>
            <a:r>
              <a:rPr kumimoji="1" lang="en-US" altLang="ja-JP" u="none" dirty="0" smtClean="0"/>
              <a:t>Q.</a:t>
            </a:r>
            <a:r>
              <a:rPr kumimoji="1" lang="en-US" altLang="ja-JP" u="none" baseline="0" dirty="0" smtClean="0"/>
              <a:t> </a:t>
            </a:r>
            <a:r>
              <a:rPr kumimoji="1" lang="ja-JP" altLang="en-US" u="none" dirty="0" smtClean="0"/>
              <a:t>なんで</a:t>
            </a:r>
            <a:r>
              <a:rPr kumimoji="1" lang="en-US" altLang="ja-JP" u="none" dirty="0" smtClean="0"/>
              <a:t>Ether</a:t>
            </a:r>
            <a:r>
              <a:rPr kumimoji="1" lang="ja-JP" altLang="en-US" u="none" dirty="0" smtClean="0"/>
              <a:t>でつなぐの？</a:t>
            </a:r>
            <a:r>
              <a:rPr kumimoji="1" lang="ja-JP" altLang="ja-JP" u="none" dirty="0" smtClean="0"/>
              <a:t>　</a:t>
            </a:r>
            <a:r>
              <a:rPr kumimoji="1" lang="ja-JP" altLang="en-US" u="none" dirty="0" smtClean="0"/>
              <a:t>ーー　</a:t>
            </a:r>
            <a:r>
              <a:rPr kumimoji="1" lang="en-US" altLang="ja-JP" u="none" dirty="0" smtClean="0"/>
              <a:t>A.</a:t>
            </a:r>
            <a:r>
              <a:rPr kumimoji="1" lang="en-US" altLang="ja-JP" u="none" baseline="0" dirty="0" smtClean="0"/>
              <a:t> </a:t>
            </a:r>
            <a:r>
              <a:rPr kumimoji="1" lang="en-US" altLang="ja-JP" u="none" baseline="0" dirty="0" err="1" smtClean="0"/>
              <a:t>PCIe</a:t>
            </a:r>
            <a:r>
              <a:rPr kumimoji="1" lang="ja-JP" altLang="en-US" u="none" baseline="0" dirty="0" smtClean="0"/>
              <a:t>の</a:t>
            </a:r>
            <a:r>
              <a:rPr kumimoji="1" lang="en-US" altLang="ja-JP" u="none" baseline="0" dirty="0" smtClean="0"/>
              <a:t>TLP</a:t>
            </a:r>
            <a:r>
              <a:rPr kumimoji="1" lang="ja-JP" altLang="en-US" u="none" baseline="0" dirty="0" smtClean="0"/>
              <a:t>（トランザクションレイヤーパケット）を</a:t>
            </a:r>
            <a:r>
              <a:rPr kumimoji="1" lang="en-US" altLang="ja-JP" u="none" baseline="0" dirty="0" smtClean="0"/>
              <a:t>Ethernet</a:t>
            </a:r>
            <a:r>
              <a:rPr kumimoji="1" lang="ja-JP" altLang="en-US" u="none" baseline="0" dirty="0" smtClean="0"/>
              <a:t>のフレームにカプセル化できるから</a:t>
            </a:r>
            <a:endParaRPr kumimoji="1" lang="en-US" altLang="ja-JP" u="none" dirty="0" smtClean="0"/>
          </a:p>
          <a:p>
            <a:pPr marL="171450" lvl="0" indent="-171450">
              <a:buFont typeface="Arial"/>
              <a:buChar char="•"/>
            </a:pPr>
            <a:r>
              <a:rPr kumimoji="1" lang="en-US" altLang="ja-JP" u="none" dirty="0" smtClean="0"/>
              <a:t>Q. </a:t>
            </a:r>
            <a:r>
              <a:rPr kumimoji="1" lang="ja-JP" altLang="en-US" u="none" dirty="0" smtClean="0"/>
              <a:t>なんで</a:t>
            </a:r>
            <a:r>
              <a:rPr kumimoji="1" lang="en-US" altLang="ja-JP" u="none" dirty="0" smtClean="0"/>
              <a:t>GPU-BOX</a:t>
            </a:r>
            <a:r>
              <a:rPr kumimoji="1" lang="ja-JP" altLang="en-US" u="none" dirty="0" smtClean="0"/>
              <a:t>を使うの？　ーー　</a:t>
            </a:r>
            <a:r>
              <a:rPr kumimoji="1" lang="en-US" altLang="ja-JP" u="none" dirty="0" smtClean="0"/>
              <a:t>A. </a:t>
            </a:r>
            <a:r>
              <a:rPr kumimoji="1" lang="ja-JP" altLang="en-US" u="none" dirty="0" smtClean="0"/>
              <a:t>「</a:t>
            </a:r>
            <a:r>
              <a:rPr kumimoji="1" lang="en-US" altLang="ja-JP" u="none" dirty="0" smtClean="0"/>
              <a:t>GPU-BOX</a:t>
            </a:r>
            <a:r>
              <a:rPr kumimoji="1" lang="ja-JP" altLang="en-US" u="none" dirty="0" smtClean="0"/>
              <a:t>」のスライドで説明したように，単一ホスト構成のマルチ</a:t>
            </a:r>
            <a:r>
              <a:rPr kumimoji="1" lang="en-US" altLang="ja-JP" u="none" dirty="0" smtClean="0"/>
              <a:t>GPU</a:t>
            </a:r>
            <a:r>
              <a:rPr kumimoji="1" lang="ja-JP" altLang="en-US" u="none" dirty="0" smtClean="0"/>
              <a:t>システムのため，運用，プログラムが容易で構築にかかるコストも小さい</a:t>
            </a:r>
            <a:endParaRPr kumimoji="1" lang="en-US" altLang="ja-JP" u="none" dirty="0" smtClean="0"/>
          </a:p>
          <a:p>
            <a:pPr marL="171450" lvl="0" indent="-171450">
              <a:buFont typeface="Arial"/>
              <a:buChar char="•"/>
            </a:pPr>
            <a:r>
              <a:rPr kumimoji="1" lang="en-US" altLang="ja-JP" dirty="0" smtClean="0"/>
              <a:t>Q. </a:t>
            </a:r>
            <a:r>
              <a:rPr kumimoji="1" lang="en-US" altLang="ja-JP" dirty="0" err="1" smtClean="0"/>
              <a:t>gpu</a:t>
            </a:r>
            <a:r>
              <a:rPr kumimoji="1" lang="en-US" altLang="ja-JP" dirty="0" smtClean="0"/>
              <a:t>-box</a:t>
            </a:r>
            <a:r>
              <a:rPr kumimoji="1" lang="ja-JP" altLang="en-US" dirty="0" smtClean="0"/>
              <a:t>以外ではどうか？</a:t>
            </a:r>
            <a:r>
              <a:rPr kumimoji="1" lang="ja-JP" altLang="en-US" baseline="0" dirty="0" smtClean="0"/>
              <a:t>，</a:t>
            </a:r>
            <a:r>
              <a:rPr kumimoji="1" lang="ja-JP" altLang="en-US" dirty="0" smtClean="0"/>
              <a:t>他のクラスタはどうなのか？　ーー　</a:t>
            </a:r>
            <a:r>
              <a:rPr kumimoji="1" lang="en-US" altLang="ja-JP" dirty="0" smtClean="0"/>
              <a:t>A. trinity</a:t>
            </a:r>
            <a:r>
              <a:rPr kumimoji="1" lang="ja-JP" altLang="en-US" dirty="0" smtClean="0"/>
              <a:t>で</a:t>
            </a:r>
            <a:r>
              <a:rPr kumimoji="1" lang="en-US" altLang="ja-JP" dirty="0" smtClean="0"/>
              <a:t>3</a:t>
            </a:r>
            <a:r>
              <a:rPr kumimoji="1" lang="ja-JP" altLang="en-US" dirty="0" smtClean="0"/>
              <a:t>台実行の結果を示す</a:t>
            </a:r>
            <a:endParaRPr kumimoji="1" lang="en-US" altLang="ja-JP" dirty="0" smtClean="0"/>
          </a:p>
          <a:p>
            <a:pPr marL="171450" lvl="0" indent="-171450">
              <a:buFont typeface="Arial"/>
              <a:buChar char="•"/>
            </a:pPr>
            <a:endParaRPr kumimoji="1" lang="en-US" altLang="ja-JP" dirty="0" smtClean="0"/>
          </a:p>
          <a:p>
            <a:pPr marL="171450" lvl="0" indent="-171450">
              <a:buFont typeface="Arial"/>
              <a:buChar cha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24</a:t>
            </a:fld>
            <a:endParaRPr kumimoji="1" lang="ja-JP" altLang="en-US"/>
          </a:p>
        </p:txBody>
      </p:sp>
    </p:spTree>
    <p:extLst>
      <p:ext uri="{BB962C8B-B14F-4D97-AF65-F5344CB8AC3E}">
        <p14:creationId xmlns:p14="http://schemas.microsoft.com/office/powerpoint/2010/main" val="1947622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171450" indent="-171450">
              <a:buFont typeface="Arial"/>
              <a:buChar char="•"/>
            </a:pPr>
            <a:r>
              <a:rPr kumimoji="1" lang="en-US" altLang="ja-JP" dirty="0" smtClean="0"/>
              <a:t>Level synchronized</a:t>
            </a:r>
            <a:r>
              <a:rPr kumimoji="1" lang="en-US" altLang="ja-JP" baseline="0" dirty="0" smtClean="0"/>
              <a:t> BFS</a:t>
            </a:r>
            <a:r>
              <a:rPr kumimoji="1" lang="ja-JP" altLang="en-US" baseline="0" dirty="0" smtClean="0"/>
              <a:t>を実現する，</a:t>
            </a:r>
            <a:r>
              <a:rPr kumimoji="1" lang="en-US" altLang="ja-JP" baseline="0" dirty="0" smtClean="0"/>
              <a:t>O(N</a:t>
            </a:r>
            <a:r>
              <a:rPr kumimoji="1" lang="en-US" altLang="ja-JP" baseline="30000" dirty="0" smtClean="0"/>
              <a:t>2</a:t>
            </a:r>
            <a:r>
              <a:rPr kumimoji="1" lang="en-US" altLang="ja-JP" baseline="0" dirty="0" smtClean="0"/>
              <a:t> + M)</a:t>
            </a:r>
            <a:r>
              <a:rPr kumimoji="1" lang="ja-JP" altLang="en-US" baseline="0" dirty="0" smtClean="0"/>
              <a:t>の一般的な手法を説明する</a:t>
            </a:r>
            <a:endParaRPr kumimoji="1" lang="en-US" altLang="ja-JP" baseline="0" dirty="0" smtClean="0"/>
          </a:p>
          <a:p>
            <a:pPr marL="171450" indent="-171450">
              <a:buFont typeface="Arial"/>
              <a:buChar char="•"/>
            </a:pPr>
            <a:r>
              <a:rPr kumimoji="1" lang="ja-JP" altLang="en-US" dirty="0" smtClean="0"/>
              <a:t>グラフの全頂点に対して</a:t>
            </a:r>
            <a:r>
              <a:rPr kumimoji="1" lang="en-US" altLang="ja-JP" dirty="0" smtClean="0"/>
              <a:t>GPU</a:t>
            </a:r>
            <a:r>
              <a:rPr kumimoji="1" lang="ja-JP" altLang="en-US" dirty="0" smtClean="0"/>
              <a:t>のスレッドを割当，</a:t>
            </a:r>
            <a:r>
              <a:rPr kumimoji="1" lang="en-US" altLang="ja-JP" dirty="0" smtClean="0"/>
              <a:t>Current Frontier</a:t>
            </a:r>
            <a:r>
              <a:rPr kumimoji="1" lang="ja-JP" altLang="en-US" dirty="0" smtClean="0"/>
              <a:t>にある頂点を担当するスレッドがその頂点のラベル付けしていない隣接頂点を集める</a:t>
            </a:r>
            <a:endParaRPr kumimoji="1" lang="en-US" altLang="ja-JP" dirty="0" smtClean="0"/>
          </a:p>
          <a:p>
            <a:pPr marL="171450" indent="-171450">
              <a:buFont typeface="Arial"/>
              <a:buChar char="•"/>
            </a:pPr>
            <a:r>
              <a:rPr kumimoji="1" lang="ja-JP" altLang="en-US" dirty="0" smtClean="0"/>
              <a:t>しかし図で示すように，スレッド間でタスクのバランスが悪く，</a:t>
            </a:r>
            <a:r>
              <a:rPr kumimoji="1" lang="en-US" altLang="ja-JP" dirty="0" smtClean="0"/>
              <a:t>GPU</a:t>
            </a:r>
            <a:r>
              <a:rPr kumimoji="1" lang="ja-JP" altLang="en-US" dirty="0" smtClean="0"/>
              <a:t>の並列性がいかせていない</a:t>
            </a:r>
            <a:endParaRPr kumimoji="1" lang="en-US" altLang="ja-JP" dirty="0" smtClean="0"/>
          </a:p>
          <a:p>
            <a:pPr marL="171450" indent="-171450">
              <a:buFont typeface="Arial"/>
              <a:buChar cha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25</a:t>
            </a:fld>
            <a:endParaRPr kumimoji="1" lang="ja-JP" altLang="en-US"/>
          </a:p>
        </p:txBody>
      </p:sp>
    </p:spTree>
    <p:extLst>
      <p:ext uri="{BB962C8B-B14F-4D97-AF65-F5344CB8AC3E}">
        <p14:creationId xmlns:p14="http://schemas.microsoft.com/office/powerpoint/2010/main" val="21344880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457200" lvl="1" indent="0" algn="l">
              <a:buFont typeface="Arial"/>
              <a:buNone/>
            </a:pPr>
            <a:r>
              <a:rPr kumimoji="1" lang="en-US" altLang="ja-JP" dirty="0" smtClean="0"/>
              <a:t>UVA</a:t>
            </a:r>
            <a:r>
              <a:rPr kumimoji="1" lang="ja-JP" altLang="en-US" dirty="0" smtClean="0"/>
              <a:t>とは，</a:t>
            </a:r>
            <a:r>
              <a:rPr kumimoji="1" lang="en-US" altLang="ja-JP" dirty="0" smtClean="0"/>
              <a:t>CUDA4.0</a:t>
            </a:r>
            <a:r>
              <a:rPr kumimoji="1" lang="ja-JP" altLang="en-US" dirty="0" smtClean="0"/>
              <a:t>からサポートされた，あるノードにある</a:t>
            </a:r>
            <a:r>
              <a:rPr kumimoji="1" lang="en-US" altLang="ja-JP" dirty="0" smtClean="0"/>
              <a:t>CPU</a:t>
            </a:r>
            <a:r>
              <a:rPr kumimoji="1" lang="ja-JP" altLang="en-US" dirty="0" smtClean="0"/>
              <a:t>のメモリと各</a:t>
            </a:r>
            <a:r>
              <a:rPr kumimoji="1" lang="en-US" altLang="ja-JP" dirty="0" smtClean="0"/>
              <a:t>GPU</a:t>
            </a:r>
            <a:r>
              <a:rPr kumimoji="1" lang="ja-JP" altLang="en-US" dirty="0" smtClean="0"/>
              <a:t>のメモリ空間を仮想的に統合する技術である．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26</a:t>
            </a:fld>
            <a:endParaRPr kumimoji="1" lang="ja-JP" altLang="en-US"/>
          </a:p>
        </p:txBody>
      </p:sp>
    </p:spTree>
    <p:extLst>
      <p:ext uri="{BB962C8B-B14F-4D97-AF65-F5344CB8AC3E}">
        <p14:creationId xmlns:p14="http://schemas.microsoft.com/office/powerpoint/2010/main" val="2962654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27</a:t>
            </a:fld>
            <a:endParaRPr kumimoji="1" lang="ja-JP" altLang="en-US"/>
          </a:p>
        </p:txBody>
      </p:sp>
    </p:spTree>
    <p:extLst>
      <p:ext uri="{BB962C8B-B14F-4D97-AF65-F5344CB8AC3E}">
        <p14:creationId xmlns:p14="http://schemas.microsoft.com/office/powerpoint/2010/main" val="34315484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14: </a:t>
            </a:r>
            <a:r>
              <a:rPr kumimoji="1" lang="en-US" altLang="ja-JP" dirty="0" err="1" smtClean="0"/>
              <a:t>ExpEther</a:t>
            </a:r>
            <a:r>
              <a:rPr kumimoji="1" lang="en-US" altLang="ja-JP" baseline="0" dirty="0" smtClean="0"/>
              <a:t> </a:t>
            </a:r>
            <a:r>
              <a:rPr kumimoji="1" lang="ja-JP" altLang="en-US" baseline="0" dirty="0" smtClean="0"/>
              <a:t>（</a:t>
            </a:r>
            <a:r>
              <a:rPr kumimoji="1" lang="en-US" altLang="ja-JP" baseline="0" dirty="0" smtClean="0"/>
              <a:t>PEB</a:t>
            </a:r>
            <a:r>
              <a:rPr kumimoji="1" lang="ja-JP" altLang="en-US" baseline="0" dirty="0" smtClean="0"/>
              <a:t>について）</a:t>
            </a:r>
            <a:endParaRPr kumimoji="1" lang="en-US" altLang="ja-JP" baseline="0" dirty="0" smtClean="0"/>
          </a:p>
          <a:p>
            <a:r>
              <a:rPr kumimoji="1" lang="en-US" altLang="ja-JP" dirty="0" smtClean="0"/>
              <a:t>15:</a:t>
            </a:r>
            <a:r>
              <a:rPr kumimoji="1" lang="en-US" altLang="ja-JP" baseline="0" dirty="0" smtClean="0"/>
              <a:t> </a:t>
            </a:r>
            <a:r>
              <a:rPr kumimoji="1" lang="en-US" altLang="ja-JP" baseline="0" dirty="0" err="1" smtClean="0"/>
              <a:t>ExpEther</a:t>
            </a:r>
            <a:r>
              <a:rPr kumimoji="1" lang="ja-JP" altLang="en-US" baseline="0" dirty="0" smtClean="0"/>
              <a:t>を用いたマルチ</a:t>
            </a:r>
            <a:r>
              <a:rPr kumimoji="1" lang="en-US" altLang="ja-JP" baseline="0" dirty="0" smtClean="0"/>
              <a:t>GPU</a:t>
            </a:r>
            <a:r>
              <a:rPr kumimoji="1" lang="ja-JP" altLang="en-US" baseline="0" dirty="0" smtClean="0"/>
              <a:t>システム</a:t>
            </a:r>
            <a:endParaRPr kumimoji="1" lang="en-US" altLang="ja-JP" baseline="0" dirty="0" smtClean="0"/>
          </a:p>
          <a:p>
            <a:r>
              <a:rPr kumimoji="1" lang="en-US" altLang="ja-JP" baseline="0" dirty="0" smtClean="0"/>
              <a:t>16: </a:t>
            </a:r>
            <a:r>
              <a:rPr kumimoji="1" lang="ja-JP" altLang="en-US" baseline="0" dirty="0" smtClean="0"/>
              <a:t>従来手法</a:t>
            </a:r>
            <a:r>
              <a:rPr kumimoji="1" lang="en-US" altLang="ja-JP" baseline="0" dirty="0" smtClean="0"/>
              <a:t> O(N2 + M)</a:t>
            </a:r>
          </a:p>
          <a:p>
            <a:r>
              <a:rPr kumimoji="1" lang="en-US" altLang="ja-JP" baseline="0" dirty="0" smtClean="0"/>
              <a:t>17: Graph500</a:t>
            </a:r>
          </a:p>
          <a:p>
            <a:r>
              <a:rPr kumimoji="1" lang="en-US" altLang="ja-JP" baseline="0" dirty="0" smtClean="0"/>
              <a:t>18: </a:t>
            </a:r>
            <a:r>
              <a:rPr kumimoji="1" lang="ja-JP" altLang="en-US" baseline="0" dirty="0" smtClean="0"/>
              <a:t>異なるアーキテクチャとの比較</a:t>
            </a:r>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29</a:t>
            </a:fld>
            <a:endParaRPr kumimoji="1" lang="ja-JP" altLang="en-US"/>
          </a:p>
        </p:txBody>
      </p:sp>
    </p:spTree>
    <p:extLst>
      <p:ext uri="{BB962C8B-B14F-4D97-AF65-F5344CB8AC3E}">
        <p14:creationId xmlns:p14="http://schemas.microsoft.com/office/powerpoint/2010/main" val="1590003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6</a:t>
            </a:fld>
            <a:endParaRPr kumimoji="1" lang="ja-JP" altLang="en-US"/>
          </a:p>
        </p:txBody>
      </p:sp>
    </p:spTree>
    <p:extLst>
      <p:ext uri="{BB962C8B-B14F-4D97-AF65-F5344CB8AC3E}">
        <p14:creationId xmlns:p14="http://schemas.microsoft.com/office/powerpoint/2010/main" val="28356649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71450" indent="-171450">
              <a:buFont typeface="Arial"/>
              <a:buChar char="•"/>
            </a:pPr>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システムの構成は下の図のようになっており，</a:t>
            </a:r>
            <a:endParaRPr kumimoji="1" lang="en-US" altLang="ja-JP" dirty="0" smtClean="0"/>
          </a:p>
          <a:p>
            <a:pPr marL="171450" indent="-171450">
              <a:buFont typeface="Arial"/>
              <a:buChar char="•"/>
            </a:pPr>
            <a:r>
              <a:rPr kumimoji="1" lang="ja-JP" altLang="en-US" dirty="0" smtClean="0"/>
              <a:t>単一ホストのマルチ</a:t>
            </a:r>
            <a:r>
              <a:rPr kumimoji="1" lang="en-US" altLang="ja-JP" dirty="0" smtClean="0"/>
              <a:t>GPU</a:t>
            </a:r>
            <a:r>
              <a:rPr kumimoji="1" lang="ja-JP" altLang="en-US" dirty="0" smtClean="0"/>
              <a:t>システムで，</a:t>
            </a:r>
            <a:endParaRPr kumimoji="1" lang="en-US" altLang="ja-JP" dirty="0" smtClean="0"/>
          </a:p>
          <a:p>
            <a:pPr marL="171450" indent="-171450">
              <a:buFont typeface="Arial"/>
              <a:buChar char="•"/>
            </a:pPr>
            <a:r>
              <a:rPr kumimoji="1" lang="en-US" altLang="ja-JP" dirty="0" smtClean="0"/>
              <a:t>Ethernet</a:t>
            </a:r>
            <a:r>
              <a:rPr kumimoji="1" lang="ja-JP" altLang="en-US" dirty="0" smtClean="0"/>
              <a:t>を用いてホスト</a:t>
            </a:r>
            <a:r>
              <a:rPr kumimoji="1" lang="en-US" altLang="ja-JP" dirty="0" smtClean="0"/>
              <a:t>-</a:t>
            </a:r>
            <a:r>
              <a:rPr kumimoji="1" lang="ja-JP" altLang="en-US" dirty="0" smtClean="0"/>
              <a:t>デバイス間，デバイス</a:t>
            </a:r>
            <a:r>
              <a:rPr kumimoji="1" lang="en-US" altLang="ja-JP" dirty="0" smtClean="0"/>
              <a:t>-</a:t>
            </a:r>
            <a:r>
              <a:rPr kumimoji="1" lang="ja-JP" altLang="en-US" dirty="0" smtClean="0"/>
              <a:t>デバイス間を接続する</a:t>
            </a:r>
            <a:endParaRPr kumimoji="1" lang="en-US" altLang="ja-JP" dirty="0" smtClean="0"/>
          </a:p>
          <a:p>
            <a:pPr marL="171450" indent="-171450">
              <a:buFont typeface="Arial"/>
              <a:buChar char="•"/>
            </a:pPr>
            <a:endParaRPr kumimoji="1" lang="en-US" altLang="ja-JP" dirty="0" smtClean="0"/>
          </a:p>
          <a:p>
            <a:pPr marL="171450" indent="-171450">
              <a:buFont typeface="Arial"/>
              <a:buChar char="•"/>
            </a:pPr>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システムでは，下図のように複数の</a:t>
            </a:r>
            <a:r>
              <a:rPr kumimoji="1" lang="en-US" altLang="ja-JP" dirty="0" smtClean="0"/>
              <a:t>GPU</a:t>
            </a:r>
            <a:r>
              <a:rPr kumimoji="1" lang="ja-JP" altLang="en-US" dirty="0" smtClean="0"/>
              <a:t>を</a:t>
            </a:r>
            <a:r>
              <a:rPr kumimoji="1" lang="en-US" altLang="ja-JP" dirty="0" smtClean="0"/>
              <a:t>Ethernet</a:t>
            </a:r>
            <a:r>
              <a:rPr kumimoji="1" lang="ja-JP" altLang="en-US" dirty="0" smtClean="0"/>
              <a:t>を介して接続することができるが，</a:t>
            </a:r>
            <a:endParaRPr kumimoji="1" lang="en-US" altLang="ja-JP" dirty="0" smtClean="0"/>
          </a:p>
          <a:p>
            <a:pPr marL="171450" indent="-171450">
              <a:buFont typeface="Arial"/>
              <a:buChar char="•"/>
            </a:pPr>
            <a:r>
              <a:rPr kumimoji="1" lang="ja-JP" altLang="en-US" dirty="0" smtClean="0"/>
              <a:t>本研究ではこのシステムのプロトタイプである</a:t>
            </a:r>
            <a:r>
              <a:rPr kumimoji="1" lang="en-US" altLang="ja-JP" dirty="0" smtClean="0"/>
              <a:t>GPU-BOX</a:t>
            </a:r>
            <a:r>
              <a:rPr kumimoji="1" lang="ja-JP" altLang="en-US" dirty="0" smtClean="0"/>
              <a:t>を用いて</a:t>
            </a:r>
            <a:r>
              <a:rPr kumimoji="1" lang="en-US" altLang="ja-JP" dirty="0" smtClean="0"/>
              <a:t>BFS</a:t>
            </a:r>
            <a:r>
              <a:rPr kumimoji="1" lang="ja-JP" altLang="en-US" dirty="0" smtClean="0"/>
              <a:t>の高速化を行う</a:t>
            </a:r>
            <a:endParaRPr kumimoji="1" lang="en-US" altLang="ja-JP" dirty="0" smtClean="0"/>
          </a:p>
          <a:p>
            <a:pPr marL="171450" indent="-171450">
              <a:buFont typeface="Arial"/>
              <a:buChar char="•"/>
            </a:pPr>
            <a:r>
              <a:rPr kumimoji="1" lang="ja-JP" altLang="en-US" dirty="0" smtClean="0"/>
              <a:t>この</a:t>
            </a:r>
            <a:r>
              <a:rPr kumimoji="1" lang="en-US" altLang="ja-JP" dirty="0" smtClean="0"/>
              <a:t>GPU-BOX</a:t>
            </a:r>
            <a:r>
              <a:rPr kumimoji="1" lang="ja-JP" altLang="en-US" dirty="0" smtClean="0"/>
              <a:t>には最大</a:t>
            </a:r>
            <a:r>
              <a:rPr kumimoji="1" lang="en-US" altLang="ja-JP" dirty="0" smtClean="0"/>
              <a:t>8</a:t>
            </a:r>
            <a:r>
              <a:rPr kumimoji="1" lang="ja-JP" altLang="en-US" dirty="0" smtClean="0"/>
              <a:t>台の</a:t>
            </a:r>
            <a:r>
              <a:rPr kumimoji="1" lang="en-US" altLang="ja-JP" dirty="0" smtClean="0"/>
              <a:t>GPU</a:t>
            </a:r>
            <a:r>
              <a:rPr kumimoji="1" lang="ja-JP" altLang="en-US" dirty="0" smtClean="0"/>
              <a:t>を搭載することができる</a:t>
            </a:r>
            <a:endParaRPr kumimoji="1" lang="en-US" altLang="ja-JP" dirty="0" smtClean="0"/>
          </a:p>
          <a:p>
            <a:pPr marL="171450" indent="-171450">
              <a:buFont typeface="Arial"/>
              <a:buChar char="•"/>
            </a:pPr>
            <a:endParaRPr kumimoji="1" lang="en-US" altLang="ja-JP" dirty="0" smtClean="0"/>
          </a:p>
          <a:p>
            <a:pPr marL="171450" indent="-171450">
              <a:buFont typeface="Arial"/>
              <a:buChar char="•"/>
            </a:pPr>
            <a:r>
              <a:rPr kumimoji="1" lang="ja-JP" altLang="en-US" dirty="0" smtClean="0"/>
              <a:t>このシステムの利点は</a:t>
            </a:r>
            <a:endParaRPr kumimoji="1" lang="en-US" altLang="ja-JP" dirty="0" smtClean="0"/>
          </a:p>
          <a:p>
            <a:pPr marL="171450" indent="-171450">
              <a:buFont typeface="Arial"/>
              <a:buChar char="•"/>
            </a:pPr>
            <a:r>
              <a:rPr kumimoji="1" lang="en-US" altLang="ja-JP" dirty="0" smtClean="0"/>
              <a:t>…</a:t>
            </a:r>
            <a:r>
              <a:rPr kumimoji="1" lang="ja-JP" altLang="en-US" dirty="0" smtClean="0"/>
              <a:t>である</a:t>
            </a:r>
            <a:endParaRPr kumimoji="1" lang="en-US" altLang="ja-JP" dirty="0" smtClean="0"/>
          </a:p>
          <a:p>
            <a:pPr marL="171450" indent="-171450">
              <a:buFont typeface="Arial"/>
              <a:buChar char="•"/>
            </a:pPr>
            <a:r>
              <a:rPr kumimoji="1" lang="ja-JP" altLang="en-US" dirty="0" smtClean="0"/>
              <a:t>一方このシステムの欠点は</a:t>
            </a:r>
            <a:endParaRPr kumimoji="1" lang="en-US" altLang="ja-JP" dirty="0" smtClean="0"/>
          </a:p>
          <a:p>
            <a:pPr marL="171450" indent="-171450">
              <a:buFont typeface="Arial"/>
              <a:buChar char="•"/>
            </a:pPr>
            <a:r>
              <a:rPr kumimoji="1" lang="en-US" altLang="ja-JP" dirty="0" smtClean="0"/>
              <a:t>…</a:t>
            </a:r>
            <a:r>
              <a:rPr kumimoji="1" lang="ja-JP" altLang="en-US" dirty="0" smtClean="0"/>
              <a:t>である</a:t>
            </a:r>
            <a:endParaRPr kumimoji="1" lang="en-US" altLang="ja-JP" dirty="0" smtClean="0"/>
          </a:p>
          <a:p>
            <a:pPr marL="0" indent="0">
              <a:buFont typeface="Arial"/>
              <a:buNone/>
            </a:pPr>
            <a:endParaRPr kumimoji="1" lang="en-US" altLang="ja-JP" dirty="0" smtClean="0"/>
          </a:p>
          <a:p>
            <a:pPr marL="171450" indent="-171450">
              <a:buFont typeface="Arial"/>
              <a:buChar char="•"/>
            </a:pPr>
            <a:r>
              <a:rPr kumimoji="1" lang="ja-JP" altLang="en-US" dirty="0" smtClean="0"/>
              <a:t>アプリケーションを高速化するためにはデータ転送スループットが小さいということを考慮に入れなければならない</a:t>
            </a:r>
            <a:endParaRPr kumimoji="1" lang="en-US" altLang="ja-JP" dirty="0" smtClean="0"/>
          </a:p>
          <a:p>
            <a:pPr marL="171450" indent="-171450">
              <a:buFont typeface="Arial"/>
              <a:buChar char="•"/>
            </a:pPr>
            <a:r>
              <a:rPr kumimoji="1" lang="ja-JP" altLang="en-US" dirty="0" smtClean="0"/>
              <a:t>そこで本研究では複数</a:t>
            </a:r>
            <a:r>
              <a:rPr kumimoji="1" lang="en-US" altLang="ja-JP" dirty="0" smtClean="0"/>
              <a:t>GPU</a:t>
            </a:r>
            <a:r>
              <a:rPr kumimoji="1" lang="ja-JP" altLang="en-US" dirty="0" smtClean="0"/>
              <a:t>の</a:t>
            </a:r>
            <a:r>
              <a:rPr kumimoji="1" lang="en-US" altLang="ja-JP" dirty="0" smtClean="0"/>
              <a:t>BFS</a:t>
            </a:r>
            <a:r>
              <a:rPr kumimoji="1" lang="ja-JP" altLang="en-US" dirty="0" smtClean="0"/>
              <a:t>における</a:t>
            </a:r>
            <a:r>
              <a:rPr kumimoji="1" lang="en-US" altLang="ja-JP" dirty="0" smtClean="0"/>
              <a:t>GPU</a:t>
            </a:r>
            <a:r>
              <a:rPr kumimoji="1" lang="ja-JP" altLang="en-US" dirty="0" smtClean="0"/>
              <a:t>間通信量を削減することで</a:t>
            </a:r>
            <a:r>
              <a:rPr kumimoji="1" lang="en-US" altLang="ja-JP" dirty="0" smtClean="0"/>
              <a:t>BFS</a:t>
            </a:r>
            <a:r>
              <a:rPr kumimoji="1" lang="ja-JP" altLang="en-US" dirty="0" smtClean="0"/>
              <a:t>の高速化を行う</a:t>
            </a:r>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7</a:t>
            </a:fld>
            <a:endParaRPr kumimoji="1" lang="ja-JP" altLang="en-US"/>
          </a:p>
        </p:txBody>
      </p:sp>
    </p:spTree>
    <p:extLst>
      <p:ext uri="{BB962C8B-B14F-4D97-AF65-F5344CB8AC3E}">
        <p14:creationId xmlns:p14="http://schemas.microsoft.com/office/powerpoint/2010/main" val="2769204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8</a:t>
            </a:fld>
            <a:endParaRPr kumimoji="1" lang="ja-JP" altLang="en-US"/>
          </a:p>
        </p:txBody>
      </p:sp>
    </p:spTree>
    <p:extLst>
      <p:ext uri="{BB962C8B-B14F-4D97-AF65-F5344CB8AC3E}">
        <p14:creationId xmlns:p14="http://schemas.microsoft.com/office/powerpoint/2010/main" val="2039575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BFS</a:t>
            </a:r>
            <a:r>
              <a:rPr kumimoji="1" lang="ja-JP" altLang="en-US" dirty="0" smtClean="0"/>
              <a:t>の説明をする前に，グラフ情報の保持の仕方について説明する</a:t>
            </a:r>
            <a:endParaRPr kumimoji="1" lang="en-US" altLang="ja-JP" dirty="0" smtClean="0"/>
          </a:p>
          <a:p>
            <a:endParaRPr kumimoji="1" lang="en-US" altLang="ja-JP" dirty="0" smtClean="0"/>
          </a:p>
          <a:p>
            <a:r>
              <a:rPr kumimoji="1" lang="ja-JP" altLang="en-US" dirty="0" smtClean="0"/>
              <a:t>本研究では探索するグラフの情報を隣接行列の形で保持する</a:t>
            </a:r>
            <a:endParaRPr kumimoji="1" lang="en-US" altLang="ja-JP" dirty="0" smtClean="0"/>
          </a:p>
          <a:p>
            <a:r>
              <a:rPr kumimoji="1" lang="ja-JP" altLang="en-US" dirty="0" smtClean="0"/>
              <a:t>リアルワールドのグラフを隣接行列にすると右の隣接行列のように疎行列になる</a:t>
            </a:r>
            <a:endParaRPr kumimoji="1" lang="en-US" altLang="ja-JP" dirty="0" smtClean="0"/>
          </a:p>
          <a:p>
            <a:r>
              <a:rPr kumimoji="1" lang="ja-JP" altLang="en-US" dirty="0" smtClean="0"/>
              <a:t>この疎行列をそのままの形でメモリに保持するのは非常に無駄なので，</a:t>
            </a:r>
            <a:endParaRPr kumimoji="1" lang="en-US" altLang="ja-JP" dirty="0" smtClean="0"/>
          </a:p>
          <a:p>
            <a:r>
              <a:rPr kumimoji="1" lang="ja-JP" altLang="en-US" dirty="0" smtClean="0"/>
              <a:t>本研究では隣接行列を，</a:t>
            </a:r>
            <a:r>
              <a:rPr kumimoji="1" lang="en-US" altLang="ja-JP" dirty="0" smtClean="0"/>
              <a:t>CSR</a:t>
            </a:r>
            <a:r>
              <a:rPr kumimoji="1" lang="ja-JP" altLang="en-US" dirty="0" smtClean="0"/>
              <a:t>という疎行列を圧縮する際に良く利用される方法を用いて圧縮する</a:t>
            </a:r>
            <a:endParaRPr kumimoji="1" lang="en-US" altLang="ja-JP" dirty="0" smtClean="0"/>
          </a:p>
          <a:p>
            <a:endParaRPr kumimoji="1" lang="en-US" altLang="ja-JP" dirty="0" smtClean="0"/>
          </a:p>
          <a:p>
            <a:r>
              <a:rPr kumimoji="1" lang="en-US" altLang="ja-JP" dirty="0" smtClean="0"/>
              <a:t>CSR</a:t>
            </a:r>
            <a:r>
              <a:rPr kumimoji="1" lang="ja-JP" altLang="en-US" dirty="0" smtClean="0"/>
              <a:t>では行列を</a:t>
            </a:r>
            <a:r>
              <a:rPr kumimoji="1" lang="en-US" altLang="ja-JP" dirty="0" smtClean="0"/>
              <a:t>2</a:t>
            </a:r>
            <a:r>
              <a:rPr kumimoji="1" lang="ja-JP" altLang="en-US" dirty="0" smtClean="0"/>
              <a:t>つの配列に変形する</a:t>
            </a:r>
            <a:endParaRPr kumimoji="1" lang="en-US" altLang="ja-JP" dirty="0" smtClean="0"/>
          </a:p>
          <a:p>
            <a:r>
              <a:rPr kumimoji="1" lang="en-US" altLang="ja-JP" dirty="0" smtClean="0"/>
              <a:t>1</a:t>
            </a:r>
            <a:r>
              <a:rPr kumimoji="1" lang="ja-JP" altLang="en-US" dirty="0" smtClean="0"/>
              <a:t>つは，各頂点の隣接リストを</a:t>
            </a:r>
            <a:r>
              <a:rPr kumimoji="1" lang="en-US" altLang="ja-JP" dirty="0" smtClean="0"/>
              <a:t>1</a:t>
            </a:r>
            <a:r>
              <a:rPr kumimoji="1" lang="ja-JP" altLang="en-US" dirty="0" smtClean="0"/>
              <a:t>つに連結した配列である，列インデックス配列と，</a:t>
            </a: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r>
              <a:rPr kumimoji="1" lang="ja-JP" altLang="en-US" dirty="0" smtClean="0"/>
              <a:t>もう</a:t>
            </a:r>
            <a:r>
              <a:rPr kumimoji="1" lang="en-US" altLang="ja-JP" dirty="0" smtClean="0"/>
              <a:t>1</a:t>
            </a:r>
            <a:r>
              <a:rPr kumimoji="1" lang="ja-JP" altLang="en-US" dirty="0" smtClean="0"/>
              <a:t>つは，列インデックス配列において，各頂点の隣接リストの開始オフセット位置を示す行オフセット配列である</a:t>
            </a:r>
            <a:endParaRPr kumimoji="1" lang="en-US" altLang="ja-JP"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EB8EB251-6491-4372-8067-334D6DFDDAFC}" type="slidenum">
              <a:rPr kumimoji="1" lang="ja-JP" altLang="en-US" smtClean="0"/>
              <a:t>9</a:t>
            </a:fld>
            <a:endParaRPr kumimoji="1" lang="ja-JP" altLang="en-US"/>
          </a:p>
        </p:txBody>
      </p:sp>
    </p:spTree>
    <p:extLst>
      <p:ext uri="{BB962C8B-B14F-4D97-AF65-F5344CB8AC3E}">
        <p14:creationId xmlns:p14="http://schemas.microsoft.com/office/powerpoint/2010/main" val="1332148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171450" lvl="0" indent="-171450">
              <a:buFont typeface="Arial"/>
              <a:buChar char="•"/>
            </a:pPr>
            <a:r>
              <a:rPr kumimoji="1" lang="en-US" altLang="ja-JP" baseline="0" dirty="0" smtClean="0"/>
              <a:t>BFS</a:t>
            </a:r>
            <a:r>
              <a:rPr kumimoji="1" lang="ja-JP" altLang="en-US" baseline="0" dirty="0" smtClean="0"/>
              <a:t>を並列に行うのに最適な</a:t>
            </a:r>
            <a:r>
              <a:rPr kumimoji="1" lang="en-US" altLang="ja-JP" baseline="0" dirty="0" smtClean="0"/>
              <a:t>BFS</a:t>
            </a:r>
            <a:r>
              <a:rPr kumimoji="1" lang="ja-JP" altLang="en-US" baseline="0" dirty="0" smtClean="0"/>
              <a:t>アルゴリズムである</a:t>
            </a:r>
            <a:r>
              <a:rPr kumimoji="1" lang="en-US" altLang="ja-JP" baseline="0" dirty="0" smtClean="0"/>
              <a:t>Level synchronized BFS</a:t>
            </a:r>
            <a:r>
              <a:rPr kumimoji="1" lang="ja-JP" altLang="en-US" baseline="0" dirty="0" smtClean="0"/>
              <a:t>について説明する</a:t>
            </a:r>
            <a:endParaRPr kumimoji="1" lang="en-US" altLang="ja-JP" baseline="0" dirty="0" smtClean="0"/>
          </a:p>
          <a:p>
            <a:pPr marL="171450" lvl="0" indent="-171450">
              <a:buFont typeface="Arial"/>
              <a:buChar char="•"/>
            </a:pPr>
            <a:endParaRPr kumimoji="1" lang="en-US" altLang="ja-JP" baseline="0" dirty="0" smtClean="0"/>
          </a:p>
          <a:p>
            <a:pPr marL="171450" lvl="0" indent="-171450">
              <a:buFont typeface="Arial"/>
              <a:buChar char="•"/>
            </a:pPr>
            <a:r>
              <a:rPr kumimoji="1" lang="ja-JP" altLang="en-US" baseline="0" dirty="0" smtClean="0"/>
              <a:t>このアルゴリズムは右の</a:t>
            </a:r>
            <a:r>
              <a:rPr kumimoji="1" lang="en-US" altLang="ja-JP" baseline="0" dirty="0" smtClean="0"/>
              <a:t>3</a:t>
            </a:r>
            <a:r>
              <a:rPr kumimoji="1" lang="ja-JP" altLang="en-US" baseline="0" dirty="0" smtClean="0"/>
              <a:t>ステップからなる</a:t>
            </a:r>
            <a:endParaRPr kumimoji="1" lang="en-US" altLang="ja-JP" baseline="0" dirty="0" smtClean="0"/>
          </a:p>
          <a:p>
            <a:pPr marL="171450" lvl="0" indent="-171450">
              <a:buFont typeface="Arial"/>
              <a:buChar char="•"/>
            </a:pPr>
            <a:r>
              <a:rPr kumimoji="1" lang="ja-JP" altLang="en-US" baseline="0" dirty="0" smtClean="0"/>
              <a:t>まず，探索すべき頂点が入っている</a:t>
            </a:r>
            <a:r>
              <a:rPr kumimoji="1" lang="en-US" altLang="ja-JP" baseline="0" dirty="0" smtClean="0"/>
              <a:t>Current Frontier</a:t>
            </a:r>
            <a:r>
              <a:rPr kumimoji="1" lang="ja-JP" altLang="en-US" baseline="0" dirty="0" smtClean="0"/>
              <a:t>内の頂点を探索する</a:t>
            </a:r>
            <a:endParaRPr kumimoji="1" lang="en-US" altLang="ja-JP" baseline="0" dirty="0" smtClean="0"/>
          </a:p>
          <a:p>
            <a:pPr marL="171450" lvl="0" indent="-171450">
              <a:buFont typeface="Arial"/>
              <a:buChar char="•"/>
            </a:pPr>
            <a:r>
              <a:rPr kumimoji="1" lang="ja-JP" altLang="en-US" baseline="0" dirty="0" smtClean="0"/>
              <a:t>次に，</a:t>
            </a:r>
            <a:r>
              <a:rPr kumimoji="1" lang="en-US" altLang="ja-JP" baseline="0" dirty="0" smtClean="0"/>
              <a:t>Current Frontier</a:t>
            </a:r>
            <a:r>
              <a:rPr kumimoji="1" lang="ja-JP" altLang="en-US" baseline="0" dirty="0" smtClean="0"/>
              <a:t>内の頂点の近傍頂点でラベルを付けていないものに親頂点でラベル付けをし，</a:t>
            </a:r>
            <a:r>
              <a:rPr kumimoji="1" lang="en-US" altLang="ja-JP" baseline="0" dirty="0" smtClean="0"/>
              <a:t>Next Frontier</a:t>
            </a:r>
            <a:r>
              <a:rPr kumimoji="1" lang="ja-JP" altLang="en-US" baseline="0" dirty="0" smtClean="0"/>
              <a:t>に加える</a:t>
            </a:r>
            <a:endParaRPr kumimoji="1" lang="en-US" altLang="ja-JP" baseline="0" dirty="0" smtClean="0"/>
          </a:p>
          <a:p>
            <a:pPr marL="171450" lvl="0" indent="-171450">
              <a:buFont typeface="Arial"/>
              <a:buChar char="•"/>
            </a:pPr>
            <a:r>
              <a:rPr kumimoji="1" lang="ja-JP" altLang="en-US" baseline="0" dirty="0" smtClean="0"/>
              <a:t>これを</a:t>
            </a:r>
            <a:r>
              <a:rPr kumimoji="1" lang="en-US" altLang="ja-JP" baseline="0" dirty="0" smtClean="0"/>
              <a:t>Frontier</a:t>
            </a:r>
            <a:r>
              <a:rPr kumimoji="1" lang="ja-JP" altLang="en-US" baseline="0" dirty="0" smtClean="0"/>
              <a:t>が空に成るまで繰り返す</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10</a:t>
            </a:fld>
            <a:endParaRPr kumimoji="1" lang="ja-JP" altLang="en-US"/>
          </a:p>
        </p:txBody>
      </p:sp>
    </p:spTree>
    <p:extLst>
      <p:ext uri="{BB962C8B-B14F-4D97-AF65-F5344CB8AC3E}">
        <p14:creationId xmlns:p14="http://schemas.microsoft.com/office/powerpoint/2010/main" val="7022296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628650" lvl="1" indent="-171450" algn="l">
              <a:buFont typeface="Arial"/>
              <a:buChar char="•"/>
            </a:pPr>
            <a:r>
              <a:rPr kumimoji="1" lang="ja-JP" altLang="en-US" dirty="0" smtClean="0"/>
              <a:t>本研究と次に紹介する関連研究</a:t>
            </a:r>
            <a:r>
              <a:rPr kumimoji="1" lang="en-US" altLang="ja-JP" dirty="0" smtClean="0"/>
              <a:t>2</a:t>
            </a:r>
            <a:r>
              <a:rPr kumimoji="1" lang="ja-JP" altLang="en-US" dirty="0" smtClean="0"/>
              <a:t>つのアルゴリズムの大まかな流れについて説明する</a:t>
            </a:r>
            <a:endParaRPr kumimoji="1" lang="en-US" altLang="ja-JP" dirty="0" smtClean="0"/>
          </a:p>
          <a:p>
            <a:pPr marL="628650" lvl="1" indent="-171450" algn="l">
              <a:buFont typeface="Arial"/>
              <a:buChar char="•"/>
            </a:pPr>
            <a:endParaRPr kumimoji="1" lang="en-US" altLang="ja-JP" dirty="0" smtClean="0"/>
          </a:p>
          <a:p>
            <a:pPr marL="628650" lvl="1" indent="-171450" algn="l">
              <a:buFont typeface="Arial"/>
              <a:buChar char="•"/>
            </a:pPr>
            <a:r>
              <a:rPr kumimoji="1" lang="ja-JP" altLang="en-US" dirty="0" smtClean="0"/>
              <a:t>まず，各</a:t>
            </a:r>
            <a:r>
              <a:rPr kumimoji="1" lang="en-US" altLang="ja-JP" dirty="0" smtClean="0"/>
              <a:t>GPU</a:t>
            </a:r>
            <a:r>
              <a:rPr kumimoji="1" lang="ja-JP" altLang="en-US" dirty="0" smtClean="0"/>
              <a:t>が</a:t>
            </a:r>
            <a:r>
              <a:rPr kumimoji="1" lang="en-US" altLang="ja-JP" dirty="0" smtClean="0"/>
              <a:t>CF</a:t>
            </a:r>
            <a:r>
              <a:rPr kumimoji="1" lang="ja-JP" altLang="en-US" dirty="0" smtClean="0"/>
              <a:t>の近傍頂点を集める．以降これを</a:t>
            </a:r>
            <a:r>
              <a:rPr kumimoji="1" lang="en-US" altLang="ja-JP" dirty="0" smtClean="0"/>
              <a:t>Expand</a:t>
            </a:r>
            <a:r>
              <a:rPr kumimoji="1" lang="ja-JP" altLang="en-US" dirty="0" smtClean="0"/>
              <a:t>と呼ぶことにする</a:t>
            </a:r>
            <a:endParaRPr kumimoji="1" lang="en-US" altLang="ja-JP" dirty="0" smtClean="0"/>
          </a:p>
          <a:p>
            <a:pPr marL="628650" lvl="1" indent="-171450" algn="l">
              <a:buFont typeface="Arial"/>
              <a:buChar char="•"/>
            </a:pPr>
            <a:r>
              <a:rPr kumimoji="1" lang="ja-JP" altLang="en-US" dirty="0" smtClean="0"/>
              <a:t>このとき，各近傍頂点にそれぞれ</a:t>
            </a:r>
            <a:r>
              <a:rPr kumimoji="1" lang="en-US" altLang="ja-JP" dirty="0" smtClean="0"/>
              <a:t>1</a:t>
            </a:r>
            <a:r>
              <a:rPr kumimoji="1" lang="ja-JP" altLang="en-US" dirty="0" smtClean="0"/>
              <a:t>スレッド割り当てることで，</a:t>
            </a:r>
            <a:r>
              <a:rPr kumimoji="1" lang="en-US" altLang="ja-JP" dirty="0" smtClean="0"/>
              <a:t>GPU</a:t>
            </a:r>
            <a:r>
              <a:rPr kumimoji="1" lang="ja-JP" altLang="en-US" dirty="0" smtClean="0"/>
              <a:t>の計算資源をうまく活用することで高速化を行う</a:t>
            </a:r>
            <a:endParaRPr kumimoji="1" lang="en-US" altLang="ja-JP" dirty="0" smtClean="0"/>
          </a:p>
          <a:p>
            <a:pPr marL="628650" lvl="1" indent="-171450" algn="l">
              <a:buFont typeface="Arial"/>
              <a:buChar char="•"/>
            </a:pPr>
            <a:endParaRPr kumimoji="1" lang="en-US" altLang="ja-JP" dirty="0" smtClean="0"/>
          </a:p>
          <a:p>
            <a:pPr marL="628650" lvl="1" indent="-171450" algn="l">
              <a:buFont typeface="Arial"/>
              <a:buChar char="•"/>
            </a:pPr>
            <a:r>
              <a:rPr kumimoji="1" lang="ja-JP" altLang="en-US" dirty="0" smtClean="0"/>
              <a:t>次に，各</a:t>
            </a:r>
            <a:r>
              <a:rPr kumimoji="1" lang="en-US" altLang="ja-JP" dirty="0" smtClean="0"/>
              <a:t>GPU</a:t>
            </a:r>
            <a:r>
              <a:rPr kumimoji="1" lang="ja-JP" altLang="en-US" dirty="0" smtClean="0"/>
              <a:t>が集めた近傍頂点から重複頂点などの冗長な頂点を取り除く．以降これを</a:t>
            </a:r>
            <a:r>
              <a:rPr kumimoji="1" lang="en-US" altLang="ja-JP" dirty="0" smtClean="0"/>
              <a:t>Contract</a:t>
            </a:r>
            <a:r>
              <a:rPr kumimoji="1" lang="ja-JP" altLang="en-US" dirty="0" smtClean="0"/>
              <a:t>と呼ぶことにする</a:t>
            </a:r>
            <a:endParaRPr kumimoji="1" lang="en-US" altLang="ja-JP" dirty="0" smtClean="0"/>
          </a:p>
          <a:p>
            <a:pPr marL="628650" lvl="1" indent="-171450" algn="l">
              <a:buFont typeface="Arial"/>
              <a:buChar char="•"/>
            </a:pPr>
            <a:endParaRPr kumimoji="1" lang="en-US" altLang="ja-JP" dirty="0" smtClean="0"/>
          </a:p>
          <a:p>
            <a:pPr marL="628650" lvl="1" indent="-171450" algn="l">
              <a:buFont typeface="Arial"/>
              <a:buChar char="•"/>
            </a:pPr>
            <a:r>
              <a:rPr kumimoji="1" lang="ja-JP" altLang="en-US" dirty="0" smtClean="0"/>
              <a:t>最後に，冗長な頂点が取り除かれた頂点セット内の他の</a:t>
            </a:r>
            <a:r>
              <a:rPr kumimoji="1" lang="en-US" altLang="ja-JP" dirty="0" smtClean="0"/>
              <a:t>GPU</a:t>
            </a:r>
            <a:r>
              <a:rPr kumimoji="1" lang="ja-JP" altLang="en-US" dirty="0" smtClean="0"/>
              <a:t>が担当する頂点が交換されて</a:t>
            </a:r>
            <a:r>
              <a:rPr kumimoji="1" lang="en-US" altLang="ja-JP" dirty="0" smtClean="0"/>
              <a:t>NF</a:t>
            </a:r>
            <a:r>
              <a:rPr kumimoji="1" lang="ja-JP" altLang="en-US" dirty="0" smtClean="0"/>
              <a:t>を作る</a:t>
            </a:r>
            <a:endParaRPr kumimoji="1" lang="en-US" altLang="ja-JP" dirty="0" smtClean="0"/>
          </a:p>
          <a:p>
            <a:pPr marL="628650" lvl="1" indent="-171450" algn="l">
              <a:buFont typeface="Arial"/>
              <a:buChar char="•"/>
            </a:pPr>
            <a:endParaRPr kumimoji="1" lang="en-US" altLang="ja-JP" dirty="0" smtClean="0"/>
          </a:p>
          <a:p>
            <a:pPr marL="628650" lvl="1" indent="-171450" algn="l">
              <a:buFont typeface="Arial"/>
              <a:buChar char="•"/>
            </a:pPr>
            <a:r>
              <a:rPr kumimoji="1" lang="ja-JP" altLang="en-US" dirty="0" smtClean="0"/>
              <a:t>本研究では</a:t>
            </a:r>
            <a:r>
              <a:rPr kumimoji="1" lang="en-US" altLang="ja-JP" dirty="0" smtClean="0"/>
              <a:t>GPU</a:t>
            </a:r>
            <a:r>
              <a:rPr kumimoji="1" lang="ja-JP" altLang="en-US" dirty="0" smtClean="0"/>
              <a:t>間の通信量を削減することに着目して高速化を行うため，</a:t>
            </a:r>
            <a:r>
              <a:rPr kumimoji="1" lang="en-US" altLang="ja-JP" dirty="0" smtClean="0"/>
              <a:t>(2, 3)</a:t>
            </a:r>
            <a:r>
              <a:rPr kumimoji="1" lang="ja-JP" altLang="en-US" dirty="0" smtClean="0"/>
              <a:t>について関連研究を交えて詳しく説明する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12</a:t>
            </a:fld>
            <a:endParaRPr kumimoji="1" lang="ja-JP" altLang="en-US"/>
          </a:p>
        </p:txBody>
      </p:sp>
    </p:spTree>
    <p:extLst>
      <p:ext uri="{BB962C8B-B14F-4D97-AF65-F5344CB8AC3E}">
        <p14:creationId xmlns:p14="http://schemas.microsoft.com/office/powerpoint/2010/main" val="2962654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0" lvl="0" indent="0">
              <a:buFont typeface="Arial"/>
              <a:buNone/>
            </a:pPr>
            <a:r>
              <a:rPr kumimoji="1" lang="ja-JP" altLang="en-US" baseline="0" dirty="0" smtClean="0"/>
              <a:t>本研究のベースとなる</a:t>
            </a:r>
            <a:r>
              <a:rPr kumimoji="1" lang="en-US" altLang="ja-JP" baseline="0" dirty="0" err="1" smtClean="0"/>
              <a:t>Mastrostefano</a:t>
            </a:r>
            <a:r>
              <a:rPr kumimoji="1" lang="ja-JP" altLang="en-US" baseline="0" dirty="0" smtClean="0"/>
              <a:t>のアルゴリズムについて説明する</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14</a:t>
            </a:fld>
            <a:endParaRPr kumimoji="1" lang="ja-JP" altLang="en-US"/>
          </a:p>
        </p:txBody>
      </p:sp>
    </p:spTree>
    <p:extLst>
      <p:ext uri="{BB962C8B-B14F-4D97-AF65-F5344CB8AC3E}">
        <p14:creationId xmlns:p14="http://schemas.microsoft.com/office/powerpoint/2010/main" val="29626546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3000" y="685800"/>
            <a:ext cx="4572000" cy="3429000"/>
          </a:xfrm>
        </p:spPr>
      </p:sp>
      <p:sp>
        <p:nvSpPr>
          <p:cNvPr id="3" name="ノート プレースホルダー 2"/>
          <p:cNvSpPr>
            <a:spLocks noGrp="1"/>
          </p:cNvSpPr>
          <p:nvPr>
            <p:ph type="body" idx="1"/>
          </p:nvPr>
        </p:nvSpPr>
        <p:spPr/>
        <p:txBody>
          <a:bodyPr/>
          <a:lstStyle/>
          <a:p>
            <a:pPr marL="171450" lvl="0" indent="-171450">
              <a:buFont typeface="Arial"/>
              <a:buChar char="•"/>
            </a:pPr>
            <a:r>
              <a:rPr kumimoji="1" lang="ja-JP" altLang="en-US" dirty="0" smtClean="0"/>
              <a:t>どのように</a:t>
            </a:r>
            <a:r>
              <a:rPr kumimoji="1" lang="en-US" altLang="ja-JP" dirty="0" smtClean="0"/>
              <a:t>GPU</a:t>
            </a:r>
            <a:r>
              <a:rPr kumimoji="1" lang="ja-JP" altLang="en-US" dirty="0" smtClean="0"/>
              <a:t>間通信量を削減するか説明する</a:t>
            </a:r>
            <a:endParaRPr kumimoji="1" lang="en-US" altLang="ja-JP" dirty="0" smtClean="0"/>
          </a:p>
          <a:p>
            <a:pPr marL="171450" lvl="0" indent="-171450">
              <a:buFont typeface="Arial"/>
              <a:buChar char="•"/>
            </a:pPr>
            <a:r>
              <a:rPr kumimoji="1" lang="ja-JP" altLang="en-US" dirty="0" smtClean="0"/>
              <a:t>本研究では，</a:t>
            </a:r>
            <a:r>
              <a:rPr kumimoji="1" lang="en-US" altLang="ja-JP" dirty="0" smtClean="0"/>
              <a:t>GPU</a:t>
            </a:r>
            <a:r>
              <a:rPr kumimoji="1" lang="ja-JP" altLang="en-US" dirty="0" smtClean="0"/>
              <a:t>間で頂点を交換する前に，不要な頂点をさらに取り除くという観点から</a:t>
            </a:r>
            <a:r>
              <a:rPr kumimoji="1" lang="en-US" altLang="ja-JP" dirty="0" smtClean="0"/>
              <a:t>GPU</a:t>
            </a:r>
            <a:r>
              <a:rPr kumimoji="1" lang="ja-JP" altLang="en-US" dirty="0" smtClean="0"/>
              <a:t>間通信量の削減した</a:t>
            </a:r>
            <a:endParaRPr kumimoji="1" lang="en-US" altLang="ja-JP" dirty="0" smtClean="0"/>
          </a:p>
          <a:p>
            <a:pPr marL="171450" lvl="0" indent="-171450">
              <a:buFont typeface="Arial"/>
              <a:buChar char="•"/>
            </a:pPr>
            <a:endParaRPr kumimoji="1" lang="en-US" altLang="ja-JP" dirty="0" smtClean="0"/>
          </a:p>
          <a:p>
            <a:pPr marL="171450" lvl="0" indent="-171450">
              <a:buFont typeface="Arial"/>
              <a:buChar char="•"/>
            </a:pPr>
            <a:r>
              <a:rPr kumimoji="1" lang="ja-JP" altLang="en-US" dirty="0" smtClean="0"/>
              <a:t>従来手法では，</a:t>
            </a:r>
            <a:r>
              <a:rPr kumimoji="1" lang="en-US" altLang="ja-JP" dirty="0" smtClean="0"/>
              <a:t>GPU</a:t>
            </a:r>
            <a:r>
              <a:rPr kumimoji="1" lang="ja-JP" altLang="en-US" dirty="0" smtClean="0"/>
              <a:t>間で頂点を交換する前に，重複頂点のみを取り除いた</a:t>
            </a:r>
            <a:endParaRPr kumimoji="1" lang="en-US" altLang="ja-JP" dirty="0" smtClean="0"/>
          </a:p>
          <a:p>
            <a:pPr marL="171450" lvl="0" indent="-171450">
              <a:buFont typeface="Arial"/>
              <a:buChar char="•"/>
            </a:pPr>
            <a:endParaRPr kumimoji="1" lang="en-US" altLang="ja-JP" dirty="0" smtClean="0"/>
          </a:p>
          <a:p>
            <a:pPr marL="171450" lvl="0" indent="-171450">
              <a:buFont typeface="Arial"/>
              <a:buChar char="•"/>
            </a:pPr>
            <a:r>
              <a:rPr kumimoji="1" lang="ja-JP" altLang="en-US" dirty="0" smtClean="0"/>
              <a:t>本研究の提案手法では，重複頂点はもちろん，各</a:t>
            </a:r>
            <a:r>
              <a:rPr kumimoji="1" lang="en-US" altLang="ja-JP" dirty="0" smtClean="0"/>
              <a:t>GPU</a:t>
            </a:r>
            <a:r>
              <a:rPr kumimoji="1" lang="ja-JP" altLang="en-US" dirty="0" smtClean="0"/>
              <a:t>がローカルに訪問した頂点も取り除く</a:t>
            </a:r>
            <a:endParaRPr kumimoji="1" lang="en-US" altLang="ja-JP" dirty="0" smtClean="0"/>
          </a:p>
          <a:p>
            <a:pPr marL="171450" lvl="0" indent="-171450">
              <a:buFont typeface="Arial"/>
              <a:buChar char="•"/>
            </a:pPr>
            <a:r>
              <a:rPr kumimoji="1" lang="ja-JP" altLang="en-US" dirty="0" smtClean="0"/>
              <a:t>こうすることで，</a:t>
            </a:r>
            <a:r>
              <a:rPr kumimoji="1" lang="en-US" altLang="ja-JP" dirty="0" smtClean="0"/>
              <a:t>GPU</a:t>
            </a:r>
            <a:r>
              <a:rPr kumimoji="1" lang="ja-JP" altLang="en-US" dirty="0" smtClean="0"/>
              <a:t>間通信量を削減する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3B3142F1-A249-274B-B9E5-84C536142FB1}" type="slidenum">
              <a:rPr kumimoji="1" lang="ja-JP" altLang="en-US" smtClean="0"/>
              <a:t>16</a:t>
            </a:fld>
            <a:endParaRPr kumimoji="1" lang="ja-JP" altLang="en-US"/>
          </a:p>
        </p:txBody>
      </p:sp>
    </p:spTree>
    <p:extLst>
      <p:ext uri="{BB962C8B-B14F-4D97-AF65-F5344CB8AC3E}">
        <p14:creationId xmlns:p14="http://schemas.microsoft.com/office/powerpoint/2010/main" val="3809723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2"/>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2C03FEB-9D1E-3148-B383-341D8CC3B359}" type="datetime1">
              <a:rPr lang="ja-JP" altLang="en-US" smtClean="0"/>
              <a:t>2014/03/16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8" name="Straight Connector 7"/>
          <p:cNvCxnSpPr/>
          <p:nvPr/>
        </p:nvCxnSpPr>
        <p:spPr>
          <a:xfrm>
            <a:off x="685800" y="339852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39C4F1-B06B-2448-B64A-00D5BE11B121}" type="datetime1">
              <a:rPr lang="ja-JP" altLang="en-US" smtClean="0"/>
              <a:t>2014/03/16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42AA62-34BD-8449-86AD-32276E82801F}" type="datetime1">
              <a:rPr lang="ja-JP" altLang="en-US" smtClean="0"/>
              <a:t>2014/03/16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D7AF69-04FF-BF4C-B145-C3F4296107A9}" type="datetime1">
              <a:rPr lang="ja-JP" altLang="en-US" smtClean="0"/>
              <a:t>2014/03/16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5"/>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51BE04-F1D9-204B-BB48-981663368CA7}" type="datetime1">
              <a:rPr lang="ja-JP" altLang="en-US" smtClean="0"/>
              <a:t>2014/03/16</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a:t>
            </a:fld>
            <a:endParaRPr lang="en-US"/>
          </a:p>
        </p:txBody>
      </p:sp>
      <p:cxnSp>
        <p:nvCxnSpPr>
          <p:cNvPr id="7" name="Straight Connector 6"/>
          <p:cNvCxnSpPr/>
          <p:nvPr/>
        </p:nvCxnSpPr>
        <p:spPr>
          <a:xfrm>
            <a:off x="731520" y="4599434"/>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1EEA8C9-406D-7748-9348-2AB979A79CA3}" type="datetime1">
              <a:rPr lang="ja-JP" altLang="en-US" smtClean="0"/>
              <a:t>2014/03/16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1"/>
            <a:ext cx="3931920" cy="639763"/>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1"/>
            <a:ext cx="3931920" cy="639763"/>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894E731-1222-1842-9F36-6B7B8B97AC79}" type="datetime1">
              <a:rPr lang="ja-JP" altLang="en-US" smtClean="0"/>
              <a:t>2014/03/16</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693198-2497-9941-AD17-1191599A46E5}" type="datetime1">
              <a:rPr lang="ja-JP" altLang="en-US" smtClean="0"/>
              <a:t>2014/03/16</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F23D35-84CE-D04A-9512-A8B058E2F302}" type="datetime1">
              <a:rPr lang="ja-JP" altLang="en-US" smtClean="0"/>
              <a:t>2014/03/16</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5"/>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BA8267-5A2F-9F44-BFEB-FB2B226D94BA}" type="datetime1">
              <a:rPr lang="ja-JP" altLang="en-US" smtClean="0"/>
              <a:t>2014/03/16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3CAB88-D723-8946-892C-4B2A33503C72}" type="datetime1">
              <a:rPr lang="ja-JP" altLang="en-US" smtClean="0"/>
              <a:t>2014/03/16</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7"/>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2963CE1-72FE-764C-B029-F5B35D7495C5}" type="datetime1">
              <a:rPr lang="ja-JP" altLang="en-US" smtClean="0"/>
              <a:t>2014/03/16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tags" Target="../tags/tag2.xml"/><Relationship Id="rId2" Type="http://schemas.openxmlformats.org/officeDocument/2006/relationships/slideLayout" Target="../slideLayouts/slideLayout2.xml"/><Relationship Id="rId3"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tags" Target="../tags/tag3.xml"/><Relationship Id="rId2" Type="http://schemas.openxmlformats.org/officeDocument/2006/relationships/slideLayout" Target="../slideLayouts/slideLayout2.xml"/><Relationship Id="rId3" Type="http://schemas.openxmlformats.org/officeDocument/2006/relationships/notesSlide" Target="../notesSlides/notesSlid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tags" Target="../tags/tag4.xml"/><Relationship Id="rId2" Type="http://schemas.openxmlformats.org/officeDocument/2006/relationships/slideLayout" Target="../slideLayouts/slideLayout2.xml"/><Relationship Id="rId3" Type="http://schemas.openxmlformats.org/officeDocument/2006/relationships/notesSlide" Target="../notesSlides/notesSlide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tags" Target="../tags/tag5.xml"/><Relationship Id="rId2" Type="http://schemas.openxmlformats.org/officeDocument/2006/relationships/slideLayout" Target="../slideLayouts/slideLayout2.xml"/><Relationship Id="rId3"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tags" Target="../tags/tag6.xml"/><Relationship Id="rId2" Type="http://schemas.openxmlformats.org/officeDocument/2006/relationships/slideLayout" Target="../slideLayouts/slideLayout2.xml"/><Relationship Id="rId3"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chart" Target="../charts/chart2.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4" Type="http://schemas.openxmlformats.org/officeDocument/2006/relationships/chart" Target="../charts/chart4.xml"/><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5.xml.rels><?xml version="1.0" encoding="UTF-8" standalone="yes"?>
<Relationships xmlns="http://schemas.openxmlformats.org/package/2006/relationships"><Relationship Id="rId1" Type="http://schemas.openxmlformats.org/officeDocument/2006/relationships/tags" Target="../tags/tag7.xml"/><Relationship Id="rId2" Type="http://schemas.openxmlformats.org/officeDocument/2006/relationships/slideLayout" Target="../slideLayouts/slideLayout4.xml"/><Relationship Id="rId3" Type="http://schemas.openxmlformats.org/officeDocument/2006/relationships/notesSlide" Target="../notesSlides/notesSlide15.xml"/></Relationships>
</file>

<file path=ppt/slides/_rels/slide26.xml.rels><?xml version="1.0" encoding="UTF-8" standalone="yes"?>
<Relationships xmlns="http://schemas.openxmlformats.org/package/2006/relationships"><Relationship Id="rId1" Type="http://schemas.openxmlformats.org/officeDocument/2006/relationships/tags" Target="../tags/tag8.xml"/><Relationship Id="rId2" Type="http://schemas.openxmlformats.org/officeDocument/2006/relationships/slideLayout" Target="../slideLayouts/slideLayout2.xml"/><Relationship Id="rId3" Type="http://schemas.openxmlformats.org/officeDocument/2006/relationships/notesSlide" Target="../notesSlides/notesSlide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chart" Target="../charts/char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chart" Target="../charts/chart6.xml"/><Relationship Id="rId3" Type="http://schemas.openxmlformats.org/officeDocument/2006/relationships/chart" Target="../charts/char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www.graph500.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4" Type="http://schemas.openxmlformats.org/officeDocument/2006/relationships/image" Target="../media/image2.jpg"/><Relationship Id="rId1" Type="http://schemas.openxmlformats.org/officeDocument/2006/relationships/tags" Target="../tags/tag1.xml"/><Relationship Id="rId2"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sz="3200" dirty="0" smtClean="0"/>
              <a:t>GPU-BOX</a:t>
            </a:r>
            <a:r>
              <a:rPr kumimoji="1" lang="ja-JP" altLang="en-US" sz="3200" dirty="0" smtClean="0"/>
              <a:t>における幅優先探索の高速化</a:t>
            </a:r>
            <a:endParaRPr kumimoji="1" lang="ja-JP" altLang="en-US" sz="3200" dirty="0"/>
          </a:p>
        </p:txBody>
      </p:sp>
      <p:sp>
        <p:nvSpPr>
          <p:cNvPr id="3" name="サブタイトル 2"/>
          <p:cNvSpPr>
            <a:spLocks noGrp="1"/>
          </p:cNvSpPr>
          <p:nvPr>
            <p:ph type="subTitle" idx="1"/>
          </p:nvPr>
        </p:nvSpPr>
        <p:spPr/>
        <p:txBody>
          <a:bodyPr>
            <a:normAutofit lnSpcReduction="10000"/>
          </a:bodyPr>
          <a:lstStyle/>
          <a:p>
            <a:r>
              <a:rPr lang="ja-JP" altLang="en-US" dirty="0"/>
              <a:t>三石 拓司</a:t>
            </a:r>
            <a:r>
              <a:rPr lang="en-US" altLang="ja-JP" dirty="0" smtClean="0"/>
              <a:t>†</a:t>
            </a:r>
            <a:r>
              <a:rPr lang="ja-JP" altLang="en-US" dirty="0" smtClean="0"/>
              <a:t>，野村 </a:t>
            </a:r>
            <a:r>
              <a:rPr lang="ja-JP" altLang="en-US" dirty="0"/>
              <a:t>鎮平</a:t>
            </a:r>
            <a:r>
              <a:rPr lang="en-US" altLang="ja-JP" dirty="0" smtClean="0"/>
              <a:t>†</a:t>
            </a:r>
            <a:r>
              <a:rPr lang="ja-JP" altLang="en-US" dirty="0" smtClean="0"/>
              <a:t>，宮島 </a:t>
            </a:r>
            <a:r>
              <a:rPr lang="ja-JP" altLang="en-US" dirty="0"/>
              <a:t>敬明</a:t>
            </a:r>
            <a:r>
              <a:rPr lang="en-US" altLang="ja-JP" dirty="0" smtClean="0"/>
              <a:t>†</a:t>
            </a:r>
            <a:r>
              <a:rPr lang="ja-JP" altLang="en-US" dirty="0" smtClean="0"/>
              <a:t>，</a:t>
            </a:r>
            <a:endParaRPr lang="en-US" altLang="ja-JP" dirty="0" smtClean="0"/>
          </a:p>
          <a:p>
            <a:r>
              <a:rPr lang="ja-JP" altLang="en-US" dirty="0" smtClean="0"/>
              <a:t>鈴木 </a:t>
            </a:r>
            <a:r>
              <a:rPr lang="ja-JP" altLang="en-US" dirty="0"/>
              <a:t>順</a:t>
            </a:r>
            <a:r>
              <a:rPr lang="en-US" altLang="ja-JP" dirty="0"/>
              <a:t>†</a:t>
            </a:r>
            <a:r>
              <a:rPr lang="en-US" altLang="ja-JP" dirty="0" smtClean="0"/>
              <a:t>†</a:t>
            </a:r>
            <a:r>
              <a:rPr lang="ja-JP" altLang="en-US" dirty="0" smtClean="0"/>
              <a:t>，林 </a:t>
            </a:r>
            <a:r>
              <a:rPr lang="ja-JP" altLang="en-US" dirty="0"/>
              <a:t>佑樹</a:t>
            </a:r>
            <a:r>
              <a:rPr lang="en-US" altLang="ja-JP" dirty="0"/>
              <a:t>†</a:t>
            </a:r>
            <a:r>
              <a:rPr lang="en-US" altLang="ja-JP" dirty="0" smtClean="0"/>
              <a:t>†</a:t>
            </a:r>
            <a:r>
              <a:rPr lang="ja-JP" altLang="en-US" dirty="0" smtClean="0"/>
              <a:t>，菅</a:t>
            </a:r>
            <a:r>
              <a:rPr lang="en-US" altLang="ja-JP" dirty="0" smtClean="0"/>
              <a:t> </a:t>
            </a:r>
            <a:r>
              <a:rPr lang="ja-JP" altLang="en-US" dirty="0" smtClean="0"/>
              <a:t>真樹</a:t>
            </a:r>
            <a:r>
              <a:rPr lang="en-US" altLang="ja-JP" dirty="0"/>
              <a:t>†</a:t>
            </a:r>
            <a:r>
              <a:rPr lang="en-US" altLang="ja-JP" dirty="0" smtClean="0"/>
              <a:t>†</a:t>
            </a:r>
            <a:r>
              <a:rPr lang="ja-JP" altLang="en-US" dirty="0" smtClean="0"/>
              <a:t>，天野 </a:t>
            </a:r>
            <a:r>
              <a:rPr lang="ja-JP" altLang="en-US" dirty="0"/>
              <a:t>英晴</a:t>
            </a:r>
            <a:r>
              <a:rPr lang="en-US" altLang="ja-JP" dirty="0"/>
              <a:t>† </a:t>
            </a:r>
            <a:endParaRPr lang="en-US" altLang="ja-JP" dirty="0" smtClean="0"/>
          </a:p>
          <a:p>
            <a:endParaRPr lang="en-US" altLang="ja-JP" dirty="0"/>
          </a:p>
          <a:p>
            <a:r>
              <a:rPr lang="en-US" altLang="ja-JP" dirty="0" smtClean="0"/>
              <a:t>† </a:t>
            </a:r>
            <a:r>
              <a:rPr lang="ja-JP" altLang="en-US" dirty="0" smtClean="0"/>
              <a:t>慶應義塾大学，</a:t>
            </a:r>
            <a:r>
              <a:rPr lang="en-US" altLang="ja-JP" dirty="0" smtClean="0"/>
              <a:t>†† NEC </a:t>
            </a:r>
            <a:endParaRPr lang="en-US" altLang="ja-JP" dirty="0"/>
          </a:p>
          <a:p>
            <a:endParaRPr lang="ja-JP" altLang="en-US" dirty="0"/>
          </a:p>
        </p:txBody>
      </p:sp>
      <p:sp>
        <p:nvSpPr>
          <p:cNvPr id="5" name="日付プレースホルダー 4"/>
          <p:cNvSpPr>
            <a:spLocks noGrp="1"/>
          </p:cNvSpPr>
          <p:nvPr>
            <p:ph type="dt" sz="half" idx="10"/>
          </p:nvPr>
        </p:nvSpPr>
        <p:spPr/>
        <p:txBody>
          <a:bodyPr/>
          <a:lstStyle/>
          <a:p>
            <a:fld id="{911FE4AC-844D-6E40-8EE1-F515B0689F6C}" type="datetime1">
              <a:rPr lang="ja-JP" altLang="en-US" smtClean="0"/>
              <a:t>2014/03/16</a:t>
            </a:fld>
            <a:endParaRPr lang="en-US"/>
          </a:p>
        </p:txBody>
      </p:sp>
      <p:sp>
        <p:nvSpPr>
          <p:cNvPr id="6" name="スライド番号プレースホルダー 5"/>
          <p:cNvSpPr>
            <a:spLocks noGrp="1"/>
          </p:cNvSpPr>
          <p:nvPr>
            <p:ph type="sldNum" sz="quarter" idx="12"/>
          </p:nvPr>
        </p:nvSpPr>
        <p:spPr/>
        <p:txBody>
          <a:bodyPr/>
          <a:lstStyle/>
          <a:p>
            <a:fld id="{0CFEC368-1D7A-4F81-ABF6-AE0E36BAF64C}" type="slidenum">
              <a:rPr lang="en-US" smtClean="0"/>
              <a:pPr/>
              <a:t>1</a:t>
            </a:fld>
            <a:endParaRPr lang="en-US"/>
          </a:p>
        </p:txBody>
      </p:sp>
    </p:spTree>
    <p:extLst>
      <p:ext uri="{BB962C8B-B14F-4D97-AF65-F5344CB8AC3E}">
        <p14:creationId xmlns:p14="http://schemas.microsoft.com/office/powerpoint/2010/main" val="2423071101"/>
      </p:ext>
    </p:extLst>
  </p:cSld>
  <p:clrMapOvr>
    <a:masterClrMapping/>
  </p:clrMapOvr>
  <mc:AlternateContent xmlns:mc="http://schemas.openxmlformats.org/markup-compatibility/2006" xmlns:p14="http://schemas.microsoft.com/office/powerpoint/2010/main">
    <mc:Choice Requires="p14">
      <p:transition spd="slow" p14:dur="2000" advTm="7775"/>
    </mc:Choice>
    <mc:Fallback xmlns="">
      <p:transition xmlns:p14="http://schemas.microsoft.com/office/powerpoint/2010/main" spd="slow" advTm="7775"/>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Level synchronized BFS</a:t>
            </a:r>
            <a:endParaRPr kumimoji="1" lang="ja-JP" altLang="en-US" dirty="0"/>
          </a:p>
        </p:txBody>
      </p:sp>
      <p:grpSp>
        <p:nvGrpSpPr>
          <p:cNvPr id="91" name="図形グループ 90"/>
          <p:cNvGrpSpPr/>
          <p:nvPr/>
        </p:nvGrpSpPr>
        <p:grpSpPr>
          <a:xfrm>
            <a:off x="9" y="1491861"/>
            <a:ext cx="9144000" cy="5361915"/>
            <a:chOff x="0" y="1496086"/>
            <a:chExt cx="9144000" cy="5361914"/>
          </a:xfrm>
        </p:grpSpPr>
        <p:sp>
          <p:nvSpPr>
            <p:cNvPr id="92" name="正方形/長方形 91"/>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93" name="図形グループ 92"/>
            <p:cNvGrpSpPr/>
            <p:nvPr/>
          </p:nvGrpSpPr>
          <p:grpSpPr>
            <a:xfrm>
              <a:off x="0" y="1496086"/>
              <a:ext cx="9144000" cy="5179020"/>
              <a:chOff x="0" y="1496086"/>
              <a:chExt cx="9144000" cy="5179020"/>
            </a:xfrm>
          </p:grpSpPr>
          <p:sp>
            <p:nvSpPr>
              <p:cNvPr id="94" name="円/楕円 93"/>
              <p:cNvSpPr/>
              <p:nvPr/>
            </p:nvSpPr>
            <p:spPr>
              <a:xfrm>
                <a:off x="1984178" y="22418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95" name="円/楕円 94"/>
              <p:cNvSpPr/>
              <p:nvPr/>
            </p:nvSpPr>
            <p:spPr>
              <a:xfrm>
                <a:off x="976066" y="260191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96" name="円/楕円 95"/>
              <p:cNvSpPr/>
              <p:nvPr/>
            </p:nvSpPr>
            <p:spPr>
              <a:xfrm>
                <a:off x="976066" y="3466009"/>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97" name="円/楕円 96"/>
              <p:cNvSpPr/>
              <p:nvPr/>
            </p:nvSpPr>
            <p:spPr>
              <a:xfrm>
                <a:off x="1552130" y="40420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98" name="円/楕円 97"/>
              <p:cNvSpPr/>
              <p:nvPr/>
            </p:nvSpPr>
            <p:spPr>
              <a:xfrm>
                <a:off x="2416226" y="4168102"/>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99" name="円/楕円 98"/>
              <p:cNvSpPr/>
              <p:nvPr/>
            </p:nvSpPr>
            <p:spPr>
              <a:xfrm>
                <a:off x="3352330" y="382604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00" name="円/楕円 99"/>
              <p:cNvSpPr/>
              <p:nvPr/>
            </p:nvSpPr>
            <p:spPr>
              <a:xfrm>
                <a:off x="3424338" y="2889945"/>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01" name="円/楕円 100"/>
              <p:cNvSpPr/>
              <p:nvPr/>
            </p:nvSpPr>
            <p:spPr>
              <a:xfrm>
                <a:off x="2848274" y="238588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02" name="曲線コネクタ 101"/>
              <p:cNvCxnSpPr>
                <a:stCxn id="94" idx="1"/>
                <a:endCxn id="95"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03" name="曲線コネクタ 102"/>
              <p:cNvCxnSpPr>
                <a:stCxn id="94" idx="3"/>
                <a:endCxn id="96"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04" name="曲線コネクタ 103"/>
              <p:cNvCxnSpPr>
                <a:stCxn id="95" idx="2"/>
                <a:endCxn id="98"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105" name="曲線コネクタ 104"/>
              <p:cNvCxnSpPr>
                <a:stCxn id="96" idx="6"/>
                <a:endCxn id="98"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06" name="曲線コネクタ 105"/>
              <p:cNvCxnSpPr>
                <a:stCxn id="97" idx="7"/>
                <a:endCxn id="98"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107" name="曲線コネクタ 106"/>
              <p:cNvCxnSpPr>
                <a:stCxn id="98" idx="6"/>
                <a:endCxn id="99"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08" name="曲線コネクタ 107"/>
              <p:cNvCxnSpPr>
                <a:stCxn id="99" idx="6"/>
                <a:endCxn id="100"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109" name="曲線コネクタ 108"/>
              <p:cNvCxnSpPr>
                <a:stCxn id="98" idx="7"/>
                <a:endCxn id="100"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10" name="曲線コネクタ 109"/>
              <p:cNvCxnSpPr>
                <a:stCxn id="94" idx="7"/>
                <a:endCxn id="101"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111" name="曲線コネクタ 110"/>
              <p:cNvCxnSpPr>
                <a:stCxn id="94" idx="6"/>
                <a:endCxn id="98"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12" name="曲線コネクタ 111"/>
              <p:cNvCxnSpPr>
                <a:stCxn id="101" idx="7"/>
                <a:endCxn id="95"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113" name="テキスト ボックス 112"/>
              <p:cNvSpPr txBox="1"/>
              <p:nvPr/>
            </p:nvSpPr>
            <p:spPr>
              <a:xfrm>
                <a:off x="452920" y="5220397"/>
                <a:ext cx="2572264" cy="400110"/>
              </a:xfrm>
              <a:prstGeom prst="rect">
                <a:avLst/>
              </a:prstGeom>
              <a:noFill/>
            </p:spPr>
            <p:txBody>
              <a:bodyPr wrap="none" rtlCol="0">
                <a:spAutoFit/>
              </a:bodyPr>
              <a:lstStyle/>
              <a:p>
                <a:r>
                  <a:rPr kumimoji="1" lang="en-US" altLang="ja-JP" sz="2000" dirty="0" smtClean="0"/>
                  <a:t>Current Frontier = [2]</a:t>
                </a:r>
                <a:endParaRPr kumimoji="1" lang="ja-JP" altLang="en-US" sz="2000" dirty="0"/>
              </a:p>
            </p:txBody>
          </p:sp>
          <p:sp>
            <p:nvSpPr>
              <p:cNvPr id="114" name="テキスト ボックス 113"/>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115" name="テキスト ボックス 114"/>
              <p:cNvSpPr txBox="1"/>
              <p:nvPr/>
            </p:nvSpPr>
            <p:spPr>
              <a:xfrm>
                <a:off x="1178311" y="6243215"/>
                <a:ext cx="4439387" cy="400110"/>
              </a:xfrm>
              <a:prstGeom prst="rect">
                <a:avLst/>
              </a:prstGeom>
              <a:noFill/>
            </p:spPr>
            <p:txBody>
              <a:bodyPr wrap="none" rtlCol="0">
                <a:spAutoFit/>
              </a:bodyPr>
              <a:lstStyle/>
              <a:p>
                <a:r>
                  <a:rPr kumimoji="1" lang="en-US" altLang="ja-JP" sz="2000" dirty="0" smtClean="0"/>
                  <a:t>BFS Tree = [2, -1, -1, -1, -1, -1, -1, -1]</a:t>
                </a:r>
                <a:endParaRPr kumimoji="1" lang="ja-JP" altLang="en-US" sz="2000" dirty="0"/>
              </a:p>
            </p:txBody>
          </p:sp>
          <p:sp>
            <p:nvSpPr>
              <p:cNvPr id="116" name="円/楕円 115"/>
              <p:cNvSpPr/>
              <p:nvPr/>
            </p:nvSpPr>
            <p:spPr>
              <a:xfrm>
                <a:off x="6083478" y="2490020"/>
                <a:ext cx="500498" cy="500500"/>
              </a:xfrm>
              <a:prstGeom prst="ellipse">
                <a:avLst/>
              </a:prstGeom>
              <a:solidFill>
                <a:schemeClr val="accent2">
                  <a:lumMod val="60000"/>
                  <a:lumOff val="40000"/>
                </a:schemeClr>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cxnSp>
            <p:nvCxnSpPr>
              <p:cNvPr id="117" name="直線コネクタ 116"/>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8" name="直線コネクタ 117"/>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119" name="テキスト ボックス 118"/>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120" name="テキスト ボックス 119"/>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121" name="テキスト ボックス 120"/>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122" name="テキスト ボックス 121"/>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123" name="直線コネクタ 122"/>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124" name="テキスト ボックス 123"/>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1</a:t>
                </a:r>
                <a:endParaRPr kumimoji="1" lang="ja-JP" altLang="en-US" dirty="0"/>
              </a:p>
            </p:txBody>
          </p:sp>
          <p:grpSp>
            <p:nvGrpSpPr>
              <p:cNvPr id="125" name="図形グループ 124"/>
              <p:cNvGrpSpPr/>
              <p:nvPr/>
            </p:nvGrpSpPr>
            <p:grpSpPr>
              <a:xfrm>
                <a:off x="6265785" y="5265995"/>
                <a:ext cx="2552356" cy="1409111"/>
                <a:chOff x="6265785" y="5265995"/>
                <a:chExt cx="2552356" cy="1409111"/>
              </a:xfrm>
            </p:grpSpPr>
            <p:sp>
              <p:nvSpPr>
                <p:cNvPr id="126" name="円/楕円 125"/>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7" name="円/楕円 126"/>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8" name="テキスト ボックス 127"/>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129" name="テキスト ボックス 128"/>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130" name="円/楕円 129"/>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1" name="テキスト ボックス 130"/>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132" name="図形グループ 131"/>
          <p:cNvGrpSpPr/>
          <p:nvPr/>
        </p:nvGrpSpPr>
        <p:grpSpPr>
          <a:xfrm>
            <a:off x="9" y="1491861"/>
            <a:ext cx="9144000" cy="5361915"/>
            <a:chOff x="0" y="1496086"/>
            <a:chExt cx="9144000" cy="5361914"/>
          </a:xfrm>
        </p:grpSpPr>
        <p:sp>
          <p:nvSpPr>
            <p:cNvPr id="133" name="正方形/長方形 132"/>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34" name="図形グループ 133"/>
            <p:cNvGrpSpPr/>
            <p:nvPr/>
          </p:nvGrpSpPr>
          <p:grpSpPr>
            <a:xfrm>
              <a:off x="0" y="1496086"/>
              <a:ext cx="9144000" cy="5179020"/>
              <a:chOff x="0" y="1496086"/>
              <a:chExt cx="9144000" cy="5179020"/>
            </a:xfrm>
          </p:grpSpPr>
          <p:sp>
            <p:nvSpPr>
              <p:cNvPr id="135" name="円/楕円 134"/>
              <p:cNvSpPr/>
              <p:nvPr/>
            </p:nvSpPr>
            <p:spPr>
              <a:xfrm>
                <a:off x="1984178" y="2241873"/>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36" name="円/楕円 135"/>
              <p:cNvSpPr/>
              <p:nvPr/>
            </p:nvSpPr>
            <p:spPr>
              <a:xfrm>
                <a:off x="976066" y="260191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37" name="円/楕円 136"/>
              <p:cNvSpPr/>
              <p:nvPr/>
            </p:nvSpPr>
            <p:spPr>
              <a:xfrm>
                <a:off x="976066" y="3466009"/>
                <a:ext cx="504056" cy="504056"/>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38" name="円/楕円 137"/>
              <p:cNvSpPr/>
              <p:nvPr/>
            </p:nvSpPr>
            <p:spPr>
              <a:xfrm>
                <a:off x="1552130" y="40420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39" name="円/楕円 138"/>
              <p:cNvSpPr/>
              <p:nvPr/>
            </p:nvSpPr>
            <p:spPr>
              <a:xfrm>
                <a:off x="2416226" y="4168102"/>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40" name="円/楕円 139"/>
              <p:cNvSpPr/>
              <p:nvPr/>
            </p:nvSpPr>
            <p:spPr>
              <a:xfrm>
                <a:off x="3352330" y="382604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41" name="円/楕円 140"/>
              <p:cNvSpPr/>
              <p:nvPr/>
            </p:nvSpPr>
            <p:spPr>
              <a:xfrm>
                <a:off x="3424338" y="2889945"/>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42" name="円/楕円 141"/>
              <p:cNvSpPr/>
              <p:nvPr/>
            </p:nvSpPr>
            <p:spPr>
              <a:xfrm>
                <a:off x="2848274" y="238588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43" name="曲線コネクタ 142"/>
              <p:cNvCxnSpPr>
                <a:stCxn id="135" idx="1"/>
                <a:endCxn id="136"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44" name="曲線コネクタ 143"/>
              <p:cNvCxnSpPr>
                <a:stCxn id="135" idx="3"/>
                <a:endCxn id="137"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45" name="曲線コネクタ 144"/>
              <p:cNvCxnSpPr>
                <a:stCxn id="136" idx="2"/>
                <a:endCxn id="139"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146" name="曲線コネクタ 145"/>
              <p:cNvCxnSpPr>
                <a:stCxn id="137" idx="6"/>
                <a:endCxn id="139"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47" name="曲線コネクタ 146"/>
              <p:cNvCxnSpPr>
                <a:stCxn id="138" idx="7"/>
                <a:endCxn id="139"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148" name="曲線コネクタ 147"/>
              <p:cNvCxnSpPr>
                <a:stCxn id="139" idx="6"/>
                <a:endCxn id="140"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49" name="曲線コネクタ 148"/>
              <p:cNvCxnSpPr>
                <a:stCxn id="140" idx="6"/>
                <a:endCxn id="141"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150" name="曲線コネクタ 149"/>
              <p:cNvCxnSpPr>
                <a:stCxn id="139" idx="7"/>
                <a:endCxn id="141"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51" name="曲線コネクタ 150"/>
              <p:cNvCxnSpPr>
                <a:stCxn id="135" idx="7"/>
                <a:endCxn id="142"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152" name="曲線コネクタ 151"/>
              <p:cNvCxnSpPr>
                <a:stCxn id="135" idx="6"/>
                <a:endCxn id="139"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53" name="曲線コネクタ 152"/>
              <p:cNvCxnSpPr>
                <a:stCxn id="142" idx="7"/>
                <a:endCxn id="136"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154" name="テキスト ボックス 153"/>
              <p:cNvSpPr txBox="1"/>
              <p:nvPr/>
            </p:nvSpPr>
            <p:spPr>
              <a:xfrm>
                <a:off x="452920" y="5220397"/>
                <a:ext cx="2572264" cy="400110"/>
              </a:xfrm>
              <a:prstGeom prst="rect">
                <a:avLst/>
              </a:prstGeom>
              <a:noFill/>
            </p:spPr>
            <p:txBody>
              <a:bodyPr wrap="none" rtlCol="0">
                <a:spAutoFit/>
              </a:bodyPr>
              <a:lstStyle/>
              <a:p>
                <a:r>
                  <a:rPr kumimoji="1" lang="en-US" altLang="ja-JP" sz="2000" dirty="0" smtClean="0"/>
                  <a:t>Current Frontier = [2]</a:t>
                </a:r>
                <a:endParaRPr kumimoji="1" lang="ja-JP" altLang="en-US" sz="2000" dirty="0"/>
              </a:p>
            </p:txBody>
          </p:sp>
          <p:sp>
            <p:nvSpPr>
              <p:cNvPr id="155" name="テキスト ボックス 154"/>
              <p:cNvSpPr txBox="1"/>
              <p:nvPr/>
            </p:nvSpPr>
            <p:spPr>
              <a:xfrm>
                <a:off x="772353" y="5731002"/>
                <a:ext cx="2529559" cy="400110"/>
              </a:xfrm>
              <a:prstGeom prst="rect">
                <a:avLst/>
              </a:prstGeom>
              <a:noFill/>
            </p:spPr>
            <p:txBody>
              <a:bodyPr wrap="none" rtlCol="0">
                <a:spAutoFit/>
              </a:bodyPr>
              <a:lstStyle/>
              <a:p>
                <a:r>
                  <a:rPr kumimoji="1" lang="en-US" altLang="ja-JP" sz="2000" dirty="0" smtClean="0"/>
                  <a:t>Next Frontier = [0, 4]</a:t>
                </a:r>
                <a:endParaRPr kumimoji="1" lang="ja-JP" altLang="en-US" sz="2000" dirty="0"/>
              </a:p>
            </p:txBody>
          </p:sp>
          <p:sp>
            <p:nvSpPr>
              <p:cNvPr id="156" name="テキスト ボックス 155"/>
              <p:cNvSpPr txBox="1"/>
              <p:nvPr/>
            </p:nvSpPr>
            <p:spPr>
              <a:xfrm>
                <a:off x="1178311" y="6243215"/>
                <a:ext cx="4268566" cy="400110"/>
              </a:xfrm>
              <a:prstGeom prst="rect">
                <a:avLst/>
              </a:prstGeom>
              <a:noFill/>
            </p:spPr>
            <p:txBody>
              <a:bodyPr wrap="none" rtlCol="0">
                <a:spAutoFit/>
              </a:bodyPr>
              <a:lstStyle/>
              <a:p>
                <a:r>
                  <a:rPr kumimoji="1" lang="en-US" altLang="ja-JP" sz="2000" dirty="0" smtClean="0"/>
                  <a:t>BFS Tree = [2, -1, 2, -1, 2, -1, -1, -1]</a:t>
                </a:r>
                <a:endParaRPr kumimoji="1" lang="ja-JP" altLang="en-US" sz="2000" dirty="0"/>
              </a:p>
            </p:txBody>
          </p:sp>
          <p:sp>
            <p:nvSpPr>
              <p:cNvPr id="157" name="円/楕円 156"/>
              <p:cNvSpPr/>
              <p:nvPr/>
            </p:nvSpPr>
            <p:spPr>
              <a:xfrm>
                <a:off x="6083478" y="2490020"/>
                <a:ext cx="500498" cy="500500"/>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158" name="グループ化 35"/>
              <p:cNvGrpSpPr/>
              <p:nvPr/>
            </p:nvGrpSpPr>
            <p:grpSpPr>
              <a:xfrm>
                <a:off x="5182582" y="3227520"/>
                <a:ext cx="2302292" cy="502086"/>
                <a:chOff x="6732240" y="4221088"/>
                <a:chExt cx="1656184" cy="361181"/>
              </a:xfrm>
              <a:solidFill>
                <a:schemeClr val="accent1">
                  <a:lumMod val="60000"/>
                  <a:lumOff val="40000"/>
                </a:schemeClr>
              </a:solidFill>
            </p:grpSpPr>
            <p:sp>
              <p:nvSpPr>
                <p:cNvPr id="177" name="円/楕円 12"/>
                <p:cNvSpPr/>
                <p:nvPr/>
              </p:nvSpPr>
              <p:spPr>
                <a:xfrm>
                  <a:off x="6732240" y="4222229"/>
                  <a:ext cx="360040" cy="360040"/>
                </a:xfrm>
                <a:prstGeom prst="ellipse">
                  <a:avLst/>
                </a:prstGeom>
                <a:grp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78" name="円/楕円 13"/>
                <p:cNvSpPr/>
                <p:nvPr/>
              </p:nvSpPr>
              <p:spPr>
                <a:xfrm>
                  <a:off x="8028384" y="4221088"/>
                  <a:ext cx="360040" cy="360040"/>
                </a:xfrm>
                <a:prstGeom prst="ellipse">
                  <a:avLst/>
                </a:prstGeom>
                <a:grp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cxnSp>
            <p:nvCxnSpPr>
              <p:cNvPr id="159" name="直線コネクタ 158"/>
              <p:cNvCxnSpPr>
                <a:stCxn id="157"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160" name="直線コネクタ 159"/>
              <p:cNvCxnSpPr>
                <a:stCxn id="157"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162" name="直線コネクタ 161"/>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63" name="直線コネクタ 162"/>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164" name="テキスト ボックス 163"/>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165" name="テキスト ボックス 164"/>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166" name="テキスト ボックス 165"/>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167" name="テキスト ボックス 166"/>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168" name="直線コネクタ 167"/>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169" name="テキスト ボックス 168"/>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1</a:t>
                </a:r>
                <a:endParaRPr kumimoji="1" lang="ja-JP" altLang="en-US" dirty="0"/>
              </a:p>
            </p:txBody>
          </p:sp>
          <p:grpSp>
            <p:nvGrpSpPr>
              <p:cNvPr id="170" name="図形グループ 169"/>
              <p:cNvGrpSpPr/>
              <p:nvPr/>
            </p:nvGrpSpPr>
            <p:grpSpPr>
              <a:xfrm>
                <a:off x="6265785" y="5265995"/>
                <a:ext cx="2552356" cy="1409111"/>
                <a:chOff x="6265785" y="5265995"/>
                <a:chExt cx="2552356" cy="1409111"/>
              </a:xfrm>
            </p:grpSpPr>
            <p:sp>
              <p:nvSpPr>
                <p:cNvPr id="171" name="円/楕円 170"/>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2" name="円/楕円 171"/>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3" name="テキスト ボックス 172"/>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174" name="テキスト ボックス 173"/>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175" name="円/楕円 174"/>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6" name="テキスト ボックス 175"/>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179" name="図形グループ 178"/>
          <p:cNvGrpSpPr/>
          <p:nvPr/>
        </p:nvGrpSpPr>
        <p:grpSpPr>
          <a:xfrm>
            <a:off x="9" y="1491861"/>
            <a:ext cx="9144000" cy="5361915"/>
            <a:chOff x="0" y="1496086"/>
            <a:chExt cx="9144000" cy="5361914"/>
          </a:xfrm>
        </p:grpSpPr>
        <p:sp>
          <p:nvSpPr>
            <p:cNvPr id="180" name="正方形/長方形 179"/>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81" name="図形グループ 180"/>
            <p:cNvGrpSpPr/>
            <p:nvPr/>
          </p:nvGrpSpPr>
          <p:grpSpPr>
            <a:xfrm>
              <a:off x="0" y="1496086"/>
              <a:ext cx="9144000" cy="5179020"/>
              <a:chOff x="0" y="1496086"/>
              <a:chExt cx="9144000" cy="5179020"/>
            </a:xfrm>
          </p:grpSpPr>
          <p:sp>
            <p:nvSpPr>
              <p:cNvPr id="182" name="円/楕円 181"/>
              <p:cNvSpPr/>
              <p:nvPr/>
            </p:nvSpPr>
            <p:spPr>
              <a:xfrm>
                <a:off x="1984178" y="2241873"/>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83" name="円/楕円 182"/>
              <p:cNvSpPr/>
              <p:nvPr/>
            </p:nvSpPr>
            <p:spPr>
              <a:xfrm>
                <a:off x="976066" y="260191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85" name="円/楕円 184"/>
              <p:cNvSpPr/>
              <p:nvPr/>
            </p:nvSpPr>
            <p:spPr>
              <a:xfrm>
                <a:off x="976066" y="3466009"/>
                <a:ext cx="504056" cy="504056"/>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86" name="円/楕円 185"/>
              <p:cNvSpPr/>
              <p:nvPr/>
            </p:nvSpPr>
            <p:spPr>
              <a:xfrm>
                <a:off x="1552130" y="4042073"/>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88" name="円/楕円 187"/>
              <p:cNvSpPr/>
              <p:nvPr/>
            </p:nvSpPr>
            <p:spPr>
              <a:xfrm>
                <a:off x="2416226" y="4168102"/>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94" name="円/楕円 193"/>
              <p:cNvSpPr/>
              <p:nvPr/>
            </p:nvSpPr>
            <p:spPr>
              <a:xfrm>
                <a:off x="3352330" y="382604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95" name="円/楕円 194"/>
              <p:cNvSpPr/>
              <p:nvPr/>
            </p:nvSpPr>
            <p:spPr>
              <a:xfrm>
                <a:off x="3424338" y="2889945"/>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96" name="円/楕円 195"/>
              <p:cNvSpPr/>
              <p:nvPr/>
            </p:nvSpPr>
            <p:spPr>
              <a:xfrm>
                <a:off x="2848274" y="2385889"/>
                <a:ext cx="504056" cy="504056"/>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97" name="曲線コネクタ 196"/>
              <p:cNvCxnSpPr>
                <a:stCxn id="182" idx="1"/>
                <a:endCxn id="183"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98" name="曲線コネクタ 197"/>
              <p:cNvCxnSpPr>
                <a:stCxn id="182" idx="3"/>
                <a:endCxn id="185"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99" name="曲線コネクタ 198"/>
              <p:cNvCxnSpPr>
                <a:stCxn id="183" idx="2"/>
                <a:endCxn id="188"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200" name="曲線コネクタ 199"/>
              <p:cNvCxnSpPr>
                <a:stCxn id="185" idx="6"/>
                <a:endCxn id="188"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1" name="曲線コネクタ 200"/>
              <p:cNvCxnSpPr>
                <a:stCxn id="186" idx="7"/>
                <a:endCxn id="188"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02" name="曲線コネクタ 201"/>
              <p:cNvCxnSpPr>
                <a:stCxn id="188" idx="6"/>
                <a:endCxn id="194"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3" name="曲線コネクタ 202"/>
              <p:cNvCxnSpPr>
                <a:stCxn id="194" idx="6"/>
                <a:endCxn id="195"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04" name="曲線コネクタ 203"/>
              <p:cNvCxnSpPr>
                <a:stCxn id="188" idx="7"/>
                <a:endCxn id="195"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5" name="曲線コネクタ 204"/>
              <p:cNvCxnSpPr>
                <a:stCxn id="182" idx="7"/>
                <a:endCxn id="196"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06" name="曲線コネクタ 205"/>
              <p:cNvCxnSpPr>
                <a:stCxn id="182" idx="6"/>
                <a:endCxn id="188"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07" name="曲線コネクタ 206"/>
              <p:cNvCxnSpPr>
                <a:stCxn id="196" idx="7"/>
                <a:endCxn id="183"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208" name="テキスト ボックス 207"/>
              <p:cNvSpPr txBox="1"/>
              <p:nvPr/>
            </p:nvSpPr>
            <p:spPr>
              <a:xfrm>
                <a:off x="452920" y="5220397"/>
                <a:ext cx="2857423" cy="400110"/>
              </a:xfrm>
              <a:prstGeom prst="rect">
                <a:avLst/>
              </a:prstGeom>
              <a:noFill/>
            </p:spPr>
            <p:txBody>
              <a:bodyPr wrap="none" rtlCol="0">
                <a:spAutoFit/>
              </a:bodyPr>
              <a:lstStyle/>
              <a:p>
                <a:r>
                  <a:rPr kumimoji="1" lang="en-US" altLang="ja-JP" sz="2000" dirty="0" smtClean="0"/>
                  <a:t>Current Frontier = [0, 4]</a:t>
                </a:r>
                <a:endParaRPr kumimoji="1" lang="ja-JP" altLang="en-US" sz="2000" dirty="0"/>
              </a:p>
            </p:txBody>
          </p:sp>
          <p:sp>
            <p:nvSpPr>
              <p:cNvPr id="209" name="テキスト ボックス 208"/>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210" name="テキスト ボックス 209"/>
              <p:cNvSpPr txBox="1"/>
              <p:nvPr/>
            </p:nvSpPr>
            <p:spPr>
              <a:xfrm>
                <a:off x="1178311" y="6243215"/>
                <a:ext cx="4268566" cy="400110"/>
              </a:xfrm>
              <a:prstGeom prst="rect">
                <a:avLst/>
              </a:prstGeom>
              <a:noFill/>
            </p:spPr>
            <p:txBody>
              <a:bodyPr wrap="none" rtlCol="0">
                <a:spAutoFit/>
              </a:bodyPr>
              <a:lstStyle/>
              <a:p>
                <a:r>
                  <a:rPr kumimoji="1" lang="en-US" altLang="ja-JP" sz="2000" dirty="0" smtClean="0"/>
                  <a:t>BFS Tree = [2, -1, 2, -1, 2, -1, -1, -1]</a:t>
                </a:r>
                <a:endParaRPr kumimoji="1" lang="ja-JP" altLang="en-US" sz="2000" dirty="0"/>
              </a:p>
            </p:txBody>
          </p:sp>
          <p:sp>
            <p:nvSpPr>
              <p:cNvPr id="211" name="円/楕円 210"/>
              <p:cNvSpPr/>
              <p:nvPr/>
            </p:nvSpPr>
            <p:spPr>
              <a:xfrm>
                <a:off x="6083478" y="2490020"/>
                <a:ext cx="500498" cy="500500"/>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212" name="グループ化 35"/>
              <p:cNvGrpSpPr/>
              <p:nvPr/>
            </p:nvGrpSpPr>
            <p:grpSpPr>
              <a:xfrm>
                <a:off x="5182582" y="3227520"/>
                <a:ext cx="2302292" cy="502086"/>
                <a:chOff x="6732240" y="4221088"/>
                <a:chExt cx="1656184" cy="361181"/>
              </a:xfrm>
              <a:solidFill>
                <a:srgbClr val="D99694"/>
              </a:solidFill>
            </p:grpSpPr>
            <p:sp>
              <p:nvSpPr>
                <p:cNvPr id="231" name="円/楕円 12"/>
                <p:cNvSpPr/>
                <p:nvPr/>
              </p:nvSpPr>
              <p:spPr>
                <a:xfrm>
                  <a:off x="6732240" y="4222229"/>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32" name="円/楕円 13"/>
                <p:cNvSpPr/>
                <p:nvPr/>
              </p:nvSpPr>
              <p:spPr>
                <a:xfrm>
                  <a:off x="8028384" y="42210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cxnSp>
            <p:nvCxnSpPr>
              <p:cNvPr id="213" name="直線コネクタ 212"/>
              <p:cNvCxnSpPr>
                <a:stCxn id="211"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214" name="直線コネクタ 213"/>
              <p:cNvCxnSpPr>
                <a:stCxn id="211"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215" name="直線コネクタ 214"/>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16" name="直線コネクタ 215"/>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17" name="テキスト ボックス 216"/>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218" name="テキスト ボックス 217"/>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219" name="テキスト ボックス 218"/>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220" name="テキスト ボックス 219"/>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221" name="直線コネクタ 220"/>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222" name="テキスト ボックス 221"/>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a:t>
                </a:r>
                <a:r>
                  <a:rPr kumimoji="1" lang="en-US" altLang="ja-JP" dirty="0"/>
                  <a:t>2</a:t>
                </a:r>
                <a:endParaRPr kumimoji="1" lang="ja-JP" altLang="en-US" dirty="0"/>
              </a:p>
            </p:txBody>
          </p:sp>
          <p:grpSp>
            <p:nvGrpSpPr>
              <p:cNvPr id="223" name="図形グループ 222"/>
              <p:cNvGrpSpPr/>
              <p:nvPr/>
            </p:nvGrpSpPr>
            <p:grpSpPr>
              <a:xfrm>
                <a:off x="6265785" y="5265995"/>
                <a:ext cx="2552356" cy="1409111"/>
                <a:chOff x="6265785" y="5265995"/>
                <a:chExt cx="2552356" cy="1409111"/>
              </a:xfrm>
            </p:grpSpPr>
            <p:sp>
              <p:nvSpPr>
                <p:cNvPr id="224" name="円/楕円 223"/>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5" name="円/楕円 224"/>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6" name="テキスト ボックス 225"/>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228" name="テキスト ボックス 227"/>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229" name="円/楕円 228"/>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0" name="テキスト ボックス 229"/>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233" name="図形グループ 232"/>
          <p:cNvGrpSpPr/>
          <p:nvPr/>
        </p:nvGrpSpPr>
        <p:grpSpPr>
          <a:xfrm>
            <a:off x="9" y="1491861"/>
            <a:ext cx="9144000" cy="5361915"/>
            <a:chOff x="0" y="1496086"/>
            <a:chExt cx="9144000" cy="5361914"/>
          </a:xfrm>
        </p:grpSpPr>
        <p:sp>
          <p:nvSpPr>
            <p:cNvPr id="234" name="正方形/長方形 233"/>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235" name="図形グループ 234"/>
            <p:cNvGrpSpPr/>
            <p:nvPr/>
          </p:nvGrpSpPr>
          <p:grpSpPr>
            <a:xfrm>
              <a:off x="0" y="1496086"/>
              <a:ext cx="9144000" cy="5179020"/>
              <a:chOff x="0" y="1496086"/>
              <a:chExt cx="9144000" cy="5179020"/>
            </a:xfrm>
          </p:grpSpPr>
          <p:sp>
            <p:nvSpPr>
              <p:cNvPr id="236" name="円/楕円 235"/>
              <p:cNvSpPr/>
              <p:nvPr/>
            </p:nvSpPr>
            <p:spPr>
              <a:xfrm>
                <a:off x="1984178" y="2241873"/>
                <a:ext cx="504056" cy="504056"/>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37" name="円/楕円 236"/>
              <p:cNvSpPr/>
              <p:nvPr/>
            </p:nvSpPr>
            <p:spPr>
              <a:xfrm>
                <a:off x="976066" y="2601913"/>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238" name="円/楕円 237"/>
              <p:cNvSpPr/>
              <p:nvPr/>
            </p:nvSpPr>
            <p:spPr>
              <a:xfrm>
                <a:off x="976066" y="3466009"/>
                <a:ext cx="504056" cy="504056"/>
              </a:xfrm>
              <a:prstGeom prst="ellipse">
                <a:avLst/>
              </a:prstGeom>
              <a:solidFill>
                <a:srgbClr val="7F7F7F"/>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239" name="円/楕円 238"/>
              <p:cNvSpPr/>
              <p:nvPr/>
            </p:nvSpPr>
            <p:spPr>
              <a:xfrm>
                <a:off x="1552130" y="4042073"/>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40" name="円/楕円 239"/>
              <p:cNvSpPr/>
              <p:nvPr/>
            </p:nvSpPr>
            <p:spPr>
              <a:xfrm>
                <a:off x="2416226" y="4168102"/>
                <a:ext cx="504056" cy="504056"/>
              </a:xfrm>
              <a:prstGeom prst="ellipse">
                <a:avLst/>
              </a:prstGeom>
              <a:solidFill>
                <a:srgbClr val="D99694"/>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241" name="円/楕円 240"/>
              <p:cNvSpPr/>
              <p:nvPr/>
            </p:nvSpPr>
            <p:spPr>
              <a:xfrm>
                <a:off x="3352330" y="3826049"/>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242" name="円/楕円 241"/>
              <p:cNvSpPr/>
              <p:nvPr/>
            </p:nvSpPr>
            <p:spPr>
              <a:xfrm>
                <a:off x="3424338" y="2889945"/>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243" name="円/楕円 242"/>
              <p:cNvSpPr/>
              <p:nvPr/>
            </p:nvSpPr>
            <p:spPr>
              <a:xfrm>
                <a:off x="2848274" y="2385889"/>
                <a:ext cx="504056" cy="504056"/>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244" name="曲線コネクタ 243"/>
              <p:cNvCxnSpPr>
                <a:stCxn id="236" idx="1"/>
                <a:endCxn id="237"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245" name="曲線コネクタ 244"/>
              <p:cNvCxnSpPr>
                <a:stCxn id="236" idx="3"/>
                <a:endCxn id="238"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46" name="曲線コネクタ 245"/>
              <p:cNvCxnSpPr>
                <a:stCxn id="237" idx="2"/>
                <a:endCxn id="240"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247" name="曲線コネクタ 246"/>
              <p:cNvCxnSpPr>
                <a:stCxn id="238" idx="6"/>
                <a:endCxn id="240"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48" name="曲線コネクタ 247"/>
              <p:cNvCxnSpPr>
                <a:stCxn id="239" idx="7"/>
                <a:endCxn id="240"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49" name="曲線コネクタ 248"/>
              <p:cNvCxnSpPr>
                <a:stCxn id="240" idx="6"/>
                <a:endCxn id="241"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0" name="曲線コネクタ 249"/>
              <p:cNvCxnSpPr>
                <a:stCxn id="241" idx="6"/>
                <a:endCxn id="242"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51" name="曲線コネクタ 250"/>
              <p:cNvCxnSpPr>
                <a:stCxn id="240" idx="7"/>
                <a:endCxn id="242"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2" name="曲線コネクタ 251"/>
              <p:cNvCxnSpPr>
                <a:stCxn id="236" idx="7"/>
                <a:endCxn id="243"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53" name="曲線コネクタ 252"/>
              <p:cNvCxnSpPr>
                <a:stCxn id="236" idx="6"/>
                <a:endCxn id="240"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4" name="曲線コネクタ 253"/>
              <p:cNvCxnSpPr>
                <a:stCxn id="243" idx="7"/>
                <a:endCxn id="237"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255" name="テキスト ボックス 254"/>
              <p:cNvSpPr txBox="1"/>
              <p:nvPr/>
            </p:nvSpPr>
            <p:spPr>
              <a:xfrm>
                <a:off x="452920" y="5220397"/>
                <a:ext cx="2857423" cy="400110"/>
              </a:xfrm>
              <a:prstGeom prst="rect">
                <a:avLst/>
              </a:prstGeom>
              <a:noFill/>
            </p:spPr>
            <p:txBody>
              <a:bodyPr wrap="none" rtlCol="0">
                <a:spAutoFit/>
              </a:bodyPr>
              <a:lstStyle/>
              <a:p>
                <a:r>
                  <a:rPr kumimoji="1" lang="en-US" altLang="ja-JP" sz="2000" dirty="0" smtClean="0"/>
                  <a:t>Current Frontier = [0, 4]</a:t>
                </a:r>
                <a:endParaRPr kumimoji="1" lang="ja-JP" altLang="en-US" sz="2000" dirty="0"/>
              </a:p>
            </p:txBody>
          </p:sp>
          <p:sp>
            <p:nvSpPr>
              <p:cNvPr id="256" name="テキスト ボックス 255"/>
              <p:cNvSpPr txBox="1"/>
              <p:nvPr/>
            </p:nvSpPr>
            <p:spPr>
              <a:xfrm>
                <a:off x="772353" y="5731002"/>
                <a:ext cx="3385036" cy="400110"/>
              </a:xfrm>
              <a:prstGeom prst="rect">
                <a:avLst/>
              </a:prstGeom>
              <a:noFill/>
            </p:spPr>
            <p:txBody>
              <a:bodyPr wrap="none" rtlCol="0">
                <a:spAutoFit/>
              </a:bodyPr>
              <a:lstStyle/>
              <a:p>
                <a:r>
                  <a:rPr kumimoji="1" lang="en-US" altLang="ja-JP" sz="2000" dirty="0" smtClean="0"/>
                  <a:t>Next Frontier = [1, 3, 5, 6, 7]</a:t>
                </a:r>
                <a:endParaRPr kumimoji="1" lang="ja-JP" altLang="en-US" sz="2000" dirty="0"/>
              </a:p>
            </p:txBody>
          </p:sp>
          <p:sp>
            <p:nvSpPr>
              <p:cNvPr id="257" name="テキスト ボックス 256"/>
              <p:cNvSpPr txBox="1"/>
              <p:nvPr/>
            </p:nvSpPr>
            <p:spPr>
              <a:xfrm>
                <a:off x="1178311" y="6243215"/>
                <a:ext cx="3841516" cy="400110"/>
              </a:xfrm>
              <a:prstGeom prst="rect">
                <a:avLst/>
              </a:prstGeom>
              <a:noFill/>
            </p:spPr>
            <p:txBody>
              <a:bodyPr wrap="none" rtlCol="0">
                <a:spAutoFit/>
              </a:bodyPr>
              <a:lstStyle/>
              <a:p>
                <a:r>
                  <a:rPr kumimoji="1" lang="en-US" altLang="ja-JP" sz="2000" dirty="0" smtClean="0"/>
                  <a:t>BFS Tree = [2, </a:t>
                </a:r>
                <a:r>
                  <a:rPr kumimoji="1" lang="en-US" altLang="ja-JP" sz="2000" dirty="0"/>
                  <a:t>0</a:t>
                </a:r>
                <a:r>
                  <a:rPr kumimoji="1" lang="en-US" altLang="ja-JP" sz="2000" dirty="0" smtClean="0"/>
                  <a:t>, 2, </a:t>
                </a:r>
                <a:r>
                  <a:rPr kumimoji="1" lang="en-US" altLang="ja-JP" sz="2000" dirty="0"/>
                  <a:t>4</a:t>
                </a:r>
                <a:r>
                  <a:rPr kumimoji="1" lang="en-US" altLang="ja-JP" sz="2000" dirty="0" smtClean="0"/>
                  <a:t>, 2, </a:t>
                </a:r>
                <a:r>
                  <a:rPr kumimoji="1" lang="en-US" altLang="ja-JP" sz="2000" dirty="0"/>
                  <a:t>4</a:t>
                </a:r>
                <a:r>
                  <a:rPr kumimoji="1" lang="en-US" altLang="ja-JP" sz="2000" dirty="0" smtClean="0"/>
                  <a:t>, 4, 0]</a:t>
                </a:r>
                <a:endParaRPr kumimoji="1" lang="ja-JP" altLang="en-US" sz="2000" dirty="0"/>
              </a:p>
            </p:txBody>
          </p:sp>
          <p:sp>
            <p:nvSpPr>
              <p:cNvPr id="258" name="円/楕円 257"/>
              <p:cNvSpPr/>
              <p:nvPr/>
            </p:nvSpPr>
            <p:spPr>
              <a:xfrm>
                <a:off x="6083478" y="2490020"/>
                <a:ext cx="500498" cy="500500"/>
              </a:xfrm>
              <a:prstGeom prst="ellipse">
                <a:avLst/>
              </a:prstGeom>
              <a:solidFill>
                <a:schemeClr val="bg1">
                  <a:lumMod val="5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259" name="グループ化 35"/>
              <p:cNvGrpSpPr/>
              <p:nvPr/>
            </p:nvGrpSpPr>
            <p:grpSpPr>
              <a:xfrm>
                <a:off x="5182582" y="3227520"/>
                <a:ext cx="2302292" cy="502086"/>
                <a:chOff x="6732240" y="4221088"/>
                <a:chExt cx="1656184" cy="361181"/>
              </a:xfrm>
              <a:solidFill>
                <a:schemeClr val="accent2">
                  <a:lumMod val="60000"/>
                  <a:lumOff val="40000"/>
                </a:schemeClr>
              </a:solidFill>
            </p:grpSpPr>
            <p:sp>
              <p:nvSpPr>
                <p:cNvPr id="288" name="円/楕円 12"/>
                <p:cNvSpPr/>
                <p:nvPr/>
              </p:nvSpPr>
              <p:spPr>
                <a:xfrm>
                  <a:off x="6732240" y="4222229"/>
                  <a:ext cx="360040" cy="360040"/>
                </a:xfrm>
                <a:prstGeom prst="ellipse">
                  <a:avLst/>
                </a:prstGeom>
                <a:grp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89" name="円/楕円 13"/>
                <p:cNvSpPr/>
                <p:nvPr/>
              </p:nvSpPr>
              <p:spPr>
                <a:xfrm>
                  <a:off x="8028384" y="4221088"/>
                  <a:ext cx="360040" cy="360040"/>
                </a:xfrm>
                <a:prstGeom prst="ellipse">
                  <a:avLst/>
                </a:prstGeom>
                <a:grp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grpSp>
            <p:nvGrpSpPr>
              <p:cNvPr id="260" name="グループ化 34"/>
              <p:cNvGrpSpPr/>
              <p:nvPr/>
            </p:nvGrpSpPr>
            <p:grpSpPr>
              <a:xfrm>
                <a:off x="4782183" y="4117059"/>
                <a:ext cx="3403388" cy="500500"/>
                <a:chOff x="6444208" y="4860988"/>
                <a:chExt cx="2448272" cy="360040"/>
              </a:xfrm>
              <a:solidFill>
                <a:srgbClr val="95B3D7"/>
              </a:solidFill>
            </p:grpSpPr>
            <p:sp>
              <p:nvSpPr>
                <p:cNvPr id="283" name="円/楕円 282"/>
                <p:cNvSpPr/>
                <p:nvPr/>
              </p:nvSpPr>
              <p:spPr>
                <a:xfrm>
                  <a:off x="6444208"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284" name="円/楕円 283"/>
                <p:cNvSpPr/>
                <p:nvPr/>
              </p:nvSpPr>
              <p:spPr>
                <a:xfrm>
                  <a:off x="7020272"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285" name="円/楕円 284"/>
                <p:cNvSpPr/>
                <p:nvPr/>
              </p:nvSpPr>
              <p:spPr>
                <a:xfrm>
                  <a:off x="7524328"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86" name="円/楕円 285"/>
                <p:cNvSpPr/>
                <p:nvPr/>
              </p:nvSpPr>
              <p:spPr>
                <a:xfrm>
                  <a:off x="8532440"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287" name="円/楕円 286"/>
                <p:cNvSpPr/>
                <p:nvPr/>
              </p:nvSpPr>
              <p:spPr>
                <a:xfrm>
                  <a:off x="8028384" y="4860988"/>
                  <a:ext cx="360040" cy="360040"/>
                </a:xfrm>
                <a:prstGeom prst="ellipse">
                  <a:avLst/>
                </a:prstGeom>
                <a:grpFill/>
                <a:ln>
                  <a:solidFill>
                    <a:srgbClr val="4F81B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cxnSp>
            <p:nvCxnSpPr>
              <p:cNvPr id="261" name="直線コネクタ 260"/>
              <p:cNvCxnSpPr>
                <a:stCxn id="258"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262" name="直線コネクタ 261"/>
              <p:cNvCxnSpPr>
                <a:stCxn id="258"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263" name="直線コネクタ 262"/>
              <p:cNvCxnSpPr>
                <a:stCxn id="288" idx="3"/>
                <a:endCxn id="283" idx="0"/>
              </p:cNvCxnSpPr>
              <p:nvPr/>
            </p:nvCxnSpPr>
            <p:spPr>
              <a:xfrm flipH="1">
                <a:off x="5032432" y="3656309"/>
                <a:ext cx="223446" cy="460750"/>
              </a:xfrm>
              <a:prstGeom prst="line">
                <a:avLst/>
              </a:prstGeom>
              <a:ln/>
            </p:spPr>
            <p:style>
              <a:lnRef idx="2">
                <a:schemeClr val="dk1"/>
              </a:lnRef>
              <a:fillRef idx="1">
                <a:schemeClr val="lt1"/>
              </a:fillRef>
              <a:effectRef idx="0">
                <a:schemeClr val="dk1"/>
              </a:effectRef>
              <a:fontRef idx="minor">
                <a:schemeClr val="dk1"/>
              </a:fontRef>
            </p:style>
          </p:cxnSp>
          <p:cxnSp>
            <p:nvCxnSpPr>
              <p:cNvPr id="264" name="直線コネクタ 263"/>
              <p:cNvCxnSpPr>
                <a:stCxn id="288" idx="5"/>
                <a:endCxn id="284" idx="0"/>
              </p:cNvCxnSpPr>
              <p:nvPr/>
            </p:nvCxnSpPr>
            <p:spPr>
              <a:xfrm>
                <a:off x="5609784" y="3656309"/>
                <a:ext cx="223445" cy="460750"/>
              </a:xfrm>
              <a:prstGeom prst="line">
                <a:avLst/>
              </a:prstGeom>
              <a:ln/>
            </p:spPr>
            <p:style>
              <a:lnRef idx="2">
                <a:schemeClr val="dk1"/>
              </a:lnRef>
              <a:fillRef idx="1">
                <a:schemeClr val="lt1"/>
              </a:fillRef>
              <a:effectRef idx="0">
                <a:schemeClr val="dk1"/>
              </a:effectRef>
              <a:fontRef idx="minor">
                <a:schemeClr val="dk1"/>
              </a:fontRef>
            </p:style>
          </p:cxnSp>
          <p:cxnSp>
            <p:nvCxnSpPr>
              <p:cNvPr id="265" name="直線コネクタ 264"/>
              <p:cNvCxnSpPr>
                <a:stCxn id="289" idx="3"/>
                <a:endCxn id="285" idx="0"/>
              </p:cNvCxnSpPr>
              <p:nvPr/>
            </p:nvCxnSpPr>
            <p:spPr>
              <a:xfrm flipH="1">
                <a:off x="6533927" y="3654723"/>
                <a:ext cx="523745" cy="462337"/>
              </a:xfrm>
              <a:prstGeom prst="line">
                <a:avLst/>
              </a:prstGeom>
              <a:ln/>
            </p:spPr>
            <p:style>
              <a:lnRef idx="2">
                <a:schemeClr val="dk1"/>
              </a:lnRef>
              <a:fillRef idx="1">
                <a:schemeClr val="lt1"/>
              </a:fillRef>
              <a:effectRef idx="0">
                <a:schemeClr val="dk1"/>
              </a:effectRef>
              <a:fontRef idx="minor">
                <a:schemeClr val="dk1"/>
              </a:fontRef>
            </p:style>
          </p:cxnSp>
          <p:cxnSp>
            <p:nvCxnSpPr>
              <p:cNvPr id="266" name="直線コネクタ 265"/>
              <p:cNvCxnSpPr>
                <a:stCxn id="289" idx="4"/>
                <a:endCxn id="287" idx="0"/>
              </p:cNvCxnSpPr>
              <p:nvPr/>
            </p:nvCxnSpPr>
            <p:spPr>
              <a:xfrm flipH="1">
                <a:off x="7234624" y="3728020"/>
                <a:ext cx="1" cy="389040"/>
              </a:xfrm>
              <a:prstGeom prst="line">
                <a:avLst/>
              </a:prstGeom>
              <a:ln/>
            </p:spPr>
            <p:style>
              <a:lnRef idx="2">
                <a:schemeClr val="dk1"/>
              </a:lnRef>
              <a:fillRef idx="1">
                <a:schemeClr val="lt1"/>
              </a:fillRef>
              <a:effectRef idx="0">
                <a:schemeClr val="dk1"/>
              </a:effectRef>
              <a:fontRef idx="minor">
                <a:schemeClr val="dk1"/>
              </a:fontRef>
            </p:style>
          </p:cxnSp>
          <p:cxnSp>
            <p:nvCxnSpPr>
              <p:cNvPr id="267" name="直線コネクタ 266"/>
              <p:cNvCxnSpPr>
                <a:stCxn id="289" idx="5"/>
                <a:endCxn id="286" idx="0"/>
              </p:cNvCxnSpPr>
              <p:nvPr/>
            </p:nvCxnSpPr>
            <p:spPr>
              <a:xfrm>
                <a:off x="7411578" y="3654723"/>
                <a:ext cx="523744" cy="462337"/>
              </a:xfrm>
              <a:prstGeom prst="line">
                <a:avLst/>
              </a:prstGeom>
              <a:ln/>
            </p:spPr>
            <p:style>
              <a:lnRef idx="2">
                <a:schemeClr val="dk1"/>
              </a:lnRef>
              <a:fillRef idx="1">
                <a:schemeClr val="lt1"/>
              </a:fillRef>
              <a:effectRef idx="0">
                <a:schemeClr val="dk1"/>
              </a:effectRef>
              <a:fontRef idx="minor">
                <a:schemeClr val="dk1"/>
              </a:fontRef>
            </p:style>
          </p:cxnSp>
          <p:cxnSp>
            <p:nvCxnSpPr>
              <p:cNvPr id="268" name="直線コネクタ 267"/>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69" name="直線コネクタ 268"/>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70" name="テキスト ボックス 269"/>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271" name="テキスト ボックス 270"/>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272" name="テキスト ボックス 271"/>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273" name="テキスト ボックス 272"/>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274" name="直線コネクタ 273"/>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275" name="テキスト ボックス 274"/>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a:t>
                </a:r>
                <a:r>
                  <a:rPr kumimoji="1" lang="en-US" altLang="ja-JP" dirty="0"/>
                  <a:t>2</a:t>
                </a:r>
                <a:endParaRPr kumimoji="1" lang="ja-JP" altLang="en-US" dirty="0"/>
              </a:p>
            </p:txBody>
          </p:sp>
          <p:grpSp>
            <p:nvGrpSpPr>
              <p:cNvPr id="276" name="図形グループ 275"/>
              <p:cNvGrpSpPr/>
              <p:nvPr/>
            </p:nvGrpSpPr>
            <p:grpSpPr>
              <a:xfrm>
                <a:off x="6265785" y="5265995"/>
                <a:ext cx="2552356" cy="1409111"/>
                <a:chOff x="6265785" y="5265995"/>
                <a:chExt cx="2552356" cy="1409111"/>
              </a:xfrm>
            </p:grpSpPr>
            <p:sp>
              <p:nvSpPr>
                <p:cNvPr id="277" name="円/楕円 276"/>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78" name="円/楕円 277"/>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79" name="テキスト ボックス 278"/>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280" name="テキスト ボックス 279"/>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281" name="円/楕円 280"/>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82" name="テキスト ボックス 281"/>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290" name="図形グループ 289"/>
          <p:cNvGrpSpPr/>
          <p:nvPr/>
        </p:nvGrpSpPr>
        <p:grpSpPr>
          <a:xfrm>
            <a:off x="9" y="1491861"/>
            <a:ext cx="9144000" cy="5361915"/>
            <a:chOff x="0" y="1496086"/>
            <a:chExt cx="9144000" cy="5361914"/>
          </a:xfrm>
        </p:grpSpPr>
        <p:sp>
          <p:nvSpPr>
            <p:cNvPr id="291" name="正方形/長方形 290"/>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292" name="図形グループ 291"/>
            <p:cNvGrpSpPr/>
            <p:nvPr/>
          </p:nvGrpSpPr>
          <p:grpSpPr>
            <a:xfrm>
              <a:off x="0" y="1496086"/>
              <a:ext cx="9144000" cy="5179020"/>
              <a:chOff x="0" y="1496086"/>
              <a:chExt cx="9144000" cy="5179020"/>
            </a:xfrm>
          </p:grpSpPr>
          <p:sp>
            <p:nvSpPr>
              <p:cNvPr id="293" name="円/楕円 292"/>
              <p:cNvSpPr/>
              <p:nvPr/>
            </p:nvSpPr>
            <p:spPr>
              <a:xfrm>
                <a:off x="1984178" y="2241873"/>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294" name="円/楕円 293"/>
              <p:cNvSpPr/>
              <p:nvPr/>
            </p:nvSpPr>
            <p:spPr>
              <a:xfrm>
                <a:off x="976066" y="2601913"/>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295" name="円/楕円 294"/>
              <p:cNvSpPr/>
              <p:nvPr/>
            </p:nvSpPr>
            <p:spPr>
              <a:xfrm>
                <a:off x="976066" y="3466009"/>
                <a:ext cx="504056" cy="504056"/>
              </a:xfrm>
              <a:prstGeom prst="ellipse">
                <a:avLst/>
              </a:prstGeom>
              <a:solidFill>
                <a:srgbClr val="7F7F7F"/>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296" name="円/楕円 295"/>
              <p:cNvSpPr/>
              <p:nvPr/>
            </p:nvSpPr>
            <p:spPr>
              <a:xfrm>
                <a:off x="1552130" y="4042073"/>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97" name="円/楕円 296"/>
              <p:cNvSpPr/>
              <p:nvPr/>
            </p:nvSpPr>
            <p:spPr>
              <a:xfrm>
                <a:off x="2416226" y="4168102"/>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298" name="円/楕円 297"/>
              <p:cNvSpPr/>
              <p:nvPr/>
            </p:nvSpPr>
            <p:spPr>
              <a:xfrm>
                <a:off x="3352330" y="3826049"/>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299" name="円/楕円 298"/>
              <p:cNvSpPr/>
              <p:nvPr/>
            </p:nvSpPr>
            <p:spPr>
              <a:xfrm>
                <a:off x="3424338" y="2889945"/>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300" name="円/楕円 299"/>
              <p:cNvSpPr/>
              <p:nvPr/>
            </p:nvSpPr>
            <p:spPr>
              <a:xfrm>
                <a:off x="2848274" y="2385889"/>
                <a:ext cx="504056" cy="504056"/>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301" name="曲線コネクタ 300"/>
              <p:cNvCxnSpPr>
                <a:stCxn id="293" idx="1"/>
                <a:endCxn id="294"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302" name="曲線コネクタ 301"/>
              <p:cNvCxnSpPr>
                <a:stCxn id="293" idx="3"/>
                <a:endCxn id="295"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3" name="曲線コネクタ 302"/>
              <p:cNvCxnSpPr>
                <a:stCxn id="294" idx="2"/>
                <a:endCxn id="297"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304" name="曲線コネクタ 303"/>
              <p:cNvCxnSpPr>
                <a:stCxn id="295" idx="6"/>
                <a:endCxn id="297"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5" name="曲線コネクタ 304"/>
              <p:cNvCxnSpPr>
                <a:stCxn id="296" idx="7"/>
                <a:endCxn id="297"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306" name="曲線コネクタ 305"/>
              <p:cNvCxnSpPr>
                <a:stCxn id="297" idx="6"/>
                <a:endCxn id="298"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7" name="曲線コネクタ 306"/>
              <p:cNvCxnSpPr>
                <a:stCxn id="298" idx="6"/>
                <a:endCxn id="299"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308" name="曲線コネクタ 307"/>
              <p:cNvCxnSpPr>
                <a:stCxn id="297" idx="7"/>
                <a:endCxn id="299"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09" name="曲線コネクタ 308"/>
              <p:cNvCxnSpPr>
                <a:stCxn id="293" idx="7"/>
                <a:endCxn id="300"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310" name="曲線コネクタ 309"/>
              <p:cNvCxnSpPr>
                <a:stCxn id="293" idx="6"/>
                <a:endCxn id="297"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11" name="曲線コネクタ 310"/>
              <p:cNvCxnSpPr>
                <a:stCxn id="300" idx="7"/>
                <a:endCxn id="294"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312" name="テキスト ボックス 311"/>
              <p:cNvSpPr txBox="1"/>
              <p:nvPr/>
            </p:nvSpPr>
            <p:spPr>
              <a:xfrm>
                <a:off x="452920" y="5220397"/>
                <a:ext cx="3712900" cy="400110"/>
              </a:xfrm>
              <a:prstGeom prst="rect">
                <a:avLst/>
              </a:prstGeom>
              <a:noFill/>
            </p:spPr>
            <p:txBody>
              <a:bodyPr wrap="none" rtlCol="0">
                <a:spAutoFit/>
              </a:bodyPr>
              <a:lstStyle/>
              <a:p>
                <a:r>
                  <a:rPr kumimoji="1" lang="en-US" altLang="ja-JP" sz="2000" dirty="0" smtClean="0"/>
                  <a:t>Current Frontier = [1, 3, 5, 6, 7]</a:t>
                </a:r>
                <a:endParaRPr kumimoji="1" lang="ja-JP" altLang="en-US" sz="2000" dirty="0"/>
              </a:p>
            </p:txBody>
          </p:sp>
          <p:sp>
            <p:nvSpPr>
              <p:cNvPr id="313" name="テキスト ボックス 312"/>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314" name="テキスト ボックス 313"/>
              <p:cNvSpPr txBox="1"/>
              <p:nvPr/>
            </p:nvSpPr>
            <p:spPr>
              <a:xfrm>
                <a:off x="1178311" y="6243215"/>
                <a:ext cx="3841516" cy="400110"/>
              </a:xfrm>
              <a:prstGeom prst="rect">
                <a:avLst/>
              </a:prstGeom>
              <a:noFill/>
            </p:spPr>
            <p:txBody>
              <a:bodyPr wrap="none" rtlCol="0">
                <a:spAutoFit/>
              </a:bodyPr>
              <a:lstStyle/>
              <a:p>
                <a:r>
                  <a:rPr kumimoji="1" lang="en-US" altLang="ja-JP" sz="2000" dirty="0" smtClean="0"/>
                  <a:t>BFS Tree = [2, </a:t>
                </a:r>
                <a:r>
                  <a:rPr kumimoji="1" lang="en-US" altLang="ja-JP" sz="2000" dirty="0"/>
                  <a:t>0</a:t>
                </a:r>
                <a:r>
                  <a:rPr kumimoji="1" lang="en-US" altLang="ja-JP" sz="2000" dirty="0" smtClean="0"/>
                  <a:t>, 2, </a:t>
                </a:r>
                <a:r>
                  <a:rPr kumimoji="1" lang="en-US" altLang="ja-JP" sz="2000" dirty="0"/>
                  <a:t>4</a:t>
                </a:r>
                <a:r>
                  <a:rPr kumimoji="1" lang="en-US" altLang="ja-JP" sz="2000" dirty="0" smtClean="0"/>
                  <a:t>, 2, </a:t>
                </a:r>
                <a:r>
                  <a:rPr kumimoji="1" lang="en-US" altLang="ja-JP" sz="2000" dirty="0"/>
                  <a:t>4</a:t>
                </a:r>
                <a:r>
                  <a:rPr kumimoji="1" lang="en-US" altLang="ja-JP" sz="2000" dirty="0" smtClean="0"/>
                  <a:t>, 4, 0]</a:t>
                </a:r>
                <a:endParaRPr kumimoji="1" lang="ja-JP" altLang="en-US" sz="2000" dirty="0"/>
              </a:p>
            </p:txBody>
          </p:sp>
          <p:sp>
            <p:nvSpPr>
              <p:cNvPr id="315" name="円/楕円 314"/>
              <p:cNvSpPr/>
              <p:nvPr/>
            </p:nvSpPr>
            <p:spPr>
              <a:xfrm>
                <a:off x="6083478" y="2490020"/>
                <a:ext cx="500498" cy="500500"/>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316" name="グループ化 35"/>
              <p:cNvGrpSpPr/>
              <p:nvPr/>
            </p:nvGrpSpPr>
            <p:grpSpPr>
              <a:xfrm>
                <a:off x="5182582" y="3227520"/>
                <a:ext cx="2302292" cy="502086"/>
                <a:chOff x="6732240" y="4221088"/>
                <a:chExt cx="1656184" cy="361181"/>
              </a:xfrm>
              <a:solidFill>
                <a:srgbClr val="7F7F7F"/>
              </a:solidFill>
            </p:grpSpPr>
            <p:sp>
              <p:nvSpPr>
                <p:cNvPr id="345" name="円/楕円 12"/>
                <p:cNvSpPr/>
                <p:nvPr/>
              </p:nvSpPr>
              <p:spPr>
                <a:xfrm>
                  <a:off x="6732240" y="4222229"/>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346" name="円/楕円 13"/>
                <p:cNvSpPr/>
                <p:nvPr/>
              </p:nvSpPr>
              <p:spPr>
                <a:xfrm>
                  <a:off x="8028384" y="42210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grpSp>
            <p:nvGrpSpPr>
              <p:cNvPr id="317" name="グループ化 34"/>
              <p:cNvGrpSpPr/>
              <p:nvPr/>
            </p:nvGrpSpPr>
            <p:grpSpPr>
              <a:xfrm>
                <a:off x="4782183" y="4117059"/>
                <a:ext cx="3403388" cy="500500"/>
                <a:chOff x="6444208" y="4860988"/>
                <a:chExt cx="2448272" cy="360040"/>
              </a:xfrm>
              <a:solidFill>
                <a:srgbClr val="D99694"/>
              </a:solidFill>
            </p:grpSpPr>
            <p:sp>
              <p:nvSpPr>
                <p:cNvPr id="340" name="円/楕円 339"/>
                <p:cNvSpPr/>
                <p:nvPr/>
              </p:nvSpPr>
              <p:spPr>
                <a:xfrm>
                  <a:off x="6444208"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341" name="円/楕円 340"/>
                <p:cNvSpPr/>
                <p:nvPr/>
              </p:nvSpPr>
              <p:spPr>
                <a:xfrm>
                  <a:off x="7020272"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342" name="円/楕円 341"/>
                <p:cNvSpPr/>
                <p:nvPr/>
              </p:nvSpPr>
              <p:spPr>
                <a:xfrm>
                  <a:off x="7524328"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343" name="円/楕円 342"/>
                <p:cNvSpPr/>
                <p:nvPr/>
              </p:nvSpPr>
              <p:spPr>
                <a:xfrm>
                  <a:off x="8532440"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344" name="円/楕円 343"/>
                <p:cNvSpPr/>
                <p:nvPr/>
              </p:nvSpPr>
              <p:spPr>
                <a:xfrm>
                  <a:off x="8028384" y="4860988"/>
                  <a:ext cx="360040" cy="360040"/>
                </a:xfrm>
                <a:prstGeom prst="ellipse">
                  <a:avLst/>
                </a:prstGeom>
                <a:grp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cxnSp>
            <p:nvCxnSpPr>
              <p:cNvPr id="318" name="直線コネクタ 317"/>
              <p:cNvCxnSpPr>
                <a:stCxn id="315"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319" name="直線コネクタ 318"/>
              <p:cNvCxnSpPr>
                <a:stCxn id="315"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320" name="直線コネクタ 319"/>
              <p:cNvCxnSpPr>
                <a:stCxn id="345" idx="3"/>
                <a:endCxn id="340" idx="0"/>
              </p:cNvCxnSpPr>
              <p:nvPr/>
            </p:nvCxnSpPr>
            <p:spPr>
              <a:xfrm flipH="1">
                <a:off x="5032432" y="3656309"/>
                <a:ext cx="223446" cy="460750"/>
              </a:xfrm>
              <a:prstGeom prst="line">
                <a:avLst/>
              </a:prstGeom>
              <a:ln/>
            </p:spPr>
            <p:style>
              <a:lnRef idx="2">
                <a:schemeClr val="dk1"/>
              </a:lnRef>
              <a:fillRef idx="1">
                <a:schemeClr val="lt1"/>
              </a:fillRef>
              <a:effectRef idx="0">
                <a:schemeClr val="dk1"/>
              </a:effectRef>
              <a:fontRef idx="minor">
                <a:schemeClr val="dk1"/>
              </a:fontRef>
            </p:style>
          </p:cxnSp>
          <p:cxnSp>
            <p:nvCxnSpPr>
              <p:cNvPr id="321" name="直線コネクタ 320"/>
              <p:cNvCxnSpPr>
                <a:stCxn id="345" idx="5"/>
                <a:endCxn id="341" idx="0"/>
              </p:cNvCxnSpPr>
              <p:nvPr/>
            </p:nvCxnSpPr>
            <p:spPr>
              <a:xfrm>
                <a:off x="5609784" y="3656309"/>
                <a:ext cx="223445" cy="460750"/>
              </a:xfrm>
              <a:prstGeom prst="line">
                <a:avLst/>
              </a:prstGeom>
              <a:ln/>
            </p:spPr>
            <p:style>
              <a:lnRef idx="2">
                <a:schemeClr val="dk1"/>
              </a:lnRef>
              <a:fillRef idx="1">
                <a:schemeClr val="lt1"/>
              </a:fillRef>
              <a:effectRef idx="0">
                <a:schemeClr val="dk1"/>
              </a:effectRef>
              <a:fontRef idx="minor">
                <a:schemeClr val="dk1"/>
              </a:fontRef>
            </p:style>
          </p:cxnSp>
          <p:cxnSp>
            <p:nvCxnSpPr>
              <p:cNvPr id="322" name="直線コネクタ 321"/>
              <p:cNvCxnSpPr>
                <a:stCxn id="346" idx="3"/>
                <a:endCxn id="342" idx="0"/>
              </p:cNvCxnSpPr>
              <p:nvPr/>
            </p:nvCxnSpPr>
            <p:spPr>
              <a:xfrm flipH="1">
                <a:off x="6533927" y="3654723"/>
                <a:ext cx="523745" cy="462337"/>
              </a:xfrm>
              <a:prstGeom prst="line">
                <a:avLst/>
              </a:prstGeom>
              <a:ln/>
            </p:spPr>
            <p:style>
              <a:lnRef idx="2">
                <a:schemeClr val="dk1"/>
              </a:lnRef>
              <a:fillRef idx="1">
                <a:schemeClr val="lt1"/>
              </a:fillRef>
              <a:effectRef idx="0">
                <a:schemeClr val="dk1"/>
              </a:effectRef>
              <a:fontRef idx="minor">
                <a:schemeClr val="dk1"/>
              </a:fontRef>
            </p:style>
          </p:cxnSp>
          <p:cxnSp>
            <p:nvCxnSpPr>
              <p:cNvPr id="323" name="直線コネクタ 322"/>
              <p:cNvCxnSpPr>
                <a:stCxn id="346" idx="4"/>
                <a:endCxn id="344" idx="0"/>
              </p:cNvCxnSpPr>
              <p:nvPr/>
            </p:nvCxnSpPr>
            <p:spPr>
              <a:xfrm flipH="1">
                <a:off x="7234624" y="3728020"/>
                <a:ext cx="1" cy="389040"/>
              </a:xfrm>
              <a:prstGeom prst="line">
                <a:avLst/>
              </a:prstGeom>
              <a:ln/>
            </p:spPr>
            <p:style>
              <a:lnRef idx="2">
                <a:schemeClr val="dk1"/>
              </a:lnRef>
              <a:fillRef idx="1">
                <a:schemeClr val="lt1"/>
              </a:fillRef>
              <a:effectRef idx="0">
                <a:schemeClr val="dk1"/>
              </a:effectRef>
              <a:fontRef idx="minor">
                <a:schemeClr val="dk1"/>
              </a:fontRef>
            </p:style>
          </p:cxnSp>
          <p:cxnSp>
            <p:nvCxnSpPr>
              <p:cNvPr id="324" name="直線コネクタ 323"/>
              <p:cNvCxnSpPr>
                <a:stCxn id="346" idx="5"/>
                <a:endCxn id="343" idx="0"/>
              </p:cNvCxnSpPr>
              <p:nvPr/>
            </p:nvCxnSpPr>
            <p:spPr>
              <a:xfrm>
                <a:off x="7411578" y="3654723"/>
                <a:ext cx="523744" cy="462337"/>
              </a:xfrm>
              <a:prstGeom prst="line">
                <a:avLst/>
              </a:prstGeom>
              <a:ln/>
            </p:spPr>
            <p:style>
              <a:lnRef idx="2">
                <a:schemeClr val="dk1"/>
              </a:lnRef>
              <a:fillRef idx="1">
                <a:schemeClr val="lt1"/>
              </a:fillRef>
              <a:effectRef idx="0">
                <a:schemeClr val="dk1"/>
              </a:effectRef>
              <a:fontRef idx="minor">
                <a:schemeClr val="dk1"/>
              </a:fontRef>
            </p:style>
          </p:cxnSp>
          <p:cxnSp>
            <p:nvCxnSpPr>
              <p:cNvPr id="325" name="直線コネクタ 324"/>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326" name="直線コネクタ 325"/>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327" name="テキスト ボックス 326"/>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328" name="テキスト ボックス 327"/>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329" name="テキスト ボックス 328"/>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330" name="テキスト ボックス 329"/>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331" name="直線コネクタ 330"/>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332" name="テキスト ボックス 331"/>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a:t>
                </a:r>
                <a:r>
                  <a:rPr kumimoji="1" lang="en-US" altLang="ja-JP" dirty="0"/>
                  <a:t>3</a:t>
                </a:r>
                <a:endParaRPr kumimoji="1" lang="ja-JP" altLang="en-US" dirty="0"/>
              </a:p>
            </p:txBody>
          </p:sp>
          <p:grpSp>
            <p:nvGrpSpPr>
              <p:cNvPr id="333" name="図形グループ 332"/>
              <p:cNvGrpSpPr/>
              <p:nvPr/>
            </p:nvGrpSpPr>
            <p:grpSpPr>
              <a:xfrm>
                <a:off x="6265785" y="5265995"/>
                <a:ext cx="2552356" cy="1409111"/>
                <a:chOff x="6265785" y="5265995"/>
                <a:chExt cx="2552356" cy="1409111"/>
              </a:xfrm>
            </p:grpSpPr>
            <p:sp>
              <p:nvSpPr>
                <p:cNvPr id="334" name="円/楕円 333"/>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35" name="円/楕円 334"/>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36" name="テキスト ボックス 335"/>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337" name="テキスト ボックス 336"/>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338" name="円/楕円 337"/>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39" name="テキスト ボックス 338"/>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grpSp>
        <p:nvGrpSpPr>
          <p:cNvPr id="347" name="図形グループ 346"/>
          <p:cNvGrpSpPr/>
          <p:nvPr/>
        </p:nvGrpSpPr>
        <p:grpSpPr>
          <a:xfrm>
            <a:off x="9" y="1491861"/>
            <a:ext cx="9144000" cy="5361915"/>
            <a:chOff x="0" y="1496086"/>
            <a:chExt cx="9144000" cy="5361914"/>
          </a:xfrm>
        </p:grpSpPr>
        <p:sp>
          <p:nvSpPr>
            <p:cNvPr id="348" name="正方形/長方形 347"/>
            <p:cNvSpPr/>
            <p:nvPr/>
          </p:nvSpPr>
          <p:spPr>
            <a:xfrm>
              <a:off x="0" y="1496086"/>
              <a:ext cx="9144000" cy="536191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349" name="図形グループ 348"/>
            <p:cNvGrpSpPr/>
            <p:nvPr/>
          </p:nvGrpSpPr>
          <p:grpSpPr>
            <a:xfrm>
              <a:off x="0" y="1496086"/>
              <a:ext cx="9144000" cy="5179020"/>
              <a:chOff x="0" y="1496086"/>
              <a:chExt cx="9144000" cy="5179020"/>
            </a:xfrm>
          </p:grpSpPr>
          <p:sp>
            <p:nvSpPr>
              <p:cNvPr id="350" name="円/楕円 349"/>
              <p:cNvSpPr/>
              <p:nvPr/>
            </p:nvSpPr>
            <p:spPr>
              <a:xfrm>
                <a:off x="1984178" y="2241873"/>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351" name="円/楕円 350"/>
              <p:cNvSpPr/>
              <p:nvPr/>
            </p:nvSpPr>
            <p:spPr>
              <a:xfrm>
                <a:off x="976066" y="2601913"/>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352" name="円/楕円 351"/>
              <p:cNvSpPr/>
              <p:nvPr/>
            </p:nvSpPr>
            <p:spPr>
              <a:xfrm>
                <a:off x="976066" y="3466009"/>
                <a:ext cx="504056" cy="504056"/>
              </a:xfrm>
              <a:prstGeom prst="ellipse">
                <a:avLst/>
              </a:prstGeom>
              <a:solidFill>
                <a:srgbClr val="7F7F7F"/>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353" name="円/楕円 352"/>
              <p:cNvSpPr/>
              <p:nvPr/>
            </p:nvSpPr>
            <p:spPr>
              <a:xfrm>
                <a:off x="1552130" y="4042073"/>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354" name="円/楕円 353"/>
              <p:cNvSpPr/>
              <p:nvPr/>
            </p:nvSpPr>
            <p:spPr>
              <a:xfrm>
                <a:off x="2416226" y="4168102"/>
                <a:ext cx="504056" cy="504056"/>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355" name="円/楕円 354"/>
              <p:cNvSpPr/>
              <p:nvPr/>
            </p:nvSpPr>
            <p:spPr>
              <a:xfrm>
                <a:off x="3352330" y="3826049"/>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356" name="円/楕円 355"/>
              <p:cNvSpPr/>
              <p:nvPr/>
            </p:nvSpPr>
            <p:spPr>
              <a:xfrm>
                <a:off x="3424338" y="2889945"/>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357" name="円/楕円 356"/>
              <p:cNvSpPr/>
              <p:nvPr/>
            </p:nvSpPr>
            <p:spPr>
              <a:xfrm>
                <a:off x="2848274" y="2385889"/>
                <a:ext cx="504056" cy="504056"/>
              </a:xfrm>
              <a:prstGeom prst="ellipse">
                <a:avLst/>
              </a:prstGeom>
              <a:solidFill>
                <a:schemeClr val="bg1">
                  <a:lumMod val="5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358" name="曲線コネクタ 357"/>
              <p:cNvCxnSpPr>
                <a:stCxn id="350" idx="1"/>
                <a:endCxn id="351" idx="0"/>
              </p:cNvCxnSpPr>
              <p:nvPr/>
            </p:nvCxnSpPr>
            <p:spPr>
              <a:xfrm rot="16200000" flipH="1" flipV="1">
                <a:off x="1499933" y="2043850"/>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359" name="曲線コネクタ 358"/>
              <p:cNvCxnSpPr>
                <a:stCxn id="350" idx="3"/>
                <a:endCxn id="352" idx="6"/>
              </p:cNvCxnSpPr>
              <p:nvPr/>
            </p:nvCxnSpPr>
            <p:spPr>
              <a:xfrm rot="5400000">
                <a:off x="1246097" y="2906138"/>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0" name="曲線コネクタ 359"/>
              <p:cNvCxnSpPr>
                <a:stCxn id="351" idx="2"/>
                <a:endCxn id="354" idx="3"/>
              </p:cNvCxnSpPr>
              <p:nvPr/>
            </p:nvCxnSpPr>
            <p:spPr>
              <a:xfrm rot="10800000" flipH="1" flipV="1">
                <a:off x="976065" y="2853941"/>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361" name="曲線コネクタ 360"/>
              <p:cNvCxnSpPr>
                <a:stCxn id="352" idx="6"/>
                <a:endCxn id="354" idx="1"/>
              </p:cNvCxnSpPr>
              <p:nvPr/>
            </p:nvCxnSpPr>
            <p:spPr>
              <a:xfrm>
                <a:off x="1480122" y="3718037"/>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2" name="曲線コネクタ 361"/>
              <p:cNvCxnSpPr>
                <a:stCxn id="353" idx="7"/>
                <a:endCxn id="354" idx="1"/>
              </p:cNvCxnSpPr>
              <p:nvPr/>
            </p:nvCxnSpPr>
            <p:spPr>
              <a:xfrm rot="16200000" flipH="1">
                <a:off x="2173191" y="3925067"/>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363" name="曲線コネクタ 362"/>
              <p:cNvCxnSpPr>
                <a:stCxn id="354" idx="6"/>
                <a:endCxn id="355" idx="3"/>
              </p:cNvCxnSpPr>
              <p:nvPr/>
            </p:nvCxnSpPr>
            <p:spPr>
              <a:xfrm flipV="1">
                <a:off x="2920282" y="4256288"/>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4" name="曲線コネクタ 363"/>
              <p:cNvCxnSpPr>
                <a:stCxn id="355" idx="6"/>
                <a:endCxn id="356" idx="6"/>
              </p:cNvCxnSpPr>
              <p:nvPr/>
            </p:nvCxnSpPr>
            <p:spPr>
              <a:xfrm flipV="1">
                <a:off x="3856386" y="3141973"/>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365" name="曲線コネクタ 364"/>
              <p:cNvCxnSpPr>
                <a:stCxn id="354" idx="7"/>
                <a:endCxn id="356" idx="2"/>
              </p:cNvCxnSpPr>
              <p:nvPr/>
            </p:nvCxnSpPr>
            <p:spPr>
              <a:xfrm rot="5400000" flipH="1" flipV="1">
                <a:off x="2585428" y="3403010"/>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6" name="曲線コネクタ 365"/>
              <p:cNvCxnSpPr>
                <a:stCxn id="350" idx="7"/>
                <a:endCxn id="357" idx="0"/>
              </p:cNvCxnSpPr>
              <p:nvPr/>
            </p:nvCxnSpPr>
            <p:spPr>
              <a:xfrm rot="16200000" flipH="1">
                <a:off x="2722259" y="2007847"/>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367" name="曲線コネクタ 366"/>
              <p:cNvCxnSpPr>
                <a:stCxn id="350" idx="6"/>
                <a:endCxn id="354" idx="0"/>
              </p:cNvCxnSpPr>
              <p:nvPr/>
            </p:nvCxnSpPr>
            <p:spPr>
              <a:xfrm>
                <a:off x="2488234" y="2493901"/>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368" name="曲線コネクタ 367"/>
              <p:cNvCxnSpPr>
                <a:stCxn id="357" idx="7"/>
                <a:endCxn id="351" idx="1"/>
              </p:cNvCxnSpPr>
              <p:nvPr/>
            </p:nvCxnSpPr>
            <p:spPr>
              <a:xfrm rot="16200000" flipH="1" flipV="1">
                <a:off x="2056186" y="1453403"/>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sp>
            <p:nvSpPr>
              <p:cNvPr id="369" name="テキスト ボックス 368"/>
              <p:cNvSpPr txBox="1"/>
              <p:nvPr/>
            </p:nvSpPr>
            <p:spPr>
              <a:xfrm>
                <a:off x="452920" y="5220397"/>
                <a:ext cx="2500880" cy="400110"/>
              </a:xfrm>
              <a:prstGeom prst="rect">
                <a:avLst/>
              </a:prstGeom>
              <a:noFill/>
            </p:spPr>
            <p:txBody>
              <a:bodyPr wrap="none" rtlCol="0">
                <a:spAutoFit/>
              </a:bodyPr>
              <a:lstStyle/>
              <a:p>
                <a:r>
                  <a:rPr kumimoji="1" lang="en-US" altLang="ja-JP" sz="2000" dirty="0" smtClean="0"/>
                  <a:t>Current Frontier = [ ]</a:t>
                </a:r>
                <a:endParaRPr kumimoji="1" lang="ja-JP" altLang="en-US" sz="2000" dirty="0"/>
              </a:p>
            </p:txBody>
          </p:sp>
          <p:sp>
            <p:nvSpPr>
              <p:cNvPr id="370" name="テキスト ボックス 369"/>
              <p:cNvSpPr txBox="1"/>
              <p:nvPr/>
            </p:nvSpPr>
            <p:spPr>
              <a:xfrm>
                <a:off x="772353" y="5731002"/>
                <a:ext cx="2173016" cy="400110"/>
              </a:xfrm>
              <a:prstGeom prst="rect">
                <a:avLst/>
              </a:prstGeom>
              <a:noFill/>
            </p:spPr>
            <p:txBody>
              <a:bodyPr wrap="none" rtlCol="0">
                <a:spAutoFit/>
              </a:bodyPr>
              <a:lstStyle/>
              <a:p>
                <a:r>
                  <a:rPr kumimoji="1" lang="en-US" altLang="ja-JP" sz="2000" dirty="0" smtClean="0"/>
                  <a:t>Next Frontier = [</a:t>
                </a:r>
                <a:r>
                  <a:rPr kumimoji="1" lang="en-US" altLang="ja-JP" sz="2000" dirty="0"/>
                  <a:t> </a:t>
                </a:r>
                <a:r>
                  <a:rPr kumimoji="1" lang="en-US" altLang="ja-JP" sz="2000" dirty="0" smtClean="0"/>
                  <a:t>]</a:t>
                </a:r>
                <a:endParaRPr kumimoji="1" lang="ja-JP" altLang="en-US" sz="2000" dirty="0"/>
              </a:p>
            </p:txBody>
          </p:sp>
          <p:sp>
            <p:nvSpPr>
              <p:cNvPr id="371" name="テキスト ボックス 370"/>
              <p:cNvSpPr txBox="1"/>
              <p:nvPr/>
            </p:nvSpPr>
            <p:spPr>
              <a:xfrm>
                <a:off x="1178311" y="6243215"/>
                <a:ext cx="3841516" cy="400110"/>
              </a:xfrm>
              <a:prstGeom prst="rect">
                <a:avLst/>
              </a:prstGeom>
              <a:noFill/>
            </p:spPr>
            <p:txBody>
              <a:bodyPr wrap="none" rtlCol="0">
                <a:spAutoFit/>
              </a:bodyPr>
              <a:lstStyle/>
              <a:p>
                <a:r>
                  <a:rPr kumimoji="1" lang="en-US" altLang="ja-JP" sz="2000" dirty="0" smtClean="0"/>
                  <a:t>BFS Tree = [2, </a:t>
                </a:r>
                <a:r>
                  <a:rPr kumimoji="1" lang="en-US" altLang="ja-JP" sz="2000" dirty="0"/>
                  <a:t>0</a:t>
                </a:r>
                <a:r>
                  <a:rPr kumimoji="1" lang="en-US" altLang="ja-JP" sz="2000" dirty="0" smtClean="0"/>
                  <a:t>, 2, </a:t>
                </a:r>
                <a:r>
                  <a:rPr kumimoji="1" lang="en-US" altLang="ja-JP" sz="2000" dirty="0"/>
                  <a:t>4</a:t>
                </a:r>
                <a:r>
                  <a:rPr kumimoji="1" lang="en-US" altLang="ja-JP" sz="2000" dirty="0" smtClean="0"/>
                  <a:t>, 2, </a:t>
                </a:r>
                <a:r>
                  <a:rPr kumimoji="1" lang="en-US" altLang="ja-JP" sz="2000" dirty="0"/>
                  <a:t>4</a:t>
                </a:r>
                <a:r>
                  <a:rPr kumimoji="1" lang="en-US" altLang="ja-JP" sz="2000" dirty="0" smtClean="0"/>
                  <a:t>, 4, 0]</a:t>
                </a:r>
                <a:endParaRPr kumimoji="1" lang="ja-JP" altLang="en-US" sz="2000" dirty="0"/>
              </a:p>
            </p:txBody>
          </p:sp>
          <p:sp>
            <p:nvSpPr>
              <p:cNvPr id="372" name="円/楕円 371"/>
              <p:cNvSpPr/>
              <p:nvPr/>
            </p:nvSpPr>
            <p:spPr>
              <a:xfrm>
                <a:off x="6083478" y="2490020"/>
                <a:ext cx="500498" cy="500500"/>
              </a:xfrm>
              <a:prstGeom prst="ellipse">
                <a:avLst/>
              </a:prstGeom>
              <a:solidFill>
                <a:srgbClr val="7F7F7F"/>
              </a:solid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grpSp>
            <p:nvGrpSpPr>
              <p:cNvPr id="373" name="グループ化 35"/>
              <p:cNvGrpSpPr/>
              <p:nvPr/>
            </p:nvGrpSpPr>
            <p:grpSpPr>
              <a:xfrm>
                <a:off x="5182582" y="3227520"/>
                <a:ext cx="2302292" cy="502086"/>
                <a:chOff x="6732240" y="4221088"/>
                <a:chExt cx="1656184" cy="361181"/>
              </a:xfrm>
              <a:solidFill>
                <a:srgbClr val="7F7F7F"/>
              </a:solidFill>
            </p:grpSpPr>
            <p:sp>
              <p:nvSpPr>
                <p:cNvPr id="402" name="円/楕円 12"/>
                <p:cNvSpPr/>
                <p:nvPr/>
              </p:nvSpPr>
              <p:spPr>
                <a:xfrm>
                  <a:off x="6732240" y="4222229"/>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03" name="円/楕円 13"/>
                <p:cNvSpPr/>
                <p:nvPr/>
              </p:nvSpPr>
              <p:spPr>
                <a:xfrm>
                  <a:off x="8028384" y="42210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grpSp>
          <p:grpSp>
            <p:nvGrpSpPr>
              <p:cNvPr id="374" name="グループ化 34"/>
              <p:cNvGrpSpPr/>
              <p:nvPr/>
            </p:nvGrpSpPr>
            <p:grpSpPr>
              <a:xfrm>
                <a:off x="4782183" y="4117059"/>
                <a:ext cx="3403388" cy="500500"/>
                <a:chOff x="6444208" y="4860988"/>
                <a:chExt cx="2448272" cy="360040"/>
              </a:xfrm>
              <a:solidFill>
                <a:srgbClr val="7F7F7F"/>
              </a:solidFill>
            </p:grpSpPr>
            <p:sp>
              <p:nvSpPr>
                <p:cNvPr id="397" name="円/楕円 396"/>
                <p:cNvSpPr/>
                <p:nvPr/>
              </p:nvSpPr>
              <p:spPr>
                <a:xfrm>
                  <a:off x="6444208"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398" name="円/楕円 397"/>
                <p:cNvSpPr/>
                <p:nvPr/>
              </p:nvSpPr>
              <p:spPr>
                <a:xfrm>
                  <a:off x="7020272"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399" name="円/楕円 398"/>
                <p:cNvSpPr/>
                <p:nvPr/>
              </p:nvSpPr>
              <p:spPr>
                <a:xfrm>
                  <a:off x="7524328"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400" name="円/楕円 399"/>
                <p:cNvSpPr/>
                <p:nvPr/>
              </p:nvSpPr>
              <p:spPr>
                <a:xfrm>
                  <a:off x="8532440"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401" name="円/楕円 400"/>
                <p:cNvSpPr/>
                <p:nvPr/>
              </p:nvSpPr>
              <p:spPr>
                <a:xfrm>
                  <a:off x="8028384" y="4860988"/>
                  <a:ext cx="360040" cy="360040"/>
                </a:xfrm>
                <a:prstGeom prst="ellipse">
                  <a:avLst/>
                </a:prstGeom>
                <a:grpFill/>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cxnSp>
            <p:nvCxnSpPr>
              <p:cNvPr id="375" name="直線コネクタ 374"/>
              <p:cNvCxnSpPr>
                <a:stCxn id="372" idx="3"/>
              </p:cNvCxnSpPr>
              <p:nvPr/>
            </p:nvCxnSpPr>
            <p:spPr>
              <a:xfrm flipH="1">
                <a:off x="5609783" y="2917223"/>
                <a:ext cx="546992" cy="385181"/>
              </a:xfrm>
              <a:prstGeom prst="line">
                <a:avLst/>
              </a:prstGeom>
              <a:ln/>
            </p:spPr>
            <p:style>
              <a:lnRef idx="2">
                <a:schemeClr val="dk1"/>
              </a:lnRef>
              <a:fillRef idx="1">
                <a:schemeClr val="lt1"/>
              </a:fillRef>
              <a:effectRef idx="0">
                <a:schemeClr val="dk1"/>
              </a:effectRef>
              <a:fontRef idx="minor">
                <a:schemeClr val="dk1"/>
              </a:fontRef>
            </p:style>
          </p:cxnSp>
          <p:cxnSp>
            <p:nvCxnSpPr>
              <p:cNvPr id="376" name="直線コネクタ 375"/>
              <p:cNvCxnSpPr>
                <a:stCxn id="372" idx="5"/>
              </p:cNvCxnSpPr>
              <p:nvPr/>
            </p:nvCxnSpPr>
            <p:spPr>
              <a:xfrm>
                <a:off x="6510680" y="2917223"/>
                <a:ext cx="546992" cy="383595"/>
              </a:xfrm>
              <a:prstGeom prst="line">
                <a:avLst/>
              </a:prstGeom>
              <a:ln/>
            </p:spPr>
            <p:style>
              <a:lnRef idx="2">
                <a:schemeClr val="dk1"/>
              </a:lnRef>
              <a:fillRef idx="1">
                <a:schemeClr val="lt1"/>
              </a:fillRef>
              <a:effectRef idx="0">
                <a:schemeClr val="dk1"/>
              </a:effectRef>
              <a:fontRef idx="minor">
                <a:schemeClr val="dk1"/>
              </a:fontRef>
            </p:style>
          </p:cxnSp>
          <p:cxnSp>
            <p:nvCxnSpPr>
              <p:cNvPr id="377" name="直線コネクタ 376"/>
              <p:cNvCxnSpPr>
                <a:stCxn id="402" idx="3"/>
                <a:endCxn id="397" idx="0"/>
              </p:cNvCxnSpPr>
              <p:nvPr/>
            </p:nvCxnSpPr>
            <p:spPr>
              <a:xfrm flipH="1">
                <a:off x="5032432" y="3656309"/>
                <a:ext cx="223446" cy="460750"/>
              </a:xfrm>
              <a:prstGeom prst="line">
                <a:avLst/>
              </a:prstGeom>
              <a:ln/>
            </p:spPr>
            <p:style>
              <a:lnRef idx="2">
                <a:schemeClr val="dk1"/>
              </a:lnRef>
              <a:fillRef idx="1">
                <a:schemeClr val="lt1"/>
              </a:fillRef>
              <a:effectRef idx="0">
                <a:schemeClr val="dk1"/>
              </a:effectRef>
              <a:fontRef idx="minor">
                <a:schemeClr val="dk1"/>
              </a:fontRef>
            </p:style>
          </p:cxnSp>
          <p:cxnSp>
            <p:nvCxnSpPr>
              <p:cNvPr id="378" name="直線コネクタ 377"/>
              <p:cNvCxnSpPr>
                <a:stCxn id="402" idx="5"/>
                <a:endCxn id="398" idx="0"/>
              </p:cNvCxnSpPr>
              <p:nvPr/>
            </p:nvCxnSpPr>
            <p:spPr>
              <a:xfrm>
                <a:off x="5609784" y="3656309"/>
                <a:ext cx="223445" cy="460750"/>
              </a:xfrm>
              <a:prstGeom prst="line">
                <a:avLst/>
              </a:prstGeom>
              <a:ln/>
            </p:spPr>
            <p:style>
              <a:lnRef idx="2">
                <a:schemeClr val="dk1"/>
              </a:lnRef>
              <a:fillRef idx="1">
                <a:schemeClr val="lt1"/>
              </a:fillRef>
              <a:effectRef idx="0">
                <a:schemeClr val="dk1"/>
              </a:effectRef>
              <a:fontRef idx="minor">
                <a:schemeClr val="dk1"/>
              </a:fontRef>
            </p:style>
          </p:cxnSp>
          <p:cxnSp>
            <p:nvCxnSpPr>
              <p:cNvPr id="379" name="直線コネクタ 378"/>
              <p:cNvCxnSpPr>
                <a:stCxn id="403" idx="3"/>
                <a:endCxn id="399" idx="0"/>
              </p:cNvCxnSpPr>
              <p:nvPr/>
            </p:nvCxnSpPr>
            <p:spPr>
              <a:xfrm flipH="1">
                <a:off x="6533927" y="3654723"/>
                <a:ext cx="523745" cy="462337"/>
              </a:xfrm>
              <a:prstGeom prst="line">
                <a:avLst/>
              </a:prstGeom>
              <a:ln/>
            </p:spPr>
            <p:style>
              <a:lnRef idx="2">
                <a:schemeClr val="dk1"/>
              </a:lnRef>
              <a:fillRef idx="1">
                <a:schemeClr val="lt1"/>
              </a:fillRef>
              <a:effectRef idx="0">
                <a:schemeClr val="dk1"/>
              </a:effectRef>
              <a:fontRef idx="minor">
                <a:schemeClr val="dk1"/>
              </a:fontRef>
            </p:style>
          </p:cxnSp>
          <p:cxnSp>
            <p:nvCxnSpPr>
              <p:cNvPr id="380" name="直線コネクタ 379"/>
              <p:cNvCxnSpPr>
                <a:stCxn id="403" idx="4"/>
                <a:endCxn id="401" idx="0"/>
              </p:cNvCxnSpPr>
              <p:nvPr/>
            </p:nvCxnSpPr>
            <p:spPr>
              <a:xfrm flipH="1">
                <a:off x="7234624" y="3728020"/>
                <a:ext cx="1" cy="389040"/>
              </a:xfrm>
              <a:prstGeom prst="line">
                <a:avLst/>
              </a:prstGeom>
              <a:ln/>
            </p:spPr>
            <p:style>
              <a:lnRef idx="2">
                <a:schemeClr val="dk1"/>
              </a:lnRef>
              <a:fillRef idx="1">
                <a:schemeClr val="lt1"/>
              </a:fillRef>
              <a:effectRef idx="0">
                <a:schemeClr val="dk1"/>
              </a:effectRef>
              <a:fontRef idx="minor">
                <a:schemeClr val="dk1"/>
              </a:fontRef>
            </p:style>
          </p:cxnSp>
          <p:cxnSp>
            <p:nvCxnSpPr>
              <p:cNvPr id="381" name="直線コネクタ 380"/>
              <p:cNvCxnSpPr>
                <a:stCxn id="403" idx="5"/>
                <a:endCxn id="400" idx="0"/>
              </p:cNvCxnSpPr>
              <p:nvPr/>
            </p:nvCxnSpPr>
            <p:spPr>
              <a:xfrm>
                <a:off x="7411578" y="3654723"/>
                <a:ext cx="523744" cy="462337"/>
              </a:xfrm>
              <a:prstGeom prst="line">
                <a:avLst/>
              </a:prstGeom>
              <a:ln/>
            </p:spPr>
            <p:style>
              <a:lnRef idx="2">
                <a:schemeClr val="dk1"/>
              </a:lnRef>
              <a:fillRef idx="1">
                <a:schemeClr val="lt1"/>
              </a:fillRef>
              <a:effectRef idx="0">
                <a:schemeClr val="dk1"/>
              </a:effectRef>
              <a:fontRef idx="minor">
                <a:schemeClr val="dk1"/>
              </a:fontRef>
            </p:style>
          </p:cxnSp>
          <p:cxnSp>
            <p:nvCxnSpPr>
              <p:cNvPr id="382" name="直線コネクタ 381"/>
              <p:cNvCxnSpPr/>
              <p:nvPr/>
            </p:nvCxnSpPr>
            <p:spPr>
              <a:xfrm>
                <a:off x="4782188" y="3103279"/>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383" name="直線コネクタ 382"/>
              <p:cNvCxnSpPr/>
              <p:nvPr/>
            </p:nvCxnSpPr>
            <p:spPr>
              <a:xfrm>
                <a:off x="4782188" y="3892598"/>
                <a:ext cx="3946587"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384" name="テキスト ボックス 383"/>
              <p:cNvSpPr txBox="1"/>
              <p:nvPr/>
            </p:nvSpPr>
            <p:spPr>
              <a:xfrm>
                <a:off x="8277737" y="2451093"/>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L0</a:t>
                </a:r>
                <a:endParaRPr kumimoji="1" lang="ja-JP" altLang="en-US" dirty="0">
                  <a:latin typeface="Calibri" panose="020F0502020204030204" pitchFamily="34" charset="0"/>
                </a:endParaRPr>
              </a:p>
            </p:txBody>
          </p:sp>
          <p:sp>
            <p:nvSpPr>
              <p:cNvPr id="385" name="テキスト ボックス 384"/>
              <p:cNvSpPr txBox="1"/>
              <p:nvPr/>
            </p:nvSpPr>
            <p:spPr>
              <a:xfrm>
                <a:off x="8277736" y="3240978"/>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L1</a:t>
                </a:r>
                <a:endParaRPr kumimoji="1" lang="ja-JP" altLang="en-US" dirty="0">
                  <a:latin typeface="Calibri" panose="020F0502020204030204" pitchFamily="34" charset="0"/>
                </a:endParaRPr>
              </a:p>
            </p:txBody>
          </p:sp>
          <p:sp>
            <p:nvSpPr>
              <p:cNvPr id="386" name="テキスト ボックス 385"/>
              <p:cNvSpPr txBox="1"/>
              <p:nvPr/>
            </p:nvSpPr>
            <p:spPr>
              <a:xfrm>
                <a:off x="8277737" y="4167031"/>
                <a:ext cx="398704"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kumimoji="1" lang="en-US" altLang="ja-JP" dirty="0" smtClean="0">
                    <a:latin typeface="Calibri" panose="020F0502020204030204" pitchFamily="34" charset="0"/>
                  </a:rPr>
                  <a:t>L2</a:t>
                </a:r>
              </a:p>
            </p:txBody>
          </p:sp>
          <p:sp>
            <p:nvSpPr>
              <p:cNvPr id="387" name="テキスト ボックス 386"/>
              <p:cNvSpPr txBox="1"/>
              <p:nvPr/>
            </p:nvSpPr>
            <p:spPr>
              <a:xfrm>
                <a:off x="5303735" y="1902893"/>
                <a:ext cx="3084047" cy="369332"/>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kumimoji="1" lang="en-US" altLang="ja-JP" dirty="0" smtClean="0"/>
                  <a:t>BFS Tree (Source Vertex: 2)</a:t>
                </a:r>
                <a:endParaRPr kumimoji="1" lang="ja-JP" altLang="en-US" dirty="0"/>
              </a:p>
            </p:txBody>
          </p:sp>
          <p:cxnSp>
            <p:nvCxnSpPr>
              <p:cNvPr id="388" name="直線コネクタ 387"/>
              <p:cNvCxnSpPr/>
              <p:nvPr/>
            </p:nvCxnSpPr>
            <p:spPr>
              <a:xfrm>
                <a:off x="0" y="5008031"/>
                <a:ext cx="9144000" cy="0"/>
              </a:xfrm>
              <a:prstGeom prst="line">
                <a:avLst/>
              </a:prstGeom>
              <a:ln>
                <a:prstDash val="lgDashDot"/>
              </a:ln>
            </p:spPr>
            <p:style>
              <a:lnRef idx="2">
                <a:schemeClr val="accent1"/>
              </a:lnRef>
              <a:fillRef idx="0">
                <a:schemeClr val="accent1"/>
              </a:fillRef>
              <a:effectRef idx="1">
                <a:schemeClr val="accent1"/>
              </a:effectRef>
              <a:fontRef idx="minor">
                <a:schemeClr val="tx1"/>
              </a:fontRef>
            </p:style>
          </p:cxnSp>
          <p:sp>
            <p:nvSpPr>
              <p:cNvPr id="389" name="テキスト ボックス 388"/>
              <p:cNvSpPr txBox="1"/>
              <p:nvPr/>
            </p:nvSpPr>
            <p:spPr>
              <a:xfrm>
                <a:off x="293054" y="1496086"/>
                <a:ext cx="1711451" cy="369332"/>
              </a:xfrm>
              <a:prstGeom prst="rect">
                <a:avLst/>
              </a:prstGeom>
              <a:noFill/>
            </p:spPr>
            <p:txBody>
              <a:bodyPr wrap="none" rtlCol="0">
                <a:spAutoFit/>
              </a:bodyPr>
              <a:lstStyle/>
              <a:p>
                <a:r>
                  <a:rPr kumimoji="1" lang="en-US" altLang="ja-JP" dirty="0" smtClean="0"/>
                  <a:t>BFS iteration 3</a:t>
                </a:r>
                <a:endParaRPr kumimoji="1" lang="ja-JP" altLang="en-US" dirty="0"/>
              </a:p>
            </p:txBody>
          </p:sp>
          <p:grpSp>
            <p:nvGrpSpPr>
              <p:cNvPr id="390" name="図形グループ 389"/>
              <p:cNvGrpSpPr/>
              <p:nvPr/>
            </p:nvGrpSpPr>
            <p:grpSpPr>
              <a:xfrm>
                <a:off x="6265785" y="5265995"/>
                <a:ext cx="2552356" cy="1409111"/>
                <a:chOff x="6265785" y="5265995"/>
                <a:chExt cx="2552356" cy="1409111"/>
              </a:xfrm>
            </p:grpSpPr>
            <p:sp>
              <p:nvSpPr>
                <p:cNvPr id="391" name="円/楕円 390"/>
                <p:cNvSpPr/>
                <p:nvPr/>
              </p:nvSpPr>
              <p:spPr>
                <a:xfrm flipV="1">
                  <a:off x="6265785" y="5265995"/>
                  <a:ext cx="367135" cy="367135"/>
                </a:xfrm>
                <a:prstGeom prst="ellipse">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92" name="円/楕円 391"/>
                <p:cNvSpPr/>
                <p:nvPr/>
              </p:nvSpPr>
              <p:spPr>
                <a:xfrm flipV="1">
                  <a:off x="6269344" y="5784145"/>
                  <a:ext cx="367135" cy="367135"/>
                </a:xfrm>
                <a:prstGeom prst="ellipse">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93" name="テキスト ボックス 392"/>
                <p:cNvSpPr txBox="1"/>
                <p:nvPr/>
              </p:nvSpPr>
              <p:spPr>
                <a:xfrm>
                  <a:off x="6760554" y="5267767"/>
                  <a:ext cx="2057587" cy="369332"/>
                </a:xfrm>
                <a:prstGeom prst="rect">
                  <a:avLst/>
                </a:prstGeom>
                <a:noFill/>
              </p:spPr>
              <p:txBody>
                <a:bodyPr wrap="none" rtlCol="0">
                  <a:spAutoFit/>
                </a:bodyPr>
                <a:lstStyle/>
                <a:p>
                  <a:r>
                    <a:rPr kumimoji="1" lang="en-US" altLang="ja-JP" dirty="0"/>
                    <a:t>i</a:t>
                  </a:r>
                  <a:r>
                    <a:rPr kumimoji="1" lang="en-US" altLang="ja-JP" dirty="0" smtClean="0"/>
                    <a:t>n Current Frontier</a:t>
                  </a:r>
                  <a:endParaRPr kumimoji="1" lang="ja-JP" altLang="en-US" dirty="0"/>
                </a:p>
              </p:txBody>
            </p:sp>
            <p:sp>
              <p:nvSpPr>
                <p:cNvPr id="394" name="テキスト ボックス 393"/>
                <p:cNvSpPr txBox="1"/>
                <p:nvPr/>
              </p:nvSpPr>
              <p:spPr>
                <a:xfrm>
                  <a:off x="6760554" y="5784144"/>
                  <a:ext cx="1762509" cy="369332"/>
                </a:xfrm>
                <a:prstGeom prst="rect">
                  <a:avLst/>
                </a:prstGeom>
                <a:noFill/>
              </p:spPr>
              <p:txBody>
                <a:bodyPr wrap="none" rtlCol="0">
                  <a:spAutoFit/>
                </a:bodyPr>
                <a:lstStyle/>
                <a:p>
                  <a:r>
                    <a:rPr kumimoji="1" lang="en-US" altLang="ja-JP" dirty="0"/>
                    <a:t>in Next </a:t>
                  </a:r>
                  <a:r>
                    <a:rPr kumimoji="1" lang="en-US" altLang="ja-JP" dirty="0" smtClean="0"/>
                    <a:t>Frontier</a:t>
                  </a:r>
                  <a:endParaRPr kumimoji="1" lang="ja-JP" altLang="en-US" dirty="0"/>
                </a:p>
              </p:txBody>
            </p:sp>
            <p:sp>
              <p:nvSpPr>
                <p:cNvPr id="395" name="円/楕円 394"/>
                <p:cNvSpPr/>
                <p:nvPr/>
              </p:nvSpPr>
              <p:spPr>
                <a:xfrm flipV="1">
                  <a:off x="6269344" y="6305774"/>
                  <a:ext cx="367135" cy="367135"/>
                </a:xfrm>
                <a:prstGeom prst="ellipse">
                  <a:avLst/>
                </a:prstGeom>
                <a:solidFill>
                  <a:srgbClr val="7F7F7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96" name="テキスト ボックス 395"/>
                <p:cNvSpPr txBox="1"/>
                <p:nvPr/>
              </p:nvSpPr>
              <p:spPr>
                <a:xfrm>
                  <a:off x="6760554" y="6305774"/>
                  <a:ext cx="1544501" cy="369332"/>
                </a:xfrm>
                <a:prstGeom prst="rect">
                  <a:avLst/>
                </a:prstGeom>
                <a:noFill/>
              </p:spPr>
              <p:txBody>
                <a:bodyPr wrap="none" rtlCol="0">
                  <a:spAutoFit/>
                </a:bodyPr>
                <a:lstStyle/>
                <a:p>
                  <a:r>
                    <a:rPr kumimoji="1" lang="en-US" altLang="ja-JP" dirty="0" smtClean="0"/>
                    <a:t>visited vertex</a:t>
                  </a:r>
                  <a:endParaRPr kumimoji="1" lang="ja-JP" altLang="en-US" dirty="0"/>
                </a:p>
              </p:txBody>
            </p:sp>
          </p:grpSp>
        </p:grpSp>
      </p:grpSp>
      <p:sp>
        <p:nvSpPr>
          <p:cNvPr id="29" name="コンテンツ プレースホルダー 28"/>
          <p:cNvSpPr>
            <a:spLocks noGrp="1"/>
          </p:cNvSpPr>
          <p:nvPr>
            <p:ph idx="1"/>
          </p:nvPr>
        </p:nvSpPr>
        <p:spPr>
          <a:xfrm>
            <a:off x="4478207" y="1600200"/>
            <a:ext cx="4358640" cy="3266440"/>
          </a:xfrm>
          <a:solidFill>
            <a:srgbClr val="FFFFFF"/>
          </a:solidFill>
        </p:spPr>
        <p:txBody>
          <a:bodyPr>
            <a:normAutofit/>
          </a:bodyPr>
          <a:lstStyle/>
          <a:p>
            <a:pPr marL="457200" indent="-457200">
              <a:buFont typeface="+mj-lt"/>
              <a:buAutoNum type="arabicPeriod"/>
            </a:pPr>
            <a:endParaRPr kumimoji="1" lang="en-US" altLang="ja-JP" sz="2000" dirty="0" smtClean="0"/>
          </a:p>
          <a:p>
            <a:pPr marL="457200" indent="-457200">
              <a:buFont typeface="+mj-lt"/>
              <a:buAutoNum type="arabicPeriod"/>
            </a:pPr>
            <a:r>
              <a:rPr kumimoji="1" lang="en-US" altLang="ja-JP" sz="2000" dirty="0" smtClean="0"/>
              <a:t>Current Frontier</a:t>
            </a:r>
            <a:r>
              <a:rPr kumimoji="1" lang="ja-JP" altLang="en-US" sz="2000" dirty="0" smtClean="0"/>
              <a:t>内の頂点を探索</a:t>
            </a:r>
            <a:endParaRPr kumimoji="1" lang="en-US" altLang="ja-JP" sz="2000" dirty="0" smtClean="0"/>
          </a:p>
          <a:p>
            <a:pPr marL="457200" indent="-457200">
              <a:buFont typeface="+mj-lt"/>
              <a:buAutoNum type="arabicPeriod"/>
            </a:pPr>
            <a:endParaRPr kumimoji="1" lang="en-US" altLang="ja-JP" sz="2000" dirty="0" smtClean="0"/>
          </a:p>
          <a:p>
            <a:pPr marL="457200" indent="-457200">
              <a:buFont typeface="+mj-lt"/>
              <a:buAutoNum type="arabicPeriod"/>
            </a:pPr>
            <a:r>
              <a:rPr kumimoji="1" lang="ja-JP" altLang="en-US" sz="2000" dirty="0" smtClean="0"/>
              <a:t>未ラベル近傍頂点を親頂点でラベル付けし，</a:t>
            </a:r>
            <a:r>
              <a:rPr kumimoji="1" lang="en-US" altLang="ja-JP" sz="2000" dirty="0" smtClean="0"/>
              <a:t>Next Frontier</a:t>
            </a:r>
            <a:r>
              <a:rPr kumimoji="1" lang="ja-JP" altLang="en-US" sz="2000" dirty="0" smtClean="0"/>
              <a:t>に入れる</a:t>
            </a:r>
            <a:endParaRPr kumimoji="1" lang="en-US" altLang="ja-JP" sz="2000" dirty="0" smtClean="0"/>
          </a:p>
          <a:p>
            <a:pPr marL="457200" indent="-457200">
              <a:buFont typeface="+mj-lt"/>
              <a:buAutoNum type="arabicPeriod"/>
            </a:pPr>
            <a:endParaRPr kumimoji="1" lang="en-US" altLang="ja-JP" sz="2000" dirty="0" smtClean="0"/>
          </a:p>
          <a:p>
            <a:pPr marL="457200" indent="-457200">
              <a:buFont typeface="+mj-lt"/>
              <a:buAutoNum type="arabicPeriod"/>
            </a:pPr>
            <a:r>
              <a:rPr kumimoji="1" lang="en-US" altLang="ja-JP" sz="2000" dirty="0" smtClean="0"/>
              <a:t>Frontier</a:t>
            </a:r>
            <a:r>
              <a:rPr kumimoji="1" lang="ja-JP" altLang="en-US" sz="2000" dirty="0" smtClean="0"/>
              <a:t>が空になるまで繰り返す</a:t>
            </a:r>
            <a:endParaRPr kumimoji="1" lang="en-US" altLang="ja-JP" sz="2000" dirty="0" smtClean="0"/>
          </a:p>
        </p:txBody>
      </p:sp>
      <p:sp>
        <p:nvSpPr>
          <p:cNvPr id="30" name="テキスト ボックス 29"/>
          <p:cNvSpPr txBox="1"/>
          <p:nvPr/>
        </p:nvSpPr>
        <p:spPr>
          <a:xfrm>
            <a:off x="639189" y="6238991"/>
            <a:ext cx="1781532" cy="400110"/>
          </a:xfrm>
          <a:prstGeom prst="rect">
            <a:avLst/>
          </a:prstGeom>
          <a:solidFill>
            <a:srgbClr val="FFFFFF"/>
          </a:solidFill>
        </p:spPr>
        <p:txBody>
          <a:bodyPr wrap="none" rtlCol="0">
            <a:spAutoFit/>
          </a:bodyPr>
          <a:lstStyle/>
          <a:p>
            <a:r>
              <a:rPr kumimoji="1" lang="en-US" altLang="ja-JP" sz="2000" dirty="0" smtClean="0"/>
              <a:t>Label (parent)</a:t>
            </a:r>
            <a:endParaRPr kumimoji="1" lang="ja-JP" altLang="en-US" sz="2000" dirty="0"/>
          </a:p>
        </p:txBody>
      </p:sp>
      <p:sp>
        <p:nvSpPr>
          <p:cNvPr id="4" name="日付プレースホルダー 3"/>
          <p:cNvSpPr>
            <a:spLocks noGrp="1"/>
          </p:cNvSpPr>
          <p:nvPr>
            <p:ph type="dt" sz="half" idx="10"/>
          </p:nvPr>
        </p:nvSpPr>
        <p:spPr/>
        <p:txBody>
          <a:bodyPr/>
          <a:lstStyle/>
          <a:p>
            <a:fld id="{E420A087-102F-0D4D-9A3E-9688070F10F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10</a:t>
            </a:fld>
            <a:endParaRPr lang="en-US"/>
          </a:p>
        </p:txBody>
      </p:sp>
    </p:spTree>
    <p:custDataLst>
      <p:tags r:id="rId1"/>
    </p:custDataLst>
    <p:extLst>
      <p:ext uri="{BB962C8B-B14F-4D97-AF65-F5344CB8AC3E}">
        <p14:creationId xmlns:p14="http://schemas.microsoft.com/office/powerpoint/2010/main" val="1121105031"/>
      </p:ext>
    </p:extLst>
  </p:cSld>
  <p:clrMapOvr>
    <a:masterClrMapping/>
  </p:clrMapOvr>
  <mc:AlternateContent xmlns:mc="http://schemas.openxmlformats.org/markup-compatibility/2006" xmlns:p14="http://schemas.microsoft.com/office/powerpoint/2010/main">
    <mc:Choice Requires="p14">
      <p:transition spd="slow" p14:dur="2000" advTm="81927"/>
    </mc:Choice>
    <mc:Fallback xmlns="">
      <p:transition xmlns:p14="http://schemas.microsoft.com/office/powerpoint/2010/main" spd="slow" advTm="81927"/>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Level synchronized </a:t>
            </a:r>
            <a:r>
              <a:rPr kumimoji="1" lang="en-US" altLang="ja-JP" dirty="0" smtClean="0"/>
              <a:t>BFS</a:t>
            </a:r>
            <a:r>
              <a:rPr kumimoji="1" lang="ja-JP" altLang="en-US" dirty="0" smtClean="0"/>
              <a:t>（複数</a:t>
            </a:r>
            <a:r>
              <a:rPr kumimoji="1" lang="en-US" altLang="ja-JP" dirty="0" smtClean="0"/>
              <a:t>GPU</a:t>
            </a:r>
            <a:r>
              <a:rPr kumimoji="1" lang="ja-JP" altLang="en-US" dirty="0" smtClean="0"/>
              <a:t>）</a:t>
            </a:r>
            <a:endParaRPr kumimoji="1" lang="ja-JP" altLang="en-US" dirty="0"/>
          </a:p>
        </p:txBody>
      </p:sp>
      <p:sp>
        <p:nvSpPr>
          <p:cNvPr id="3" name="コンテンツ プレースホルダー 2"/>
          <p:cNvSpPr>
            <a:spLocks noGrp="1"/>
          </p:cNvSpPr>
          <p:nvPr>
            <p:ph idx="1"/>
          </p:nvPr>
        </p:nvSpPr>
        <p:spPr>
          <a:xfrm>
            <a:off x="457200" y="1600200"/>
            <a:ext cx="8229600" cy="1050235"/>
          </a:xfrm>
        </p:spPr>
        <p:txBody>
          <a:bodyPr>
            <a:normAutofit fontScale="85000" lnSpcReduction="10000"/>
          </a:bodyPr>
          <a:lstStyle/>
          <a:p>
            <a:r>
              <a:rPr kumimoji="1" lang="ja-JP" altLang="en-US" dirty="0" smtClean="0"/>
              <a:t>各</a:t>
            </a:r>
            <a:r>
              <a:rPr kumimoji="1" lang="en-US" altLang="ja-JP" dirty="0" smtClean="0"/>
              <a:t>GPU</a:t>
            </a:r>
            <a:r>
              <a:rPr kumimoji="1" lang="ja-JP" altLang="en-US" dirty="0" smtClean="0"/>
              <a:t>に対してグラフの頂点を割振り，割振られた頂点のみを処理する</a:t>
            </a:r>
            <a:endParaRPr kumimoji="1" lang="en-US" altLang="ja-JP" dirty="0" smtClean="0"/>
          </a:p>
          <a:p>
            <a:r>
              <a:rPr kumimoji="1" lang="ja-JP" altLang="en-US" dirty="0" smtClean="0"/>
              <a:t>本研究では，連続する頂点</a:t>
            </a:r>
            <a:r>
              <a:rPr kumimoji="1" lang="en-US" altLang="ja-JP" dirty="0" smtClean="0"/>
              <a:t>ID</a:t>
            </a:r>
            <a:r>
              <a:rPr kumimoji="1" lang="ja-JP" altLang="en-US" dirty="0" smtClean="0"/>
              <a:t>のセットを各</a:t>
            </a:r>
            <a:r>
              <a:rPr kumimoji="1" lang="en-US" altLang="ja-JP" dirty="0" smtClean="0"/>
              <a:t>GPU</a:t>
            </a:r>
            <a:r>
              <a:rPr kumimoji="1" lang="ja-JP" altLang="en-US" dirty="0" smtClean="0"/>
              <a:t>に均等に割振るとする</a:t>
            </a:r>
            <a:endParaRPr kumimoji="1" lang="en-US" altLang="ja-JP" dirty="0" smtClean="0"/>
          </a:p>
        </p:txBody>
      </p:sp>
      <p:sp>
        <p:nvSpPr>
          <p:cNvPr id="4" name="日付プレースホルダー 3"/>
          <p:cNvSpPr>
            <a:spLocks noGrp="1"/>
          </p:cNvSpPr>
          <p:nvPr>
            <p:ph type="dt" sz="half" idx="10"/>
          </p:nvPr>
        </p:nvSpPr>
        <p:spPr/>
        <p:txBody>
          <a:bodyPr/>
          <a:lstStyle/>
          <a:p>
            <a:fld id="{B66006C2-9462-E74B-B714-1CC1A1D19C88}"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11</a:t>
            </a:fld>
            <a:endParaRPr lang="en-US"/>
          </a:p>
        </p:txBody>
      </p:sp>
      <p:grpSp>
        <p:nvGrpSpPr>
          <p:cNvPr id="6" name="図形グループ 5"/>
          <p:cNvGrpSpPr/>
          <p:nvPr/>
        </p:nvGrpSpPr>
        <p:grpSpPr>
          <a:xfrm>
            <a:off x="1064270" y="3743690"/>
            <a:ext cx="2952329" cy="2430286"/>
            <a:chOff x="1064270" y="3743690"/>
            <a:chExt cx="2952329" cy="2430286"/>
          </a:xfrm>
        </p:grpSpPr>
        <p:sp>
          <p:nvSpPr>
            <p:cNvPr id="9" name="円/楕円 8"/>
            <p:cNvSpPr/>
            <p:nvPr/>
          </p:nvSpPr>
          <p:spPr>
            <a:xfrm>
              <a:off x="2072383" y="37436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0" name="円/楕円 9"/>
            <p:cNvSpPr/>
            <p:nvPr/>
          </p:nvSpPr>
          <p:spPr>
            <a:xfrm>
              <a:off x="1064271" y="410373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1" name="円/楕円 10"/>
            <p:cNvSpPr/>
            <p:nvPr/>
          </p:nvSpPr>
          <p:spPr>
            <a:xfrm>
              <a:off x="1064271" y="4967826"/>
              <a:ext cx="504056" cy="504056"/>
            </a:xfrm>
            <a:prstGeom prst="ellipse">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2" name="円/楕円 11"/>
            <p:cNvSpPr/>
            <p:nvPr/>
          </p:nvSpPr>
          <p:spPr>
            <a:xfrm>
              <a:off x="1640335" y="55438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3" name="円/楕円 12"/>
            <p:cNvSpPr/>
            <p:nvPr/>
          </p:nvSpPr>
          <p:spPr>
            <a:xfrm>
              <a:off x="2504431" y="566992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14" name="円/楕円 13"/>
            <p:cNvSpPr/>
            <p:nvPr/>
          </p:nvSpPr>
          <p:spPr>
            <a:xfrm>
              <a:off x="3440535" y="532786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 name="円/楕円 14"/>
            <p:cNvSpPr/>
            <p:nvPr/>
          </p:nvSpPr>
          <p:spPr>
            <a:xfrm>
              <a:off x="3512543" y="4391762"/>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6" name="円/楕円 15"/>
            <p:cNvSpPr/>
            <p:nvPr/>
          </p:nvSpPr>
          <p:spPr>
            <a:xfrm>
              <a:off x="2936479" y="388770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17" name="曲線コネクタ 16"/>
            <p:cNvCxnSpPr>
              <a:stCxn id="9" idx="1"/>
              <a:endCxn id="10" idx="0"/>
            </p:cNvCxnSpPr>
            <p:nvPr/>
          </p:nvCxnSpPr>
          <p:spPr>
            <a:xfrm rot="16200000" flipH="1" flipV="1">
              <a:off x="1588138" y="3545667"/>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18" name="曲線コネクタ 17"/>
            <p:cNvCxnSpPr>
              <a:stCxn id="9" idx="3"/>
              <a:endCxn id="11" idx="6"/>
            </p:cNvCxnSpPr>
            <p:nvPr/>
          </p:nvCxnSpPr>
          <p:spPr>
            <a:xfrm rot="5400000">
              <a:off x="1334302" y="4407955"/>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19" name="曲線コネクタ 18"/>
            <p:cNvCxnSpPr>
              <a:stCxn id="10" idx="2"/>
              <a:endCxn id="13" idx="3"/>
            </p:cNvCxnSpPr>
            <p:nvPr/>
          </p:nvCxnSpPr>
          <p:spPr>
            <a:xfrm rot="10800000" flipH="1" flipV="1">
              <a:off x="1064270" y="4355758"/>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20" name="曲線コネクタ 19"/>
            <p:cNvCxnSpPr>
              <a:stCxn id="11" idx="6"/>
              <a:endCxn id="13" idx="1"/>
            </p:cNvCxnSpPr>
            <p:nvPr/>
          </p:nvCxnSpPr>
          <p:spPr>
            <a:xfrm>
              <a:off x="1568327" y="5219854"/>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1" name="曲線コネクタ 20"/>
            <p:cNvCxnSpPr>
              <a:stCxn id="12" idx="7"/>
              <a:endCxn id="13" idx="1"/>
            </p:cNvCxnSpPr>
            <p:nvPr/>
          </p:nvCxnSpPr>
          <p:spPr>
            <a:xfrm rot="16200000" flipH="1">
              <a:off x="2261396" y="5426885"/>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22" name="曲線コネクタ 21"/>
            <p:cNvCxnSpPr>
              <a:stCxn id="13" idx="6"/>
              <a:endCxn id="14" idx="3"/>
            </p:cNvCxnSpPr>
            <p:nvPr/>
          </p:nvCxnSpPr>
          <p:spPr>
            <a:xfrm flipV="1">
              <a:off x="3008487" y="5758106"/>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3" name="曲線コネクタ 22"/>
            <p:cNvCxnSpPr>
              <a:stCxn id="14" idx="6"/>
              <a:endCxn id="15" idx="6"/>
            </p:cNvCxnSpPr>
            <p:nvPr/>
          </p:nvCxnSpPr>
          <p:spPr>
            <a:xfrm flipV="1">
              <a:off x="3944591" y="4643790"/>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24" name="曲線コネクタ 23"/>
            <p:cNvCxnSpPr>
              <a:stCxn id="13" idx="7"/>
              <a:endCxn id="15" idx="2"/>
            </p:cNvCxnSpPr>
            <p:nvPr/>
          </p:nvCxnSpPr>
          <p:spPr>
            <a:xfrm rot="5400000" flipH="1" flipV="1">
              <a:off x="2673633" y="4904827"/>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5" name="曲線コネクタ 24"/>
            <p:cNvCxnSpPr>
              <a:stCxn id="9" idx="7"/>
              <a:endCxn id="16" idx="0"/>
            </p:cNvCxnSpPr>
            <p:nvPr/>
          </p:nvCxnSpPr>
          <p:spPr>
            <a:xfrm rot="16200000" flipH="1">
              <a:off x="2810464" y="3509664"/>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26" name="曲線コネクタ 25"/>
            <p:cNvCxnSpPr>
              <a:stCxn id="9" idx="6"/>
              <a:endCxn id="13" idx="0"/>
            </p:cNvCxnSpPr>
            <p:nvPr/>
          </p:nvCxnSpPr>
          <p:spPr>
            <a:xfrm>
              <a:off x="2576439" y="3995718"/>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27" name="曲線コネクタ 26"/>
            <p:cNvCxnSpPr>
              <a:stCxn id="16" idx="7"/>
              <a:endCxn id="10" idx="1"/>
            </p:cNvCxnSpPr>
            <p:nvPr/>
          </p:nvCxnSpPr>
          <p:spPr>
            <a:xfrm rot="16200000" flipH="1" flipV="1">
              <a:off x="2144391" y="2955220"/>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grpSp>
      <p:sp>
        <p:nvSpPr>
          <p:cNvPr id="63" name="テキスト ボックス 62"/>
          <p:cNvSpPr txBox="1"/>
          <p:nvPr/>
        </p:nvSpPr>
        <p:spPr>
          <a:xfrm>
            <a:off x="624860" y="2733989"/>
            <a:ext cx="2970773" cy="369332"/>
          </a:xfrm>
          <a:prstGeom prst="rect">
            <a:avLst/>
          </a:prstGeom>
          <a:noFill/>
        </p:spPr>
        <p:txBody>
          <a:bodyPr wrap="none" rtlCol="0">
            <a:spAutoFit/>
          </a:bodyPr>
          <a:lstStyle/>
          <a:p>
            <a:r>
              <a:rPr kumimoji="1" lang="en-US" altLang="ja-JP" dirty="0" smtClean="0"/>
              <a:t>ex) GPU</a:t>
            </a:r>
            <a:r>
              <a:rPr kumimoji="1" lang="ja-JP" altLang="en-US" dirty="0" smtClean="0"/>
              <a:t>を</a:t>
            </a:r>
            <a:r>
              <a:rPr kumimoji="1" lang="en-US" altLang="ja-JP" dirty="0" smtClean="0"/>
              <a:t>4</a:t>
            </a:r>
            <a:r>
              <a:rPr kumimoji="1" lang="ja-JP" altLang="en-US" dirty="0" smtClean="0"/>
              <a:t>台使用する場合</a:t>
            </a:r>
            <a:endParaRPr kumimoji="1" lang="ja-JP" altLang="en-US" dirty="0"/>
          </a:p>
        </p:txBody>
      </p:sp>
      <p:sp>
        <p:nvSpPr>
          <p:cNvPr id="64" name="右矢印 63"/>
          <p:cNvSpPr/>
          <p:nvPr/>
        </p:nvSpPr>
        <p:spPr>
          <a:xfrm>
            <a:off x="4545454" y="4355758"/>
            <a:ext cx="647700" cy="540060"/>
          </a:xfrm>
          <a:prstGeom prst="right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72" name="図形グループ 71"/>
          <p:cNvGrpSpPr/>
          <p:nvPr/>
        </p:nvGrpSpPr>
        <p:grpSpPr>
          <a:xfrm>
            <a:off x="5705098" y="3142381"/>
            <a:ext cx="2349500" cy="504056"/>
            <a:chOff x="5270500" y="3286368"/>
            <a:chExt cx="2349500" cy="504056"/>
          </a:xfrm>
        </p:grpSpPr>
        <p:sp>
          <p:nvSpPr>
            <p:cNvPr id="65" name="テキスト ボックス 64"/>
            <p:cNvSpPr txBox="1"/>
            <p:nvPr/>
          </p:nvSpPr>
          <p:spPr>
            <a:xfrm>
              <a:off x="5270500" y="3359666"/>
              <a:ext cx="877389" cy="369332"/>
            </a:xfrm>
            <a:prstGeom prst="rect">
              <a:avLst/>
            </a:prstGeom>
            <a:noFill/>
          </p:spPr>
          <p:txBody>
            <a:bodyPr wrap="none" rtlCol="0">
              <a:spAutoFit/>
            </a:bodyPr>
            <a:lstStyle/>
            <a:p>
              <a:r>
                <a:rPr kumimoji="1" lang="en-US" altLang="ja-JP" dirty="0" smtClean="0"/>
                <a:t>GPU 0</a:t>
              </a:r>
              <a:endParaRPr kumimoji="1" lang="ja-JP" altLang="en-US" dirty="0"/>
            </a:p>
          </p:txBody>
        </p:sp>
        <p:sp>
          <p:nvSpPr>
            <p:cNvPr id="70" name="円/楕円 69"/>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71" name="円/楕円 70"/>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75" name="図形グループ 74"/>
          <p:cNvGrpSpPr/>
          <p:nvPr/>
        </p:nvGrpSpPr>
        <p:grpSpPr>
          <a:xfrm>
            <a:off x="5705098" y="3984145"/>
            <a:ext cx="2349500" cy="504056"/>
            <a:chOff x="5270500" y="3286368"/>
            <a:chExt cx="2349500" cy="504056"/>
          </a:xfrm>
        </p:grpSpPr>
        <p:sp>
          <p:nvSpPr>
            <p:cNvPr id="76" name="テキスト ボックス 75"/>
            <p:cNvSpPr txBox="1"/>
            <p:nvPr/>
          </p:nvSpPr>
          <p:spPr>
            <a:xfrm>
              <a:off x="5270500" y="3359666"/>
              <a:ext cx="877389" cy="369332"/>
            </a:xfrm>
            <a:prstGeom prst="rect">
              <a:avLst/>
            </a:prstGeom>
            <a:noFill/>
          </p:spPr>
          <p:txBody>
            <a:bodyPr wrap="none" rtlCol="0">
              <a:spAutoFit/>
            </a:bodyPr>
            <a:lstStyle/>
            <a:p>
              <a:r>
                <a:rPr kumimoji="1" lang="en-US" altLang="ja-JP" dirty="0" smtClean="0"/>
                <a:t>GPU 1</a:t>
              </a:r>
              <a:endParaRPr kumimoji="1" lang="ja-JP" altLang="en-US" dirty="0"/>
            </a:p>
          </p:txBody>
        </p:sp>
        <p:sp>
          <p:nvSpPr>
            <p:cNvPr id="77" name="円/楕円 76"/>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78" name="円/楕円 77"/>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grpSp>
      <p:grpSp>
        <p:nvGrpSpPr>
          <p:cNvPr id="79" name="図形グループ 78"/>
          <p:cNvGrpSpPr/>
          <p:nvPr/>
        </p:nvGrpSpPr>
        <p:grpSpPr>
          <a:xfrm>
            <a:off x="5705098" y="4828156"/>
            <a:ext cx="2349500" cy="504056"/>
            <a:chOff x="5270500" y="3286368"/>
            <a:chExt cx="2349500" cy="504056"/>
          </a:xfrm>
        </p:grpSpPr>
        <p:sp>
          <p:nvSpPr>
            <p:cNvPr id="80" name="テキスト ボックス 79"/>
            <p:cNvSpPr txBox="1"/>
            <p:nvPr/>
          </p:nvSpPr>
          <p:spPr>
            <a:xfrm>
              <a:off x="5270500" y="3359666"/>
              <a:ext cx="877389" cy="369332"/>
            </a:xfrm>
            <a:prstGeom prst="rect">
              <a:avLst/>
            </a:prstGeom>
            <a:noFill/>
          </p:spPr>
          <p:txBody>
            <a:bodyPr wrap="none" rtlCol="0">
              <a:spAutoFit/>
            </a:bodyPr>
            <a:lstStyle/>
            <a:p>
              <a:r>
                <a:rPr kumimoji="1" lang="en-US" altLang="ja-JP" dirty="0" smtClean="0"/>
                <a:t>GPU 2</a:t>
              </a:r>
              <a:endParaRPr kumimoji="1" lang="ja-JP" altLang="en-US" dirty="0"/>
            </a:p>
          </p:txBody>
        </p:sp>
        <p:sp>
          <p:nvSpPr>
            <p:cNvPr id="81" name="円/楕円 80"/>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82" name="円/楕円 81"/>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grpSp>
      <p:grpSp>
        <p:nvGrpSpPr>
          <p:cNvPr id="83" name="図形グループ 82"/>
          <p:cNvGrpSpPr/>
          <p:nvPr/>
        </p:nvGrpSpPr>
        <p:grpSpPr>
          <a:xfrm>
            <a:off x="5705098" y="5669920"/>
            <a:ext cx="2349500" cy="504056"/>
            <a:chOff x="5270500" y="3286368"/>
            <a:chExt cx="2349500" cy="504056"/>
          </a:xfrm>
        </p:grpSpPr>
        <p:sp>
          <p:nvSpPr>
            <p:cNvPr id="84" name="テキスト ボックス 83"/>
            <p:cNvSpPr txBox="1"/>
            <p:nvPr/>
          </p:nvSpPr>
          <p:spPr>
            <a:xfrm>
              <a:off x="5270500" y="3359666"/>
              <a:ext cx="877389" cy="369332"/>
            </a:xfrm>
            <a:prstGeom prst="rect">
              <a:avLst/>
            </a:prstGeom>
            <a:noFill/>
          </p:spPr>
          <p:txBody>
            <a:bodyPr wrap="none" rtlCol="0">
              <a:spAutoFit/>
            </a:bodyPr>
            <a:lstStyle/>
            <a:p>
              <a:r>
                <a:rPr kumimoji="1" lang="en-US" altLang="ja-JP" dirty="0" smtClean="0"/>
                <a:t>GPU 3</a:t>
              </a:r>
              <a:endParaRPr kumimoji="1" lang="ja-JP" altLang="en-US" dirty="0"/>
            </a:p>
          </p:txBody>
        </p:sp>
        <p:sp>
          <p:nvSpPr>
            <p:cNvPr id="85" name="円/楕円 84"/>
            <p:cNvSpPr/>
            <p:nvPr/>
          </p:nvSpPr>
          <p:spPr>
            <a:xfrm>
              <a:off x="6406186"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86" name="円/楕円 85"/>
            <p:cNvSpPr/>
            <p:nvPr/>
          </p:nvSpPr>
          <p:spPr>
            <a:xfrm>
              <a:off x="7115944" y="3286368"/>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grpSp>
      <p:sp>
        <p:nvSpPr>
          <p:cNvPr id="88" name="正方形/長方形 87"/>
          <p:cNvSpPr/>
          <p:nvPr/>
        </p:nvSpPr>
        <p:spPr>
          <a:xfrm>
            <a:off x="6840784" y="3961523"/>
            <a:ext cx="1213814" cy="526678"/>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9" name="正方形/長方形 88"/>
          <p:cNvSpPr/>
          <p:nvPr/>
        </p:nvSpPr>
        <p:spPr>
          <a:xfrm>
            <a:off x="6840784" y="4828156"/>
            <a:ext cx="1213814" cy="504055"/>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0" name="正方形/長方形 89"/>
          <p:cNvSpPr/>
          <p:nvPr/>
        </p:nvSpPr>
        <p:spPr>
          <a:xfrm>
            <a:off x="6840784" y="3142381"/>
            <a:ext cx="1213814" cy="526678"/>
          </a:xfrm>
          <a:prstGeom prst="rect">
            <a:avLst/>
          </a:prstGeom>
          <a:solidFill>
            <a:schemeClr val="accent1">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3" name="正方形/長方形 92"/>
          <p:cNvSpPr/>
          <p:nvPr/>
        </p:nvSpPr>
        <p:spPr>
          <a:xfrm>
            <a:off x="6840784" y="5670477"/>
            <a:ext cx="1213814" cy="504055"/>
          </a:xfrm>
          <a:prstGeom prst="rect">
            <a:avLst/>
          </a:prstGeom>
          <a:solidFill>
            <a:schemeClr val="accent4">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Tree>
    <p:extLst>
      <p:ext uri="{BB962C8B-B14F-4D97-AF65-F5344CB8AC3E}">
        <p14:creationId xmlns:p14="http://schemas.microsoft.com/office/powerpoint/2010/main" val="4017551074"/>
      </p:ext>
    </p:extLst>
  </p:cSld>
  <p:clrMapOvr>
    <a:masterClrMapping/>
  </p:clrMapOvr>
  <mc:AlternateContent xmlns:mc="http://schemas.openxmlformats.org/markup-compatibility/2006" xmlns:p14="http://schemas.microsoft.com/office/powerpoint/2010/main">
    <mc:Choice Requires="p14">
      <p:transition spd="slow" p14:dur="2000" advTm="51379"/>
    </mc:Choice>
    <mc:Fallback xmlns="">
      <p:transition xmlns:p14="http://schemas.microsoft.com/office/powerpoint/2010/main" spd="slow" advTm="51379"/>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下矢印 128"/>
          <p:cNvSpPr/>
          <p:nvPr/>
        </p:nvSpPr>
        <p:spPr>
          <a:xfrm>
            <a:off x="426383" y="3958387"/>
            <a:ext cx="632398" cy="2233375"/>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 name="タイトル 1"/>
          <p:cNvSpPr>
            <a:spLocks noGrp="1"/>
          </p:cNvSpPr>
          <p:nvPr>
            <p:ph type="title"/>
          </p:nvPr>
        </p:nvSpPr>
        <p:spPr/>
        <p:txBody>
          <a:bodyPr>
            <a:normAutofit/>
          </a:bodyPr>
          <a:lstStyle/>
          <a:p>
            <a:r>
              <a:rPr kumimoji="1" lang="ja-JP" altLang="en-US" dirty="0" smtClean="0"/>
              <a:t>並列</a:t>
            </a:r>
            <a:r>
              <a:rPr kumimoji="1" lang="en-US" altLang="ja-JP" dirty="0" smtClean="0"/>
              <a:t>BFS</a:t>
            </a:r>
            <a:r>
              <a:rPr kumimoji="1" lang="ja-JP" altLang="en-US" dirty="0" smtClean="0"/>
              <a:t>アルゴリズムの流れ</a:t>
            </a:r>
            <a:endParaRPr kumimoji="1" lang="ja-JP" altLang="en-US" dirty="0"/>
          </a:p>
        </p:txBody>
      </p:sp>
      <p:sp>
        <p:nvSpPr>
          <p:cNvPr id="13" name="コンテンツ プレースホルダー 12"/>
          <p:cNvSpPr>
            <a:spLocks noGrp="1"/>
          </p:cNvSpPr>
          <p:nvPr>
            <p:ph idx="1"/>
          </p:nvPr>
        </p:nvSpPr>
        <p:spPr/>
        <p:txBody>
          <a:bodyPr>
            <a:normAutofit/>
          </a:bodyPr>
          <a:lstStyle/>
          <a:p>
            <a:r>
              <a:rPr kumimoji="1" lang="ja-JP" altLang="en-US" dirty="0" smtClean="0"/>
              <a:t>本研究と関連研究のアルゴリズムの流れ</a:t>
            </a:r>
            <a:endParaRPr kumimoji="1" lang="en-US" altLang="ja-JP" dirty="0" smtClean="0"/>
          </a:p>
          <a:p>
            <a:pPr marL="731520" lvl="1" indent="-457200">
              <a:buFont typeface="+mj-lt"/>
              <a:buAutoNum type="arabicParenR"/>
            </a:pPr>
            <a:r>
              <a:rPr kumimoji="1" lang="ja-JP" altLang="en-US" dirty="0" smtClean="0"/>
              <a:t>各</a:t>
            </a:r>
            <a:r>
              <a:rPr kumimoji="1" lang="en-US" altLang="ja-JP" dirty="0" smtClean="0"/>
              <a:t>GPU</a:t>
            </a:r>
            <a:r>
              <a:rPr kumimoji="1" lang="ja-JP" altLang="en-US" dirty="0" smtClean="0"/>
              <a:t>が</a:t>
            </a:r>
            <a:r>
              <a:rPr kumimoji="1" lang="en-US" altLang="ja-JP" dirty="0" smtClean="0"/>
              <a:t>Current Frontier</a:t>
            </a:r>
            <a:r>
              <a:rPr kumimoji="1" lang="en-US" altLang="ja-JP" dirty="0"/>
              <a:t> </a:t>
            </a:r>
            <a:r>
              <a:rPr kumimoji="1" lang="en-US" altLang="ja-JP" dirty="0" smtClean="0"/>
              <a:t>(CF)</a:t>
            </a:r>
            <a:r>
              <a:rPr kumimoji="1" lang="en-US" altLang="ja-JP" dirty="0"/>
              <a:t> </a:t>
            </a:r>
            <a:r>
              <a:rPr kumimoji="1" lang="ja-JP" altLang="en-US" dirty="0" smtClean="0"/>
              <a:t>の近傍頂点を集める</a:t>
            </a:r>
            <a:r>
              <a:rPr kumimoji="1" lang="en-US" altLang="ja-JP" dirty="0" smtClean="0"/>
              <a:t> (Expand)</a:t>
            </a:r>
          </a:p>
          <a:p>
            <a:pPr marL="731520" lvl="1" indent="-457200">
              <a:buFont typeface="+mj-lt"/>
              <a:buAutoNum type="arabicParenR"/>
            </a:pPr>
            <a:r>
              <a:rPr kumimoji="1" lang="ja-JP" altLang="en-US" dirty="0" smtClean="0"/>
              <a:t>各</a:t>
            </a:r>
            <a:r>
              <a:rPr kumimoji="1" lang="en-US" altLang="ja-JP" dirty="0" smtClean="0"/>
              <a:t>GPU</a:t>
            </a:r>
            <a:r>
              <a:rPr kumimoji="1" lang="ja-JP" altLang="en-US" dirty="0" smtClean="0"/>
              <a:t>が集めた近傍頂点から冗長な頂点を取り除く</a:t>
            </a:r>
            <a:r>
              <a:rPr kumimoji="1" lang="en-US" altLang="ja-JP" dirty="0" smtClean="0"/>
              <a:t> (Contract)</a:t>
            </a:r>
          </a:p>
          <a:p>
            <a:pPr marL="731520" lvl="1" indent="-457200">
              <a:buFont typeface="+mj-lt"/>
              <a:buAutoNum type="arabicParenR"/>
            </a:pPr>
            <a:r>
              <a:rPr kumimoji="1" lang="ja-JP" altLang="en-US" dirty="0" smtClean="0"/>
              <a:t>他の</a:t>
            </a:r>
            <a:r>
              <a:rPr kumimoji="1" lang="en-US" altLang="ja-JP" dirty="0" smtClean="0"/>
              <a:t>GPU</a:t>
            </a:r>
            <a:r>
              <a:rPr kumimoji="1" lang="ja-JP" altLang="en-US" dirty="0" smtClean="0"/>
              <a:t>と頂点を交換して</a:t>
            </a:r>
            <a:r>
              <a:rPr kumimoji="1" lang="en-US" altLang="ja-JP" dirty="0" smtClean="0"/>
              <a:t>Next Frontier (NF) </a:t>
            </a:r>
            <a:r>
              <a:rPr kumimoji="1" lang="ja-JP" altLang="en-US" dirty="0" smtClean="0"/>
              <a:t>を作る</a:t>
            </a:r>
            <a:endParaRPr kumimoji="1" lang="en-US" altLang="ja-JP" dirty="0"/>
          </a:p>
        </p:txBody>
      </p:sp>
      <p:sp>
        <p:nvSpPr>
          <p:cNvPr id="4" name="日付プレースホルダー 3"/>
          <p:cNvSpPr>
            <a:spLocks noGrp="1"/>
          </p:cNvSpPr>
          <p:nvPr>
            <p:ph type="dt" sz="half" idx="10"/>
          </p:nvPr>
        </p:nvSpPr>
        <p:spPr/>
        <p:txBody>
          <a:bodyPr/>
          <a:lstStyle/>
          <a:p>
            <a:fld id="{A50926E2-D006-014F-A07E-87B58EC6CABE}"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12</a:t>
            </a:fld>
            <a:endParaRPr lang="en-US"/>
          </a:p>
        </p:txBody>
      </p:sp>
      <p:grpSp>
        <p:nvGrpSpPr>
          <p:cNvPr id="8" name="図形グループ 7"/>
          <p:cNvGrpSpPr/>
          <p:nvPr/>
        </p:nvGrpSpPr>
        <p:grpSpPr>
          <a:xfrm>
            <a:off x="2232221" y="4544959"/>
            <a:ext cx="6398377" cy="374429"/>
            <a:chOff x="2154636" y="2689492"/>
            <a:chExt cx="6398377" cy="374429"/>
          </a:xfrm>
        </p:grpSpPr>
        <p:sp>
          <p:nvSpPr>
            <p:cNvPr id="100" name="円/楕円 99"/>
            <p:cNvSpPr/>
            <p:nvPr/>
          </p:nvSpPr>
          <p:spPr>
            <a:xfrm>
              <a:off x="2154636"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01" name="円/楕円 100"/>
            <p:cNvSpPr/>
            <p:nvPr/>
          </p:nvSpPr>
          <p:spPr>
            <a:xfrm>
              <a:off x="265717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04" name="円/楕円 103"/>
            <p:cNvSpPr/>
            <p:nvPr/>
          </p:nvSpPr>
          <p:spPr>
            <a:xfrm>
              <a:off x="3164778"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05" name="円/楕円 104"/>
            <p:cNvSpPr/>
            <p:nvPr/>
          </p:nvSpPr>
          <p:spPr>
            <a:xfrm>
              <a:off x="3667321"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07" name="円/楕円 106"/>
            <p:cNvSpPr/>
            <p:nvPr/>
          </p:nvSpPr>
          <p:spPr>
            <a:xfrm>
              <a:off x="416673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11" name="円/楕円 110"/>
            <p:cNvSpPr/>
            <p:nvPr/>
          </p:nvSpPr>
          <p:spPr>
            <a:xfrm>
              <a:off x="4665624"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13" name="円/楕円 112"/>
            <p:cNvSpPr/>
            <p:nvPr/>
          </p:nvSpPr>
          <p:spPr>
            <a:xfrm>
              <a:off x="5173223"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15" name="円/楕円 114"/>
            <p:cNvSpPr/>
            <p:nvPr/>
          </p:nvSpPr>
          <p:spPr>
            <a:xfrm>
              <a:off x="5675766"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17" name="円/楕円 116"/>
            <p:cNvSpPr/>
            <p:nvPr/>
          </p:nvSpPr>
          <p:spPr>
            <a:xfrm>
              <a:off x="6175184"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19" name="円/楕円 118"/>
            <p:cNvSpPr/>
            <p:nvPr/>
          </p:nvSpPr>
          <p:spPr>
            <a:xfrm>
              <a:off x="667406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37" name="円/楕円 136"/>
            <p:cNvSpPr/>
            <p:nvPr/>
          </p:nvSpPr>
          <p:spPr>
            <a:xfrm>
              <a:off x="7180281"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38" name="円/楕円 137"/>
            <p:cNvSpPr/>
            <p:nvPr/>
          </p:nvSpPr>
          <p:spPr>
            <a:xfrm>
              <a:off x="7679699"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39" name="円/楕円 138"/>
            <p:cNvSpPr/>
            <p:nvPr/>
          </p:nvSpPr>
          <p:spPr>
            <a:xfrm>
              <a:off x="8178584" y="26894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9" name="図形グループ 8"/>
          <p:cNvGrpSpPr/>
          <p:nvPr/>
        </p:nvGrpSpPr>
        <p:grpSpPr>
          <a:xfrm>
            <a:off x="2231117" y="5190485"/>
            <a:ext cx="6398377" cy="374429"/>
            <a:chOff x="2153531" y="3357102"/>
            <a:chExt cx="6398377" cy="374429"/>
          </a:xfrm>
        </p:grpSpPr>
        <p:sp>
          <p:nvSpPr>
            <p:cNvPr id="140" name="円/楕円 139"/>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41" name="円/楕円 140"/>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2" name="円/楕円 141"/>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43" name="円/楕円 142"/>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4" name="円/楕円 143"/>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5" name="円/楕円 144"/>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6" name="円/楕円 145"/>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47" name="円/楕円 146"/>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48" name="円/楕円 147"/>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49" name="円/楕円 148"/>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0" name="円/楕円 149"/>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51" name="円/楕円 150"/>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2" name="円/楕円 151"/>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17" name="図形グループ 16"/>
          <p:cNvGrpSpPr/>
          <p:nvPr/>
        </p:nvGrpSpPr>
        <p:grpSpPr>
          <a:xfrm>
            <a:off x="1178795" y="3758332"/>
            <a:ext cx="7585591" cy="1297535"/>
            <a:chOff x="1101209" y="1902863"/>
            <a:chExt cx="7585591" cy="1297534"/>
          </a:xfrm>
        </p:grpSpPr>
        <p:grpSp>
          <p:nvGrpSpPr>
            <p:cNvPr id="16" name="図形グループ 15"/>
            <p:cNvGrpSpPr/>
            <p:nvPr/>
          </p:nvGrpSpPr>
          <p:grpSpPr>
            <a:xfrm>
              <a:off x="2151888" y="2102918"/>
              <a:ext cx="6470236" cy="575232"/>
              <a:chOff x="2151888" y="2102918"/>
              <a:chExt cx="6470236" cy="575232"/>
            </a:xfrm>
          </p:grpSpPr>
          <p:sp>
            <p:nvSpPr>
              <p:cNvPr id="32" name="テキスト ボックス 31"/>
              <p:cNvSpPr txBox="1"/>
              <p:nvPr/>
            </p:nvSpPr>
            <p:spPr>
              <a:xfrm>
                <a:off x="2151888" y="2110181"/>
                <a:ext cx="377177" cy="369332"/>
              </a:xfrm>
              <a:prstGeom prst="rect">
                <a:avLst/>
              </a:prstGeom>
              <a:noFill/>
            </p:spPr>
            <p:txBody>
              <a:bodyPr wrap="none" rtlCol="0">
                <a:spAutoFit/>
              </a:bodyPr>
              <a:lstStyle/>
              <a:p>
                <a:r>
                  <a:rPr kumimoji="1" lang="en-US" altLang="ja-JP" dirty="0" smtClean="0"/>
                  <a:t>t0</a:t>
                </a:r>
                <a:endParaRPr kumimoji="1" lang="ja-JP" altLang="en-US" dirty="0"/>
              </a:p>
            </p:txBody>
          </p:sp>
          <p:sp>
            <p:nvSpPr>
              <p:cNvPr id="180" name="テキスト ボックス 179"/>
              <p:cNvSpPr txBox="1"/>
              <p:nvPr/>
            </p:nvSpPr>
            <p:spPr>
              <a:xfrm>
                <a:off x="2653326" y="2110181"/>
                <a:ext cx="377177" cy="369332"/>
              </a:xfrm>
              <a:prstGeom prst="rect">
                <a:avLst/>
              </a:prstGeom>
              <a:noFill/>
            </p:spPr>
            <p:txBody>
              <a:bodyPr wrap="none" rtlCol="0">
                <a:spAutoFit/>
              </a:bodyPr>
              <a:lstStyle/>
              <a:p>
                <a:r>
                  <a:rPr kumimoji="1" lang="en-US" altLang="ja-JP" dirty="0" smtClean="0"/>
                  <a:t>t1</a:t>
                </a:r>
                <a:endParaRPr kumimoji="1" lang="ja-JP" altLang="en-US" dirty="0"/>
              </a:p>
            </p:txBody>
          </p:sp>
          <p:sp>
            <p:nvSpPr>
              <p:cNvPr id="184" name="テキスト ボックス 183"/>
              <p:cNvSpPr txBox="1"/>
              <p:nvPr/>
            </p:nvSpPr>
            <p:spPr>
              <a:xfrm>
                <a:off x="3161463" y="2110181"/>
                <a:ext cx="377177" cy="369332"/>
              </a:xfrm>
              <a:prstGeom prst="rect">
                <a:avLst/>
              </a:prstGeom>
              <a:noFill/>
            </p:spPr>
            <p:txBody>
              <a:bodyPr wrap="none" rtlCol="0">
                <a:spAutoFit/>
              </a:bodyPr>
              <a:lstStyle/>
              <a:p>
                <a:r>
                  <a:rPr kumimoji="1" lang="en-US" altLang="ja-JP" dirty="0" smtClean="0"/>
                  <a:t>t2</a:t>
                </a:r>
                <a:endParaRPr kumimoji="1" lang="ja-JP" altLang="en-US" dirty="0"/>
              </a:p>
            </p:txBody>
          </p:sp>
          <p:sp>
            <p:nvSpPr>
              <p:cNvPr id="189" name="テキスト ボックス 188"/>
              <p:cNvSpPr txBox="1"/>
              <p:nvPr/>
            </p:nvSpPr>
            <p:spPr>
              <a:xfrm>
                <a:off x="3655287" y="2103374"/>
                <a:ext cx="377177" cy="369332"/>
              </a:xfrm>
              <a:prstGeom prst="rect">
                <a:avLst/>
              </a:prstGeom>
              <a:noFill/>
            </p:spPr>
            <p:txBody>
              <a:bodyPr wrap="none" rtlCol="0">
                <a:spAutoFit/>
              </a:bodyPr>
              <a:lstStyle/>
              <a:p>
                <a:r>
                  <a:rPr kumimoji="1" lang="en-US" altLang="ja-JP" dirty="0" smtClean="0"/>
                  <a:t>t3</a:t>
                </a:r>
                <a:endParaRPr kumimoji="1" lang="ja-JP" altLang="en-US" dirty="0"/>
              </a:p>
            </p:txBody>
          </p:sp>
          <p:sp>
            <p:nvSpPr>
              <p:cNvPr id="190" name="テキスト ボックス 189"/>
              <p:cNvSpPr txBox="1"/>
              <p:nvPr/>
            </p:nvSpPr>
            <p:spPr>
              <a:xfrm>
                <a:off x="4163424" y="2103374"/>
                <a:ext cx="377177" cy="369332"/>
              </a:xfrm>
              <a:prstGeom prst="rect">
                <a:avLst/>
              </a:prstGeom>
              <a:noFill/>
            </p:spPr>
            <p:txBody>
              <a:bodyPr wrap="none" rtlCol="0">
                <a:spAutoFit/>
              </a:bodyPr>
              <a:lstStyle/>
              <a:p>
                <a:r>
                  <a:rPr kumimoji="1" lang="en-US" altLang="ja-JP" dirty="0" smtClean="0"/>
                  <a:t>t4</a:t>
                </a:r>
                <a:endParaRPr kumimoji="1" lang="ja-JP" altLang="en-US" dirty="0"/>
              </a:p>
            </p:txBody>
          </p:sp>
          <p:sp>
            <p:nvSpPr>
              <p:cNvPr id="196" name="テキスト ボックス 195"/>
              <p:cNvSpPr txBox="1"/>
              <p:nvPr/>
            </p:nvSpPr>
            <p:spPr>
              <a:xfrm>
                <a:off x="4659218" y="2109725"/>
                <a:ext cx="377177" cy="369332"/>
              </a:xfrm>
              <a:prstGeom prst="rect">
                <a:avLst/>
              </a:prstGeom>
              <a:noFill/>
            </p:spPr>
            <p:txBody>
              <a:bodyPr wrap="none" rtlCol="0">
                <a:spAutoFit/>
              </a:bodyPr>
              <a:lstStyle/>
              <a:p>
                <a:r>
                  <a:rPr kumimoji="1" lang="en-US" altLang="ja-JP" dirty="0" smtClean="0"/>
                  <a:t>t5</a:t>
                </a:r>
                <a:endParaRPr kumimoji="1" lang="ja-JP" altLang="en-US" dirty="0"/>
              </a:p>
            </p:txBody>
          </p:sp>
          <p:sp>
            <p:nvSpPr>
              <p:cNvPr id="197" name="テキスト ボックス 196"/>
              <p:cNvSpPr txBox="1"/>
              <p:nvPr/>
            </p:nvSpPr>
            <p:spPr>
              <a:xfrm>
                <a:off x="5160656" y="2109725"/>
                <a:ext cx="377177" cy="369332"/>
              </a:xfrm>
              <a:prstGeom prst="rect">
                <a:avLst/>
              </a:prstGeom>
              <a:noFill/>
            </p:spPr>
            <p:txBody>
              <a:bodyPr wrap="none" rtlCol="0">
                <a:spAutoFit/>
              </a:bodyPr>
              <a:lstStyle/>
              <a:p>
                <a:r>
                  <a:rPr kumimoji="1" lang="en-US" altLang="ja-JP" dirty="0" smtClean="0"/>
                  <a:t>t6</a:t>
                </a:r>
                <a:endParaRPr kumimoji="1" lang="ja-JP" altLang="en-US" dirty="0"/>
              </a:p>
            </p:txBody>
          </p:sp>
          <p:sp>
            <p:nvSpPr>
              <p:cNvPr id="198" name="テキスト ボックス 197"/>
              <p:cNvSpPr txBox="1"/>
              <p:nvPr/>
            </p:nvSpPr>
            <p:spPr>
              <a:xfrm>
                <a:off x="5668793" y="2109725"/>
                <a:ext cx="377177" cy="369332"/>
              </a:xfrm>
              <a:prstGeom prst="rect">
                <a:avLst/>
              </a:prstGeom>
              <a:noFill/>
            </p:spPr>
            <p:txBody>
              <a:bodyPr wrap="none" rtlCol="0">
                <a:spAutoFit/>
              </a:bodyPr>
              <a:lstStyle/>
              <a:p>
                <a:r>
                  <a:rPr kumimoji="1" lang="en-US" altLang="ja-JP" dirty="0" smtClean="0"/>
                  <a:t>t7</a:t>
                </a:r>
                <a:endParaRPr kumimoji="1" lang="ja-JP" altLang="en-US" dirty="0"/>
              </a:p>
            </p:txBody>
          </p:sp>
          <p:sp>
            <p:nvSpPr>
              <p:cNvPr id="199" name="テキスト ボックス 198"/>
              <p:cNvSpPr txBox="1"/>
              <p:nvPr/>
            </p:nvSpPr>
            <p:spPr>
              <a:xfrm>
                <a:off x="6162617" y="2102918"/>
                <a:ext cx="377177" cy="369332"/>
              </a:xfrm>
              <a:prstGeom prst="rect">
                <a:avLst/>
              </a:prstGeom>
              <a:noFill/>
            </p:spPr>
            <p:txBody>
              <a:bodyPr wrap="none" rtlCol="0">
                <a:spAutoFit/>
              </a:bodyPr>
              <a:lstStyle/>
              <a:p>
                <a:r>
                  <a:rPr kumimoji="1" lang="en-US" altLang="ja-JP" dirty="0" smtClean="0"/>
                  <a:t>t8</a:t>
                </a:r>
                <a:endParaRPr kumimoji="1" lang="ja-JP" altLang="en-US" dirty="0"/>
              </a:p>
            </p:txBody>
          </p:sp>
          <p:sp>
            <p:nvSpPr>
              <p:cNvPr id="200" name="テキスト ボックス 199"/>
              <p:cNvSpPr txBox="1"/>
              <p:nvPr/>
            </p:nvSpPr>
            <p:spPr>
              <a:xfrm>
                <a:off x="6670754" y="2102918"/>
                <a:ext cx="377177" cy="369332"/>
              </a:xfrm>
              <a:prstGeom prst="rect">
                <a:avLst/>
              </a:prstGeom>
              <a:noFill/>
            </p:spPr>
            <p:txBody>
              <a:bodyPr wrap="none" rtlCol="0">
                <a:spAutoFit/>
              </a:bodyPr>
              <a:lstStyle/>
              <a:p>
                <a:r>
                  <a:rPr kumimoji="1" lang="en-US" altLang="ja-JP" dirty="0" smtClean="0"/>
                  <a:t>t9</a:t>
                </a:r>
                <a:endParaRPr kumimoji="1" lang="ja-JP" altLang="en-US" dirty="0"/>
              </a:p>
            </p:txBody>
          </p:sp>
          <p:sp>
            <p:nvSpPr>
              <p:cNvPr id="204" name="テキスト ボックス 203"/>
              <p:cNvSpPr txBox="1"/>
              <p:nvPr/>
            </p:nvSpPr>
            <p:spPr>
              <a:xfrm>
                <a:off x="7114608" y="2109725"/>
                <a:ext cx="505555" cy="369332"/>
              </a:xfrm>
              <a:prstGeom prst="rect">
                <a:avLst/>
              </a:prstGeom>
              <a:noFill/>
            </p:spPr>
            <p:txBody>
              <a:bodyPr wrap="none" rtlCol="0">
                <a:spAutoFit/>
              </a:bodyPr>
              <a:lstStyle/>
              <a:p>
                <a:r>
                  <a:rPr kumimoji="1" lang="en-US" altLang="ja-JP" dirty="0" smtClean="0"/>
                  <a:t>t10</a:t>
                </a:r>
                <a:endParaRPr kumimoji="1" lang="ja-JP" altLang="en-US" dirty="0"/>
              </a:p>
            </p:txBody>
          </p:sp>
          <p:sp>
            <p:nvSpPr>
              <p:cNvPr id="205" name="テキスト ボックス 204"/>
              <p:cNvSpPr txBox="1"/>
              <p:nvPr/>
            </p:nvSpPr>
            <p:spPr>
              <a:xfrm>
                <a:off x="7612665" y="2102918"/>
                <a:ext cx="488422" cy="369332"/>
              </a:xfrm>
              <a:prstGeom prst="rect">
                <a:avLst/>
              </a:prstGeom>
              <a:noFill/>
            </p:spPr>
            <p:txBody>
              <a:bodyPr wrap="none" rtlCol="0">
                <a:spAutoFit/>
              </a:bodyPr>
              <a:lstStyle/>
              <a:p>
                <a:r>
                  <a:rPr kumimoji="1" lang="en-US" altLang="ja-JP" dirty="0" smtClean="0"/>
                  <a:t>t11</a:t>
                </a:r>
                <a:endParaRPr kumimoji="1" lang="ja-JP" altLang="en-US" dirty="0"/>
              </a:p>
            </p:txBody>
          </p:sp>
          <p:sp>
            <p:nvSpPr>
              <p:cNvPr id="206" name="テキスト ボックス 205"/>
              <p:cNvSpPr txBox="1"/>
              <p:nvPr/>
            </p:nvSpPr>
            <p:spPr>
              <a:xfrm>
                <a:off x="8116569" y="2102918"/>
                <a:ext cx="505555" cy="369332"/>
              </a:xfrm>
              <a:prstGeom prst="rect">
                <a:avLst/>
              </a:prstGeom>
              <a:noFill/>
            </p:spPr>
            <p:txBody>
              <a:bodyPr wrap="none" rtlCol="0">
                <a:spAutoFit/>
              </a:bodyPr>
              <a:lstStyle/>
              <a:p>
                <a:r>
                  <a:rPr kumimoji="1" lang="en-US" altLang="ja-JP" dirty="0" smtClean="0"/>
                  <a:t>t12</a:t>
                </a:r>
                <a:endParaRPr kumimoji="1" lang="ja-JP" altLang="en-US" dirty="0"/>
              </a:p>
            </p:txBody>
          </p:sp>
          <p:cxnSp>
            <p:nvCxnSpPr>
              <p:cNvPr id="34" name="直線矢印コネクタ 33"/>
              <p:cNvCxnSpPr>
                <a:stCxn id="32" idx="2"/>
                <a:endCxn id="100" idx="0"/>
              </p:cNvCxnSpPr>
              <p:nvPr/>
            </p:nvCxnSpPr>
            <p:spPr>
              <a:xfrm>
                <a:off x="2340477" y="2479513"/>
                <a:ext cx="1373" cy="198637"/>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09" name="直線矢印コネクタ 208"/>
              <p:cNvCxnSpPr>
                <a:stCxn id="180" idx="2"/>
                <a:endCxn id="101" idx="0"/>
              </p:cNvCxnSpPr>
              <p:nvPr/>
            </p:nvCxnSpPr>
            <p:spPr>
              <a:xfrm>
                <a:off x="2841915" y="2479513"/>
                <a:ext cx="2478" cy="198637"/>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0" name="直線矢印コネクタ 209"/>
              <p:cNvCxnSpPr>
                <a:stCxn id="184" idx="2"/>
                <a:endCxn id="104" idx="0"/>
              </p:cNvCxnSpPr>
              <p:nvPr/>
            </p:nvCxnSpPr>
            <p:spPr>
              <a:xfrm>
                <a:off x="3350052" y="2479513"/>
                <a:ext cx="1940" cy="198637"/>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1" name="直線矢印コネクタ 210"/>
              <p:cNvCxnSpPr>
                <a:stCxn id="189" idx="2"/>
                <a:endCxn id="105" idx="0"/>
              </p:cNvCxnSpPr>
              <p:nvPr/>
            </p:nvCxnSpPr>
            <p:spPr>
              <a:xfrm>
                <a:off x="3843876" y="2472706"/>
                <a:ext cx="10659" cy="205444"/>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2" name="直線矢印コネクタ 211"/>
              <p:cNvCxnSpPr>
                <a:stCxn id="190" idx="2"/>
                <a:endCxn id="107" idx="0"/>
              </p:cNvCxnSpPr>
              <p:nvPr/>
            </p:nvCxnSpPr>
            <p:spPr>
              <a:xfrm>
                <a:off x="4352013" y="2472706"/>
                <a:ext cx="1940" cy="205444"/>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3" name="直線矢印コネクタ 212"/>
              <p:cNvCxnSpPr>
                <a:stCxn id="196" idx="2"/>
                <a:endCxn id="111" idx="0"/>
              </p:cNvCxnSpPr>
              <p:nvPr/>
            </p:nvCxnSpPr>
            <p:spPr>
              <a:xfrm>
                <a:off x="4847807" y="2479057"/>
                <a:ext cx="5031" cy="199093"/>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4" name="直線矢印コネクタ 213"/>
              <p:cNvCxnSpPr>
                <a:stCxn id="197" idx="2"/>
                <a:endCxn id="113" idx="0"/>
              </p:cNvCxnSpPr>
              <p:nvPr/>
            </p:nvCxnSpPr>
            <p:spPr>
              <a:xfrm>
                <a:off x="5349245" y="2479057"/>
                <a:ext cx="11192" cy="199093"/>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5" name="直線矢印コネクタ 214"/>
              <p:cNvCxnSpPr>
                <a:stCxn id="198" idx="2"/>
                <a:endCxn id="115" idx="0"/>
              </p:cNvCxnSpPr>
              <p:nvPr/>
            </p:nvCxnSpPr>
            <p:spPr>
              <a:xfrm>
                <a:off x="5857382" y="2479057"/>
                <a:ext cx="5598" cy="199093"/>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6" name="直線矢印コネクタ 215"/>
              <p:cNvCxnSpPr>
                <a:stCxn id="199" idx="2"/>
                <a:endCxn id="117" idx="0"/>
              </p:cNvCxnSpPr>
              <p:nvPr/>
            </p:nvCxnSpPr>
            <p:spPr>
              <a:xfrm>
                <a:off x="6351206" y="2472250"/>
                <a:ext cx="11192" cy="205900"/>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7" name="直線矢印コネクタ 216"/>
              <p:cNvCxnSpPr>
                <a:stCxn id="200" idx="2"/>
                <a:endCxn id="119" idx="0"/>
              </p:cNvCxnSpPr>
              <p:nvPr/>
            </p:nvCxnSpPr>
            <p:spPr>
              <a:xfrm>
                <a:off x="6859343" y="2472250"/>
                <a:ext cx="1940" cy="205900"/>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8" name="直線矢印コネクタ 217"/>
              <p:cNvCxnSpPr>
                <a:stCxn id="204" idx="2"/>
                <a:endCxn id="137" idx="0"/>
              </p:cNvCxnSpPr>
              <p:nvPr/>
            </p:nvCxnSpPr>
            <p:spPr>
              <a:xfrm>
                <a:off x="7367386" y="2479057"/>
                <a:ext cx="109" cy="199093"/>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19" name="直線矢印コネクタ 218"/>
              <p:cNvCxnSpPr>
                <a:stCxn id="205" idx="2"/>
                <a:endCxn id="138" idx="0"/>
              </p:cNvCxnSpPr>
              <p:nvPr/>
            </p:nvCxnSpPr>
            <p:spPr>
              <a:xfrm>
                <a:off x="7856876" y="2472250"/>
                <a:ext cx="10037" cy="205900"/>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220" name="直線矢印コネクタ 219"/>
              <p:cNvCxnSpPr>
                <a:stCxn id="206" idx="2"/>
                <a:endCxn id="139" idx="0"/>
              </p:cNvCxnSpPr>
              <p:nvPr/>
            </p:nvCxnSpPr>
            <p:spPr>
              <a:xfrm flipH="1">
                <a:off x="8365798" y="2472250"/>
                <a:ext cx="3549" cy="205900"/>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grpSp>
        <p:sp>
          <p:nvSpPr>
            <p:cNvPr id="227" name="角丸四角形 226"/>
            <p:cNvSpPr/>
            <p:nvPr/>
          </p:nvSpPr>
          <p:spPr>
            <a:xfrm>
              <a:off x="1735667" y="2102918"/>
              <a:ext cx="6951133" cy="1097479"/>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 name="テキスト ボックス 5"/>
            <p:cNvSpPr txBox="1"/>
            <p:nvPr/>
          </p:nvSpPr>
          <p:spPr>
            <a:xfrm>
              <a:off x="1101209" y="1902863"/>
              <a:ext cx="1054546" cy="400110"/>
            </a:xfrm>
            <a:prstGeom prst="rect">
              <a:avLst/>
            </a:prstGeom>
            <a:solidFill>
              <a:schemeClr val="bg1"/>
            </a:solidFill>
          </p:spPr>
          <p:txBody>
            <a:bodyPr wrap="none" rtlCol="0">
              <a:spAutoFit/>
            </a:bodyPr>
            <a:lstStyle/>
            <a:p>
              <a:r>
                <a:rPr kumimoji="1" lang="en-US" altLang="ja-JP" sz="2000" dirty="0"/>
                <a:t>E</a:t>
              </a:r>
              <a:r>
                <a:rPr kumimoji="1" lang="en-US" altLang="ja-JP" sz="2000" dirty="0" smtClean="0"/>
                <a:t>xpand</a:t>
              </a:r>
              <a:endParaRPr kumimoji="1" lang="ja-JP" altLang="en-US" sz="2000" dirty="0"/>
            </a:p>
          </p:txBody>
        </p:sp>
      </p:grpSp>
      <p:grpSp>
        <p:nvGrpSpPr>
          <p:cNvPr id="21" name="図形グループ 20"/>
          <p:cNvGrpSpPr/>
          <p:nvPr/>
        </p:nvGrpSpPr>
        <p:grpSpPr>
          <a:xfrm>
            <a:off x="2228369" y="3444678"/>
            <a:ext cx="1887114" cy="374429"/>
            <a:chOff x="2228369" y="3444678"/>
            <a:chExt cx="1887114" cy="374429"/>
          </a:xfrm>
        </p:grpSpPr>
        <p:sp>
          <p:nvSpPr>
            <p:cNvPr id="251" name="円/楕円 250"/>
            <p:cNvSpPr/>
            <p:nvPr/>
          </p:nvSpPr>
          <p:spPr>
            <a:xfrm>
              <a:off x="2228369"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1</a:t>
              </a:r>
              <a:endParaRPr kumimoji="1" lang="ja-JP" altLang="en-US" dirty="0">
                <a:latin typeface="Calibri"/>
                <a:cs typeface="Calibri"/>
              </a:endParaRPr>
            </a:p>
          </p:txBody>
        </p:sp>
        <p:sp>
          <p:nvSpPr>
            <p:cNvPr id="252" name="円/楕円 251"/>
            <p:cNvSpPr/>
            <p:nvPr/>
          </p:nvSpPr>
          <p:spPr>
            <a:xfrm>
              <a:off x="2730912"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2</a:t>
              </a:r>
              <a:endParaRPr kumimoji="1" lang="ja-JP" altLang="en-US" dirty="0">
                <a:latin typeface="Calibri"/>
                <a:cs typeface="Calibri"/>
              </a:endParaRPr>
            </a:p>
          </p:txBody>
        </p:sp>
        <p:sp>
          <p:nvSpPr>
            <p:cNvPr id="253" name="円/楕円 252"/>
            <p:cNvSpPr/>
            <p:nvPr/>
          </p:nvSpPr>
          <p:spPr>
            <a:xfrm>
              <a:off x="3238511"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4</a:t>
              </a:r>
              <a:endParaRPr kumimoji="1" lang="ja-JP" altLang="en-US" dirty="0">
                <a:latin typeface="Calibri"/>
                <a:cs typeface="Calibri"/>
              </a:endParaRPr>
            </a:p>
          </p:txBody>
        </p:sp>
        <p:sp>
          <p:nvSpPr>
            <p:cNvPr id="254" name="円/楕円 253"/>
            <p:cNvSpPr/>
            <p:nvPr/>
          </p:nvSpPr>
          <p:spPr>
            <a:xfrm>
              <a:off x="3741054" y="344467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7</a:t>
              </a:r>
              <a:endParaRPr kumimoji="1" lang="ja-JP" altLang="en-US" dirty="0">
                <a:latin typeface="Calibri"/>
                <a:cs typeface="Calibri"/>
              </a:endParaRPr>
            </a:p>
          </p:txBody>
        </p:sp>
      </p:grpSp>
      <p:sp>
        <p:nvSpPr>
          <p:cNvPr id="257" name="テキスト ボックス 256"/>
          <p:cNvSpPr txBox="1"/>
          <p:nvPr/>
        </p:nvSpPr>
        <p:spPr>
          <a:xfrm>
            <a:off x="490651" y="3424338"/>
            <a:ext cx="492367" cy="369332"/>
          </a:xfrm>
          <a:prstGeom prst="rect">
            <a:avLst/>
          </a:prstGeom>
          <a:noFill/>
        </p:spPr>
        <p:txBody>
          <a:bodyPr wrap="none" rtlCol="0">
            <a:spAutoFit/>
          </a:bodyPr>
          <a:lstStyle/>
          <a:p>
            <a:pPr algn="ctr"/>
            <a:r>
              <a:rPr kumimoji="1" lang="en-US" altLang="ja-JP" dirty="0" smtClean="0"/>
              <a:t>CF</a:t>
            </a:r>
            <a:endParaRPr kumimoji="1" lang="ja-JP" altLang="en-US" dirty="0"/>
          </a:p>
        </p:txBody>
      </p:sp>
      <p:sp>
        <p:nvSpPr>
          <p:cNvPr id="131" name="テキスト ボックス 130"/>
          <p:cNvSpPr txBox="1"/>
          <p:nvPr/>
        </p:nvSpPr>
        <p:spPr>
          <a:xfrm>
            <a:off x="490651" y="6292334"/>
            <a:ext cx="492367" cy="369332"/>
          </a:xfrm>
          <a:prstGeom prst="rect">
            <a:avLst/>
          </a:prstGeom>
          <a:noFill/>
        </p:spPr>
        <p:txBody>
          <a:bodyPr wrap="none" rtlCol="0">
            <a:spAutoFit/>
          </a:bodyPr>
          <a:lstStyle/>
          <a:p>
            <a:pPr algn="ctr"/>
            <a:r>
              <a:rPr kumimoji="1" lang="en-US" altLang="ja-JP" dirty="0"/>
              <a:t>N</a:t>
            </a:r>
            <a:r>
              <a:rPr kumimoji="1" lang="en-US" altLang="ja-JP" dirty="0" smtClean="0"/>
              <a:t>F</a:t>
            </a:r>
            <a:endParaRPr kumimoji="1" lang="ja-JP" altLang="en-US" dirty="0"/>
          </a:p>
        </p:txBody>
      </p:sp>
      <p:sp>
        <p:nvSpPr>
          <p:cNvPr id="19" name="テキスト ボックス 18"/>
          <p:cNvSpPr txBox="1"/>
          <p:nvPr/>
        </p:nvSpPr>
        <p:spPr>
          <a:xfrm>
            <a:off x="4409900" y="5312955"/>
            <a:ext cx="800219" cy="830997"/>
          </a:xfrm>
          <a:prstGeom prst="rect">
            <a:avLst/>
          </a:prstGeom>
          <a:noFill/>
        </p:spPr>
        <p:txBody>
          <a:bodyPr wrap="none" rtlCol="0">
            <a:spAutoFit/>
          </a:bodyPr>
          <a:lstStyle/>
          <a:p>
            <a:r>
              <a:rPr kumimoji="1" lang="en-US" altLang="ja-JP" sz="4800" dirty="0" smtClean="0"/>
              <a:t>…</a:t>
            </a:r>
            <a:endParaRPr kumimoji="1" lang="ja-JP" altLang="en-US" sz="4800" dirty="0"/>
          </a:p>
        </p:txBody>
      </p:sp>
      <p:sp>
        <p:nvSpPr>
          <p:cNvPr id="22" name="テキスト ボックス 21"/>
          <p:cNvSpPr txBox="1"/>
          <p:nvPr/>
        </p:nvSpPr>
        <p:spPr>
          <a:xfrm>
            <a:off x="3493539" y="5740400"/>
            <a:ext cx="877163" cy="369332"/>
          </a:xfrm>
          <a:prstGeom prst="rect">
            <a:avLst/>
          </a:prstGeom>
          <a:noFill/>
        </p:spPr>
        <p:txBody>
          <a:bodyPr wrap="none" rtlCol="0">
            <a:spAutoFit/>
          </a:bodyPr>
          <a:lstStyle/>
          <a:p>
            <a:r>
              <a:rPr kumimoji="1" lang="en-US" altLang="ja-JP" dirty="0" smtClean="0"/>
              <a:t>(2), (3)</a:t>
            </a:r>
            <a:endParaRPr kumimoji="1" lang="ja-JP" altLang="en-US" dirty="0"/>
          </a:p>
        </p:txBody>
      </p:sp>
      <p:sp>
        <p:nvSpPr>
          <p:cNvPr id="23" name="テキスト ボックス 22"/>
          <p:cNvSpPr txBox="1"/>
          <p:nvPr/>
        </p:nvSpPr>
        <p:spPr>
          <a:xfrm>
            <a:off x="1178795" y="3409320"/>
            <a:ext cx="466782" cy="369332"/>
          </a:xfrm>
          <a:prstGeom prst="rect">
            <a:avLst/>
          </a:prstGeom>
          <a:noFill/>
        </p:spPr>
        <p:txBody>
          <a:bodyPr wrap="none" rtlCol="0">
            <a:spAutoFit/>
          </a:bodyPr>
          <a:lstStyle/>
          <a:p>
            <a:r>
              <a:rPr kumimoji="1" lang="en-US" altLang="ja-JP" dirty="0" smtClean="0"/>
              <a:t>(1)</a:t>
            </a:r>
            <a:endParaRPr kumimoji="1" lang="ja-JP" altLang="en-US" dirty="0"/>
          </a:p>
        </p:txBody>
      </p:sp>
      <p:sp>
        <p:nvSpPr>
          <p:cNvPr id="24" name="正方形/長方形 23"/>
          <p:cNvSpPr/>
          <p:nvPr/>
        </p:nvSpPr>
        <p:spPr>
          <a:xfrm>
            <a:off x="690880" y="2423160"/>
            <a:ext cx="7503275" cy="741680"/>
          </a:xfrm>
          <a:prstGeom prst="rect">
            <a:avLst/>
          </a:prstGeom>
          <a:noFill/>
          <a:ln w="38100" cmpd="sng">
            <a:solidFill>
              <a:schemeClr val="accent2"/>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25" name="図形グループ 24"/>
          <p:cNvGrpSpPr/>
          <p:nvPr/>
        </p:nvGrpSpPr>
        <p:grpSpPr>
          <a:xfrm>
            <a:off x="2220407" y="6287237"/>
            <a:ext cx="3903149" cy="379526"/>
            <a:chOff x="2220407" y="6287237"/>
            <a:chExt cx="3903149" cy="379526"/>
          </a:xfrm>
        </p:grpSpPr>
        <p:grpSp>
          <p:nvGrpSpPr>
            <p:cNvPr id="20" name="図形グループ 19"/>
            <p:cNvGrpSpPr/>
            <p:nvPr/>
          </p:nvGrpSpPr>
          <p:grpSpPr>
            <a:xfrm>
              <a:off x="2220407" y="6287237"/>
              <a:ext cx="1887114" cy="374429"/>
              <a:chOff x="2220407" y="6287237"/>
              <a:chExt cx="1887114" cy="374429"/>
            </a:xfrm>
          </p:grpSpPr>
          <p:sp>
            <p:nvSpPr>
              <p:cNvPr id="132" name="円/楕円 131"/>
              <p:cNvSpPr/>
              <p:nvPr/>
            </p:nvSpPr>
            <p:spPr>
              <a:xfrm>
                <a:off x="2220407"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133" name="円/楕円 132"/>
              <p:cNvSpPr/>
              <p:nvPr/>
            </p:nvSpPr>
            <p:spPr>
              <a:xfrm>
                <a:off x="2722950"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134" name="円/楕円 133"/>
              <p:cNvSpPr/>
              <p:nvPr/>
            </p:nvSpPr>
            <p:spPr>
              <a:xfrm>
                <a:off x="3230549"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135" name="円/楕円 134"/>
              <p:cNvSpPr/>
              <p:nvPr/>
            </p:nvSpPr>
            <p:spPr>
              <a:xfrm>
                <a:off x="3733092"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grpSp>
        <p:grpSp>
          <p:nvGrpSpPr>
            <p:cNvPr id="136" name="図形グループ 135"/>
            <p:cNvGrpSpPr/>
            <p:nvPr/>
          </p:nvGrpSpPr>
          <p:grpSpPr>
            <a:xfrm>
              <a:off x="4236442" y="6292334"/>
              <a:ext cx="1887114" cy="374429"/>
              <a:chOff x="2220407" y="6287237"/>
              <a:chExt cx="1887114" cy="374429"/>
            </a:xfrm>
          </p:grpSpPr>
          <p:sp>
            <p:nvSpPr>
              <p:cNvPr id="153" name="円/楕円 152"/>
              <p:cNvSpPr/>
              <p:nvPr/>
            </p:nvSpPr>
            <p:spPr>
              <a:xfrm>
                <a:off x="2220407"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154" name="円/楕円 153"/>
              <p:cNvSpPr/>
              <p:nvPr/>
            </p:nvSpPr>
            <p:spPr>
              <a:xfrm>
                <a:off x="2722950"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155" name="円/楕円 154"/>
              <p:cNvSpPr/>
              <p:nvPr/>
            </p:nvSpPr>
            <p:spPr>
              <a:xfrm>
                <a:off x="3230549"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sp>
            <p:nvSpPr>
              <p:cNvPr id="156" name="円/楕円 155"/>
              <p:cNvSpPr/>
              <p:nvPr/>
            </p:nvSpPr>
            <p:spPr>
              <a:xfrm>
                <a:off x="3733092" y="628723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a:cs typeface="Calibri"/>
                </a:endParaRPr>
              </a:p>
            </p:txBody>
          </p:sp>
        </p:grpSp>
      </p:grpSp>
      <p:grpSp>
        <p:nvGrpSpPr>
          <p:cNvPr id="12" name="図形グループ 11"/>
          <p:cNvGrpSpPr/>
          <p:nvPr/>
        </p:nvGrpSpPr>
        <p:grpSpPr>
          <a:xfrm>
            <a:off x="2734764" y="3904816"/>
            <a:ext cx="5621204" cy="1158314"/>
            <a:chOff x="2734764" y="3904816"/>
            <a:chExt cx="5621204" cy="1158314"/>
          </a:xfrm>
        </p:grpSpPr>
        <p:grpSp>
          <p:nvGrpSpPr>
            <p:cNvPr id="10" name="図形グループ 9"/>
            <p:cNvGrpSpPr/>
            <p:nvPr/>
          </p:nvGrpSpPr>
          <p:grpSpPr>
            <a:xfrm>
              <a:off x="3676061" y="3958387"/>
              <a:ext cx="4021688" cy="1104743"/>
              <a:chOff x="3676061" y="3958387"/>
              <a:chExt cx="4021688" cy="1104743"/>
            </a:xfrm>
          </p:grpSpPr>
          <p:cxnSp>
            <p:nvCxnSpPr>
              <p:cNvPr id="7" name="直線コネクタ 6"/>
              <p:cNvCxnSpPr/>
              <p:nvPr/>
            </p:nvCxnSpPr>
            <p:spPr>
              <a:xfrm>
                <a:off x="3676061" y="3958387"/>
                <a:ext cx="0" cy="109748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90" name="直線コネクタ 89"/>
              <p:cNvCxnSpPr/>
              <p:nvPr/>
            </p:nvCxnSpPr>
            <p:spPr>
              <a:xfrm>
                <a:off x="4671082" y="3958387"/>
                <a:ext cx="0" cy="109748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91" name="直線コネクタ 90"/>
              <p:cNvCxnSpPr/>
              <p:nvPr/>
            </p:nvCxnSpPr>
            <p:spPr>
              <a:xfrm>
                <a:off x="7697749" y="3965650"/>
                <a:ext cx="0" cy="1097480"/>
              </a:xfrm>
              <a:prstGeom prst="line">
                <a:avLst/>
              </a:prstGeom>
              <a:ln>
                <a:prstDash val="dash"/>
              </a:ln>
            </p:spPr>
            <p:style>
              <a:lnRef idx="2">
                <a:schemeClr val="dk1"/>
              </a:lnRef>
              <a:fillRef idx="1">
                <a:schemeClr val="lt1"/>
              </a:fillRef>
              <a:effectRef idx="0">
                <a:schemeClr val="dk1"/>
              </a:effectRef>
              <a:fontRef idx="minor">
                <a:schemeClr val="dk1"/>
              </a:fontRef>
            </p:style>
          </p:cxnSp>
        </p:grpSp>
        <p:grpSp>
          <p:nvGrpSpPr>
            <p:cNvPr id="11" name="図形グループ 10"/>
            <p:cNvGrpSpPr/>
            <p:nvPr/>
          </p:nvGrpSpPr>
          <p:grpSpPr>
            <a:xfrm>
              <a:off x="2734764" y="3904816"/>
              <a:ext cx="5621204" cy="374429"/>
              <a:chOff x="2734764" y="3904816"/>
              <a:chExt cx="5621204" cy="374429"/>
            </a:xfrm>
          </p:grpSpPr>
          <p:sp>
            <p:nvSpPr>
              <p:cNvPr id="93" name="円/楕円 92"/>
              <p:cNvSpPr/>
              <p:nvPr/>
            </p:nvSpPr>
            <p:spPr>
              <a:xfrm>
                <a:off x="2734764"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1</a:t>
                </a:r>
                <a:endParaRPr kumimoji="1" lang="ja-JP" altLang="en-US" dirty="0">
                  <a:latin typeface="Calibri"/>
                  <a:cs typeface="Calibri"/>
                </a:endParaRPr>
              </a:p>
            </p:txBody>
          </p:sp>
          <p:sp>
            <p:nvSpPr>
              <p:cNvPr id="94" name="円/楕円 93"/>
              <p:cNvSpPr/>
              <p:nvPr/>
            </p:nvSpPr>
            <p:spPr>
              <a:xfrm>
                <a:off x="3987436"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2</a:t>
                </a:r>
                <a:endParaRPr kumimoji="1" lang="ja-JP" altLang="en-US" dirty="0">
                  <a:latin typeface="Calibri"/>
                  <a:cs typeface="Calibri"/>
                </a:endParaRPr>
              </a:p>
            </p:txBody>
          </p:sp>
          <p:sp>
            <p:nvSpPr>
              <p:cNvPr id="95" name="円/楕円 94"/>
              <p:cNvSpPr/>
              <p:nvPr/>
            </p:nvSpPr>
            <p:spPr>
              <a:xfrm>
                <a:off x="5967498"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4</a:t>
                </a:r>
                <a:endParaRPr kumimoji="1" lang="ja-JP" altLang="en-US" dirty="0">
                  <a:latin typeface="Calibri"/>
                  <a:cs typeface="Calibri"/>
                </a:endParaRPr>
              </a:p>
            </p:txBody>
          </p:sp>
          <p:sp>
            <p:nvSpPr>
              <p:cNvPr id="96" name="円/楕円 95"/>
              <p:cNvSpPr/>
              <p:nvPr/>
            </p:nvSpPr>
            <p:spPr>
              <a:xfrm>
                <a:off x="7981539" y="3904816"/>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7</a:t>
                </a:r>
                <a:endParaRPr kumimoji="1" lang="ja-JP" altLang="en-US" dirty="0">
                  <a:latin typeface="Calibri"/>
                  <a:cs typeface="Calibri"/>
                </a:endParaRPr>
              </a:p>
            </p:txBody>
          </p:sp>
        </p:grpSp>
      </p:grpSp>
      <p:sp>
        <p:nvSpPr>
          <p:cNvPr id="14" name="角丸四角形吹き出し 13"/>
          <p:cNvSpPr/>
          <p:nvPr/>
        </p:nvSpPr>
        <p:spPr>
          <a:xfrm>
            <a:off x="5250809" y="3293109"/>
            <a:ext cx="2923278" cy="612648"/>
          </a:xfrm>
          <a:prstGeom prst="wedgeRoundRectCallout">
            <a:avLst>
              <a:gd name="adj1" fmla="val -36724"/>
              <a:gd name="adj2" fmla="val 84712"/>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r>
              <a:rPr kumimoji="1" lang="ja-JP" altLang="en-US" dirty="0" smtClean="0">
                <a:latin typeface="Calibri" panose="020F0502020204030204" pitchFamily="34" charset="0"/>
              </a:rPr>
              <a:t>の計算資源をうまく活用して近傍を集める</a:t>
            </a:r>
            <a:endParaRPr kumimoji="1" lang="ja-JP" altLang="en-US" dirty="0">
              <a:latin typeface="Calibri" panose="020F0502020204030204" pitchFamily="34" charset="0"/>
            </a:endParaRPr>
          </a:p>
        </p:txBody>
      </p:sp>
    </p:spTree>
    <p:custDataLst>
      <p:tags r:id="rId1"/>
    </p:custDataLst>
    <p:extLst>
      <p:ext uri="{BB962C8B-B14F-4D97-AF65-F5344CB8AC3E}">
        <p14:creationId xmlns:p14="http://schemas.microsoft.com/office/powerpoint/2010/main" val="2422503574"/>
      </p:ext>
    </p:extLst>
  </p:cSld>
  <p:clrMapOvr>
    <a:masterClrMapping/>
  </p:clrMapOvr>
  <mc:AlternateContent xmlns:mc="http://schemas.openxmlformats.org/markup-compatibility/2006" xmlns:p14="http://schemas.microsoft.com/office/powerpoint/2010/main">
    <mc:Choice Requires="p14">
      <p:transition spd="slow" p14:dur="2000" advTm="101879"/>
    </mc:Choice>
    <mc:Fallback xmlns="">
      <p:transition xmlns:p14="http://schemas.microsoft.com/office/powerpoint/2010/main" spd="slow" advTm="10187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p:bldP spid="19" grpId="0"/>
      <p:bldP spid="22" grpId="0"/>
      <p:bldP spid="24"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システムの説明</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ja-JP" altLang="en-US" dirty="0" smtClean="0">
                <a:solidFill>
                  <a:schemeClr val="bg1">
                    <a:lumMod val="85000"/>
                  </a:schemeClr>
                </a:solidFill>
              </a:rPr>
              <a:t>グラフの圧縮</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kumimoji="1" lang="ja-JP" altLang="en-US" dirty="0" smtClean="0">
                <a:solidFill>
                  <a:schemeClr val="bg1">
                    <a:lumMod val="85000"/>
                  </a:schemeClr>
                </a:solidFill>
              </a:rPr>
              <a:t>並列</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アルゴリズムの流れ</a:t>
            </a:r>
            <a:endParaRPr kumimoji="1" lang="en-US" altLang="ja-JP" dirty="0" smtClean="0">
              <a:solidFill>
                <a:schemeClr val="bg1">
                  <a:lumMod val="85000"/>
                </a:schemeClr>
              </a:solidFill>
            </a:endParaRPr>
          </a:p>
          <a:p>
            <a:r>
              <a:rPr kumimoji="1" lang="ja-JP" altLang="en-US" dirty="0" smtClean="0">
                <a:solidFill>
                  <a:srgbClr val="000000"/>
                </a:solidFill>
              </a:rPr>
              <a:t>関連研究</a:t>
            </a:r>
            <a:endParaRPr kumimoji="1" lang="en-US" altLang="ja-JP" dirty="0" smtClean="0">
              <a:solidFill>
                <a:srgbClr val="000000"/>
              </a:solidFill>
            </a:endParaRPr>
          </a:p>
          <a:p>
            <a:pPr lvl="1"/>
            <a:r>
              <a:rPr kumimoji="1" lang="en-US" altLang="ja-JP" dirty="0" err="1" smtClean="0">
                <a:solidFill>
                  <a:srgbClr val="000000"/>
                </a:solidFill>
              </a:rPr>
              <a:t>Mastrostefano</a:t>
            </a:r>
            <a:r>
              <a:rPr kumimoji="1" lang="en-US" altLang="ja-JP" dirty="0" smtClean="0">
                <a:solidFill>
                  <a:srgbClr val="000000"/>
                </a:solidFill>
              </a:rPr>
              <a:t> [2]</a:t>
            </a:r>
            <a:r>
              <a:rPr kumimoji="1" lang="ja-JP" altLang="en-US" dirty="0" smtClean="0">
                <a:solidFill>
                  <a:srgbClr val="000000"/>
                </a:solidFill>
              </a:rPr>
              <a:t>の</a:t>
            </a:r>
            <a:r>
              <a:rPr kumimoji="1" lang="en-US" altLang="ja-JP" dirty="0" smtClean="0">
                <a:solidFill>
                  <a:srgbClr val="000000"/>
                </a:solidFill>
              </a:rPr>
              <a:t>BFS</a:t>
            </a:r>
            <a:r>
              <a:rPr kumimoji="1" lang="ja-JP" altLang="en-US" dirty="0" smtClean="0">
                <a:solidFill>
                  <a:srgbClr val="000000"/>
                </a:solidFill>
              </a:rPr>
              <a:t>アルゴリズム</a:t>
            </a:r>
            <a:endParaRPr kumimoji="1" lang="en-US" altLang="ja-JP" dirty="0" smtClean="0">
              <a:solidFill>
                <a:srgbClr val="000000"/>
              </a:solidFill>
            </a:endParaRPr>
          </a:p>
          <a:p>
            <a:r>
              <a:rPr kumimoji="1" lang="ja-JP" altLang="en-US" dirty="0" smtClean="0">
                <a:solidFill>
                  <a:schemeClr val="bg1">
                    <a:lumMod val="85000"/>
                  </a:schemeClr>
                </a:solidFill>
              </a:rPr>
              <a:t>提案手法</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評価環境，ベンチマーク</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提案手法による通信量削減に関する評価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提案手法を用いた</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アルゴリズムの評価</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結論</a:t>
            </a:r>
            <a:endParaRPr kumimoji="1" lang="en-US" altLang="ja-JP" dirty="0" smtClean="0">
              <a:solidFill>
                <a:schemeClr val="bg1">
                  <a:lumMod val="85000"/>
                </a:schemeClr>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13</a:t>
            </a:fld>
            <a:endParaRPr lang="en-US"/>
          </a:p>
        </p:txBody>
      </p:sp>
    </p:spTree>
    <p:extLst>
      <p:ext uri="{BB962C8B-B14F-4D97-AF65-F5344CB8AC3E}">
        <p14:creationId xmlns:p14="http://schemas.microsoft.com/office/powerpoint/2010/main" val="2261287115"/>
      </p:ext>
    </p:extLst>
  </p:cSld>
  <p:clrMapOvr>
    <a:masterClrMapping/>
  </p:clrMapOvr>
  <mc:AlternateContent xmlns:mc="http://schemas.openxmlformats.org/markup-compatibility/2006" xmlns:p14="http://schemas.microsoft.com/office/powerpoint/2010/main">
    <mc:Choice Requires="p14">
      <p:transition spd="slow" p14:dur="2000" advTm="1967"/>
    </mc:Choice>
    <mc:Fallback xmlns="">
      <p:transition xmlns:p14="http://schemas.microsoft.com/office/powerpoint/2010/main" spd="slow" advTm="1967"/>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45056"/>
            <a:ext cx="8229600" cy="990600"/>
          </a:xfrm>
        </p:spPr>
        <p:txBody>
          <a:bodyPr>
            <a:normAutofit/>
          </a:bodyPr>
          <a:lstStyle/>
          <a:p>
            <a:r>
              <a:rPr kumimoji="1" lang="en-US" altLang="ja-JP" dirty="0" err="1" smtClean="0"/>
              <a:t>Mastrostefano</a:t>
            </a:r>
            <a:r>
              <a:rPr kumimoji="1" lang="ja-JP" altLang="en-US" dirty="0" smtClean="0"/>
              <a:t>の</a:t>
            </a:r>
            <a:r>
              <a:rPr kumimoji="1" lang="ja-JP" altLang="en-US" dirty="0"/>
              <a:t>アルゴリズム</a:t>
            </a:r>
            <a:r>
              <a:rPr kumimoji="1" lang="en-US" altLang="ja-JP" dirty="0"/>
              <a:t> </a:t>
            </a:r>
            <a:r>
              <a:rPr kumimoji="1" lang="en-US" altLang="ja-JP" dirty="0" smtClean="0"/>
              <a:t>[2]</a:t>
            </a:r>
            <a:endParaRPr kumimoji="1" lang="ja-JP" altLang="en-US" dirty="0"/>
          </a:p>
        </p:txBody>
      </p:sp>
      <p:sp>
        <p:nvSpPr>
          <p:cNvPr id="27" name="コンテンツ プレースホルダー 26"/>
          <p:cNvSpPr>
            <a:spLocks noGrp="1"/>
          </p:cNvSpPr>
          <p:nvPr>
            <p:ph idx="1"/>
          </p:nvPr>
        </p:nvSpPr>
        <p:spPr>
          <a:xfrm>
            <a:off x="457200" y="1376452"/>
            <a:ext cx="8229600" cy="1368851"/>
          </a:xfrm>
        </p:spPr>
        <p:txBody>
          <a:bodyPr>
            <a:normAutofit/>
          </a:bodyPr>
          <a:lstStyle/>
          <a:p>
            <a:r>
              <a:rPr kumimoji="1" lang="ja-JP" altLang="en-US" dirty="0" smtClean="0"/>
              <a:t>複数ノード向けのマルチ</a:t>
            </a:r>
            <a:r>
              <a:rPr kumimoji="1" lang="en-US" altLang="ja-JP" dirty="0" smtClean="0"/>
              <a:t>GPU</a:t>
            </a:r>
            <a:r>
              <a:rPr kumimoji="1" lang="ja-JP" altLang="en-US" dirty="0"/>
              <a:t>システムを対象と</a:t>
            </a:r>
            <a:r>
              <a:rPr kumimoji="1" lang="ja-JP" altLang="en-US" dirty="0" smtClean="0"/>
              <a:t>する</a:t>
            </a:r>
            <a:endParaRPr kumimoji="1" lang="en-US" altLang="ja-JP" dirty="0" smtClean="0"/>
          </a:p>
          <a:p>
            <a:pPr marL="731520" lvl="1" indent="-457200">
              <a:buFont typeface="+mj-lt"/>
              <a:buAutoNum type="alphaLcParenR"/>
            </a:pPr>
            <a:r>
              <a:rPr kumimoji="1" lang="en-US" altLang="ja-JP" dirty="0" smtClean="0"/>
              <a:t>Sort-Unique (</a:t>
            </a:r>
            <a:r>
              <a:rPr kumimoji="1" lang="ja-JP" altLang="en-US" dirty="0" smtClean="0"/>
              <a:t>ライブラリ使用</a:t>
            </a:r>
            <a:r>
              <a:rPr kumimoji="1" lang="en-US" altLang="ja-JP" dirty="0" smtClean="0"/>
              <a:t>) </a:t>
            </a:r>
            <a:r>
              <a:rPr kumimoji="1" lang="ja-JP" altLang="en-US" dirty="0" smtClean="0"/>
              <a:t>で重複頂点を除去</a:t>
            </a:r>
            <a:r>
              <a:rPr kumimoji="1" lang="en-US" altLang="ja-JP" dirty="0" smtClean="0"/>
              <a:t> (Contract)</a:t>
            </a:r>
            <a:endParaRPr kumimoji="1" lang="en-US" altLang="ja-JP" dirty="0"/>
          </a:p>
          <a:p>
            <a:pPr marL="731520" lvl="1" indent="-457200">
              <a:buFont typeface="+mj-lt"/>
              <a:buAutoNum type="alphaLcParenR"/>
            </a:pPr>
            <a:r>
              <a:rPr kumimoji="1" lang="en-US" altLang="ja-JP" dirty="0" smtClean="0"/>
              <a:t>MPI</a:t>
            </a:r>
            <a:r>
              <a:rPr kumimoji="1" lang="ja-JP" altLang="en-US" dirty="0" smtClean="0"/>
              <a:t>を用いて各</a:t>
            </a:r>
            <a:r>
              <a:rPr kumimoji="1" lang="en-US" altLang="ja-JP" dirty="0" smtClean="0"/>
              <a:t>GPU</a:t>
            </a:r>
            <a:r>
              <a:rPr kumimoji="1" lang="ja-JP" altLang="en-US" dirty="0" smtClean="0"/>
              <a:t>から担当頂点を集め，ラベル付けし，</a:t>
            </a:r>
            <a:r>
              <a:rPr kumimoji="1" lang="en-US" altLang="ja-JP" dirty="0" smtClean="0"/>
              <a:t>NF</a:t>
            </a:r>
            <a:r>
              <a:rPr kumimoji="1" lang="ja-JP" altLang="en-US" dirty="0" smtClean="0"/>
              <a:t>を作成</a:t>
            </a:r>
            <a:endParaRPr kumimoji="1" lang="en-US" altLang="ja-JP" dirty="0"/>
          </a:p>
          <a:p>
            <a:pPr marL="0" indent="0">
              <a:buNone/>
            </a:pPr>
            <a:endParaRPr kumimoji="1" lang="ja-JP" altLang="en-US" dirty="0"/>
          </a:p>
        </p:txBody>
      </p:sp>
      <p:sp>
        <p:nvSpPr>
          <p:cNvPr id="4" name="日付プレースホルダー 3"/>
          <p:cNvSpPr>
            <a:spLocks noGrp="1"/>
          </p:cNvSpPr>
          <p:nvPr>
            <p:ph type="dt" sz="half" idx="10"/>
          </p:nvPr>
        </p:nvSpPr>
        <p:spPr/>
        <p:txBody>
          <a:bodyPr/>
          <a:lstStyle/>
          <a:p>
            <a:fld id="{03A8EAC5-DDD7-814D-A980-D3CAFBA9125B}"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14</a:t>
            </a:fld>
            <a:endParaRPr lang="en-US"/>
          </a:p>
        </p:txBody>
      </p:sp>
      <p:sp>
        <p:nvSpPr>
          <p:cNvPr id="129" name="下矢印 128"/>
          <p:cNvSpPr/>
          <p:nvPr/>
        </p:nvSpPr>
        <p:spPr>
          <a:xfrm>
            <a:off x="324323" y="2745303"/>
            <a:ext cx="632398" cy="3899425"/>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9" name="図形グループ 8"/>
          <p:cNvGrpSpPr/>
          <p:nvPr/>
        </p:nvGrpSpPr>
        <p:grpSpPr>
          <a:xfrm>
            <a:off x="2105988" y="2745304"/>
            <a:ext cx="6398377" cy="374429"/>
            <a:chOff x="2153531" y="3357102"/>
            <a:chExt cx="6398377" cy="374429"/>
          </a:xfrm>
        </p:grpSpPr>
        <p:sp>
          <p:nvSpPr>
            <p:cNvPr id="140" name="円/楕円 139"/>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41" name="円/楕円 140"/>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2" name="円/楕円 141"/>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43" name="円/楕円 142"/>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4" name="円/楕円 143"/>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5" name="円/楕円 144"/>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6" name="円/楕円 145"/>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47" name="円/楕円 146"/>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48" name="円/楕円 147"/>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49" name="円/楕円 148"/>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0" name="円/楕円 149"/>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51" name="円/楕円 150"/>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2" name="円/楕円 151"/>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11" name="図形グループ 10"/>
          <p:cNvGrpSpPr/>
          <p:nvPr/>
        </p:nvGrpSpPr>
        <p:grpSpPr>
          <a:xfrm>
            <a:off x="2104883" y="3412448"/>
            <a:ext cx="6398377" cy="374429"/>
            <a:chOff x="2152426" y="4024248"/>
            <a:chExt cx="6398377" cy="374429"/>
          </a:xfrm>
        </p:grpSpPr>
        <p:sp>
          <p:nvSpPr>
            <p:cNvPr id="153" name="円/楕円 152"/>
            <p:cNvSpPr/>
            <p:nvPr/>
          </p:nvSpPr>
          <p:spPr>
            <a:xfrm>
              <a:off x="215242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54" name="円/楕円 153"/>
            <p:cNvSpPr/>
            <p:nvPr/>
          </p:nvSpPr>
          <p:spPr>
            <a:xfrm>
              <a:off x="265496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5" name="円/楕円 154"/>
            <p:cNvSpPr/>
            <p:nvPr/>
          </p:nvSpPr>
          <p:spPr>
            <a:xfrm>
              <a:off x="3162568"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56" name="円/楕円 155"/>
            <p:cNvSpPr/>
            <p:nvPr/>
          </p:nvSpPr>
          <p:spPr>
            <a:xfrm>
              <a:off x="366511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7" name="円/楕円 156"/>
            <p:cNvSpPr/>
            <p:nvPr/>
          </p:nvSpPr>
          <p:spPr>
            <a:xfrm>
              <a:off x="416452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58" name="円/楕円 157"/>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59" name="円/楕円 158"/>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60" name="円/楕円 159"/>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61" name="円/楕円 160"/>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62" name="円/楕円 161"/>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63" name="円/楕円 162"/>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64" name="円/楕円 163"/>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165" name="円/楕円 164"/>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18" name="図形グループ 17"/>
          <p:cNvGrpSpPr/>
          <p:nvPr/>
        </p:nvGrpSpPr>
        <p:grpSpPr>
          <a:xfrm>
            <a:off x="1168160" y="3080815"/>
            <a:ext cx="7471097" cy="862450"/>
            <a:chOff x="1215703" y="3692615"/>
            <a:chExt cx="7471097" cy="862450"/>
          </a:xfrm>
        </p:grpSpPr>
        <p:sp>
          <p:nvSpPr>
            <p:cNvPr id="233" name="角丸四角形 232"/>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テキスト ボックス 6"/>
            <p:cNvSpPr txBox="1"/>
            <p:nvPr/>
          </p:nvSpPr>
          <p:spPr>
            <a:xfrm>
              <a:off x="1215703" y="3692615"/>
              <a:ext cx="916161" cy="646331"/>
            </a:xfrm>
            <a:prstGeom prst="rect">
              <a:avLst/>
            </a:prstGeom>
            <a:solidFill>
              <a:schemeClr val="bg1"/>
            </a:solidFill>
          </p:spPr>
          <p:txBody>
            <a:bodyPr wrap="none" rtlCol="0">
              <a:spAutoFit/>
            </a:bodyPr>
            <a:lstStyle/>
            <a:p>
              <a:pPr algn="ctr"/>
              <a:r>
                <a:rPr kumimoji="1" lang="en-US" altLang="ja-JP" dirty="0" smtClean="0"/>
                <a:t>Sort</a:t>
              </a:r>
              <a:endParaRPr kumimoji="1" lang="en-US" altLang="ja-JP" dirty="0"/>
            </a:p>
            <a:p>
              <a:pPr algn="r"/>
              <a:r>
                <a:rPr kumimoji="1" lang="en-US" altLang="ja-JP" dirty="0" smtClean="0"/>
                <a:t>Unique</a:t>
              </a:r>
              <a:endParaRPr kumimoji="1" lang="ja-JP" altLang="en-US" dirty="0"/>
            </a:p>
          </p:txBody>
        </p:sp>
      </p:grpSp>
      <p:grpSp>
        <p:nvGrpSpPr>
          <p:cNvPr id="10" name="図形グループ 9"/>
          <p:cNvGrpSpPr/>
          <p:nvPr/>
        </p:nvGrpSpPr>
        <p:grpSpPr>
          <a:xfrm>
            <a:off x="2530025" y="3329066"/>
            <a:ext cx="4556771" cy="539881"/>
            <a:chOff x="2574453" y="3943127"/>
            <a:chExt cx="4556771" cy="539881"/>
          </a:xfrm>
        </p:grpSpPr>
        <p:sp>
          <p:nvSpPr>
            <p:cNvPr id="234" name="乗算記号 233"/>
            <p:cNvSpPr/>
            <p:nvPr/>
          </p:nvSpPr>
          <p:spPr>
            <a:xfrm>
              <a:off x="257445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5" name="乗算記号 234"/>
            <p:cNvSpPr/>
            <p:nvPr/>
          </p:nvSpPr>
          <p:spPr>
            <a:xfrm>
              <a:off x="3082052"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9" name="乗算記号 238"/>
            <p:cNvSpPr/>
            <p:nvPr/>
          </p:nvSpPr>
          <p:spPr>
            <a:xfrm>
              <a:off x="3584595"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1" name="乗算記号 240"/>
            <p:cNvSpPr/>
            <p:nvPr/>
          </p:nvSpPr>
          <p:spPr>
            <a:xfrm>
              <a:off x="4582898"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3" name="乗算記号 242"/>
            <p:cNvSpPr/>
            <p:nvPr/>
          </p:nvSpPr>
          <p:spPr>
            <a:xfrm>
              <a:off x="659134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29" name="角丸四角形吹き出し 28"/>
          <p:cNvSpPr/>
          <p:nvPr/>
        </p:nvSpPr>
        <p:spPr>
          <a:xfrm>
            <a:off x="6303664" y="4070499"/>
            <a:ext cx="1985611" cy="460801"/>
          </a:xfrm>
          <a:prstGeom prst="wedgeRoundRectCallout">
            <a:avLst>
              <a:gd name="adj1" fmla="val -58821"/>
              <a:gd name="adj2" fmla="val -21617"/>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600" dirty="0" smtClean="0">
                <a:latin typeface="Calibri" panose="020F0502020204030204" pitchFamily="34" charset="0"/>
              </a:rPr>
              <a:t>担当</a:t>
            </a:r>
            <a:r>
              <a:rPr kumimoji="1" lang="en-US" altLang="ja-JP" sz="1600" dirty="0" smtClean="0">
                <a:latin typeface="Calibri" panose="020F0502020204030204" pitchFamily="34" charset="0"/>
              </a:rPr>
              <a:t>GPU</a:t>
            </a:r>
            <a:r>
              <a:rPr kumimoji="1" lang="ja-JP" altLang="en-US" sz="1600" dirty="0" smtClean="0">
                <a:latin typeface="Calibri" panose="020F0502020204030204" pitchFamily="34" charset="0"/>
              </a:rPr>
              <a:t>と交換する</a:t>
            </a:r>
            <a:endParaRPr kumimoji="1" lang="ja-JP" altLang="en-US" sz="1600" dirty="0">
              <a:latin typeface="Calibri" panose="020F0502020204030204" pitchFamily="34" charset="0"/>
            </a:endParaRPr>
          </a:p>
        </p:txBody>
      </p:sp>
      <p:grpSp>
        <p:nvGrpSpPr>
          <p:cNvPr id="12" name="図形グループ 11"/>
          <p:cNvGrpSpPr/>
          <p:nvPr/>
        </p:nvGrpSpPr>
        <p:grpSpPr>
          <a:xfrm>
            <a:off x="2107089" y="4100913"/>
            <a:ext cx="3892244" cy="375537"/>
            <a:chOff x="2154636" y="4712710"/>
            <a:chExt cx="3892244" cy="375537"/>
          </a:xfrm>
        </p:grpSpPr>
        <p:sp>
          <p:nvSpPr>
            <p:cNvPr id="166" name="円/楕円 165"/>
            <p:cNvSpPr/>
            <p:nvPr/>
          </p:nvSpPr>
          <p:spPr>
            <a:xfrm>
              <a:off x="2154636" y="471271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67" name="円/楕円 166"/>
            <p:cNvSpPr/>
            <p:nvPr/>
          </p:nvSpPr>
          <p:spPr>
            <a:xfrm>
              <a:off x="265386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68" name="円/楕円 167"/>
            <p:cNvSpPr/>
            <p:nvPr/>
          </p:nvSpPr>
          <p:spPr>
            <a:xfrm>
              <a:off x="3161463"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69" name="円/楕円 168"/>
            <p:cNvSpPr/>
            <p:nvPr/>
          </p:nvSpPr>
          <p:spPr>
            <a:xfrm>
              <a:off x="3664006"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70" name="円/楕円 169"/>
            <p:cNvSpPr/>
            <p:nvPr/>
          </p:nvSpPr>
          <p:spPr>
            <a:xfrm>
              <a:off x="416342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71" name="円/楕円 170"/>
            <p:cNvSpPr/>
            <p:nvPr/>
          </p:nvSpPr>
          <p:spPr>
            <a:xfrm>
              <a:off x="4662309"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72" name="円/楕円 171"/>
            <p:cNvSpPr/>
            <p:nvPr/>
          </p:nvSpPr>
          <p:spPr>
            <a:xfrm>
              <a:off x="5169908"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73" name="円/楕円 172"/>
            <p:cNvSpPr/>
            <p:nvPr/>
          </p:nvSpPr>
          <p:spPr>
            <a:xfrm>
              <a:off x="5672451"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21" name="図形グループ 20"/>
          <p:cNvGrpSpPr/>
          <p:nvPr/>
        </p:nvGrpSpPr>
        <p:grpSpPr>
          <a:xfrm>
            <a:off x="2082919" y="4051408"/>
            <a:ext cx="3930772" cy="457803"/>
            <a:chOff x="2105988" y="4663208"/>
            <a:chExt cx="3930772" cy="457803"/>
          </a:xfrm>
        </p:grpSpPr>
        <p:sp>
          <p:nvSpPr>
            <p:cNvPr id="20" name="正方形/長方形 19"/>
            <p:cNvSpPr/>
            <p:nvPr/>
          </p:nvSpPr>
          <p:spPr>
            <a:xfrm>
              <a:off x="2105988" y="4663208"/>
              <a:ext cx="920773" cy="457803"/>
            </a:xfrm>
            <a:prstGeom prst="rect">
              <a:avLst/>
            </a:prstGeom>
            <a:solidFill>
              <a:schemeClr val="accent1">
                <a:lumMod val="60000"/>
                <a:lumOff val="40000"/>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6" name="正方形/長方形 185"/>
            <p:cNvSpPr/>
            <p:nvPr/>
          </p:nvSpPr>
          <p:spPr>
            <a:xfrm>
              <a:off x="3113291" y="4663208"/>
              <a:ext cx="915020"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5" name="正方形/長方形 194"/>
            <p:cNvSpPr/>
            <p:nvPr/>
          </p:nvSpPr>
          <p:spPr>
            <a:xfrm>
              <a:off x="4114437" y="4663208"/>
              <a:ext cx="920773"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1" name="正方形/長方形 200"/>
            <p:cNvSpPr/>
            <p:nvPr/>
          </p:nvSpPr>
          <p:spPr>
            <a:xfrm>
              <a:off x="5121740" y="4663208"/>
              <a:ext cx="915020"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09" name="テキスト ボックス 108"/>
          <p:cNvSpPr txBox="1"/>
          <p:nvPr/>
        </p:nvSpPr>
        <p:spPr>
          <a:xfrm>
            <a:off x="2824035" y="5694352"/>
            <a:ext cx="3647829" cy="369332"/>
          </a:xfrm>
          <a:prstGeom prst="rect">
            <a:avLst/>
          </a:prstGeom>
          <a:solidFill>
            <a:schemeClr val="bg1"/>
          </a:solidFill>
        </p:spPr>
        <p:txBody>
          <a:bodyPr wrap="none" rtlCol="0">
            <a:spAutoFit/>
          </a:bodyPr>
          <a:lstStyle/>
          <a:p>
            <a:r>
              <a:rPr kumimoji="1" lang="en-US" altLang="ja-JP" dirty="0" smtClean="0">
                <a:latin typeface="Calibri" panose="020F0502020204030204" pitchFamily="34" charset="0"/>
              </a:rPr>
              <a:t>GPU</a:t>
            </a:r>
            <a:r>
              <a:rPr kumimoji="1" lang="ja-JP" altLang="en-US" dirty="0" smtClean="0">
                <a:latin typeface="Calibri" panose="020F0502020204030204" pitchFamily="34" charset="0"/>
              </a:rPr>
              <a:t>間で頂点群の一部を交換</a:t>
            </a:r>
            <a:r>
              <a:rPr kumimoji="1" lang="en-US" altLang="ja-JP" dirty="0" smtClean="0">
                <a:latin typeface="Calibri" panose="020F0502020204030204" pitchFamily="34" charset="0"/>
              </a:rPr>
              <a:t> </a:t>
            </a:r>
            <a:r>
              <a:rPr kumimoji="1" lang="en-US" altLang="ja-JP" b="1" dirty="0" smtClean="0">
                <a:latin typeface="Calibri" panose="020F0502020204030204" pitchFamily="34" charset="0"/>
              </a:rPr>
              <a:t>(MPI)</a:t>
            </a:r>
            <a:endParaRPr kumimoji="1" lang="ja-JP" altLang="en-US" b="1" dirty="0">
              <a:latin typeface="Calibri" panose="020F0502020204030204" pitchFamily="34" charset="0"/>
            </a:endParaRPr>
          </a:p>
        </p:txBody>
      </p:sp>
      <p:grpSp>
        <p:nvGrpSpPr>
          <p:cNvPr id="110" name="図形グループ 109"/>
          <p:cNvGrpSpPr/>
          <p:nvPr/>
        </p:nvGrpSpPr>
        <p:grpSpPr>
          <a:xfrm>
            <a:off x="1776364" y="5094248"/>
            <a:ext cx="5698525" cy="317501"/>
            <a:chOff x="1942874" y="5263062"/>
            <a:chExt cx="5698525" cy="317501"/>
          </a:xfrm>
        </p:grpSpPr>
        <p:sp>
          <p:nvSpPr>
            <p:cNvPr id="112" name="正方形/長方形 111"/>
            <p:cNvSpPr/>
            <p:nvPr/>
          </p:nvSpPr>
          <p:spPr>
            <a:xfrm>
              <a:off x="2705329" y="5267296"/>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4" name="正方形/長方形 113"/>
            <p:cNvSpPr/>
            <p:nvPr/>
          </p:nvSpPr>
          <p:spPr>
            <a:xfrm>
              <a:off x="1942874" y="5267296"/>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6" name="正方形/長方形 115"/>
            <p:cNvSpPr/>
            <p:nvPr/>
          </p:nvSpPr>
          <p:spPr>
            <a:xfrm>
              <a:off x="2205340" y="5267296"/>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8" name="正方形/長方形 117"/>
            <p:cNvSpPr/>
            <p:nvPr/>
          </p:nvSpPr>
          <p:spPr>
            <a:xfrm>
              <a:off x="2459341" y="5267296"/>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0" name="正方形/長方形 119"/>
            <p:cNvSpPr/>
            <p:nvPr/>
          </p:nvSpPr>
          <p:spPr>
            <a:xfrm>
              <a:off x="3526594" y="5267296"/>
              <a:ext cx="194278"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1" name="正方形/長方形 120"/>
            <p:cNvSpPr/>
            <p:nvPr/>
          </p:nvSpPr>
          <p:spPr>
            <a:xfrm>
              <a:off x="4221317" y="5267296"/>
              <a:ext cx="253088"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2" name="正方形/長方形 121"/>
            <p:cNvSpPr/>
            <p:nvPr/>
          </p:nvSpPr>
          <p:spPr>
            <a:xfrm>
              <a:off x="3721328" y="5267296"/>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3" name="正方形/長方形 122"/>
            <p:cNvSpPr/>
            <p:nvPr/>
          </p:nvSpPr>
          <p:spPr>
            <a:xfrm>
              <a:off x="3975329" y="5267296"/>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4" name="正方形/長方形 123"/>
            <p:cNvSpPr/>
            <p:nvPr/>
          </p:nvSpPr>
          <p:spPr>
            <a:xfrm>
              <a:off x="5888798" y="5263062"/>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5" name="正方形/長方形 124"/>
            <p:cNvSpPr/>
            <p:nvPr/>
          </p:nvSpPr>
          <p:spPr>
            <a:xfrm>
              <a:off x="5126344" y="5263062"/>
              <a:ext cx="203196"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6" name="正方形/長方形 125"/>
            <p:cNvSpPr/>
            <p:nvPr/>
          </p:nvSpPr>
          <p:spPr>
            <a:xfrm>
              <a:off x="5329540" y="5263062"/>
              <a:ext cx="313269"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7" name="正方形/長方形 126"/>
            <p:cNvSpPr/>
            <p:nvPr/>
          </p:nvSpPr>
          <p:spPr>
            <a:xfrm>
              <a:off x="5642810" y="5263062"/>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28" name="正方形/長方形 127"/>
            <p:cNvSpPr/>
            <p:nvPr/>
          </p:nvSpPr>
          <p:spPr>
            <a:xfrm>
              <a:off x="6710062" y="5263062"/>
              <a:ext cx="270937"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0" name="正方形/長方形 129"/>
            <p:cNvSpPr/>
            <p:nvPr/>
          </p:nvSpPr>
          <p:spPr>
            <a:xfrm>
              <a:off x="7403872" y="5263062"/>
              <a:ext cx="23752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1" name="正方形/長方形 130"/>
            <p:cNvSpPr/>
            <p:nvPr/>
          </p:nvSpPr>
          <p:spPr>
            <a:xfrm>
              <a:off x="6981000" y="5263062"/>
              <a:ext cx="185805"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2" name="正方形/長方形 131"/>
            <p:cNvSpPr/>
            <p:nvPr/>
          </p:nvSpPr>
          <p:spPr>
            <a:xfrm>
              <a:off x="7166805" y="5263062"/>
              <a:ext cx="2370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33" name="正方形/長方形 132"/>
          <p:cNvSpPr/>
          <p:nvPr/>
        </p:nvSpPr>
        <p:spPr>
          <a:xfrm>
            <a:off x="2538359" y="5094250"/>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4" name="正方形/長方形 133"/>
          <p:cNvSpPr/>
          <p:nvPr/>
        </p:nvSpPr>
        <p:spPr>
          <a:xfrm>
            <a:off x="1775908" y="5094250"/>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5" name="正方形/長方形 134"/>
          <p:cNvSpPr/>
          <p:nvPr/>
        </p:nvSpPr>
        <p:spPr>
          <a:xfrm>
            <a:off x="2038370" y="5094250"/>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6" name="正方形/長方形 135"/>
          <p:cNvSpPr/>
          <p:nvPr/>
        </p:nvSpPr>
        <p:spPr>
          <a:xfrm>
            <a:off x="2292371" y="5094250"/>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4" name="正方形/長方形 173"/>
          <p:cNvSpPr/>
          <p:nvPr/>
        </p:nvSpPr>
        <p:spPr>
          <a:xfrm>
            <a:off x="3359624" y="5094250"/>
            <a:ext cx="194278"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5" name="正方形/長方形 174"/>
          <p:cNvSpPr/>
          <p:nvPr/>
        </p:nvSpPr>
        <p:spPr>
          <a:xfrm>
            <a:off x="4054347" y="5094250"/>
            <a:ext cx="253088"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6" name="正方形/長方形 175"/>
          <p:cNvSpPr/>
          <p:nvPr/>
        </p:nvSpPr>
        <p:spPr>
          <a:xfrm>
            <a:off x="3554358" y="5094250"/>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7" name="正方形/長方形 176"/>
          <p:cNvSpPr/>
          <p:nvPr/>
        </p:nvSpPr>
        <p:spPr>
          <a:xfrm>
            <a:off x="3808359" y="5094250"/>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8" name="正方形/長方形 177"/>
          <p:cNvSpPr/>
          <p:nvPr/>
        </p:nvSpPr>
        <p:spPr>
          <a:xfrm>
            <a:off x="5721828" y="5090014"/>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9" name="正方形/長方形 178"/>
          <p:cNvSpPr/>
          <p:nvPr/>
        </p:nvSpPr>
        <p:spPr>
          <a:xfrm>
            <a:off x="4959374" y="5090014"/>
            <a:ext cx="203196"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1" name="正方形/長方形 180"/>
          <p:cNvSpPr/>
          <p:nvPr/>
        </p:nvSpPr>
        <p:spPr>
          <a:xfrm>
            <a:off x="5162574" y="5090014"/>
            <a:ext cx="313269"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2" name="正方形/長方形 181"/>
          <p:cNvSpPr/>
          <p:nvPr/>
        </p:nvSpPr>
        <p:spPr>
          <a:xfrm>
            <a:off x="5475840" y="5090014"/>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3" name="正方形/長方形 182"/>
          <p:cNvSpPr/>
          <p:nvPr/>
        </p:nvSpPr>
        <p:spPr>
          <a:xfrm>
            <a:off x="6543096" y="5090014"/>
            <a:ext cx="270937"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5" name="正方形/長方形 184"/>
          <p:cNvSpPr/>
          <p:nvPr/>
        </p:nvSpPr>
        <p:spPr>
          <a:xfrm>
            <a:off x="7236906" y="5090014"/>
            <a:ext cx="23752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7" name="正方形/長方形 186"/>
          <p:cNvSpPr/>
          <p:nvPr/>
        </p:nvSpPr>
        <p:spPr>
          <a:xfrm>
            <a:off x="6814034" y="5090014"/>
            <a:ext cx="185805"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8" name="正方形/長方形 187"/>
          <p:cNvSpPr/>
          <p:nvPr/>
        </p:nvSpPr>
        <p:spPr>
          <a:xfrm>
            <a:off x="6999839" y="5090014"/>
            <a:ext cx="2370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191" name="図形グループ 190"/>
          <p:cNvGrpSpPr/>
          <p:nvPr/>
        </p:nvGrpSpPr>
        <p:grpSpPr>
          <a:xfrm>
            <a:off x="1776360" y="6331461"/>
            <a:ext cx="930876" cy="313267"/>
            <a:chOff x="1854658" y="3823733"/>
            <a:chExt cx="930876" cy="313267"/>
          </a:xfrm>
        </p:grpSpPr>
        <p:sp>
          <p:nvSpPr>
            <p:cNvPr id="192" name="正方形/長方形 191"/>
            <p:cNvSpPr/>
            <p:nvPr/>
          </p:nvSpPr>
          <p:spPr>
            <a:xfrm>
              <a:off x="1854658" y="3823733"/>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3" name="正方形/長方形 192"/>
            <p:cNvSpPr/>
            <p:nvPr/>
          </p:nvSpPr>
          <p:spPr>
            <a:xfrm>
              <a:off x="2117123" y="3823733"/>
              <a:ext cx="194278"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4" name="正方形/長方形 193"/>
            <p:cNvSpPr/>
            <p:nvPr/>
          </p:nvSpPr>
          <p:spPr>
            <a:xfrm>
              <a:off x="2311401" y="3823733"/>
              <a:ext cx="203196"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2" name="正方形/長方形 201"/>
            <p:cNvSpPr/>
            <p:nvPr/>
          </p:nvSpPr>
          <p:spPr>
            <a:xfrm>
              <a:off x="2514597" y="3823733"/>
              <a:ext cx="270937"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03" name="図形グループ 202"/>
          <p:cNvGrpSpPr/>
          <p:nvPr/>
        </p:nvGrpSpPr>
        <p:grpSpPr>
          <a:xfrm>
            <a:off x="3334682" y="6331461"/>
            <a:ext cx="1007074" cy="313267"/>
            <a:chOff x="3412980" y="3823733"/>
            <a:chExt cx="1007074" cy="313267"/>
          </a:xfrm>
        </p:grpSpPr>
        <p:sp>
          <p:nvSpPr>
            <p:cNvPr id="207" name="正方形/長方形 206"/>
            <p:cNvSpPr/>
            <p:nvPr/>
          </p:nvSpPr>
          <p:spPr>
            <a:xfrm>
              <a:off x="3412980" y="3823733"/>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8" name="正方形/長方形 207"/>
            <p:cNvSpPr/>
            <p:nvPr/>
          </p:nvSpPr>
          <p:spPr>
            <a:xfrm>
              <a:off x="3666980" y="3823733"/>
              <a:ext cx="254000"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1" name="正方形/長方形 220"/>
            <p:cNvSpPr/>
            <p:nvPr/>
          </p:nvSpPr>
          <p:spPr>
            <a:xfrm>
              <a:off x="3920980" y="3823733"/>
              <a:ext cx="313269"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2" name="正方形/長方形 221"/>
            <p:cNvSpPr/>
            <p:nvPr/>
          </p:nvSpPr>
          <p:spPr>
            <a:xfrm>
              <a:off x="4234249" y="3823733"/>
              <a:ext cx="185805" cy="313267"/>
            </a:xfrm>
            <a:prstGeom prst="rect">
              <a:avLst/>
            </a:prstGeom>
            <a:solidFill>
              <a:schemeClr val="accent2"/>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23" name="図形グループ 222"/>
          <p:cNvGrpSpPr/>
          <p:nvPr/>
        </p:nvGrpSpPr>
        <p:grpSpPr>
          <a:xfrm>
            <a:off x="4975848" y="6331461"/>
            <a:ext cx="975031" cy="313267"/>
            <a:chOff x="5054145" y="3823733"/>
            <a:chExt cx="975031" cy="313267"/>
          </a:xfrm>
        </p:grpSpPr>
        <p:sp>
          <p:nvSpPr>
            <p:cNvPr id="224" name="正方形/長方形 223"/>
            <p:cNvSpPr/>
            <p:nvPr/>
          </p:nvSpPr>
          <p:spPr>
            <a:xfrm>
              <a:off x="5054145" y="3823733"/>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5" name="正方形/長方形 224"/>
            <p:cNvSpPr/>
            <p:nvPr/>
          </p:nvSpPr>
          <p:spPr>
            <a:xfrm>
              <a:off x="5300133" y="3823733"/>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6" name="正方形/長方形 225"/>
            <p:cNvSpPr/>
            <p:nvPr/>
          </p:nvSpPr>
          <p:spPr>
            <a:xfrm>
              <a:off x="5546121" y="3823733"/>
              <a:ext cx="245988"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8" name="正方形/長方形 227"/>
            <p:cNvSpPr/>
            <p:nvPr/>
          </p:nvSpPr>
          <p:spPr>
            <a:xfrm>
              <a:off x="5792109" y="3823733"/>
              <a:ext cx="2370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29" name="図形グループ 228"/>
          <p:cNvGrpSpPr/>
          <p:nvPr/>
        </p:nvGrpSpPr>
        <p:grpSpPr>
          <a:xfrm>
            <a:off x="6543096" y="6331461"/>
            <a:ext cx="812573" cy="313267"/>
            <a:chOff x="6621390" y="3823733"/>
            <a:chExt cx="812573" cy="313267"/>
          </a:xfrm>
        </p:grpSpPr>
        <p:sp>
          <p:nvSpPr>
            <p:cNvPr id="230" name="正方形/長方形 229"/>
            <p:cNvSpPr/>
            <p:nvPr/>
          </p:nvSpPr>
          <p:spPr>
            <a:xfrm>
              <a:off x="6621390" y="3823733"/>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1" name="正方形/長方形 230"/>
            <p:cNvSpPr/>
            <p:nvPr/>
          </p:nvSpPr>
          <p:spPr>
            <a:xfrm>
              <a:off x="6781800" y="3823733"/>
              <a:ext cx="253088"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2" name="正方形/長方形 231"/>
            <p:cNvSpPr/>
            <p:nvPr/>
          </p:nvSpPr>
          <p:spPr>
            <a:xfrm>
              <a:off x="7034888" y="3823733"/>
              <a:ext cx="160410"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6" name="正方形/長方形 235"/>
            <p:cNvSpPr/>
            <p:nvPr/>
          </p:nvSpPr>
          <p:spPr>
            <a:xfrm>
              <a:off x="7196436" y="3823733"/>
              <a:ext cx="23752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5" name="図形グループ 24"/>
          <p:cNvGrpSpPr/>
          <p:nvPr/>
        </p:nvGrpSpPr>
        <p:grpSpPr>
          <a:xfrm>
            <a:off x="1739449" y="4698002"/>
            <a:ext cx="5681585" cy="2049428"/>
            <a:chOff x="1739449" y="4698002"/>
            <a:chExt cx="5681585" cy="2049428"/>
          </a:xfrm>
        </p:grpSpPr>
        <p:sp>
          <p:nvSpPr>
            <p:cNvPr id="238" name="テキスト ボックス 237"/>
            <p:cNvSpPr txBox="1"/>
            <p:nvPr/>
          </p:nvSpPr>
          <p:spPr>
            <a:xfrm>
              <a:off x="1739449" y="4698002"/>
              <a:ext cx="813256" cy="369332"/>
            </a:xfrm>
            <a:prstGeom prst="rect">
              <a:avLst/>
            </a:prstGeom>
            <a:noFill/>
          </p:spPr>
          <p:txBody>
            <a:bodyPr wrap="none" rtlCol="0">
              <a:spAutoFit/>
            </a:bodyPr>
            <a:lstStyle/>
            <a:p>
              <a:r>
                <a:rPr kumimoji="1" lang="en-US" altLang="ja-JP" dirty="0" smtClean="0"/>
                <a:t>GPU0</a:t>
              </a:r>
              <a:endParaRPr kumimoji="1" lang="ja-JP" altLang="en-US" dirty="0"/>
            </a:p>
          </p:txBody>
        </p:sp>
        <p:sp>
          <p:nvSpPr>
            <p:cNvPr id="240" name="テキスト ボックス 239"/>
            <p:cNvSpPr txBox="1"/>
            <p:nvPr/>
          </p:nvSpPr>
          <p:spPr>
            <a:xfrm>
              <a:off x="3416077" y="4698002"/>
              <a:ext cx="813256" cy="369332"/>
            </a:xfrm>
            <a:prstGeom prst="rect">
              <a:avLst/>
            </a:prstGeom>
            <a:noFill/>
          </p:spPr>
          <p:txBody>
            <a:bodyPr wrap="none" rtlCol="0">
              <a:spAutoFit/>
            </a:bodyPr>
            <a:lstStyle/>
            <a:p>
              <a:r>
                <a:rPr kumimoji="1" lang="en-US" altLang="ja-JP" dirty="0" smtClean="0"/>
                <a:t>GPU1</a:t>
              </a:r>
              <a:endParaRPr kumimoji="1" lang="ja-JP" altLang="en-US" dirty="0"/>
            </a:p>
          </p:txBody>
        </p:sp>
        <p:sp>
          <p:nvSpPr>
            <p:cNvPr id="242" name="テキスト ボックス 241"/>
            <p:cNvSpPr txBox="1"/>
            <p:nvPr/>
          </p:nvSpPr>
          <p:spPr>
            <a:xfrm>
              <a:off x="5024516" y="4698002"/>
              <a:ext cx="813256" cy="369332"/>
            </a:xfrm>
            <a:prstGeom prst="rect">
              <a:avLst/>
            </a:prstGeom>
            <a:noFill/>
          </p:spPr>
          <p:txBody>
            <a:bodyPr wrap="none" rtlCol="0">
              <a:spAutoFit/>
            </a:bodyPr>
            <a:lstStyle/>
            <a:p>
              <a:r>
                <a:rPr kumimoji="1" lang="en-US" altLang="ja-JP" dirty="0" smtClean="0"/>
                <a:t>GPU2</a:t>
              </a:r>
              <a:endParaRPr kumimoji="1" lang="ja-JP" altLang="en-US" dirty="0"/>
            </a:p>
          </p:txBody>
        </p:sp>
        <p:sp>
          <p:nvSpPr>
            <p:cNvPr id="244" name="テキスト ボックス 243"/>
            <p:cNvSpPr txBox="1"/>
            <p:nvPr/>
          </p:nvSpPr>
          <p:spPr>
            <a:xfrm>
              <a:off x="6607778" y="4698002"/>
              <a:ext cx="813256" cy="369332"/>
            </a:xfrm>
            <a:prstGeom prst="rect">
              <a:avLst/>
            </a:prstGeom>
            <a:noFill/>
          </p:spPr>
          <p:txBody>
            <a:bodyPr wrap="none" rtlCol="0">
              <a:spAutoFit/>
            </a:bodyPr>
            <a:lstStyle/>
            <a:p>
              <a:r>
                <a:rPr kumimoji="1" lang="en-US" altLang="ja-JP" dirty="0" smtClean="0"/>
                <a:t>GPU3</a:t>
              </a:r>
              <a:endParaRPr kumimoji="1" lang="ja-JP" altLang="en-US" dirty="0"/>
            </a:p>
          </p:txBody>
        </p:sp>
        <p:grpSp>
          <p:nvGrpSpPr>
            <p:cNvPr id="24" name="図形グループ 23"/>
            <p:cNvGrpSpPr/>
            <p:nvPr/>
          </p:nvGrpSpPr>
          <p:grpSpPr>
            <a:xfrm>
              <a:off x="3009457" y="4785573"/>
              <a:ext cx="3217331" cy="1961857"/>
              <a:chOff x="3009457" y="4558323"/>
              <a:chExt cx="3217331" cy="5334000"/>
            </a:xfrm>
          </p:grpSpPr>
          <p:cxnSp>
            <p:nvCxnSpPr>
              <p:cNvPr id="245" name="直線コネクタ 244"/>
              <p:cNvCxnSpPr/>
              <p:nvPr/>
            </p:nvCxnSpPr>
            <p:spPr>
              <a:xfrm>
                <a:off x="3009457" y="4558323"/>
                <a:ext cx="16933" cy="533400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46" name="直線コネクタ 245"/>
              <p:cNvCxnSpPr/>
              <p:nvPr/>
            </p:nvCxnSpPr>
            <p:spPr>
              <a:xfrm>
                <a:off x="4635056" y="4558323"/>
                <a:ext cx="16933" cy="533400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247" name="直線コネクタ 246"/>
              <p:cNvCxnSpPr/>
              <p:nvPr/>
            </p:nvCxnSpPr>
            <p:spPr>
              <a:xfrm>
                <a:off x="6209855" y="4558323"/>
                <a:ext cx="16933" cy="5334000"/>
              </a:xfrm>
              <a:prstGeom prst="line">
                <a:avLst/>
              </a:prstGeom>
              <a:ln>
                <a:prstDash val="dash"/>
              </a:ln>
            </p:spPr>
            <p:style>
              <a:lnRef idx="2">
                <a:schemeClr val="dk1"/>
              </a:lnRef>
              <a:fillRef idx="1">
                <a:schemeClr val="lt1"/>
              </a:fillRef>
              <a:effectRef idx="0">
                <a:schemeClr val="dk1"/>
              </a:effectRef>
              <a:fontRef idx="minor">
                <a:schemeClr val="dk1"/>
              </a:fontRef>
            </p:style>
          </p:cxnSp>
        </p:grpSp>
      </p:grpSp>
      <p:sp>
        <p:nvSpPr>
          <p:cNvPr id="237" name="角丸四角形吹き出し 236"/>
          <p:cNvSpPr/>
          <p:nvPr/>
        </p:nvSpPr>
        <p:spPr>
          <a:xfrm>
            <a:off x="713543" y="5585341"/>
            <a:ext cx="2326975" cy="956685"/>
          </a:xfrm>
          <a:prstGeom prst="wedgeRoundRectCallout">
            <a:avLst>
              <a:gd name="adj1" fmla="val 65213"/>
              <a:gd name="adj2" fmla="val 2834"/>
              <a:gd name="adj3" fmla="val 16667"/>
            </a:avLst>
          </a:prstGeom>
          <a:solidFill>
            <a:schemeClr val="lt1"/>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2400" dirty="0" smtClean="0">
                <a:solidFill>
                  <a:schemeClr val="accent2"/>
                </a:solidFill>
                <a:latin typeface="Calibri" panose="020F0502020204030204" pitchFamily="34" charset="0"/>
              </a:rPr>
              <a:t>GPU</a:t>
            </a:r>
            <a:r>
              <a:rPr kumimoji="1" lang="ja-JP" altLang="en-US" sz="2400" dirty="0" smtClean="0">
                <a:solidFill>
                  <a:schemeClr val="accent2"/>
                </a:solidFill>
                <a:latin typeface="Calibri" panose="020F0502020204030204" pitchFamily="34" charset="0"/>
              </a:rPr>
              <a:t>間通信量を削減して高速化</a:t>
            </a:r>
            <a:endParaRPr kumimoji="1" lang="ja-JP" altLang="en-US" sz="2400" dirty="0">
              <a:solidFill>
                <a:schemeClr val="accent2"/>
              </a:solidFill>
              <a:latin typeface="Calibri" panose="020F0502020204030204" pitchFamily="34" charset="0"/>
            </a:endParaRPr>
          </a:p>
        </p:txBody>
      </p:sp>
      <p:sp>
        <p:nvSpPr>
          <p:cNvPr id="26" name="テキスト ボックス 25"/>
          <p:cNvSpPr txBox="1"/>
          <p:nvPr/>
        </p:nvSpPr>
        <p:spPr>
          <a:xfrm>
            <a:off x="1043247" y="2745303"/>
            <a:ext cx="466782" cy="369332"/>
          </a:xfrm>
          <a:prstGeom prst="rect">
            <a:avLst/>
          </a:prstGeom>
          <a:noFill/>
        </p:spPr>
        <p:txBody>
          <a:bodyPr wrap="none" rtlCol="0">
            <a:spAutoFit/>
          </a:bodyPr>
          <a:lstStyle/>
          <a:p>
            <a:r>
              <a:rPr kumimoji="1" lang="en-US" altLang="ja-JP" dirty="0" smtClean="0"/>
              <a:t>(a)</a:t>
            </a:r>
            <a:endParaRPr kumimoji="1" lang="ja-JP" altLang="en-US" dirty="0"/>
          </a:p>
        </p:txBody>
      </p:sp>
      <p:sp>
        <p:nvSpPr>
          <p:cNvPr id="28" name="テキスト ボックス 27"/>
          <p:cNvSpPr txBox="1"/>
          <p:nvPr/>
        </p:nvSpPr>
        <p:spPr>
          <a:xfrm>
            <a:off x="1043247" y="4524749"/>
            <a:ext cx="466782" cy="369332"/>
          </a:xfrm>
          <a:prstGeom prst="rect">
            <a:avLst/>
          </a:prstGeom>
          <a:noFill/>
        </p:spPr>
        <p:txBody>
          <a:bodyPr wrap="none" rtlCol="0">
            <a:spAutoFit/>
          </a:bodyPr>
          <a:lstStyle/>
          <a:p>
            <a:r>
              <a:rPr kumimoji="1" lang="en-US" altLang="ja-JP" dirty="0" smtClean="0"/>
              <a:t>(b)</a:t>
            </a:r>
            <a:endParaRPr kumimoji="1" lang="ja-JP" altLang="en-US" dirty="0"/>
          </a:p>
        </p:txBody>
      </p:sp>
    </p:spTree>
    <p:custDataLst>
      <p:tags r:id="rId1"/>
    </p:custDataLst>
    <p:extLst>
      <p:ext uri="{BB962C8B-B14F-4D97-AF65-F5344CB8AC3E}">
        <p14:creationId xmlns:p14="http://schemas.microsoft.com/office/powerpoint/2010/main" val="1541467007"/>
      </p:ext>
    </p:extLst>
  </p:cSld>
  <p:clrMapOvr>
    <a:masterClrMapping/>
  </p:clrMapOvr>
  <mc:AlternateContent xmlns:mc="http://schemas.openxmlformats.org/markup-compatibility/2006" xmlns:p14="http://schemas.microsoft.com/office/powerpoint/2010/main">
    <mc:Choice Requires="p14">
      <p:transition spd="slow" p14:dur="2000" advTm="115556"/>
    </mc:Choice>
    <mc:Fallback xmlns="">
      <p:transition xmlns:p14="http://schemas.microsoft.com/office/powerpoint/2010/main" spd="slow" advTm="11555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0"/>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133"/>
                                        </p:tgtEl>
                                        <p:attrNameLst>
                                          <p:attrName>style.visibility</p:attrName>
                                        </p:attrNameLst>
                                      </p:cBhvr>
                                      <p:to>
                                        <p:strVal val="visible"/>
                                      </p:to>
                                    </p:set>
                                  </p:childTnLst>
                                </p:cTn>
                              </p:par>
                              <p:par>
                                <p:cTn id="29" presetID="1" presetClass="entr" presetSubtype="0" fill="hold" grpId="1" nodeType="withEffect">
                                  <p:stCondLst>
                                    <p:cond delay="0"/>
                                  </p:stCondLst>
                                  <p:childTnLst>
                                    <p:set>
                                      <p:cBhvr>
                                        <p:cTn id="30" dur="1" fill="hold">
                                          <p:stCondLst>
                                            <p:cond delay="0"/>
                                          </p:stCondLst>
                                        </p:cTn>
                                        <p:tgtEl>
                                          <p:spTgt spid="134"/>
                                        </p:tgtEl>
                                        <p:attrNameLst>
                                          <p:attrName>style.visibility</p:attrName>
                                        </p:attrNameLst>
                                      </p:cBhvr>
                                      <p:to>
                                        <p:strVal val="visible"/>
                                      </p:to>
                                    </p:set>
                                  </p:childTnLst>
                                </p:cTn>
                              </p:par>
                              <p:par>
                                <p:cTn id="31" presetID="1" presetClass="entr" presetSubtype="0" fill="hold" grpId="1" nodeType="withEffect">
                                  <p:stCondLst>
                                    <p:cond delay="0"/>
                                  </p:stCondLst>
                                  <p:childTnLst>
                                    <p:set>
                                      <p:cBhvr>
                                        <p:cTn id="32" dur="1" fill="hold">
                                          <p:stCondLst>
                                            <p:cond delay="0"/>
                                          </p:stCondLst>
                                        </p:cTn>
                                        <p:tgtEl>
                                          <p:spTgt spid="135"/>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136"/>
                                        </p:tgtEl>
                                        <p:attrNameLst>
                                          <p:attrName>style.visibility</p:attrName>
                                        </p:attrNameLst>
                                      </p:cBhvr>
                                      <p:to>
                                        <p:strVal val="visible"/>
                                      </p:to>
                                    </p:set>
                                  </p:childTnLst>
                                </p:cTn>
                              </p:par>
                              <p:par>
                                <p:cTn id="35" presetID="1" presetClass="entr" presetSubtype="0" fill="hold" grpId="1" nodeType="withEffect">
                                  <p:stCondLst>
                                    <p:cond delay="0"/>
                                  </p:stCondLst>
                                  <p:childTnLst>
                                    <p:set>
                                      <p:cBhvr>
                                        <p:cTn id="36" dur="1" fill="hold">
                                          <p:stCondLst>
                                            <p:cond delay="0"/>
                                          </p:stCondLst>
                                        </p:cTn>
                                        <p:tgtEl>
                                          <p:spTgt spid="174"/>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175"/>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176"/>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177"/>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178"/>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179"/>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181"/>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182"/>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183"/>
                                        </p:tgtEl>
                                        <p:attrNameLst>
                                          <p:attrName>style.visibility</p:attrName>
                                        </p:attrNameLst>
                                      </p:cBhvr>
                                      <p:to>
                                        <p:strVal val="visible"/>
                                      </p:to>
                                    </p:set>
                                  </p:childTnLst>
                                </p:cTn>
                              </p:par>
                              <p:par>
                                <p:cTn id="53" presetID="1" presetClass="entr" presetSubtype="0" fill="hold" grpId="1" nodeType="withEffect">
                                  <p:stCondLst>
                                    <p:cond delay="0"/>
                                  </p:stCondLst>
                                  <p:childTnLst>
                                    <p:set>
                                      <p:cBhvr>
                                        <p:cTn id="54" dur="1" fill="hold">
                                          <p:stCondLst>
                                            <p:cond delay="0"/>
                                          </p:stCondLst>
                                        </p:cTn>
                                        <p:tgtEl>
                                          <p:spTgt spid="185"/>
                                        </p:tgtEl>
                                        <p:attrNameLst>
                                          <p:attrName>style.visibility</p:attrName>
                                        </p:attrNameLst>
                                      </p:cBhvr>
                                      <p:to>
                                        <p:strVal val="visible"/>
                                      </p:to>
                                    </p:set>
                                  </p:childTnLst>
                                </p:cTn>
                              </p:par>
                              <p:par>
                                <p:cTn id="55" presetID="1" presetClass="entr" presetSubtype="0" fill="hold" grpId="1" nodeType="withEffect">
                                  <p:stCondLst>
                                    <p:cond delay="0"/>
                                  </p:stCondLst>
                                  <p:childTnLst>
                                    <p:set>
                                      <p:cBhvr>
                                        <p:cTn id="56" dur="1" fill="hold">
                                          <p:stCondLst>
                                            <p:cond delay="0"/>
                                          </p:stCondLst>
                                        </p:cTn>
                                        <p:tgtEl>
                                          <p:spTgt spid="187"/>
                                        </p:tgtEl>
                                        <p:attrNameLst>
                                          <p:attrName>style.visibility</p:attrName>
                                        </p:attrNameLst>
                                      </p:cBhvr>
                                      <p:to>
                                        <p:strVal val="visible"/>
                                      </p:to>
                                    </p:set>
                                  </p:childTnLst>
                                </p:cTn>
                              </p:par>
                              <p:par>
                                <p:cTn id="57" presetID="1" presetClass="entr" presetSubtype="0" fill="hold" grpId="1" nodeType="withEffect">
                                  <p:stCondLst>
                                    <p:cond delay="0"/>
                                  </p:stCondLst>
                                  <p:childTnLst>
                                    <p:set>
                                      <p:cBhvr>
                                        <p:cTn id="58" dur="1" fill="hold">
                                          <p:stCondLst>
                                            <p:cond delay="0"/>
                                          </p:stCondLst>
                                        </p:cTn>
                                        <p:tgtEl>
                                          <p:spTgt spid="18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5"/>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09"/>
                                        </p:tgtEl>
                                        <p:attrNameLst>
                                          <p:attrName>style.visibility</p:attrName>
                                        </p:attrNameLst>
                                      </p:cBhvr>
                                      <p:to>
                                        <p:strVal val="visible"/>
                                      </p:to>
                                    </p:set>
                                  </p:childTnLst>
                                </p:cTn>
                              </p:par>
                              <p:par>
                                <p:cTn id="65" presetID="0" presetClass="path" presetSubtype="0" accel="50000" decel="50000" fill="hold" grpId="0" nodeType="withEffect">
                                  <p:stCondLst>
                                    <p:cond delay="0"/>
                                  </p:stCondLst>
                                  <p:childTnLst>
                                    <p:animMotion origin="layout" path="M -3.88889E-6 -3.7037E-6 L -3.88889E-6 0.1801 " pathEditMode="relative" rAng="0" ptsTypes="AA">
                                      <p:cBhvr>
                                        <p:cTn id="66" dur="2000" fill="hold"/>
                                        <p:tgtEl>
                                          <p:spTgt spid="134"/>
                                        </p:tgtEl>
                                        <p:attrNameLst>
                                          <p:attrName>ppt_x</p:attrName>
                                          <p:attrName>ppt_y</p:attrName>
                                        </p:attrNameLst>
                                      </p:cBhvr>
                                      <p:rCtr x="0" y="9005"/>
                                    </p:animMotion>
                                  </p:childTnLst>
                                </p:cTn>
                              </p:par>
                              <p:par>
                                <p:cTn id="67" presetID="0" presetClass="path" presetSubtype="0" accel="50000" decel="50000" fill="hold" grpId="0" nodeType="withEffect">
                                  <p:stCondLst>
                                    <p:cond delay="0"/>
                                  </p:stCondLst>
                                  <p:childTnLst>
                                    <p:animMotion origin="layout" path="M 0.00035 -3.7037E-6 L -0.14566 0.18033 " pathEditMode="relative" rAng="0" ptsTypes="AA">
                                      <p:cBhvr>
                                        <p:cTn id="68" dur="2000" fill="hold"/>
                                        <p:tgtEl>
                                          <p:spTgt spid="174"/>
                                        </p:tgtEl>
                                        <p:attrNameLst>
                                          <p:attrName>ppt_x</p:attrName>
                                          <p:attrName>ppt_y</p:attrName>
                                        </p:attrNameLst>
                                      </p:cBhvr>
                                      <p:rCtr x="-7309" y="9005"/>
                                    </p:animMotion>
                                  </p:childTnLst>
                                </p:cTn>
                              </p:par>
                              <p:par>
                                <p:cTn id="69" presetID="0" presetClass="path" presetSubtype="0" accel="50000" decel="50000" fill="hold" grpId="0" nodeType="withEffect">
                                  <p:stCondLst>
                                    <p:cond delay="0"/>
                                  </p:stCondLst>
                                  <p:childTnLst>
                                    <p:animMotion origin="layout" path="M 8.33333E-7 0.00069 L -0.29757 0.18102 " pathEditMode="relative" rAng="0" ptsTypes="AA">
                                      <p:cBhvr>
                                        <p:cTn id="70" dur="2000" fill="hold"/>
                                        <p:tgtEl>
                                          <p:spTgt spid="179"/>
                                        </p:tgtEl>
                                        <p:attrNameLst>
                                          <p:attrName>ppt_x</p:attrName>
                                          <p:attrName>ppt_y</p:attrName>
                                        </p:attrNameLst>
                                      </p:cBhvr>
                                      <p:rCtr x="-14878" y="9005"/>
                                    </p:animMotion>
                                  </p:childTnLst>
                                </p:cTn>
                              </p:par>
                              <p:par>
                                <p:cTn id="71" presetID="0" presetClass="path" presetSubtype="0" accel="50000" decel="50000" fill="hold" grpId="0" nodeType="withEffect">
                                  <p:stCondLst>
                                    <p:cond delay="0"/>
                                  </p:stCondLst>
                                  <p:childTnLst>
                                    <p:animMotion origin="layout" path="M 0.00087 0.00069 L -0.44983 0.18102 " pathEditMode="relative" rAng="0" ptsTypes="AA">
                                      <p:cBhvr>
                                        <p:cTn id="72" dur="2000" fill="hold"/>
                                        <p:tgtEl>
                                          <p:spTgt spid="183"/>
                                        </p:tgtEl>
                                        <p:attrNameLst>
                                          <p:attrName>ppt_x</p:attrName>
                                          <p:attrName>ppt_y</p:attrName>
                                        </p:attrNameLst>
                                      </p:cBhvr>
                                      <p:rCtr x="-22535" y="9005"/>
                                    </p:animMotion>
                                  </p:childTnLst>
                                </p:cTn>
                              </p:par>
                              <p:par>
                                <p:cTn id="73" presetID="0" presetClass="path" presetSubtype="0" accel="50000" decel="50000" fill="hold" grpId="0" nodeType="withEffect">
                                  <p:stCondLst>
                                    <p:cond delay="0"/>
                                  </p:stCondLst>
                                  <p:childTnLst>
                                    <p:animMotion origin="layout" path="M -2.5E-6 -3.7037E-6 L 0.14184 0.18033 " pathEditMode="relative" rAng="0" ptsTypes="AA">
                                      <p:cBhvr>
                                        <p:cTn id="74" dur="2000" fill="hold"/>
                                        <p:tgtEl>
                                          <p:spTgt spid="135"/>
                                        </p:tgtEl>
                                        <p:attrNameLst>
                                          <p:attrName>ppt_x</p:attrName>
                                          <p:attrName>ppt_y</p:attrName>
                                        </p:attrNameLst>
                                      </p:cBhvr>
                                      <p:rCtr x="7083" y="9005"/>
                                    </p:animMotion>
                                  </p:childTnLst>
                                </p:cTn>
                              </p:par>
                              <p:par>
                                <p:cTn id="75" presetID="0" presetClass="path" presetSubtype="0" accel="50000" decel="50000" fill="hold" grpId="0" nodeType="withEffect">
                                  <p:stCondLst>
                                    <p:cond delay="0"/>
                                  </p:stCondLst>
                                  <p:childTnLst>
                                    <p:animMotion origin="layout" path="M -1.11111E-6 -3.7037E-6 L 0.00347 0.18079 " pathEditMode="relative" rAng="0" ptsTypes="AA">
                                      <p:cBhvr>
                                        <p:cTn id="76" dur="2000" fill="hold"/>
                                        <p:tgtEl>
                                          <p:spTgt spid="176"/>
                                        </p:tgtEl>
                                        <p:attrNameLst>
                                          <p:attrName>ppt_x</p:attrName>
                                          <p:attrName>ppt_y</p:attrName>
                                        </p:attrNameLst>
                                      </p:cBhvr>
                                      <p:rCtr x="174" y="9028"/>
                                    </p:animMotion>
                                  </p:childTnLst>
                                </p:cTn>
                              </p:par>
                              <p:par>
                                <p:cTn id="77" presetID="0" presetClass="path" presetSubtype="0" accel="50000" decel="50000" fill="hold" grpId="0" nodeType="withEffect">
                                  <p:stCondLst>
                                    <p:cond delay="0"/>
                                  </p:stCondLst>
                                  <p:childTnLst>
                                    <p:animMotion origin="layout" path="M -0.00052 0.00069 L -0.14427 0.18102 " pathEditMode="relative" rAng="0" ptsTypes="AA">
                                      <p:cBhvr>
                                        <p:cTn id="78" dur="2000" fill="hold"/>
                                        <p:tgtEl>
                                          <p:spTgt spid="181"/>
                                        </p:tgtEl>
                                        <p:attrNameLst>
                                          <p:attrName>ppt_x</p:attrName>
                                          <p:attrName>ppt_y</p:attrName>
                                        </p:attrNameLst>
                                      </p:cBhvr>
                                      <p:rCtr x="-7187" y="9005"/>
                                    </p:animMotion>
                                  </p:childTnLst>
                                </p:cTn>
                              </p:par>
                              <p:par>
                                <p:cTn id="79" presetID="0" presetClass="path" presetSubtype="0" accel="50000" decel="50000" fill="hold" grpId="0" nodeType="withEffect">
                                  <p:stCondLst>
                                    <p:cond delay="0"/>
                                  </p:stCondLst>
                                  <p:childTnLst>
                                    <p:animMotion origin="layout" path="M 1.11111E-6 0.00069 L -0.29167 0.18102 " pathEditMode="relative" rAng="0" ptsTypes="AA">
                                      <p:cBhvr>
                                        <p:cTn id="80" dur="2000" fill="hold"/>
                                        <p:tgtEl>
                                          <p:spTgt spid="187"/>
                                        </p:tgtEl>
                                        <p:attrNameLst>
                                          <p:attrName>ppt_x</p:attrName>
                                          <p:attrName>ppt_y</p:attrName>
                                        </p:attrNameLst>
                                      </p:cBhvr>
                                      <p:rCtr x="-14583" y="9005"/>
                                    </p:animMotion>
                                  </p:childTnLst>
                                </p:cTn>
                              </p:par>
                              <p:par>
                                <p:cTn id="81" presetID="0" presetClass="path" presetSubtype="0" accel="50000" decel="50000" fill="hold" grpId="0" nodeType="withEffect">
                                  <p:stCondLst>
                                    <p:cond delay="0"/>
                                  </p:stCondLst>
                                  <p:childTnLst>
                                    <p:animMotion origin="layout" path="M 5.55556E-7 -3.7037E-6 L 0.29392 0.18033 " pathEditMode="relative" rAng="0" ptsTypes="AA">
                                      <p:cBhvr>
                                        <p:cTn id="82" dur="2000" fill="hold"/>
                                        <p:tgtEl>
                                          <p:spTgt spid="136"/>
                                        </p:tgtEl>
                                        <p:attrNameLst>
                                          <p:attrName>ppt_x</p:attrName>
                                          <p:attrName>ppt_y</p:attrName>
                                        </p:attrNameLst>
                                      </p:cBhvr>
                                      <p:rCtr x="14687" y="9005"/>
                                    </p:animMotion>
                                  </p:childTnLst>
                                </p:cTn>
                              </p:par>
                              <p:par>
                                <p:cTn id="83" presetID="0" presetClass="path" presetSubtype="0" accel="50000" decel="50000" fill="hold" grpId="0" nodeType="withEffect">
                                  <p:stCondLst>
                                    <p:cond delay="0"/>
                                  </p:stCondLst>
                                  <p:childTnLst>
                                    <p:animMotion origin="layout" path="M 1.94444E-6 -3.7037E-6 L 0.15573 0.18102 " pathEditMode="relative" rAng="0" ptsTypes="AA">
                                      <p:cBhvr>
                                        <p:cTn id="84" dur="2000" fill="hold"/>
                                        <p:tgtEl>
                                          <p:spTgt spid="177"/>
                                        </p:tgtEl>
                                        <p:attrNameLst>
                                          <p:attrName>ppt_x</p:attrName>
                                          <p:attrName>ppt_y</p:attrName>
                                        </p:attrNameLst>
                                      </p:cBhvr>
                                      <p:rCtr x="7778" y="9051"/>
                                    </p:animMotion>
                                  </p:childTnLst>
                                </p:cTn>
                              </p:par>
                              <p:par>
                                <p:cTn id="85" presetID="0" presetClass="path" presetSubtype="0" accel="50000" decel="50000" fill="hold" grpId="0" nodeType="withEffect">
                                  <p:stCondLst>
                                    <p:cond delay="0"/>
                                  </p:stCondLst>
                                  <p:childTnLst>
                                    <p:animMotion origin="layout" path="M -3.33333E-6 7.40741E-7 L -0.00156 0.18102 " pathEditMode="relative" rAng="0" ptsTypes="AA">
                                      <p:cBhvr>
                                        <p:cTn id="86" dur="2000" fill="hold"/>
                                        <p:tgtEl>
                                          <p:spTgt spid="182"/>
                                        </p:tgtEl>
                                        <p:attrNameLst>
                                          <p:attrName>ppt_x</p:attrName>
                                          <p:attrName>ppt_y</p:attrName>
                                        </p:attrNameLst>
                                      </p:cBhvr>
                                      <p:rCtr x="-87" y="9051"/>
                                    </p:animMotion>
                                  </p:childTnLst>
                                </p:cTn>
                              </p:par>
                              <p:par>
                                <p:cTn id="87" presetID="0" presetClass="path" presetSubtype="0" accel="50000" decel="50000" fill="hold" grpId="0" nodeType="withEffect">
                                  <p:stCondLst>
                                    <p:cond delay="0"/>
                                  </p:stCondLst>
                                  <p:childTnLst>
                                    <p:animMotion origin="layout" path="M -0.00087 7.40741E-7 L -0.14392 0.18102 " pathEditMode="relative" rAng="0" ptsTypes="AA">
                                      <p:cBhvr>
                                        <p:cTn id="88" dur="2000" fill="hold"/>
                                        <p:tgtEl>
                                          <p:spTgt spid="188"/>
                                        </p:tgtEl>
                                        <p:attrNameLst>
                                          <p:attrName>ppt_x</p:attrName>
                                          <p:attrName>ppt_y</p:attrName>
                                        </p:attrNameLst>
                                      </p:cBhvr>
                                      <p:rCtr x="-7153" y="9051"/>
                                    </p:animMotion>
                                  </p:childTnLst>
                                </p:cTn>
                              </p:par>
                              <p:par>
                                <p:cTn id="89" presetID="0" presetClass="path" presetSubtype="0" accel="50000" decel="50000" fill="hold" grpId="0" nodeType="withEffect">
                                  <p:stCondLst>
                                    <p:cond delay="0"/>
                                  </p:stCondLst>
                                  <p:childTnLst>
                                    <p:animMotion origin="layout" path="M -1.66667E-6 -3.7037E-6 L 0.43785 0.18033 " pathEditMode="relative" rAng="0" ptsTypes="AA">
                                      <p:cBhvr>
                                        <p:cTn id="90" dur="2000" fill="hold"/>
                                        <p:tgtEl>
                                          <p:spTgt spid="133"/>
                                        </p:tgtEl>
                                        <p:attrNameLst>
                                          <p:attrName>ppt_x</p:attrName>
                                          <p:attrName>ppt_y</p:attrName>
                                        </p:attrNameLst>
                                      </p:cBhvr>
                                      <p:rCtr x="21892" y="9005"/>
                                    </p:animMotion>
                                  </p:childTnLst>
                                </p:cTn>
                              </p:par>
                              <p:par>
                                <p:cTn id="91" presetID="0" presetClass="path" presetSubtype="0" accel="50000" decel="50000" fill="hold" grpId="0" nodeType="withEffect">
                                  <p:stCondLst>
                                    <p:cond delay="0"/>
                                  </p:stCondLst>
                                  <p:childTnLst>
                                    <p:animMotion origin="layout" path="M 1.38889E-6 -3.7037E-6 L 0.28976 0.18033 " pathEditMode="relative" rAng="0" ptsTypes="AA">
                                      <p:cBhvr>
                                        <p:cTn id="92" dur="2000" fill="hold"/>
                                        <p:tgtEl>
                                          <p:spTgt spid="175"/>
                                        </p:tgtEl>
                                        <p:attrNameLst>
                                          <p:attrName>ppt_x</p:attrName>
                                          <p:attrName>ppt_y</p:attrName>
                                        </p:attrNameLst>
                                      </p:cBhvr>
                                      <p:rCtr x="14479" y="9005"/>
                                    </p:animMotion>
                                  </p:childTnLst>
                                </p:cTn>
                              </p:par>
                              <p:par>
                                <p:cTn id="93" presetID="0" presetClass="path" presetSubtype="0" accel="50000" decel="50000" fill="hold" grpId="0" nodeType="withEffect">
                                  <p:stCondLst>
                                    <p:cond delay="0"/>
                                  </p:stCondLst>
                                  <p:childTnLst>
                                    <p:animMotion origin="layout" path="M 4.44444E-6 7.40741E-7 L 0.13507 0.18102 " pathEditMode="relative" rAng="0" ptsTypes="AA">
                                      <p:cBhvr>
                                        <p:cTn id="94" dur="2000" fill="hold"/>
                                        <p:tgtEl>
                                          <p:spTgt spid="178"/>
                                        </p:tgtEl>
                                        <p:attrNameLst>
                                          <p:attrName>ppt_x</p:attrName>
                                          <p:attrName>ppt_y</p:attrName>
                                        </p:attrNameLst>
                                      </p:cBhvr>
                                      <p:rCtr x="6753" y="9051"/>
                                    </p:animMotion>
                                  </p:childTnLst>
                                </p:cTn>
                              </p:par>
                              <p:par>
                                <p:cTn id="95" presetID="0" presetClass="path" presetSubtype="0" accel="50000" decel="50000" fill="hold" grpId="0" nodeType="withEffect">
                                  <p:stCondLst>
                                    <p:cond delay="0"/>
                                  </p:stCondLst>
                                  <p:childTnLst>
                                    <p:animMotion origin="layout" path="M 0.00087 7.40741E-7 L -0.01337 0.18102 " pathEditMode="relative" rAng="0" ptsTypes="AA">
                                      <p:cBhvr>
                                        <p:cTn id="96" dur="2000" fill="hold"/>
                                        <p:tgtEl>
                                          <p:spTgt spid="185"/>
                                        </p:tgtEl>
                                        <p:attrNameLst>
                                          <p:attrName>ppt_x</p:attrName>
                                          <p:attrName>ppt_y</p:attrName>
                                        </p:attrNameLst>
                                      </p:cBhvr>
                                      <p:rCtr x="-712" y="9051"/>
                                    </p:animMotion>
                                  </p:childTnLst>
                                </p:cTn>
                              </p:par>
                            </p:childTnLst>
                          </p:cTn>
                        </p:par>
                        <p:par>
                          <p:cTn id="97" fill="hold">
                            <p:stCondLst>
                              <p:cond delay="2000"/>
                            </p:stCondLst>
                            <p:childTnLst>
                              <p:par>
                                <p:cTn id="98" presetID="1" presetClass="entr" presetSubtype="0" fill="hold" nodeType="afterEffect">
                                  <p:stCondLst>
                                    <p:cond delay="0"/>
                                  </p:stCondLst>
                                  <p:childTnLst>
                                    <p:set>
                                      <p:cBhvr>
                                        <p:cTn id="99" dur="1" fill="hold">
                                          <p:stCondLst>
                                            <p:cond delay="0"/>
                                          </p:stCondLst>
                                        </p:cTn>
                                        <p:tgtEl>
                                          <p:spTgt spid="191"/>
                                        </p:tgtEl>
                                        <p:attrNameLst>
                                          <p:attrName>style.visibility</p:attrName>
                                        </p:attrNameLst>
                                      </p:cBhvr>
                                      <p:to>
                                        <p:strVal val="visible"/>
                                      </p:to>
                                    </p:set>
                                  </p:childTnLst>
                                </p:cTn>
                              </p:par>
                              <p:par>
                                <p:cTn id="100" presetID="1" presetClass="entr" presetSubtype="0" fill="hold" nodeType="withEffect">
                                  <p:stCondLst>
                                    <p:cond delay="0"/>
                                  </p:stCondLst>
                                  <p:childTnLst>
                                    <p:set>
                                      <p:cBhvr>
                                        <p:cTn id="101" dur="1" fill="hold">
                                          <p:stCondLst>
                                            <p:cond delay="0"/>
                                          </p:stCondLst>
                                        </p:cTn>
                                        <p:tgtEl>
                                          <p:spTgt spid="203"/>
                                        </p:tgtEl>
                                        <p:attrNameLst>
                                          <p:attrName>style.visibility</p:attrName>
                                        </p:attrNameLst>
                                      </p:cBhvr>
                                      <p:to>
                                        <p:strVal val="visible"/>
                                      </p:to>
                                    </p:set>
                                  </p:childTnLst>
                                </p:cTn>
                              </p:par>
                              <p:par>
                                <p:cTn id="102" presetID="1" presetClass="entr" presetSubtype="0" fill="hold" nodeType="withEffect">
                                  <p:stCondLst>
                                    <p:cond delay="0"/>
                                  </p:stCondLst>
                                  <p:childTnLst>
                                    <p:set>
                                      <p:cBhvr>
                                        <p:cTn id="103" dur="1" fill="hold">
                                          <p:stCondLst>
                                            <p:cond delay="0"/>
                                          </p:stCondLst>
                                        </p:cTn>
                                        <p:tgtEl>
                                          <p:spTgt spid="223"/>
                                        </p:tgtEl>
                                        <p:attrNameLst>
                                          <p:attrName>style.visibility</p:attrName>
                                        </p:attrNameLst>
                                      </p:cBhvr>
                                      <p:to>
                                        <p:strVal val="visible"/>
                                      </p:to>
                                    </p:set>
                                  </p:childTnLst>
                                </p:cTn>
                              </p:par>
                              <p:par>
                                <p:cTn id="104" presetID="1" presetClass="entr" presetSubtype="0" fill="hold" nodeType="withEffect">
                                  <p:stCondLst>
                                    <p:cond delay="0"/>
                                  </p:stCondLst>
                                  <p:childTnLst>
                                    <p:set>
                                      <p:cBhvr>
                                        <p:cTn id="105" dur="1" fill="hold">
                                          <p:stCondLst>
                                            <p:cond delay="0"/>
                                          </p:stCondLst>
                                        </p:cTn>
                                        <p:tgtEl>
                                          <p:spTgt spid="229"/>
                                        </p:tgtEl>
                                        <p:attrNameLst>
                                          <p:attrName>style.visibility</p:attrName>
                                        </p:attrNameLst>
                                      </p:cBhvr>
                                      <p:to>
                                        <p:strVal val="visible"/>
                                      </p:to>
                                    </p:se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2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109" grpId="0" animBg="1"/>
      <p:bldP spid="133" grpId="0" animBg="1"/>
      <p:bldP spid="133" grpId="1" animBg="1"/>
      <p:bldP spid="134" grpId="0" animBg="1"/>
      <p:bldP spid="134" grpId="1" animBg="1"/>
      <p:bldP spid="135" grpId="0" animBg="1"/>
      <p:bldP spid="135" grpId="1" animBg="1"/>
      <p:bldP spid="136" grpId="0" animBg="1"/>
      <p:bldP spid="136" grpId="1" animBg="1"/>
      <p:bldP spid="174" grpId="0" animBg="1"/>
      <p:bldP spid="174" grpId="1" animBg="1"/>
      <p:bldP spid="175" grpId="0" animBg="1"/>
      <p:bldP spid="175" grpId="1" animBg="1"/>
      <p:bldP spid="176" grpId="0" animBg="1"/>
      <p:bldP spid="176" grpId="1" animBg="1"/>
      <p:bldP spid="177" grpId="0" animBg="1"/>
      <p:bldP spid="177" grpId="1" animBg="1"/>
      <p:bldP spid="178" grpId="0" animBg="1"/>
      <p:bldP spid="178" grpId="1" animBg="1"/>
      <p:bldP spid="179" grpId="0" animBg="1"/>
      <p:bldP spid="179" grpId="1" animBg="1"/>
      <p:bldP spid="181" grpId="0" animBg="1"/>
      <p:bldP spid="181" grpId="1" animBg="1"/>
      <p:bldP spid="182" grpId="0" animBg="1"/>
      <p:bldP spid="182" grpId="1" animBg="1"/>
      <p:bldP spid="183" grpId="0" animBg="1"/>
      <p:bldP spid="183" grpId="1" animBg="1"/>
      <p:bldP spid="185" grpId="0" animBg="1"/>
      <p:bldP spid="185" grpId="1" animBg="1"/>
      <p:bldP spid="187" grpId="0" animBg="1"/>
      <p:bldP spid="187" grpId="1" animBg="1"/>
      <p:bldP spid="188" grpId="0" animBg="1"/>
      <p:bldP spid="188" grpId="1" animBg="1"/>
      <p:bldP spid="23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システムの説明</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ja-JP" altLang="en-US" dirty="0" smtClean="0">
                <a:solidFill>
                  <a:schemeClr val="bg1">
                    <a:lumMod val="85000"/>
                  </a:schemeClr>
                </a:solidFill>
              </a:rPr>
              <a:t>グラフの圧縮</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kumimoji="1" lang="ja-JP" altLang="en-US" dirty="0" smtClean="0">
                <a:solidFill>
                  <a:schemeClr val="bg1">
                    <a:lumMod val="85000"/>
                  </a:schemeClr>
                </a:solidFill>
              </a:rPr>
              <a:t>並列</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アルゴリズムの流れ</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関連研究</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Mastrostefano</a:t>
            </a:r>
            <a:r>
              <a:rPr kumimoji="1" lang="en-US" altLang="ja-JP" dirty="0" smtClean="0">
                <a:solidFill>
                  <a:schemeClr val="bg1">
                    <a:lumMod val="85000"/>
                  </a:schemeClr>
                </a:solidFill>
              </a:rPr>
              <a:t> [2]</a:t>
            </a:r>
            <a:r>
              <a:rPr kumimoji="1" lang="ja-JP" altLang="en-US" dirty="0" smtClean="0">
                <a:solidFill>
                  <a:schemeClr val="bg1">
                    <a:lumMod val="85000"/>
                  </a:schemeClr>
                </a:solidFill>
              </a:rPr>
              <a:t>の</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a:t>
            </a:r>
            <a:endParaRPr kumimoji="1" lang="en-US" altLang="ja-JP" dirty="0" smtClean="0">
              <a:solidFill>
                <a:schemeClr val="bg1">
                  <a:lumMod val="85000"/>
                </a:schemeClr>
              </a:solidFill>
            </a:endParaRPr>
          </a:p>
          <a:p>
            <a:r>
              <a:rPr kumimoji="1" lang="ja-JP" altLang="en-US" dirty="0" smtClean="0">
                <a:solidFill>
                  <a:srgbClr val="000000"/>
                </a:solidFill>
              </a:rPr>
              <a:t>提案手法</a:t>
            </a:r>
            <a:endParaRPr kumimoji="1" lang="en-US" altLang="ja-JP" dirty="0" smtClean="0">
              <a:solidFill>
                <a:srgbClr val="000000"/>
              </a:solidFill>
            </a:endParaRPr>
          </a:p>
          <a:p>
            <a:r>
              <a:rPr kumimoji="1" lang="ja-JP" altLang="en-US" dirty="0" smtClean="0">
                <a:solidFill>
                  <a:schemeClr val="bg1">
                    <a:lumMod val="85000"/>
                  </a:schemeClr>
                </a:solidFill>
              </a:rPr>
              <a:t>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評価環境，ベンチマーク</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提案手法による通信量削減に関する評価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提案手法を用いた</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アルゴリズムの評価</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結論</a:t>
            </a:r>
            <a:endParaRPr kumimoji="1" lang="en-US" altLang="ja-JP" dirty="0" smtClean="0">
              <a:solidFill>
                <a:schemeClr val="bg1">
                  <a:lumMod val="85000"/>
                </a:schemeClr>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15</a:t>
            </a:fld>
            <a:endParaRPr lang="en-US"/>
          </a:p>
        </p:txBody>
      </p:sp>
    </p:spTree>
    <p:extLst>
      <p:ext uri="{BB962C8B-B14F-4D97-AF65-F5344CB8AC3E}">
        <p14:creationId xmlns:p14="http://schemas.microsoft.com/office/powerpoint/2010/main" val="2261287115"/>
      </p:ext>
    </p:extLst>
  </p:cSld>
  <p:clrMapOvr>
    <a:masterClrMapping/>
  </p:clrMapOvr>
  <mc:AlternateContent xmlns:mc="http://schemas.openxmlformats.org/markup-compatibility/2006" xmlns:p14="http://schemas.microsoft.com/office/powerpoint/2010/main">
    <mc:Choice Requires="p14">
      <p:transition spd="slow" p14:dur="2000" advTm="598"/>
    </mc:Choice>
    <mc:Fallback xmlns="">
      <p:transition xmlns:p14="http://schemas.microsoft.com/office/powerpoint/2010/main" spd="slow" advTm="598"/>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4" name="日付プレースホルダー 3"/>
          <p:cNvSpPr>
            <a:spLocks noGrp="1"/>
          </p:cNvSpPr>
          <p:nvPr>
            <p:ph type="dt" sz="half" idx="10"/>
          </p:nvPr>
        </p:nvSpPr>
        <p:spPr/>
        <p:txBody>
          <a:bodyPr/>
          <a:lstStyle/>
          <a:p>
            <a:fld id="{CC7F84C4-EBB6-164C-9F98-282C5FC1A5FE}"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16</a:t>
            </a:fld>
            <a:endParaRPr lang="en-US"/>
          </a:p>
        </p:txBody>
      </p:sp>
      <p:grpSp>
        <p:nvGrpSpPr>
          <p:cNvPr id="43" name="図形グループ 42"/>
          <p:cNvGrpSpPr/>
          <p:nvPr/>
        </p:nvGrpSpPr>
        <p:grpSpPr>
          <a:xfrm>
            <a:off x="2089033" y="2506456"/>
            <a:ext cx="6398377" cy="374429"/>
            <a:chOff x="2152426" y="4024248"/>
            <a:chExt cx="6398377" cy="374429"/>
          </a:xfrm>
        </p:grpSpPr>
        <p:sp>
          <p:nvSpPr>
            <p:cNvPr id="44" name="円/楕円 43"/>
            <p:cNvSpPr/>
            <p:nvPr/>
          </p:nvSpPr>
          <p:spPr>
            <a:xfrm>
              <a:off x="215242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5" name="円/楕円 44"/>
            <p:cNvSpPr/>
            <p:nvPr/>
          </p:nvSpPr>
          <p:spPr>
            <a:xfrm>
              <a:off x="265496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46" name="円/楕円 45"/>
            <p:cNvSpPr/>
            <p:nvPr/>
          </p:nvSpPr>
          <p:spPr>
            <a:xfrm>
              <a:off x="3162568"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7" name="円/楕円 46"/>
            <p:cNvSpPr/>
            <p:nvPr/>
          </p:nvSpPr>
          <p:spPr>
            <a:xfrm>
              <a:off x="366511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48" name="円/楕円 47"/>
            <p:cNvSpPr/>
            <p:nvPr/>
          </p:nvSpPr>
          <p:spPr>
            <a:xfrm>
              <a:off x="416452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49" name="円/楕円 48"/>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50" name="円/楕円 49"/>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51" name="円/楕円 50"/>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52" name="円/楕円 51"/>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53" name="円/楕円 52"/>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54" name="円/楕円 53"/>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55" name="円/楕円 54"/>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56" name="円/楕円 55"/>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57" name="図形グループ 56"/>
          <p:cNvGrpSpPr/>
          <p:nvPr/>
        </p:nvGrpSpPr>
        <p:grpSpPr>
          <a:xfrm>
            <a:off x="2091243" y="3194918"/>
            <a:ext cx="3892244" cy="375537"/>
            <a:chOff x="2154636" y="4712710"/>
            <a:chExt cx="3892244" cy="375537"/>
          </a:xfrm>
        </p:grpSpPr>
        <p:sp>
          <p:nvSpPr>
            <p:cNvPr id="58" name="円/楕円 57"/>
            <p:cNvSpPr/>
            <p:nvPr/>
          </p:nvSpPr>
          <p:spPr>
            <a:xfrm>
              <a:off x="2154636" y="471271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59" name="円/楕円 58"/>
            <p:cNvSpPr/>
            <p:nvPr/>
          </p:nvSpPr>
          <p:spPr>
            <a:xfrm>
              <a:off x="265386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60" name="円/楕円 59"/>
            <p:cNvSpPr/>
            <p:nvPr/>
          </p:nvSpPr>
          <p:spPr>
            <a:xfrm>
              <a:off x="3161463"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61" name="円/楕円 60"/>
            <p:cNvSpPr/>
            <p:nvPr/>
          </p:nvSpPr>
          <p:spPr>
            <a:xfrm>
              <a:off x="3664006"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62" name="円/楕円 61"/>
            <p:cNvSpPr/>
            <p:nvPr/>
          </p:nvSpPr>
          <p:spPr>
            <a:xfrm>
              <a:off x="416342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63" name="円/楕円 62"/>
            <p:cNvSpPr/>
            <p:nvPr/>
          </p:nvSpPr>
          <p:spPr>
            <a:xfrm>
              <a:off x="4662309"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64" name="円/楕円 63"/>
            <p:cNvSpPr/>
            <p:nvPr/>
          </p:nvSpPr>
          <p:spPr>
            <a:xfrm>
              <a:off x="5169908"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65" name="円/楕円 64"/>
            <p:cNvSpPr/>
            <p:nvPr/>
          </p:nvSpPr>
          <p:spPr>
            <a:xfrm>
              <a:off x="5672451"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96" name="図形グループ 95"/>
          <p:cNvGrpSpPr/>
          <p:nvPr/>
        </p:nvGrpSpPr>
        <p:grpSpPr>
          <a:xfrm>
            <a:off x="1081868" y="2046679"/>
            <a:ext cx="7541543" cy="990592"/>
            <a:chOff x="1145257" y="3564473"/>
            <a:chExt cx="7541543" cy="990592"/>
          </a:xfrm>
        </p:grpSpPr>
        <p:sp>
          <p:nvSpPr>
            <p:cNvPr id="97" name="角丸四角形 96"/>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98" name="テキスト ボックス 97"/>
            <p:cNvSpPr txBox="1"/>
            <p:nvPr/>
          </p:nvSpPr>
          <p:spPr>
            <a:xfrm>
              <a:off x="1145257" y="3564473"/>
              <a:ext cx="916161" cy="646331"/>
            </a:xfrm>
            <a:prstGeom prst="rect">
              <a:avLst/>
            </a:prstGeom>
            <a:solidFill>
              <a:schemeClr val="bg1"/>
            </a:solidFill>
          </p:spPr>
          <p:txBody>
            <a:bodyPr wrap="none" rtlCol="0">
              <a:spAutoFit/>
            </a:bodyPr>
            <a:lstStyle/>
            <a:p>
              <a:pPr algn="ctr"/>
              <a:r>
                <a:rPr kumimoji="1" lang="en-US" altLang="ja-JP" dirty="0" smtClean="0"/>
                <a:t>Sort</a:t>
              </a:r>
            </a:p>
            <a:p>
              <a:pPr algn="ctr"/>
              <a:r>
                <a:rPr kumimoji="1" lang="en-US" altLang="ja-JP" dirty="0" smtClean="0"/>
                <a:t>Unique</a:t>
              </a:r>
              <a:endParaRPr kumimoji="1" lang="ja-JP" altLang="en-US" dirty="0"/>
            </a:p>
          </p:txBody>
        </p:sp>
      </p:grpSp>
      <p:grpSp>
        <p:nvGrpSpPr>
          <p:cNvPr id="99" name="図形グループ 98"/>
          <p:cNvGrpSpPr/>
          <p:nvPr/>
        </p:nvGrpSpPr>
        <p:grpSpPr>
          <a:xfrm>
            <a:off x="2514179" y="2423072"/>
            <a:ext cx="4556771" cy="539881"/>
            <a:chOff x="2574453" y="3943127"/>
            <a:chExt cx="4556771" cy="539881"/>
          </a:xfrm>
        </p:grpSpPr>
        <p:sp>
          <p:nvSpPr>
            <p:cNvPr id="100" name="乗算記号 99"/>
            <p:cNvSpPr/>
            <p:nvPr/>
          </p:nvSpPr>
          <p:spPr>
            <a:xfrm>
              <a:off x="257445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1" name="乗算記号 100"/>
            <p:cNvSpPr/>
            <p:nvPr/>
          </p:nvSpPr>
          <p:spPr>
            <a:xfrm>
              <a:off x="3082052"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2" name="乗算記号 101"/>
            <p:cNvSpPr/>
            <p:nvPr/>
          </p:nvSpPr>
          <p:spPr>
            <a:xfrm>
              <a:off x="3584595"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3" name="乗算記号 102"/>
            <p:cNvSpPr/>
            <p:nvPr/>
          </p:nvSpPr>
          <p:spPr>
            <a:xfrm>
              <a:off x="4582898"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4" name="乗算記号 103"/>
            <p:cNvSpPr/>
            <p:nvPr/>
          </p:nvSpPr>
          <p:spPr>
            <a:xfrm>
              <a:off x="659134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37" name="図形グループ 136"/>
          <p:cNvGrpSpPr/>
          <p:nvPr/>
        </p:nvGrpSpPr>
        <p:grpSpPr>
          <a:xfrm>
            <a:off x="2089033" y="4928908"/>
            <a:ext cx="6398377" cy="374429"/>
            <a:chOff x="2152426" y="4024248"/>
            <a:chExt cx="6398377" cy="374429"/>
          </a:xfrm>
        </p:grpSpPr>
        <p:sp>
          <p:nvSpPr>
            <p:cNvPr id="138" name="円/楕円 137"/>
            <p:cNvSpPr/>
            <p:nvPr/>
          </p:nvSpPr>
          <p:spPr>
            <a:xfrm>
              <a:off x="215242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39" name="円/楕円 138"/>
            <p:cNvSpPr/>
            <p:nvPr/>
          </p:nvSpPr>
          <p:spPr>
            <a:xfrm>
              <a:off x="265496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0" name="円/楕円 139"/>
            <p:cNvSpPr/>
            <p:nvPr/>
          </p:nvSpPr>
          <p:spPr>
            <a:xfrm>
              <a:off x="3162568"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41" name="円/楕円 140"/>
            <p:cNvSpPr/>
            <p:nvPr/>
          </p:nvSpPr>
          <p:spPr>
            <a:xfrm>
              <a:off x="366511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2" name="円/楕円 141"/>
            <p:cNvSpPr/>
            <p:nvPr/>
          </p:nvSpPr>
          <p:spPr>
            <a:xfrm>
              <a:off x="416452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43" name="円/楕円 142"/>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144" name="円/楕円 143"/>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145" name="円/楕円 144"/>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46" name="円/楕円 145"/>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7" name="円/楕円 146"/>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8" name="円/楕円 147"/>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149" name="円/楕円 148"/>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150" name="円/楕円 149"/>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151" name="図形グループ 150"/>
          <p:cNvGrpSpPr/>
          <p:nvPr/>
        </p:nvGrpSpPr>
        <p:grpSpPr>
          <a:xfrm>
            <a:off x="2091243" y="5617373"/>
            <a:ext cx="1381256" cy="375537"/>
            <a:chOff x="2154636" y="4712710"/>
            <a:chExt cx="1381256" cy="375537"/>
          </a:xfrm>
        </p:grpSpPr>
        <p:sp>
          <p:nvSpPr>
            <p:cNvPr id="152" name="円/楕円 151"/>
            <p:cNvSpPr/>
            <p:nvPr/>
          </p:nvSpPr>
          <p:spPr>
            <a:xfrm>
              <a:off x="2154636" y="471271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53" name="円/楕円 152"/>
            <p:cNvSpPr/>
            <p:nvPr/>
          </p:nvSpPr>
          <p:spPr>
            <a:xfrm>
              <a:off x="2653864"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4" name="円/楕円 153"/>
            <p:cNvSpPr/>
            <p:nvPr/>
          </p:nvSpPr>
          <p:spPr>
            <a:xfrm>
              <a:off x="3161463" y="471381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grpSp>
      <p:grpSp>
        <p:nvGrpSpPr>
          <p:cNvPr id="160" name="図形グループ 159"/>
          <p:cNvGrpSpPr/>
          <p:nvPr/>
        </p:nvGrpSpPr>
        <p:grpSpPr>
          <a:xfrm>
            <a:off x="924822" y="4469133"/>
            <a:ext cx="7698589" cy="990592"/>
            <a:chOff x="988211" y="3564473"/>
            <a:chExt cx="7698589" cy="990592"/>
          </a:xfrm>
        </p:grpSpPr>
        <p:sp>
          <p:nvSpPr>
            <p:cNvPr id="161" name="角丸四角形 160"/>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2" name="テキスト ボックス 161"/>
            <p:cNvSpPr txBox="1"/>
            <p:nvPr/>
          </p:nvSpPr>
          <p:spPr>
            <a:xfrm>
              <a:off x="988211" y="3564473"/>
              <a:ext cx="1108334" cy="646331"/>
            </a:xfrm>
            <a:prstGeom prst="rect">
              <a:avLst/>
            </a:prstGeom>
            <a:solidFill>
              <a:schemeClr val="bg1"/>
            </a:solidFill>
          </p:spPr>
          <p:txBody>
            <a:bodyPr wrap="none" rtlCol="0">
              <a:spAutoFit/>
            </a:bodyPr>
            <a:lstStyle/>
            <a:p>
              <a:pPr algn="ctr"/>
              <a:r>
                <a:rPr kumimoji="1" lang="en-US" altLang="ja-JP" dirty="0" smtClean="0"/>
                <a:t>Sort</a:t>
              </a:r>
            </a:p>
            <a:p>
              <a:pPr algn="ctr"/>
              <a:r>
                <a:rPr kumimoji="1" lang="en-US" altLang="ja-JP" dirty="0" smtClean="0"/>
                <a:t>Compact</a:t>
              </a:r>
              <a:endParaRPr kumimoji="1" lang="ja-JP" altLang="en-US" dirty="0"/>
            </a:p>
          </p:txBody>
        </p:sp>
      </p:grpSp>
      <p:grpSp>
        <p:nvGrpSpPr>
          <p:cNvPr id="163" name="図形グループ 162"/>
          <p:cNvGrpSpPr/>
          <p:nvPr/>
        </p:nvGrpSpPr>
        <p:grpSpPr>
          <a:xfrm>
            <a:off x="2514179" y="4845526"/>
            <a:ext cx="4556771" cy="539881"/>
            <a:chOff x="2574453" y="3943127"/>
            <a:chExt cx="4556771" cy="539881"/>
          </a:xfrm>
        </p:grpSpPr>
        <p:sp>
          <p:nvSpPr>
            <p:cNvPr id="164" name="乗算記号 163"/>
            <p:cNvSpPr/>
            <p:nvPr/>
          </p:nvSpPr>
          <p:spPr>
            <a:xfrm>
              <a:off x="257445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5" name="乗算記号 164"/>
            <p:cNvSpPr/>
            <p:nvPr/>
          </p:nvSpPr>
          <p:spPr>
            <a:xfrm>
              <a:off x="3082052"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6" name="乗算記号 165"/>
            <p:cNvSpPr/>
            <p:nvPr/>
          </p:nvSpPr>
          <p:spPr>
            <a:xfrm>
              <a:off x="3584595"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7" name="乗算記号 166"/>
            <p:cNvSpPr/>
            <p:nvPr/>
          </p:nvSpPr>
          <p:spPr>
            <a:xfrm>
              <a:off x="4582898"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8" name="乗算記号 167"/>
            <p:cNvSpPr/>
            <p:nvPr/>
          </p:nvSpPr>
          <p:spPr>
            <a:xfrm>
              <a:off x="6591343" y="39431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87" name="図形グループ 186"/>
          <p:cNvGrpSpPr/>
          <p:nvPr/>
        </p:nvGrpSpPr>
        <p:grpSpPr>
          <a:xfrm>
            <a:off x="2705579" y="3719020"/>
            <a:ext cx="3012825" cy="521749"/>
            <a:chOff x="2767863" y="3213484"/>
            <a:chExt cx="3012825" cy="521749"/>
          </a:xfrm>
        </p:grpSpPr>
        <p:sp>
          <p:nvSpPr>
            <p:cNvPr id="14" name="下矢印 13"/>
            <p:cNvSpPr/>
            <p:nvPr/>
          </p:nvSpPr>
          <p:spPr>
            <a:xfrm>
              <a:off x="2767863" y="3213484"/>
              <a:ext cx="632398" cy="521749"/>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0" name="テキスト ボックス 169"/>
            <p:cNvSpPr txBox="1"/>
            <p:nvPr/>
          </p:nvSpPr>
          <p:spPr>
            <a:xfrm>
              <a:off x="3531354" y="3289531"/>
              <a:ext cx="2249334" cy="369332"/>
            </a:xfrm>
            <a:prstGeom prst="rect">
              <a:avLst/>
            </a:prstGeom>
            <a:noFill/>
          </p:spPr>
          <p:txBody>
            <a:bodyPr wrap="none" rtlCol="0">
              <a:spAutoFit/>
            </a:bodyPr>
            <a:lstStyle/>
            <a:p>
              <a:r>
                <a:rPr kumimoji="1" lang="en-US" altLang="ja-JP" dirty="0" smtClean="0"/>
                <a:t>GPU</a:t>
              </a:r>
              <a:r>
                <a:rPr kumimoji="1" lang="ja-JP" altLang="en-US" dirty="0" smtClean="0"/>
                <a:t>間で頂点を交換</a:t>
              </a:r>
              <a:endParaRPr kumimoji="1" lang="ja-JP" altLang="en-US" dirty="0"/>
            </a:p>
          </p:txBody>
        </p:sp>
      </p:grpSp>
      <p:cxnSp>
        <p:nvCxnSpPr>
          <p:cNvPr id="172" name="直線コネクタ 171"/>
          <p:cNvCxnSpPr/>
          <p:nvPr/>
        </p:nvCxnSpPr>
        <p:spPr>
          <a:xfrm>
            <a:off x="-83" y="4423061"/>
            <a:ext cx="9144000"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175" name="テキスト ボックス 174"/>
          <p:cNvSpPr txBox="1"/>
          <p:nvPr/>
        </p:nvSpPr>
        <p:spPr>
          <a:xfrm>
            <a:off x="98702" y="3209991"/>
            <a:ext cx="1107996" cy="369332"/>
          </a:xfrm>
          <a:prstGeom prst="rect">
            <a:avLst/>
          </a:prstGeom>
          <a:noFill/>
        </p:spPr>
        <p:txBody>
          <a:bodyPr wrap="none" rtlCol="0">
            <a:spAutoFit/>
          </a:bodyPr>
          <a:lstStyle/>
          <a:p>
            <a:r>
              <a:rPr kumimoji="1" lang="ja-JP" altLang="en-US" dirty="0" smtClean="0"/>
              <a:t>従来手法</a:t>
            </a:r>
            <a:endParaRPr kumimoji="1" lang="ja-JP" altLang="en-US" dirty="0"/>
          </a:p>
        </p:txBody>
      </p:sp>
      <p:sp>
        <p:nvSpPr>
          <p:cNvPr id="186" name="テキスト ボックス 185"/>
          <p:cNvSpPr txBox="1"/>
          <p:nvPr/>
        </p:nvSpPr>
        <p:spPr>
          <a:xfrm>
            <a:off x="98702" y="5632445"/>
            <a:ext cx="1107996" cy="369332"/>
          </a:xfrm>
          <a:prstGeom prst="rect">
            <a:avLst/>
          </a:prstGeom>
          <a:noFill/>
        </p:spPr>
        <p:txBody>
          <a:bodyPr wrap="none" rtlCol="0">
            <a:spAutoFit/>
          </a:bodyPr>
          <a:lstStyle/>
          <a:p>
            <a:r>
              <a:rPr kumimoji="1" lang="ja-JP" altLang="en-US" dirty="0" smtClean="0"/>
              <a:t>提案手法</a:t>
            </a:r>
            <a:endParaRPr kumimoji="1" lang="ja-JP" altLang="en-US" dirty="0"/>
          </a:p>
        </p:txBody>
      </p:sp>
      <p:grpSp>
        <p:nvGrpSpPr>
          <p:cNvPr id="188" name="図形グループ 187"/>
          <p:cNvGrpSpPr/>
          <p:nvPr/>
        </p:nvGrpSpPr>
        <p:grpSpPr>
          <a:xfrm>
            <a:off x="2089033" y="1606499"/>
            <a:ext cx="6398377" cy="374429"/>
            <a:chOff x="2153531" y="3357102"/>
            <a:chExt cx="6398377" cy="374429"/>
          </a:xfrm>
        </p:grpSpPr>
        <p:sp>
          <p:nvSpPr>
            <p:cNvPr id="189" name="円/楕円 188"/>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90" name="円/楕円 189"/>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91" name="円/楕円 190"/>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92" name="円/楕円 191"/>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93" name="円/楕円 192"/>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94" name="円/楕円 193"/>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95" name="円/楕円 194"/>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96" name="円/楕円 195"/>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97" name="円/楕円 196"/>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98" name="円/楕円 197"/>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99" name="円/楕円 198"/>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200" name="円/楕円 199"/>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201" name="円/楕円 200"/>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202" name="図形グループ 201"/>
          <p:cNvGrpSpPr/>
          <p:nvPr/>
        </p:nvGrpSpPr>
        <p:grpSpPr>
          <a:xfrm>
            <a:off x="2705579" y="6140716"/>
            <a:ext cx="3012825" cy="521749"/>
            <a:chOff x="2767863" y="3213484"/>
            <a:chExt cx="3012825" cy="521749"/>
          </a:xfrm>
        </p:grpSpPr>
        <p:sp>
          <p:nvSpPr>
            <p:cNvPr id="203" name="下矢印 202"/>
            <p:cNvSpPr/>
            <p:nvPr/>
          </p:nvSpPr>
          <p:spPr>
            <a:xfrm>
              <a:off x="2767863" y="3213484"/>
              <a:ext cx="632398" cy="521749"/>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04" name="テキスト ボックス 203"/>
            <p:cNvSpPr txBox="1"/>
            <p:nvPr/>
          </p:nvSpPr>
          <p:spPr>
            <a:xfrm>
              <a:off x="3531354" y="3289531"/>
              <a:ext cx="2249334" cy="369332"/>
            </a:xfrm>
            <a:prstGeom prst="rect">
              <a:avLst/>
            </a:prstGeom>
            <a:noFill/>
          </p:spPr>
          <p:txBody>
            <a:bodyPr wrap="none" rtlCol="0">
              <a:spAutoFit/>
            </a:bodyPr>
            <a:lstStyle/>
            <a:p>
              <a:r>
                <a:rPr kumimoji="1" lang="en-US" altLang="ja-JP" dirty="0" smtClean="0"/>
                <a:t>GPU</a:t>
              </a:r>
              <a:r>
                <a:rPr kumimoji="1" lang="ja-JP" altLang="en-US" dirty="0" smtClean="0"/>
                <a:t>間で頂点を交換</a:t>
              </a:r>
              <a:endParaRPr kumimoji="1" lang="ja-JP" altLang="en-US" dirty="0"/>
            </a:p>
          </p:txBody>
        </p:sp>
      </p:grpSp>
      <p:grpSp>
        <p:nvGrpSpPr>
          <p:cNvPr id="230" name="図形グループ 229"/>
          <p:cNvGrpSpPr/>
          <p:nvPr/>
        </p:nvGrpSpPr>
        <p:grpSpPr>
          <a:xfrm>
            <a:off x="2007554" y="4845526"/>
            <a:ext cx="6564661" cy="539881"/>
            <a:chOff x="2069838" y="4804883"/>
            <a:chExt cx="6564661" cy="539881"/>
          </a:xfrm>
        </p:grpSpPr>
        <p:sp>
          <p:nvSpPr>
            <p:cNvPr id="223" name="乗算記号 222"/>
            <p:cNvSpPr/>
            <p:nvPr/>
          </p:nvSpPr>
          <p:spPr>
            <a:xfrm>
              <a:off x="2069838"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6" name="乗算記号 225"/>
            <p:cNvSpPr/>
            <p:nvPr/>
          </p:nvSpPr>
          <p:spPr>
            <a:xfrm>
              <a:off x="4078283"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7" name="乗算記号 226"/>
            <p:cNvSpPr/>
            <p:nvPr/>
          </p:nvSpPr>
          <p:spPr>
            <a:xfrm>
              <a:off x="6086728"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8" name="乗算記号 227"/>
            <p:cNvSpPr/>
            <p:nvPr/>
          </p:nvSpPr>
          <p:spPr>
            <a:xfrm>
              <a:off x="5089223"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9" name="乗算記号 228"/>
            <p:cNvSpPr/>
            <p:nvPr/>
          </p:nvSpPr>
          <p:spPr>
            <a:xfrm>
              <a:off x="8094618" y="4804883"/>
              <a:ext cx="539881" cy="539881"/>
            </a:xfrm>
            <a:prstGeom prst="mathMultiply">
              <a:avLst>
                <a:gd name="adj1" fmla="val 9334"/>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237" name="図形グループ 236"/>
          <p:cNvGrpSpPr/>
          <p:nvPr/>
        </p:nvGrpSpPr>
        <p:grpSpPr>
          <a:xfrm>
            <a:off x="58062" y="3281681"/>
            <a:ext cx="1865512" cy="2711227"/>
            <a:chOff x="120350" y="3281680"/>
            <a:chExt cx="1865512" cy="2711227"/>
          </a:xfrm>
        </p:grpSpPr>
        <p:sp>
          <p:nvSpPr>
            <p:cNvPr id="233" name="右カーブ矢印 232"/>
            <p:cNvSpPr/>
            <p:nvPr/>
          </p:nvSpPr>
          <p:spPr>
            <a:xfrm>
              <a:off x="904240" y="3281680"/>
              <a:ext cx="904240" cy="2711227"/>
            </a:xfrm>
            <a:prstGeom prst="curvedRightArrow">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solidFill>
                  <a:schemeClr val="tx1"/>
                </a:solidFill>
                <a:latin typeface="Calibri" panose="020F0502020204030204" pitchFamily="34" charset="0"/>
              </a:endParaRPr>
            </a:p>
          </p:txBody>
        </p:sp>
        <p:sp>
          <p:nvSpPr>
            <p:cNvPr id="236" name="円/楕円 235"/>
            <p:cNvSpPr/>
            <p:nvPr/>
          </p:nvSpPr>
          <p:spPr>
            <a:xfrm>
              <a:off x="120350" y="3992872"/>
              <a:ext cx="1865512" cy="860379"/>
            </a:xfrm>
            <a:prstGeom prst="ellipse">
              <a:avLst/>
            </a:prstGeom>
            <a:solidFill>
              <a:schemeClr val="accent2">
                <a:lumMod val="60000"/>
                <a:lumOff val="40000"/>
              </a:schemeClr>
            </a:solidFill>
            <a:ln>
              <a:solidFill>
                <a:srgbClr val="C0504D"/>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tx1"/>
                  </a:solidFill>
                  <a:latin typeface="Calibri" panose="020F0502020204030204" pitchFamily="34" charset="0"/>
                </a:rPr>
                <a:t>GPU</a:t>
              </a:r>
              <a:r>
                <a:rPr kumimoji="1" lang="ja-JP" altLang="en-US" dirty="0" smtClean="0">
                  <a:solidFill>
                    <a:schemeClr val="tx1"/>
                  </a:solidFill>
                  <a:latin typeface="Calibri" panose="020F0502020204030204" pitchFamily="34" charset="0"/>
                </a:rPr>
                <a:t>間</a:t>
              </a:r>
              <a:r>
                <a:rPr kumimoji="1" lang="ja-JP" altLang="en-US" dirty="0" smtClean="0">
                  <a:solidFill>
                    <a:schemeClr val="tx1"/>
                  </a:solidFill>
                  <a:latin typeface="Calibri" panose="020F0502020204030204" pitchFamily="34" charset="0"/>
                </a:rPr>
                <a:t>通信量</a:t>
              </a:r>
              <a:r>
                <a:rPr kumimoji="1" lang="ja-JP" altLang="en-US" dirty="0" smtClean="0">
                  <a:solidFill>
                    <a:schemeClr val="tx1"/>
                  </a:solidFill>
                  <a:latin typeface="Calibri" panose="020F0502020204030204" pitchFamily="34" charset="0"/>
                </a:rPr>
                <a:t>を削減</a:t>
              </a:r>
              <a:endParaRPr kumimoji="1" lang="ja-JP" altLang="en-US" dirty="0">
                <a:solidFill>
                  <a:schemeClr val="tx1"/>
                </a:solidFill>
                <a:latin typeface="Calibri" panose="020F0502020204030204" pitchFamily="34" charset="0"/>
              </a:endParaRPr>
            </a:p>
          </p:txBody>
        </p:sp>
      </p:grpSp>
      <p:sp>
        <p:nvSpPr>
          <p:cNvPr id="3" name="テキスト ボックス 2"/>
          <p:cNvSpPr txBox="1"/>
          <p:nvPr/>
        </p:nvSpPr>
        <p:spPr>
          <a:xfrm>
            <a:off x="5103795" y="5539298"/>
            <a:ext cx="3202369" cy="646331"/>
          </a:xfrm>
          <a:prstGeom prst="rect">
            <a:avLst/>
          </a:prstGeom>
          <a:noFill/>
        </p:spPr>
        <p:txBody>
          <a:bodyPr wrap="none" rtlCol="0">
            <a:spAutoFit/>
          </a:bodyPr>
          <a:lstStyle/>
          <a:p>
            <a:r>
              <a:rPr kumimoji="1" lang="en-US" altLang="ja-JP" dirty="0">
                <a:solidFill>
                  <a:schemeClr val="bg1"/>
                </a:solidFill>
              </a:rPr>
              <a:t>	</a:t>
            </a:r>
            <a:r>
              <a:rPr kumimoji="1" lang="en-US" altLang="ja-JP" dirty="0" smtClean="0">
                <a:solidFill>
                  <a:schemeClr val="bg1"/>
                </a:solidFill>
              </a:rPr>
              <a:t> 0  </a:t>
            </a:r>
            <a:r>
              <a:rPr kumimoji="1" lang="en-US" altLang="ja-JP" dirty="0">
                <a:solidFill>
                  <a:schemeClr val="bg1"/>
                </a:solidFill>
              </a:rPr>
              <a:t>1  2  3  4  5  6  </a:t>
            </a:r>
            <a:r>
              <a:rPr kumimoji="1" lang="en-US" altLang="ja-JP" dirty="0" smtClean="0">
                <a:solidFill>
                  <a:schemeClr val="bg1"/>
                </a:solidFill>
              </a:rPr>
              <a:t>7</a:t>
            </a:r>
            <a:endParaRPr kumimoji="1" lang="en-US" altLang="ja-JP" dirty="0">
              <a:solidFill>
                <a:schemeClr val="bg1"/>
              </a:solidFill>
            </a:endParaRPr>
          </a:p>
          <a:p>
            <a:r>
              <a:rPr kumimoji="1" lang="en-US" altLang="ja-JP" dirty="0" smtClean="0">
                <a:solidFill>
                  <a:schemeClr val="bg1"/>
                </a:solidFill>
              </a:rPr>
              <a:t>Visited = [1, 1, 1, 0, 1, 0, 0, 1]</a:t>
            </a:r>
          </a:p>
        </p:txBody>
      </p:sp>
      <p:sp>
        <p:nvSpPr>
          <p:cNvPr id="8" name="角丸四角形吹き出し 7"/>
          <p:cNvSpPr/>
          <p:nvPr/>
        </p:nvSpPr>
        <p:spPr>
          <a:xfrm>
            <a:off x="6087873" y="3464633"/>
            <a:ext cx="1049439" cy="612648"/>
          </a:xfrm>
          <a:prstGeom prst="wedgeRoundRectCallout">
            <a:avLst>
              <a:gd name="adj1" fmla="val -36280"/>
              <a:gd name="adj2" fmla="val -102998"/>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solidFill>
                  <a:schemeClr val="accent2"/>
                </a:solidFill>
                <a:latin typeface="Calibri" panose="020F0502020204030204" pitchFamily="34" charset="0"/>
              </a:rPr>
              <a:t>重複頂点</a:t>
            </a:r>
            <a:r>
              <a:rPr kumimoji="1" lang="ja-JP" altLang="en-US" sz="1600" dirty="0" smtClean="0">
                <a:latin typeface="Calibri" panose="020F0502020204030204" pitchFamily="34" charset="0"/>
              </a:rPr>
              <a:t>のみ除去</a:t>
            </a:r>
            <a:endParaRPr kumimoji="1" lang="ja-JP" altLang="en-US" sz="1600" dirty="0">
              <a:latin typeface="Calibri" panose="020F0502020204030204" pitchFamily="34" charset="0"/>
            </a:endParaRPr>
          </a:p>
        </p:txBody>
      </p:sp>
      <p:sp>
        <p:nvSpPr>
          <p:cNvPr id="9" name="角丸四角形吹き出し 8"/>
          <p:cNvSpPr/>
          <p:nvPr/>
        </p:nvSpPr>
        <p:spPr>
          <a:xfrm>
            <a:off x="6109581" y="5901701"/>
            <a:ext cx="2171335" cy="630124"/>
          </a:xfrm>
          <a:prstGeom prst="wedgeRoundRectCallout">
            <a:avLst>
              <a:gd name="adj1" fmla="val -36930"/>
              <a:gd name="adj2" fmla="val -99823"/>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600" dirty="0" smtClean="0">
                <a:solidFill>
                  <a:srgbClr val="C0504D"/>
                </a:solidFill>
                <a:latin typeface="Calibri" panose="020F0502020204030204" pitchFamily="34" charset="0"/>
              </a:rPr>
              <a:t>重複頂点</a:t>
            </a:r>
            <a:r>
              <a:rPr kumimoji="1" lang="ja-JP" altLang="en-US" sz="1600" dirty="0" smtClean="0">
                <a:latin typeface="Calibri" panose="020F0502020204030204" pitchFamily="34" charset="0"/>
              </a:rPr>
              <a:t>と</a:t>
            </a:r>
            <a:r>
              <a:rPr kumimoji="1" lang="ja-JP" altLang="en-US" sz="1600" dirty="0" smtClean="0">
                <a:solidFill>
                  <a:schemeClr val="accent1"/>
                </a:solidFill>
                <a:latin typeface="Calibri" panose="020F0502020204030204" pitchFamily="34" charset="0"/>
              </a:rPr>
              <a:t>ローカルに訪問済の頂点</a:t>
            </a:r>
            <a:r>
              <a:rPr kumimoji="1" lang="ja-JP" altLang="en-US" sz="1600" dirty="0" smtClean="0">
                <a:latin typeface="Calibri" panose="020F0502020204030204" pitchFamily="34" charset="0"/>
              </a:rPr>
              <a:t>も除去</a:t>
            </a:r>
            <a:endParaRPr kumimoji="1" lang="ja-JP" altLang="en-US" sz="1600" dirty="0">
              <a:latin typeface="Calibri" panose="020F0502020204030204" pitchFamily="34" charset="0"/>
            </a:endParaRPr>
          </a:p>
        </p:txBody>
      </p:sp>
      <p:grpSp>
        <p:nvGrpSpPr>
          <p:cNvPr id="105" name="図形グループ 104"/>
          <p:cNvGrpSpPr/>
          <p:nvPr/>
        </p:nvGrpSpPr>
        <p:grpSpPr>
          <a:xfrm>
            <a:off x="2073085" y="3154278"/>
            <a:ext cx="3930772" cy="457803"/>
            <a:chOff x="2105988" y="4663208"/>
            <a:chExt cx="3930772" cy="457803"/>
          </a:xfrm>
        </p:grpSpPr>
        <p:sp>
          <p:nvSpPr>
            <p:cNvPr id="106" name="正方形/長方形 105"/>
            <p:cNvSpPr/>
            <p:nvPr/>
          </p:nvSpPr>
          <p:spPr>
            <a:xfrm>
              <a:off x="2105988" y="4663208"/>
              <a:ext cx="920773" cy="457803"/>
            </a:xfrm>
            <a:prstGeom prst="rect">
              <a:avLst/>
            </a:prstGeom>
            <a:solidFill>
              <a:schemeClr val="accent1">
                <a:lumMod val="60000"/>
                <a:lumOff val="40000"/>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7" name="正方形/長方形 106"/>
            <p:cNvSpPr/>
            <p:nvPr/>
          </p:nvSpPr>
          <p:spPr>
            <a:xfrm>
              <a:off x="3113291" y="4663208"/>
              <a:ext cx="915020"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8" name="正方形/長方形 107"/>
            <p:cNvSpPr/>
            <p:nvPr/>
          </p:nvSpPr>
          <p:spPr>
            <a:xfrm>
              <a:off x="4114437" y="4663208"/>
              <a:ext cx="920773"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9" name="正方形/長方形 108"/>
            <p:cNvSpPr/>
            <p:nvPr/>
          </p:nvSpPr>
          <p:spPr>
            <a:xfrm>
              <a:off x="5121740" y="4663208"/>
              <a:ext cx="915020"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0" name="図形グループ 9"/>
          <p:cNvGrpSpPr/>
          <p:nvPr/>
        </p:nvGrpSpPr>
        <p:grpSpPr>
          <a:xfrm>
            <a:off x="2068713" y="5574454"/>
            <a:ext cx="1428355" cy="457803"/>
            <a:chOff x="2068713" y="5574454"/>
            <a:chExt cx="1428355" cy="457803"/>
          </a:xfrm>
        </p:grpSpPr>
        <p:sp>
          <p:nvSpPr>
            <p:cNvPr id="110" name="正方形/長方形 109"/>
            <p:cNvSpPr/>
            <p:nvPr/>
          </p:nvSpPr>
          <p:spPr>
            <a:xfrm>
              <a:off x="2068713" y="5574454"/>
              <a:ext cx="425146"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2" name="正方形/長方形 111"/>
            <p:cNvSpPr/>
            <p:nvPr/>
          </p:nvSpPr>
          <p:spPr>
            <a:xfrm>
              <a:off x="3071922" y="5574454"/>
              <a:ext cx="425146"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14" name="正方形/長方形 113"/>
            <p:cNvSpPr/>
            <p:nvPr/>
          </p:nvSpPr>
          <p:spPr>
            <a:xfrm>
              <a:off x="2564367" y="5574454"/>
              <a:ext cx="425146"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1" name="テキスト ボックス 10"/>
          <p:cNvSpPr txBox="1"/>
          <p:nvPr/>
        </p:nvSpPr>
        <p:spPr>
          <a:xfrm>
            <a:off x="609600" y="1460500"/>
            <a:ext cx="1338828" cy="646331"/>
          </a:xfrm>
          <a:prstGeom prst="rect">
            <a:avLst/>
          </a:prstGeom>
          <a:noFill/>
        </p:spPr>
        <p:txBody>
          <a:bodyPr wrap="none" rtlCol="0">
            <a:spAutoFit/>
          </a:bodyPr>
          <a:lstStyle/>
          <a:p>
            <a:r>
              <a:rPr kumimoji="1" lang="en-US" altLang="ja-JP" dirty="0">
                <a:latin typeface="Calibri" panose="020F0502020204030204" pitchFamily="34" charset="0"/>
              </a:rPr>
              <a:t>Gather</a:t>
            </a:r>
            <a:r>
              <a:rPr kumimoji="1" lang="ja-JP" altLang="en-US" dirty="0">
                <a:latin typeface="Calibri" panose="020F0502020204030204" pitchFamily="34" charset="0"/>
              </a:rPr>
              <a:t>後</a:t>
            </a:r>
            <a:r>
              <a:rPr kumimoji="1" lang="ja-JP" altLang="en-US" dirty="0" smtClean="0">
                <a:latin typeface="Calibri" panose="020F0502020204030204" pitchFamily="34" charset="0"/>
              </a:rPr>
              <a:t>の</a:t>
            </a:r>
            <a:endParaRPr kumimoji="1" lang="en-US" altLang="ja-JP" dirty="0" smtClean="0">
              <a:latin typeface="Calibri" panose="020F0502020204030204" pitchFamily="34" charset="0"/>
            </a:endParaRPr>
          </a:p>
          <a:p>
            <a:r>
              <a:rPr kumimoji="1" lang="ja-JP" altLang="en-US" dirty="0" smtClean="0">
                <a:latin typeface="Calibri" panose="020F0502020204030204" pitchFamily="34" charset="0"/>
              </a:rPr>
              <a:t>隣接頂点群</a:t>
            </a:r>
            <a:endParaRPr kumimoji="1" lang="ja-JP" altLang="en-US" dirty="0">
              <a:latin typeface="Calibri" panose="020F0502020204030204" pitchFamily="34" charset="0"/>
            </a:endParaRPr>
          </a:p>
        </p:txBody>
      </p:sp>
    </p:spTree>
    <p:custDataLst>
      <p:tags r:id="rId1"/>
    </p:custDataLst>
    <p:extLst>
      <p:ext uri="{BB962C8B-B14F-4D97-AF65-F5344CB8AC3E}">
        <p14:creationId xmlns:p14="http://schemas.microsoft.com/office/powerpoint/2010/main" val="3510444999"/>
      </p:ext>
    </p:extLst>
  </p:cSld>
  <p:clrMapOvr>
    <a:masterClrMapping/>
  </p:clrMapOvr>
  <mc:AlternateContent xmlns:mc="http://schemas.openxmlformats.org/markup-compatibility/2006" xmlns:p14="http://schemas.microsoft.com/office/powerpoint/2010/main">
    <mc:Choice Requires="p14">
      <p:transition spd="slow" p14:dur="2000" advTm="52196"/>
    </mc:Choice>
    <mc:Fallback xmlns="">
      <p:transition xmlns:p14="http://schemas.microsoft.com/office/powerpoint/2010/main" spd="slow" advTm="52196"/>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提案手法の実装</a:t>
            </a:r>
            <a:endParaRPr kumimoji="1" lang="ja-JP" altLang="en-US" dirty="0"/>
          </a:p>
        </p:txBody>
      </p:sp>
      <p:sp>
        <p:nvSpPr>
          <p:cNvPr id="91" name="コンテンツ プレースホルダー 90"/>
          <p:cNvSpPr>
            <a:spLocks noGrp="1"/>
          </p:cNvSpPr>
          <p:nvPr>
            <p:ph idx="1"/>
          </p:nvPr>
        </p:nvSpPr>
        <p:spPr>
          <a:xfrm>
            <a:off x="163880" y="1576055"/>
            <a:ext cx="4362440" cy="4769997"/>
          </a:xfrm>
        </p:spPr>
        <p:txBody>
          <a:bodyPr/>
          <a:lstStyle/>
          <a:p>
            <a:pPr marL="457200" indent="-457200">
              <a:buFont typeface="+mj-lt"/>
              <a:buAutoNum type="arabicPeriod"/>
            </a:pPr>
            <a:r>
              <a:rPr kumimoji="1" lang="ja-JP" altLang="en-US" sz="2000" dirty="0" smtClean="0"/>
              <a:t>近傍頂点を</a:t>
            </a:r>
            <a:r>
              <a:rPr kumimoji="1" lang="en-US" altLang="ja-JP" sz="2000" dirty="0" smtClean="0"/>
              <a:t>ID</a:t>
            </a:r>
            <a:r>
              <a:rPr kumimoji="1" lang="ja-JP" altLang="en-US" sz="2000" dirty="0" smtClean="0"/>
              <a:t>で整列する（</a:t>
            </a:r>
            <a:r>
              <a:rPr kumimoji="1" lang="en-US" altLang="ja-JP" sz="2000" dirty="0" smtClean="0"/>
              <a:t>Library</a:t>
            </a:r>
            <a:r>
              <a:rPr kumimoji="1" lang="ja-JP" altLang="en-US" sz="2000" dirty="0" smtClean="0"/>
              <a:t>）</a:t>
            </a:r>
            <a:endParaRPr kumimoji="1" lang="en-US" altLang="ja-JP" sz="2000" dirty="0"/>
          </a:p>
          <a:p>
            <a:pPr marL="457200" indent="-457200">
              <a:buFont typeface="+mj-lt"/>
              <a:buAutoNum type="arabicPeriod"/>
            </a:pPr>
            <a:endParaRPr kumimoji="1" lang="en-US" altLang="ja-JP" sz="2000" dirty="0" smtClean="0"/>
          </a:p>
          <a:p>
            <a:pPr marL="457200" indent="-457200">
              <a:buFont typeface="+mj-lt"/>
              <a:buAutoNum type="arabicPeriod"/>
            </a:pPr>
            <a:r>
              <a:rPr kumimoji="1" lang="ja-JP" altLang="en-US" sz="2000" dirty="0" smtClean="0"/>
              <a:t>右隣の値と重複せず，</a:t>
            </a:r>
            <a:r>
              <a:rPr kumimoji="1" lang="en-US" altLang="ja-JP" sz="2000" dirty="0" smtClean="0"/>
              <a:t>Visited</a:t>
            </a:r>
            <a:r>
              <a:rPr kumimoji="1" lang="ja-JP" altLang="en-US" sz="2000" dirty="0" smtClean="0"/>
              <a:t>が</a:t>
            </a:r>
            <a:r>
              <a:rPr kumimoji="1" lang="en-US" altLang="ja-JP" sz="2000" dirty="0" smtClean="0"/>
              <a:t>0</a:t>
            </a:r>
            <a:r>
              <a:rPr kumimoji="1" lang="ja-JP" altLang="en-US" sz="2000" dirty="0" smtClean="0"/>
              <a:t>（未訪問）の場合</a:t>
            </a:r>
            <a:r>
              <a:rPr kumimoji="1" lang="en-US" altLang="ja-JP" sz="2000" dirty="0"/>
              <a:t>F</a:t>
            </a:r>
            <a:r>
              <a:rPr kumimoji="1" lang="en-US" altLang="ja-JP" sz="2000" dirty="0" smtClean="0"/>
              <a:t>lag</a:t>
            </a:r>
            <a:r>
              <a:rPr kumimoji="1" lang="ja-JP" altLang="en-US" sz="2000" dirty="0" smtClean="0"/>
              <a:t>を立てる</a:t>
            </a:r>
            <a:endParaRPr kumimoji="1" lang="en-US" altLang="ja-JP" sz="2000" dirty="0" smtClean="0"/>
          </a:p>
          <a:p>
            <a:pPr marL="457200" indent="-457200">
              <a:buFont typeface="+mj-lt"/>
              <a:buAutoNum type="arabicPeriod"/>
            </a:pPr>
            <a:endParaRPr kumimoji="1" lang="en-US" altLang="ja-JP" sz="2000" dirty="0" smtClean="0"/>
          </a:p>
          <a:p>
            <a:pPr marL="457200" indent="-457200">
              <a:buFont typeface="+mj-lt"/>
              <a:buAutoNum type="arabicPeriod"/>
            </a:pPr>
            <a:r>
              <a:rPr kumimoji="1" lang="ja-JP" altLang="en-US" sz="2000" dirty="0" smtClean="0"/>
              <a:t>配列</a:t>
            </a:r>
            <a:r>
              <a:rPr kumimoji="1" lang="en-US" altLang="ja-JP" sz="2000" dirty="0"/>
              <a:t>F</a:t>
            </a:r>
            <a:r>
              <a:rPr kumimoji="1" lang="en-US" altLang="ja-JP" sz="2000" dirty="0" smtClean="0"/>
              <a:t>lag</a:t>
            </a:r>
            <a:r>
              <a:rPr kumimoji="1" lang="ja-JP" altLang="en-US" sz="2000" dirty="0" smtClean="0"/>
              <a:t>の値を</a:t>
            </a:r>
            <a:r>
              <a:rPr kumimoji="1" lang="en-US" altLang="ja-JP" sz="2000" dirty="0" smtClean="0"/>
              <a:t>Scan</a:t>
            </a:r>
            <a:r>
              <a:rPr kumimoji="1" lang="ja-JP" altLang="en-US" sz="2000" dirty="0" smtClean="0"/>
              <a:t>演算し，</a:t>
            </a:r>
            <a:r>
              <a:rPr kumimoji="1" lang="en-US" altLang="ja-JP" sz="2000" dirty="0" smtClean="0"/>
              <a:t>Index</a:t>
            </a:r>
            <a:r>
              <a:rPr kumimoji="1" lang="ja-JP" altLang="en-US" sz="2000" dirty="0" smtClean="0"/>
              <a:t>を求める（</a:t>
            </a:r>
            <a:r>
              <a:rPr kumimoji="1" lang="en-US" altLang="ja-JP" sz="2000" dirty="0" smtClean="0"/>
              <a:t>Library</a:t>
            </a:r>
            <a:r>
              <a:rPr kumimoji="1" lang="ja-JP" altLang="en-US" sz="2000" dirty="0" smtClean="0"/>
              <a:t>）</a:t>
            </a:r>
            <a:endParaRPr kumimoji="1" lang="en-US" altLang="ja-JP" sz="2000" dirty="0" smtClean="0"/>
          </a:p>
          <a:p>
            <a:pPr lvl="1"/>
            <a:r>
              <a:rPr kumimoji="1" lang="en-US" altLang="ja-JP" sz="1600" dirty="0" smtClean="0"/>
              <a:t>Scan</a:t>
            </a:r>
            <a:r>
              <a:rPr kumimoji="1" lang="ja-JP" altLang="en-US" sz="1600" dirty="0" smtClean="0"/>
              <a:t>演算：自身より小さいインデックスが持つ値の総和演算</a:t>
            </a:r>
            <a:endParaRPr kumimoji="1" lang="en-US" altLang="ja-JP" sz="1600" dirty="0" smtClean="0"/>
          </a:p>
          <a:p>
            <a:pPr marL="731520" lvl="1" indent="-457200">
              <a:buFont typeface="+mj-lt"/>
              <a:buAutoNum type="arabicPeriod"/>
            </a:pPr>
            <a:endParaRPr kumimoji="1" lang="en-US" altLang="ja-JP" sz="1600" dirty="0" smtClean="0"/>
          </a:p>
          <a:p>
            <a:pPr marL="457200" indent="-457200">
              <a:buFont typeface="+mj-lt"/>
              <a:buAutoNum type="arabicPeriod"/>
            </a:pPr>
            <a:r>
              <a:rPr kumimoji="1" lang="en-US" altLang="ja-JP" sz="2000" dirty="0" smtClean="0"/>
              <a:t>Flag</a:t>
            </a:r>
            <a:r>
              <a:rPr kumimoji="1" lang="ja-JP" altLang="en-US" sz="2000" dirty="0" smtClean="0"/>
              <a:t>と</a:t>
            </a:r>
            <a:r>
              <a:rPr kumimoji="1" lang="en-US" altLang="ja-JP" sz="2000" dirty="0" smtClean="0"/>
              <a:t>Index</a:t>
            </a:r>
            <a:r>
              <a:rPr kumimoji="1" lang="ja-JP" altLang="en-US" sz="2000" dirty="0" smtClean="0"/>
              <a:t>を用いて，有効な頂点のみを配列に格納する</a:t>
            </a:r>
            <a:endParaRPr kumimoji="1" lang="en-US" altLang="ja-JP" sz="2000" dirty="0" smtClean="0"/>
          </a:p>
        </p:txBody>
      </p:sp>
      <p:sp>
        <p:nvSpPr>
          <p:cNvPr id="4" name="日付プレースホルダー 3"/>
          <p:cNvSpPr>
            <a:spLocks noGrp="1"/>
          </p:cNvSpPr>
          <p:nvPr>
            <p:ph type="dt" sz="half" idx="10"/>
          </p:nvPr>
        </p:nvSpPr>
        <p:spPr/>
        <p:txBody>
          <a:bodyPr/>
          <a:lstStyle/>
          <a:p>
            <a:fld id="{7CB19BAA-C700-C04D-87AD-4C125807E7C2}" type="datetime1">
              <a:rPr lang="ja-JP" altLang="en-US" smtClean="0"/>
              <a:t>2014/03/16</a:t>
            </a:fld>
            <a:endParaRPr lang="en-US" dirty="0"/>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17</a:t>
            </a:fld>
            <a:endParaRPr lang="en-US" dirty="0"/>
          </a:p>
        </p:txBody>
      </p:sp>
      <p:grpSp>
        <p:nvGrpSpPr>
          <p:cNvPr id="93" name="図形グループ 92"/>
          <p:cNvGrpSpPr/>
          <p:nvPr/>
        </p:nvGrpSpPr>
        <p:grpSpPr>
          <a:xfrm>
            <a:off x="4357091" y="2228194"/>
            <a:ext cx="4635499" cy="404060"/>
            <a:chOff x="1037513" y="3113295"/>
            <a:chExt cx="4635499" cy="404060"/>
          </a:xfrm>
        </p:grpSpPr>
        <p:sp>
          <p:nvSpPr>
            <p:cNvPr id="76" name="テキスト ボックス 75"/>
            <p:cNvSpPr txBox="1"/>
            <p:nvPr/>
          </p:nvSpPr>
          <p:spPr>
            <a:xfrm>
              <a:off x="1037513" y="3113295"/>
              <a:ext cx="1467068" cy="400110"/>
            </a:xfrm>
            <a:prstGeom prst="rect">
              <a:avLst/>
            </a:prstGeom>
            <a:noFill/>
          </p:spPr>
          <p:txBody>
            <a:bodyPr wrap="none" rtlCol="0">
              <a:spAutoFit/>
            </a:bodyPr>
            <a:lstStyle/>
            <a:p>
              <a:pPr algn="ctr"/>
              <a:r>
                <a:rPr kumimoji="1" lang="ja-JP" altLang="en-US" sz="2000" dirty="0" smtClean="0"/>
                <a:t>整列後頂点</a:t>
              </a:r>
              <a:endParaRPr kumimoji="1" lang="en-US" altLang="ja-JP" sz="2000" dirty="0" smtClean="0"/>
            </a:p>
          </p:txBody>
        </p:sp>
        <p:sp>
          <p:nvSpPr>
            <p:cNvPr id="77" name="テキスト ボックス 76"/>
            <p:cNvSpPr txBox="1"/>
            <p:nvPr/>
          </p:nvSpPr>
          <p:spPr>
            <a:xfrm>
              <a:off x="2344081" y="3117245"/>
              <a:ext cx="3328931" cy="400110"/>
            </a:xfrm>
            <a:prstGeom prst="rect">
              <a:avLst/>
            </a:prstGeom>
            <a:noFill/>
          </p:spPr>
          <p:txBody>
            <a:bodyPr wrap="none" rtlCol="0">
              <a:spAutoFit/>
            </a:bodyPr>
            <a:lstStyle/>
            <a:p>
              <a:r>
                <a:rPr kumimoji="1" lang="en-US" altLang="ja-JP" sz="2000" dirty="0" smtClean="0"/>
                <a:t>= [0,0,0,0,1,1,2,3,4,4,5,6,7]</a:t>
              </a:r>
              <a:endParaRPr kumimoji="1" lang="ja-JP" altLang="en-US" sz="2000" dirty="0"/>
            </a:p>
          </p:txBody>
        </p:sp>
      </p:grpSp>
      <p:grpSp>
        <p:nvGrpSpPr>
          <p:cNvPr id="92" name="図形グループ 91"/>
          <p:cNvGrpSpPr/>
          <p:nvPr/>
        </p:nvGrpSpPr>
        <p:grpSpPr>
          <a:xfrm>
            <a:off x="4613571" y="1216815"/>
            <a:ext cx="4305691" cy="400110"/>
            <a:chOff x="1296063" y="2186916"/>
            <a:chExt cx="4305691" cy="400110"/>
          </a:xfrm>
        </p:grpSpPr>
        <p:sp>
          <p:nvSpPr>
            <p:cNvPr id="74" name="テキスト ボックス 73"/>
            <p:cNvSpPr txBox="1"/>
            <p:nvPr/>
          </p:nvSpPr>
          <p:spPr>
            <a:xfrm>
              <a:off x="1296063" y="2186916"/>
              <a:ext cx="1210588" cy="400110"/>
            </a:xfrm>
            <a:prstGeom prst="rect">
              <a:avLst/>
            </a:prstGeom>
            <a:noFill/>
          </p:spPr>
          <p:txBody>
            <a:bodyPr wrap="none" rtlCol="0">
              <a:spAutoFit/>
            </a:bodyPr>
            <a:lstStyle/>
            <a:p>
              <a:r>
                <a:rPr kumimoji="1" lang="ja-JP" altLang="en-US" sz="2000" dirty="0" smtClean="0"/>
                <a:t>近傍頂点</a:t>
              </a:r>
              <a:endParaRPr kumimoji="1" lang="ja-JP" altLang="en-US" sz="2000" dirty="0"/>
            </a:p>
          </p:txBody>
        </p:sp>
        <p:sp>
          <p:nvSpPr>
            <p:cNvPr id="81" name="テキスト ボックス 80"/>
            <p:cNvSpPr txBox="1"/>
            <p:nvPr/>
          </p:nvSpPr>
          <p:spPr>
            <a:xfrm>
              <a:off x="2344081" y="2186916"/>
              <a:ext cx="3257673" cy="400110"/>
            </a:xfrm>
            <a:prstGeom prst="rect">
              <a:avLst/>
            </a:prstGeom>
            <a:noFill/>
          </p:spPr>
          <p:txBody>
            <a:bodyPr wrap="none" rtlCol="0">
              <a:spAutoFit/>
            </a:bodyPr>
            <a:lstStyle/>
            <a:p>
              <a:r>
                <a:rPr kumimoji="1" lang="en-US" altLang="ja-JP" sz="2000" dirty="0" smtClean="0"/>
                <a:t>= [0,4,7,0,4,0,1,2,3,5,6,0,1]</a:t>
              </a:r>
              <a:endParaRPr kumimoji="1" lang="ja-JP" altLang="en-US" sz="2000" dirty="0"/>
            </a:p>
          </p:txBody>
        </p:sp>
      </p:grpSp>
      <p:grpSp>
        <p:nvGrpSpPr>
          <p:cNvPr id="88" name="図形グループ 87"/>
          <p:cNvGrpSpPr/>
          <p:nvPr/>
        </p:nvGrpSpPr>
        <p:grpSpPr>
          <a:xfrm>
            <a:off x="7495295" y="2246060"/>
            <a:ext cx="1051310" cy="2489199"/>
            <a:chOff x="5576170" y="2678259"/>
            <a:chExt cx="1779713" cy="1519091"/>
          </a:xfrm>
        </p:grpSpPr>
        <p:sp>
          <p:nvSpPr>
            <p:cNvPr id="73" name="角丸四角形 72"/>
            <p:cNvSpPr/>
            <p:nvPr/>
          </p:nvSpPr>
          <p:spPr>
            <a:xfrm>
              <a:off x="5576170" y="2678259"/>
              <a:ext cx="345556" cy="1519091"/>
            </a:xfrm>
            <a:prstGeom prst="roundRect">
              <a:avLst/>
            </a:prstGeom>
            <a:noFill/>
            <a:ln w="38100" cmpd="sng">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5" name="角丸四角形 84"/>
            <p:cNvSpPr/>
            <p:nvPr/>
          </p:nvSpPr>
          <p:spPr>
            <a:xfrm>
              <a:off x="6644517" y="2678259"/>
              <a:ext cx="345559" cy="1519091"/>
            </a:xfrm>
            <a:prstGeom prst="roundRect">
              <a:avLst/>
            </a:prstGeom>
            <a:noFill/>
            <a:ln w="38100" cmpd="sng">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7" name="角丸四角形 86"/>
            <p:cNvSpPr/>
            <p:nvPr/>
          </p:nvSpPr>
          <p:spPr>
            <a:xfrm>
              <a:off x="7010324" y="2678259"/>
              <a:ext cx="345559" cy="1519091"/>
            </a:xfrm>
            <a:prstGeom prst="roundRect">
              <a:avLst/>
            </a:prstGeom>
            <a:noFill/>
            <a:ln w="38100" cmpd="sng">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98" name="図形グループ 97"/>
          <p:cNvGrpSpPr/>
          <p:nvPr/>
        </p:nvGrpSpPr>
        <p:grpSpPr>
          <a:xfrm>
            <a:off x="5140558" y="3276356"/>
            <a:ext cx="3852032" cy="410352"/>
            <a:chOff x="1820980" y="3953706"/>
            <a:chExt cx="3852032" cy="410352"/>
          </a:xfrm>
        </p:grpSpPr>
        <p:sp>
          <p:nvSpPr>
            <p:cNvPr id="83" name="テキスト ボックス 82"/>
            <p:cNvSpPr txBox="1"/>
            <p:nvPr/>
          </p:nvSpPr>
          <p:spPr>
            <a:xfrm>
              <a:off x="2344081" y="3953706"/>
              <a:ext cx="3328931" cy="400110"/>
            </a:xfrm>
            <a:prstGeom prst="rect">
              <a:avLst/>
            </a:prstGeom>
            <a:noFill/>
          </p:spPr>
          <p:txBody>
            <a:bodyPr wrap="none" rtlCol="0">
              <a:spAutoFit/>
            </a:bodyPr>
            <a:lstStyle/>
            <a:p>
              <a:r>
                <a:rPr kumimoji="1" lang="en-US" altLang="ja-JP" sz="2000" dirty="0" smtClean="0"/>
                <a:t>= [0,0,0,0,0,0,0,</a:t>
              </a:r>
              <a:r>
                <a:rPr kumimoji="1" lang="en-US" altLang="ja-JP" sz="2000" dirty="0" smtClean="0">
                  <a:solidFill>
                    <a:srgbClr val="C0504D"/>
                  </a:solidFill>
                </a:rPr>
                <a:t>1</a:t>
              </a:r>
              <a:r>
                <a:rPr kumimoji="1" lang="en-US" altLang="ja-JP" sz="2000" dirty="0" smtClean="0"/>
                <a:t>,0,0,</a:t>
              </a:r>
              <a:r>
                <a:rPr kumimoji="1" lang="en-US" altLang="ja-JP" sz="2000" dirty="0" smtClean="0">
                  <a:solidFill>
                    <a:srgbClr val="C0504D"/>
                  </a:solidFill>
                </a:rPr>
                <a:t>1</a:t>
              </a:r>
              <a:r>
                <a:rPr kumimoji="1" lang="en-US" altLang="ja-JP" sz="2000" dirty="0" smtClean="0"/>
                <a:t>,</a:t>
              </a:r>
              <a:r>
                <a:rPr kumimoji="1" lang="en-US" altLang="ja-JP" sz="2000" dirty="0" smtClean="0">
                  <a:solidFill>
                    <a:srgbClr val="C0504D"/>
                  </a:solidFill>
                </a:rPr>
                <a:t>1</a:t>
              </a:r>
              <a:r>
                <a:rPr kumimoji="1" lang="en-US" altLang="ja-JP" sz="2000" dirty="0" smtClean="0"/>
                <a:t>,0]</a:t>
              </a:r>
              <a:endParaRPr kumimoji="1" lang="ja-JP" altLang="en-US" sz="2000" dirty="0"/>
            </a:p>
          </p:txBody>
        </p:sp>
        <p:sp>
          <p:nvSpPr>
            <p:cNvPr id="89" name="テキスト ボックス 88"/>
            <p:cNvSpPr txBox="1"/>
            <p:nvPr/>
          </p:nvSpPr>
          <p:spPr>
            <a:xfrm>
              <a:off x="1820980" y="3963948"/>
              <a:ext cx="683601" cy="400110"/>
            </a:xfrm>
            <a:prstGeom prst="rect">
              <a:avLst/>
            </a:prstGeom>
            <a:noFill/>
          </p:spPr>
          <p:txBody>
            <a:bodyPr wrap="none" rtlCol="0">
              <a:spAutoFit/>
            </a:bodyPr>
            <a:lstStyle/>
            <a:p>
              <a:r>
                <a:rPr kumimoji="1" lang="en-US" altLang="ja-JP" sz="2000" dirty="0" smtClean="0"/>
                <a:t>Flag</a:t>
              </a:r>
              <a:endParaRPr kumimoji="1" lang="ja-JP" altLang="en-US" sz="2000" dirty="0"/>
            </a:p>
          </p:txBody>
        </p:sp>
      </p:grpSp>
      <p:grpSp>
        <p:nvGrpSpPr>
          <p:cNvPr id="97" name="図形グループ 96"/>
          <p:cNvGrpSpPr/>
          <p:nvPr/>
        </p:nvGrpSpPr>
        <p:grpSpPr>
          <a:xfrm>
            <a:off x="5011666" y="4324738"/>
            <a:ext cx="3981458" cy="400110"/>
            <a:chOff x="1691554" y="4842222"/>
            <a:chExt cx="3981458" cy="400110"/>
          </a:xfrm>
        </p:grpSpPr>
        <p:sp>
          <p:nvSpPr>
            <p:cNvPr id="82" name="テキスト ボックス 81"/>
            <p:cNvSpPr txBox="1"/>
            <p:nvPr/>
          </p:nvSpPr>
          <p:spPr>
            <a:xfrm>
              <a:off x="2344081" y="4842222"/>
              <a:ext cx="3328931" cy="400110"/>
            </a:xfrm>
            <a:prstGeom prst="rect">
              <a:avLst/>
            </a:prstGeom>
            <a:noFill/>
          </p:spPr>
          <p:txBody>
            <a:bodyPr wrap="none" rtlCol="0">
              <a:spAutoFit/>
            </a:bodyPr>
            <a:lstStyle/>
            <a:p>
              <a:r>
                <a:rPr kumimoji="1" lang="en-US" altLang="ja-JP" sz="2000" dirty="0" smtClean="0"/>
                <a:t>= [0,0,0,0,0,0,0,0,1,1,1,2,3]</a:t>
              </a:r>
              <a:endParaRPr kumimoji="1" lang="ja-JP" altLang="en-US" sz="2000" dirty="0"/>
            </a:p>
          </p:txBody>
        </p:sp>
        <p:sp>
          <p:nvSpPr>
            <p:cNvPr id="90" name="テキスト ボックス 89"/>
            <p:cNvSpPr txBox="1"/>
            <p:nvPr/>
          </p:nvSpPr>
          <p:spPr>
            <a:xfrm>
              <a:off x="1691554" y="4842222"/>
              <a:ext cx="813043" cy="400110"/>
            </a:xfrm>
            <a:prstGeom prst="rect">
              <a:avLst/>
            </a:prstGeom>
            <a:noFill/>
          </p:spPr>
          <p:txBody>
            <a:bodyPr wrap="none" rtlCol="0">
              <a:spAutoFit/>
            </a:bodyPr>
            <a:lstStyle/>
            <a:p>
              <a:pPr algn="ctr"/>
              <a:r>
                <a:rPr kumimoji="1" lang="en-US" altLang="ja-JP" sz="2000" dirty="0" smtClean="0"/>
                <a:t>Index</a:t>
              </a:r>
              <a:endParaRPr kumimoji="1" lang="ja-JP" altLang="en-US" sz="2000" dirty="0"/>
            </a:p>
          </p:txBody>
        </p:sp>
      </p:grpSp>
      <p:grpSp>
        <p:nvGrpSpPr>
          <p:cNvPr id="96" name="図形グループ 95"/>
          <p:cNvGrpSpPr/>
          <p:nvPr/>
        </p:nvGrpSpPr>
        <p:grpSpPr>
          <a:xfrm>
            <a:off x="4619386" y="5362725"/>
            <a:ext cx="2162939" cy="400110"/>
            <a:chOff x="1299808" y="5456287"/>
            <a:chExt cx="2162939" cy="400110"/>
          </a:xfrm>
        </p:grpSpPr>
        <p:sp>
          <p:nvSpPr>
            <p:cNvPr id="94" name="テキスト ボックス 93"/>
            <p:cNvSpPr txBox="1"/>
            <p:nvPr/>
          </p:nvSpPr>
          <p:spPr>
            <a:xfrm>
              <a:off x="2344081" y="5456287"/>
              <a:ext cx="1118666" cy="400110"/>
            </a:xfrm>
            <a:prstGeom prst="rect">
              <a:avLst/>
            </a:prstGeom>
            <a:noFill/>
          </p:spPr>
          <p:txBody>
            <a:bodyPr wrap="none" rtlCol="0">
              <a:spAutoFit/>
            </a:bodyPr>
            <a:lstStyle/>
            <a:p>
              <a:r>
                <a:rPr kumimoji="1" lang="en-US" altLang="ja-JP" sz="2000" dirty="0" smtClean="0"/>
                <a:t>= [3,5,6]</a:t>
              </a:r>
              <a:endParaRPr kumimoji="1" lang="ja-JP" altLang="en-US" sz="2000" dirty="0"/>
            </a:p>
          </p:txBody>
        </p:sp>
        <p:sp>
          <p:nvSpPr>
            <p:cNvPr id="95" name="テキスト ボックス 94"/>
            <p:cNvSpPr txBox="1"/>
            <p:nvPr/>
          </p:nvSpPr>
          <p:spPr>
            <a:xfrm>
              <a:off x="1299808" y="5456287"/>
              <a:ext cx="1210588" cy="400110"/>
            </a:xfrm>
            <a:prstGeom prst="rect">
              <a:avLst/>
            </a:prstGeom>
            <a:noFill/>
          </p:spPr>
          <p:txBody>
            <a:bodyPr wrap="none" rtlCol="0">
              <a:spAutoFit/>
            </a:bodyPr>
            <a:lstStyle/>
            <a:p>
              <a:pPr algn="ctr"/>
              <a:r>
                <a:rPr kumimoji="1" lang="ja-JP" altLang="en-US" sz="2000" dirty="0" smtClean="0"/>
                <a:t>有効頂点</a:t>
              </a:r>
              <a:endParaRPr kumimoji="1" lang="ja-JP" altLang="en-US" sz="2000" dirty="0"/>
            </a:p>
          </p:txBody>
        </p:sp>
      </p:grpSp>
      <p:grpSp>
        <p:nvGrpSpPr>
          <p:cNvPr id="117" name="図形グループ 116"/>
          <p:cNvGrpSpPr/>
          <p:nvPr/>
        </p:nvGrpSpPr>
        <p:grpSpPr>
          <a:xfrm>
            <a:off x="5339205" y="5402109"/>
            <a:ext cx="3607503" cy="1072639"/>
            <a:chOff x="5422485" y="5495808"/>
            <a:chExt cx="3607503" cy="1072639"/>
          </a:xfrm>
        </p:grpSpPr>
        <p:sp>
          <p:nvSpPr>
            <p:cNvPr id="6" name="テキスト ボックス 5"/>
            <p:cNvSpPr txBox="1"/>
            <p:nvPr/>
          </p:nvSpPr>
          <p:spPr>
            <a:xfrm>
              <a:off x="5422485" y="6168337"/>
              <a:ext cx="3607503" cy="400110"/>
            </a:xfrm>
            <a:prstGeom prst="rect">
              <a:avLst/>
            </a:prstGeom>
            <a:noFill/>
          </p:spPr>
          <p:txBody>
            <a:bodyPr wrap="none" rtlCol="0">
              <a:spAutoFit/>
            </a:bodyPr>
            <a:lstStyle/>
            <a:p>
              <a:r>
                <a:rPr kumimoji="1" lang="en-US" altLang="ja-JP" sz="2000" dirty="0" smtClean="0"/>
                <a:t>Visited = [ 1, 1, 1, 0, 1, 0, 0, 1]</a:t>
              </a:r>
            </a:p>
          </p:txBody>
        </p:sp>
        <p:grpSp>
          <p:nvGrpSpPr>
            <p:cNvPr id="102" name="図形グループ 101"/>
            <p:cNvGrpSpPr/>
            <p:nvPr/>
          </p:nvGrpSpPr>
          <p:grpSpPr>
            <a:xfrm>
              <a:off x="7441109" y="5495808"/>
              <a:ext cx="327308" cy="672529"/>
              <a:chOff x="7105417" y="512917"/>
              <a:chExt cx="327308" cy="672529"/>
            </a:xfrm>
          </p:grpSpPr>
          <p:cxnSp>
            <p:nvCxnSpPr>
              <p:cNvPr id="100" name="直線矢印コネクタ 99"/>
              <p:cNvCxnSpPr/>
              <p:nvPr/>
            </p:nvCxnSpPr>
            <p:spPr>
              <a:xfrm>
                <a:off x="7261939" y="931981"/>
                <a:ext cx="0" cy="25346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01" name="テキスト ボックス 100"/>
              <p:cNvSpPr txBox="1"/>
              <p:nvPr/>
            </p:nvSpPr>
            <p:spPr>
              <a:xfrm>
                <a:off x="7105417" y="512917"/>
                <a:ext cx="327308" cy="400110"/>
              </a:xfrm>
              <a:prstGeom prst="rect">
                <a:avLst/>
              </a:prstGeom>
              <a:noFill/>
            </p:spPr>
            <p:txBody>
              <a:bodyPr wrap="none" rtlCol="0">
                <a:spAutoFit/>
              </a:bodyPr>
              <a:lstStyle/>
              <a:p>
                <a:r>
                  <a:rPr kumimoji="1" lang="en-US" altLang="ja-JP" sz="2000" dirty="0" smtClean="0"/>
                  <a:t>3</a:t>
                </a:r>
                <a:endParaRPr kumimoji="1" lang="ja-JP" altLang="en-US" sz="2000" dirty="0"/>
              </a:p>
            </p:txBody>
          </p:sp>
        </p:grpSp>
        <p:grpSp>
          <p:nvGrpSpPr>
            <p:cNvPr id="103" name="図形グループ 102"/>
            <p:cNvGrpSpPr/>
            <p:nvPr/>
          </p:nvGrpSpPr>
          <p:grpSpPr>
            <a:xfrm>
              <a:off x="8019951" y="5495808"/>
              <a:ext cx="327308" cy="672529"/>
              <a:chOff x="7105417" y="512917"/>
              <a:chExt cx="327308" cy="672529"/>
            </a:xfrm>
          </p:grpSpPr>
          <p:cxnSp>
            <p:nvCxnSpPr>
              <p:cNvPr id="104" name="直線矢印コネクタ 103"/>
              <p:cNvCxnSpPr/>
              <p:nvPr/>
            </p:nvCxnSpPr>
            <p:spPr>
              <a:xfrm>
                <a:off x="7261939" y="931981"/>
                <a:ext cx="0" cy="25346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05" name="テキスト ボックス 104"/>
              <p:cNvSpPr txBox="1"/>
              <p:nvPr/>
            </p:nvSpPr>
            <p:spPr>
              <a:xfrm>
                <a:off x="7105417" y="512917"/>
                <a:ext cx="327308" cy="400110"/>
              </a:xfrm>
              <a:prstGeom prst="rect">
                <a:avLst/>
              </a:prstGeom>
              <a:noFill/>
            </p:spPr>
            <p:txBody>
              <a:bodyPr wrap="none" rtlCol="0">
                <a:spAutoFit/>
              </a:bodyPr>
              <a:lstStyle/>
              <a:p>
                <a:r>
                  <a:rPr kumimoji="1" lang="en-US" altLang="ja-JP" sz="2000" dirty="0"/>
                  <a:t>5</a:t>
                </a:r>
                <a:endParaRPr kumimoji="1" lang="ja-JP" altLang="en-US" sz="2000" dirty="0"/>
              </a:p>
            </p:txBody>
          </p:sp>
        </p:grpSp>
        <p:grpSp>
          <p:nvGrpSpPr>
            <p:cNvPr id="106" name="図形グループ 105"/>
            <p:cNvGrpSpPr/>
            <p:nvPr/>
          </p:nvGrpSpPr>
          <p:grpSpPr>
            <a:xfrm>
              <a:off x="8299286" y="5495808"/>
              <a:ext cx="327308" cy="672529"/>
              <a:chOff x="7105417" y="512917"/>
              <a:chExt cx="327308" cy="672529"/>
            </a:xfrm>
          </p:grpSpPr>
          <p:cxnSp>
            <p:nvCxnSpPr>
              <p:cNvPr id="107" name="直線矢印コネクタ 106"/>
              <p:cNvCxnSpPr/>
              <p:nvPr/>
            </p:nvCxnSpPr>
            <p:spPr>
              <a:xfrm>
                <a:off x="7261939" y="931981"/>
                <a:ext cx="0" cy="25346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08" name="テキスト ボックス 107"/>
              <p:cNvSpPr txBox="1"/>
              <p:nvPr/>
            </p:nvSpPr>
            <p:spPr>
              <a:xfrm>
                <a:off x="7105417" y="512917"/>
                <a:ext cx="327308" cy="400110"/>
              </a:xfrm>
              <a:prstGeom prst="rect">
                <a:avLst/>
              </a:prstGeom>
              <a:noFill/>
            </p:spPr>
            <p:txBody>
              <a:bodyPr wrap="none" rtlCol="0">
                <a:spAutoFit/>
              </a:bodyPr>
              <a:lstStyle/>
              <a:p>
                <a:r>
                  <a:rPr kumimoji="1" lang="en-US" altLang="ja-JP" sz="2000" dirty="0"/>
                  <a:t>6</a:t>
                </a:r>
                <a:endParaRPr kumimoji="1" lang="ja-JP" altLang="en-US" sz="2000" dirty="0"/>
              </a:p>
            </p:txBody>
          </p:sp>
        </p:grpSp>
      </p:grpSp>
      <p:sp>
        <p:nvSpPr>
          <p:cNvPr id="110" name="下矢印 109"/>
          <p:cNvSpPr/>
          <p:nvPr/>
        </p:nvSpPr>
        <p:spPr>
          <a:xfrm>
            <a:off x="5224680" y="1707002"/>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1</a:t>
            </a:r>
            <a:endParaRPr kumimoji="1" lang="ja-JP" altLang="en-US" sz="2000" dirty="0">
              <a:latin typeface="Calibri" panose="020F0502020204030204" pitchFamily="34" charset="0"/>
            </a:endParaRPr>
          </a:p>
        </p:txBody>
      </p:sp>
      <p:sp>
        <p:nvSpPr>
          <p:cNvPr id="114" name="下矢印 113"/>
          <p:cNvSpPr/>
          <p:nvPr/>
        </p:nvSpPr>
        <p:spPr>
          <a:xfrm>
            <a:off x="5224680" y="2750588"/>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2</a:t>
            </a:r>
            <a:endParaRPr kumimoji="1" lang="ja-JP" altLang="en-US" sz="2000" dirty="0">
              <a:latin typeface="Calibri" panose="020F0502020204030204" pitchFamily="34" charset="0"/>
            </a:endParaRPr>
          </a:p>
        </p:txBody>
      </p:sp>
      <p:sp>
        <p:nvSpPr>
          <p:cNvPr id="115" name="下矢印 114"/>
          <p:cNvSpPr/>
          <p:nvPr/>
        </p:nvSpPr>
        <p:spPr>
          <a:xfrm>
            <a:off x="5224680" y="3795055"/>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3</a:t>
            </a:r>
            <a:endParaRPr kumimoji="1" lang="ja-JP" altLang="en-US" sz="2000" dirty="0">
              <a:latin typeface="Calibri" panose="020F0502020204030204" pitchFamily="34" charset="0"/>
            </a:endParaRPr>
          </a:p>
        </p:txBody>
      </p:sp>
      <p:sp>
        <p:nvSpPr>
          <p:cNvPr id="116" name="下矢印 115"/>
          <p:cNvSpPr/>
          <p:nvPr/>
        </p:nvSpPr>
        <p:spPr>
          <a:xfrm>
            <a:off x="5224680" y="4828399"/>
            <a:ext cx="542671" cy="433483"/>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000" dirty="0" smtClean="0">
                <a:latin typeface="Calibri" panose="020F0502020204030204" pitchFamily="34" charset="0"/>
              </a:rPr>
              <a:t>4</a:t>
            </a:r>
            <a:endParaRPr kumimoji="1" lang="ja-JP" altLang="en-US" sz="2000" dirty="0">
              <a:latin typeface="Calibri" panose="020F0502020204030204" pitchFamily="34" charset="0"/>
            </a:endParaRPr>
          </a:p>
        </p:txBody>
      </p:sp>
      <p:sp>
        <p:nvSpPr>
          <p:cNvPr id="3" name="テキスト ボックス 2"/>
          <p:cNvSpPr txBox="1"/>
          <p:nvPr/>
        </p:nvSpPr>
        <p:spPr>
          <a:xfrm>
            <a:off x="1966278" y="6084798"/>
            <a:ext cx="3444047" cy="369332"/>
          </a:xfrm>
          <a:prstGeom prst="rect">
            <a:avLst/>
          </a:prstGeom>
          <a:noFill/>
        </p:spPr>
        <p:txBody>
          <a:bodyPr wrap="none" rtlCol="0">
            <a:spAutoFit/>
          </a:bodyPr>
          <a:lstStyle/>
          <a:p>
            <a:r>
              <a:rPr kumimoji="1" lang="ja-JP" altLang="en-US" dirty="0" smtClean="0"/>
              <a:t>各</a:t>
            </a:r>
            <a:r>
              <a:rPr kumimoji="1" lang="en-US" altLang="ja-JP" dirty="0" smtClean="0"/>
              <a:t>GPU</a:t>
            </a:r>
            <a:r>
              <a:rPr kumimoji="1" lang="ja-JP" altLang="en-US" dirty="0" smtClean="0"/>
              <a:t>が持つ全頂点の訪問情報</a:t>
            </a:r>
            <a:endParaRPr kumimoji="1" lang="ja-JP" altLang="en-US" dirty="0"/>
          </a:p>
        </p:txBody>
      </p:sp>
    </p:spTree>
    <p:custDataLst>
      <p:tags r:id="rId1"/>
    </p:custDataLst>
    <p:extLst>
      <p:ext uri="{BB962C8B-B14F-4D97-AF65-F5344CB8AC3E}">
        <p14:creationId xmlns:p14="http://schemas.microsoft.com/office/powerpoint/2010/main" val="1676760350"/>
      </p:ext>
    </p:extLst>
  </p:cSld>
  <p:clrMapOvr>
    <a:masterClrMapping/>
  </p:clrMapOvr>
  <mc:AlternateContent xmlns:mc="http://schemas.openxmlformats.org/markup-compatibility/2006" xmlns:p14="http://schemas.microsoft.com/office/powerpoint/2010/main">
    <mc:Choice Requires="p14">
      <p:transition spd="slow" p14:dur="2000" advTm="96751"/>
    </mc:Choice>
    <mc:Fallback xmlns="">
      <p:transition xmlns:p14="http://schemas.microsoft.com/office/powerpoint/2010/main" spd="slow" advTm="9675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 grpId="0" animBg="1"/>
      <p:bldP spid="114" grpId="0" animBg="1"/>
      <p:bldP spid="115" grpId="0" animBg="1"/>
      <p:bldP spid="11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システムの説明</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ja-JP" altLang="en-US" dirty="0" smtClean="0">
                <a:solidFill>
                  <a:schemeClr val="bg1">
                    <a:lumMod val="85000"/>
                  </a:schemeClr>
                </a:solidFill>
              </a:rPr>
              <a:t>グラフの圧縮</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kumimoji="1" lang="ja-JP" altLang="en-US" dirty="0" smtClean="0">
                <a:solidFill>
                  <a:schemeClr val="bg1">
                    <a:lumMod val="85000"/>
                  </a:schemeClr>
                </a:solidFill>
              </a:rPr>
              <a:t>並列</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アルゴリズムの流れ</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関連研究</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Mastrostefano</a:t>
            </a:r>
            <a:r>
              <a:rPr kumimoji="1" lang="en-US" altLang="ja-JP" dirty="0" smtClean="0">
                <a:solidFill>
                  <a:schemeClr val="bg1">
                    <a:lumMod val="85000"/>
                  </a:schemeClr>
                </a:solidFill>
              </a:rPr>
              <a:t> [2]</a:t>
            </a:r>
            <a:r>
              <a:rPr kumimoji="1" lang="ja-JP" altLang="en-US" dirty="0" smtClean="0">
                <a:solidFill>
                  <a:schemeClr val="bg1">
                    <a:lumMod val="85000"/>
                  </a:schemeClr>
                </a:solidFill>
              </a:rPr>
              <a:t>の</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提案手法</a:t>
            </a:r>
            <a:endParaRPr kumimoji="1" lang="en-US" altLang="ja-JP" dirty="0" smtClean="0">
              <a:solidFill>
                <a:schemeClr val="bg1">
                  <a:lumMod val="85000"/>
                </a:schemeClr>
              </a:solidFill>
            </a:endParaRPr>
          </a:p>
          <a:p>
            <a:r>
              <a:rPr kumimoji="1" lang="ja-JP" altLang="en-US" dirty="0" smtClean="0">
                <a:solidFill>
                  <a:srgbClr val="000000"/>
                </a:solidFill>
              </a:rPr>
              <a:t>評価</a:t>
            </a:r>
            <a:endParaRPr kumimoji="1" lang="en-US" altLang="ja-JP" dirty="0" smtClean="0">
              <a:solidFill>
                <a:srgbClr val="000000"/>
              </a:solidFill>
            </a:endParaRPr>
          </a:p>
          <a:p>
            <a:pPr lvl="1"/>
            <a:r>
              <a:rPr kumimoji="1" lang="ja-JP" altLang="en-US" dirty="0" smtClean="0">
                <a:solidFill>
                  <a:srgbClr val="000000"/>
                </a:solidFill>
              </a:rPr>
              <a:t>評価環境，ベンチマーク</a:t>
            </a:r>
            <a:endParaRPr kumimoji="1" lang="en-US" altLang="ja-JP" dirty="0" smtClean="0">
              <a:solidFill>
                <a:srgbClr val="000000"/>
              </a:solidFill>
            </a:endParaRPr>
          </a:p>
          <a:p>
            <a:pPr lvl="1"/>
            <a:r>
              <a:rPr kumimoji="1" lang="ja-JP" altLang="en-US" dirty="0" smtClean="0">
                <a:solidFill>
                  <a:srgbClr val="000000"/>
                </a:solidFill>
              </a:rPr>
              <a:t>提案手法による通信量削減に関する評価</a:t>
            </a:r>
            <a:endParaRPr kumimoji="1" lang="en-US" altLang="ja-JP" dirty="0" smtClean="0">
              <a:solidFill>
                <a:srgbClr val="000000"/>
              </a:solidFill>
            </a:endParaRPr>
          </a:p>
          <a:p>
            <a:pPr lvl="1"/>
            <a:r>
              <a:rPr kumimoji="1" lang="ja-JP" altLang="en-US" dirty="0" smtClean="0">
                <a:solidFill>
                  <a:srgbClr val="000000"/>
                </a:solidFill>
              </a:rPr>
              <a:t>提案手法を用いた</a:t>
            </a:r>
            <a:r>
              <a:rPr kumimoji="1" lang="en-US" altLang="ja-JP" dirty="0" smtClean="0">
                <a:solidFill>
                  <a:srgbClr val="000000"/>
                </a:solidFill>
              </a:rPr>
              <a:t>BFS</a:t>
            </a:r>
            <a:r>
              <a:rPr kumimoji="1" lang="ja-JP" altLang="en-US" dirty="0" smtClean="0">
                <a:solidFill>
                  <a:srgbClr val="000000"/>
                </a:solidFill>
              </a:rPr>
              <a:t>アルゴリズムの評価</a:t>
            </a:r>
            <a:endParaRPr kumimoji="1" lang="en-US" altLang="ja-JP" dirty="0" smtClean="0">
              <a:solidFill>
                <a:srgbClr val="000000"/>
              </a:solidFill>
            </a:endParaRPr>
          </a:p>
          <a:p>
            <a:r>
              <a:rPr kumimoji="1" lang="ja-JP" altLang="en-US" dirty="0" smtClean="0">
                <a:solidFill>
                  <a:schemeClr val="bg1">
                    <a:lumMod val="85000"/>
                  </a:schemeClr>
                </a:solidFill>
              </a:rPr>
              <a:t>結論</a:t>
            </a:r>
            <a:endParaRPr kumimoji="1" lang="en-US" altLang="ja-JP" dirty="0" smtClean="0">
              <a:solidFill>
                <a:schemeClr val="bg1">
                  <a:lumMod val="85000"/>
                </a:schemeClr>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18</a:t>
            </a:fld>
            <a:endParaRPr lang="en-US"/>
          </a:p>
        </p:txBody>
      </p:sp>
    </p:spTree>
    <p:extLst>
      <p:ext uri="{BB962C8B-B14F-4D97-AF65-F5344CB8AC3E}">
        <p14:creationId xmlns:p14="http://schemas.microsoft.com/office/powerpoint/2010/main" val="2261287115"/>
      </p:ext>
    </p:extLst>
  </p:cSld>
  <p:clrMapOvr>
    <a:masterClrMapping/>
  </p:clrMapOvr>
  <mc:AlternateContent xmlns:mc="http://schemas.openxmlformats.org/markup-compatibility/2006" xmlns:p14="http://schemas.microsoft.com/office/powerpoint/2010/main">
    <mc:Choice Requires="p14">
      <p:transition spd="slow" p14:dur="2000" advTm="1341"/>
    </mc:Choice>
    <mc:Fallback xmlns="">
      <p:transition xmlns:p14="http://schemas.microsoft.com/office/powerpoint/2010/main" spd="slow" advTm="1341"/>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評価環境</a:t>
            </a:r>
            <a:endParaRPr kumimoji="1" lang="ja-JP" altLang="en-US" dirty="0"/>
          </a:p>
        </p:txBody>
      </p:sp>
      <p:pic>
        <p:nvPicPr>
          <p:cNvPr id="12" name="図 11" descr="graph500-logo_2.jpg"/>
          <p:cNvPicPr>
            <a:picLocks noChangeAspect="1"/>
          </p:cNvPicPr>
          <p:nvPr/>
        </p:nvPicPr>
        <p:blipFill rotWithShape="1">
          <a:blip r:embed="rId3">
            <a:extLst>
              <a:ext uri="{28A0092B-C50C-407E-A947-70E740481C1C}">
                <a14:useLocalDpi xmlns:a14="http://schemas.microsoft.com/office/drawing/2010/main" val="0"/>
              </a:ext>
            </a:extLst>
          </a:blip>
          <a:srcRect b="12324"/>
          <a:stretch/>
        </p:blipFill>
        <p:spPr>
          <a:xfrm>
            <a:off x="6148756" y="4580676"/>
            <a:ext cx="2725426" cy="1762301"/>
          </a:xfrm>
          <a:prstGeom prst="rect">
            <a:avLst/>
          </a:prstGeom>
        </p:spPr>
      </p:pic>
      <p:sp>
        <p:nvSpPr>
          <p:cNvPr id="4" name="日付プレースホルダー 3"/>
          <p:cNvSpPr>
            <a:spLocks noGrp="1"/>
          </p:cNvSpPr>
          <p:nvPr>
            <p:ph type="dt" sz="half" idx="10"/>
          </p:nvPr>
        </p:nvSpPr>
        <p:spPr/>
        <p:txBody>
          <a:bodyPr/>
          <a:lstStyle/>
          <a:p>
            <a:fld id="{AFA21AF3-BA48-E54C-85FD-ED6B9840EFFB}"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19</a:t>
            </a:fld>
            <a:endParaRPr lang="en-US"/>
          </a:p>
        </p:txBody>
      </p:sp>
      <p:graphicFrame>
        <p:nvGraphicFramePr>
          <p:cNvPr id="11" name="コンテンツ プレースホルダー 10"/>
          <p:cNvGraphicFramePr>
            <a:graphicFrameLocks noGrp="1"/>
          </p:cNvGraphicFramePr>
          <p:nvPr>
            <p:ph idx="1"/>
            <p:extLst>
              <p:ext uri="{D42A27DB-BD31-4B8C-83A1-F6EECF244321}">
                <p14:modId xmlns:p14="http://schemas.microsoft.com/office/powerpoint/2010/main" val="276741648"/>
              </p:ext>
            </p:extLst>
          </p:nvPr>
        </p:nvGraphicFramePr>
        <p:xfrm>
          <a:off x="457204" y="1912529"/>
          <a:ext cx="5334117" cy="1905000"/>
        </p:xfrm>
        <a:graphic>
          <a:graphicData uri="http://schemas.openxmlformats.org/drawingml/2006/table">
            <a:tbl>
              <a:tblPr firstRow="1" bandRow="1">
                <a:tableStyleId>{BC89EF96-8CEA-46FF-86C4-4CE0E7609802}</a:tableStyleId>
              </a:tblPr>
              <a:tblGrid>
                <a:gridCol w="1873282"/>
                <a:gridCol w="3460835"/>
              </a:tblGrid>
              <a:tr h="381000">
                <a:tc>
                  <a:txBody>
                    <a:bodyPr/>
                    <a:lstStyle/>
                    <a:p>
                      <a:r>
                        <a:rPr kumimoji="1" lang="en-US" altLang="ja-JP" sz="1900" b="0" dirty="0" smtClean="0"/>
                        <a:t>CPU</a:t>
                      </a:r>
                      <a:endParaRPr kumimoji="1" lang="ja-JP" altLang="en-US" sz="1900" b="0" dirty="0"/>
                    </a:p>
                  </a:txBody>
                  <a:tcPr/>
                </a:tc>
                <a:tc>
                  <a:txBody>
                    <a:bodyPr/>
                    <a:lstStyle/>
                    <a:p>
                      <a:r>
                        <a:rPr kumimoji="1" lang="en-US" altLang="ja-JP" sz="1900" b="0" dirty="0" smtClean="0"/>
                        <a:t>Intel Xeon E5-1650 @ 3.2GHz</a:t>
                      </a:r>
                      <a:endParaRPr kumimoji="1" lang="ja-JP" altLang="en-US" sz="1900" b="0" dirty="0"/>
                    </a:p>
                  </a:txBody>
                  <a:tcPr/>
                </a:tc>
              </a:tr>
              <a:tr h="381000">
                <a:tc>
                  <a:txBody>
                    <a:bodyPr/>
                    <a:lstStyle/>
                    <a:p>
                      <a:r>
                        <a:rPr kumimoji="1" lang="en-US" altLang="ja-JP" sz="1900" dirty="0" smtClean="0"/>
                        <a:t>GPU</a:t>
                      </a:r>
                      <a:endParaRPr kumimoji="1" lang="ja-JP" altLang="en-US" sz="1900" dirty="0"/>
                    </a:p>
                  </a:txBody>
                  <a:tcPr/>
                </a:tc>
                <a:tc>
                  <a:txBody>
                    <a:bodyPr/>
                    <a:lstStyle/>
                    <a:p>
                      <a:r>
                        <a:rPr kumimoji="1" lang="en-US" altLang="ja-JP" sz="1900" dirty="0" smtClean="0"/>
                        <a:t>NVIDIA Tesla C2050 x 4</a:t>
                      </a:r>
                      <a:endParaRPr kumimoji="1" lang="ja-JP" altLang="en-US" sz="1900" dirty="0"/>
                    </a:p>
                  </a:txBody>
                  <a:tcPr/>
                </a:tc>
              </a:tr>
              <a:tr h="381000">
                <a:tc>
                  <a:txBody>
                    <a:bodyPr/>
                    <a:lstStyle/>
                    <a:p>
                      <a:r>
                        <a:rPr kumimoji="1" lang="en-US" altLang="ja-JP" sz="1900" dirty="0" smtClean="0"/>
                        <a:t>Host Memory</a:t>
                      </a:r>
                      <a:endParaRPr kumimoji="1" lang="ja-JP" altLang="en-US" sz="1900" dirty="0"/>
                    </a:p>
                  </a:txBody>
                  <a:tcPr/>
                </a:tc>
                <a:tc>
                  <a:txBody>
                    <a:bodyPr/>
                    <a:lstStyle/>
                    <a:p>
                      <a:r>
                        <a:rPr kumimoji="1" lang="en-US" altLang="ja-JP" sz="1900" dirty="0" smtClean="0"/>
                        <a:t>16 GB</a:t>
                      </a:r>
                      <a:endParaRPr kumimoji="1" lang="ja-JP" altLang="en-US" sz="1900" dirty="0"/>
                    </a:p>
                  </a:txBody>
                  <a:tcPr/>
                </a:tc>
              </a:tr>
              <a:tr h="381000">
                <a:tc>
                  <a:txBody>
                    <a:bodyPr/>
                    <a:lstStyle/>
                    <a:p>
                      <a:r>
                        <a:rPr kumimoji="1" lang="en-US" altLang="ja-JP" sz="1900" dirty="0" smtClean="0"/>
                        <a:t>Network</a:t>
                      </a:r>
                      <a:endParaRPr kumimoji="1" lang="ja-JP" altLang="en-US" sz="1900" dirty="0"/>
                    </a:p>
                  </a:txBody>
                  <a:tcPr/>
                </a:tc>
                <a:tc>
                  <a:txBody>
                    <a:bodyPr/>
                    <a:lstStyle/>
                    <a:p>
                      <a:r>
                        <a:rPr kumimoji="1" lang="en-US" altLang="ja-JP" sz="1900" dirty="0" smtClean="0"/>
                        <a:t>10Gb</a:t>
                      </a:r>
                      <a:r>
                        <a:rPr kumimoji="1" lang="en-US" altLang="ja-JP" sz="1900" baseline="0" dirty="0" smtClean="0"/>
                        <a:t> Ethernet x 2</a:t>
                      </a:r>
                      <a:endParaRPr kumimoji="1" lang="ja-JP" altLang="en-US" sz="1900" dirty="0"/>
                    </a:p>
                  </a:txBody>
                  <a:tcPr/>
                </a:tc>
              </a:tr>
              <a:tr h="381000">
                <a:tc>
                  <a:txBody>
                    <a:bodyPr/>
                    <a:lstStyle/>
                    <a:p>
                      <a:r>
                        <a:rPr kumimoji="1" lang="en-US" altLang="ja-JP" sz="1900" dirty="0" smtClean="0"/>
                        <a:t>Switch</a:t>
                      </a:r>
                      <a:endParaRPr kumimoji="1" lang="ja-JP" altLang="en-US" sz="1900" dirty="0"/>
                    </a:p>
                  </a:txBody>
                  <a:tcPr/>
                </a:tc>
                <a:tc>
                  <a:txBody>
                    <a:bodyPr/>
                    <a:lstStyle/>
                    <a:p>
                      <a:r>
                        <a:rPr kumimoji="1" lang="en-US" altLang="ja-JP" sz="1900" dirty="0" smtClean="0"/>
                        <a:t>DELL</a:t>
                      </a:r>
                      <a:r>
                        <a:rPr kumimoji="1" lang="en-US" altLang="ja-JP" sz="1900" baseline="0" dirty="0" smtClean="0"/>
                        <a:t> Force10 S2410P</a:t>
                      </a:r>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430502121"/>
              </p:ext>
            </p:extLst>
          </p:nvPr>
        </p:nvGraphicFramePr>
        <p:xfrm>
          <a:off x="457204" y="4287691"/>
          <a:ext cx="5334117" cy="2286000"/>
        </p:xfrm>
        <a:graphic>
          <a:graphicData uri="http://schemas.openxmlformats.org/drawingml/2006/table">
            <a:tbl>
              <a:tblPr firstRow="1" bandRow="1">
                <a:tableStyleId>{BC89EF96-8CEA-46FF-86C4-4CE0E7609802}</a:tableStyleId>
              </a:tblPr>
              <a:tblGrid>
                <a:gridCol w="1873282"/>
                <a:gridCol w="3460835"/>
              </a:tblGrid>
              <a:tr h="381000">
                <a:tc>
                  <a:txBody>
                    <a:bodyPr/>
                    <a:lstStyle/>
                    <a:p>
                      <a:r>
                        <a:rPr kumimoji="1" lang="en-US" altLang="ja-JP" sz="1900" b="0" dirty="0" smtClean="0"/>
                        <a:t>OS</a:t>
                      </a:r>
                      <a:endParaRPr kumimoji="1" lang="ja-JP" altLang="en-US" sz="1900" b="0" dirty="0"/>
                    </a:p>
                  </a:txBody>
                  <a:tcPr/>
                </a:tc>
                <a:tc>
                  <a:txBody>
                    <a:bodyPr/>
                    <a:lstStyle/>
                    <a:p>
                      <a:r>
                        <a:rPr kumimoji="1" lang="en-US" altLang="ja-JP" sz="1900" b="0" dirty="0" err="1" smtClean="0"/>
                        <a:t>CentOS</a:t>
                      </a:r>
                      <a:r>
                        <a:rPr kumimoji="1" lang="en-US" altLang="ja-JP" sz="1900" b="0" baseline="0" dirty="0" smtClean="0"/>
                        <a:t> 6.0</a:t>
                      </a:r>
                      <a:endParaRPr kumimoji="1" lang="ja-JP" altLang="en-US" sz="1900" b="0" dirty="0"/>
                    </a:p>
                  </a:txBody>
                  <a:tcPr/>
                </a:tc>
              </a:tr>
              <a:tr h="381000">
                <a:tc>
                  <a:txBody>
                    <a:bodyPr/>
                    <a:lstStyle/>
                    <a:p>
                      <a:r>
                        <a:rPr kumimoji="1" lang="en-US" altLang="ja-JP" sz="1900" dirty="0" smtClean="0"/>
                        <a:t>Host Compiler</a:t>
                      </a:r>
                      <a:endParaRPr kumimoji="1" lang="ja-JP" altLang="en-US" sz="1900" dirty="0"/>
                    </a:p>
                  </a:txBody>
                  <a:tcPr/>
                </a:tc>
                <a:tc>
                  <a:txBody>
                    <a:bodyPr/>
                    <a:lstStyle/>
                    <a:p>
                      <a:r>
                        <a:rPr kumimoji="1" lang="en-US" altLang="ja-JP" sz="1900" dirty="0" err="1" smtClean="0"/>
                        <a:t>gcc</a:t>
                      </a:r>
                      <a:r>
                        <a:rPr kumimoji="1" lang="en-US" altLang="ja-JP" sz="1900" dirty="0" smtClean="0"/>
                        <a:t> 4.4</a:t>
                      </a:r>
                      <a:endParaRPr kumimoji="1" lang="ja-JP" altLang="en-US" sz="1900" dirty="0"/>
                    </a:p>
                  </a:txBody>
                  <a:tcPr/>
                </a:tc>
              </a:tr>
              <a:tr h="381000">
                <a:tc>
                  <a:txBody>
                    <a:bodyPr/>
                    <a:lstStyle/>
                    <a:p>
                      <a:r>
                        <a:rPr kumimoji="1" lang="en-US" altLang="ja-JP" sz="1900" dirty="0" smtClean="0"/>
                        <a:t>CUDA</a:t>
                      </a:r>
                      <a:endParaRPr kumimoji="1" lang="ja-JP" altLang="en-US" sz="1900" dirty="0"/>
                    </a:p>
                  </a:txBody>
                  <a:tcPr/>
                </a:tc>
                <a:tc>
                  <a:txBody>
                    <a:bodyPr/>
                    <a:lstStyle/>
                    <a:p>
                      <a:r>
                        <a:rPr kumimoji="1" lang="en-US" altLang="ja-JP" sz="1900" dirty="0" smtClean="0"/>
                        <a:t>Toolkit 4.2</a:t>
                      </a:r>
                    </a:p>
                  </a:txBody>
                  <a:tcPr/>
                </a:tc>
              </a:tr>
              <a:tr h="381000">
                <a:tc>
                  <a:txBody>
                    <a:bodyPr/>
                    <a:lstStyle/>
                    <a:p>
                      <a:r>
                        <a:rPr kumimoji="1" lang="en-US" altLang="ja-JP" sz="1800" dirty="0" smtClean="0"/>
                        <a:t>Compiler Option</a:t>
                      </a:r>
                      <a:endParaRPr kumimoji="1" lang="ja-JP" altLang="en-US" sz="1800" dirty="0"/>
                    </a:p>
                  </a:txBody>
                  <a:tcPr/>
                </a:tc>
                <a:tc>
                  <a:txBody>
                    <a:bodyPr/>
                    <a:lstStyle/>
                    <a:p>
                      <a:r>
                        <a:rPr kumimoji="1" lang="en-US" altLang="ja-JP" sz="1900" baseline="0" dirty="0" err="1" smtClean="0"/>
                        <a:t>nvcc</a:t>
                      </a:r>
                      <a:r>
                        <a:rPr kumimoji="1" lang="en-US" altLang="ja-JP" sz="1900" baseline="0" dirty="0" smtClean="0"/>
                        <a:t> -arch sm_20 -O3</a:t>
                      </a:r>
                    </a:p>
                  </a:txBody>
                  <a:tcPr/>
                </a:tc>
              </a:tr>
              <a:tr h="381000">
                <a:tc>
                  <a:txBody>
                    <a:bodyPr/>
                    <a:lstStyle/>
                    <a:p>
                      <a:r>
                        <a:rPr kumimoji="1" lang="en-US" altLang="ja-JP" sz="1900" dirty="0" smtClean="0"/>
                        <a:t>Library</a:t>
                      </a:r>
                      <a:endParaRPr kumimoji="1" lang="ja-JP" altLang="en-US" sz="1900" dirty="0"/>
                    </a:p>
                  </a:txBody>
                  <a:tcPr/>
                </a:tc>
                <a:tc>
                  <a:txBody>
                    <a:bodyPr/>
                    <a:lstStyle/>
                    <a:p>
                      <a:r>
                        <a:rPr kumimoji="1" lang="en-US" altLang="ja-JP" sz="1900" baseline="0" dirty="0" smtClean="0"/>
                        <a:t>CUB v1.1.1</a:t>
                      </a:r>
                    </a:p>
                  </a:txBody>
                  <a:tcPr/>
                </a:tc>
              </a:tr>
              <a:tr h="381000">
                <a:tc>
                  <a:txBody>
                    <a:bodyPr/>
                    <a:lstStyle/>
                    <a:p>
                      <a:r>
                        <a:rPr kumimoji="1" lang="en-US" altLang="ja-JP" sz="1900" dirty="0" smtClean="0"/>
                        <a:t>Benchmark</a:t>
                      </a:r>
                      <a:endParaRPr kumimoji="1" lang="ja-JP" altLang="en-US" sz="1900" dirty="0"/>
                    </a:p>
                  </a:txBody>
                  <a:tcPr/>
                </a:tc>
                <a:tc>
                  <a:txBody>
                    <a:bodyPr/>
                    <a:lstStyle/>
                    <a:p>
                      <a:r>
                        <a:rPr kumimoji="1" lang="en-US" altLang="ja-JP" sz="1900" baseline="0" dirty="0" smtClean="0"/>
                        <a:t>Graph500</a:t>
                      </a:r>
                    </a:p>
                  </a:txBody>
                  <a:tcPr/>
                </a:tc>
              </a:tr>
            </a:tbl>
          </a:graphicData>
        </a:graphic>
      </p:graphicFrame>
      <p:sp>
        <p:nvSpPr>
          <p:cNvPr id="8" name="テキスト ボックス 7"/>
          <p:cNvSpPr txBox="1"/>
          <p:nvPr/>
        </p:nvSpPr>
        <p:spPr>
          <a:xfrm>
            <a:off x="457204" y="1543197"/>
            <a:ext cx="1858201" cy="369332"/>
          </a:xfrm>
          <a:prstGeom prst="rect">
            <a:avLst/>
          </a:prstGeom>
          <a:noFill/>
        </p:spPr>
        <p:txBody>
          <a:bodyPr wrap="none" rtlCol="0">
            <a:spAutoFit/>
          </a:bodyPr>
          <a:lstStyle/>
          <a:p>
            <a:r>
              <a:rPr kumimoji="1" lang="ja-JP" altLang="en-US" dirty="0" smtClean="0"/>
              <a:t>ハードウェア環境</a:t>
            </a:r>
            <a:endParaRPr kumimoji="1" lang="ja-JP" altLang="en-US" dirty="0"/>
          </a:p>
        </p:txBody>
      </p:sp>
      <p:sp>
        <p:nvSpPr>
          <p:cNvPr id="36" name="テキスト ボックス 35"/>
          <p:cNvSpPr txBox="1"/>
          <p:nvPr/>
        </p:nvSpPr>
        <p:spPr>
          <a:xfrm>
            <a:off x="457204" y="3918359"/>
            <a:ext cx="1763524" cy="369332"/>
          </a:xfrm>
          <a:prstGeom prst="rect">
            <a:avLst/>
          </a:prstGeom>
          <a:noFill/>
        </p:spPr>
        <p:txBody>
          <a:bodyPr wrap="none" rtlCol="0">
            <a:spAutoFit/>
          </a:bodyPr>
          <a:lstStyle/>
          <a:p>
            <a:r>
              <a:rPr kumimoji="1" lang="ja-JP" altLang="en-US" dirty="0" smtClean="0"/>
              <a:t>ソフトウェア環境</a:t>
            </a:r>
            <a:endParaRPr kumimoji="1" lang="ja-JP" altLang="en-US" dirty="0"/>
          </a:p>
        </p:txBody>
      </p:sp>
      <p:grpSp>
        <p:nvGrpSpPr>
          <p:cNvPr id="34" name="図形グループ 33"/>
          <p:cNvGrpSpPr/>
          <p:nvPr/>
        </p:nvGrpSpPr>
        <p:grpSpPr>
          <a:xfrm>
            <a:off x="6054104" y="1256456"/>
            <a:ext cx="2820078" cy="3172068"/>
            <a:chOff x="5491083" y="893180"/>
            <a:chExt cx="2820078" cy="3172068"/>
          </a:xfrm>
        </p:grpSpPr>
        <p:sp>
          <p:nvSpPr>
            <p:cNvPr id="35" name="正方形/長方形 34"/>
            <p:cNvSpPr/>
            <p:nvPr/>
          </p:nvSpPr>
          <p:spPr>
            <a:xfrm>
              <a:off x="7434861" y="893180"/>
              <a:ext cx="876300" cy="270472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37" name="正方形/長方形 36"/>
            <p:cNvSpPr/>
            <p:nvPr/>
          </p:nvSpPr>
          <p:spPr>
            <a:xfrm>
              <a:off x="7562630" y="1967448"/>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38" name="正方形/長方形 37"/>
            <p:cNvSpPr/>
            <p:nvPr/>
          </p:nvSpPr>
          <p:spPr>
            <a:xfrm>
              <a:off x="7562630" y="16487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2" name="正方形/長方形 61"/>
            <p:cNvSpPr/>
            <p:nvPr/>
          </p:nvSpPr>
          <p:spPr>
            <a:xfrm>
              <a:off x="7562630" y="132936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3" name="正方形/長方形 62"/>
            <p:cNvSpPr/>
            <p:nvPr/>
          </p:nvSpPr>
          <p:spPr>
            <a:xfrm>
              <a:off x="7562630" y="1010659"/>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4" name="正方形/長方形 63"/>
            <p:cNvSpPr/>
            <p:nvPr/>
          </p:nvSpPr>
          <p:spPr>
            <a:xfrm>
              <a:off x="7562630" y="3234294"/>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5" name="正方形/長方形 64"/>
            <p:cNvSpPr/>
            <p:nvPr/>
          </p:nvSpPr>
          <p:spPr>
            <a:xfrm>
              <a:off x="7562630" y="2915592"/>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6" name="正方形/長方形 65"/>
            <p:cNvSpPr/>
            <p:nvPr/>
          </p:nvSpPr>
          <p:spPr>
            <a:xfrm>
              <a:off x="7562630" y="2596207"/>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7" name="正方形/長方形 66"/>
            <p:cNvSpPr/>
            <p:nvPr/>
          </p:nvSpPr>
          <p:spPr>
            <a:xfrm>
              <a:off x="7562630" y="2277505"/>
              <a:ext cx="624793" cy="245797"/>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68" name="図形グループ 67"/>
            <p:cNvGrpSpPr/>
            <p:nvPr/>
          </p:nvGrpSpPr>
          <p:grpSpPr>
            <a:xfrm>
              <a:off x="5491083" y="1887939"/>
              <a:ext cx="811181" cy="1027653"/>
              <a:chOff x="5293286" y="2699671"/>
              <a:chExt cx="811181" cy="1027653"/>
            </a:xfrm>
          </p:grpSpPr>
          <p:sp>
            <p:nvSpPr>
              <p:cNvPr id="84" name="正方形/長方形 83"/>
              <p:cNvSpPr/>
              <p:nvPr/>
            </p:nvSpPr>
            <p:spPr>
              <a:xfrm>
                <a:off x="5293286" y="2699671"/>
                <a:ext cx="811181" cy="1027653"/>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5" name="正方形/長方形 84"/>
              <p:cNvSpPr/>
              <p:nvPr/>
            </p:nvSpPr>
            <p:spPr>
              <a:xfrm>
                <a:off x="5388160" y="2816691"/>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grpSp>
        <p:cxnSp>
          <p:nvCxnSpPr>
            <p:cNvPr id="69" name="直線コネクタ 68"/>
            <p:cNvCxnSpPr>
              <a:stCxn id="85" idx="3"/>
            </p:cNvCxnSpPr>
            <p:nvPr/>
          </p:nvCxnSpPr>
          <p:spPr>
            <a:xfrm>
              <a:off x="6210750" y="2127858"/>
              <a:ext cx="599514" cy="0"/>
            </a:xfrm>
            <a:prstGeom prst="line">
              <a:avLst/>
            </a:prstGeom>
            <a:ln>
              <a:prstDash val="solid"/>
            </a:ln>
          </p:spPr>
          <p:style>
            <a:lnRef idx="2">
              <a:schemeClr val="dk1"/>
            </a:lnRef>
            <a:fillRef idx="1">
              <a:schemeClr val="lt1"/>
            </a:fillRef>
            <a:effectRef idx="0">
              <a:schemeClr val="dk1"/>
            </a:effectRef>
            <a:fontRef idx="minor">
              <a:schemeClr val="dk1"/>
            </a:fontRef>
          </p:style>
        </p:cxnSp>
        <p:sp>
          <p:nvSpPr>
            <p:cNvPr id="70" name="テキスト ボックス 69"/>
            <p:cNvSpPr txBox="1"/>
            <p:nvPr/>
          </p:nvSpPr>
          <p:spPr>
            <a:xfrm>
              <a:off x="5718064" y="1185856"/>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cxnSp>
          <p:nvCxnSpPr>
            <p:cNvPr id="71" name="直線矢印コネクタ 70"/>
            <p:cNvCxnSpPr>
              <a:stCxn id="70" idx="2"/>
            </p:cNvCxnSpPr>
            <p:nvPr/>
          </p:nvCxnSpPr>
          <p:spPr>
            <a:xfrm>
              <a:off x="6246702" y="1555188"/>
              <a:ext cx="316658" cy="5351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72" name="テキスト ボックス 71"/>
            <p:cNvSpPr txBox="1"/>
            <p:nvPr/>
          </p:nvSpPr>
          <p:spPr>
            <a:xfrm>
              <a:off x="5646154" y="2987861"/>
              <a:ext cx="505329" cy="369332"/>
            </a:xfrm>
            <a:prstGeom prst="rect">
              <a:avLst/>
            </a:prstGeom>
            <a:noFill/>
          </p:spPr>
          <p:txBody>
            <a:bodyPr wrap="none" rtlCol="0">
              <a:spAutoFit/>
            </a:bodyPr>
            <a:lstStyle/>
            <a:p>
              <a:r>
                <a:rPr kumimoji="1" lang="en-US" altLang="ja-JP" dirty="0" smtClean="0"/>
                <a:t>PC</a:t>
              </a:r>
              <a:endParaRPr kumimoji="1" lang="ja-JP" altLang="en-US" dirty="0"/>
            </a:p>
          </p:txBody>
        </p:sp>
        <p:sp>
          <p:nvSpPr>
            <p:cNvPr id="73" name="テキスト ボックス 72"/>
            <p:cNvSpPr txBox="1"/>
            <p:nvPr/>
          </p:nvSpPr>
          <p:spPr>
            <a:xfrm>
              <a:off x="6981422" y="3695916"/>
              <a:ext cx="1249223" cy="369332"/>
            </a:xfrm>
            <a:prstGeom prst="rect">
              <a:avLst/>
            </a:prstGeom>
            <a:noFill/>
          </p:spPr>
          <p:txBody>
            <a:bodyPr wrap="none" rtlCol="0">
              <a:spAutoFit/>
            </a:bodyPr>
            <a:lstStyle/>
            <a:p>
              <a:r>
                <a:rPr kumimoji="1" lang="en-US" altLang="ja-JP" dirty="0" smtClean="0"/>
                <a:t>GPU-BOX</a:t>
              </a:r>
              <a:endParaRPr kumimoji="1" lang="ja-JP" altLang="en-US" dirty="0"/>
            </a:p>
          </p:txBody>
        </p:sp>
        <p:grpSp>
          <p:nvGrpSpPr>
            <p:cNvPr id="74" name="図形グループ 73"/>
            <p:cNvGrpSpPr/>
            <p:nvPr/>
          </p:nvGrpSpPr>
          <p:grpSpPr>
            <a:xfrm>
              <a:off x="6810264" y="893180"/>
              <a:ext cx="752366" cy="2704728"/>
              <a:chOff x="6810264" y="893180"/>
              <a:chExt cx="752366" cy="2704728"/>
            </a:xfrm>
          </p:grpSpPr>
          <p:sp>
            <p:nvSpPr>
              <p:cNvPr id="75" name="正方形/長方形 74"/>
              <p:cNvSpPr/>
              <p:nvPr/>
            </p:nvSpPr>
            <p:spPr>
              <a:xfrm rot="16200000">
                <a:off x="5635645" y="2067799"/>
                <a:ext cx="2704728" cy="355490"/>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smtClean="0">
                    <a:latin typeface="Calibri" panose="020F0502020204030204" pitchFamily="34" charset="0"/>
                  </a:rPr>
                  <a:t>Switch</a:t>
                </a:r>
                <a:endParaRPr kumimoji="1" lang="ja-JP" altLang="en-US" dirty="0">
                  <a:latin typeface="Calibri" panose="020F0502020204030204" pitchFamily="34" charset="0"/>
                </a:endParaRPr>
              </a:p>
            </p:txBody>
          </p:sp>
          <p:cxnSp>
            <p:nvCxnSpPr>
              <p:cNvPr id="76" name="直線コネクタ 75"/>
              <p:cNvCxnSpPr>
                <a:stCxn id="63" idx="1"/>
              </p:cNvCxnSpPr>
              <p:nvPr/>
            </p:nvCxnSpPr>
            <p:spPr>
              <a:xfrm flipH="1" flipV="1">
                <a:off x="7165755" y="1130300"/>
                <a:ext cx="396875" cy="3258"/>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7" name="直線コネクタ 76"/>
              <p:cNvCxnSpPr>
                <a:stCxn id="62" idx="1"/>
              </p:cNvCxnSpPr>
              <p:nvPr/>
            </p:nvCxnSpPr>
            <p:spPr>
              <a:xfrm flipH="1" flipV="1">
                <a:off x="7165756" y="1447800"/>
                <a:ext cx="396874" cy="446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8" name="直線コネクタ 77"/>
              <p:cNvCxnSpPr>
                <a:stCxn id="38" idx="1"/>
              </p:cNvCxnSpPr>
              <p:nvPr/>
            </p:nvCxnSpPr>
            <p:spPr>
              <a:xfrm flipH="1">
                <a:off x="7165756" y="1771645"/>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9" name="直線コネクタ 78"/>
              <p:cNvCxnSpPr>
                <a:stCxn id="37" idx="1"/>
              </p:cNvCxnSpPr>
              <p:nvPr/>
            </p:nvCxnSpPr>
            <p:spPr>
              <a:xfrm flipH="1">
                <a:off x="7165756" y="2090347"/>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0" name="直線コネクタ 79"/>
              <p:cNvCxnSpPr>
                <a:stCxn id="67" idx="1"/>
              </p:cNvCxnSpPr>
              <p:nvPr/>
            </p:nvCxnSpPr>
            <p:spPr>
              <a:xfrm flipH="1">
                <a:off x="7165756" y="2400404"/>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1" name="直線コネクタ 80"/>
              <p:cNvCxnSpPr>
                <a:stCxn id="66" idx="1"/>
              </p:cNvCxnSpPr>
              <p:nvPr/>
            </p:nvCxnSpPr>
            <p:spPr>
              <a:xfrm flipH="1">
                <a:off x="7165756" y="2719106"/>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2" name="直線コネクタ 81"/>
              <p:cNvCxnSpPr>
                <a:stCxn id="65" idx="1"/>
              </p:cNvCxnSpPr>
              <p:nvPr/>
            </p:nvCxnSpPr>
            <p:spPr>
              <a:xfrm flipH="1" flipV="1">
                <a:off x="7165756" y="3038490"/>
                <a:ext cx="396874" cy="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3" name="直線コネクタ 82"/>
              <p:cNvCxnSpPr>
                <a:stCxn id="64" idx="1"/>
              </p:cNvCxnSpPr>
              <p:nvPr/>
            </p:nvCxnSpPr>
            <p:spPr>
              <a:xfrm flipH="1">
                <a:off x="7165756" y="3357193"/>
                <a:ext cx="396874" cy="0"/>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sp>
        <p:nvSpPr>
          <p:cNvPr id="3" name="正方形/長方形 2"/>
          <p:cNvSpPr/>
          <p:nvPr/>
        </p:nvSpPr>
        <p:spPr>
          <a:xfrm>
            <a:off x="6149835" y="2747780"/>
            <a:ext cx="623936" cy="423406"/>
          </a:xfrm>
          <a:prstGeom prst="rect">
            <a:avLst/>
          </a:prstGeom>
          <a:solidFill>
            <a:schemeClr val="bg1">
              <a:lumMod val="8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sz="1400" dirty="0" smtClean="0">
                <a:latin typeface="Calibri" panose="020F0502020204030204" pitchFamily="34" charset="0"/>
              </a:rPr>
              <a:t>Host </a:t>
            </a:r>
            <a:r>
              <a:rPr kumimoji="1" lang="en-US" altLang="ja-JP" sz="1400" dirty="0" err="1" smtClean="0">
                <a:latin typeface="Calibri" panose="020F0502020204030204" pitchFamily="34" charset="0"/>
              </a:rPr>
              <a:t>Mem</a:t>
            </a:r>
            <a:endParaRPr kumimoji="1" lang="ja-JP" altLang="en-US" sz="1400" dirty="0">
              <a:latin typeface="Calibri" panose="020F0502020204030204" pitchFamily="34" charset="0"/>
            </a:endParaRPr>
          </a:p>
        </p:txBody>
      </p:sp>
    </p:spTree>
    <p:extLst>
      <p:ext uri="{BB962C8B-B14F-4D97-AF65-F5344CB8AC3E}">
        <p14:creationId xmlns:p14="http://schemas.microsoft.com/office/powerpoint/2010/main" val="634412676"/>
      </p:ext>
    </p:extLst>
  </p:cSld>
  <p:clrMapOvr>
    <a:masterClrMapping/>
  </p:clrMapOvr>
  <mc:AlternateContent xmlns:mc="http://schemas.openxmlformats.org/markup-compatibility/2006" xmlns:p14="http://schemas.microsoft.com/office/powerpoint/2010/main">
    <mc:Choice Requires="p14">
      <p:transition spd="slow" p14:dur="2000" advTm="20967"/>
    </mc:Choice>
    <mc:Fallback xmlns="">
      <p:transition xmlns:p14="http://schemas.microsoft.com/office/powerpoint/2010/main" spd="slow" advTm="20967"/>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背景</a:t>
            </a:r>
            <a:endParaRPr kumimoji="1" lang="en-US" altLang="ja-JP" dirty="0" smtClean="0"/>
          </a:p>
          <a:p>
            <a:r>
              <a:rPr kumimoji="1" lang="ja-JP" altLang="en-US" dirty="0" smtClean="0"/>
              <a:t>システムの説明</a:t>
            </a:r>
            <a:endParaRPr kumimoji="1" lang="en-US" altLang="ja-JP" dirty="0" smtClean="0"/>
          </a:p>
          <a:p>
            <a:pPr lvl="1"/>
            <a:r>
              <a:rPr kumimoji="1" lang="en-US" altLang="ja-JP" dirty="0" err="1" smtClean="0"/>
              <a:t>ExpEther</a:t>
            </a:r>
            <a:endParaRPr kumimoji="1" lang="en-US" altLang="ja-JP" dirty="0" smtClean="0"/>
          </a:p>
          <a:p>
            <a:pPr lvl="1"/>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a:t>
            </a:r>
            <a:endParaRPr kumimoji="1" lang="en-US" altLang="ja-JP" dirty="0" smtClean="0"/>
          </a:p>
          <a:p>
            <a:r>
              <a:rPr kumimoji="1" lang="en-US" altLang="ja-JP" dirty="0"/>
              <a:t>Breadth First </a:t>
            </a:r>
            <a:r>
              <a:rPr kumimoji="1" lang="en-US" altLang="ja-JP" dirty="0" smtClean="0"/>
              <a:t>Search</a:t>
            </a:r>
          </a:p>
          <a:p>
            <a:pPr lvl="1"/>
            <a:r>
              <a:rPr kumimoji="1" lang="ja-JP" altLang="en-US" dirty="0" smtClean="0"/>
              <a:t>グラフの圧縮</a:t>
            </a:r>
            <a:endParaRPr kumimoji="1" lang="en-US" altLang="ja-JP" dirty="0" smtClean="0"/>
          </a:p>
          <a:p>
            <a:pPr lvl="1"/>
            <a:r>
              <a:rPr kumimoji="1" lang="en-US" altLang="ja-JP" dirty="0" smtClean="0"/>
              <a:t>Level synchronized BFS</a:t>
            </a:r>
          </a:p>
          <a:p>
            <a:pPr lvl="1"/>
            <a:r>
              <a:rPr kumimoji="1" lang="ja-JP" altLang="en-US" dirty="0" smtClean="0"/>
              <a:t>並列</a:t>
            </a:r>
            <a:r>
              <a:rPr kumimoji="1" lang="en-US" altLang="ja-JP" dirty="0" smtClean="0"/>
              <a:t>BFS</a:t>
            </a:r>
            <a:r>
              <a:rPr kumimoji="1" lang="ja-JP" altLang="en-US" dirty="0" smtClean="0"/>
              <a:t>アルゴリズムの流れ</a:t>
            </a:r>
            <a:endParaRPr kumimoji="1" lang="en-US" altLang="ja-JP" dirty="0" smtClean="0"/>
          </a:p>
          <a:p>
            <a:r>
              <a:rPr kumimoji="1" lang="ja-JP" altLang="en-US" dirty="0" smtClean="0"/>
              <a:t>関連研究</a:t>
            </a:r>
            <a:endParaRPr kumimoji="1" lang="en-US" altLang="ja-JP" dirty="0" smtClean="0"/>
          </a:p>
          <a:p>
            <a:pPr lvl="1"/>
            <a:r>
              <a:rPr kumimoji="1" lang="en-US" altLang="ja-JP" dirty="0" err="1" smtClean="0"/>
              <a:t>Mastrostefano</a:t>
            </a:r>
            <a:r>
              <a:rPr kumimoji="1" lang="en-US" altLang="ja-JP" dirty="0" smtClean="0"/>
              <a:t> [2]</a:t>
            </a:r>
            <a:r>
              <a:rPr kumimoji="1" lang="ja-JP" altLang="en-US" dirty="0" smtClean="0"/>
              <a:t>の</a:t>
            </a:r>
            <a:r>
              <a:rPr kumimoji="1" lang="en-US" altLang="ja-JP" dirty="0" smtClean="0"/>
              <a:t>BFS</a:t>
            </a:r>
            <a:r>
              <a:rPr kumimoji="1" lang="ja-JP" altLang="en-US" dirty="0" smtClean="0"/>
              <a:t>アルゴリズム</a:t>
            </a:r>
            <a:endParaRPr kumimoji="1" lang="en-US" altLang="ja-JP" dirty="0" smtClean="0"/>
          </a:p>
          <a:p>
            <a:r>
              <a:rPr kumimoji="1" lang="ja-JP" altLang="en-US" dirty="0" smtClean="0"/>
              <a:t>提案手法</a:t>
            </a:r>
            <a:endParaRPr kumimoji="1" lang="en-US" altLang="ja-JP" dirty="0" smtClean="0"/>
          </a:p>
          <a:p>
            <a:r>
              <a:rPr kumimoji="1" lang="ja-JP" altLang="en-US" dirty="0" smtClean="0"/>
              <a:t>評価</a:t>
            </a:r>
            <a:endParaRPr kumimoji="1" lang="en-US" altLang="ja-JP" dirty="0" smtClean="0"/>
          </a:p>
          <a:p>
            <a:pPr lvl="1"/>
            <a:r>
              <a:rPr kumimoji="1" lang="ja-JP" altLang="en-US" dirty="0" smtClean="0"/>
              <a:t>評価環境，ベンチマーク</a:t>
            </a:r>
            <a:endParaRPr kumimoji="1" lang="en-US" altLang="ja-JP" dirty="0" smtClean="0"/>
          </a:p>
          <a:p>
            <a:pPr lvl="1"/>
            <a:r>
              <a:rPr kumimoji="1" lang="ja-JP" altLang="en-US" dirty="0" smtClean="0"/>
              <a:t>提案手法による通信量削減に関する評価</a:t>
            </a:r>
            <a:endParaRPr kumimoji="1" lang="en-US" altLang="ja-JP" dirty="0" smtClean="0"/>
          </a:p>
          <a:p>
            <a:pPr lvl="1"/>
            <a:r>
              <a:rPr kumimoji="1" lang="ja-JP" altLang="en-US" dirty="0" smtClean="0"/>
              <a:t>提案手法を用いた</a:t>
            </a:r>
            <a:r>
              <a:rPr kumimoji="1" lang="en-US" altLang="ja-JP" dirty="0" smtClean="0"/>
              <a:t>BFS</a:t>
            </a:r>
            <a:r>
              <a:rPr kumimoji="1" lang="ja-JP" altLang="en-US" dirty="0" smtClean="0"/>
              <a:t>アルゴリズムの評価</a:t>
            </a:r>
            <a:endParaRPr kumimoji="1" lang="en-US" altLang="ja-JP" dirty="0" smtClean="0"/>
          </a:p>
          <a:p>
            <a:r>
              <a:rPr kumimoji="1" lang="ja-JP" altLang="en-US" dirty="0" smtClean="0"/>
              <a:t>結論</a:t>
            </a:r>
            <a:endParaRPr kumimoji="1" lang="en-US" altLang="ja-JP" dirty="0" smtClean="0"/>
          </a:p>
          <a:p>
            <a:pPr lvl="1"/>
            <a:endParaRPr kumimoji="1" lang="en-US" altLang="ja-JP" dirty="0" smtClean="0"/>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a:t>
            </a:fld>
            <a:endParaRPr lang="en-US"/>
          </a:p>
        </p:txBody>
      </p:sp>
    </p:spTree>
    <p:extLst>
      <p:ext uri="{BB962C8B-B14F-4D97-AF65-F5344CB8AC3E}">
        <p14:creationId xmlns:p14="http://schemas.microsoft.com/office/powerpoint/2010/main" val="3217583044"/>
      </p:ext>
    </p:extLst>
  </p:cSld>
  <p:clrMapOvr>
    <a:masterClrMapping/>
  </p:clrMapOvr>
  <mc:AlternateContent xmlns:mc="http://schemas.openxmlformats.org/markup-compatibility/2006" xmlns:p14="http://schemas.microsoft.com/office/powerpoint/2010/main">
    <mc:Choice Requires="p14">
      <p:transition spd="slow" p14:dur="2000" advTm="14850"/>
    </mc:Choice>
    <mc:Fallback xmlns="">
      <p:transition xmlns:p14="http://schemas.microsoft.com/office/powerpoint/2010/main" spd="slow" advTm="14850"/>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Graph500</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グラフ処理性能を測定するベンチマーク</a:t>
            </a:r>
            <a:endParaRPr kumimoji="1" lang="en-US" altLang="ja-JP" dirty="0"/>
          </a:p>
          <a:p>
            <a:endParaRPr kumimoji="1" lang="en-US" altLang="ja-JP" dirty="0" smtClean="0"/>
          </a:p>
          <a:p>
            <a:r>
              <a:rPr kumimoji="1" lang="ja-JP" altLang="en-US" dirty="0" smtClean="0"/>
              <a:t>アプリケーション全体は</a:t>
            </a:r>
            <a:r>
              <a:rPr kumimoji="1" lang="en-US" altLang="ja-JP" dirty="0" smtClean="0"/>
              <a:t>5</a:t>
            </a:r>
            <a:r>
              <a:rPr kumimoji="1" lang="ja-JP" altLang="en-US" dirty="0" smtClean="0"/>
              <a:t>つのステップからなる</a:t>
            </a:r>
            <a:endParaRPr kumimoji="1" lang="en-US" altLang="ja-JP" dirty="0" smtClean="0"/>
          </a:p>
          <a:p>
            <a:pPr marL="457200" indent="-457200">
              <a:buFont typeface="+mj-lt"/>
              <a:buAutoNum type="arabicPeriod"/>
            </a:pPr>
            <a:r>
              <a:rPr kumimoji="1" lang="ja-JP" altLang="en-US" dirty="0" smtClean="0"/>
              <a:t>辺リストを生成する</a:t>
            </a:r>
            <a:endParaRPr kumimoji="1" lang="en-US" altLang="ja-JP" dirty="0" smtClean="0"/>
          </a:p>
          <a:p>
            <a:pPr marL="457200" indent="-457200">
              <a:buFont typeface="+mj-lt"/>
              <a:buAutoNum type="arabicPeriod"/>
            </a:pPr>
            <a:r>
              <a:rPr kumimoji="1" lang="ja-JP" altLang="en-US" dirty="0" smtClean="0"/>
              <a:t>辺リストからアルゴリズムに最適なグラフの形式に直す</a:t>
            </a:r>
            <a:endParaRPr kumimoji="1" lang="en-US" altLang="ja-JP" dirty="0" smtClean="0"/>
          </a:p>
          <a:p>
            <a:pPr marL="457200" indent="-457200">
              <a:buFont typeface="+mj-lt"/>
              <a:buAutoNum type="arabicPeriod"/>
            </a:pPr>
            <a:r>
              <a:rPr kumimoji="1" lang="ja-JP" altLang="en-US" dirty="0" smtClean="0"/>
              <a:t>ソース頂点を</a:t>
            </a:r>
            <a:r>
              <a:rPr kumimoji="1" lang="en-US" altLang="ja-JP" dirty="0" smtClean="0"/>
              <a:t>64</a:t>
            </a:r>
            <a:r>
              <a:rPr kumimoji="1" lang="ja-JP" altLang="en-US" dirty="0" smtClean="0"/>
              <a:t>個選ぶ</a:t>
            </a:r>
            <a:endParaRPr kumimoji="1" lang="en-US" altLang="ja-JP" dirty="0" smtClean="0"/>
          </a:p>
          <a:p>
            <a:pPr marL="457200" indent="-457200">
              <a:buFont typeface="+mj-lt"/>
              <a:buAutoNum type="arabicPeriod"/>
            </a:pPr>
            <a:r>
              <a:rPr kumimoji="1" lang="ja-JP" altLang="en-US" dirty="0" smtClean="0">
                <a:solidFill>
                  <a:srgbClr val="FF0000"/>
                </a:solidFill>
              </a:rPr>
              <a:t>ソース頂点から</a:t>
            </a:r>
            <a:r>
              <a:rPr kumimoji="1" lang="en-US" altLang="ja-JP" dirty="0" smtClean="0">
                <a:solidFill>
                  <a:srgbClr val="FF0000"/>
                </a:solidFill>
              </a:rPr>
              <a:t>BFS</a:t>
            </a:r>
            <a:r>
              <a:rPr kumimoji="1" lang="ja-JP" altLang="en-US" dirty="0" smtClean="0">
                <a:solidFill>
                  <a:srgbClr val="FF0000"/>
                </a:solidFill>
              </a:rPr>
              <a:t>を行い</a:t>
            </a:r>
            <a:r>
              <a:rPr kumimoji="1" lang="ja-JP" altLang="en-US" dirty="0" smtClean="0"/>
              <a:t>，結果が正しいか確認</a:t>
            </a:r>
            <a:r>
              <a:rPr kumimoji="1" lang="en-US" altLang="ja-JP" dirty="0" smtClean="0"/>
              <a:t> × 64</a:t>
            </a:r>
            <a:r>
              <a:rPr kumimoji="1" lang="ja-JP" altLang="en-US" dirty="0" smtClean="0"/>
              <a:t>回</a:t>
            </a:r>
            <a:endParaRPr kumimoji="1" lang="en-US" altLang="ja-JP" dirty="0" smtClean="0"/>
          </a:p>
          <a:p>
            <a:pPr marL="457200" indent="-457200">
              <a:buFont typeface="+mj-lt"/>
              <a:buAutoNum type="arabicPeriod"/>
            </a:pPr>
            <a:r>
              <a:rPr kumimoji="1" lang="ja-JP" altLang="en-US" dirty="0" smtClean="0"/>
              <a:t>性能結果を計算し，出力する</a:t>
            </a:r>
            <a:endParaRPr kumimoji="1" lang="en-US" altLang="ja-JP" dirty="0" smtClean="0"/>
          </a:p>
        </p:txBody>
      </p:sp>
      <p:sp>
        <p:nvSpPr>
          <p:cNvPr id="4" name="日付プレースホルダー 3"/>
          <p:cNvSpPr>
            <a:spLocks noGrp="1"/>
          </p:cNvSpPr>
          <p:nvPr>
            <p:ph type="dt" sz="half" idx="10"/>
          </p:nvPr>
        </p:nvSpPr>
        <p:spPr/>
        <p:txBody>
          <a:bodyPr/>
          <a:lstStyle/>
          <a:p>
            <a:fld id="{242D640E-3AAF-414F-9B80-70C5EB738D6E}"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20</a:t>
            </a:fld>
            <a:endParaRPr lang="en-US"/>
          </a:p>
        </p:txBody>
      </p:sp>
      <p:pic>
        <p:nvPicPr>
          <p:cNvPr id="55" name="図 54" descr="graph500-logo_2.jpg"/>
          <p:cNvPicPr>
            <a:picLocks noChangeAspect="1"/>
          </p:cNvPicPr>
          <p:nvPr/>
        </p:nvPicPr>
        <p:blipFill rotWithShape="1">
          <a:blip r:embed="rId2">
            <a:extLst>
              <a:ext uri="{28A0092B-C50C-407E-A947-70E740481C1C}">
                <a14:useLocalDpi xmlns:a14="http://schemas.microsoft.com/office/drawing/2010/main" val="0"/>
              </a:ext>
            </a:extLst>
          </a:blip>
          <a:srcRect b="12324"/>
          <a:stretch/>
        </p:blipFill>
        <p:spPr>
          <a:xfrm>
            <a:off x="5991821" y="4734384"/>
            <a:ext cx="2694983" cy="1742616"/>
          </a:xfrm>
          <a:prstGeom prst="rect">
            <a:avLst/>
          </a:prstGeom>
        </p:spPr>
      </p:pic>
    </p:spTree>
    <p:extLst>
      <p:ext uri="{BB962C8B-B14F-4D97-AF65-F5344CB8AC3E}">
        <p14:creationId xmlns:p14="http://schemas.microsoft.com/office/powerpoint/2010/main" val="1425572727"/>
      </p:ext>
    </p:extLst>
  </p:cSld>
  <p:clrMapOvr>
    <a:masterClrMapping/>
  </p:clrMapOvr>
  <mc:AlternateContent xmlns:mc="http://schemas.openxmlformats.org/markup-compatibility/2006" xmlns:p14="http://schemas.microsoft.com/office/powerpoint/2010/main">
    <mc:Choice Requires="p14">
      <p:transition spd="slow" p14:dur="2000" advTm="24704"/>
    </mc:Choice>
    <mc:Fallback xmlns="">
      <p:transition xmlns:p14="http://schemas.microsoft.com/office/powerpoint/2010/main" spd="slow" advTm="24704"/>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コンテンツ プレースホルダー 14"/>
          <p:cNvGraphicFramePr>
            <a:graphicFrameLocks noGrp="1"/>
          </p:cNvGraphicFramePr>
          <p:nvPr>
            <p:ph idx="1"/>
            <p:extLst>
              <p:ext uri="{D42A27DB-BD31-4B8C-83A1-F6EECF244321}">
                <p14:modId xmlns:p14="http://schemas.microsoft.com/office/powerpoint/2010/main" val="1850847368"/>
              </p:ext>
            </p:extLst>
          </p:nvPr>
        </p:nvGraphicFramePr>
        <p:xfrm>
          <a:off x="457200" y="2053650"/>
          <a:ext cx="8229600" cy="4876800"/>
        </p:xfrm>
        <a:graphic>
          <a:graphicData uri="http://schemas.openxmlformats.org/drawingml/2006/chart">
            <c:chart xmlns:c="http://schemas.openxmlformats.org/drawingml/2006/chart" xmlns:r="http://schemas.openxmlformats.org/officeDocument/2006/relationships" r:id="rId2"/>
          </a:graphicData>
        </a:graphic>
      </p:graphicFrame>
      <p:sp>
        <p:nvSpPr>
          <p:cNvPr id="2" name="タイトル 1"/>
          <p:cNvSpPr>
            <a:spLocks noGrp="1"/>
          </p:cNvSpPr>
          <p:nvPr>
            <p:ph type="title"/>
          </p:nvPr>
        </p:nvSpPr>
        <p:spPr>
          <a:xfrm>
            <a:off x="457200" y="373337"/>
            <a:ext cx="8229600" cy="990600"/>
          </a:xfrm>
        </p:spPr>
        <p:txBody>
          <a:bodyPr/>
          <a:lstStyle/>
          <a:p>
            <a:r>
              <a:rPr kumimoji="1" lang="ja-JP" altLang="en-US" dirty="0" smtClean="0"/>
              <a:t>評価：全</a:t>
            </a:r>
            <a:r>
              <a:rPr kumimoji="1" lang="en-US" altLang="ja-JP" dirty="0" smtClean="0"/>
              <a:t>GPU</a:t>
            </a:r>
            <a:r>
              <a:rPr kumimoji="1" lang="ja-JP" altLang="en-US" dirty="0" smtClean="0"/>
              <a:t>の通信量</a:t>
            </a:r>
            <a:endParaRPr kumimoji="1" lang="ja-JP" altLang="en-US" dirty="0"/>
          </a:p>
        </p:txBody>
      </p:sp>
      <p:sp>
        <p:nvSpPr>
          <p:cNvPr id="4" name="日付プレースホルダー 3"/>
          <p:cNvSpPr>
            <a:spLocks noGrp="1"/>
          </p:cNvSpPr>
          <p:nvPr>
            <p:ph type="dt" sz="half" idx="10"/>
          </p:nvPr>
        </p:nvSpPr>
        <p:spPr/>
        <p:txBody>
          <a:bodyPr/>
          <a:lstStyle/>
          <a:p>
            <a:fld id="{DDF291D2-CCBC-9C46-B2D0-D391F4B48F58}"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21</a:t>
            </a:fld>
            <a:endParaRPr lang="en-US"/>
          </a:p>
        </p:txBody>
      </p:sp>
      <p:sp>
        <p:nvSpPr>
          <p:cNvPr id="11" name="下矢印 10"/>
          <p:cNvSpPr/>
          <p:nvPr/>
        </p:nvSpPr>
        <p:spPr>
          <a:xfrm>
            <a:off x="6754953" y="3425051"/>
            <a:ext cx="409701" cy="886642"/>
          </a:xfrm>
          <a:prstGeom prst="downArrow">
            <a:avLst/>
          </a:prstGeom>
          <a:solidFill>
            <a:schemeClr val="accent3">
              <a:lumMod val="60000"/>
              <a:lumOff val="40000"/>
            </a:schemeClr>
          </a:solidFill>
          <a:ln>
            <a:solidFill>
              <a:schemeClr val="accent3"/>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4" name="下矢印 13"/>
          <p:cNvSpPr/>
          <p:nvPr/>
        </p:nvSpPr>
        <p:spPr>
          <a:xfrm>
            <a:off x="6754953" y="4623962"/>
            <a:ext cx="409701" cy="634279"/>
          </a:xfrm>
          <a:prstGeom prst="downArrow">
            <a:avLst/>
          </a:prstGeom>
          <a:solidFill>
            <a:schemeClr val="accent2">
              <a:lumMod val="60000"/>
              <a:lumOff val="40000"/>
            </a:schemeClr>
          </a:solidFill>
          <a:ln>
            <a:solidFill>
              <a:schemeClr val="accent2"/>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 name="下矢印 15"/>
          <p:cNvSpPr/>
          <p:nvPr/>
        </p:nvSpPr>
        <p:spPr>
          <a:xfrm>
            <a:off x="6754953" y="5381334"/>
            <a:ext cx="409701" cy="332210"/>
          </a:xfrm>
          <a:prstGeom prst="downArrow">
            <a:avLst/>
          </a:prstGeom>
          <a:solidFill>
            <a:schemeClr val="accent1">
              <a:lumMod val="60000"/>
              <a:lumOff val="40000"/>
            </a:schemeClr>
          </a:solidFill>
          <a:ln>
            <a:solidFill>
              <a:schemeClr val="accent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 name="角丸四角形吹き出し 17"/>
          <p:cNvSpPr/>
          <p:nvPr/>
        </p:nvSpPr>
        <p:spPr>
          <a:xfrm>
            <a:off x="4934619" y="3138649"/>
            <a:ext cx="1820334" cy="722715"/>
          </a:xfrm>
          <a:prstGeom prst="wedgeRoundRectCallout">
            <a:avLst>
              <a:gd name="adj1" fmla="val 35387"/>
              <a:gd name="adj2" fmla="val 95391"/>
              <a:gd name="adj3" fmla="val 16667"/>
            </a:avLst>
          </a:prstGeom>
          <a:solidFill>
            <a:schemeClr val="bg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n w="3175" cmpd="sng">
                  <a:noFill/>
                </a:ln>
                <a:solidFill>
                  <a:srgbClr val="000000"/>
                </a:solidFill>
              </a:rPr>
              <a:t>各問題サイズで</a:t>
            </a:r>
            <a:r>
              <a:rPr kumimoji="1" lang="en-US" altLang="ja-JP" dirty="0" smtClean="0">
                <a:ln w="3175" cmpd="sng">
                  <a:noFill/>
                </a:ln>
                <a:solidFill>
                  <a:schemeClr val="accent2"/>
                </a:solidFill>
              </a:rPr>
              <a:t>30〜40%</a:t>
            </a:r>
            <a:r>
              <a:rPr kumimoji="1" lang="ja-JP" altLang="en-US" dirty="0" smtClean="0">
                <a:ln w="3175" cmpd="sng">
                  <a:noFill/>
                </a:ln>
                <a:solidFill>
                  <a:srgbClr val="000000"/>
                </a:solidFill>
              </a:rPr>
              <a:t>削減</a:t>
            </a:r>
            <a:endParaRPr kumimoji="1" lang="ja-JP" altLang="en-US" dirty="0">
              <a:ln w="3175" cmpd="sng">
                <a:noFill/>
              </a:ln>
              <a:solidFill>
                <a:srgbClr val="000000"/>
              </a:solidFill>
            </a:endParaRPr>
          </a:p>
        </p:txBody>
      </p:sp>
      <p:sp>
        <p:nvSpPr>
          <p:cNvPr id="12" name="コンテンツ プレースホルダー 2"/>
          <p:cNvSpPr txBox="1">
            <a:spLocks/>
          </p:cNvSpPr>
          <p:nvPr/>
        </p:nvSpPr>
        <p:spPr>
          <a:xfrm>
            <a:off x="601002" y="1295487"/>
            <a:ext cx="8085798" cy="870497"/>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lvl="1"/>
            <a:r>
              <a:rPr kumimoji="1" lang="en-US" altLang="ja-JP" dirty="0" smtClean="0"/>
              <a:t>base BFS</a:t>
            </a:r>
            <a:r>
              <a:rPr kumimoji="1" lang="ja-JP" altLang="en-US" dirty="0" smtClean="0"/>
              <a:t>：</a:t>
            </a:r>
            <a:r>
              <a:rPr kumimoji="1" lang="en-US" altLang="ja-JP" dirty="0" err="1" smtClean="0"/>
              <a:t>Mastrostefano</a:t>
            </a:r>
            <a:r>
              <a:rPr kumimoji="1" lang="ja-JP" altLang="en-US" dirty="0" smtClean="0"/>
              <a:t>のアルゴリズムを</a:t>
            </a:r>
            <a:r>
              <a:rPr kumimoji="1" lang="en-US" altLang="ja-JP" dirty="0" smtClean="0"/>
              <a:t>GPU-BOX</a:t>
            </a:r>
            <a:r>
              <a:rPr kumimoji="1" lang="ja-JP" altLang="en-US" dirty="0" smtClean="0"/>
              <a:t>用に改良</a:t>
            </a:r>
            <a:endParaRPr kumimoji="1" lang="en-US" altLang="ja-JP" dirty="0" smtClean="0"/>
          </a:p>
          <a:p>
            <a:pPr lvl="1"/>
            <a:r>
              <a:rPr kumimoji="1" lang="en-US" altLang="ja-JP" dirty="0" smtClean="0"/>
              <a:t>proposed BFS</a:t>
            </a:r>
            <a:r>
              <a:rPr kumimoji="1" lang="ja-JP" altLang="en-US" dirty="0" smtClean="0"/>
              <a:t>：提案手法を用いた</a:t>
            </a:r>
            <a:r>
              <a:rPr kumimoji="1" lang="en-US" altLang="ja-JP" dirty="0" smtClean="0"/>
              <a:t>BFS</a:t>
            </a:r>
            <a:r>
              <a:rPr kumimoji="1" lang="ja-JP" altLang="en-US" dirty="0" smtClean="0"/>
              <a:t>アルゴリズム</a:t>
            </a:r>
          </a:p>
        </p:txBody>
      </p:sp>
    </p:spTree>
    <p:extLst>
      <p:ext uri="{BB962C8B-B14F-4D97-AF65-F5344CB8AC3E}">
        <p14:creationId xmlns:p14="http://schemas.microsoft.com/office/powerpoint/2010/main" val="2714957478"/>
      </p:ext>
    </p:extLst>
  </p:cSld>
  <p:clrMapOvr>
    <a:masterClrMapping/>
  </p:clrMapOvr>
  <mc:AlternateContent xmlns:mc="http://schemas.openxmlformats.org/markup-compatibility/2006" xmlns:p14="http://schemas.microsoft.com/office/powerpoint/2010/main">
    <mc:Choice Requires="p14">
      <p:transition spd="slow" p14:dur="2000" advTm="57450"/>
    </mc:Choice>
    <mc:Fallback xmlns="">
      <p:transition xmlns:p14="http://schemas.microsoft.com/office/powerpoint/2010/main" spd="slow" advTm="57450"/>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評価：</a:t>
            </a:r>
            <a:r>
              <a:rPr kumimoji="1" lang="en-US" altLang="ja-JP" dirty="0" smtClean="0"/>
              <a:t>BFS×64</a:t>
            </a:r>
            <a:r>
              <a:rPr kumimoji="1" lang="ja-JP" altLang="en-US" dirty="0" smtClean="0"/>
              <a:t>回の全</a:t>
            </a:r>
            <a:r>
              <a:rPr kumimoji="1" lang="en-US" altLang="ja-JP" dirty="0" smtClean="0"/>
              <a:t>GPU</a:t>
            </a:r>
            <a:r>
              <a:rPr kumimoji="1" lang="ja-JP" altLang="en-US" dirty="0" smtClean="0"/>
              <a:t>実行時間</a:t>
            </a:r>
            <a:r>
              <a:rPr kumimoji="1" lang="en-US" altLang="ja-JP" dirty="0" smtClean="0"/>
              <a:t/>
            </a:r>
            <a:br>
              <a:rPr kumimoji="1" lang="en-US" altLang="ja-JP" dirty="0" smtClean="0"/>
            </a:br>
            <a:r>
              <a:rPr kumimoji="1" lang="ja-JP" altLang="en-US" dirty="0" smtClean="0"/>
              <a:t>（</a:t>
            </a:r>
            <a:r>
              <a:rPr kumimoji="1" lang="en-US" altLang="ja-JP" dirty="0" smtClean="0"/>
              <a:t>N = 2</a:t>
            </a:r>
            <a:r>
              <a:rPr kumimoji="1" lang="en-US" altLang="ja-JP" baseline="30000" dirty="0" smtClean="0"/>
              <a:t>20</a:t>
            </a:r>
            <a:r>
              <a:rPr kumimoji="1" lang="en-US" altLang="ja-JP" dirty="0" smtClean="0"/>
              <a:t>, M = 16</a:t>
            </a:r>
            <a:r>
              <a:rPr kumimoji="1" lang="en-US" altLang="ja-JP" dirty="0"/>
              <a:t> </a:t>
            </a:r>
            <a:r>
              <a:rPr kumimoji="1" lang="en-US" altLang="ja-JP" dirty="0" smtClean="0"/>
              <a:t>×</a:t>
            </a:r>
            <a:r>
              <a:rPr kumimoji="1" lang="en-US" altLang="ja-JP" dirty="0"/>
              <a:t> </a:t>
            </a:r>
            <a:r>
              <a:rPr kumimoji="1" lang="en-US" altLang="ja-JP" dirty="0" smtClean="0"/>
              <a:t>N, GPU4</a:t>
            </a:r>
            <a:r>
              <a:rPr kumimoji="1" lang="ja-JP" altLang="en-US" dirty="0" smtClean="0"/>
              <a:t>台）</a:t>
            </a:r>
            <a:endParaRPr kumimoji="1" lang="ja-JP" altLang="en-US" dirty="0"/>
          </a:p>
        </p:txBody>
      </p:sp>
      <p:sp>
        <p:nvSpPr>
          <p:cNvPr id="3" name="コンテンツ プレースホルダー 2"/>
          <p:cNvSpPr>
            <a:spLocks noGrp="1"/>
          </p:cNvSpPr>
          <p:nvPr>
            <p:ph sz="half" idx="2"/>
          </p:nvPr>
        </p:nvSpPr>
        <p:spPr>
          <a:xfrm>
            <a:off x="4648200" y="2794000"/>
            <a:ext cx="4038600" cy="3597656"/>
          </a:xfrm>
        </p:spPr>
        <p:txBody>
          <a:bodyPr>
            <a:normAutofit/>
          </a:bodyPr>
          <a:lstStyle/>
          <a:p>
            <a:r>
              <a:rPr kumimoji="1" lang="ja-JP" altLang="en-US" sz="2400" dirty="0">
                <a:latin typeface="Calibri" panose="020F0502020204030204" pitchFamily="34" charset="0"/>
              </a:rPr>
              <a:t>頂点の交換量を減らすことで，通信</a:t>
            </a:r>
            <a:r>
              <a:rPr kumimoji="1" lang="ja-JP" altLang="en-US" sz="2400" dirty="0" smtClean="0">
                <a:latin typeface="Calibri" panose="020F0502020204030204" pitchFamily="34" charset="0"/>
              </a:rPr>
              <a:t>時間が</a:t>
            </a:r>
            <a:r>
              <a:rPr kumimoji="1" lang="ja-JP" altLang="en-US" sz="2400" dirty="0" smtClean="0">
                <a:solidFill>
                  <a:schemeClr val="accent2"/>
                </a:solidFill>
                <a:latin typeface="Calibri" panose="020F0502020204030204" pitchFamily="34" charset="0"/>
              </a:rPr>
              <a:t>約</a:t>
            </a:r>
            <a:r>
              <a:rPr kumimoji="1" lang="en-US" altLang="ja-JP" sz="2400" dirty="0">
                <a:solidFill>
                  <a:schemeClr val="accent2"/>
                </a:solidFill>
                <a:latin typeface="Calibri" panose="020F0502020204030204" pitchFamily="34" charset="0"/>
              </a:rPr>
              <a:t>30%</a:t>
            </a:r>
            <a:r>
              <a:rPr kumimoji="1" lang="ja-JP" altLang="en-US" sz="2400" dirty="0">
                <a:latin typeface="Calibri" panose="020F0502020204030204" pitchFamily="34" charset="0"/>
              </a:rPr>
              <a:t>が削減される</a:t>
            </a:r>
          </a:p>
          <a:p>
            <a:r>
              <a:rPr kumimoji="1" lang="ja-JP" altLang="en-US" sz="2400" dirty="0" smtClean="0"/>
              <a:t>頂点交換量削減による計算時間の変化はない</a:t>
            </a:r>
            <a:endParaRPr kumimoji="1" lang="ja-JP" altLang="en-US" sz="2400" dirty="0"/>
          </a:p>
        </p:txBody>
      </p:sp>
      <p:sp>
        <p:nvSpPr>
          <p:cNvPr id="4" name="日付プレースホルダー 3"/>
          <p:cNvSpPr>
            <a:spLocks noGrp="1"/>
          </p:cNvSpPr>
          <p:nvPr>
            <p:ph type="dt" sz="half" idx="10"/>
          </p:nvPr>
        </p:nvSpPr>
        <p:spPr/>
        <p:txBody>
          <a:bodyPr/>
          <a:lstStyle/>
          <a:p>
            <a:fld id="{62F4677D-66B0-7249-9D70-54C452A43D42}"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22</a:t>
            </a:fld>
            <a:endParaRPr lang="en-US"/>
          </a:p>
        </p:txBody>
      </p:sp>
      <p:graphicFrame>
        <p:nvGraphicFramePr>
          <p:cNvPr id="11" name="コンテンツ プレースホルダー 10"/>
          <p:cNvGraphicFramePr>
            <a:graphicFrameLocks noGrp="1"/>
          </p:cNvGraphicFramePr>
          <p:nvPr>
            <p:ph sz="half" idx="1"/>
            <p:extLst>
              <p:ext uri="{D42A27DB-BD31-4B8C-83A1-F6EECF244321}">
                <p14:modId xmlns:p14="http://schemas.microsoft.com/office/powerpoint/2010/main" val="1666538059"/>
              </p:ext>
            </p:extLst>
          </p:nvPr>
        </p:nvGraphicFramePr>
        <p:xfrm>
          <a:off x="457200" y="1673225"/>
          <a:ext cx="4038600" cy="4718050"/>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直線コネクタ 7"/>
          <p:cNvCxnSpPr/>
          <p:nvPr/>
        </p:nvCxnSpPr>
        <p:spPr>
          <a:xfrm>
            <a:off x="1700953" y="2444358"/>
            <a:ext cx="2202180"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9" name="直線矢印コネクタ 18"/>
          <p:cNvCxnSpPr/>
          <p:nvPr/>
        </p:nvCxnSpPr>
        <p:spPr>
          <a:xfrm>
            <a:off x="3580740" y="2444358"/>
            <a:ext cx="0" cy="214175"/>
          </a:xfrm>
          <a:prstGeom prst="straightConnector1">
            <a:avLst/>
          </a:prstGeom>
          <a:ln w="38100" cmpd="sng">
            <a:prstDash val="solid"/>
            <a:tailEnd type="arrow"/>
          </a:ln>
        </p:spPr>
        <p:style>
          <a:lnRef idx="2">
            <a:schemeClr val="dk1"/>
          </a:lnRef>
          <a:fillRef idx="1">
            <a:schemeClr val="lt1"/>
          </a:fillRef>
          <a:effectRef idx="0">
            <a:schemeClr val="dk1"/>
          </a:effectRef>
          <a:fontRef idx="minor">
            <a:schemeClr val="dk1"/>
          </a:fontRef>
        </p:style>
      </p:cxnSp>
      <p:cxnSp>
        <p:nvCxnSpPr>
          <p:cNvPr id="15" name="直線コネクタ 14"/>
          <p:cNvCxnSpPr/>
          <p:nvPr/>
        </p:nvCxnSpPr>
        <p:spPr>
          <a:xfrm>
            <a:off x="1700953" y="3062424"/>
            <a:ext cx="2202180" cy="0"/>
          </a:xfrm>
          <a:prstGeom prst="line">
            <a:avLst/>
          </a:prstGeom>
          <a:ln>
            <a:prstDash val="solid"/>
          </a:ln>
        </p:spPr>
        <p:style>
          <a:lnRef idx="2">
            <a:schemeClr val="dk1"/>
          </a:lnRef>
          <a:fillRef idx="1">
            <a:schemeClr val="lt1"/>
          </a:fillRef>
          <a:effectRef idx="0">
            <a:schemeClr val="dk1"/>
          </a:effectRef>
          <a:fontRef idx="minor">
            <a:schemeClr val="dk1"/>
          </a:fontRef>
        </p:style>
      </p:cxnSp>
      <p:sp>
        <p:nvSpPr>
          <p:cNvPr id="6" name="テキスト ボックス 5"/>
          <p:cNvSpPr txBox="1"/>
          <p:nvPr/>
        </p:nvSpPr>
        <p:spPr>
          <a:xfrm>
            <a:off x="3903133" y="2313214"/>
            <a:ext cx="1339166" cy="369332"/>
          </a:xfrm>
          <a:prstGeom prst="rect">
            <a:avLst/>
          </a:prstGeom>
          <a:noFill/>
        </p:spPr>
        <p:txBody>
          <a:bodyPr wrap="none" rtlCol="0">
            <a:spAutoFit/>
          </a:bodyPr>
          <a:lstStyle/>
          <a:p>
            <a:r>
              <a:rPr kumimoji="1" lang="ja-JP" altLang="en-US" dirty="0" smtClean="0"/>
              <a:t>約</a:t>
            </a:r>
            <a:r>
              <a:rPr kumimoji="1" lang="en-US" altLang="ja-JP" dirty="0" smtClean="0">
                <a:solidFill>
                  <a:schemeClr val="accent2"/>
                </a:solidFill>
              </a:rPr>
              <a:t>30%</a:t>
            </a:r>
            <a:r>
              <a:rPr kumimoji="1" lang="ja-JP" altLang="en-US" dirty="0" smtClean="0"/>
              <a:t>削減</a:t>
            </a:r>
            <a:endParaRPr kumimoji="1" lang="ja-JP" altLang="en-US" dirty="0"/>
          </a:p>
        </p:txBody>
      </p:sp>
    </p:spTree>
    <p:extLst>
      <p:ext uri="{BB962C8B-B14F-4D97-AF65-F5344CB8AC3E}">
        <p14:creationId xmlns:p14="http://schemas.microsoft.com/office/powerpoint/2010/main" val="3114238254"/>
      </p:ext>
    </p:extLst>
  </p:cSld>
  <p:clrMapOvr>
    <a:masterClrMapping/>
  </p:clrMapOvr>
  <mc:AlternateContent xmlns:mc="http://schemas.openxmlformats.org/markup-compatibility/2006" xmlns:p14="http://schemas.microsoft.com/office/powerpoint/2010/main">
    <mc:Choice Requires="p14">
      <p:transition spd="slow" p14:dur="2000" advTm="31012"/>
    </mc:Choice>
    <mc:Fallback xmlns="">
      <p:transition xmlns:p14="http://schemas.microsoft.com/office/powerpoint/2010/main" spd="slow" advTm="31012"/>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コンテンツ プレースホルダー 16"/>
          <p:cNvGraphicFramePr>
            <a:graphicFrameLocks noGrp="1"/>
          </p:cNvGraphicFramePr>
          <p:nvPr>
            <p:ph sz="half" idx="1"/>
            <p:extLst>
              <p:ext uri="{D42A27DB-BD31-4B8C-83A1-F6EECF244321}">
                <p14:modId xmlns:p14="http://schemas.microsoft.com/office/powerpoint/2010/main" val="153709423"/>
              </p:ext>
            </p:extLst>
          </p:nvPr>
        </p:nvGraphicFramePr>
        <p:xfrm>
          <a:off x="457200" y="1673225"/>
          <a:ext cx="4038600" cy="4718050"/>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normAutofit/>
          </a:bodyPr>
          <a:lstStyle/>
          <a:p>
            <a:r>
              <a:rPr kumimoji="1" lang="ja-JP" altLang="en-US" dirty="0" smtClean="0"/>
              <a:t>評価：</a:t>
            </a:r>
            <a:r>
              <a:rPr lang="en-US" altLang="ja-JP" dirty="0" smtClean="0"/>
              <a:t>Traversed </a:t>
            </a:r>
            <a:r>
              <a:rPr lang="en-US" altLang="ja-JP" dirty="0"/>
              <a:t>Edges Per Second </a:t>
            </a:r>
            <a:endParaRPr kumimoji="1" lang="ja-JP" altLang="en-US" dirty="0"/>
          </a:p>
        </p:txBody>
      </p:sp>
      <p:sp>
        <p:nvSpPr>
          <p:cNvPr id="4" name="日付プレースホルダー 3"/>
          <p:cNvSpPr>
            <a:spLocks noGrp="1"/>
          </p:cNvSpPr>
          <p:nvPr>
            <p:ph type="dt" sz="half" idx="10"/>
          </p:nvPr>
        </p:nvSpPr>
        <p:spPr/>
        <p:txBody>
          <a:bodyPr/>
          <a:lstStyle/>
          <a:p>
            <a:fld id="{77C2C5CC-C3B1-9B43-A11F-15F1D8129221}"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23</a:t>
            </a:fld>
            <a:endParaRPr lang="en-US"/>
          </a:p>
        </p:txBody>
      </p:sp>
      <p:sp>
        <p:nvSpPr>
          <p:cNvPr id="27" name="テキスト ボックス 26"/>
          <p:cNvSpPr txBox="1"/>
          <p:nvPr/>
        </p:nvSpPr>
        <p:spPr>
          <a:xfrm>
            <a:off x="325099" y="6276189"/>
            <a:ext cx="4500826" cy="369332"/>
          </a:xfrm>
          <a:prstGeom prst="rect">
            <a:avLst/>
          </a:prstGeom>
          <a:noFill/>
        </p:spPr>
        <p:txBody>
          <a:bodyPr wrap="none" rtlCol="0">
            <a:spAutoFit/>
          </a:bodyPr>
          <a:lstStyle/>
          <a:p>
            <a:r>
              <a:rPr kumimoji="1" lang="ja-JP" altLang="en-US" dirty="0" smtClean="0"/>
              <a:t>各手法における性能（</a:t>
            </a:r>
            <a:r>
              <a:rPr kumimoji="1" lang="en-US" altLang="ja-JP" dirty="0" smtClean="0"/>
              <a:t>4GPU</a:t>
            </a:r>
            <a:r>
              <a:rPr kumimoji="1" lang="en-US" altLang="ja-JP" dirty="0"/>
              <a:t> </a:t>
            </a:r>
            <a:r>
              <a:rPr kumimoji="1" lang="en-US" altLang="ja-JP" dirty="0" smtClean="0"/>
              <a:t>on GPU-BOX</a:t>
            </a:r>
            <a:r>
              <a:rPr kumimoji="1" lang="ja-JP" altLang="en-US" dirty="0" smtClean="0"/>
              <a:t>）</a:t>
            </a:r>
            <a:endParaRPr kumimoji="1" lang="ja-JP" altLang="en-US" dirty="0"/>
          </a:p>
        </p:txBody>
      </p:sp>
      <p:sp>
        <p:nvSpPr>
          <p:cNvPr id="29" name="テキスト ボックス 28"/>
          <p:cNvSpPr txBox="1"/>
          <p:nvPr/>
        </p:nvSpPr>
        <p:spPr>
          <a:xfrm>
            <a:off x="5090855" y="6276189"/>
            <a:ext cx="3720865" cy="369332"/>
          </a:xfrm>
          <a:prstGeom prst="rect">
            <a:avLst/>
          </a:prstGeom>
          <a:noFill/>
        </p:spPr>
        <p:txBody>
          <a:bodyPr wrap="none" rtlCol="0">
            <a:spAutoFit/>
          </a:bodyPr>
          <a:lstStyle/>
          <a:p>
            <a:r>
              <a:rPr kumimoji="1" lang="en-US" altLang="ja-JP" dirty="0" smtClean="0"/>
              <a:t>GPU</a:t>
            </a:r>
            <a:r>
              <a:rPr kumimoji="1" lang="ja-JP" altLang="en-US" dirty="0" smtClean="0"/>
              <a:t>の台数を変化させたときの性能</a:t>
            </a:r>
            <a:endParaRPr kumimoji="1" lang="ja-JP" altLang="en-US" dirty="0"/>
          </a:p>
        </p:txBody>
      </p:sp>
      <p:cxnSp>
        <p:nvCxnSpPr>
          <p:cNvPr id="19" name="直線矢印コネクタ 18"/>
          <p:cNvCxnSpPr/>
          <p:nvPr/>
        </p:nvCxnSpPr>
        <p:spPr>
          <a:xfrm flipV="1">
            <a:off x="4189890" y="2501692"/>
            <a:ext cx="0" cy="281182"/>
          </a:xfrm>
          <a:prstGeom prst="straightConnector1">
            <a:avLst/>
          </a:prstGeom>
          <a:ln w="38100" cmpd="sng">
            <a:solidFill>
              <a:schemeClr val="tx1"/>
            </a:solidFill>
            <a:prstDash val="solid"/>
            <a:tailEnd type="arrow"/>
          </a:ln>
        </p:spPr>
        <p:style>
          <a:lnRef idx="2">
            <a:schemeClr val="dk1"/>
          </a:lnRef>
          <a:fillRef idx="1">
            <a:schemeClr val="lt1"/>
          </a:fillRef>
          <a:effectRef idx="0">
            <a:schemeClr val="dk1"/>
          </a:effectRef>
          <a:fontRef idx="minor">
            <a:schemeClr val="dk1"/>
          </a:fontRef>
        </p:style>
      </p:cxnSp>
      <p:sp>
        <p:nvSpPr>
          <p:cNvPr id="26" name="テキスト ボックス 25"/>
          <p:cNvSpPr txBox="1"/>
          <p:nvPr/>
        </p:nvSpPr>
        <p:spPr>
          <a:xfrm>
            <a:off x="3891329" y="2921138"/>
            <a:ext cx="979956" cy="369332"/>
          </a:xfrm>
          <a:prstGeom prst="rect">
            <a:avLst/>
          </a:prstGeom>
          <a:noFill/>
        </p:spPr>
        <p:txBody>
          <a:bodyPr wrap="none" rtlCol="0">
            <a:spAutoFit/>
          </a:bodyPr>
          <a:lstStyle/>
          <a:p>
            <a:r>
              <a:rPr kumimoji="1" lang="en-US" altLang="ja-JP" dirty="0" smtClean="0">
                <a:solidFill>
                  <a:schemeClr val="accent2"/>
                </a:solidFill>
              </a:rPr>
              <a:t>9%</a:t>
            </a:r>
            <a:r>
              <a:rPr kumimoji="1" lang="ja-JP" altLang="en-US" dirty="0" smtClean="0">
                <a:solidFill>
                  <a:schemeClr val="accent2"/>
                </a:solidFill>
              </a:rPr>
              <a:t>向上</a:t>
            </a:r>
            <a:endParaRPr kumimoji="1" lang="ja-JP" altLang="en-US" dirty="0">
              <a:solidFill>
                <a:schemeClr val="accent2"/>
              </a:solidFill>
            </a:endParaRPr>
          </a:p>
        </p:txBody>
      </p:sp>
      <p:graphicFrame>
        <p:nvGraphicFramePr>
          <p:cNvPr id="20" name="コンテンツ プレースホルダー 19"/>
          <p:cNvGraphicFramePr>
            <a:graphicFrameLocks noGrp="1"/>
          </p:cNvGraphicFramePr>
          <p:nvPr>
            <p:ph sz="half" idx="2"/>
            <p:extLst>
              <p:ext uri="{D42A27DB-BD31-4B8C-83A1-F6EECF244321}">
                <p14:modId xmlns:p14="http://schemas.microsoft.com/office/powerpoint/2010/main" val="2944740012"/>
              </p:ext>
            </p:extLst>
          </p:nvPr>
        </p:nvGraphicFramePr>
        <p:xfrm>
          <a:off x="4648200" y="1360827"/>
          <a:ext cx="4038600" cy="503044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09771144"/>
      </p:ext>
    </p:extLst>
  </p:cSld>
  <p:clrMapOvr>
    <a:masterClrMapping/>
  </p:clrMapOvr>
  <mc:AlternateContent xmlns:mc="http://schemas.openxmlformats.org/markup-compatibility/2006" xmlns:p14="http://schemas.microsoft.com/office/powerpoint/2010/main">
    <mc:Choice Requires="p14">
      <p:transition spd="slow" p14:dur="2000" advTm="84048"/>
    </mc:Choice>
    <mc:Fallback xmlns="">
      <p:transition xmlns:p14="http://schemas.microsoft.com/office/powerpoint/2010/main" spd="slow" advTm="84048"/>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結論</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GPU-BOX</a:t>
            </a:r>
            <a:r>
              <a:rPr kumimoji="1" lang="ja-JP" altLang="en-US" dirty="0" smtClean="0"/>
              <a:t>を対象に</a:t>
            </a:r>
            <a:r>
              <a:rPr kumimoji="1" lang="en-US" altLang="ja-JP" dirty="0" smtClean="0"/>
              <a:t>BFS</a:t>
            </a:r>
            <a:r>
              <a:rPr kumimoji="1" lang="ja-JP" altLang="en-US" dirty="0" smtClean="0"/>
              <a:t>アルゴリズムを高速化した</a:t>
            </a:r>
            <a:endParaRPr kumimoji="1" lang="en-US" altLang="ja-JP" dirty="0" smtClean="0"/>
          </a:p>
          <a:p>
            <a:pPr lvl="1"/>
            <a:r>
              <a:rPr kumimoji="1" lang="en-US" altLang="ja-JP" dirty="0" smtClean="0"/>
              <a:t>GPU</a:t>
            </a:r>
            <a:r>
              <a:rPr kumimoji="1" lang="ja-JP" altLang="en-US" dirty="0" smtClean="0"/>
              <a:t>間通信量を減らす</a:t>
            </a:r>
            <a:endParaRPr kumimoji="1" lang="en-US" altLang="ja-JP" dirty="0" smtClean="0"/>
          </a:p>
          <a:p>
            <a:r>
              <a:rPr kumimoji="1" lang="en-US" altLang="ja-JP" dirty="0" smtClean="0"/>
              <a:t>GPU-BOX</a:t>
            </a:r>
            <a:r>
              <a:rPr kumimoji="1" lang="ja-JP" altLang="en-US" dirty="0" smtClean="0"/>
              <a:t>（</a:t>
            </a:r>
            <a:r>
              <a:rPr kumimoji="1" lang="en-US" altLang="ja-JP" dirty="0" smtClean="0"/>
              <a:t>4GPU</a:t>
            </a:r>
            <a:r>
              <a:rPr kumimoji="1" lang="ja-JP" altLang="en-US" dirty="0" smtClean="0"/>
              <a:t>）において</a:t>
            </a:r>
            <a:r>
              <a:rPr kumimoji="1" lang="en-US" altLang="ja-JP" dirty="0" smtClean="0"/>
              <a:t>…</a:t>
            </a:r>
          </a:p>
          <a:p>
            <a:pPr lvl="1"/>
            <a:r>
              <a:rPr kumimoji="1" lang="en-US" altLang="ja-JP" dirty="0" smtClean="0"/>
              <a:t>GPU</a:t>
            </a:r>
            <a:r>
              <a:rPr kumimoji="1" lang="ja-JP" altLang="en-US" dirty="0" smtClean="0"/>
              <a:t>間通信量を約</a:t>
            </a:r>
            <a:r>
              <a:rPr kumimoji="1" lang="en-US" altLang="ja-JP" dirty="0" smtClean="0"/>
              <a:t>30〜40%</a:t>
            </a:r>
            <a:r>
              <a:rPr kumimoji="1" lang="ja-JP" altLang="en-US" dirty="0" smtClean="0"/>
              <a:t>削減でき，さらに約</a:t>
            </a:r>
            <a:r>
              <a:rPr kumimoji="1" lang="en-US" altLang="ja-JP" dirty="0" smtClean="0"/>
              <a:t>9%</a:t>
            </a:r>
            <a:r>
              <a:rPr kumimoji="1" lang="ja-JP" altLang="en-US" dirty="0" smtClean="0"/>
              <a:t>性能が向上した</a:t>
            </a:r>
            <a:endParaRPr kumimoji="1" lang="en-US" altLang="ja-JP" dirty="0" smtClean="0"/>
          </a:p>
          <a:p>
            <a:pPr lvl="1"/>
            <a:endParaRPr kumimoji="1" lang="en-US" altLang="ja-JP" dirty="0"/>
          </a:p>
          <a:p>
            <a:r>
              <a:rPr kumimoji="1" lang="ja-JP" altLang="en-US" dirty="0" smtClean="0"/>
              <a:t>今後の課題</a:t>
            </a:r>
            <a:endParaRPr kumimoji="1" lang="en-US" altLang="ja-JP" dirty="0" smtClean="0"/>
          </a:p>
          <a:p>
            <a:pPr lvl="1"/>
            <a:r>
              <a:rPr kumimoji="1" lang="en-US" altLang="ja-JP" dirty="0" smtClean="0"/>
              <a:t>4</a:t>
            </a:r>
            <a:r>
              <a:rPr kumimoji="1" lang="ja-JP" altLang="en-US" dirty="0" smtClean="0"/>
              <a:t>台以上の</a:t>
            </a:r>
            <a:r>
              <a:rPr kumimoji="1" lang="en-US" altLang="ja-JP" dirty="0" smtClean="0"/>
              <a:t>GPU</a:t>
            </a:r>
            <a:r>
              <a:rPr kumimoji="1" lang="ja-JP" altLang="en-US" dirty="0" smtClean="0"/>
              <a:t>を用いて評価を取る</a:t>
            </a:r>
            <a:endParaRPr kumimoji="1" lang="en-US" altLang="ja-JP" dirty="0" smtClean="0"/>
          </a:p>
          <a:p>
            <a:pPr lvl="1"/>
            <a:r>
              <a:rPr kumimoji="1" lang="ja-JP" altLang="en-US" dirty="0" smtClean="0"/>
              <a:t>グローバルメモリの節約</a:t>
            </a:r>
            <a:endParaRPr kumimoji="1" lang="en-US" altLang="ja-JP" dirty="0"/>
          </a:p>
          <a:p>
            <a:pPr lvl="2"/>
            <a:r>
              <a:rPr kumimoji="1" lang="en-US" altLang="ja-JP" dirty="0" smtClean="0"/>
              <a:t>Visited</a:t>
            </a:r>
            <a:r>
              <a:rPr kumimoji="1" lang="ja-JP" altLang="en-US" dirty="0" smtClean="0"/>
              <a:t>配列の</a:t>
            </a:r>
            <a:r>
              <a:rPr kumimoji="1" lang="en-US" altLang="ja-JP" dirty="0" smtClean="0"/>
              <a:t>bit</a:t>
            </a:r>
            <a:r>
              <a:rPr kumimoji="1" lang="ja-JP" altLang="en-US" dirty="0" smtClean="0"/>
              <a:t>化</a:t>
            </a:r>
            <a:endParaRPr kumimoji="1" lang="en-US" altLang="ja-JP" dirty="0" smtClean="0"/>
          </a:p>
          <a:p>
            <a:pPr lvl="2"/>
            <a:r>
              <a:rPr kumimoji="1" lang="ja-JP" altLang="en-US" dirty="0" smtClean="0"/>
              <a:t>提案手法を</a:t>
            </a:r>
            <a:r>
              <a:rPr kumimoji="1" lang="en-US" altLang="ja-JP" dirty="0" smtClean="0"/>
              <a:t>1</a:t>
            </a:r>
            <a:r>
              <a:rPr kumimoji="1" lang="ja-JP" altLang="en-US" dirty="0" smtClean="0"/>
              <a:t>つのカーネルで実装</a:t>
            </a:r>
            <a:endParaRPr kumimoji="1" lang="en-US" altLang="ja-JP" dirty="0" smtClean="0"/>
          </a:p>
        </p:txBody>
      </p:sp>
      <p:sp>
        <p:nvSpPr>
          <p:cNvPr id="4" name="日付プレースホルダー 3"/>
          <p:cNvSpPr>
            <a:spLocks noGrp="1"/>
          </p:cNvSpPr>
          <p:nvPr>
            <p:ph type="dt" sz="half" idx="10"/>
          </p:nvPr>
        </p:nvSpPr>
        <p:spPr/>
        <p:txBody>
          <a:bodyPr/>
          <a:lstStyle/>
          <a:p>
            <a:fld id="{E6310CD7-D7D4-2E4A-B0AC-B2489395D0D4}"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24</a:t>
            </a:fld>
            <a:endParaRPr lang="en-US"/>
          </a:p>
        </p:txBody>
      </p:sp>
    </p:spTree>
    <p:extLst>
      <p:ext uri="{BB962C8B-B14F-4D97-AF65-F5344CB8AC3E}">
        <p14:creationId xmlns:p14="http://schemas.microsoft.com/office/powerpoint/2010/main" val="628837795"/>
      </p:ext>
    </p:extLst>
  </p:cSld>
  <p:clrMapOvr>
    <a:masterClrMapping/>
  </p:clrMapOvr>
  <mc:AlternateContent xmlns:mc="http://schemas.openxmlformats.org/markup-compatibility/2006" xmlns:p14="http://schemas.microsoft.com/office/powerpoint/2010/main">
    <mc:Choice Requires="p14">
      <p:transition spd="slow" p14:dur="2000" advTm="71738"/>
    </mc:Choice>
    <mc:Fallback xmlns="">
      <p:transition xmlns:p14="http://schemas.microsoft.com/office/powerpoint/2010/main" spd="slow" advTm="71738"/>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従来手法：</a:t>
            </a:r>
            <a:r>
              <a:rPr kumimoji="1" lang="en-US" altLang="ja-JP" dirty="0" smtClean="0"/>
              <a:t>O</a:t>
            </a:r>
            <a:r>
              <a:rPr kumimoji="1" lang="en-US" altLang="ja-JP" dirty="0"/>
              <a:t>(N</a:t>
            </a:r>
            <a:r>
              <a:rPr kumimoji="1" lang="en-US" altLang="ja-JP" baseline="30000" dirty="0"/>
              <a:t>2</a:t>
            </a:r>
            <a:r>
              <a:rPr kumimoji="1" lang="en-US" altLang="ja-JP" dirty="0"/>
              <a:t> + M</a:t>
            </a:r>
            <a:r>
              <a:rPr kumimoji="1" lang="en-US" altLang="ja-JP" dirty="0" smtClean="0"/>
              <a:t>) </a:t>
            </a:r>
            <a:endParaRPr kumimoji="1" lang="ja-JP" altLang="en-US" dirty="0"/>
          </a:p>
        </p:txBody>
      </p:sp>
      <p:sp>
        <p:nvSpPr>
          <p:cNvPr id="5" name="日付プレースホルダー 4"/>
          <p:cNvSpPr>
            <a:spLocks noGrp="1"/>
          </p:cNvSpPr>
          <p:nvPr>
            <p:ph type="dt" sz="half" idx="10"/>
          </p:nvPr>
        </p:nvSpPr>
        <p:spPr/>
        <p:txBody>
          <a:bodyPr/>
          <a:lstStyle/>
          <a:p>
            <a:fld id="{F7E57504-C844-E745-81AE-9F31E3BE3C2C}" type="datetime1">
              <a:rPr lang="ja-JP" altLang="en-US" smtClean="0"/>
              <a:t>2014/03/16</a:t>
            </a:fld>
            <a:endParaRPr lang="en-US"/>
          </a:p>
        </p:txBody>
      </p:sp>
      <p:sp>
        <p:nvSpPr>
          <p:cNvPr id="6" name="スライド番号プレースホルダー 5"/>
          <p:cNvSpPr>
            <a:spLocks noGrp="1"/>
          </p:cNvSpPr>
          <p:nvPr>
            <p:ph type="sldNum" sz="quarter" idx="12"/>
          </p:nvPr>
        </p:nvSpPr>
        <p:spPr/>
        <p:txBody>
          <a:bodyPr/>
          <a:lstStyle/>
          <a:p>
            <a:fld id="{0CFEC368-1D7A-4F81-ABF6-AE0E36BAF64C}" type="slidenum">
              <a:rPr lang="en-US" smtClean="0"/>
              <a:pPr/>
              <a:t>25</a:t>
            </a:fld>
            <a:endParaRPr lang="en-US"/>
          </a:p>
        </p:txBody>
      </p:sp>
      <p:sp>
        <p:nvSpPr>
          <p:cNvPr id="71" name="円/楕円 70"/>
          <p:cNvSpPr/>
          <p:nvPr/>
        </p:nvSpPr>
        <p:spPr>
          <a:xfrm>
            <a:off x="1818842" y="172488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73" name="円/楕円 72"/>
          <p:cNvSpPr/>
          <p:nvPr/>
        </p:nvSpPr>
        <p:spPr>
          <a:xfrm>
            <a:off x="2326439" y="172488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76" name="円/楕円 75"/>
          <p:cNvSpPr/>
          <p:nvPr/>
        </p:nvSpPr>
        <p:spPr>
          <a:xfrm>
            <a:off x="3328402" y="172488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79" name="円/楕円 78"/>
          <p:cNvSpPr/>
          <p:nvPr/>
        </p:nvSpPr>
        <p:spPr>
          <a:xfrm>
            <a:off x="4837429" y="172488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nvGrpSpPr>
          <p:cNvPr id="3" name="図形グループ 2"/>
          <p:cNvGrpSpPr/>
          <p:nvPr/>
        </p:nvGrpSpPr>
        <p:grpSpPr>
          <a:xfrm>
            <a:off x="1803146" y="2951971"/>
            <a:ext cx="3393016" cy="374429"/>
            <a:chOff x="2354876" y="2951969"/>
            <a:chExt cx="3393016" cy="374429"/>
          </a:xfrm>
        </p:grpSpPr>
        <p:sp>
          <p:nvSpPr>
            <p:cNvPr id="81" name="円/楕円 80"/>
            <p:cNvSpPr/>
            <p:nvPr/>
          </p:nvSpPr>
          <p:spPr>
            <a:xfrm>
              <a:off x="2354876" y="295196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０</a:t>
              </a:r>
              <a:endParaRPr kumimoji="1" lang="ja-JP" altLang="en-US" dirty="0">
                <a:latin typeface="Calibri" panose="020F0502020204030204" pitchFamily="34" charset="0"/>
              </a:endParaRPr>
            </a:p>
          </p:txBody>
        </p:sp>
        <p:sp>
          <p:nvSpPr>
            <p:cNvPr id="82" name="円/楕円 81"/>
            <p:cNvSpPr/>
            <p:nvPr/>
          </p:nvSpPr>
          <p:spPr>
            <a:xfrm>
              <a:off x="2862475" y="295196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０</a:t>
              </a:r>
              <a:endParaRPr kumimoji="1" lang="ja-JP" altLang="en-US" dirty="0">
                <a:latin typeface="Calibri" panose="020F0502020204030204" pitchFamily="34" charset="0"/>
              </a:endParaRPr>
            </a:p>
          </p:txBody>
        </p:sp>
        <p:sp>
          <p:nvSpPr>
            <p:cNvPr id="84" name="円/楕円 83"/>
            <p:cNvSpPr/>
            <p:nvPr/>
          </p:nvSpPr>
          <p:spPr>
            <a:xfrm>
              <a:off x="3864436" y="295196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０</a:t>
              </a:r>
              <a:endParaRPr kumimoji="1" lang="ja-JP" altLang="en-US" dirty="0">
                <a:latin typeface="Calibri" panose="020F0502020204030204" pitchFamily="34" charset="0"/>
              </a:endParaRPr>
            </a:p>
          </p:txBody>
        </p:sp>
        <p:sp>
          <p:nvSpPr>
            <p:cNvPr id="87" name="円/楕円 86"/>
            <p:cNvSpPr/>
            <p:nvPr/>
          </p:nvSpPr>
          <p:spPr>
            <a:xfrm>
              <a:off x="5373463" y="2951969"/>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０</a:t>
              </a:r>
              <a:endParaRPr kumimoji="1" lang="ja-JP" altLang="en-US" dirty="0">
                <a:latin typeface="Calibri" panose="020F0502020204030204" pitchFamily="34" charset="0"/>
              </a:endParaRPr>
            </a:p>
          </p:txBody>
        </p:sp>
      </p:grpSp>
      <p:grpSp>
        <p:nvGrpSpPr>
          <p:cNvPr id="7" name="図形グループ 6"/>
          <p:cNvGrpSpPr/>
          <p:nvPr/>
        </p:nvGrpSpPr>
        <p:grpSpPr>
          <a:xfrm>
            <a:off x="1799831" y="3412552"/>
            <a:ext cx="3393016" cy="374429"/>
            <a:chOff x="2351561" y="3412550"/>
            <a:chExt cx="3393016" cy="374429"/>
          </a:xfrm>
        </p:grpSpPr>
        <p:sp>
          <p:nvSpPr>
            <p:cNvPr id="105" name="円/楕円 104"/>
            <p:cNvSpPr/>
            <p:nvPr/>
          </p:nvSpPr>
          <p:spPr>
            <a:xfrm>
              <a:off x="2351561" y="341255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４</a:t>
              </a:r>
              <a:endParaRPr kumimoji="1" lang="ja-JP" altLang="en-US" dirty="0">
                <a:latin typeface="Calibri" panose="020F0502020204030204" pitchFamily="34" charset="0"/>
              </a:endParaRPr>
            </a:p>
          </p:txBody>
        </p:sp>
        <p:sp>
          <p:nvSpPr>
            <p:cNvPr id="106" name="円/楕円 105"/>
            <p:cNvSpPr/>
            <p:nvPr/>
          </p:nvSpPr>
          <p:spPr>
            <a:xfrm>
              <a:off x="2859160" y="341255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４</a:t>
              </a:r>
              <a:endParaRPr kumimoji="1" lang="ja-JP" altLang="en-US" dirty="0">
                <a:latin typeface="Calibri" panose="020F0502020204030204" pitchFamily="34" charset="0"/>
              </a:endParaRPr>
            </a:p>
          </p:txBody>
        </p:sp>
        <p:sp>
          <p:nvSpPr>
            <p:cNvPr id="108" name="円/楕円 107"/>
            <p:cNvSpPr/>
            <p:nvPr/>
          </p:nvSpPr>
          <p:spPr>
            <a:xfrm>
              <a:off x="3861121" y="341255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１</a:t>
              </a:r>
              <a:endParaRPr kumimoji="1" lang="ja-JP" altLang="en-US" dirty="0">
                <a:latin typeface="Calibri" panose="020F0502020204030204" pitchFamily="34" charset="0"/>
              </a:endParaRPr>
            </a:p>
          </p:txBody>
        </p:sp>
        <p:sp>
          <p:nvSpPr>
            <p:cNvPr id="113" name="円/楕円 112"/>
            <p:cNvSpPr/>
            <p:nvPr/>
          </p:nvSpPr>
          <p:spPr>
            <a:xfrm>
              <a:off x="5370148" y="3412550"/>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１</a:t>
              </a:r>
              <a:endParaRPr kumimoji="1" lang="ja-JP" altLang="en-US" dirty="0">
                <a:latin typeface="Calibri" panose="020F0502020204030204" pitchFamily="34" charset="0"/>
              </a:endParaRPr>
            </a:p>
          </p:txBody>
        </p:sp>
      </p:grpSp>
      <p:grpSp>
        <p:nvGrpSpPr>
          <p:cNvPr id="9" name="図形グループ 8"/>
          <p:cNvGrpSpPr/>
          <p:nvPr/>
        </p:nvGrpSpPr>
        <p:grpSpPr>
          <a:xfrm>
            <a:off x="1802045" y="3872004"/>
            <a:ext cx="1883989" cy="374429"/>
            <a:chOff x="2353771" y="3872004"/>
            <a:chExt cx="1883989" cy="374429"/>
          </a:xfrm>
        </p:grpSpPr>
        <p:sp>
          <p:nvSpPr>
            <p:cNvPr id="116" name="円/楕円 115"/>
            <p:cNvSpPr/>
            <p:nvPr/>
          </p:nvSpPr>
          <p:spPr>
            <a:xfrm>
              <a:off x="2353771" y="3872004"/>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７</a:t>
              </a:r>
              <a:endParaRPr kumimoji="1" lang="ja-JP" altLang="en-US" dirty="0">
                <a:latin typeface="Calibri" panose="020F0502020204030204" pitchFamily="34" charset="0"/>
              </a:endParaRPr>
            </a:p>
          </p:txBody>
        </p:sp>
        <p:sp>
          <p:nvSpPr>
            <p:cNvPr id="119" name="円/楕円 118"/>
            <p:cNvSpPr/>
            <p:nvPr/>
          </p:nvSpPr>
          <p:spPr>
            <a:xfrm>
              <a:off x="3863331" y="3872004"/>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２</a:t>
              </a:r>
              <a:endParaRPr kumimoji="1" lang="ja-JP" altLang="en-US" dirty="0">
                <a:latin typeface="Calibri" panose="020F0502020204030204" pitchFamily="34" charset="0"/>
              </a:endParaRPr>
            </a:p>
          </p:txBody>
        </p:sp>
      </p:grpSp>
      <p:sp>
        <p:nvSpPr>
          <p:cNvPr id="133" name="円/楕円 132"/>
          <p:cNvSpPr/>
          <p:nvPr/>
        </p:nvSpPr>
        <p:spPr>
          <a:xfrm>
            <a:off x="3308290" y="4332587"/>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a:cs typeface="Calibri"/>
              </a:rPr>
              <a:t>3</a:t>
            </a:r>
            <a:endParaRPr kumimoji="1" lang="ja-JP" altLang="en-US" dirty="0">
              <a:latin typeface="Calibri"/>
              <a:cs typeface="Calibri"/>
            </a:endParaRPr>
          </a:p>
        </p:txBody>
      </p:sp>
      <p:sp>
        <p:nvSpPr>
          <p:cNvPr id="141" name="円/楕円 140"/>
          <p:cNvSpPr/>
          <p:nvPr/>
        </p:nvSpPr>
        <p:spPr>
          <a:xfrm>
            <a:off x="3310769" y="4779211"/>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49" name="円/楕円 148"/>
          <p:cNvSpPr/>
          <p:nvPr/>
        </p:nvSpPr>
        <p:spPr>
          <a:xfrm>
            <a:off x="3307454" y="523979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grpSp>
        <p:nvGrpSpPr>
          <p:cNvPr id="15" name="図形グループ 14"/>
          <p:cNvGrpSpPr/>
          <p:nvPr/>
        </p:nvGrpSpPr>
        <p:grpSpPr>
          <a:xfrm>
            <a:off x="1113884" y="2365398"/>
            <a:ext cx="4257744" cy="3370831"/>
            <a:chOff x="1665614" y="2365395"/>
            <a:chExt cx="4257744" cy="3370831"/>
          </a:xfrm>
        </p:grpSpPr>
        <p:grpSp>
          <p:nvGrpSpPr>
            <p:cNvPr id="14" name="図形グループ 13"/>
            <p:cNvGrpSpPr/>
            <p:nvPr/>
          </p:nvGrpSpPr>
          <p:grpSpPr>
            <a:xfrm>
              <a:off x="1849585" y="2365851"/>
              <a:ext cx="3894082" cy="586117"/>
              <a:chOff x="1849585" y="2365851"/>
              <a:chExt cx="3894082" cy="586117"/>
            </a:xfrm>
          </p:grpSpPr>
          <p:sp>
            <p:nvSpPr>
              <p:cNvPr id="88" name="テキスト ボックス 87"/>
              <p:cNvSpPr txBox="1"/>
              <p:nvPr/>
            </p:nvSpPr>
            <p:spPr>
              <a:xfrm>
                <a:off x="1849585" y="2372656"/>
                <a:ext cx="377177" cy="369332"/>
              </a:xfrm>
              <a:prstGeom prst="rect">
                <a:avLst/>
              </a:prstGeom>
              <a:noFill/>
            </p:spPr>
            <p:txBody>
              <a:bodyPr wrap="none" rtlCol="0">
                <a:spAutoFit/>
              </a:bodyPr>
              <a:lstStyle/>
              <a:p>
                <a:r>
                  <a:rPr kumimoji="1" lang="en-US" altLang="ja-JP" dirty="0" smtClean="0"/>
                  <a:t>t0</a:t>
                </a:r>
                <a:endParaRPr kumimoji="1" lang="ja-JP" altLang="en-US" dirty="0"/>
              </a:p>
            </p:txBody>
          </p:sp>
          <p:sp>
            <p:nvSpPr>
              <p:cNvPr id="89" name="テキスト ボックス 88"/>
              <p:cNvSpPr txBox="1"/>
              <p:nvPr/>
            </p:nvSpPr>
            <p:spPr>
              <a:xfrm>
                <a:off x="2351023" y="2372656"/>
                <a:ext cx="377177" cy="369332"/>
              </a:xfrm>
              <a:prstGeom prst="rect">
                <a:avLst/>
              </a:prstGeom>
              <a:noFill/>
            </p:spPr>
            <p:txBody>
              <a:bodyPr wrap="none" rtlCol="0">
                <a:spAutoFit/>
              </a:bodyPr>
              <a:lstStyle/>
              <a:p>
                <a:r>
                  <a:rPr kumimoji="1" lang="en-US" altLang="ja-JP" dirty="0" smtClean="0"/>
                  <a:t>t1</a:t>
                </a:r>
                <a:endParaRPr kumimoji="1" lang="ja-JP" altLang="en-US" dirty="0"/>
              </a:p>
            </p:txBody>
          </p:sp>
          <p:sp>
            <p:nvSpPr>
              <p:cNvPr id="90" name="テキスト ボックス 89"/>
              <p:cNvSpPr txBox="1"/>
              <p:nvPr/>
            </p:nvSpPr>
            <p:spPr>
              <a:xfrm>
                <a:off x="2859160" y="2372656"/>
                <a:ext cx="377177" cy="369332"/>
              </a:xfrm>
              <a:prstGeom prst="rect">
                <a:avLst/>
              </a:prstGeom>
              <a:noFill/>
            </p:spPr>
            <p:txBody>
              <a:bodyPr wrap="none" rtlCol="0">
                <a:spAutoFit/>
              </a:bodyPr>
              <a:lstStyle/>
              <a:p>
                <a:r>
                  <a:rPr kumimoji="1" lang="en-US" altLang="ja-JP" dirty="0" smtClean="0"/>
                  <a:t>t2</a:t>
                </a:r>
                <a:endParaRPr kumimoji="1" lang="ja-JP" altLang="en-US" dirty="0"/>
              </a:p>
            </p:txBody>
          </p:sp>
          <p:sp>
            <p:nvSpPr>
              <p:cNvPr id="91" name="テキスト ボックス 90"/>
              <p:cNvSpPr txBox="1"/>
              <p:nvPr/>
            </p:nvSpPr>
            <p:spPr>
              <a:xfrm>
                <a:off x="3352984" y="2365851"/>
                <a:ext cx="377177" cy="369332"/>
              </a:xfrm>
              <a:prstGeom prst="rect">
                <a:avLst/>
              </a:prstGeom>
              <a:noFill/>
            </p:spPr>
            <p:txBody>
              <a:bodyPr wrap="none" rtlCol="0">
                <a:spAutoFit/>
              </a:bodyPr>
              <a:lstStyle/>
              <a:p>
                <a:r>
                  <a:rPr kumimoji="1" lang="en-US" altLang="ja-JP" dirty="0" smtClean="0"/>
                  <a:t>t3</a:t>
                </a:r>
                <a:endParaRPr kumimoji="1" lang="ja-JP" altLang="en-US" dirty="0"/>
              </a:p>
            </p:txBody>
          </p:sp>
          <p:sp>
            <p:nvSpPr>
              <p:cNvPr id="92" name="テキスト ボックス 91"/>
              <p:cNvSpPr txBox="1"/>
              <p:nvPr/>
            </p:nvSpPr>
            <p:spPr>
              <a:xfrm>
                <a:off x="3861121" y="2365851"/>
                <a:ext cx="377177" cy="369332"/>
              </a:xfrm>
              <a:prstGeom prst="rect">
                <a:avLst/>
              </a:prstGeom>
              <a:noFill/>
            </p:spPr>
            <p:txBody>
              <a:bodyPr wrap="none" rtlCol="0">
                <a:spAutoFit/>
              </a:bodyPr>
              <a:lstStyle/>
              <a:p>
                <a:r>
                  <a:rPr kumimoji="1" lang="en-US" altLang="ja-JP" dirty="0" smtClean="0"/>
                  <a:t>t4</a:t>
                </a:r>
                <a:endParaRPr kumimoji="1" lang="ja-JP" altLang="en-US" dirty="0"/>
              </a:p>
            </p:txBody>
          </p:sp>
          <p:sp>
            <p:nvSpPr>
              <p:cNvPr id="93" name="テキスト ボックス 92"/>
              <p:cNvSpPr txBox="1"/>
              <p:nvPr/>
            </p:nvSpPr>
            <p:spPr>
              <a:xfrm>
                <a:off x="4356915" y="2372200"/>
                <a:ext cx="377177" cy="369332"/>
              </a:xfrm>
              <a:prstGeom prst="rect">
                <a:avLst/>
              </a:prstGeom>
              <a:noFill/>
            </p:spPr>
            <p:txBody>
              <a:bodyPr wrap="none" rtlCol="0">
                <a:spAutoFit/>
              </a:bodyPr>
              <a:lstStyle/>
              <a:p>
                <a:r>
                  <a:rPr kumimoji="1" lang="en-US" altLang="ja-JP" dirty="0" smtClean="0"/>
                  <a:t>t5</a:t>
                </a:r>
                <a:endParaRPr kumimoji="1" lang="ja-JP" altLang="en-US" dirty="0"/>
              </a:p>
            </p:txBody>
          </p:sp>
          <p:sp>
            <p:nvSpPr>
              <p:cNvPr id="94" name="テキスト ボックス 93"/>
              <p:cNvSpPr txBox="1"/>
              <p:nvPr/>
            </p:nvSpPr>
            <p:spPr>
              <a:xfrm>
                <a:off x="4858353" y="2372200"/>
                <a:ext cx="377177" cy="369332"/>
              </a:xfrm>
              <a:prstGeom prst="rect">
                <a:avLst/>
              </a:prstGeom>
              <a:noFill/>
            </p:spPr>
            <p:txBody>
              <a:bodyPr wrap="none" rtlCol="0">
                <a:spAutoFit/>
              </a:bodyPr>
              <a:lstStyle/>
              <a:p>
                <a:r>
                  <a:rPr kumimoji="1" lang="en-US" altLang="ja-JP" dirty="0" smtClean="0"/>
                  <a:t>t6</a:t>
                </a:r>
                <a:endParaRPr kumimoji="1" lang="ja-JP" altLang="en-US" dirty="0"/>
              </a:p>
            </p:txBody>
          </p:sp>
          <p:sp>
            <p:nvSpPr>
              <p:cNvPr id="95" name="テキスト ボックス 94"/>
              <p:cNvSpPr txBox="1"/>
              <p:nvPr/>
            </p:nvSpPr>
            <p:spPr>
              <a:xfrm>
                <a:off x="5366490" y="2372200"/>
                <a:ext cx="377177" cy="369332"/>
              </a:xfrm>
              <a:prstGeom prst="rect">
                <a:avLst/>
              </a:prstGeom>
              <a:noFill/>
            </p:spPr>
            <p:txBody>
              <a:bodyPr wrap="none" rtlCol="0">
                <a:spAutoFit/>
              </a:bodyPr>
              <a:lstStyle/>
              <a:p>
                <a:r>
                  <a:rPr kumimoji="1" lang="en-US" altLang="ja-JP" dirty="0" smtClean="0"/>
                  <a:t>t7</a:t>
                </a:r>
                <a:endParaRPr kumimoji="1" lang="ja-JP" altLang="en-US" dirty="0"/>
              </a:p>
            </p:txBody>
          </p:sp>
          <p:cxnSp>
            <p:nvCxnSpPr>
              <p:cNvPr id="97" name="直線矢印コネクタ 96"/>
              <p:cNvCxnSpPr>
                <a:stCxn id="89" idx="2"/>
                <a:endCxn id="81" idx="0"/>
              </p:cNvCxnSpPr>
              <p:nvPr/>
            </p:nvCxnSpPr>
            <p:spPr>
              <a:xfrm flipH="1">
                <a:off x="2531681" y="2741988"/>
                <a:ext cx="7931" cy="209980"/>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98" name="直線矢印コネクタ 97"/>
              <p:cNvCxnSpPr>
                <a:stCxn id="90" idx="2"/>
                <a:endCxn id="82" idx="0"/>
              </p:cNvCxnSpPr>
              <p:nvPr/>
            </p:nvCxnSpPr>
            <p:spPr>
              <a:xfrm flipH="1">
                <a:off x="3039280" y="2741988"/>
                <a:ext cx="8469" cy="209980"/>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100" name="直線矢印コネクタ 99"/>
              <p:cNvCxnSpPr>
                <a:stCxn id="92" idx="2"/>
                <a:endCxn id="84" idx="0"/>
              </p:cNvCxnSpPr>
              <p:nvPr/>
            </p:nvCxnSpPr>
            <p:spPr>
              <a:xfrm flipH="1">
                <a:off x="4041241" y="2735183"/>
                <a:ext cx="8469" cy="216785"/>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cxnSp>
            <p:nvCxnSpPr>
              <p:cNvPr id="103" name="直線矢印コネクタ 102"/>
              <p:cNvCxnSpPr>
                <a:stCxn id="95" idx="2"/>
                <a:endCxn id="87" idx="0"/>
              </p:cNvCxnSpPr>
              <p:nvPr/>
            </p:nvCxnSpPr>
            <p:spPr>
              <a:xfrm flipH="1">
                <a:off x="5550268" y="2741532"/>
                <a:ext cx="4811" cy="210436"/>
              </a:xfrm>
              <a:prstGeom prst="straightConnector1">
                <a:avLst/>
              </a:prstGeom>
              <a:ln>
                <a:solidFill>
                  <a:schemeClr val="tx1"/>
                </a:solidFill>
                <a:prstDash val="solid"/>
                <a:tailEnd type="arrow"/>
              </a:ln>
            </p:spPr>
            <p:style>
              <a:lnRef idx="2">
                <a:schemeClr val="dk1"/>
              </a:lnRef>
              <a:fillRef idx="1">
                <a:schemeClr val="lt1"/>
              </a:fillRef>
              <a:effectRef idx="0">
                <a:schemeClr val="dk1"/>
              </a:effectRef>
              <a:fontRef idx="minor">
                <a:schemeClr val="dk1"/>
              </a:fontRef>
            </p:style>
          </p:cxnSp>
        </p:grpSp>
        <p:sp>
          <p:nvSpPr>
            <p:cNvPr id="157" name="角丸四角形 156"/>
            <p:cNvSpPr/>
            <p:nvPr/>
          </p:nvSpPr>
          <p:spPr>
            <a:xfrm>
              <a:off x="1665614" y="2365395"/>
              <a:ext cx="4257744" cy="3370831"/>
            </a:xfrm>
            <a:prstGeom prst="roundRect">
              <a:avLst>
                <a:gd name="adj" fmla="val 4797"/>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75" name="テキスト ボックス 174"/>
          <p:cNvSpPr txBox="1"/>
          <p:nvPr/>
        </p:nvSpPr>
        <p:spPr>
          <a:xfrm>
            <a:off x="221809" y="1545605"/>
            <a:ext cx="979956" cy="646331"/>
          </a:xfrm>
          <a:prstGeom prst="rect">
            <a:avLst/>
          </a:prstGeom>
          <a:noFill/>
        </p:spPr>
        <p:txBody>
          <a:bodyPr wrap="none" rtlCol="0">
            <a:spAutoFit/>
          </a:bodyPr>
          <a:lstStyle/>
          <a:p>
            <a:pPr algn="ctr"/>
            <a:r>
              <a:rPr kumimoji="1" lang="en-US" altLang="ja-JP" dirty="0" smtClean="0"/>
              <a:t>Current</a:t>
            </a:r>
          </a:p>
          <a:p>
            <a:pPr algn="ctr"/>
            <a:r>
              <a:rPr kumimoji="1" lang="en-US" altLang="ja-JP" dirty="0" smtClean="0"/>
              <a:t>Frontier</a:t>
            </a:r>
          </a:p>
        </p:txBody>
      </p:sp>
      <p:sp>
        <p:nvSpPr>
          <p:cNvPr id="184" name="テキスト ボックス 183"/>
          <p:cNvSpPr txBox="1"/>
          <p:nvPr/>
        </p:nvSpPr>
        <p:spPr>
          <a:xfrm>
            <a:off x="221809" y="5946907"/>
            <a:ext cx="979956" cy="646331"/>
          </a:xfrm>
          <a:prstGeom prst="rect">
            <a:avLst/>
          </a:prstGeom>
          <a:noFill/>
        </p:spPr>
        <p:txBody>
          <a:bodyPr wrap="none" rtlCol="0">
            <a:spAutoFit/>
          </a:bodyPr>
          <a:lstStyle/>
          <a:p>
            <a:pPr algn="ctr"/>
            <a:r>
              <a:rPr kumimoji="1" lang="en-US" altLang="ja-JP" dirty="0" smtClean="0"/>
              <a:t>Next</a:t>
            </a:r>
          </a:p>
          <a:p>
            <a:pPr algn="ctr"/>
            <a:r>
              <a:rPr kumimoji="1" lang="en-US" altLang="ja-JP" dirty="0" smtClean="0"/>
              <a:t>Frontier</a:t>
            </a:r>
          </a:p>
        </p:txBody>
      </p:sp>
      <p:grpSp>
        <p:nvGrpSpPr>
          <p:cNvPr id="4" name="図形グループ 3"/>
          <p:cNvGrpSpPr/>
          <p:nvPr/>
        </p:nvGrpSpPr>
        <p:grpSpPr>
          <a:xfrm>
            <a:off x="1720728" y="2869495"/>
            <a:ext cx="3558160" cy="543056"/>
            <a:chOff x="2272458" y="2869494"/>
            <a:chExt cx="3558160" cy="543056"/>
          </a:xfrm>
        </p:grpSpPr>
        <p:sp>
          <p:nvSpPr>
            <p:cNvPr id="129" name="乗算記号 128"/>
            <p:cNvSpPr/>
            <p:nvPr/>
          </p:nvSpPr>
          <p:spPr>
            <a:xfrm>
              <a:off x="2272458" y="2869494"/>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1" name="乗算記号 130"/>
            <p:cNvSpPr/>
            <p:nvPr/>
          </p:nvSpPr>
          <p:spPr>
            <a:xfrm>
              <a:off x="3779769" y="2869494"/>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2" name="乗算記号 131"/>
            <p:cNvSpPr/>
            <p:nvPr/>
          </p:nvSpPr>
          <p:spPr>
            <a:xfrm>
              <a:off x="2780983" y="2872669"/>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5" name="乗算記号 134"/>
            <p:cNvSpPr/>
            <p:nvPr/>
          </p:nvSpPr>
          <p:spPr>
            <a:xfrm>
              <a:off x="5290737" y="2869494"/>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8" name="図形グループ 7"/>
          <p:cNvGrpSpPr/>
          <p:nvPr/>
        </p:nvGrpSpPr>
        <p:grpSpPr>
          <a:xfrm>
            <a:off x="1721654" y="3332126"/>
            <a:ext cx="3557234" cy="539881"/>
            <a:chOff x="2273384" y="3332123"/>
            <a:chExt cx="3557234" cy="539881"/>
          </a:xfrm>
        </p:grpSpPr>
        <p:sp>
          <p:nvSpPr>
            <p:cNvPr id="134" name="乗算記号 133"/>
            <p:cNvSpPr/>
            <p:nvPr/>
          </p:nvSpPr>
          <p:spPr>
            <a:xfrm>
              <a:off x="5290737" y="3332123"/>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6" name="乗算記号 135"/>
            <p:cNvSpPr/>
            <p:nvPr/>
          </p:nvSpPr>
          <p:spPr>
            <a:xfrm>
              <a:off x="2273384" y="3332123"/>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7" name="乗算記号 136"/>
            <p:cNvSpPr/>
            <p:nvPr/>
          </p:nvSpPr>
          <p:spPr>
            <a:xfrm>
              <a:off x="2780983" y="3332123"/>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40" name="乗算記号 139"/>
            <p:cNvSpPr/>
            <p:nvPr/>
          </p:nvSpPr>
          <p:spPr>
            <a:xfrm>
              <a:off x="3779769" y="3332123"/>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1" name="図形グループ 10"/>
          <p:cNvGrpSpPr/>
          <p:nvPr/>
        </p:nvGrpSpPr>
        <p:grpSpPr>
          <a:xfrm>
            <a:off x="1721658" y="3786981"/>
            <a:ext cx="2048207" cy="545607"/>
            <a:chOff x="2273384" y="3786979"/>
            <a:chExt cx="2048207" cy="545606"/>
          </a:xfrm>
        </p:grpSpPr>
        <p:sp>
          <p:nvSpPr>
            <p:cNvPr id="138" name="乗算記号 137"/>
            <p:cNvSpPr/>
            <p:nvPr/>
          </p:nvSpPr>
          <p:spPr>
            <a:xfrm>
              <a:off x="2273384" y="3792704"/>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42" name="乗算記号 141"/>
            <p:cNvSpPr/>
            <p:nvPr/>
          </p:nvSpPr>
          <p:spPr>
            <a:xfrm>
              <a:off x="3781710" y="3786979"/>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56" name="下矢印 155"/>
          <p:cNvSpPr/>
          <p:nvPr/>
        </p:nvSpPr>
        <p:spPr>
          <a:xfrm>
            <a:off x="331727" y="2283867"/>
            <a:ext cx="632398" cy="3574302"/>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 name="テキスト ボックス 22"/>
          <p:cNvSpPr txBox="1"/>
          <p:nvPr/>
        </p:nvSpPr>
        <p:spPr>
          <a:xfrm>
            <a:off x="5486141" y="4496837"/>
            <a:ext cx="3542275" cy="830997"/>
          </a:xfrm>
          <a:prstGeom prst="rect">
            <a:avLst/>
          </a:prstGeom>
          <a:noFill/>
        </p:spPr>
        <p:txBody>
          <a:bodyPr wrap="square" rtlCol="0">
            <a:spAutoFit/>
          </a:bodyPr>
          <a:lstStyle/>
          <a:p>
            <a:pPr algn="ctr"/>
            <a:r>
              <a:rPr kumimoji="1" lang="en-US" altLang="ja-JP" sz="2400" dirty="0">
                <a:solidFill>
                  <a:schemeClr val="accent1"/>
                </a:solidFill>
              </a:rPr>
              <a:t>CUDA</a:t>
            </a:r>
            <a:r>
              <a:rPr kumimoji="1" lang="ja-JP" altLang="en-US" sz="2400" dirty="0">
                <a:solidFill>
                  <a:schemeClr val="accent1"/>
                </a:solidFill>
              </a:rPr>
              <a:t>スレッド間</a:t>
            </a:r>
            <a:r>
              <a:rPr kumimoji="1" lang="ja-JP" altLang="en-US" sz="2400" dirty="0" smtClean="0">
                <a:solidFill>
                  <a:schemeClr val="accent1"/>
                </a:solidFill>
              </a:rPr>
              <a:t>で</a:t>
            </a:r>
            <a:endParaRPr kumimoji="1" lang="en-US" altLang="ja-JP" sz="2400" dirty="0" smtClean="0">
              <a:solidFill>
                <a:schemeClr val="accent1"/>
              </a:solidFill>
            </a:endParaRPr>
          </a:p>
          <a:p>
            <a:pPr algn="ctr"/>
            <a:r>
              <a:rPr kumimoji="1" lang="ja-JP" altLang="en-US" sz="2400" dirty="0" smtClean="0">
                <a:solidFill>
                  <a:schemeClr val="accent1"/>
                </a:solidFill>
              </a:rPr>
              <a:t>タスク</a:t>
            </a:r>
            <a:r>
              <a:rPr kumimoji="1" lang="ja-JP" altLang="en-US" sz="2400" dirty="0">
                <a:solidFill>
                  <a:schemeClr val="accent1"/>
                </a:solidFill>
              </a:rPr>
              <a:t>のバランスが</a:t>
            </a:r>
            <a:r>
              <a:rPr kumimoji="1" lang="ja-JP" altLang="en-US" sz="2400" dirty="0" smtClean="0">
                <a:solidFill>
                  <a:schemeClr val="accent1"/>
                </a:solidFill>
              </a:rPr>
              <a:t>悪い</a:t>
            </a:r>
            <a:endParaRPr kumimoji="1" lang="en-US" altLang="ja-JP" sz="2400" dirty="0">
              <a:solidFill>
                <a:schemeClr val="accent1"/>
              </a:solidFill>
            </a:endParaRPr>
          </a:p>
        </p:txBody>
      </p:sp>
      <p:grpSp>
        <p:nvGrpSpPr>
          <p:cNvPr id="18" name="図形グループ 17"/>
          <p:cNvGrpSpPr/>
          <p:nvPr/>
        </p:nvGrpSpPr>
        <p:grpSpPr>
          <a:xfrm>
            <a:off x="1481602" y="3605027"/>
            <a:ext cx="3710335" cy="1818909"/>
            <a:chOff x="1481602" y="3605027"/>
            <a:chExt cx="3710335" cy="1818909"/>
          </a:xfrm>
        </p:grpSpPr>
        <p:grpSp>
          <p:nvGrpSpPr>
            <p:cNvPr id="16" name="図形グループ 15"/>
            <p:cNvGrpSpPr/>
            <p:nvPr/>
          </p:nvGrpSpPr>
          <p:grpSpPr>
            <a:xfrm>
              <a:off x="3767920" y="3605027"/>
              <a:ext cx="1424017" cy="1050726"/>
              <a:chOff x="3767920" y="3605027"/>
              <a:chExt cx="1424017" cy="1050726"/>
            </a:xfrm>
          </p:grpSpPr>
          <p:sp>
            <p:nvSpPr>
              <p:cNvPr id="10" name="テキスト ボックス 9"/>
              <p:cNvSpPr txBox="1"/>
              <p:nvPr/>
            </p:nvSpPr>
            <p:spPr>
              <a:xfrm>
                <a:off x="3904405" y="4009422"/>
                <a:ext cx="1287532" cy="646331"/>
              </a:xfrm>
              <a:prstGeom prst="rect">
                <a:avLst/>
              </a:prstGeom>
              <a:noFill/>
            </p:spPr>
            <p:txBody>
              <a:bodyPr wrap="none" rtlCol="0">
                <a:spAutoFit/>
              </a:bodyPr>
              <a:lstStyle/>
              <a:p>
                <a:r>
                  <a:rPr kumimoji="1" lang="ja-JP" altLang="en-US" dirty="0" smtClean="0"/>
                  <a:t>ラベル済み</a:t>
                </a:r>
                <a:endParaRPr kumimoji="1" lang="en-US" altLang="ja-JP" dirty="0" smtClean="0"/>
              </a:p>
              <a:p>
                <a:r>
                  <a:rPr kumimoji="1" lang="ja-JP" altLang="en-US" dirty="0" smtClean="0"/>
                  <a:t>隣接頂点</a:t>
                </a:r>
                <a:endParaRPr kumimoji="1" lang="ja-JP" altLang="en-US" dirty="0"/>
              </a:p>
            </p:txBody>
          </p:sp>
          <p:cxnSp>
            <p:nvCxnSpPr>
              <p:cNvPr id="17" name="直線矢印コネクタ 16"/>
              <p:cNvCxnSpPr>
                <a:stCxn id="10" idx="0"/>
              </p:cNvCxnSpPr>
              <p:nvPr/>
            </p:nvCxnSpPr>
            <p:spPr>
              <a:xfrm flipH="1" flipV="1">
                <a:off x="3767920" y="3605027"/>
                <a:ext cx="780251" cy="404395"/>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20" name="直線矢印コネクタ 19"/>
              <p:cNvCxnSpPr>
                <a:stCxn id="10" idx="0"/>
              </p:cNvCxnSpPr>
              <p:nvPr/>
            </p:nvCxnSpPr>
            <p:spPr>
              <a:xfrm flipV="1">
                <a:off x="4548171" y="3786981"/>
                <a:ext cx="190836" cy="222441"/>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grpSp>
        <p:grpSp>
          <p:nvGrpSpPr>
            <p:cNvPr id="13" name="図形グループ 12"/>
            <p:cNvGrpSpPr/>
            <p:nvPr/>
          </p:nvGrpSpPr>
          <p:grpSpPr>
            <a:xfrm>
              <a:off x="1481602" y="4669221"/>
              <a:ext cx="1696829" cy="754715"/>
              <a:chOff x="1481602" y="4669221"/>
              <a:chExt cx="1696829" cy="754715"/>
            </a:xfrm>
          </p:grpSpPr>
          <p:sp>
            <p:nvSpPr>
              <p:cNvPr id="96" name="テキスト ボックス 95"/>
              <p:cNvSpPr txBox="1"/>
              <p:nvPr/>
            </p:nvSpPr>
            <p:spPr>
              <a:xfrm>
                <a:off x="1481602" y="4669221"/>
                <a:ext cx="1282022" cy="646331"/>
              </a:xfrm>
              <a:prstGeom prst="rect">
                <a:avLst/>
              </a:prstGeom>
              <a:noFill/>
            </p:spPr>
            <p:txBody>
              <a:bodyPr wrap="none" rtlCol="0">
                <a:spAutoFit/>
              </a:bodyPr>
              <a:lstStyle/>
              <a:p>
                <a:r>
                  <a:rPr kumimoji="1" lang="ja-JP" altLang="en-US" dirty="0" smtClean="0"/>
                  <a:t>未ラベルの</a:t>
                </a:r>
                <a:endParaRPr kumimoji="1" lang="en-US" altLang="ja-JP" dirty="0" smtClean="0"/>
              </a:p>
              <a:p>
                <a:r>
                  <a:rPr kumimoji="1" lang="ja-JP" altLang="en-US" dirty="0" smtClean="0"/>
                  <a:t>隣接頂点</a:t>
                </a:r>
                <a:endParaRPr kumimoji="1" lang="ja-JP" altLang="en-US" dirty="0"/>
              </a:p>
            </p:txBody>
          </p:sp>
          <p:cxnSp>
            <p:nvCxnSpPr>
              <p:cNvPr id="70" name="直線矢印コネクタ 69"/>
              <p:cNvCxnSpPr>
                <a:stCxn id="96" idx="3"/>
              </p:cNvCxnSpPr>
              <p:nvPr/>
            </p:nvCxnSpPr>
            <p:spPr>
              <a:xfrm flipV="1">
                <a:off x="2763624" y="4986690"/>
                <a:ext cx="414807" cy="5697"/>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74" name="直線矢印コネクタ 73"/>
              <p:cNvCxnSpPr>
                <a:stCxn id="96" idx="3"/>
              </p:cNvCxnSpPr>
              <p:nvPr/>
            </p:nvCxnSpPr>
            <p:spPr>
              <a:xfrm>
                <a:off x="2763624" y="4992387"/>
                <a:ext cx="414807" cy="43154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grpSp>
      </p:grpSp>
      <p:sp>
        <p:nvSpPr>
          <p:cNvPr id="102" name="円/楕円 101"/>
          <p:cNvSpPr/>
          <p:nvPr/>
        </p:nvSpPr>
        <p:spPr>
          <a:xfrm>
            <a:off x="1308259" y="1724889"/>
            <a:ext cx="374429" cy="374429"/>
          </a:xfrm>
          <a:prstGeom prst="ellipse">
            <a:avLst/>
          </a:prstGeom>
          <a:solidFill>
            <a:schemeClr val="lt1"/>
          </a:solidFill>
          <a:ln>
            <a:solidFill>
              <a:srgbClr val="BFBFBF"/>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chemeClr val="bg1">
                    <a:lumMod val="75000"/>
                  </a:schemeClr>
                </a:solidFill>
                <a:latin typeface="Calibri" panose="020F0502020204030204" pitchFamily="34" charset="0"/>
              </a:rPr>
              <a:t>0</a:t>
            </a:r>
            <a:endParaRPr kumimoji="1" lang="ja-JP" altLang="en-US" dirty="0">
              <a:solidFill>
                <a:schemeClr val="bg1">
                  <a:lumMod val="75000"/>
                </a:schemeClr>
              </a:solidFill>
              <a:latin typeface="Calibri" panose="020F0502020204030204" pitchFamily="34" charset="0"/>
            </a:endParaRPr>
          </a:p>
        </p:txBody>
      </p:sp>
      <p:sp>
        <p:nvSpPr>
          <p:cNvPr id="104" name="円/楕円 103"/>
          <p:cNvSpPr/>
          <p:nvPr/>
        </p:nvSpPr>
        <p:spPr>
          <a:xfrm>
            <a:off x="2823932" y="1724889"/>
            <a:ext cx="374429" cy="374429"/>
          </a:xfrm>
          <a:prstGeom prst="ellipse">
            <a:avLst/>
          </a:prstGeom>
          <a:solidFill>
            <a:schemeClr val="lt1">
              <a:alpha val="0"/>
            </a:schemeClr>
          </a:solidFill>
          <a:ln>
            <a:solidFill>
              <a:srgbClr val="BFBFBF"/>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bg1">
                    <a:lumMod val="75000"/>
                  </a:schemeClr>
                </a:solidFill>
                <a:latin typeface="Calibri" panose="020F0502020204030204" pitchFamily="34" charset="0"/>
              </a:rPr>
              <a:t>3</a:t>
            </a:r>
            <a:endParaRPr kumimoji="1" lang="ja-JP" altLang="en-US" dirty="0">
              <a:solidFill>
                <a:schemeClr val="bg1">
                  <a:lumMod val="75000"/>
                </a:schemeClr>
              </a:solidFill>
              <a:latin typeface="Calibri" panose="020F0502020204030204" pitchFamily="34" charset="0"/>
            </a:endParaRPr>
          </a:p>
        </p:txBody>
      </p:sp>
      <p:sp>
        <p:nvSpPr>
          <p:cNvPr id="107" name="円/楕円 106"/>
          <p:cNvSpPr/>
          <p:nvPr/>
        </p:nvSpPr>
        <p:spPr>
          <a:xfrm>
            <a:off x="3822237" y="1727595"/>
            <a:ext cx="374429" cy="374429"/>
          </a:xfrm>
          <a:prstGeom prst="ellipse">
            <a:avLst/>
          </a:prstGeom>
          <a:solidFill>
            <a:schemeClr val="lt1">
              <a:alpha val="0"/>
            </a:schemeClr>
          </a:solidFill>
          <a:ln>
            <a:solidFill>
              <a:srgbClr val="BFBFBF"/>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bg1">
                    <a:lumMod val="75000"/>
                  </a:schemeClr>
                </a:solidFill>
                <a:latin typeface="Calibri" panose="020F0502020204030204" pitchFamily="34" charset="0"/>
              </a:rPr>
              <a:t>5</a:t>
            </a:r>
            <a:endParaRPr kumimoji="1" lang="ja-JP" altLang="en-US" dirty="0">
              <a:solidFill>
                <a:schemeClr val="bg1">
                  <a:lumMod val="75000"/>
                </a:schemeClr>
              </a:solidFill>
              <a:latin typeface="Calibri" panose="020F0502020204030204" pitchFamily="34" charset="0"/>
            </a:endParaRPr>
          </a:p>
        </p:txBody>
      </p:sp>
      <p:sp>
        <p:nvSpPr>
          <p:cNvPr id="109" name="円/楕円 108"/>
          <p:cNvSpPr/>
          <p:nvPr/>
        </p:nvSpPr>
        <p:spPr>
          <a:xfrm>
            <a:off x="4329834" y="1727595"/>
            <a:ext cx="374429" cy="374429"/>
          </a:xfrm>
          <a:prstGeom prst="ellipse">
            <a:avLst/>
          </a:prstGeom>
          <a:solidFill>
            <a:schemeClr val="lt1">
              <a:alpha val="0"/>
            </a:schemeClr>
          </a:solidFill>
          <a:ln>
            <a:solidFill>
              <a:srgbClr val="BFBFBF"/>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solidFill>
                  <a:schemeClr val="bg1">
                    <a:lumMod val="75000"/>
                  </a:schemeClr>
                </a:solidFill>
                <a:latin typeface="Calibri" panose="020F0502020204030204" pitchFamily="34" charset="0"/>
              </a:rPr>
              <a:t>6</a:t>
            </a:r>
            <a:endParaRPr kumimoji="1" lang="ja-JP" altLang="en-US" dirty="0">
              <a:solidFill>
                <a:schemeClr val="bg1">
                  <a:lumMod val="75000"/>
                </a:schemeClr>
              </a:solidFill>
              <a:latin typeface="Calibri" panose="020F0502020204030204" pitchFamily="34" charset="0"/>
            </a:endParaRPr>
          </a:p>
        </p:txBody>
      </p:sp>
      <p:grpSp>
        <p:nvGrpSpPr>
          <p:cNvPr id="19" name="図形グループ 18"/>
          <p:cNvGrpSpPr/>
          <p:nvPr/>
        </p:nvGrpSpPr>
        <p:grpSpPr>
          <a:xfrm>
            <a:off x="1308259" y="6059585"/>
            <a:ext cx="3903599" cy="377135"/>
            <a:chOff x="1308259" y="6059585"/>
            <a:chExt cx="3903599" cy="377135"/>
          </a:xfrm>
        </p:grpSpPr>
        <p:sp>
          <p:nvSpPr>
            <p:cNvPr id="110" name="円/楕円 109"/>
            <p:cNvSpPr/>
            <p:nvPr/>
          </p:nvSpPr>
          <p:spPr>
            <a:xfrm>
              <a:off x="1818842" y="6059585"/>
              <a:ext cx="374429" cy="374429"/>
            </a:xfrm>
            <a:prstGeom prst="ellipse">
              <a:avLst/>
            </a:prstGeom>
            <a:ln>
              <a:solidFill>
                <a:schemeClr val="bg1">
                  <a:lumMod val="75000"/>
                </a:schemeClr>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BFBFBF"/>
                  </a:solidFill>
                  <a:latin typeface="Calibri" panose="020F0502020204030204" pitchFamily="34" charset="0"/>
                </a:rPr>
                <a:t>1</a:t>
              </a:r>
              <a:endParaRPr kumimoji="1" lang="ja-JP" altLang="en-US" dirty="0">
                <a:solidFill>
                  <a:srgbClr val="BFBFBF"/>
                </a:solidFill>
                <a:latin typeface="Calibri" panose="020F0502020204030204" pitchFamily="34" charset="0"/>
              </a:endParaRPr>
            </a:p>
          </p:txBody>
        </p:sp>
        <p:sp>
          <p:nvSpPr>
            <p:cNvPr id="111" name="円/楕円 110"/>
            <p:cNvSpPr/>
            <p:nvPr/>
          </p:nvSpPr>
          <p:spPr>
            <a:xfrm>
              <a:off x="2326439" y="6059585"/>
              <a:ext cx="374429" cy="374429"/>
            </a:xfrm>
            <a:prstGeom prst="ellipse">
              <a:avLst/>
            </a:prstGeom>
            <a:ln>
              <a:solidFill>
                <a:schemeClr val="bg1">
                  <a:lumMod val="75000"/>
                </a:schemeClr>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BFBFBF"/>
                  </a:solidFill>
                  <a:latin typeface="Calibri" panose="020F0502020204030204" pitchFamily="34" charset="0"/>
                </a:rPr>
                <a:t>2</a:t>
              </a:r>
              <a:endParaRPr kumimoji="1" lang="ja-JP" altLang="en-US" dirty="0">
                <a:solidFill>
                  <a:srgbClr val="BFBFBF"/>
                </a:solidFill>
                <a:latin typeface="Calibri" panose="020F0502020204030204" pitchFamily="34" charset="0"/>
              </a:endParaRPr>
            </a:p>
          </p:txBody>
        </p:sp>
        <p:sp>
          <p:nvSpPr>
            <p:cNvPr id="112" name="円/楕円 111"/>
            <p:cNvSpPr/>
            <p:nvPr/>
          </p:nvSpPr>
          <p:spPr>
            <a:xfrm>
              <a:off x="3328402" y="6059585"/>
              <a:ext cx="374429" cy="374429"/>
            </a:xfrm>
            <a:prstGeom prst="ellipse">
              <a:avLst/>
            </a:prstGeom>
            <a:ln>
              <a:solidFill>
                <a:schemeClr val="bg1">
                  <a:lumMod val="75000"/>
                </a:schemeClr>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BFBFBF"/>
                  </a:solidFill>
                  <a:latin typeface="Calibri" panose="020F0502020204030204" pitchFamily="34" charset="0"/>
                </a:rPr>
                <a:t>4</a:t>
              </a:r>
              <a:endParaRPr kumimoji="1" lang="ja-JP" altLang="en-US" dirty="0">
                <a:solidFill>
                  <a:srgbClr val="BFBFBF"/>
                </a:solidFill>
                <a:latin typeface="Calibri" panose="020F0502020204030204" pitchFamily="34" charset="0"/>
              </a:endParaRPr>
            </a:p>
          </p:txBody>
        </p:sp>
        <p:sp>
          <p:nvSpPr>
            <p:cNvPr id="114" name="円/楕円 113"/>
            <p:cNvSpPr/>
            <p:nvPr/>
          </p:nvSpPr>
          <p:spPr>
            <a:xfrm>
              <a:off x="4837429" y="6059585"/>
              <a:ext cx="374429" cy="374429"/>
            </a:xfrm>
            <a:prstGeom prst="ellipse">
              <a:avLst/>
            </a:prstGeom>
            <a:ln>
              <a:solidFill>
                <a:schemeClr val="bg1">
                  <a:lumMod val="75000"/>
                </a:schemeClr>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BFBFBF"/>
                  </a:solidFill>
                  <a:latin typeface="Calibri" panose="020F0502020204030204" pitchFamily="34" charset="0"/>
                </a:rPr>
                <a:t>7</a:t>
              </a:r>
              <a:endParaRPr kumimoji="1" lang="ja-JP" altLang="en-US" dirty="0">
                <a:solidFill>
                  <a:srgbClr val="BFBFBF"/>
                </a:solidFill>
                <a:latin typeface="Calibri" panose="020F0502020204030204" pitchFamily="34" charset="0"/>
              </a:endParaRPr>
            </a:p>
          </p:txBody>
        </p:sp>
        <p:sp>
          <p:nvSpPr>
            <p:cNvPr id="115" name="円/楕円 114"/>
            <p:cNvSpPr/>
            <p:nvPr/>
          </p:nvSpPr>
          <p:spPr>
            <a:xfrm>
              <a:off x="1308259" y="6059585"/>
              <a:ext cx="374429" cy="374429"/>
            </a:xfrm>
            <a:prstGeom prst="ellipse">
              <a:avLst/>
            </a:prstGeom>
            <a:solidFill>
              <a:schemeClr val="lt1"/>
            </a:solidFill>
            <a:ln>
              <a:solidFill>
                <a:schemeClr val="bg1">
                  <a:lumMod val="75000"/>
                </a:schemeClr>
              </a:solidFill>
              <a:prstDash val="dot"/>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solidFill>
                    <a:srgbClr val="BFBFBF"/>
                  </a:solidFill>
                  <a:latin typeface="Calibri" panose="020F0502020204030204" pitchFamily="34" charset="0"/>
                </a:rPr>
                <a:t>0</a:t>
              </a:r>
              <a:endParaRPr kumimoji="1" lang="ja-JP" altLang="en-US" dirty="0">
                <a:solidFill>
                  <a:srgbClr val="BFBFBF"/>
                </a:solidFill>
                <a:latin typeface="Calibri" panose="020F0502020204030204" pitchFamily="34" charset="0"/>
              </a:endParaRPr>
            </a:p>
          </p:txBody>
        </p:sp>
        <p:sp>
          <p:nvSpPr>
            <p:cNvPr id="117" name="円/楕円 116"/>
            <p:cNvSpPr/>
            <p:nvPr/>
          </p:nvSpPr>
          <p:spPr>
            <a:xfrm>
              <a:off x="2823932" y="6059585"/>
              <a:ext cx="374429" cy="374429"/>
            </a:xfrm>
            <a:prstGeom prst="ellipse">
              <a:avLst/>
            </a:prstGeom>
            <a:solidFill>
              <a:schemeClr val="lt1">
                <a:alpha val="0"/>
              </a:schemeClr>
            </a:solid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18" name="円/楕円 117"/>
            <p:cNvSpPr/>
            <p:nvPr/>
          </p:nvSpPr>
          <p:spPr>
            <a:xfrm>
              <a:off x="3822237" y="6062291"/>
              <a:ext cx="374429" cy="374429"/>
            </a:xfrm>
            <a:prstGeom prst="ellipse">
              <a:avLst/>
            </a:prstGeom>
            <a:solidFill>
              <a:schemeClr val="lt1">
                <a:alpha val="0"/>
              </a:schemeClr>
            </a:solid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20" name="円/楕円 119"/>
            <p:cNvSpPr/>
            <p:nvPr/>
          </p:nvSpPr>
          <p:spPr>
            <a:xfrm>
              <a:off x="4329834" y="6062291"/>
              <a:ext cx="374429" cy="374429"/>
            </a:xfrm>
            <a:prstGeom prst="ellipse">
              <a:avLst/>
            </a:prstGeom>
            <a:solidFill>
              <a:schemeClr val="lt1">
                <a:alpha val="0"/>
              </a:schemeClr>
            </a:solidFill>
            <a:ln>
              <a:prstDash val="solid"/>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grpSp>
      <p:sp>
        <p:nvSpPr>
          <p:cNvPr id="78" name="角丸四角形吹き出し 77"/>
          <p:cNvSpPr/>
          <p:nvPr/>
        </p:nvSpPr>
        <p:spPr>
          <a:xfrm>
            <a:off x="5889303" y="1545605"/>
            <a:ext cx="2079369" cy="612648"/>
          </a:xfrm>
          <a:prstGeom prst="wedgeRoundRectCallout">
            <a:avLst>
              <a:gd name="adj1" fmla="val -68932"/>
              <a:gd name="adj2" fmla="val 14920"/>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600" dirty="0" smtClean="0"/>
              <a:t>グラフの全頂点を</a:t>
            </a:r>
            <a:r>
              <a:rPr kumimoji="1" lang="en-US" altLang="ja-JP" sz="1600" dirty="0" smtClean="0"/>
              <a:t>CUDA</a:t>
            </a:r>
            <a:r>
              <a:rPr kumimoji="1" lang="ja-JP" altLang="en-US" sz="1600" dirty="0" smtClean="0"/>
              <a:t>スレッドに割当</a:t>
            </a:r>
            <a:endParaRPr kumimoji="1" lang="en-US" altLang="ja-JP" sz="1600" dirty="0"/>
          </a:p>
        </p:txBody>
      </p:sp>
      <p:grpSp>
        <p:nvGrpSpPr>
          <p:cNvPr id="21" name="図形グループ 20"/>
          <p:cNvGrpSpPr/>
          <p:nvPr/>
        </p:nvGrpSpPr>
        <p:grpSpPr>
          <a:xfrm>
            <a:off x="5889303" y="2686771"/>
            <a:ext cx="2427614" cy="1185233"/>
            <a:chOff x="5889303" y="2686771"/>
            <a:chExt cx="2427614" cy="1185233"/>
          </a:xfrm>
        </p:grpSpPr>
        <p:sp>
          <p:nvSpPr>
            <p:cNvPr id="80" name="角丸四角形吹き出し 79"/>
            <p:cNvSpPr/>
            <p:nvPr/>
          </p:nvSpPr>
          <p:spPr>
            <a:xfrm>
              <a:off x="5889303" y="2686771"/>
              <a:ext cx="2427614" cy="1185233"/>
            </a:xfrm>
            <a:prstGeom prst="wedgeRoundRectCallout">
              <a:avLst>
                <a:gd name="adj1" fmla="val -68285"/>
                <a:gd name="adj2" fmla="val 45891"/>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r>
                <a:rPr kumimoji="1" lang="ja-JP" altLang="en-US" sz="1600" dirty="0"/>
                <a:t>その頂点を担当する</a:t>
              </a:r>
              <a:r>
                <a:rPr kumimoji="1" lang="en-US" altLang="ja-JP" sz="1600" dirty="0"/>
                <a:t>CUDA</a:t>
              </a:r>
              <a:r>
                <a:rPr kumimoji="1" lang="ja-JP" altLang="en-US" sz="1600" dirty="0"/>
                <a:t>スレッドが，</a:t>
              </a:r>
              <a:endParaRPr kumimoji="1" lang="en-US" altLang="ja-JP" sz="1600" dirty="0"/>
            </a:p>
            <a:p>
              <a:r>
                <a:rPr kumimoji="1" lang="ja-JP" altLang="en-US" sz="1600" dirty="0"/>
                <a:t>未ラベルの隣接頂点　</a:t>
              </a:r>
              <a:r>
                <a:rPr kumimoji="1" lang="en-US" altLang="ja-JP" sz="1600" dirty="0"/>
                <a:t> </a:t>
              </a:r>
              <a:r>
                <a:rPr kumimoji="1" lang="ja-JP" altLang="en-US" sz="1600" dirty="0"/>
                <a:t>　</a:t>
              </a:r>
              <a:r>
                <a:rPr kumimoji="1" lang="ja-JP" altLang="en-US" sz="1600" dirty="0" smtClean="0"/>
                <a:t>を</a:t>
              </a:r>
              <a:r>
                <a:rPr kumimoji="1" lang="en-US" altLang="ja-JP" sz="1600" dirty="0" smtClean="0"/>
                <a:t>Next</a:t>
              </a:r>
              <a:r>
                <a:rPr kumimoji="1" lang="en-US" altLang="ja-JP" sz="1600" dirty="0"/>
                <a:t> </a:t>
              </a:r>
              <a:r>
                <a:rPr kumimoji="1" lang="en-US" altLang="ja-JP" sz="1600" dirty="0" smtClean="0"/>
                <a:t>Frontier</a:t>
              </a:r>
              <a:r>
                <a:rPr kumimoji="1" lang="ja-JP" altLang="en-US" sz="1600" dirty="0" smtClean="0"/>
                <a:t>に入れる</a:t>
              </a:r>
              <a:endParaRPr kumimoji="1" lang="en-US" altLang="ja-JP" sz="1600" dirty="0"/>
            </a:p>
          </p:txBody>
        </p:sp>
        <p:sp>
          <p:nvSpPr>
            <p:cNvPr id="85" name="円/楕円 84"/>
            <p:cNvSpPr/>
            <p:nvPr/>
          </p:nvSpPr>
          <p:spPr>
            <a:xfrm>
              <a:off x="7859434" y="3233974"/>
              <a:ext cx="300419" cy="289351"/>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err="1" smtClean="0">
                  <a:latin typeface="Calibri" panose="020F0502020204030204" pitchFamily="34" charset="0"/>
                </a:rPr>
                <a:t>i</a:t>
              </a:r>
              <a:endParaRPr kumimoji="1" lang="ja-JP" altLang="en-US" dirty="0">
                <a:latin typeface="Calibri" panose="020F0502020204030204" pitchFamily="34" charset="0"/>
              </a:endParaRPr>
            </a:p>
          </p:txBody>
        </p:sp>
      </p:grpSp>
      <p:sp>
        <p:nvSpPr>
          <p:cNvPr id="22" name="テキスト ボックス 21"/>
          <p:cNvSpPr txBox="1"/>
          <p:nvPr/>
        </p:nvSpPr>
        <p:spPr>
          <a:xfrm>
            <a:off x="5821942" y="5623741"/>
            <a:ext cx="2840132" cy="646331"/>
          </a:xfrm>
          <a:prstGeom prst="rect">
            <a:avLst/>
          </a:prstGeom>
          <a:noFill/>
        </p:spPr>
        <p:txBody>
          <a:bodyPr wrap="square" rtlCol="0">
            <a:spAutoFit/>
          </a:bodyPr>
          <a:lstStyle/>
          <a:p>
            <a:r>
              <a:rPr kumimoji="1" lang="en-US" altLang="en-US" dirty="0" smtClean="0"/>
              <a:t>※ CUDA</a:t>
            </a:r>
            <a:r>
              <a:rPr kumimoji="1" lang="ja-JP" altLang="en-US" dirty="0" smtClean="0"/>
              <a:t>スレッド：</a:t>
            </a:r>
            <a:r>
              <a:rPr kumimoji="1" lang="en-US" altLang="ja-JP" dirty="0" smtClean="0"/>
              <a:t>GPU</a:t>
            </a:r>
            <a:r>
              <a:rPr kumimoji="1" lang="ja-JP" altLang="en-US" dirty="0" smtClean="0"/>
              <a:t>における実行ユニット</a:t>
            </a:r>
            <a:endParaRPr kumimoji="1" lang="ja-JP" altLang="en-US" dirty="0"/>
          </a:p>
        </p:txBody>
      </p:sp>
    </p:spTree>
    <p:custDataLst>
      <p:tags r:id="rId1"/>
    </p:custDataLst>
    <p:extLst>
      <p:ext uri="{BB962C8B-B14F-4D97-AF65-F5344CB8AC3E}">
        <p14:creationId xmlns:p14="http://schemas.microsoft.com/office/powerpoint/2010/main" val="2338689149"/>
      </p:ext>
    </p:extLst>
  </p:cSld>
  <p:clrMapOvr>
    <a:masterClrMapping/>
  </p:clrMapOvr>
  <mc:AlternateContent xmlns:mc="http://schemas.openxmlformats.org/markup-compatibility/2006" xmlns:p14="http://schemas.microsoft.com/office/powerpoint/2010/main">
    <mc:Choice Requires="p14">
      <p:transition spd="slow" p14:dur="2000" advTm="511"/>
    </mc:Choice>
    <mc:Fallback xmlns="">
      <p:transition xmlns:p14="http://schemas.microsoft.com/office/powerpoint/2010/main" spd="slow" advTm="511"/>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3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8"/>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 grpId="0" animBg="1"/>
      <p:bldP spid="141" grpId="0" animBg="1"/>
      <p:bldP spid="149" grpId="0" animBg="1"/>
      <p:bldP spid="23" grpId="0"/>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9" name="下矢印 128"/>
          <p:cNvSpPr/>
          <p:nvPr/>
        </p:nvSpPr>
        <p:spPr>
          <a:xfrm>
            <a:off x="312029" y="3029255"/>
            <a:ext cx="632398" cy="3661072"/>
          </a:xfrm>
          <a:prstGeom prst="downArrow">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 name="タイトル 1"/>
          <p:cNvSpPr>
            <a:spLocks noGrp="1"/>
          </p:cNvSpPr>
          <p:nvPr>
            <p:ph type="title"/>
          </p:nvPr>
        </p:nvSpPr>
        <p:spPr>
          <a:xfrm>
            <a:off x="457200" y="434013"/>
            <a:ext cx="8229600" cy="990600"/>
          </a:xfrm>
        </p:spPr>
        <p:txBody>
          <a:bodyPr>
            <a:normAutofit/>
          </a:bodyPr>
          <a:lstStyle/>
          <a:p>
            <a:r>
              <a:rPr kumimoji="1" lang="en-US" altLang="ja-JP" dirty="0" smtClean="0"/>
              <a:t>Merrill</a:t>
            </a:r>
            <a:r>
              <a:rPr kumimoji="1" lang="ja-JP" altLang="en-US" dirty="0" smtClean="0"/>
              <a:t>のアルゴリズム</a:t>
            </a:r>
            <a:r>
              <a:rPr kumimoji="1" lang="en-US" altLang="ja-JP" dirty="0" smtClean="0"/>
              <a:t> [1]</a:t>
            </a:r>
            <a:endParaRPr kumimoji="1" lang="ja-JP" altLang="en-US" dirty="0"/>
          </a:p>
        </p:txBody>
      </p:sp>
      <p:sp>
        <p:nvSpPr>
          <p:cNvPr id="13" name="コンテンツ プレースホルダー 12"/>
          <p:cNvSpPr>
            <a:spLocks noGrp="1"/>
          </p:cNvSpPr>
          <p:nvPr>
            <p:ph idx="1"/>
          </p:nvPr>
        </p:nvSpPr>
        <p:spPr>
          <a:xfrm>
            <a:off x="457200" y="1310194"/>
            <a:ext cx="8229600" cy="1582091"/>
          </a:xfrm>
        </p:spPr>
        <p:txBody>
          <a:bodyPr>
            <a:normAutofit/>
          </a:bodyPr>
          <a:lstStyle/>
          <a:p>
            <a:r>
              <a:rPr kumimoji="1" lang="ja-JP" altLang="en-US" dirty="0" smtClean="0"/>
              <a:t>単一ノード向けのマルチ</a:t>
            </a:r>
            <a:r>
              <a:rPr kumimoji="1" lang="en-US" altLang="ja-JP" dirty="0" smtClean="0"/>
              <a:t>GPU</a:t>
            </a:r>
            <a:r>
              <a:rPr kumimoji="1" lang="ja-JP" altLang="en-US" dirty="0" smtClean="0"/>
              <a:t>システムを対象とする</a:t>
            </a:r>
            <a:endParaRPr kumimoji="1" lang="en-US" altLang="ja-JP" dirty="0" smtClean="0"/>
          </a:p>
          <a:p>
            <a:pPr marL="731520" lvl="1" indent="-457200">
              <a:buFont typeface="+mj-lt"/>
              <a:buAutoNum type="alphaLcParenR"/>
            </a:pPr>
            <a:r>
              <a:rPr kumimoji="1" lang="ja-JP" altLang="en-US" dirty="0" smtClean="0"/>
              <a:t>近傍頂点の中からヒューリスティックに冗長</a:t>
            </a:r>
            <a:r>
              <a:rPr kumimoji="1" lang="ja-JP" altLang="en-US" dirty="0"/>
              <a:t>な頂点を</a:t>
            </a:r>
            <a:r>
              <a:rPr kumimoji="1" lang="ja-JP" altLang="en-US" dirty="0" smtClean="0"/>
              <a:t>除く</a:t>
            </a:r>
            <a:r>
              <a:rPr kumimoji="1" lang="en-US" altLang="ja-JP" dirty="0" smtClean="0"/>
              <a:t> (Contract)</a:t>
            </a:r>
            <a:endParaRPr kumimoji="1" lang="en-US" altLang="ja-JP" dirty="0"/>
          </a:p>
          <a:p>
            <a:pPr marL="731520" lvl="1" indent="-457200">
              <a:buFont typeface="+mj-lt"/>
              <a:buAutoNum type="alphaLcParenR"/>
            </a:pPr>
            <a:r>
              <a:rPr kumimoji="1" lang="en-US" altLang="ja-JP" dirty="0" smtClean="0"/>
              <a:t>UVA</a:t>
            </a:r>
            <a:r>
              <a:rPr kumimoji="1" lang="ja-JP" altLang="en-US" dirty="0"/>
              <a:t>（</a:t>
            </a:r>
            <a:r>
              <a:rPr lang="en-US" altLang="ja-JP" dirty="0"/>
              <a:t>Unified Virtual Addressing</a:t>
            </a:r>
            <a:r>
              <a:rPr kumimoji="1" lang="ja-JP" altLang="en-US" dirty="0"/>
              <a:t>）空間を利用して</a:t>
            </a:r>
            <a:r>
              <a:rPr kumimoji="1" lang="en-US" altLang="ja-JP" dirty="0"/>
              <a:t>Contract</a:t>
            </a:r>
            <a:r>
              <a:rPr kumimoji="1" lang="ja-JP" altLang="en-US" dirty="0"/>
              <a:t>カーネルを各</a:t>
            </a:r>
            <a:r>
              <a:rPr kumimoji="1" lang="en-US" altLang="ja-JP" dirty="0"/>
              <a:t>GPU</a:t>
            </a:r>
            <a:r>
              <a:rPr kumimoji="1" lang="ja-JP" altLang="en-US" dirty="0"/>
              <a:t>が持つ担当領域に対してグローバルに行う</a:t>
            </a:r>
            <a:endParaRPr kumimoji="1" lang="en-US" altLang="ja-JP" dirty="0"/>
          </a:p>
          <a:p>
            <a:pPr marL="0" indent="0">
              <a:buNone/>
            </a:pPr>
            <a:endParaRPr kumimoji="1" lang="ja-JP" altLang="en-US" dirty="0"/>
          </a:p>
        </p:txBody>
      </p:sp>
      <p:sp>
        <p:nvSpPr>
          <p:cNvPr id="4" name="日付プレースホルダー 3"/>
          <p:cNvSpPr>
            <a:spLocks noGrp="1"/>
          </p:cNvSpPr>
          <p:nvPr>
            <p:ph type="dt" sz="half" idx="10"/>
          </p:nvPr>
        </p:nvSpPr>
        <p:spPr/>
        <p:txBody>
          <a:bodyPr/>
          <a:lstStyle/>
          <a:p>
            <a:fld id="{22D63C8D-81E0-0D41-82A4-D34BB6F32954}"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26</a:t>
            </a:fld>
            <a:endParaRPr lang="en-US"/>
          </a:p>
        </p:txBody>
      </p:sp>
      <p:grpSp>
        <p:nvGrpSpPr>
          <p:cNvPr id="9" name="図形グループ 8"/>
          <p:cNvGrpSpPr/>
          <p:nvPr/>
        </p:nvGrpSpPr>
        <p:grpSpPr>
          <a:xfrm>
            <a:off x="2150783" y="3029255"/>
            <a:ext cx="6398377" cy="374429"/>
            <a:chOff x="2153531" y="3357102"/>
            <a:chExt cx="6398377" cy="374429"/>
          </a:xfrm>
        </p:grpSpPr>
        <p:sp>
          <p:nvSpPr>
            <p:cNvPr id="140" name="円/楕円 139"/>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41" name="円/楕円 140"/>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2" name="円/楕円 141"/>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43" name="円/楕円 142"/>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4" name="円/楕円 143"/>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45" name="円/楕円 144"/>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46" name="円/楕円 145"/>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47" name="円/楕円 146"/>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48" name="円/楕円 147"/>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49" name="円/楕円 148"/>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50" name="円/楕円 149"/>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51" name="円/楕円 150"/>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52" name="円/楕円 151"/>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18" name="図形グループ 17"/>
          <p:cNvGrpSpPr/>
          <p:nvPr/>
        </p:nvGrpSpPr>
        <p:grpSpPr>
          <a:xfrm>
            <a:off x="1048636" y="3370555"/>
            <a:ext cx="7635416" cy="823532"/>
            <a:chOff x="1051384" y="3731533"/>
            <a:chExt cx="7635416" cy="823532"/>
          </a:xfrm>
        </p:grpSpPr>
        <p:sp>
          <p:nvSpPr>
            <p:cNvPr id="233" name="角丸四角形 232"/>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テキスト ボックス 6"/>
            <p:cNvSpPr txBox="1"/>
            <p:nvPr/>
          </p:nvSpPr>
          <p:spPr>
            <a:xfrm>
              <a:off x="1051384" y="3731533"/>
              <a:ext cx="1057050" cy="369332"/>
            </a:xfrm>
            <a:prstGeom prst="rect">
              <a:avLst/>
            </a:prstGeom>
            <a:solidFill>
              <a:schemeClr val="bg1"/>
            </a:solidFill>
          </p:spPr>
          <p:txBody>
            <a:bodyPr wrap="none" rtlCol="0">
              <a:spAutoFit/>
            </a:bodyPr>
            <a:lstStyle/>
            <a:p>
              <a:pPr algn="ctr"/>
              <a:r>
                <a:rPr kumimoji="1" lang="en-US" altLang="ja-JP" dirty="0" smtClean="0"/>
                <a:t>Contract</a:t>
              </a:r>
            </a:p>
          </p:txBody>
        </p:sp>
      </p:grpSp>
      <p:grpSp>
        <p:nvGrpSpPr>
          <p:cNvPr id="179" name="図形グループ 178"/>
          <p:cNvGrpSpPr/>
          <p:nvPr/>
        </p:nvGrpSpPr>
        <p:grpSpPr>
          <a:xfrm>
            <a:off x="2141578" y="4449595"/>
            <a:ext cx="3887389" cy="374429"/>
            <a:chOff x="4663414" y="4024248"/>
            <a:chExt cx="3887389" cy="374429"/>
          </a:xfrm>
        </p:grpSpPr>
        <p:sp>
          <p:nvSpPr>
            <p:cNvPr id="188" name="円/楕円 187"/>
            <p:cNvSpPr/>
            <p:nvPr/>
          </p:nvSpPr>
          <p:spPr>
            <a:xfrm>
              <a:off x="466341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1</a:t>
              </a:r>
              <a:endParaRPr kumimoji="1" lang="ja-JP" altLang="en-US" dirty="0">
                <a:latin typeface="Calibri" panose="020F0502020204030204" pitchFamily="34" charset="0"/>
              </a:endParaRPr>
            </a:p>
          </p:txBody>
        </p:sp>
        <p:sp>
          <p:nvSpPr>
            <p:cNvPr id="203" name="円/楕円 202"/>
            <p:cNvSpPr/>
            <p:nvPr/>
          </p:nvSpPr>
          <p:spPr>
            <a:xfrm>
              <a:off x="5171013"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2</a:t>
              </a:r>
              <a:endParaRPr kumimoji="1" lang="ja-JP" altLang="en-US" dirty="0">
                <a:latin typeface="Calibri" panose="020F0502020204030204" pitchFamily="34" charset="0"/>
              </a:endParaRPr>
            </a:p>
          </p:txBody>
        </p:sp>
        <p:sp>
          <p:nvSpPr>
            <p:cNvPr id="207" name="円/楕円 206"/>
            <p:cNvSpPr/>
            <p:nvPr/>
          </p:nvSpPr>
          <p:spPr>
            <a:xfrm>
              <a:off x="5673556"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221" name="円/楕円 220"/>
            <p:cNvSpPr/>
            <p:nvPr/>
          </p:nvSpPr>
          <p:spPr>
            <a:xfrm>
              <a:off x="61729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222" name="円/楕円 221"/>
            <p:cNvSpPr/>
            <p:nvPr/>
          </p:nvSpPr>
          <p:spPr>
            <a:xfrm>
              <a:off x="667185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223" name="円/楕円 222"/>
            <p:cNvSpPr/>
            <p:nvPr/>
          </p:nvSpPr>
          <p:spPr>
            <a:xfrm>
              <a:off x="7178071"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5</a:t>
              </a:r>
              <a:endParaRPr kumimoji="1" lang="ja-JP" altLang="en-US" dirty="0">
                <a:latin typeface="Calibri" panose="020F0502020204030204" pitchFamily="34" charset="0"/>
              </a:endParaRPr>
            </a:p>
          </p:txBody>
        </p:sp>
        <p:sp>
          <p:nvSpPr>
            <p:cNvPr id="224" name="円/楕円 223"/>
            <p:cNvSpPr/>
            <p:nvPr/>
          </p:nvSpPr>
          <p:spPr>
            <a:xfrm>
              <a:off x="7677489"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6</a:t>
              </a:r>
              <a:endParaRPr kumimoji="1" lang="ja-JP" altLang="en-US" dirty="0">
                <a:latin typeface="Calibri" panose="020F0502020204030204" pitchFamily="34" charset="0"/>
              </a:endParaRPr>
            </a:p>
          </p:txBody>
        </p:sp>
        <p:sp>
          <p:nvSpPr>
            <p:cNvPr id="225" name="円/楕円 224"/>
            <p:cNvSpPr/>
            <p:nvPr/>
          </p:nvSpPr>
          <p:spPr>
            <a:xfrm>
              <a:off x="8176374" y="4024248"/>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7</a:t>
              </a:r>
              <a:endParaRPr kumimoji="1" lang="ja-JP" altLang="en-US" dirty="0">
                <a:latin typeface="Calibri" panose="020F0502020204030204" pitchFamily="34" charset="0"/>
              </a:endParaRPr>
            </a:p>
          </p:txBody>
        </p:sp>
      </p:grpSp>
      <p:grpSp>
        <p:nvGrpSpPr>
          <p:cNvPr id="3" name="図形グループ 2"/>
          <p:cNvGrpSpPr/>
          <p:nvPr/>
        </p:nvGrpSpPr>
        <p:grpSpPr>
          <a:xfrm>
            <a:off x="2119115" y="4411332"/>
            <a:ext cx="3923039" cy="457803"/>
            <a:chOff x="2602099" y="5022975"/>
            <a:chExt cx="3923039" cy="457803"/>
          </a:xfrm>
        </p:grpSpPr>
        <p:sp>
          <p:nvSpPr>
            <p:cNvPr id="232" name="正方形/長方形 231"/>
            <p:cNvSpPr/>
            <p:nvPr/>
          </p:nvSpPr>
          <p:spPr>
            <a:xfrm>
              <a:off x="3103820" y="5022975"/>
              <a:ext cx="915020" cy="457803"/>
            </a:xfrm>
            <a:prstGeom prst="rect">
              <a:avLst/>
            </a:prstGeom>
            <a:solidFill>
              <a:schemeClr val="accent2">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6" name="正方形/長方形 235"/>
            <p:cNvSpPr/>
            <p:nvPr/>
          </p:nvSpPr>
          <p:spPr>
            <a:xfrm>
              <a:off x="4122796" y="5022975"/>
              <a:ext cx="1412377" cy="457803"/>
            </a:xfrm>
            <a:prstGeom prst="rect">
              <a:avLst/>
            </a:prstGeom>
            <a:solidFill>
              <a:schemeClr val="accent3">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37" name="正方形/長方形 236"/>
            <p:cNvSpPr/>
            <p:nvPr/>
          </p:nvSpPr>
          <p:spPr>
            <a:xfrm>
              <a:off x="5610118" y="5022975"/>
              <a:ext cx="915020" cy="457803"/>
            </a:xfrm>
            <a:prstGeom prst="rect">
              <a:avLst/>
            </a:prstGeom>
            <a:solidFill>
              <a:srgbClr val="8064A2">
                <a:alpha val="44000"/>
              </a:srgb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8" name="正方形/長方形 247"/>
            <p:cNvSpPr/>
            <p:nvPr/>
          </p:nvSpPr>
          <p:spPr>
            <a:xfrm>
              <a:off x="2602099" y="5022975"/>
              <a:ext cx="416296" cy="457803"/>
            </a:xfrm>
            <a:prstGeom prst="rect">
              <a:avLst/>
            </a:prstGeom>
            <a:solidFill>
              <a:schemeClr val="accent1">
                <a:lumMod val="60000"/>
                <a:lumOff val="40000"/>
                <a:alpha val="44000"/>
              </a:schemeClr>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2" name="角丸四角形吹き出し 11"/>
          <p:cNvSpPr/>
          <p:nvPr/>
        </p:nvSpPr>
        <p:spPr>
          <a:xfrm>
            <a:off x="6543012" y="4385930"/>
            <a:ext cx="1563252" cy="553371"/>
          </a:xfrm>
          <a:prstGeom prst="wedgeRoundRectCallout">
            <a:avLst>
              <a:gd name="adj1" fmla="val -74702"/>
              <a:gd name="adj2" fmla="val -24565"/>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smtClean="0"/>
              <a:t>各</a:t>
            </a:r>
            <a:r>
              <a:rPr kumimoji="1" lang="en-US" altLang="ja-JP" sz="1600" dirty="0" smtClean="0"/>
              <a:t>GPU</a:t>
            </a:r>
            <a:r>
              <a:rPr kumimoji="1" lang="ja-JP" altLang="en-US" sz="1600" dirty="0" smtClean="0"/>
              <a:t>に向けて領域</a:t>
            </a:r>
            <a:r>
              <a:rPr kumimoji="1" lang="ja-JP" altLang="en-US" sz="1600" dirty="0"/>
              <a:t>に</a:t>
            </a:r>
            <a:r>
              <a:rPr kumimoji="1" lang="ja-JP" altLang="en-US" sz="1600" dirty="0" smtClean="0"/>
              <a:t>分割</a:t>
            </a:r>
            <a:endParaRPr kumimoji="1" lang="ja-JP" altLang="en-US" sz="1600" dirty="0"/>
          </a:p>
        </p:txBody>
      </p:sp>
      <p:grpSp>
        <p:nvGrpSpPr>
          <p:cNvPr id="112" name="図形グループ 111"/>
          <p:cNvGrpSpPr/>
          <p:nvPr/>
        </p:nvGrpSpPr>
        <p:grpSpPr>
          <a:xfrm>
            <a:off x="2148035" y="3668058"/>
            <a:ext cx="6398377" cy="374429"/>
            <a:chOff x="2153531" y="3357102"/>
            <a:chExt cx="6398377" cy="374429"/>
          </a:xfrm>
        </p:grpSpPr>
        <p:sp>
          <p:nvSpPr>
            <p:cNvPr id="114" name="円/楕円 113"/>
            <p:cNvSpPr/>
            <p:nvPr/>
          </p:nvSpPr>
          <p:spPr>
            <a:xfrm>
              <a:off x="215353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116" name="円/楕円 115"/>
            <p:cNvSpPr/>
            <p:nvPr/>
          </p:nvSpPr>
          <p:spPr>
            <a:xfrm>
              <a:off x="265607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18" name="円/楕円 117"/>
            <p:cNvSpPr/>
            <p:nvPr/>
          </p:nvSpPr>
          <p:spPr>
            <a:xfrm>
              <a:off x="3163673"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7</a:t>
              </a:r>
              <a:endParaRPr kumimoji="1" lang="ja-JP" altLang="en-US" dirty="0">
                <a:latin typeface="Calibri" panose="020F0502020204030204" pitchFamily="34" charset="0"/>
              </a:endParaRPr>
            </a:p>
          </p:txBody>
        </p:sp>
        <p:sp>
          <p:nvSpPr>
            <p:cNvPr id="120" name="円/楕円 119"/>
            <p:cNvSpPr/>
            <p:nvPr/>
          </p:nvSpPr>
          <p:spPr>
            <a:xfrm>
              <a:off x="366621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21" name="円/楕円 120"/>
            <p:cNvSpPr/>
            <p:nvPr/>
          </p:nvSpPr>
          <p:spPr>
            <a:xfrm>
              <a:off x="416563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4</a:t>
              </a:r>
              <a:endParaRPr kumimoji="1" lang="ja-JP" altLang="en-US" dirty="0">
                <a:latin typeface="Calibri" panose="020F0502020204030204" pitchFamily="34" charset="0"/>
              </a:endParaRPr>
            </a:p>
          </p:txBody>
        </p:sp>
        <p:sp>
          <p:nvSpPr>
            <p:cNvPr id="122" name="円/楕円 121"/>
            <p:cNvSpPr/>
            <p:nvPr/>
          </p:nvSpPr>
          <p:spPr>
            <a:xfrm>
              <a:off x="466451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23" name="円/楕円 122"/>
            <p:cNvSpPr/>
            <p:nvPr/>
          </p:nvSpPr>
          <p:spPr>
            <a:xfrm>
              <a:off x="5172118"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124" name="円/楕円 123"/>
            <p:cNvSpPr/>
            <p:nvPr/>
          </p:nvSpPr>
          <p:spPr>
            <a:xfrm>
              <a:off x="5674661"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125" name="円/楕円 124"/>
            <p:cNvSpPr/>
            <p:nvPr/>
          </p:nvSpPr>
          <p:spPr>
            <a:xfrm>
              <a:off x="61740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126" name="円/楕円 125"/>
            <p:cNvSpPr/>
            <p:nvPr/>
          </p:nvSpPr>
          <p:spPr>
            <a:xfrm>
              <a:off x="667296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127" name="円/楕円 126"/>
            <p:cNvSpPr/>
            <p:nvPr/>
          </p:nvSpPr>
          <p:spPr>
            <a:xfrm>
              <a:off x="7179176"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128" name="円/楕円 127"/>
            <p:cNvSpPr/>
            <p:nvPr/>
          </p:nvSpPr>
          <p:spPr>
            <a:xfrm>
              <a:off x="7678594"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0</a:t>
              </a:r>
              <a:endParaRPr kumimoji="1" lang="ja-JP" altLang="en-US" dirty="0">
                <a:latin typeface="Calibri" panose="020F0502020204030204" pitchFamily="34" charset="0"/>
              </a:endParaRPr>
            </a:p>
          </p:txBody>
        </p:sp>
        <p:sp>
          <p:nvSpPr>
            <p:cNvPr id="130" name="円/楕円 129"/>
            <p:cNvSpPr/>
            <p:nvPr/>
          </p:nvSpPr>
          <p:spPr>
            <a:xfrm>
              <a:off x="8177479" y="3357102"/>
              <a:ext cx="374429" cy="37442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1</a:t>
              </a:r>
              <a:endParaRPr kumimoji="1" lang="ja-JP" altLang="en-US" dirty="0">
                <a:latin typeface="Calibri" panose="020F0502020204030204" pitchFamily="34" charset="0"/>
              </a:endParaRPr>
            </a:p>
          </p:txBody>
        </p:sp>
      </p:grpSp>
      <p:grpSp>
        <p:nvGrpSpPr>
          <p:cNvPr id="191" name="図形グループ 190"/>
          <p:cNvGrpSpPr/>
          <p:nvPr/>
        </p:nvGrpSpPr>
        <p:grpSpPr>
          <a:xfrm>
            <a:off x="1040145" y="4171621"/>
            <a:ext cx="7622622" cy="823532"/>
            <a:chOff x="1064178" y="3731533"/>
            <a:chExt cx="7622622" cy="823532"/>
          </a:xfrm>
        </p:grpSpPr>
        <p:sp>
          <p:nvSpPr>
            <p:cNvPr id="192" name="角丸四角形 191"/>
            <p:cNvSpPr/>
            <p:nvPr/>
          </p:nvSpPr>
          <p:spPr>
            <a:xfrm>
              <a:off x="1735667" y="3887639"/>
              <a:ext cx="6951133" cy="667426"/>
            </a:xfrm>
            <a:prstGeom prst="roundRect">
              <a:avLst/>
            </a:prstGeom>
            <a:noFill/>
            <a:ln>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93" name="テキスト ボックス 192"/>
            <p:cNvSpPr txBox="1"/>
            <p:nvPr/>
          </p:nvSpPr>
          <p:spPr>
            <a:xfrm>
              <a:off x="1064178" y="3731533"/>
              <a:ext cx="1031465" cy="369332"/>
            </a:xfrm>
            <a:prstGeom prst="rect">
              <a:avLst/>
            </a:prstGeom>
            <a:solidFill>
              <a:schemeClr val="bg1"/>
            </a:solidFill>
          </p:spPr>
          <p:txBody>
            <a:bodyPr wrap="none" rtlCol="0">
              <a:spAutoFit/>
            </a:bodyPr>
            <a:lstStyle/>
            <a:p>
              <a:pPr algn="ctr"/>
              <a:r>
                <a:rPr kumimoji="1" lang="en-US" altLang="ja-JP" dirty="0" smtClean="0"/>
                <a:t>Partition</a:t>
              </a:r>
            </a:p>
          </p:txBody>
        </p:sp>
      </p:grpSp>
      <p:grpSp>
        <p:nvGrpSpPr>
          <p:cNvPr id="10" name="図形グループ 9"/>
          <p:cNvGrpSpPr/>
          <p:nvPr/>
        </p:nvGrpSpPr>
        <p:grpSpPr>
          <a:xfrm>
            <a:off x="2067809" y="3590931"/>
            <a:ext cx="6570411" cy="543377"/>
            <a:chOff x="2067809" y="3590931"/>
            <a:chExt cx="6570411" cy="543377"/>
          </a:xfrm>
        </p:grpSpPr>
        <p:sp>
          <p:nvSpPr>
            <p:cNvPr id="240" name="乗算記号 239"/>
            <p:cNvSpPr/>
            <p:nvPr/>
          </p:nvSpPr>
          <p:spPr>
            <a:xfrm>
              <a:off x="3581846" y="35944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2" name="乗算記号 241"/>
            <p:cNvSpPr/>
            <p:nvPr/>
          </p:nvSpPr>
          <p:spPr>
            <a:xfrm>
              <a:off x="4580149" y="3594427"/>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4" name="乗算記号 243"/>
            <p:cNvSpPr/>
            <p:nvPr/>
          </p:nvSpPr>
          <p:spPr>
            <a:xfrm>
              <a:off x="7600990" y="3590931"/>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46" name="乗算記号 245"/>
            <p:cNvSpPr/>
            <p:nvPr/>
          </p:nvSpPr>
          <p:spPr>
            <a:xfrm>
              <a:off x="2067809" y="3590931"/>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228" name="乗算記号 227"/>
            <p:cNvSpPr/>
            <p:nvPr/>
          </p:nvSpPr>
          <p:spPr>
            <a:xfrm>
              <a:off x="8098339" y="3590931"/>
              <a:ext cx="539881" cy="539881"/>
            </a:xfrm>
            <a:prstGeom prst="mathMultiply">
              <a:avLst>
                <a:gd name="adj1" fmla="val 9334"/>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1" name="図形グループ 10"/>
          <p:cNvGrpSpPr/>
          <p:nvPr/>
        </p:nvGrpSpPr>
        <p:grpSpPr>
          <a:xfrm>
            <a:off x="1138557" y="5778867"/>
            <a:ext cx="4699835" cy="967174"/>
            <a:chOff x="738578" y="5774036"/>
            <a:chExt cx="4699835" cy="967174"/>
          </a:xfrm>
        </p:grpSpPr>
        <p:grpSp>
          <p:nvGrpSpPr>
            <p:cNvPr id="131" name="図形グループ 130"/>
            <p:cNvGrpSpPr/>
            <p:nvPr/>
          </p:nvGrpSpPr>
          <p:grpSpPr>
            <a:xfrm>
              <a:off x="1615968" y="5814248"/>
              <a:ext cx="1430019" cy="277751"/>
              <a:chOff x="1229816" y="3065364"/>
              <a:chExt cx="930876" cy="313267"/>
            </a:xfrm>
          </p:grpSpPr>
          <p:sp>
            <p:nvSpPr>
              <p:cNvPr id="132" name="正方形/長方形 131"/>
              <p:cNvSpPr/>
              <p:nvPr/>
            </p:nvSpPr>
            <p:spPr>
              <a:xfrm>
                <a:off x="1229816" y="3065364"/>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3" name="正方形/長方形 132"/>
              <p:cNvSpPr/>
              <p:nvPr/>
            </p:nvSpPr>
            <p:spPr>
              <a:xfrm>
                <a:off x="1492281" y="3065364"/>
                <a:ext cx="194278" cy="313267"/>
              </a:xfrm>
              <a:prstGeom prst="rect">
                <a:avLst/>
              </a:prstGeom>
              <a:solidFill>
                <a:srgbClr val="C0504D"/>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4" name="正方形/長方形 133"/>
              <p:cNvSpPr/>
              <p:nvPr/>
            </p:nvSpPr>
            <p:spPr>
              <a:xfrm>
                <a:off x="1686559" y="3065364"/>
                <a:ext cx="203196"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35" name="正方形/長方形 134"/>
              <p:cNvSpPr/>
              <p:nvPr/>
            </p:nvSpPr>
            <p:spPr>
              <a:xfrm>
                <a:off x="1889755" y="3065364"/>
                <a:ext cx="27093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36" name="図形グループ 135"/>
            <p:cNvGrpSpPr/>
            <p:nvPr/>
          </p:nvGrpSpPr>
          <p:grpSpPr>
            <a:xfrm>
              <a:off x="4008394" y="6407745"/>
              <a:ext cx="1430019" cy="277751"/>
              <a:chOff x="1229816" y="3065364"/>
              <a:chExt cx="930876" cy="313267"/>
            </a:xfrm>
          </p:grpSpPr>
          <p:sp>
            <p:nvSpPr>
              <p:cNvPr id="153" name="正方形/長方形 152"/>
              <p:cNvSpPr/>
              <p:nvPr/>
            </p:nvSpPr>
            <p:spPr>
              <a:xfrm>
                <a:off x="1229816" y="3065364"/>
                <a:ext cx="26246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54" name="正方形/長方形 153"/>
              <p:cNvSpPr/>
              <p:nvPr/>
            </p:nvSpPr>
            <p:spPr>
              <a:xfrm>
                <a:off x="1492281" y="3065364"/>
                <a:ext cx="246559" cy="313267"/>
              </a:xfrm>
              <a:prstGeom prst="rect">
                <a:avLst/>
              </a:prstGeom>
              <a:solidFill>
                <a:srgbClr val="C0504D"/>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55" name="正方形/長方形 154"/>
              <p:cNvSpPr/>
              <p:nvPr/>
            </p:nvSpPr>
            <p:spPr>
              <a:xfrm>
                <a:off x="1738840" y="3065364"/>
                <a:ext cx="150915"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56" name="正方形/長方形 155"/>
              <p:cNvSpPr/>
              <p:nvPr/>
            </p:nvSpPr>
            <p:spPr>
              <a:xfrm>
                <a:off x="1889755" y="3065364"/>
                <a:ext cx="27093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57" name="図形グループ 156"/>
            <p:cNvGrpSpPr/>
            <p:nvPr/>
          </p:nvGrpSpPr>
          <p:grpSpPr>
            <a:xfrm>
              <a:off x="1615968" y="6407745"/>
              <a:ext cx="1430019" cy="277751"/>
              <a:chOff x="1229816" y="3065364"/>
              <a:chExt cx="930876" cy="313267"/>
            </a:xfrm>
          </p:grpSpPr>
          <p:sp>
            <p:nvSpPr>
              <p:cNvPr id="158" name="正方形/長方形 157"/>
              <p:cNvSpPr/>
              <p:nvPr/>
            </p:nvSpPr>
            <p:spPr>
              <a:xfrm>
                <a:off x="1229816" y="3065364"/>
                <a:ext cx="214194"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59" name="正方形/長方形 158"/>
              <p:cNvSpPr/>
              <p:nvPr/>
            </p:nvSpPr>
            <p:spPr>
              <a:xfrm>
                <a:off x="1444010" y="3065364"/>
                <a:ext cx="214821" cy="313267"/>
              </a:xfrm>
              <a:prstGeom prst="rect">
                <a:avLst/>
              </a:prstGeom>
              <a:solidFill>
                <a:srgbClr val="C0504D"/>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0" name="正方形/長方形 159"/>
              <p:cNvSpPr/>
              <p:nvPr/>
            </p:nvSpPr>
            <p:spPr>
              <a:xfrm>
                <a:off x="1658831" y="3065364"/>
                <a:ext cx="230924"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1" name="正方形/長方形 160"/>
              <p:cNvSpPr/>
              <p:nvPr/>
            </p:nvSpPr>
            <p:spPr>
              <a:xfrm>
                <a:off x="1889755" y="3065364"/>
                <a:ext cx="270937"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grpSp>
          <p:nvGrpSpPr>
            <p:cNvPr id="162" name="図形グループ 161"/>
            <p:cNvGrpSpPr/>
            <p:nvPr/>
          </p:nvGrpSpPr>
          <p:grpSpPr>
            <a:xfrm>
              <a:off x="4008394" y="5814248"/>
              <a:ext cx="1430019" cy="277751"/>
              <a:chOff x="1229816" y="3065364"/>
              <a:chExt cx="930876" cy="313267"/>
            </a:xfrm>
          </p:grpSpPr>
          <p:sp>
            <p:nvSpPr>
              <p:cNvPr id="163" name="正方形/長方形 162"/>
              <p:cNvSpPr/>
              <p:nvPr/>
            </p:nvSpPr>
            <p:spPr>
              <a:xfrm>
                <a:off x="1229816" y="3065364"/>
                <a:ext cx="343305" cy="313267"/>
              </a:xfrm>
              <a:prstGeom prst="rect">
                <a:avLst/>
              </a:prstGeom>
              <a:solidFill>
                <a:schemeClr val="accent1"/>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4" name="正方形/長方形 163"/>
              <p:cNvSpPr/>
              <p:nvPr/>
            </p:nvSpPr>
            <p:spPr>
              <a:xfrm>
                <a:off x="1573121" y="3065364"/>
                <a:ext cx="113438" cy="313267"/>
              </a:xfrm>
              <a:prstGeom prst="rect">
                <a:avLst/>
              </a:prstGeom>
              <a:solidFill>
                <a:srgbClr val="C0504D"/>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5" name="正方形/長方形 164"/>
              <p:cNvSpPr/>
              <p:nvPr/>
            </p:nvSpPr>
            <p:spPr>
              <a:xfrm>
                <a:off x="1686559" y="3065364"/>
                <a:ext cx="234367" cy="313267"/>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66" name="正方形/長方形 165"/>
              <p:cNvSpPr/>
              <p:nvPr/>
            </p:nvSpPr>
            <p:spPr>
              <a:xfrm>
                <a:off x="1920926" y="3065364"/>
                <a:ext cx="239766" cy="313267"/>
              </a:xfrm>
              <a:prstGeom prst="rect">
                <a:avLst/>
              </a:prstGeom>
              <a:solidFill>
                <a:schemeClr val="accent4"/>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sp>
          <p:nvSpPr>
            <p:cNvPr id="167" name="テキスト ボックス 166"/>
            <p:cNvSpPr txBox="1"/>
            <p:nvPr/>
          </p:nvSpPr>
          <p:spPr>
            <a:xfrm>
              <a:off x="738578" y="5774036"/>
              <a:ext cx="877389" cy="369332"/>
            </a:xfrm>
            <a:prstGeom prst="rect">
              <a:avLst/>
            </a:prstGeom>
            <a:noFill/>
          </p:spPr>
          <p:txBody>
            <a:bodyPr wrap="square" rtlCol="0">
              <a:spAutoFit/>
            </a:bodyPr>
            <a:lstStyle/>
            <a:p>
              <a:r>
                <a:rPr kumimoji="1" lang="en-US" altLang="ja-JP" dirty="0" smtClean="0"/>
                <a:t>GPU 0</a:t>
              </a:r>
            </a:p>
          </p:txBody>
        </p:sp>
        <p:sp>
          <p:nvSpPr>
            <p:cNvPr id="168" name="テキスト ボックス 167"/>
            <p:cNvSpPr txBox="1"/>
            <p:nvPr/>
          </p:nvSpPr>
          <p:spPr>
            <a:xfrm>
              <a:off x="3131004" y="5774036"/>
              <a:ext cx="877389" cy="369332"/>
            </a:xfrm>
            <a:prstGeom prst="rect">
              <a:avLst/>
            </a:prstGeom>
            <a:noFill/>
          </p:spPr>
          <p:txBody>
            <a:bodyPr wrap="square" rtlCol="0">
              <a:spAutoFit/>
            </a:bodyPr>
            <a:lstStyle/>
            <a:p>
              <a:r>
                <a:rPr kumimoji="1" lang="en-US" altLang="ja-JP" dirty="0" smtClean="0"/>
                <a:t>GPU 1</a:t>
              </a:r>
              <a:endParaRPr kumimoji="1" lang="ja-JP" altLang="en-US" dirty="0"/>
            </a:p>
          </p:txBody>
        </p:sp>
        <p:sp>
          <p:nvSpPr>
            <p:cNvPr id="169" name="テキスト ボックス 168"/>
            <p:cNvSpPr txBox="1"/>
            <p:nvPr/>
          </p:nvSpPr>
          <p:spPr>
            <a:xfrm>
              <a:off x="738578" y="6370846"/>
              <a:ext cx="877389" cy="369332"/>
            </a:xfrm>
            <a:prstGeom prst="rect">
              <a:avLst/>
            </a:prstGeom>
            <a:noFill/>
          </p:spPr>
          <p:txBody>
            <a:bodyPr wrap="square" rtlCol="0">
              <a:spAutoFit/>
            </a:bodyPr>
            <a:lstStyle/>
            <a:p>
              <a:r>
                <a:rPr kumimoji="1" lang="en-US" altLang="ja-JP" dirty="0" smtClean="0"/>
                <a:t>GPU 2</a:t>
              </a:r>
              <a:endParaRPr kumimoji="1" lang="ja-JP" altLang="en-US" dirty="0"/>
            </a:p>
          </p:txBody>
        </p:sp>
        <p:sp>
          <p:nvSpPr>
            <p:cNvPr id="170" name="テキスト ボックス 169"/>
            <p:cNvSpPr txBox="1"/>
            <p:nvPr/>
          </p:nvSpPr>
          <p:spPr>
            <a:xfrm>
              <a:off x="3131004" y="6371878"/>
              <a:ext cx="877389" cy="369332"/>
            </a:xfrm>
            <a:prstGeom prst="rect">
              <a:avLst/>
            </a:prstGeom>
            <a:noFill/>
          </p:spPr>
          <p:txBody>
            <a:bodyPr wrap="square" rtlCol="0">
              <a:spAutoFit/>
            </a:bodyPr>
            <a:lstStyle/>
            <a:p>
              <a:r>
                <a:rPr kumimoji="1" lang="en-US" altLang="ja-JP" dirty="0" smtClean="0"/>
                <a:t>GPU 3</a:t>
              </a:r>
              <a:endParaRPr kumimoji="1" lang="ja-JP" altLang="en-US" dirty="0"/>
            </a:p>
          </p:txBody>
        </p:sp>
      </p:grpSp>
      <p:cxnSp>
        <p:nvCxnSpPr>
          <p:cNvPr id="171" name="直線矢印コネクタ 170"/>
          <p:cNvCxnSpPr/>
          <p:nvPr/>
        </p:nvCxnSpPr>
        <p:spPr>
          <a:xfrm>
            <a:off x="2717599" y="5568420"/>
            <a:ext cx="0" cy="2506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172" name="直線矢印コネクタ 171"/>
          <p:cNvCxnSpPr/>
          <p:nvPr/>
        </p:nvCxnSpPr>
        <p:spPr>
          <a:xfrm>
            <a:off x="5112388" y="5568420"/>
            <a:ext cx="0" cy="2506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173" name="直線矢印コネクタ 172"/>
          <p:cNvCxnSpPr/>
          <p:nvPr/>
        </p:nvCxnSpPr>
        <p:spPr>
          <a:xfrm>
            <a:off x="2675003" y="6161917"/>
            <a:ext cx="0" cy="2506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cxnSp>
        <p:nvCxnSpPr>
          <p:cNvPr id="174" name="直線矢印コネクタ 173"/>
          <p:cNvCxnSpPr/>
          <p:nvPr/>
        </p:nvCxnSpPr>
        <p:spPr>
          <a:xfrm>
            <a:off x="5190340" y="6161917"/>
            <a:ext cx="0" cy="250659"/>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sp>
        <p:nvSpPr>
          <p:cNvPr id="175" name="テキスト ボックス 174"/>
          <p:cNvSpPr txBox="1"/>
          <p:nvPr/>
        </p:nvSpPr>
        <p:spPr>
          <a:xfrm>
            <a:off x="6737474" y="5634413"/>
            <a:ext cx="1437257" cy="369332"/>
          </a:xfrm>
          <a:prstGeom prst="rect">
            <a:avLst/>
          </a:prstGeom>
          <a:noFill/>
        </p:spPr>
        <p:txBody>
          <a:bodyPr wrap="square" rtlCol="0">
            <a:spAutoFit/>
          </a:bodyPr>
          <a:lstStyle/>
          <a:p>
            <a:pPr algn="ctr"/>
            <a:r>
              <a:rPr kumimoji="1" lang="en-US" altLang="ja-JP" dirty="0" smtClean="0"/>
              <a:t>NF (GPU 2)</a:t>
            </a:r>
            <a:endParaRPr kumimoji="1" lang="ja-JP" altLang="en-US" dirty="0"/>
          </a:p>
        </p:txBody>
      </p:sp>
      <p:sp>
        <p:nvSpPr>
          <p:cNvPr id="177" name="正方形/長方形 176"/>
          <p:cNvSpPr/>
          <p:nvPr/>
        </p:nvSpPr>
        <p:spPr>
          <a:xfrm>
            <a:off x="6938818" y="6180615"/>
            <a:ext cx="223410" cy="277751"/>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78" name="正方形/長方形 177"/>
          <p:cNvSpPr/>
          <p:nvPr/>
        </p:nvSpPr>
        <p:spPr>
          <a:xfrm>
            <a:off x="7162228" y="6180615"/>
            <a:ext cx="245528" cy="277751"/>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1" name="正方形/長方形 180"/>
          <p:cNvSpPr/>
          <p:nvPr/>
        </p:nvSpPr>
        <p:spPr>
          <a:xfrm>
            <a:off x="7762503" y="6180615"/>
            <a:ext cx="172641" cy="277751"/>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2" name="正方形/長方形 181"/>
          <p:cNvSpPr/>
          <p:nvPr/>
        </p:nvSpPr>
        <p:spPr>
          <a:xfrm>
            <a:off x="7407756" y="6180615"/>
            <a:ext cx="354747" cy="277751"/>
          </a:xfrm>
          <a:prstGeom prst="rect">
            <a:avLst/>
          </a:prstGeom>
          <a:solidFill>
            <a:schemeClr val="accent3"/>
          </a:solidFill>
          <a:ln>
            <a:solidFill>
              <a:srgbClr val="0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83" name="テキスト ボックス 182"/>
          <p:cNvSpPr txBox="1"/>
          <p:nvPr/>
        </p:nvSpPr>
        <p:spPr>
          <a:xfrm>
            <a:off x="1080928" y="5209459"/>
            <a:ext cx="2322293" cy="369332"/>
          </a:xfrm>
          <a:prstGeom prst="rect">
            <a:avLst/>
          </a:prstGeom>
          <a:noFill/>
        </p:spPr>
        <p:txBody>
          <a:bodyPr wrap="square" rtlCol="0">
            <a:spAutoFit/>
          </a:bodyPr>
          <a:lstStyle/>
          <a:p>
            <a:r>
              <a:rPr kumimoji="1" lang="en-US" altLang="ja-JP" dirty="0" smtClean="0"/>
              <a:t>(b) </a:t>
            </a:r>
            <a:r>
              <a:rPr kumimoji="1" lang="ja-JP" altLang="en-US" dirty="0" smtClean="0"/>
              <a:t>例</a:t>
            </a:r>
            <a:r>
              <a:rPr kumimoji="1" lang="en-US" altLang="ja-JP" dirty="0" smtClean="0"/>
              <a:t> GPU 2</a:t>
            </a:r>
            <a:r>
              <a:rPr kumimoji="1" lang="ja-JP" altLang="en-US" dirty="0" smtClean="0"/>
              <a:t>の場合</a:t>
            </a:r>
            <a:endParaRPr kumimoji="1" lang="ja-JP" altLang="en-US" dirty="0"/>
          </a:p>
        </p:txBody>
      </p:sp>
      <p:sp>
        <p:nvSpPr>
          <p:cNvPr id="14" name="テキスト ボックス 13"/>
          <p:cNvSpPr txBox="1"/>
          <p:nvPr/>
        </p:nvSpPr>
        <p:spPr>
          <a:xfrm>
            <a:off x="1080928" y="2892285"/>
            <a:ext cx="466782" cy="369332"/>
          </a:xfrm>
          <a:prstGeom prst="rect">
            <a:avLst/>
          </a:prstGeom>
          <a:noFill/>
        </p:spPr>
        <p:txBody>
          <a:bodyPr wrap="none" rtlCol="0">
            <a:spAutoFit/>
          </a:bodyPr>
          <a:lstStyle/>
          <a:p>
            <a:r>
              <a:rPr kumimoji="1" lang="en-US" altLang="ja-JP" dirty="0" smtClean="0"/>
              <a:t>(a)</a:t>
            </a:r>
            <a:endParaRPr kumimoji="1" lang="ja-JP" altLang="en-US" dirty="0"/>
          </a:p>
        </p:txBody>
      </p:sp>
      <p:sp>
        <p:nvSpPr>
          <p:cNvPr id="15" name="角丸四角形吹き出し 14"/>
          <p:cNvSpPr/>
          <p:nvPr/>
        </p:nvSpPr>
        <p:spPr>
          <a:xfrm>
            <a:off x="3471334" y="5272467"/>
            <a:ext cx="3158950" cy="612648"/>
          </a:xfrm>
          <a:prstGeom prst="wedgeRoundRectCallout">
            <a:avLst>
              <a:gd name="adj1" fmla="val 45100"/>
              <a:gd name="adj2" fmla="val 83230"/>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細かいアクセスが頻繁に発生し，</a:t>
            </a:r>
            <a:r>
              <a:rPr kumimoji="1" lang="ja-JP" altLang="en-US" dirty="0" smtClean="0">
                <a:solidFill>
                  <a:schemeClr val="accent1"/>
                </a:solidFill>
                <a:latin typeface="Calibri" panose="020F0502020204030204" pitchFamily="34" charset="0"/>
              </a:rPr>
              <a:t>スループットが出にくい</a:t>
            </a:r>
            <a:endParaRPr kumimoji="1" lang="ja-JP" altLang="en-US" dirty="0">
              <a:solidFill>
                <a:schemeClr val="accent1"/>
              </a:solidFill>
              <a:latin typeface="Calibri" panose="020F0502020204030204" pitchFamily="34" charset="0"/>
            </a:endParaRPr>
          </a:p>
        </p:txBody>
      </p:sp>
    </p:spTree>
    <p:custDataLst>
      <p:tags r:id="rId1"/>
    </p:custDataLst>
    <p:extLst>
      <p:ext uri="{BB962C8B-B14F-4D97-AF65-F5344CB8AC3E}">
        <p14:creationId xmlns:p14="http://schemas.microsoft.com/office/powerpoint/2010/main" val="4275666967"/>
      </p:ext>
    </p:extLst>
  </p:cSld>
  <p:clrMapOvr>
    <a:masterClrMapping/>
  </p:clrMapOvr>
  <mc:AlternateContent xmlns:mc="http://schemas.openxmlformats.org/markup-compatibility/2006" xmlns:p14="http://schemas.microsoft.com/office/powerpoint/2010/main">
    <mc:Choice Requires="p14">
      <p:transition spd="slow" p14:dur="2000" advTm="149499"/>
    </mc:Choice>
    <mc:Fallback xmlns="">
      <p:transition xmlns:p14="http://schemas.microsoft.com/office/powerpoint/2010/main" spd="slow" advTm="149499"/>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7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7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8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74"/>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8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75" grpId="0"/>
      <p:bldP spid="177" grpId="0" animBg="1"/>
      <p:bldP spid="178" grpId="0" animBg="1"/>
      <p:bldP spid="181" grpId="0" animBg="1"/>
      <p:bldP spid="182" grpId="0" animBg="1"/>
      <p:bldP spid="183" grpId="0"/>
      <p:bldP spid="15"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評価：</a:t>
            </a:r>
            <a:r>
              <a:rPr kumimoji="1" lang="en-US" altLang="ja-JP" dirty="0" smtClean="0"/>
              <a:t>BFS×64</a:t>
            </a:r>
            <a:r>
              <a:rPr kumimoji="1" lang="ja-JP" altLang="en-US" dirty="0" smtClean="0"/>
              <a:t>回の全</a:t>
            </a:r>
            <a:r>
              <a:rPr kumimoji="1" lang="en-US" altLang="ja-JP" dirty="0" smtClean="0"/>
              <a:t>GPU</a:t>
            </a:r>
            <a:r>
              <a:rPr kumimoji="1" lang="ja-JP" altLang="en-US" dirty="0" smtClean="0"/>
              <a:t>実行時間</a:t>
            </a:r>
            <a:r>
              <a:rPr kumimoji="1" lang="en-US" altLang="ja-JP" dirty="0" smtClean="0"/>
              <a:t/>
            </a:r>
            <a:br>
              <a:rPr kumimoji="1" lang="en-US" altLang="ja-JP" dirty="0" smtClean="0"/>
            </a:br>
            <a:r>
              <a:rPr kumimoji="1" lang="ja-JP" altLang="en-US" dirty="0" smtClean="0"/>
              <a:t>（</a:t>
            </a:r>
            <a:r>
              <a:rPr kumimoji="1" lang="en-US" altLang="ja-JP" dirty="0" smtClean="0"/>
              <a:t>N = 2</a:t>
            </a:r>
            <a:r>
              <a:rPr kumimoji="1" lang="en-US" altLang="ja-JP" baseline="30000" dirty="0" smtClean="0"/>
              <a:t>20</a:t>
            </a:r>
            <a:r>
              <a:rPr kumimoji="1" lang="en-US" altLang="ja-JP" dirty="0" smtClean="0"/>
              <a:t>, M = 16</a:t>
            </a:r>
            <a:r>
              <a:rPr kumimoji="1" lang="en-US" altLang="ja-JP" dirty="0"/>
              <a:t> </a:t>
            </a:r>
            <a:r>
              <a:rPr kumimoji="1" lang="en-US" altLang="ja-JP" dirty="0" smtClean="0"/>
              <a:t>×</a:t>
            </a:r>
            <a:r>
              <a:rPr kumimoji="1" lang="en-US" altLang="ja-JP" dirty="0"/>
              <a:t> </a:t>
            </a:r>
            <a:r>
              <a:rPr kumimoji="1" lang="en-US" altLang="ja-JP" dirty="0" smtClean="0"/>
              <a:t>N, GPU4</a:t>
            </a:r>
            <a:r>
              <a:rPr kumimoji="1" lang="ja-JP" altLang="en-US" dirty="0" smtClean="0"/>
              <a:t>台）</a:t>
            </a:r>
            <a:endParaRPr kumimoji="1" lang="ja-JP" altLang="en-US" dirty="0"/>
          </a:p>
        </p:txBody>
      </p:sp>
      <p:sp>
        <p:nvSpPr>
          <p:cNvPr id="4" name="日付プレースホルダー 3"/>
          <p:cNvSpPr>
            <a:spLocks noGrp="1"/>
          </p:cNvSpPr>
          <p:nvPr>
            <p:ph type="dt" sz="half" idx="10"/>
          </p:nvPr>
        </p:nvSpPr>
        <p:spPr/>
        <p:txBody>
          <a:bodyPr/>
          <a:lstStyle/>
          <a:p>
            <a:fld id="{DE58F0A1-B307-044A-89C0-1048EB9950B7}"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27</a:t>
            </a:fld>
            <a:endParaRPr lang="en-US"/>
          </a:p>
        </p:txBody>
      </p:sp>
      <p:graphicFrame>
        <p:nvGraphicFramePr>
          <p:cNvPr id="13" name="コンテンツ プレースホルダー 12"/>
          <p:cNvGraphicFramePr>
            <a:graphicFrameLocks noGrp="1"/>
          </p:cNvGraphicFramePr>
          <p:nvPr>
            <p:ph idx="1"/>
            <p:extLst>
              <p:ext uri="{D42A27DB-BD31-4B8C-83A1-F6EECF244321}">
                <p14:modId xmlns:p14="http://schemas.microsoft.com/office/powerpoint/2010/main" val="3304580511"/>
              </p:ext>
            </p:extLst>
          </p:nvPr>
        </p:nvGraphicFramePr>
        <p:xfrm>
          <a:off x="457200" y="1600200"/>
          <a:ext cx="8229600" cy="4876800"/>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直線コネクタ 7"/>
          <p:cNvCxnSpPr/>
          <p:nvPr/>
        </p:nvCxnSpPr>
        <p:spPr>
          <a:xfrm>
            <a:off x="7378701" y="4830249"/>
            <a:ext cx="842433"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19" name="直線矢印コネクタ 18"/>
          <p:cNvCxnSpPr/>
          <p:nvPr/>
        </p:nvCxnSpPr>
        <p:spPr>
          <a:xfrm>
            <a:off x="8002152" y="4830249"/>
            <a:ext cx="0" cy="297900"/>
          </a:xfrm>
          <a:prstGeom prst="straightConnector1">
            <a:avLst/>
          </a:prstGeom>
          <a:ln w="38100" cmpd="sng">
            <a:prstDash val="solid"/>
            <a:tailEnd type="arrow"/>
          </a:ln>
        </p:spPr>
        <p:style>
          <a:lnRef idx="2">
            <a:schemeClr val="dk1"/>
          </a:lnRef>
          <a:fillRef idx="1">
            <a:schemeClr val="lt1"/>
          </a:fillRef>
          <a:effectRef idx="0">
            <a:schemeClr val="dk1"/>
          </a:effectRef>
          <a:fontRef idx="minor">
            <a:schemeClr val="dk1"/>
          </a:fontRef>
        </p:style>
      </p:cxnSp>
      <p:sp>
        <p:nvSpPr>
          <p:cNvPr id="23" name="角丸四角形吹き出し 22"/>
          <p:cNvSpPr/>
          <p:nvPr/>
        </p:nvSpPr>
        <p:spPr>
          <a:xfrm>
            <a:off x="4813300" y="3657600"/>
            <a:ext cx="3632200" cy="766355"/>
          </a:xfrm>
          <a:prstGeom prst="wedgeRoundRectCallout">
            <a:avLst>
              <a:gd name="adj1" fmla="val 31300"/>
              <a:gd name="adj2" fmla="val 99748"/>
              <a:gd name="adj3" fmla="val 16667"/>
            </a:avLst>
          </a:prstGeom>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dirty="0" smtClean="0">
                <a:latin typeface="Calibri" panose="020F0502020204030204" pitchFamily="34" charset="0"/>
              </a:rPr>
              <a:t>頂点の交換量を減らすことで，通信時間のみ</a:t>
            </a:r>
            <a:r>
              <a:rPr kumimoji="1" lang="ja-JP" altLang="en-US" dirty="0" smtClean="0">
                <a:solidFill>
                  <a:schemeClr val="accent2"/>
                </a:solidFill>
                <a:latin typeface="Calibri" panose="020F0502020204030204" pitchFamily="34" charset="0"/>
              </a:rPr>
              <a:t>約</a:t>
            </a:r>
            <a:r>
              <a:rPr kumimoji="1" lang="en-US" altLang="ja-JP" dirty="0" smtClean="0">
                <a:solidFill>
                  <a:schemeClr val="accent2"/>
                </a:solidFill>
                <a:latin typeface="Calibri" panose="020F0502020204030204" pitchFamily="34" charset="0"/>
              </a:rPr>
              <a:t>30%</a:t>
            </a:r>
            <a:r>
              <a:rPr kumimoji="1" lang="ja-JP" altLang="en-US" dirty="0" smtClean="0">
                <a:latin typeface="Calibri" panose="020F0502020204030204" pitchFamily="34" charset="0"/>
              </a:rPr>
              <a:t>が削減される</a:t>
            </a:r>
            <a:endParaRPr kumimoji="1" lang="ja-JP" altLang="en-US" dirty="0">
              <a:latin typeface="Calibri" panose="020F0502020204030204" pitchFamily="34" charset="0"/>
            </a:endParaRPr>
          </a:p>
        </p:txBody>
      </p:sp>
    </p:spTree>
    <p:extLst>
      <p:ext uri="{BB962C8B-B14F-4D97-AF65-F5344CB8AC3E}">
        <p14:creationId xmlns:p14="http://schemas.microsoft.com/office/powerpoint/2010/main" val="1720014536"/>
      </p:ext>
    </p:extLst>
  </p:cSld>
  <p:clrMapOvr>
    <a:masterClrMapping/>
  </p:clrMapOvr>
  <mc:AlternateContent xmlns:mc="http://schemas.openxmlformats.org/markup-compatibility/2006" xmlns:p14="http://schemas.microsoft.com/office/powerpoint/2010/main">
    <mc:Choice Requires="p14">
      <p:transition spd="slow" p14:dur="2000" advTm="37301"/>
    </mc:Choice>
    <mc:Fallback xmlns="">
      <p:transition xmlns:p14="http://schemas.microsoft.com/office/powerpoint/2010/main" spd="slow" advTm="37301"/>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タイトル 5"/>
          <p:cNvSpPr>
            <a:spLocks noGrp="1"/>
          </p:cNvSpPr>
          <p:nvPr>
            <p:ph type="title"/>
          </p:nvPr>
        </p:nvSpPr>
        <p:spPr/>
        <p:txBody>
          <a:bodyPr/>
          <a:lstStyle/>
          <a:p>
            <a:r>
              <a:rPr kumimoji="1" lang="ja-JP" altLang="en-US" dirty="0" smtClean="0"/>
              <a:t>異なるアーキテクチャとの比較</a:t>
            </a:r>
            <a:endParaRPr kumimoji="1" lang="ja-JP" altLang="en-US" dirty="0"/>
          </a:p>
        </p:txBody>
      </p:sp>
      <p:sp>
        <p:nvSpPr>
          <p:cNvPr id="4" name="日付プレースホルダー 3"/>
          <p:cNvSpPr>
            <a:spLocks noGrp="1"/>
          </p:cNvSpPr>
          <p:nvPr>
            <p:ph type="dt" sz="half" idx="10"/>
          </p:nvPr>
        </p:nvSpPr>
        <p:spPr/>
        <p:txBody>
          <a:bodyPr/>
          <a:lstStyle/>
          <a:p>
            <a:fld id="{060D72BA-A9EF-CB49-B38A-B508A7D13172}"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28</a:t>
            </a:fld>
            <a:endParaRPr lang="en-US"/>
          </a:p>
        </p:txBody>
      </p:sp>
      <p:graphicFrame>
        <p:nvGraphicFramePr>
          <p:cNvPr id="9" name="コンテンツ プレースホルダー 8"/>
          <p:cNvGraphicFramePr>
            <a:graphicFrameLocks noGrp="1"/>
          </p:cNvGraphicFramePr>
          <p:nvPr>
            <p:ph sz="half" idx="2"/>
            <p:extLst>
              <p:ext uri="{D42A27DB-BD31-4B8C-83A1-F6EECF244321}">
                <p14:modId xmlns:p14="http://schemas.microsoft.com/office/powerpoint/2010/main" val="2396154220"/>
              </p:ext>
            </p:extLst>
          </p:nvPr>
        </p:nvGraphicFramePr>
        <p:xfrm>
          <a:off x="4648200" y="1673225"/>
          <a:ext cx="4330700" cy="47180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コンテンツ プレースホルダー 10"/>
          <p:cNvGraphicFramePr>
            <a:graphicFrameLocks noGrp="1"/>
          </p:cNvGraphicFramePr>
          <p:nvPr>
            <p:ph sz="half" idx="1"/>
            <p:extLst>
              <p:ext uri="{D42A27DB-BD31-4B8C-83A1-F6EECF244321}">
                <p14:modId xmlns:p14="http://schemas.microsoft.com/office/powerpoint/2010/main" val="1716158547"/>
              </p:ext>
            </p:extLst>
          </p:nvPr>
        </p:nvGraphicFramePr>
        <p:xfrm>
          <a:off x="165100" y="1673225"/>
          <a:ext cx="4330700" cy="4718050"/>
        </p:xfrm>
        <a:graphic>
          <a:graphicData uri="http://schemas.openxmlformats.org/drawingml/2006/chart">
            <c:chart xmlns:c="http://schemas.openxmlformats.org/drawingml/2006/chart" xmlns:r="http://schemas.openxmlformats.org/officeDocument/2006/relationships" r:id="rId3"/>
          </a:graphicData>
        </a:graphic>
      </p:graphicFrame>
      <p:sp>
        <p:nvSpPr>
          <p:cNvPr id="13" name="テキスト ボックス 12"/>
          <p:cNvSpPr txBox="1"/>
          <p:nvPr/>
        </p:nvSpPr>
        <p:spPr>
          <a:xfrm>
            <a:off x="1059180" y="6302375"/>
            <a:ext cx="3289520" cy="369332"/>
          </a:xfrm>
          <a:prstGeom prst="rect">
            <a:avLst/>
          </a:prstGeom>
          <a:noFill/>
        </p:spPr>
        <p:txBody>
          <a:bodyPr wrap="none" rtlCol="0">
            <a:spAutoFit/>
          </a:bodyPr>
          <a:lstStyle/>
          <a:p>
            <a:r>
              <a:rPr kumimoji="1" lang="en-US" altLang="ja-JP" dirty="0" smtClean="0"/>
              <a:t>Tesla C2050 x 3 on GPU-BOX</a:t>
            </a:r>
            <a:endParaRPr kumimoji="1" lang="ja-JP" altLang="en-US" dirty="0"/>
          </a:p>
        </p:txBody>
      </p:sp>
      <p:sp>
        <p:nvSpPr>
          <p:cNvPr id="14" name="テキスト ボックス 13"/>
          <p:cNvSpPr txBox="1"/>
          <p:nvPr/>
        </p:nvSpPr>
        <p:spPr>
          <a:xfrm>
            <a:off x="6144260" y="6302375"/>
            <a:ext cx="2314568" cy="369332"/>
          </a:xfrm>
          <a:prstGeom prst="rect">
            <a:avLst/>
          </a:prstGeom>
          <a:noFill/>
        </p:spPr>
        <p:txBody>
          <a:bodyPr wrap="none" rtlCol="0">
            <a:spAutoFit/>
          </a:bodyPr>
          <a:lstStyle/>
          <a:p>
            <a:r>
              <a:rPr kumimoji="1" lang="en-US" altLang="ja-JP" dirty="0" smtClean="0"/>
              <a:t>GTX660 x 3 on </a:t>
            </a:r>
            <a:r>
              <a:rPr kumimoji="1" lang="en-US" altLang="ja-JP" dirty="0" err="1" smtClean="0"/>
              <a:t>PCIe</a:t>
            </a:r>
            <a:endParaRPr kumimoji="1" lang="ja-JP" altLang="en-US" dirty="0"/>
          </a:p>
        </p:txBody>
      </p:sp>
      <p:sp>
        <p:nvSpPr>
          <p:cNvPr id="15" name="テキスト ボックス 14"/>
          <p:cNvSpPr txBox="1"/>
          <p:nvPr/>
        </p:nvSpPr>
        <p:spPr>
          <a:xfrm>
            <a:off x="3621734" y="3079234"/>
            <a:ext cx="1172466" cy="369332"/>
          </a:xfrm>
          <a:prstGeom prst="rect">
            <a:avLst/>
          </a:prstGeom>
          <a:noFill/>
        </p:spPr>
        <p:txBody>
          <a:bodyPr wrap="none" rtlCol="0">
            <a:spAutoFit/>
          </a:bodyPr>
          <a:lstStyle/>
          <a:p>
            <a:r>
              <a:rPr kumimoji="1" lang="en-US" altLang="ja-JP" dirty="0" smtClean="0">
                <a:solidFill>
                  <a:schemeClr val="accent2"/>
                </a:solidFill>
              </a:rPr>
              <a:t>4.7%</a:t>
            </a:r>
            <a:r>
              <a:rPr kumimoji="1" lang="ja-JP" altLang="en-US" dirty="0" smtClean="0">
                <a:solidFill>
                  <a:schemeClr val="accent2"/>
                </a:solidFill>
              </a:rPr>
              <a:t>向上</a:t>
            </a:r>
            <a:endParaRPr kumimoji="1" lang="ja-JP" altLang="en-US" dirty="0">
              <a:solidFill>
                <a:schemeClr val="accent2"/>
              </a:solidFill>
            </a:endParaRPr>
          </a:p>
        </p:txBody>
      </p:sp>
      <p:sp>
        <p:nvSpPr>
          <p:cNvPr id="16" name="テキスト ボックス 15"/>
          <p:cNvSpPr txBox="1"/>
          <p:nvPr/>
        </p:nvSpPr>
        <p:spPr>
          <a:xfrm>
            <a:off x="7977884" y="3282950"/>
            <a:ext cx="1172466" cy="369332"/>
          </a:xfrm>
          <a:prstGeom prst="rect">
            <a:avLst/>
          </a:prstGeom>
          <a:noFill/>
        </p:spPr>
        <p:txBody>
          <a:bodyPr wrap="none" rtlCol="0">
            <a:spAutoFit/>
          </a:bodyPr>
          <a:lstStyle/>
          <a:p>
            <a:r>
              <a:rPr kumimoji="1" lang="en-US" altLang="ja-JP" dirty="0" smtClean="0">
                <a:solidFill>
                  <a:srgbClr val="C0504D"/>
                </a:solidFill>
              </a:rPr>
              <a:t>1.6%</a:t>
            </a:r>
            <a:r>
              <a:rPr kumimoji="1" lang="ja-JP" altLang="en-US" dirty="0" smtClean="0">
                <a:solidFill>
                  <a:srgbClr val="C0504D"/>
                </a:solidFill>
              </a:rPr>
              <a:t>向上</a:t>
            </a:r>
            <a:endParaRPr kumimoji="1" lang="ja-JP" altLang="en-US" dirty="0">
              <a:solidFill>
                <a:srgbClr val="C0504D"/>
              </a:solidFill>
            </a:endParaRPr>
          </a:p>
        </p:txBody>
      </p:sp>
      <p:cxnSp>
        <p:nvCxnSpPr>
          <p:cNvPr id="18" name="直線矢印コネクタ 17"/>
          <p:cNvCxnSpPr/>
          <p:nvPr/>
        </p:nvCxnSpPr>
        <p:spPr>
          <a:xfrm flipV="1">
            <a:off x="4161367" y="2692400"/>
            <a:ext cx="0" cy="186266"/>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20" name="直線矢印コネクタ 19"/>
          <p:cNvCxnSpPr/>
          <p:nvPr/>
        </p:nvCxnSpPr>
        <p:spPr>
          <a:xfrm flipV="1">
            <a:off x="8648700" y="2946400"/>
            <a:ext cx="0" cy="13283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spTree>
    <p:extLst>
      <p:ext uri="{BB962C8B-B14F-4D97-AF65-F5344CB8AC3E}">
        <p14:creationId xmlns:p14="http://schemas.microsoft.com/office/powerpoint/2010/main" val="54572506"/>
      </p:ext>
    </p:extLst>
  </p:cSld>
  <p:clrMapOvr>
    <a:masterClrMapping/>
  </p:clrMapOvr>
  <mc:AlternateContent xmlns:mc="http://schemas.openxmlformats.org/markup-compatibility/2006" xmlns:p14="http://schemas.microsoft.com/office/powerpoint/2010/main">
    <mc:Choice Requires="p14">
      <p:transition spd="slow" p14:dur="2000" advTm="105900"/>
    </mc:Choice>
    <mc:Fallback xmlns="">
      <p:transition xmlns:p14="http://schemas.microsoft.com/office/powerpoint/2010/main" spd="slow" advTm="105900"/>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参考文献</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lang="en-US" altLang="ja-JP" sz="2000" dirty="0" smtClean="0"/>
              <a:t>Duane </a:t>
            </a:r>
            <a:r>
              <a:rPr lang="en-US" altLang="ja-JP" sz="2000" dirty="0"/>
              <a:t>Merrill, Michael Garland, and Andrew </a:t>
            </a:r>
            <a:r>
              <a:rPr lang="en-US" altLang="ja-JP" sz="2000" dirty="0" err="1"/>
              <a:t>Grimshaw</a:t>
            </a:r>
            <a:r>
              <a:rPr lang="en-US" altLang="ja-JP" sz="2000" dirty="0"/>
              <a:t>. </a:t>
            </a:r>
            <a:r>
              <a:rPr lang="en-US" altLang="ja-JP" sz="2000" i="1" dirty="0"/>
              <a:t>Scalable GPU Graph Traversal</a:t>
            </a:r>
            <a:r>
              <a:rPr lang="en-US" altLang="ja-JP" sz="2000" dirty="0"/>
              <a:t>. In </a:t>
            </a:r>
            <a:r>
              <a:rPr lang="en-US" altLang="ja-JP" sz="2000" i="1" dirty="0"/>
              <a:t>PPoPP’12</a:t>
            </a:r>
            <a:r>
              <a:rPr lang="en-US" altLang="ja-JP" sz="2000" dirty="0"/>
              <a:t>, pp. 117–127, Feb 2012. </a:t>
            </a:r>
            <a:endParaRPr lang="en-US" altLang="ja-JP" sz="2000" dirty="0" smtClean="0"/>
          </a:p>
          <a:p>
            <a:pPr marL="457200" indent="-457200">
              <a:buFont typeface="+mj-lt"/>
              <a:buAutoNum type="arabicPeriod"/>
            </a:pPr>
            <a:r>
              <a:rPr lang="en-US" altLang="ja-JP" sz="2000" dirty="0"/>
              <a:t>Enrico </a:t>
            </a:r>
            <a:r>
              <a:rPr lang="en-US" altLang="ja-JP" sz="2000" dirty="0" err="1"/>
              <a:t>Mastrostefano</a:t>
            </a:r>
            <a:r>
              <a:rPr lang="en-US" altLang="ja-JP" sz="2000" dirty="0"/>
              <a:t>. </a:t>
            </a:r>
            <a:r>
              <a:rPr lang="en-US" altLang="ja-JP" sz="2000" i="1" dirty="0"/>
              <a:t>Large Graphs on multi-GPUs</a:t>
            </a:r>
            <a:r>
              <a:rPr lang="en-US" altLang="ja-JP" sz="2000" dirty="0"/>
              <a:t>. PhD thesis, </a:t>
            </a:r>
            <a:r>
              <a:rPr lang="en-US" altLang="ja-JP" sz="2000" dirty="0" err="1"/>
              <a:t>Spienza</a:t>
            </a:r>
            <a:r>
              <a:rPr lang="en-US" altLang="ja-JP" sz="2000" dirty="0"/>
              <a:t> University of Roma, 2013. </a:t>
            </a:r>
          </a:p>
          <a:p>
            <a:pPr marL="457200" indent="-457200">
              <a:buFont typeface="+mj-lt"/>
              <a:buAutoNum type="arabicPeriod"/>
            </a:pPr>
            <a:r>
              <a:rPr lang="en-US" altLang="ja-JP" sz="2000" dirty="0" smtClean="0"/>
              <a:t>Graph </a:t>
            </a:r>
            <a:r>
              <a:rPr lang="en-US" altLang="ja-JP" sz="2000" dirty="0"/>
              <a:t>500. </a:t>
            </a:r>
            <a:r>
              <a:rPr lang="en-US" altLang="ja-JP" sz="2000" dirty="0">
                <a:hlinkClick r:id="rId3"/>
              </a:rPr>
              <a:t>http://www.graph500.org/</a:t>
            </a:r>
            <a:r>
              <a:rPr lang="en-US" altLang="ja-JP" sz="2000" dirty="0"/>
              <a:t>. </a:t>
            </a:r>
            <a:endParaRPr lang="en-US" altLang="ja-JP" sz="2000" b="1" dirty="0"/>
          </a:p>
          <a:p>
            <a:pPr marL="457200" indent="-457200">
              <a:buFont typeface="+mj-lt"/>
              <a:buAutoNum type="arabicPeriod"/>
            </a:pPr>
            <a:endParaRPr lang="en-US" altLang="ja-JP" sz="2000" dirty="0"/>
          </a:p>
        </p:txBody>
      </p:sp>
      <p:sp>
        <p:nvSpPr>
          <p:cNvPr id="4" name="日付プレースホルダー 3"/>
          <p:cNvSpPr>
            <a:spLocks noGrp="1"/>
          </p:cNvSpPr>
          <p:nvPr>
            <p:ph type="dt" sz="half" idx="10"/>
          </p:nvPr>
        </p:nvSpPr>
        <p:spPr/>
        <p:txBody>
          <a:bodyPr/>
          <a:lstStyle/>
          <a:p>
            <a:fld id="{F249BE75-48BA-6445-B68A-880AE698AEF2}"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29</a:t>
            </a:fld>
            <a:endParaRPr lang="en-US"/>
          </a:p>
        </p:txBody>
      </p:sp>
    </p:spTree>
    <p:extLst>
      <p:ext uri="{BB962C8B-B14F-4D97-AF65-F5344CB8AC3E}">
        <p14:creationId xmlns:p14="http://schemas.microsoft.com/office/powerpoint/2010/main" val="3754048361"/>
      </p:ext>
    </p:extLst>
  </p:cSld>
  <p:clrMapOvr>
    <a:masterClrMapping/>
  </p:clrMapOvr>
  <mc:AlternateContent xmlns:mc="http://schemas.openxmlformats.org/markup-compatibility/2006" xmlns:p14="http://schemas.microsoft.com/office/powerpoint/2010/main">
    <mc:Choice Requires="p14">
      <p:transition p14:dur="0" advTm="1507"/>
    </mc:Choice>
    <mc:Fallback xmlns="">
      <p:transition xmlns:p14="http://schemas.microsoft.com/office/powerpoint/2010/main" advTm="1507"/>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t>背景</a:t>
            </a:r>
            <a:endParaRPr kumimoji="1" lang="en-US" altLang="ja-JP" dirty="0" smtClean="0"/>
          </a:p>
          <a:p>
            <a:r>
              <a:rPr kumimoji="1" lang="ja-JP" altLang="en-US" dirty="0" smtClean="0">
                <a:solidFill>
                  <a:schemeClr val="bg1">
                    <a:lumMod val="85000"/>
                  </a:schemeClr>
                </a:solidFill>
              </a:rPr>
              <a:t>システムの説明</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ja-JP" altLang="en-US" dirty="0" smtClean="0">
                <a:solidFill>
                  <a:schemeClr val="bg1">
                    <a:lumMod val="85000"/>
                  </a:schemeClr>
                </a:solidFill>
              </a:rPr>
              <a:t>グラフの圧縮</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kumimoji="1" lang="ja-JP" altLang="en-US" dirty="0" smtClean="0">
                <a:solidFill>
                  <a:schemeClr val="bg1">
                    <a:lumMod val="85000"/>
                  </a:schemeClr>
                </a:solidFill>
              </a:rPr>
              <a:t>並列</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アルゴリズムの流れ</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関連研究</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Mastrostefano</a:t>
            </a:r>
            <a:r>
              <a:rPr kumimoji="1" lang="en-US" altLang="ja-JP" dirty="0" smtClean="0">
                <a:solidFill>
                  <a:schemeClr val="bg1">
                    <a:lumMod val="85000"/>
                  </a:schemeClr>
                </a:solidFill>
              </a:rPr>
              <a:t> [2]</a:t>
            </a:r>
            <a:r>
              <a:rPr kumimoji="1" lang="ja-JP" altLang="en-US" dirty="0" smtClean="0">
                <a:solidFill>
                  <a:schemeClr val="bg1">
                    <a:lumMod val="85000"/>
                  </a:schemeClr>
                </a:solidFill>
              </a:rPr>
              <a:t>の</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提案手法</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評価環境，ベンチマーク</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提案手法による通信量削減に関する評価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提案手法を用いた</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アルゴリズムの評価</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結論</a:t>
            </a:r>
            <a:endParaRPr kumimoji="1" lang="en-US" altLang="ja-JP" dirty="0" smtClean="0">
              <a:solidFill>
                <a:schemeClr val="bg1">
                  <a:lumMod val="85000"/>
                </a:schemeClr>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3</a:t>
            </a:fld>
            <a:endParaRPr lang="en-US"/>
          </a:p>
        </p:txBody>
      </p:sp>
    </p:spTree>
    <p:extLst>
      <p:ext uri="{BB962C8B-B14F-4D97-AF65-F5344CB8AC3E}">
        <p14:creationId xmlns:p14="http://schemas.microsoft.com/office/powerpoint/2010/main" val="2825553621"/>
      </p:ext>
    </p:extLst>
  </p:cSld>
  <p:clrMapOvr>
    <a:masterClrMapping/>
  </p:clrMapOvr>
  <mc:AlternateContent xmlns:mc="http://schemas.openxmlformats.org/markup-compatibility/2006" xmlns:p14="http://schemas.microsoft.com/office/powerpoint/2010/main">
    <mc:Choice Requires="p14">
      <p:transition spd="slow" p14:dur="2000" advTm="2256"/>
    </mc:Choice>
    <mc:Fallback xmlns="">
      <p:transition xmlns:p14="http://schemas.microsoft.com/office/powerpoint/2010/main" spd="slow" advTm="2256"/>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ー 2"/>
          <p:cNvSpPr>
            <a:spLocks noGrp="1"/>
          </p:cNvSpPr>
          <p:nvPr>
            <p:ph idx="1"/>
          </p:nvPr>
        </p:nvSpPr>
        <p:spPr>
          <a:xfrm>
            <a:off x="183208" y="1650963"/>
            <a:ext cx="8777585" cy="5077293"/>
          </a:xfrm>
        </p:spPr>
        <p:txBody>
          <a:bodyPr>
            <a:normAutofit fontScale="92500" lnSpcReduction="20000"/>
          </a:bodyPr>
          <a:lstStyle/>
          <a:p>
            <a:r>
              <a:rPr kumimoji="1" lang="ja-JP" altLang="en-US" dirty="0" smtClean="0"/>
              <a:t>グラフ処理には様々な応用分野がある</a:t>
            </a:r>
            <a:endParaRPr kumimoji="1" lang="en-US" altLang="ja-JP" dirty="0" smtClean="0"/>
          </a:p>
          <a:p>
            <a:pPr lvl="1"/>
            <a:r>
              <a:rPr kumimoji="1" lang="en-US" altLang="ja-JP" dirty="0" smtClean="0"/>
              <a:t>Ex) Web</a:t>
            </a:r>
            <a:r>
              <a:rPr kumimoji="1" lang="ja-JP" altLang="en-US" dirty="0" smtClean="0"/>
              <a:t>ページのリンク解析，道路網や送電網の最適化</a:t>
            </a:r>
            <a:r>
              <a:rPr kumimoji="1" lang="en-US" altLang="ja-JP" dirty="0" smtClean="0"/>
              <a:t> etc…</a:t>
            </a:r>
          </a:p>
          <a:p>
            <a:pPr lvl="1"/>
            <a:endParaRPr kumimoji="1" lang="en-US" altLang="ja-JP" dirty="0" smtClean="0"/>
          </a:p>
          <a:p>
            <a:r>
              <a:rPr kumimoji="1" lang="ja-JP" altLang="en-US" dirty="0" smtClean="0"/>
              <a:t>マルチ</a:t>
            </a:r>
            <a:r>
              <a:rPr kumimoji="1" lang="en-US" altLang="ja-JP" dirty="0" smtClean="0"/>
              <a:t>GPU</a:t>
            </a:r>
            <a:r>
              <a:rPr kumimoji="1" lang="ja-JP" altLang="en-US" dirty="0" smtClean="0"/>
              <a:t>システムを用いて幅優先探索</a:t>
            </a:r>
            <a:r>
              <a:rPr kumimoji="1" lang="ja-JP" altLang="en-US" dirty="0"/>
              <a:t>（</a:t>
            </a:r>
            <a:r>
              <a:rPr kumimoji="1" lang="en-US" altLang="ja-JP" dirty="0"/>
              <a:t>Breadth First Search: BFS</a:t>
            </a:r>
            <a:r>
              <a:rPr kumimoji="1" lang="ja-JP" altLang="en-US" dirty="0" smtClean="0"/>
              <a:t>）を高速化する研究がされている</a:t>
            </a:r>
            <a:endParaRPr kumimoji="1" lang="en-US" altLang="ja-JP" dirty="0" smtClean="0"/>
          </a:p>
          <a:p>
            <a:pPr lvl="1"/>
            <a:r>
              <a:rPr lang="en-US" altLang="ja-JP" dirty="0" smtClean="0"/>
              <a:t>Merrill </a:t>
            </a:r>
            <a:r>
              <a:rPr lang="en-US" altLang="ja-JP" dirty="0"/>
              <a:t>et. al </a:t>
            </a:r>
            <a:r>
              <a:rPr lang="en-US" altLang="ja-JP" dirty="0" smtClean="0"/>
              <a:t>[1]</a:t>
            </a:r>
            <a:r>
              <a:rPr lang="ja-JP" altLang="en-US" dirty="0"/>
              <a:t>：単一ノード向け．</a:t>
            </a:r>
            <a:r>
              <a:rPr lang="ja-JP" altLang="en-US" dirty="0" smtClean="0"/>
              <a:t>拡張性</a:t>
            </a:r>
            <a:r>
              <a:rPr lang="ja-JP" altLang="en-US" dirty="0"/>
              <a:t>に</a:t>
            </a:r>
            <a:r>
              <a:rPr lang="ja-JP" altLang="en-US" dirty="0" smtClean="0"/>
              <a:t>乏しい</a:t>
            </a:r>
            <a:endParaRPr lang="en-US" altLang="ja-JP" dirty="0"/>
          </a:p>
          <a:p>
            <a:pPr lvl="1"/>
            <a:r>
              <a:rPr lang="en-US" altLang="ja-JP" dirty="0" err="1" smtClean="0"/>
              <a:t>Mastrostefano</a:t>
            </a:r>
            <a:r>
              <a:rPr lang="en-US" altLang="ja-JP" dirty="0" smtClean="0"/>
              <a:t> [2]</a:t>
            </a:r>
            <a:r>
              <a:rPr lang="ja-JP" altLang="en-US" dirty="0"/>
              <a:t>：複数</a:t>
            </a:r>
            <a:r>
              <a:rPr lang="ja-JP" altLang="en-US" dirty="0" smtClean="0"/>
              <a:t>ノード向けで拡張性に富むが，</a:t>
            </a:r>
            <a:r>
              <a:rPr lang="en-US" altLang="ja-JP" dirty="0" smtClean="0"/>
              <a:t>GPU</a:t>
            </a:r>
            <a:r>
              <a:rPr lang="ja-JP" altLang="en-US" dirty="0" smtClean="0"/>
              <a:t>間通信量</a:t>
            </a:r>
            <a:r>
              <a:rPr lang="ja-JP" altLang="en-US" dirty="0"/>
              <a:t>が</a:t>
            </a:r>
            <a:r>
              <a:rPr lang="ja-JP" altLang="en-US" dirty="0" smtClean="0"/>
              <a:t>多い</a:t>
            </a:r>
            <a:endParaRPr kumimoji="1" lang="en-US" altLang="ja-JP" dirty="0"/>
          </a:p>
          <a:p>
            <a:pPr lvl="1"/>
            <a:endParaRPr kumimoji="1" lang="en-US" altLang="ja-JP" dirty="0" smtClean="0"/>
          </a:p>
          <a:p>
            <a:pPr lvl="1"/>
            <a:endParaRPr kumimoji="1" lang="en-US" altLang="ja-JP" dirty="0" smtClean="0"/>
          </a:p>
          <a:p>
            <a:pPr lvl="1"/>
            <a:endParaRPr kumimoji="1" lang="en-US" altLang="ja-JP" dirty="0"/>
          </a:p>
          <a:p>
            <a:pPr lvl="1"/>
            <a:endParaRPr kumimoji="1" lang="en-US" altLang="ja-JP" dirty="0" smtClean="0"/>
          </a:p>
          <a:p>
            <a:pPr lvl="1"/>
            <a:endParaRPr kumimoji="1" lang="en-US" altLang="ja-JP" dirty="0"/>
          </a:p>
          <a:p>
            <a:pPr lvl="1"/>
            <a:endParaRPr kumimoji="1" lang="en-US" altLang="ja-JP" dirty="0" smtClean="0"/>
          </a:p>
          <a:p>
            <a:pPr marL="274320" lvl="1" indent="0">
              <a:buNone/>
            </a:pPr>
            <a:endParaRPr kumimoji="1" lang="en-US" altLang="ja-JP" dirty="0"/>
          </a:p>
          <a:p>
            <a:pPr marL="274320" lvl="1" indent="0">
              <a:buNone/>
            </a:pPr>
            <a:endParaRPr kumimoji="1" lang="en-US" altLang="ja-JP" dirty="0" smtClean="0"/>
          </a:p>
          <a:p>
            <a:r>
              <a:rPr kumimoji="1" lang="ja-JP" altLang="en-US" dirty="0" smtClean="0"/>
              <a:t>複数</a:t>
            </a:r>
            <a:r>
              <a:rPr kumimoji="1" lang="en-US" altLang="ja-JP" dirty="0" smtClean="0"/>
              <a:t>GPU</a:t>
            </a:r>
            <a:r>
              <a:rPr kumimoji="1" lang="ja-JP" altLang="en-US" dirty="0" smtClean="0"/>
              <a:t>の運用</a:t>
            </a:r>
            <a:r>
              <a:rPr kumimoji="1" lang="ja-JP" altLang="en-US" dirty="0"/>
              <a:t>が</a:t>
            </a:r>
            <a:r>
              <a:rPr kumimoji="1" lang="ja-JP" altLang="en-US" dirty="0" smtClean="0"/>
              <a:t>容易で，拡張性も高い</a:t>
            </a:r>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a:t>
            </a:r>
            <a:r>
              <a:rPr kumimoji="1" lang="en-US" altLang="ja-JP" dirty="0" smtClean="0">
                <a:solidFill>
                  <a:schemeClr val="accent2"/>
                </a:solidFill>
              </a:rPr>
              <a:t>GPU-BOX</a:t>
            </a:r>
            <a:r>
              <a:rPr kumimoji="1" lang="ja-JP" altLang="en-US" dirty="0" smtClean="0"/>
              <a:t>で</a:t>
            </a:r>
            <a:r>
              <a:rPr kumimoji="1" lang="en-US" altLang="ja-JP" dirty="0" smtClean="0"/>
              <a:t>BFS</a:t>
            </a:r>
            <a:r>
              <a:rPr kumimoji="1" lang="ja-JP" altLang="en-US" dirty="0" smtClean="0"/>
              <a:t>を高速化</a:t>
            </a:r>
            <a:endParaRPr kumimoji="1" lang="en-US" altLang="ja-JP" dirty="0" smtClean="0"/>
          </a:p>
        </p:txBody>
      </p:sp>
      <p:sp>
        <p:nvSpPr>
          <p:cNvPr id="4" name="日付プレースホルダー 3"/>
          <p:cNvSpPr>
            <a:spLocks noGrp="1"/>
          </p:cNvSpPr>
          <p:nvPr>
            <p:ph type="dt" sz="half" idx="10"/>
          </p:nvPr>
        </p:nvSpPr>
        <p:spPr/>
        <p:txBody>
          <a:bodyPr/>
          <a:lstStyle/>
          <a:p>
            <a:fld id="{06C63FE7-E6AA-904F-A91A-3D257FF4979D}"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4</a:t>
            </a:fld>
            <a:endParaRPr lang="en-US"/>
          </a:p>
        </p:txBody>
      </p:sp>
      <p:grpSp>
        <p:nvGrpSpPr>
          <p:cNvPr id="16" name="図形グループ 15"/>
          <p:cNvGrpSpPr/>
          <p:nvPr/>
        </p:nvGrpSpPr>
        <p:grpSpPr>
          <a:xfrm>
            <a:off x="1405726" y="3843312"/>
            <a:ext cx="6332548" cy="1996903"/>
            <a:chOff x="1380289" y="2924712"/>
            <a:chExt cx="6332548" cy="1996903"/>
          </a:xfrm>
        </p:grpSpPr>
        <p:grpSp>
          <p:nvGrpSpPr>
            <p:cNvPr id="97" name="図形グループ 96"/>
            <p:cNvGrpSpPr/>
            <p:nvPr/>
          </p:nvGrpSpPr>
          <p:grpSpPr>
            <a:xfrm>
              <a:off x="1380289" y="3340209"/>
              <a:ext cx="1730984" cy="1362127"/>
              <a:chOff x="583824" y="5243674"/>
              <a:chExt cx="1730984" cy="1362127"/>
            </a:xfrm>
          </p:grpSpPr>
          <p:sp>
            <p:nvSpPr>
              <p:cNvPr id="6" name="正方形/長方形 5"/>
              <p:cNvSpPr/>
              <p:nvPr/>
            </p:nvSpPr>
            <p:spPr>
              <a:xfrm>
                <a:off x="583824" y="5243674"/>
                <a:ext cx="1730984" cy="1362127"/>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7" name="正方形/長方形 6"/>
              <p:cNvSpPr/>
              <p:nvPr/>
            </p:nvSpPr>
            <p:spPr>
              <a:xfrm>
                <a:off x="1577346" y="6282413"/>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4" name="正方形/長方形 23"/>
              <p:cNvSpPr/>
              <p:nvPr/>
            </p:nvSpPr>
            <p:spPr>
              <a:xfrm>
                <a:off x="1577346" y="596371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5" name="正方形/長方形 24"/>
              <p:cNvSpPr/>
              <p:nvPr/>
            </p:nvSpPr>
            <p:spPr>
              <a:xfrm>
                <a:off x="1577346" y="564432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6" name="正方形/長方形 25"/>
              <p:cNvSpPr/>
              <p:nvPr/>
            </p:nvSpPr>
            <p:spPr>
              <a:xfrm>
                <a:off x="1577346" y="5325624"/>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28" name="正方形/長方形 27"/>
              <p:cNvSpPr/>
              <p:nvPr/>
            </p:nvSpPr>
            <p:spPr>
              <a:xfrm>
                <a:off x="685010" y="5797950"/>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30" name="直線コネクタ 29"/>
              <p:cNvCxnSpPr>
                <a:stCxn id="28" idx="3"/>
                <a:endCxn id="26" idx="1"/>
              </p:cNvCxnSpPr>
              <p:nvPr/>
            </p:nvCxnSpPr>
            <p:spPr>
              <a:xfrm flipV="1">
                <a:off x="1309803" y="5448523"/>
                <a:ext cx="267543" cy="472326"/>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33" name="直線コネクタ 32"/>
              <p:cNvCxnSpPr>
                <a:stCxn id="28" idx="3"/>
                <a:endCxn id="25" idx="1"/>
              </p:cNvCxnSpPr>
              <p:nvPr/>
            </p:nvCxnSpPr>
            <p:spPr>
              <a:xfrm flipV="1">
                <a:off x="1309803" y="5767225"/>
                <a:ext cx="267543" cy="153624"/>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35" name="直線コネクタ 34"/>
              <p:cNvCxnSpPr>
                <a:stCxn id="28" idx="3"/>
                <a:endCxn id="24" idx="1"/>
              </p:cNvCxnSpPr>
              <p:nvPr/>
            </p:nvCxnSpPr>
            <p:spPr>
              <a:xfrm>
                <a:off x="1309803" y="5920849"/>
                <a:ext cx="267543" cy="165761"/>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37" name="直線コネクタ 36"/>
              <p:cNvCxnSpPr>
                <a:stCxn id="28" idx="3"/>
                <a:endCxn id="7" idx="1"/>
              </p:cNvCxnSpPr>
              <p:nvPr/>
            </p:nvCxnSpPr>
            <p:spPr>
              <a:xfrm>
                <a:off x="1309803" y="5920849"/>
                <a:ext cx="267543" cy="484463"/>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98" name="図形グループ 97"/>
            <p:cNvGrpSpPr/>
            <p:nvPr/>
          </p:nvGrpSpPr>
          <p:grpSpPr>
            <a:xfrm>
              <a:off x="3757722" y="3344522"/>
              <a:ext cx="3955115" cy="1577093"/>
              <a:chOff x="4144673" y="5139901"/>
              <a:chExt cx="3955115" cy="1577093"/>
            </a:xfrm>
          </p:grpSpPr>
          <p:grpSp>
            <p:nvGrpSpPr>
              <p:cNvPr id="60" name="図形グループ 59"/>
              <p:cNvGrpSpPr/>
              <p:nvPr/>
            </p:nvGrpSpPr>
            <p:grpSpPr>
              <a:xfrm>
                <a:off x="6368804" y="5993886"/>
                <a:ext cx="1730984" cy="723108"/>
                <a:chOff x="6329073" y="5957604"/>
                <a:chExt cx="1730984" cy="723108"/>
              </a:xfrm>
            </p:grpSpPr>
            <p:sp>
              <p:nvSpPr>
                <p:cNvPr id="38" name="正方形/長方形 37"/>
                <p:cNvSpPr/>
                <p:nvPr/>
              </p:nvSpPr>
              <p:spPr>
                <a:xfrm>
                  <a:off x="6329073" y="5957604"/>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40" name="正方形/長方形 39"/>
                <p:cNvSpPr/>
                <p:nvPr/>
              </p:nvSpPr>
              <p:spPr>
                <a:xfrm>
                  <a:off x="7322595" y="6355440"/>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41" name="正方形/長方形 40"/>
                <p:cNvSpPr/>
                <p:nvPr/>
              </p:nvSpPr>
              <p:spPr>
                <a:xfrm>
                  <a:off x="7322595" y="6036055"/>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43" name="正方形/長方形 42"/>
                <p:cNvSpPr/>
                <p:nvPr/>
              </p:nvSpPr>
              <p:spPr>
                <a:xfrm>
                  <a:off x="6430259" y="6195468"/>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45" name="直線コネクタ 44"/>
                <p:cNvCxnSpPr>
                  <a:stCxn id="43" idx="3"/>
                  <a:endCxn id="41" idx="1"/>
                </p:cNvCxnSpPr>
                <p:nvPr/>
              </p:nvCxnSpPr>
              <p:spPr>
                <a:xfrm flipV="1">
                  <a:off x="7055052" y="6158954"/>
                  <a:ext cx="267543"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6" name="直線コネクタ 45"/>
                <p:cNvCxnSpPr>
                  <a:stCxn id="43" idx="3"/>
                  <a:endCxn id="40" idx="1"/>
                </p:cNvCxnSpPr>
                <p:nvPr/>
              </p:nvCxnSpPr>
              <p:spPr>
                <a:xfrm>
                  <a:off x="7055052" y="6318367"/>
                  <a:ext cx="267543"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81" name="図形グループ 80"/>
              <p:cNvGrpSpPr/>
              <p:nvPr/>
            </p:nvGrpSpPr>
            <p:grpSpPr>
              <a:xfrm>
                <a:off x="4144673" y="5139901"/>
                <a:ext cx="1730984" cy="723108"/>
                <a:chOff x="4144673" y="5139901"/>
                <a:chExt cx="1730984" cy="723108"/>
              </a:xfrm>
            </p:grpSpPr>
            <p:sp>
              <p:nvSpPr>
                <p:cNvPr id="54" name="正方形/長方形 53"/>
                <p:cNvSpPr/>
                <p:nvPr/>
              </p:nvSpPr>
              <p:spPr>
                <a:xfrm>
                  <a:off x="4144673" y="5139901"/>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5" name="正方形/長方形 54"/>
                <p:cNvSpPr/>
                <p:nvPr/>
              </p:nvSpPr>
              <p:spPr>
                <a:xfrm>
                  <a:off x="4259714" y="554243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56" name="正方形/長方形 55"/>
                <p:cNvSpPr/>
                <p:nvPr/>
              </p:nvSpPr>
              <p:spPr>
                <a:xfrm>
                  <a:off x="4259714" y="52230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57" name="正方形/長方形 56"/>
                <p:cNvSpPr/>
                <p:nvPr/>
              </p:nvSpPr>
              <p:spPr>
                <a:xfrm>
                  <a:off x="5138195" y="5382459"/>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58" name="直線コネクタ 57"/>
                <p:cNvCxnSpPr>
                  <a:stCxn id="57" idx="1"/>
                  <a:endCxn id="56" idx="3"/>
                </p:cNvCxnSpPr>
                <p:nvPr/>
              </p:nvCxnSpPr>
              <p:spPr>
                <a:xfrm flipH="1" flipV="1">
                  <a:off x="4884507" y="5345945"/>
                  <a:ext cx="253688"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59" name="直線コネクタ 58"/>
                <p:cNvCxnSpPr>
                  <a:stCxn id="57" idx="1"/>
                  <a:endCxn id="55" idx="3"/>
                </p:cNvCxnSpPr>
                <p:nvPr/>
              </p:nvCxnSpPr>
              <p:spPr>
                <a:xfrm flipH="1">
                  <a:off x="4884507" y="5505358"/>
                  <a:ext cx="253688"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62" name="図形グループ 61"/>
              <p:cNvGrpSpPr/>
              <p:nvPr/>
            </p:nvGrpSpPr>
            <p:grpSpPr>
              <a:xfrm>
                <a:off x="6368804" y="5139901"/>
                <a:ext cx="1730984" cy="723108"/>
                <a:chOff x="6329073" y="5160337"/>
                <a:chExt cx="1730984" cy="723108"/>
              </a:xfrm>
            </p:grpSpPr>
            <p:sp>
              <p:nvSpPr>
                <p:cNvPr id="63" name="正方形/長方形 62"/>
                <p:cNvSpPr/>
                <p:nvPr/>
              </p:nvSpPr>
              <p:spPr>
                <a:xfrm>
                  <a:off x="6329073" y="5160337"/>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4" name="正方形/長方形 63"/>
                <p:cNvSpPr/>
                <p:nvPr/>
              </p:nvSpPr>
              <p:spPr>
                <a:xfrm>
                  <a:off x="7322595" y="5558173"/>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5" name="正方形/長方形 64"/>
                <p:cNvSpPr/>
                <p:nvPr/>
              </p:nvSpPr>
              <p:spPr>
                <a:xfrm>
                  <a:off x="7322595" y="5238788"/>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66" name="正方形/長方形 65"/>
                <p:cNvSpPr/>
                <p:nvPr/>
              </p:nvSpPr>
              <p:spPr>
                <a:xfrm>
                  <a:off x="6430259" y="5398201"/>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67" name="直線コネクタ 66"/>
                <p:cNvCxnSpPr>
                  <a:stCxn id="66" idx="3"/>
                  <a:endCxn id="65" idx="1"/>
                </p:cNvCxnSpPr>
                <p:nvPr/>
              </p:nvCxnSpPr>
              <p:spPr>
                <a:xfrm flipV="1">
                  <a:off x="7055052" y="5361687"/>
                  <a:ext cx="267543"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68" name="直線コネクタ 67"/>
                <p:cNvCxnSpPr>
                  <a:stCxn id="66" idx="3"/>
                  <a:endCxn id="64" idx="1"/>
                </p:cNvCxnSpPr>
                <p:nvPr/>
              </p:nvCxnSpPr>
              <p:spPr>
                <a:xfrm>
                  <a:off x="7055052" y="5521100"/>
                  <a:ext cx="267543"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82" name="図形グループ 81"/>
              <p:cNvGrpSpPr/>
              <p:nvPr/>
            </p:nvGrpSpPr>
            <p:grpSpPr>
              <a:xfrm>
                <a:off x="4144673" y="5993886"/>
                <a:ext cx="1730984" cy="723108"/>
                <a:chOff x="4144673" y="5139901"/>
                <a:chExt cx="1730984" cy="723108"/>
              </a:xfrm>
            </p:grpSpPr>
            <p:sp>
              <p:nvSpPr>
                <p:cNvPr id="83" name="正方形/長方形 82"/>
                <p:cNvSpPr/>
                <p:nvPr/>
              </p:nvSpPr>
              <p:spPr>
                <a:xfrm>
                  <a:off x="4144673" y="5139901"/>
                  <a:ext cx="1730984" cy="723108"/>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4" name="正方形/長方形 83"/>
                <p:cNvSpPr/>
                <p:nvPr/>
              </p:nvSpPr>
              <p:spPr>
                <a:xfrm>
                  <a:off x="4259714" y="5542431"/>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85" name="正方形/長方形 84"/>
                <p:cNvSpPr/>
                <p:nvPr/>
              </p:nvSpPr>
              <p:spPr>
                <a:xfrm>
                  <a:off x="4259714" y="5223046"/>
                  <a:ext cx="624793" cy="245797"/>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GPU</a:t>
                  </a:r>
                  <a:endParaRPr kumimoji="1" lang="ja-JP" altLang="en-US" dirty="0">
                    <a:latin typeface="Calibri" panose="020F0502020204030204" pitchFamily="34" charset="0"/>
                  </a:endParaRPr>
                </a:p>
              </p:txBody>
            </p:sp>
            <p:sp>
              <p:nvSpPr>
                <p:cNvPr id="86" name="正方形/長方形 85"/>
                <p:cNvSpPr/>
                <p:nvPr/>
              </p:nvSpPr>
              <p:spPr>
                <a:xfrm>
                  <a:off x="5138195" y="5382459"/>
                  <a:ext cx="624793" cy="245797"/>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cxnSp>
              <p:nvCxnSpPr>
                <p:cNvPr id="87" name="直線コネクタ 86"/>
                <p:cNvCxnSpPr>
                  <a:stCxn id="86" idx="1"/>
                  <a:endCxn id="85" idx="3"/>
                </p:cNvCxnSpPr>
                <p:nvPr/>
              </p:nvCxnSpPr>
              <p:spPr>
                <a:xfrm flipH="1" flipV="1">
                  <a:off x="4884507" y="5345945"/>
                  <a:ext cx="253688" cy="159413"/>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88" name="直線コネクタ 87"/>
                <p:cNvCxnSpPr>
                  <a:stCxn id="86" idx="1"/>
                  <a:endCxn id="84" idx="3"/>
                </p:cNvCxnSpPr>
                <p:nvPr/>
              </p:nvCxnSpPr>
              <p:spPr>
                <a:xfrm flipH="1">
                  <a:off x="4884507" y="5505358"/>
                  <a:ext cx="253688" cy="159972"/>
                </a:xfrm>
                <a:prstGeom prst="line">
                  <a:avLst/>
                </a:prstGeom>
                <a:ln>
                  <a:prstDash val="solid"/>
                </a:ln>
              </p:spPr>
              <p:style>
                <a:lnRef idx="2">
                  <a:schemeClr val="dk1"/>
                </a:lnRef>
                <a:fillRef idx="1">
                  <a:schemeClr val="lt1"/>
                </a:fillRef>
                <a:effectRef idx="0">
                  <a:schemeClr val="dk1"/>
                </a:effectRef>
                <a:fontRef idx="minor">
                  <a:schemeClr val="dk1"/>
                </a:fontRef>
              </p:style>
            </p:cxnSp>
          </p:grpSp>
          <p:cxnSp>
            <p:nvCxnSpPr>
              <p:cNvPr id="90" name="カギ線コネクタ 89"/>
              <p:cNvCxnSpPr>
                <a:stCxn id="57" idx="3"/>
                <a:endCxn id="86" idx="3"/>
              </p:cNvCxnSpPr>
              <p:nvPr/>
            </p:nvCxnSpPr>
            <p:spPr>
              <a:xfrm>
                <a:off x="5762988" y="5505358"/>
                <a:ext cx="12700" cy="853985"/>
              </a:xfrm>
              <a:prstGeom prst="bentConnector3">
                <a:avLst>
                  <a:gd name="adj1" fmla="val 1800000"/>
                </a:avLst>
              </a:prstGeom>
              <a:ln>
                <a:prstDash val="solid"/>
              </a:ln>
            </p:spPr>
            <p:style>
              <a:lnRef idx="2">
                <a:schemeClr val="dk1"/>
              </a:lnRef>
              <a:fillRef idx="1">
                <a:schemeClr val="lt1"/>
              </a:fillRef>
              <a:effectRef idx="0">
                <a:schemeClr val="dk1"/>
              </a:effectRef>
              <a:fontRef idx="minor">
                <a:schemeClr val="dk1"/>
              </a:fontRef>
            </p:style>
          </p:cxnSp>
          <p:cxnSp>
            <p:nvCxnSpPr>
              <p:cNvPr id="93" name="カギ線コネクタ 92"/>
              <p:cNvCxnSpPr>
                <a:stCxn id="66" idx="1"/>
                <a:endCxn id="43" idx="1"/>
              </p:cNvCxnSpPr>
              <p:nvPr/>
            </p:nvCxnSpPr>
            <p:spPr>
              <a:xfrm rot="10800000" flipV="1">
                <a:off x="6469990" y="5500663"/>
                <a:ext cx="12700" cy="853985"/>
              </a:xfrm>
              <a:prstGeom prst="bentConnector3">
                <a:avLst>
                  <a:gd name="adj1" fmla="val 1800000"/>
                </a:avLst>
              </a:prstGeom>
              <a:ln>
                <a:prstDash val="solid"/>
              </a:ln>
            </p:spPr>
            <p:style>
              <a:lnRef idx="2">
                <a:schemeClr val="dk1"/>
              </a:lnRef>
              <a:fillRef idx="1">
                <a:schemeClr val="lt1"/>
              </a:fillRef>
              <a:effectRef idx="0">
                <a:schemeClr val="dk1"/>
              </a:effectRef>
              <a:fontRef idx="minor">
                <a:schemeClr val="dk1"/>
              </a:fontRef>
            </p:style>
          </p:cxnSp>
          <p:cxnSp>
            <p:nvCxnSpPr>
              <p:cNvPr id="95" name="直線コネクタ 94"/>
              <p:cNvCxnSpPr/>
              <p:nvPr/>
            </p:nvCxnSpPr>
            <p:spPr>
              <a:xfrm>
                <a:off x="5974080" y="5920849"/>
                <a:ext cx="294640" cy="0"/>
              </a:xfrm>
              <a:prstGeom prst="line">
                <a:avLst/>
              </a:prstGeom>
              <a:ln>
                <a:prstDash val="solid"/>
              </a:ln>
            </p:spPr>
            <p:style>
              <a:lnRef idx="2">
                <a:schemeClr val="dk1"/>
              </a:lnRef>
              <a:fillRef idx="1">
                <a:schemeClr val="lt1"/>
              </a:fillRef>
              <a:effectRef idx="0">
                <a:schemeClr val="dk1"/>
              </a:effectRef>
              <a:fontRef idx="minor">
                <a:schemeClr val="dk1"/>
              </a:fontRef>
            </p:style>
          </p:cxnSp>
        </p:grpSp>
        <p:sp>
          <p:nvSpPr>
            <p:cNvPr id="12" name="テキスト ボックス 11"/>
            <p:cNvSpPr txBox="1"/>
            <p:nvPr/>
          </p:nvSpPr>
          <p:spPr>
            <a:xfrm>
              <a:off x="1658062" y="2924712"/>
              <a:ext cx="1197764" cy="369332"/>
            </a:xfrm>
            <a:prstGeom prst="rect">
              <a:avLst/>
            </a:prstGeom>
            <a:noFill/>
          </p:spPr>
          <p:txBody>
            <a:bodyPr wrap="none" rtlCol="0">
              <a:spAutoFit/>
            </a:bodyPr>
            <a:lstStyle/>
            <a:p>
              <a:r>
                <a:rPr kumimoji="1" lang="ja-JP" altLang="en-US" dirty="0" smtClean="0"/>
                <a:t>単一ノード</a:t>
              </a:r>
              <a:endParaRPr kumimoji="1" lang="ja-JP" altLang="en-US" dirty="0"/>
            </a:p>
          </p:txBody>
        </p:sp>
        <p:sp>
          <p:nvSpPr>
            <p:cNvPr id="14" name="テキスト ボックス 13"/>
            <p:cNvSpPr txBox="1"/>
            <p:nvPr/>
          </p:nvSpPr>
          <p:spPr>
            <a:xfrm>
              <a:off x="5083001" y="2924712"/>
              <a:ext cx="1197764" cy="369332"/>
            </a:xfrm>
            <a:prstGeom prst="rect">
              <a:avLst/>
            </a:prstGeom>
            <a:noFill/>
          </p:spPr>
          <p:txBody>
            <a:bodyPr wrap="none" rtlCol="0">
              <a:spAutoFit/>
            </a:bodyPr>
            <a:lstStyle/>
            <a:p>
              <a:r>
                <a:rPr kumimoji="1" lang="ja-JP" altLang="en-US" dirty="0" smtClean="0"/>
                <a:t>複数ノード</a:t>
              </a:r>
              <a:endParaRPr kumimoji="1" lang="ja-JP" altLang="en-US" dirty="0"/>
            </a:p>
          </p:txBody>
        </p:sp>
      </p:grpSp>
      <p:sp>
        <p:nvSpPr>
          <p:cNvPr id="8" name="テキスト ボックス 7"/>
          <p:cNvSpPr txBox="1"/>
          <p:nvPr/>
        </p:nvSpPr>
        <p:spPr>
          <a:xfrm>
            <a:off x="3242458" y="673652"/>
            <a:ext cx="5329496" cy="646331"/>
          </a:xfrm>
          <a:prstGeom prst="rect">
            <a:avLst/>
          </a:prstGeom>
          <a:noFill/>
        </p:spPr>
        <p:txBody>
          <a:bodyPr wrap="none" rtlCol="0">
            <a:spAutoFit/>
          </a:bodyPr>
          <a:lstStyle/>
          <a:p>
            <a:r>
              <a:rPr lang="en-US" altLang="ja-JP" dirty="0" smtClean="0"/>
              <a:t>[1] D. Merrill</a:t>
            </a:r>
            <a:r>
              <a:rPr lang="en-US" altLang="ja-JP" dirty="0"/>
              <a:t> </a:t>
            </a:r>
            <a:r>
              <a:rPr lang="en-US" altLang="ja-JP" dirty="0" smtClean="0"/>
              <a:t>et. al. </a:t>
            </a:r>
            <a:r>
              <a:rPr lang="en-US" altLang="ja-JP" i="1" dirty="0"/>
              <a:t>Scalable GPU Graph </a:t>
            </a:r>
            <a:r>
              <a:rPr lang="en-US" altLang="ja-JP" i="1" dirty="0" smtClean="0"/>
              <a:t>Traversal</a:t>
            </a:r>
          </a:p>
          <a:p>
            <a:r>
              <a:rPr kumimoji="1" lang="en-US" altLang="ja-JP" dirty="0" smtClean="0"/>
              <a:t>[2] </a:t>
            </a:r>
            <a:r>
              <a:rPr kumimoji="1" lang="en-US" altLang="ja-JP" dirty="0" err="1" smtClean="0"/>
              <a:t>Mastrostefano</a:t>
            </a:r>
            <a:r>
              <a:rPr kumimoji="1" lang="en-US" altLang="ja-JP" dirty="0" smtClean="0"/>
              <a:t>. </a:t>
            </a:r>
            <a:r>
              <a:rPr lang="en-US" altLang="ja-JP" i="1" dirty="0"/>
              <a:t>Large Graphs on multi-GPUs</a:t>
            </a:r>
            <a:r>
              <a:rPr lang="en-US" altLang="ja-JP" dirty="0"/>
              <a:t>. </a:t>
            </a:r>
            <a:endParaRPr kumimoji="1" lang="ja-JP" altLang="en-US" dirty="0"/>
          </a:p>
        </p:txBody>
      </p:sp>
    </p:spTree>
    <p:extLst>
      <p:ext uri="{BB962C8B-B14F-4D97-AF65-F5344CB8AC3E}">
        <p14:creationId xmlns:p14="http://schemas.microsoft.com/office/powerpoint/2010/main" val="4024565422"/>
      </p:ext>
    </p:extLst>
  </p:cSld>
  <p:clrMapOvr>
    <a:masterClrMapping/>
  </p:clrMapOvr>
  <mc:AlternateContent xmlns:mc="http://schemas.openxmlformats.org/markup-compatibility/2006" xmlns:p14="http://schemas.microsoft.com/office/powerpoint/2010/main">
    <mc:Choice Requires="p14">
      <p:transition spd="slow" p14:dur="2000" advTm="95154"/>
    </mc:Choice>
    <mc:Fallback xmlns="">
      <p:transition xmlns:p14="http://schemas.microsoft.com/office/powerpoint/2010/main" spd="slow" advTm="95154"/>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rgbClr val="000000"/>
                </a:solidFill>
              </a:rPr>
              <a:t>システムの説明</a:t>
            </a:r>
            <a:endParaRPr kumimoji="1" lang="en-US" altLang="ja-JP" dirty="0" smtClean="0">
              <a:solidFill>
                <a:srgbClr val="000000"/>
              </a:solidFill>
            </a:endParaRPr>
          </a:p>
          <a:p>
            <a:pPr lvl="1"/>
            <a:r>
              <a:rPr kumimoji="1" lang="en-US" altLang="ja-JP" dirty="0" err="1" smtClean="0">
                <a:solidFill>
                  <a:srgbClr val="000000"/>
                </a:solidFill>
              </a:rPr>
              <a:t>ExpEther</a:t>
            </a:r>
            <a:endParaRPr kumimoji="1" lang="en-US" altLang="ja-JP" dirty="0" smtClean="0">
              <a:solidFill>
                <a:srgbClr val="000000"/>
              </a:solidFill>
            </a:endParaRPr>
          </a:p>
          <a:p>
            <a:pPr lvl="1"/>
            <a:r>
              <a:rPr kumimoji="1" lang="en-US" altLang="ja-JP" dirty="0" err="1" smtClean="0">
                <a:solidFill>
                  <a:srgbClr val="000000"/>
                </a:solidFill>
              </a:rPr>
              <a:t>ExpEther</a:t>
            </a:r>
            <a:r>
              <a:rPr kumimoji="1" lang="ja-JP" altLang="en-US" dirty="0" smtClean="0">
                <a:solidFill>
                  <a:srgbClr val="000000"/>
                </a:solidFill>
              </a:rPr>
              <a:t>を用いたマルチ</a:t>
            </a:r>
            <a:r>
              <a:rPr kumimoji="1" lang="en-US" altLang="ja-JP" dirty="0" smtClean="0">
                <a:solidFill>
                  <a:srgbClr val="000000"/>
                </a:solidFill>
              </a:rPr>
              <a:t>GPU</a:t>
            </a:r>
            <a:r>
              <a:rPr kumimoji="1" lang="ja-JP" altLang="en-US" dirty="0" smtClean="0">
                <a:solidFill>
                  <a:srgbClr val="000000"/>
                </a:solidFill>
              </a:rPr>
              <a:t>システム</a:t>
            </a:r>
            <a:endParaRPr kumimoji="1" lang="en-US" altLang="ja-JP" dirty="0" smtClean="0">
              <a:solidFill>
                <a:srgbClr val="000000"/>
              </a:solidFill>
            </a:endParaRPr>
          </a:p>
          <a:p>
            <a:r>
              <a:rPr kumimoji="1" lang="en-US" altLang="ja-JP" dirty="0">
                <a:solidFill>
                  <a:schemeClr val="bg1">
                    <a:lumMod val="85000"/>
                  </a:schemeClr>
                </a:solidFill>
              </a:rPr>
              <a:t>Breadth First </a:t>
            </a:r>
            <a:r>
              <a:rPr kumimoji="1" lang="en-US" altLang="ja-JP" dirty="0" smtClean="0">
                <a:solidFill>
                  <a:schemeClr val="bg1">
                    <a:lumMod val="85000"/>
                  </a:schemeClr>
                </a:solidFill>
              </a:rPr>
              <a:t>Search</a:t>
            </a:r>
          </a:p>
          <a:p>
            <a:pPr lvl="1"/>
            <a:r>
              <a:rPr kumimoji="1" lang="ja-JP" altLang="en-US" dirty="0" smtClean="0">
                <a:solidFill>
                  <a:schemeClr val="bg1">
                    <a:lumMod val="85000"/>
                  </a:schemeClr>
                </a:solidFill>
              </a:rPr>
              <a:t>グラフの圧縮</a:t>
            </a:r>
            <a:endParaRPr kumimoji="1" lang="en-US" altLang="ja-JP" dirty="0" smtClean="0">
              <a:solidFill>
                <a:schemeClr val="bg1">
                  <a:lumMod val="85000"/>
                </a:schemeClr>
              </a:solidFill>
            </a:endParaRPr>
          </a:p>
          <a:p>
            <a:pPr lvl="1"/>
            <a:r>
              <a:rPr kumimoji="1" lang="en-US" altLang="ja-JP" dirty="0" smtClean="0">
                <a:solidFill>
                  <a:schemeClr val="bg1">
                    <a:lumMod val="85000"/>
                  </a:schemeClr>
                </a:solidFill>
              </a:rPr>
              <a:t>Level synchronized BFS</a:t>
            </a:r>
          </a:p>
          <a:p>
            <a:pPr lvl="1"/>
            <a:r>
              <a:rPr kumimoji="1" lang="ja-JP" altLang="en-US" dirty="0" smtClean="0">
                <a:solidFill>
                  <a:schemeClr val="bg1">
                    <a:lumMod val="85000"/>
                  </a:schemeClr>
                </a:solidFill>
              </a:rPr>
              <a:t>並列</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アルゴリズムの流れ</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関連研究</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Mastrostefano</a:t>
            </a:r>
            <a:r>
              <a:rPr kumimoji="1" lang="en-US" altLang="ja-JP" dirty="0" smtClean="0">
                <a:solidFill>
                  <a:schemeClr val="bg1">
                    <a:lumMod val="85000"/>
                  </a:schemeClr>
                </a:solidFill>
              </a:rPr>
              <a:t> [2]</a:t>
            </a:r>
            <a:r>
              <a:rPr kumimoji="1" lang="ja-JP" altLang="en-US" dirty="0" smtClean="0">
                <a:solidFill>
                  <a:schemeClr val="bg1">
                    <a:lumMod val="85000"/>
                  </a:schemeClr>
                </a:solidFill>
              </a:rPr>
              <a:t>の</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提案手法</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評価環境，ベンチマーク</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提案手法による通信量削減に関する評価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提案手法を用いた</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アルゴリズムの評価</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結論</a:t>
            </a:r>
            <a:endParaRPr kumimoji="1" lang="en-US" altLang="ja-JP" dirty="0" smtClean="0">
              <a:solidFill>
                <a:schemeClr val="bg1">
                  <a:lumMod val="85000"/>
                </a:schemeClr>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5</a:t>
            </a:fld>
            <a:endParaRPr lang="en-US"/>
          </a:p>
        </p:txBody>
      </p:sp>
    </p:spTree>
    <p:extLst>
      <p:ext uri="{BB962C8B-B14F-4D97-AF65-F5344CB8AC3E}">
        <p14:creationId xmlns:p14="http://schemas.microsoft.com/office/powerpoint/2010/main" val="2261287115"/>
      </p:ext>
    </p:extLst>
  </p:cSld>
  <p:clrMapOvr>
    <a:masterClrMapping/>
  </p:clrMapOvr>
  <mc:AlternateContent xmlns:mc="http://schemas.openxmlformats.org/markup-compatibility/2006" xmlns:p14="http://schemas.microsoft.com/office/powerpoint/2010/main">
    <mc:Choice Requires="p14">
      <p:transition spd="slow" p14:dur="2000" advTm="10546"/>
    </mc:Choice>
    <mc:Fallback xmlns="">
      <p:transition xmlns:p14="http://schemas.microsoft.com/office/powerpoint/2010/main" spd="slow" advTm="10546"/>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ExpEther</a:t>
            </a:r>
            <a:endParaRPr kumimoji="1" lang="ja-JP" altLang="en-US" dirty="0"/>
          </a:p>
        </p:txBody>
      </p:sp>
      <p:sp>
        <p:nvSpPr>
          <p:cNvPr id="3" name="コンテンツ プレースホルダー 2"/>
          <p:cNvSpPr>
            <a:spLocks noGrp="1"/>
          </p:cNvSpPr>
          <p:nvPr>
            <p:ph idx="1"/>
          </p:nvPr>
        </p:nvSpPr>
        <p:spPr>
          <a:xfrm>
            <a:off x="457200" y="1600200"/>
            <a:ext cx="8229600" cy="2372360"/>
          </a:xfrm>
        </p:spPr>
        <p:txBody>
          <a:bodyPr/>
          <a:lstStyle/>
          <a:p>
            <a:r>
              <a:rPr kumimoji="1" lang="en-US" altLang="ja-JP" dirty="0" smtClean="0"/>
              <a:t>PCI </a:t>
            </a:r>
            <a:r>
              <a:rPr kumimoji="1" lang="en-US" altLang="ja-JP" dirty="0"/>
              <a:t>Express</a:t>
            </a:r>
            <a:r>
              <a:rPr kumimoji="1" lang="ja-JP" altLang="en-US" dirty="0"/>
              <a:t>を</a:t>
            </a:r>
            <a:r>
              <a:rPr kumimoji="1" lang="en-US" altLang="ja-JP" dirty="0"/>
              <a:t>Ethernet</a:t>
            </a:r>
            <a:r>
              <a:rPr kumimoji="1" lang="ja-JP" altLang="en-US" dirty="0"/>
              <a:t>に</a:t>
            </a:r>
            <a:r>
              <a:rPr kumimoji="1" lang="ja-JP" altLang="en-US" dirty="0" smtClean="0"/>
              <a:t>拡張するシステム仮想化技術</a:t>
            </a:r>
            <a:endParaRPr kumimoji="1" lang="en-US" altLang="ja-JP" dirty="0"/>
          </a:p>
          <a:p>
            <a:pPr lvl="1"/>
            <a:r>
              <a:rPr lang="en-US" altLang="ja-JP" sz="2200" dirty="0" err="1"/>
              <a:t>PCIe</a:t>
            </a:r>
            <a:r>
              <a:rPr lang="ja-JP" altLang="en-US" sz="2200" dirty="0" smtClean="0"/>
              <a:t>のパケット（</a:t>
            </a:r>
            <a:r>
              <a:rPr lang="en-US" altLang="ja-JP" sz="2200" dirty="0" smtClean="0"/>
              <a:t>TLP</a:t>
            </a:r>
            <a:r>
              <a:rPr lang="ja-JP" altLang="en-US" sz="2200" dirty="0" smtClean="0"/>
              <a:t>）を</a:t>
            </a:r>
            <a:r>
              <a:rPr lang="en-US" altLang="ja-JP" sz="2200" dirty="0"/>
              <a:t>Ethernet</a:t>
            </a:r>
            <a:r>
              <a:rPr lang="ja-JP" altLang="en-US" sz="2200" dirty="0"/>
              <a:t>のフレーム</a:t>
            </a:r>
            <a:r>
              <a:rPr lang="ja-JP" altLang="en-US" sz="2200" dirty="0" smtClean="0"/>
              <a:t>にカプセル化</a:t>
            </a:r>
            <a:endParaRPr lang="en-US" altLang="ja-JP" sz="2200" dirty="0"/>
          </a:p>
          <a:p>
            <a:r>
              <a:rPr lang="ja-JP" altLang="en-US" dirty="0"/>
              <a:t>ホスト側での設定は不要</a:t>
            </a:r>
            <a:endParaRPr lang="en-US" altLang="ja-JP" dirty="0"/>
          </a:p>
          <a:p>
            <a:pPr lvl="1"/>
            <a:r>
              <a:rPr lang="ja-JP" altLang="en-US" sz="2200" dirty="0"/>
              <a:t>必要な機能は</a:t>
            </a:r>
            <a:r>
              <a:rPr lang="en-US" altLang="ja-JP" sz="2200" dirty="0"/>
              <a:t>NIC</a:t>
            </a:r>
            <a:r>
              <a:rPr lang="ja-JP" altLang="en-US" sz="2200" dirty="0"/>
              <a:t>上のハードウェアで提供</a:t>
            </a:r>
            <a:endParaRPr lang="en-US" altLang="ja-JP" sz="2200" dirty="0"/>
          </a:p>
          <a:p>
            <a:pPr lvl="1"/>
            <a:r>
              <a:rPr lang="ja-JP" altLang="en-US" sz="2200" dirty="0"/>
              <a:t>ユーザは</a:t>
            </a:r>
            <a:r>
              <a:rPr lang="en-US" altLang="ja-JP" sz="2200" dirty="0"/>
              <a:t>Ethernet</a:t>
            </a:r>
            <a:r>
              <a:rPr lang="ja-JP" altLang="en-US" sz="2200" dirty="0"/>
              <a:t>の存在を意識しなくて</a:t>
            </a:r>
            <a:r>
              <a:rPr lang="ja-JP" altLang="en-US" sz="2200" dirty="0" smtClean="0"/>
              <a:t>よい</a:t>
            </a:r>
            <a:endParaRPr lang="en-US" altLang="ja-JP" sz="2200" dirty="0"/>
          </a:p>
        </p:txBody>
      </p:sp>
      <p:sp>
        <p:nvSpPr>
          <p:cNvPr id="4" name="日付プレースホルダー 3"/>
          <p:cNvSpPr>
            <a:spLocks noGrp="1"/>
          </p:cNvSpPr>
          <p:nvPr>
            <p:ph type="dt" sz="half" idx="10"/>
          </p:nvPr>
        </p:nvSpPr>
        <p:spPr/>
        <p:txBody>
          <a:bodyPr/>
          <a:lstStyle/>
          <a:p>
            <a:fld id="{B6B959AE-93AE-2C47-AE1E-BCCEC5793A4E}"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6</a:t>
            </a:fld>
            <a:endParaRPr lang="en-US"/>
          </a:p>
        </p:txBody>
      </p:sp>
      <p:grpSp>
        <p:nvGrpSpPr>
          <p:cNvPr id="148" name="図形グループ 147"/>
          <p:cNvGrpSpPr/>
          <p:nvPr/>
        </p:nvGrpSpPr>
        <p:grpSpPr>
          <a:xfrm>
            <a:off x="437739" y="4476998"/>
            <a:ext cx="8268522" cy="1856740"/>
            <a:chOff x="416460" y="3972560"/>
            <a:chExt cx="8268522" cy="1856740"/>
          </a:xfrm>
        </p:grpSpPr>
        <p:cxnSp>
          <p:nvCxnSpPr>
            <p:cNvPr id="104" name="直線コネクタ 103"/>
            <p:cNvCxnSpPr>
              <a:endCxn id="42" idx="2"/>
            </p:cNvCxnSpPr>
            <p:nvPr/>
          </p:nvCxnSpPr>
          <p:spPr>
            <a:xfrm flipH="1">
              <a:off x="3064990" y="4053780"/>
              <a:ext cx="79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2" name="直線コネクタ 111"/>
            <p:cNvCxnSpPr>
              <a:endCxn id="65" idx="2"/>
            </p:cNvCxnSpPr>
            <p:nvPr/>
          </p:nvCxnSpPr>
          <p:spPr>
            <a:xfrm>
              <a:off x="6003847"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6" name="直線コネクタ 115"/>
            <p:cNvCxnSpPr/>
            <p:nvPr/>
          </p:nvCxnSpPr>
          <p:spPr>
            <a:xfrm>
              <a:off x="794053"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cxnSp>
          <p:nvCxnSpPr>
            <p:cNvPr id="117" name="直線コネクタ 116"/>
            <p:cNvCxnSpPr/>
            <p:nvPr/>
          </p:nvCxnSpPr>
          <p:spPr>
            <a:xfrm>
              <a:off x="8307389" y="4053780"/>
              <a:ext cx="0" cy="177552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41" name="正方形/長方形 40"/>
            <p:cNvSpPr/>
            <p:nvPr/>
          </p:nvSpPr>
          <p:spPr>
            <a:xfrm>
              <a:off x="416460" y="4893835"/>
              <a:ext cx="755186" cy="426836"/>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400" dirty="0" smtClean="0">
                  <a:latin typeface="Calibri" panose="020F0502020204030204" pitchFamily="34" charset="0"/>
                </a:rPr>
                <a:t>CPU</a:t>
              </a:r>
              <a:endParaRPr kumimoji="1" lang="ja-JP" altLang="en-US" sz="2400" dirty="0">
                <a:latin typeface="Calibri" panose="020F0502020204030204" pitchFamily="34" charset="0"/>
              </a:endParaRPr>
            </a:p>
          </p:txBody>
        </p:sp>
        <p:sp>
          <p:nvSpPr>
            <p:cNvPr id="42" name="角丸四角形 41"/>
            <p:cNvSpPr/>
            <p:nvPr/>
          </p:nvSpPr>
          <p:spPr>
            <a:xfrm>
              <a:off x="2374399" y="4782210"/>
              <a:ext cx="1381182"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err="1" smtClean="0">
                  <a:latin typeface="Calibri" panose="020F0502020204030204" pitchFamily="34" charset="0"/>
                </a:rPr>
                <a:t>ExpEther</a:t>
              </a:r>
              <a:endParaRPr kumimoji="1" lang="en-US" altLang="ja-JP" sz="2400" dirty="0">
                <a:latin typeface="Calibri" panose="020F0502020204030204" pitchFamily="34" charset="0"/>
              </a:endParaRPr>
            </a:p>
            <a:p>
              <a:pPr algn="ctr"/>
              <a:r>
                <a:rPr kumimoji="1" lang="en-US" altLang="ja-JP" sz="2400" dirty="0" smtClean="0">
                  <a:latin typeface="Calibri" panose="020F0502020204030204" pitchFamily="34" charset="0"/>
                </a:rPr>
                <a:t>NIC</a:t>
              </a:r>
              <a:endParaRPr kumimoji="1" lang="ja-JP" altLang="en-US" sz="2400" dirty="0">
                <a:latin typeface="Calibri" panose="020F0502020204030204" pitchFamily="34" charset="0"/>
              </a:endParaRPr>
            </a:p>
          </p:txBody>
        </p:sp>
        <p:sp>
          <p:nvSpPr>
            <p:cNvPr id="65" name="角丸四角形 64"/>
            <p:cNvSpPr/>
            <p:nvPr/>
          </p:nvSpPr>
          <p:spPr>
            <a:xfrm>
              <a:off x="5313256" y="4782210"/>
              <a:ext cx="1381182"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err="1" smtClean="0">
                  <a:latin typeface="Calibri" panose="020F0502020204030204" pitchFamily="34" charset="0"/>
                </a:rPr>
                <a:t>ExpEther</a:t>
              </a:r>
              <a:endParaRPr kumimoji="1" lang="en-US" altLang="ja-JP" sz="2400" dirty="0">
                <a:latin typeface="Calibri" panose="020F0502020204030204" pitchFamily="34" charset="0"/>
              </a:endParaRPr>
            </a:p>
            <a:p>
              <a:pPr algn="ctr"/>
              <a:r>
                <a:rPr kumimoji="1" lang="en-US" altLang="ja-JP" sz="2400" dirty="0" smtClean="0">
                  <a:latin typeface="Calibri" panose="020F0502020204030204" pitchFamily="34" charset="0"/>
                </a:rPr>
                <a:t>NIC</a:t>
              </a:r>
              <a:endParaRPr kumimoji="1" lang="ja-JP" altLang="en-US" sz="2400" dirty="0">
                <a:latin typeface="Calibri" panose="020F0502020204030204" pitchFamily="34" charset="0"/>
              </a:endParaRPr>
            </a:p>
          </p:txBody>
        </p:sp>
        <p:cxnSp>
          <p:nvCxnSpPr>
            <p:cNvPr id="29" name="直線矢印コネクタ 28"/>
            <p:cNvCxnSpPr>
              <a:stCxn id="41" idx="3"/>
              <a:endCxn id="42" idx="1"/>
            </p:cNvCxnSpPr>
            <p:nvPr/>
          </p:nvCxnSpPr>
          <p:spPr>
            <a:xfrm>
              <a:off x="1171646" y="5107253"/>
              <a:ext cx="1202753" cy="2892"/>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cxnSp>
          <p:nvCxnSpPr>
            <p:cNvPr id="86" name="直線矢印コネクタ 85"/>
            <p:cNvCxnSpPr>
              <a:stCxn id="65" idx="3"/>
              <a:endCxn id="95" idx="1"/>
            </p:cNvCxnSpPr>
            <p:nvPr/>
          </p:nvCxnSpPr>
          <p:spPr>
            <a:xfrm>
              <a:off x="6694438" y="5110145"/>
              <a:ext cx="1235358" cy="0"/>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sp>
          <p:nvSpPr>
            <p:cNvPr id="95" name="正方形/長方形 94"/>
            <p:cNvSpPr/>
            <p:nvPr/>
          </p:nvSpPr>
          <p:spPr>
            <a:xfrm>
              <a:off x="7929796" y="4896727"/>
              <a:ext cx="755186"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sz="2400" dirty="0" smtClean="0">
                  <a:latin typeface="Calibri" panose="020F0502020204030204" pitchFamily="34" charset="0"/>
                </a:rPr>
                <a:t>GPU</a:t>
              </a:r>
              <a:endParaRPr kumimoji="1" lang="ja-JP" altLang="en-US" sz="2400" dirty="0">
                <a:latin typeface="Calibri" panose="020F0502020204030204" pitchFamily="34" charset="0"/>
              </a:endParaRPr>
            </a:p>
          </p:txBody>
        </p:sp>
        <p:cxnSp>
          <p:nvCxnSpPr>
            <p:cNvPr id="99" name="直線矢印コネクタ 98"/>
            <p:cNvCxnSpPr>
              <a:stCxn id="42" idx="3"/>
              <a:endCxn id="65" idx="1"/>
            </p:cNvCxnSpPr>
            <p:nvPr/>
          </p:nvCxnSpPr>
          <p:spPr>
            <a:xfrm>
              <a:off x="3755581" y="5110145"/>
              <a:ext cx="1557675" cy="0"/>
            </a:xfrm>
            <a:prstGeom prst="straightConnector1">
              <a:avLst/>
            </a:prstGeom>
            <a:ln>
              <a:prstDash val="solid"/>
              <a:headEnd type="arrow"/>
              <a:tailEnd type="arrow"/>
            </a:ln>
          </p:spPr>
          <p:style>
            <a:lnRef idx="2">
              <a:schemeClr val="dk1"/>
            </a:lnRef>
            <a:fillRef idx="1">
              <a:schemeClr val="lt1"/>
            </a:fillRef>
            <a:effectRef idx="0">
              <a:schemeClr val="dk1"/>
            </a:effectRef>
            <a:fontRef idx="minor">
              <a:schemeClr val="dk1"/>
            </a:fontRef>
          </p:style>
        </p:cxnSp>
        <p:cxnSp>
          <p:nvCxnSpPr>
            <p:cNvPr id="129" name="直線矢印コネクタ 128"/>
            <p:cNvCxnSpPr/>
            <p:nvPr/>
          </p:nvCxnSpPr>
          <p:spPr>
            <a:xfrm>
              <a:off x="794053" y="4356100"/>
              <a:ext cx="2270937" cy="0"/>
            </a:xfrm>
            <a:prstGeom prst="straightConnector1">
              <a:avLst/>
            </a:prstGeom>
            <a:ln>
              <a:solidFill>
                <a:srgbClr val="4F81BD"/>
              </a:solidFill>
              <a:prstDash val="dash"/>
              <a:headEnd type="arrow"/>
              <a:tailEnd type="arrow"/>
            </a:ln>
          </p:spPr>
          <p:style>
            <a:lnRef idx="2">
              <a:schemeClr val="dk1"/>
            </a:lnRef>
            <a:fillRef idx="1">
              <a:schemeClr val="lt1"/>
            </a:fillRef>
            <a:effectRef idx="0">
              <a:schemeClr val="dk1"/>
            </a:effectRef>
            <a:fontRef idx="minor">
              <a:schemeClr val="dk1"/>
            </a:fontRef>
          </p:style>
        </p:cxnSp>
        <p:cxnSp>
          <p:nvCxnSpPr>
            <p:cNvPr id="131" name="直線矢印コネクタ 130"/>
            <p:cNvCxnSpPr/>
            <p:nvPr/>
          </p:nvCxnSpPr>
          <p:spPr>
            <a:xfrm>
              <a:off x="3065780" y="4356100"/>
              <a:ext cx="2938067" cy="0"/>
            </a:xfrm>
            <a:prstGeom prst="straightConnector1">
              <a:avLst/>
            </a:prstGeom>
            <a:ln>
              <a:solidFill>
                <a:schemeClr val="accent3"/>
              </a:solidFill>
              <a:prstDash val="dash"/>
              <a:headEnd type="arrow"/>
              <a:tailEnd type="arrow"/>
            </a:ln>
          </p:spPr>
          <p:style>
            <a:lnRef idx="2">
              <a:schemeClr val="dk1"/>
            </a:lnRef>
            <a:fillRef idx="1">
              <a:schemeClr val="lt1"/>
            </a:fillRef>
            <a:effectRef idx="0">
              <a:schemeClr val="dk1"/>
            </a:effectRef>
            <a:fontRef idx="minor">
              <a:schemeClr val="dk1"/>
            </a:fontRef>
          </p:style>
        </p:cxnSp>
        <p:sp>
          <p:nvSpPr>
            <p:cNvPr id="134" name="テキスト ボックス 133"/>
            <p:cNvSpPr txBox="1"/>
            <p:nvPr/>
          </p:nvSpPr>
          <p:spPr>
            <a:xfrm>
              <a:off x="1215460" y="3986768"/>
              <a:ext cx="1467431" cy="369332"/>
            </a:xfrm>
            <a:prstGeom prst="rect">
              <a:avLst/>
            </a:prstGeom>
            <a:noFill/>
          </p:spPr>
          <p:txBody>
            <a:bodyPr wrap="none" rtlCol="0">
              <a:spAutoFit/>
            </a:bodyPr>
            <a:lstStyle/>
            <a:p>
              <a:r>
                <a:rPr kumimoji="1" lang="en-US" altLang="ja-JP" dirty="0" smtClean="0"/>
                <a:t>PCI Express</a:t>
              </a:r>
              <a:endParaRPr kumimoji="1" lang="ja-JP" altLang="en-US" dirty="0"/>
            </a:p>
          </p:txBody>
        </p:sp>
        <p:sp>
          <p:nvSpPr>
            <p:cNvPr id="137" name="テキスト ボックス 136"/>
            <p:cNvSpPr txBox="1"/>
            <p:nvPr/>
          </p:nvSpPr>
          <p:spPr>
            <a:xfrm>
              <a:off x="4013200" y="3972560"/>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sp>
          <p:nvSpPr>
            <p:cNvPr id="138" name="片側の 2 つの角を切り取った四角形 137"/>
            <p:cNvSpPr/>
            <p:nvPr/>
          </p:nvSpPr>
          <p:spPr>
            <a:xfrm>
              <a:off x="1393898" y="4877526"/>
              <a:ext cx="752476" cy="393700"/>
            </a:xfrm>
            <a:prstGeom prst="snip2Same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dirty="0" smtClean="0">
                  <a:latin typeface="Calibri" panose="020F0502020204030204" pitchFamily="34" charset="0"/>
                </a:rPr>
                <a:t>TLP</a:t>
              </a:r>
              <a:endParaRPr kumimoji="1" lang="ja-JP" altLang="en-US" sz="2400" dirty="0">
                <a:latin typeface="Calibri" panose="020F0502020204030204" pitchFamily="34" charset="0"/>
              </a:endParaRPr>
            </a:p>
          </p:txBody>
        </p:sp>
        <p:cxnSp>
          <p:nvCxnSpPr>
            <p:cNvPr id="142" name="直線矢印コネクタ 141"/>
            <p:cNvCxnSpPr/>
            <p:nvPr/>
          </p:nvCxnSpPr>
          <p:spPr>
            <a:xfrm>
              <a:off x="6016077" y="4356100"/>
              <a:ext cx="2270937" cy="0"/>
            </a:xfrm>
            <a:prstGeom prst="straightConnector1">
              <a:avLst/>
            </a:prstGeom>
            <a:ln>
              <a:solidFill>
                <a:srgbClr val="4F81BD"/>
              </a:solidFill>
              <a:prstDash val="dash"/>
              <a:headEnd type="arrow"/>
              <a:tailEnd type="arrow"/>
            </a:ln>
          </p:spPr>
          <p:style>
            <a:lnRef idx="2">
              <a:schemeClr val="dk1"/>
            </a:lnRef>
            <a:fillRef idx="1">
              <a:schemeClr val="lt1"/>
            </a:fillRef>
            <a:effectRef idx="0">
              <a:schemeClr val="dk1"/>
            </a:effectRef>
            <a:fontRef idx="minor">
              <a:schemeClr val="dk1"/>
            </a:fontRef>
          </p:style>
        </p:cxnSp>
        <p:sp>
          <p:nvSpPr>
            <p:cNvPr id="143" name="テキスト ボックス 142"/>
            <p:cNvSpPr txBox="1"/>
            <p:nvPr/>
          </p:nvSpPr>
          <p:spPr>
            <a:xfrm>
              <a:off x="6437484" y="3986768"/>
              <a:ext cx="1467431" cy="369332"/>
            </a:xfrm>
            <a:prstGeom prst="rect">
              <a:avLst/>
            </a:prstGeom>
            <a:noFill/>
          </p:spPr>
          <p:txBody>
            <a:bodyPr wrap="none" rtlCol="0">
              <a:spAutoFit/>
            </a:bodyPr>
            <a:lstStyle/>
            <a:p>
              <a:r>
                <a:rPr kumimoji="1" lang="en-US" altLang="ja-JP" dirty="0" smtClean="0"/>
                <a:t>PCI Express</a:t>
              </a:r>
              <a:endParaRPr kumimoji="1" lang="ja-JP" altLang="en-US" dirty="0"/>
            </a:p>
          </p:txBody>
        </p:sp>
        <p:sp>
          <p:nvSpPr>
            <p:cNvPr id="145" name="片側の 2 つの角を切り取った四角形 144"/>
            <p:cNvSpPr/>
            <p:nvPr/>
          </p:nvSpPr>
          <p:spPr>
            <a:xfrm>
              <a:off x="6942234" y="4877526"/>
              <a:ext cx="752476" cy="393700"/>
            </a:xfrm>
            <a:prstGeom prst="snip2SameRect">
              <a:avLst/>
            </a:prstGeom>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2400" dirty="0" smtClean="0">
                  <a:latin typeface="Calibri" panose="020F0502020204030204" pitchFamily="34" charset="0"/>
                </a:rPr>
                <a:t>TLP</a:t>
              </a:r>
              <a:endParaRPr kumimoji="1" lang="ja-JP" altLang="en-US" sz="2400" dirty="0">
                <a:latin typeface="Calibri" panose="020F0502020204030204" pitchFamily="34" charset="0"/>
              </a:endParaRPr>
            </a:p>
          </p:txBody>
        </p:sp>
        <p:sp>
          <p:nvSpPr>
            <p:cNvPr id="147" name="片側の 2 つの角を切り取った四角形 146"/>
            <p:cNvSpPr/>
            <p:nvPr/>
          </p:nvSpPr>
          <p:spPr>
            <a:xfrm>
              <a:off x="3981970" y="4877526"/>
              <a:ext cx="1114494" cy="393700"/>
            </a:xfrm>
            <a:prstGeom prst="snip2SameRect">
              <a:avLst/>
            </a:prstGeom>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sz="2400" dirty="0" smtClean="0">
                  <a:latin typeface="Calibri" panose="020F0502020204030204" pitchFamily="34" charset="0"/>
                </a:rPr>
                <a:t>Frame</a:t>
              </a:r>
              <a:endParaRPr kumimoji="1" lang="ja-JP" altLang="en-US" sz="2400" dirty="0">
                <a:latin typeface="Calibri" panose="020F0502020204030204" pitchFamily="34" charset="0"/>
              </a:endParaRPr>
            </a:p>
          </p:txBody>
        </p:sp>
      </p:grpSp>
      <p:sp>
        <p:nvSpPr>
          <p:cNvPr id="151" name="テキスト ボックス 150"/>
          <p:cNvSpPr txBox="1"/>
          <p:nvPr/>
        </p:nvSpPr>
        <p:spPr>
          <a:xfrm>
            <a:off x="4987752" y="3841988"/>
            <a:ext cx="3340916" cy="369332"/>
          </a:xfrm>
          <a:prstGeom prst="rect">
            <a:avLst/>
          </a:prstGeom>
          <a:noFill/>
        </p:spPr>
        <p:txBody>
          <a:bodyPr wrap="none" rtlCol="0">
            <a:spAutoFit/>
          </a:bodyPr>
          <a:lstStyle/>
          <a:p>
            <a:r>
              <a:rPr kumimoji="1" lang="en-US" altLang="ja-JP" dirty="0" smtClean="0"/>
              <a:t>TLP: Transaction Layer Packet</a:t>
            </a:r>
            <a:endParaRPr kumimoji="1" lang="ja-JP" altLang="en-US" dirty="0"/>
          </a:p>
        </p:txBody>
      </p:sp>
    </p:spTree>
    <p:extLst>
      <p:ext uri="{BB962C8B-B14F-4D97-AF65-F5344CB8AC3E}">
        <p14:creationId xmlns:p14="http://schemas.microsoft.com/office/powerpoint/2010/main" val="669514323"/>
      </p:ext>
    </p:extLst>
  </p:cSld>
  <p:clrMapOvr>
    <a:masterClrMapping/>
  </p:clrMapOvr>
  <mc:AlternateContent xmlns:mc="http://schemas.openxmlformats.org/markup-compatibility/2006" xmlns:p14="http://schemas.microsoft.com/office/powerpoint/2010/main">
    <mc:Choice Requires="p14">
      <p:transition spd="slow" p14:dur="2000" advTm="36704"/>
    </mc:Choice>
    <mc:Fallback xmlns="">
      <p:transition xmlns:p14="http://schemas.microsoft.com/office/powerpoint/2010/main" spd="slow" advTm="36704"/>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err="1" smtClean="0"/>
              <a:t>ExpEther</a:t>
            </a:r>
            <a:r>
              <a:rPr kumimoji="1" lang="ja-JP" altLang="en-US" dirty="0" smtClean="0"/>
              <a:t>を用いたマルチ</a:t>
            </a:r>
            <a:r>
              <a:rPr kumimoji="1" lang="en-US" altLang="ja-JP" dirty="0" smtClean="0"/>
              <a:t>GPU</a:t>
            </a:r>
            <a:r>
              <a:rPr kumimoji="1" lang="ja-JP" altLang="en-US" dirty="0" smtClean="0"/>
              <a:t>システム</a:t>
            </a:r>
            <a:endParaRPr kumimoji="1" lang="ja-JP" altLang="en-US" dirty="0"/>
          </a:p>
        </p:txBody>
      </p:sp>
      <p:sp>
        <p:nvSpPr>
          <p:cNvPr id="30" name="コンテンツ プレースホルダー 29"/>
          <p:cNvSpPr>
            <a:spLocks noGrp="1"/>
          </p:cNvSpPr>
          <p:nvPr>
            <p:ph sz="half" idx="1"/>
          </p:nvPr>
        </p:nvSpPr>
        <p:spPr>
          <a:xfrm>
            <a:off x="400338" y="2351927"/>
            <a:ext cx="4203555" cy="1617472"/>
          </a:xfrm>
        </p:spPr>
        <p:txBody>
          <a:bodyPr>
            <a:normAutofit/>
          </a:bodyPr>
          <a:lstStyle/>
          <a:p>
            <a:r>
              <a:rPr kumimoji="1" lang="ja-JP" altLang="en-US" sz="2200" dirty="0" smtClean="0">
                <a:solidFill>
                  <a:schemeClr val="accent2"/>
                </a:solidFill>
              </a:rPr>
              <a:t>利点</a:t>
            </a:r>
            <a:endParaRPr kumimoji="1" lang="en-US" altLang="ja-JP" sz="2200" dirty="0">
              <a:solidFill>
                <a:schemeClr val="accent2"/>
              </a:solidFill>
            </a:endParaRPr>
          </a:p>
          <a:p>
            <a:pPr lvl="1"/>
            <a:r>
              <a:rPr kumimoji="1" lang="ja-JP" altLang="en-US" sz="2000" dirty="0"/>
              <a:t>複数ノード環境の構築が不要</a:t>
            </a:r>
            <a:endParaRPr kumimoji="1" lang="en-US" altLang="ja-JP" sz="2000" dirty="0"/>
          </a:p>
          <a:p>
            <a:pPr lvl="1"/>
            <a:r>
              <a:rPr kumimoji="1" lang="ja-JP" altLang="en-US" sz="2000" dirty="0"/>
              <a:t>ノード間制御のプログラムが不要</a:t>
            </a:r>
            <a:endParaRPr kumimoji="1" lang="en-US" altLang="ja-JP" sz="2000" dirty="0"/>
          </a:p>
          <a:p>
            <a:pPr lvl="1"/>
            <a:r>
              <a:rPr kumimoji="1" lang="ja-JP" altLang="en-US" sz="2000" dirty="0"/>
              <a:t>拡張性に優れて</a:t>
            </a:r>
            <a:r>
              <a:rPr kumimoji="1" lang="ja-JP" altLang="en-US" sz="2000" dirty="0" smtClean="0"/>
              <a:t>いる</a:t>
            </a:r>
            <a:endParaRPr kumimoji="1" lang="en-US" altLang="ja-JP" sz="2000" dirty="0" smtClean="0"/>
          </a:p>
          <a:p>
            <a:endParaRPr kumimoji="1" lang="ja-JP" altLang="en-US" sz="2000" dirty="0"/>
          </a:p>
        </p:txBody>
      </p:sp>
      <p:sp>
        <p:nvSpPr>
          <p:cNvPr id="32" name="コンテンツ プレースホルダー 31"/>
          <p:cNvSpPr>
            <a:spLocks noGrp="1"/>
          </p:cNvSpPr>
          <p:nvPr>
            <p:ph sz="half" idx="2"/>
          </p:nvPr>
        </p:nvSpPr>
        <p:spPr>
          <a:xfrm>
            <a:off x="4810404" y="2351927"/>
            <a:ext cx="4279085" cy="1617472"/>
          </a:xfrm>
        </p:spPr>
        <p:txBody>
          <a:bodyPr>
            <a:normAutofit/>
          </a:bodyPr>
          <a:lstStyle/>
          <a:p>
            <a:r>
              <a:rPr kumimoji="1" lang="ja-JP" altLang="en-US" sz="2200" dirty="0" smtClean="0">
                <a:solidFill>
                  <a:schemeClr val="accent1"/>
                </a:solidFill>
              </a:rPr>
              <a:t>欠点</a:t>
            </a:r>
            <a:endParaRPr kumimoji="1" lang="en-US" altLang="ja-JP" sz="2200" dirty="0">
              <a:solidFill>
                <a:schemeClr val="accent1"/>
              </a:solidFill>
            </a:endParaRPr>
          </a:p>
          <a:p>
            <a:pPr lvl="1"/>
            <a:r>
              <a:rPr kumimoji="1" lang="en-US" altLang="ja-JP" sz="2000" dirty="0" err="1" smtClean="0"/>
              <a:t>PCIe</a:t>
            </a:r>
            <a:r>
              <a:rPr kumimoji="1" lang="ja-JP" altLang="en-US" sz="2000" dirty="0" smtClean="0"/>
              <a:t>と比較するとデータ</a:t>
            </a:r>
            <a:r>
              <a:rPr kumimoji="1" lang="ja-JP" altLang="en-US" sz="2000" dirty="0"/>
              <a:t>転送スループットが小さい</a:t>
            </a:r>
            <a:endParaRPr kumimoji="1" lang="en-US" altLang="ja-JP" sz="2000" dirty="0"/>
          </a:p>
          <a:p>
            <a:endParaRPr kumimoji="1" lang="ja-JP" altLang="en-US" dirty="0"/>
          </a:p>
        </p:txBody>
      </p:sp>
      <p:sp>
        <p:nvSpPr>
          <p:cNvPr id="4" name="日付プレースホルダー 3"/>
          <p:cNvSpPr>
            <a:spLocks noGrp="1"/>
          </p:cNvSpPr>
          <p:nvPr>
            <p:ph type="dt" sz="half" idx="10"/>
          </p:nvPr>
        </p:nvSpPr>
        <p:spPr/>
        <p:txBody>
          <a:bodyPr/>
          <a:lstStyle/>
          <a:p>
            <a:fld id="{723E69E0-DDFF-6C48-BE02-9309187D77B8}"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7</a:t>
            </a:fld>
            <a:endParaRPr lang="en-US"/>
          </a:p>
        </p:txBody>
      </p:sp>
      <p:grpSp>
        <p:nvGrpSpPr>
          <p:cNvPr id="66" name="図形グループ 65"/>
          <p:cNvGrpSpPr/>
          <p:nvPr/>
        </p:nvGrpSpPr>
        <p:grpSpPr>
          <a:xfrm>
            <a:off x="537641" y="4335521"/>
            <a:ext cx="2664995" cy="1662899"/>
            <a:chOff x="613841" y="2976621"/>
            <a:chExt cx="2664995" cy="1662899"/>
          </a:xfrm>
        </p:grpSpPr>
        <p:sp>
          <p:nvSpPr>
            <p:cNvPr id="19" name="正方形/長方形 18"/>
            <p:cNvSpPr/>
            <p:nvPr/>
          </p:nvSpPr>
          <p:spPr>
            <a:xfrm>
              <a:off x="613841" y="3193397"/>
              <a:ext cx="2258153" cy="1446123"/>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8" name="正方形/長方形 7"/>
            <p:cNvSpPr/>
            <p:nvPr/>
          </p:nvSpPr>
          <p:spPr>
            <a:xfrm>
              <a:off x="1030247" y="3408463"/>
              <a:ext cx="914400" cy="426836"/>
            </a:xfrm>
            <a:prstGeom prst="rect">
              <a:avLst/>
            </a:prstGeom>
            <a:solidFill>
              <a:schemeClr val="accent2">
                <a:lumMod val="60000"/>
                <a:lumOff val="40000"/>
              </a:schemeClr>
            </a:solidFill>
            <a:ln>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CPU</a:t>
              </a:r>
              <a:endParaRPr kumimoji="1" lang="ja-JP" altLang="en-US" dirty="0">
                <a:latin typeface="Calibri" panose="020F0502020204030204" pitchFamily="34" charset="0"/>
              </a:endParaRPr>
            </a:p>
          </p:txBody>
        </p:sp>
        <p:sp>
          <p:nvSpPr>
            <p:cNvPr id="11" name="角丸四角形 10"/>
            <p:cNvSpPr/>
            <p:nvPr/>
          </p:nvSpPr>
          <p:spPr>
            <a:xfrm>
              <a:off x="2185772"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20" name="正方形/長方形 19"/>
            <p:cNvSpPr/>
            <p:nvPr/>
          </p:nvSpPr>
          <p:spPr>
            <a:xfrm>
              <a:off x="914044" y="3952708"/>
              <a:ext cx="1155525" cy="544245"/>
            </a:xfrm>
            <a:prstGeom prst="rect">
              <a:avLst/>
            </a:prstGeom>
            <a:solidFill>
              <a:schemeClr val="bg1">
                <a:lumMod val="85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en-US" altLang="ja-JP" dirty="0" smtClean="0">
                  <a:latin typeface="Calibri" panose="020F0502020204030204" pitchFamily="34" charset="0"/>
                </a:rPr>
                <a:t>Host</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42" name="テキスト ボックス 41"/>
            <p:cNvSpPr txBox="1"/>
            <p:nvPr/>
          </p:nvSpPr>
          <p:spPr>
            <a:xfrm>
              <a:off x="1380705" y="2976621"/>
              <a:ext cx="659293" cy="369332"/>
            </a:xfrm>
            <a:prstGeom prst="rect">
              <a:avLst/>
            </a:prstGeom>
            <a:solidFill>
              <a:schemeClr val="bg1"/>
            </a:solidFill>
          </p:spPr>
          <p:txBody>
            <a:bodyPr wrap="none" rtlCol="0">
              <a:spAutoFit/>
            </a:bodyPr>
            <a:lstStyle/>
            <a:p>
              <a:r>
                <a:rPr kumimoji="1" lang="en-US" altLang="ja-JP" dirty="0" smtClean="0"/>
                <a:t>Host</a:t>
              </a:r>
              <a:endParaRPr kumimoji="1" lang="ja-JP" altLang="en-US" dirty="0"/>
            </a:p>
          </p:txBody>
        </p:sp>
      </p:grpSp>
      <p:grpSp>
        <p:nvGrpSpPr>
          <p:cNvPr id="65" name="図形グループ 64"/>
          <p:cNvGrpSpPr/>
          <p:nvPr/>
        </p:nvGrpSpPr>
        <p:grpSpPr>
          <a:xfrm>
            <a:off x="2567700" y="3999084"/>
            <a:ext cx="1057276" cy="871703"/>
            <a:chOff x="3063480" y="2538412"/>
            <a:chExt cx="1057276" cy="973475"/>
          </a:xfrm>
        </p:grpSpPr>
        <p:sp>
          <p:nvSpPr>
            <p:cNvPr id="34" name="テキスト ボックス 33"/>
            <p:cNvSpPr txBox="1"/>
            <p:nvPr/>
          </p:nvSpPr>
          <p:spPr>
            <a:xfrm>
              <a:off x="3063480" y="2538412"/>
              <a:ext cx="1057276" cy="369332"/>
            </a:xfrm>
            <a:prstGeom prst="rect">
              <a:avLst/>
            </a:prstGeom>
            <a:noFill/>
          </p:spPr>
          <p:txBody>
            <a:bodyPr wrap="none" rtlCol="0">
              <a:spAutoFit/>
            </a:bodyPr>
            <a:lstStyle/>
            <a:p>
              <a:r>
                <a:rPr kumimoji="1" lang="en-US" altLang="ja-JP" dirty="0" smtClean="0"/>
                <a:t>Ethernet</a:t>
              </a:r>
              <a:endParaRPr kumimoji="1" lang="ja-JP" altLang="en-US" dirty="0"/>
            </a:p>
          </p:txBody>
        </p:sp>
        <p:cxnSp>
          <p:nvCxnSpPr>
            <p:cNvPr id="35" name="直線矢印コネクタ 34"/>
            <p:cNvCxnSpPr>
              <a:stCxn id="34" idx="2"/>
            </p:cNvCxnSpPr>
            <p:nvPr/>
          </p:nvCxnSpPr>
          <p:spPr>
            <a:xfrm>
              <a:off x="3592118" y="2907744"/>
              <a:ext cx="461962" cy="604143"/>
            </a:xfrm>
            <a:prstGeom prst="straightConnector1">
              <a:avLst/>
            </a:prstGeom>
            <a:ln>
              <a:prstDash val="solid"/>
              <a:tailEnd type="arrow"/>
            </a:ln>
          </p:spPr>
          <p:style>
            <a:lnRef idx="2">
              <a:schemeClr val="dk1"/>
            </a:lnRef>
            <a:fillRef idx="1">
              <a:schemeClr val="lt1"/>
            </a:fillRef>
            <a:effectRef idx="0">
              <a:schemeClr val="dk1"/>
            </a:effectRef>
            <a:fontRef idx="minor">
              <a:schemeClr val="dk1"/>
            </a:fontRef>
          </p:style>
        </p:cxnSp>
      </p:grpSp>
      <p:sp>
        <p:nvSpPr>
          <p:cNvPr id="12" name="正方形/長方形 11"/>
          <p:cNvSpPr/>
          <p:nvPr/>
        </p:nvSpPr>
        <p:spPr>
          <a:xfrm rot="16200000">
            <a:off x="2887523" y="5336504"/>
            <a:ext cx="2287406" cy="492193"/>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kumimoji="1" lang="en-US" altLang="ja-JP" dirty="0" smtClean="0">
                <a:latin typeface="Calibri" panose="020F0502020204030204" pitchFamily="34" charset="0"/>
              </a:rPr>
              <a:t>Switch</a:t>
            </a:r>
            <a:endParaRPr kumimoji="1" lang="ja-JP" altLang="en-US" dirty="0">
              <a:latin typeface="Calibri" panose="020F0502020204030204" pitchFamily="34" charset="0"/>
            </a:endParaRPr>
          </a:p>
        </p:txBody>
      </p:sp>
      <p:cxnSp>
        <p:nvCxnSpPr>
          <p:cNvPr id="39" name="直線コネクタ 38"/>
          <p:cNvCxnSpPr>
            <a:stCxn id="11" idx="3"/>
          </p:cNvCxnSpPr>
          <p:nvPr/>
        </p:nvCxnSpPr>
        <p:spPr>
          <a:xfrm>
            <a:off x="3202636" y="4983673"/>
            <a:ext cx="582492" cy="0"/>
          </a:xfrm>
          <a:prstGeom prst="line">
            <a:avLst/>
          </a:prstGeom>
          <a:ln>
            <a:prstDash val="solid"/>
          </a:ln>
        </p:spPr>
        <p:style>
          <a:lnRef idx="2">
            <a:schemeClr val="dk1"/>
          </a:lnRef>
          <a:fillRef idx="1">
            <a:schemeClr val="lt1"/>
          </a:fillRef>
          <a:effectRef idx="0">
            <a:schemeClr val="dk1"/>
          </a:effectRef>
          <a:fontRef idx="minor">
            <a:schemeClr val="dk1"/>
          </a:fontRef>
        </p:style>
      </p:cxnSp>
      <p:grpSp>
        <p:nvGrpSpPr>
          <p:cNvPr id="85" name="図形グループ 84"/>
          <p:cNvGrpSpPr/>
          <p:nvPr/>
        </p:nvGrpSpPr>
        <p:grpSpPr>
          <a:xfrm>
            <a:off x="4294254" y="4003418"/>
            <a:ext cx="4518154" cy="2871328"/>
            <a:chOff x="4277322" y="3981662"/>
            <a:chExt cx="4518154" cy="2871328"/>
          </a:xfrm>
        </p:grpSpPr>
        <p:sp>
          <p:nvSpPr>
            <p:cNvPr id="74" name="正方形/長方形 73"/>
            <p:cNvSpPr/>
            <p:nvPr/>
          </p:nvSpPr>
          <p:spPr>
            <a:xfrm>
              <a:off x="4315422" y="3981662"/>
              <a:ext cx="4480054" cy="2871328"/>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45" name="図形グループ 44"/>
            <p:cNvGrpSpPr/>
            <p:nvPr/>
          </p:nvGrpSpPr>
          <p:grpSpPr>
            <a:xfrm>
              <a:off x="4823606" y="4469810"/>
              <a:ext cx="3845089" cy="2132340"/>
              <a:chOff x="4857424" y="3132666"/>
              <a:chExt cx="3845089" cy="2132340"/>
            </a:xfrm>
          </p:grpSpPr>
          <p:grpSp>
            <p:nvGrpSpPr>
              <p:cNvPr id="47" name="図形グループ 46"/>
              <p:cNvGrpSpPr/>
              <p:nvPr/>
            </p:nvGrpSpPr>
            <p:grpSpPr>
              <a:xfrm>
                <a:off x="4857424" y="3132666"/>
                <a:ext cx="3845089" cy="960216"/>
                <a:chOff x="4857424" y="3132666"/>
                <a:chExt cx="3845089" cy="960216"/>
              </a:xfrm>
            </p:grpSpPr>
            <p:sp>
              <p:nvSpPr>
                <p:cNvPr id="61" name="正方形/長方形 60"/>
                <p:cNvSpPr/>
                <p:nvPr/>
              </p:nvSpPr>
              <p:spPr>
                <a:xfrm>
                  <a:off x="5319220" y="3132666"/>
                  <a:ext cx="3383293" cy="96021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62" name="正方形/長方形 61"/>
                <p:cNvSpPr/>
                <p:nvPr/>
              </p:nvSpPr>
              <p:spPr>
                <a:xfrm>
                  <a:off x="6158690" y="3408463"/>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63" name="角丸四角形 62"/>
                <p:cNvSpPr/>
                <p:nvPr/>
              </p:nvSpPr>
              <p:spPr>
                <a:xfrm>
                  <a:off x="4857424"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64" name="正方形/長方形 63"/>
                <p:cNvSpPr/>
                <p:nvPr/>
              </p:nvSpPr>
              <p:spPr>
                <a:xfrm>
                  <a:off x="7312306" y="3345131"/>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grpSp>
          <p:grpSp>
            <p:nvGrpSpPr>
              <p:cNvPr id="48" name="図形グループ 47"/>
              <p:cNvGrpSpPr/>
              <p:nvPr/>
            </p:nvGrpSpPr>
            <p:grpSpPr>
              <a:xfrm>
                <a:off x="4857424" y="4304790"/>
                <a:ext cx="3845089" cy="960216"/>
                <a:chOff x="4857424" y="4304790"/>
                <a:chExt cx="3845089" cy="960216"/>
              </a:xfrm>
            </p:grpSpPr>
            <p:sp>
              <p:nvSpPr>
                <p:cNvPr id="57" name="正方形/長方形 56"/>
                <p:cNvSpPr/>
                <p:nvPr/>
              </p:nvSpPr>
              <p:spPr>
                <a:xfrm>
                  <a:off x="5319220" y="4304790"/>
                  <a:ext cx="3383293" cy="96021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58" name="正方形/長方形 57"/>
                <p:cNvSpPr/>
                <p:nvPr/>
              </p:nvSpPr>
              <p:spPr>
                <a:xfrm>
                  <a:off x="6158690" y="4577055"/>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59" name="角丸四角形 58"/>
                <p:cNvSpPr/>
                <p:nvPr/>
              </p:nvSpPr>
              <p:spPr>
                <a:xfrm>
                  <a:off x="4857424" y="4465430"/>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60" name="正方形/長方形 59"/>
                <p:cNvSpPr/>
                <p:nvPr/>
              </p:nvSpPr>
              <p:spPr>
                <a:xfrm>
                  <a:off x="7312306" y="4512854"/>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grpSp>
        </p:grpSp>
        <p:cxnSp>
          <p:nvCxnSpPr>
            <p:cNvPr id="76" name="直線コネクタ 75"/>
            <p:cNvCxnSpPr>
              <a:stCxn id="63" idx="1"/>
            </p:cNvCxnSpPr>
            <p:nvPr/>
          </p:nvCxnSpPr>
          <p:spPr>
            <a:xfrm flipH="1">
              <a:off x="4277322" y="4961917"/>
              <a:ext cx="546284" cy="0"/>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77" name="直線コネクタ 76"/>
            <p:cNvCxnSpPr>
              <a:stCxn id="59" idx="1"/>
            </p:cNvCxnSpPr>
            <p:nvPr/>
          </p:nvCxnSpPr>
          <p:spPr>
            <a:xfrm flipH="1">
              <a:off x="4277322" y="6130509"/>
              <a:ext cx="546284" cy="0"/>
            </a:xfrm>
            <a:prstGeom prst="line">
              <a:avLst/>
            </a:prstGeom>
            <a:ln>
              <a:prstDash val="solid"/>
            </a:ln>
          </p:spPr>
          <p:style>
            <a:lnRef idx="2">
              <a:schemeClr val="dk1"/>
            </a:lnRef>
            <a:fillRef idx="1">
              <a:schemeClr val="lt1"/>
            </a:fillRef>
            <a:effectRef idx="0">
              <a:schemeClr val="dk1"/>
            </a:effectRef>
            <a:fontRef idx="minor">
              <a:schemeClr val="dk1"/>
            </a:fontRef>
          </p:style>
        </p:cxnSp>
      </p:grpSp>
      <p:grpSp>
        <p:nvGrpSpPr>
          <p:cNvPr id="91" name="図形グループ 90"/>
          <p:cNvGrpSpPr/>
          <p:nvPr/>
        </p:nvGrpSpPr>
        <p:grpSpPr>
          <a:xfrm>
            <a:off x="4277322" y="3999084"/>
            <a:ext cx="4541860" cy="2871328"/>
            <a:chOff x="4277322" y="3999084"/>
            <a:chExt cx="4541860" cy="2871328"/>
          </a:xfrm>
        </p:grpSpPr>
        <p:grpSp>
          <p:nvGrpSpPr>
            <p:cNvPr id="71" name="図形グループ 70"/>
            <p:cNvGrpSpPr/>
            <p:nvPr/>
          </p:nvGrpSpPr>
          <p:grpSpPr>
            <a:xfrm>
              <a:off x="4277322" y="3999084"/>
              <a:ext cx="4541860" cy="2871328"/>
              <a:chOff x="4215516" y="3986673"/>
              <a:chExt cx="4541860" cy="2871328"/>
            </a:xfrm>
          </p:grpSpPr>
          <p:sp>
            <p:nvSpPr>
              <p:cNvPr id="6" name="正方形/長方形 5"/>
              <p:cNvSpPr/>
              <p:nvPr/>
            </p:nvSpPr>
            <p:spPr>
              <a:xfrm>
                <a:off x="4232448" y="3986673"/>
                <a:ext cx="4524928" cy="2871328"/>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grpSp>
            <p:nvGrpSpPr>
              <p:cNvPr id="69" name="図形グループ 68"/>
              <p:cNvGrpSpPr/>
              <p:nvPr/>
            </p:nvGrpSpPr>
            <p:grpSpPr>
              <a:xfrm>
                <a:off x="4781224" y="4170555"/>
                <a:ext cx="3845089" cy="2563718"/>
                <a:chOff x="4857424" y="2824355"/>
                <a:chExt cx="3845089" cy="2563718"/>
              </a:xfrm>
            </p:grpSpPr>
            <p:sp>
              <p:nvSpPr>
                <p:cNvPr id="17" name="正方形/長方形 16"/>
                <p:cNvSpPr/>
                <p:nvPr/>
              </p:nvSpPr>
              <p:spPr>
                <a:xfrm>
                  <a:off x="5319220" y="3080287"/>
                  <a:ext cx="3383293" cy="2307786"/>
                </a:xfrm>
                <a:prstGeom prst="rect">
                  <a:avLst/>
                </a:prstGeom>
                <a:noFill/>
                <a:ln w="38100" cmpd="sng">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sp>
              <p:nvSpPr>
                <p:cNvPr id="10" name="正方形/長方形 9"/>
                <p:cNvSpPr/>
                <p:nvPr/>
              </p:nvSpPr>
              <p:spPr>
                <a:xfrm>
                  <a:off x="6158690" y="3408463"/>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13" name="角丸四角形 12"/>
                <p:cNvSpPr/>
                <p:nvPr/>
              </p:nvSpPr>
              <p:spPr>
                <a:xfrm>
                  <a:off x="4857424" y="3296838"/>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14" name="正方形/長方形 13"/>
                <p:cNvSpPr/>
                <p:nvPr/>
              </p:nvSpPr>
              <p:spPr>
                <a:xfrm>
                  <a:off x="6158690" y="4212974"/>
                  <a:ext cx="914400" cy="426836"/>
                </a:xfrm>
                <a:prstGeom prst="rect">
                  <a:avLst/>
                </a:prstGeom>
                <a:solidFill>
                  <a:schemeClr val="accent1">
                    <a:lumMod val="60000"/>
                    <a:lumOff val="40000"/>
                  </a:schemeClr>
                </a:solidFill>
                <a:ln>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a:latin typeface="Calibri" panose="020F0502020204030204" pitchFamily="34" charset="0"/>
                    </a:rPr>
                    <a:t>G</a:t>
                  </a:r>
                  <a:r>
                    <a:rPr kumimoji="1" lang="en-US" altLang="ja-JP" dirty="0" smtClean="0">
                      <a:latin typeface="Calibri" panose="020F0502020204030204" pitchFamily="34" charset="0"/>
                    </a:rPr>
                    <a:t>PU</a:t>
                  </a:r>
                  <a:endParaRPr kumimoji="1" lang="ja-JP" altLang="en-US" dirty="0">
                    <a:latin typeface="Calibri" panose="020F0502020204030204" pitchFamily="34" charset="0"/>
                  </a:endParaRPr>
                </a:p>
              </p:txBody>
            </p:sp>
            <p:sp>
              <p:nvSpPr>
                <p:cNvPr id="15" name="角丸四角形 14"/>
                <p:cNvSpPr/>
                <p:nvPr/>
              </p:nvSpPr>
              <p:spPr>
                <a:xfrm>
                  <a:off x="4857424" y="4101349"/>
                  <a:ext cx="1093064" cy="655870"/>
                </a:xfrm>
                <a:prstGeom prst="roundRect">
                  <a:avLst/>
                </a:prstGeom>
                <a:solidFill>
                  <a:schemeClr val="accent3">
                    <a:lumMod val="60000"/>
                    <a:lumOff val="40000"/>
                  </a:schemeClr>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kumimoji="1" lang="en-US" altLang="ja-JP" dirty="0" err="1" smtClean="0">
                      <a:latin typeface="Calibri" panose="020F0502020204030204" pitchFamily="34" charset="0"/>
                    </a:rPr>
                    <a:t>ExpEther</a:t>
                  </a:r>
                  <a:endParaRPr kumimoji="1" lang="en-US" altLang="ja-JP" dirty="0">
                    <a:latin typeface="Calibri" panose="020F0502020204030204" pitchFamily="34" charset="0"/>
                  </a:endParaRPr>
                </a:p>
                <a:p>
                  <a:pPr algn="ctr"/>
                  <a:r>
                    <a:rPr kumimoji="1" lang="en-US" altLang="ja-JP" dirty="0" smtClean="0">
                      <a:latin typeface="Calibri" panose="020F0502020204030204" pitchFamily="34" charset="0"/>
                    </a:rPr>
                    <a:t>NIC</a:t>
                  </a:r>
                  <a:endParaRPr kumimoji="1" lang="ja-JP" altLang="en-US" dirty="0">
                    <a:latin typeface="Calibri" panose="020F0502020204030204" pitchFamily="34" charset="0"/>
                  </a:endParaRPr>
                </a:p>
              </p:txBody>
            </p:sp>
            <p:sp>
              <p:nvSpPr>
                <p:cNvPr id="22" name="正方形/長方形 21"/>
                <p:cNvSpPr/>
                <p:nvPr/>
              </p:nvSpPr>
              <p:spPr>
                <a:xfrm>
                  <a:off x="7312306" y="3345131"/>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24" name="正方形/長方形 23"/>
                <p:cNvSpPr/>
                <p:nvPr/>
              </p:nvSpPr>
              <p:spPr>
                <a:xfrm>
                  <a:off x="7312306" y="4148773"/>
                  <a:ext cx="1155525" cy="544245"/>
                </a:xfrm>
                <a:prstGeom prst="rect">
                  <a:avLst/>
                </a:prstGeom>
                <a:solidFill>
                  <a:schemeClr val="bg1">
                    <a:lumMod val="8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dirty="0" smtClean="0">
                      <a:latin typeface="Calibri" panose="020F0502020204030204" pitchFamily="34" charset="0"/>
                    </a:rPr>
                    <a:t>Device</a:t>
                  </a:r>
                </a:p>
                <a:p>
                  <a:pPr algn="ctr"/>
                  <a:r>
                    <a:rPr kumimoji="1" lang="en-US" altLang="ja-JP" dirty="0" smtClean="0">
                      <a:latin typeface="Calibri" panose="020F0502020204030204" pitchFamily="34" charset="0"/>
                    </a:rPr>
                    <a:t>Memory</a:t>
                  </a:r>
                  <a:endParaRPr kumimoji="1" lang="ja-JP" altLang="en-US" dirty="0">
                    <a:latin typeface="Calibri" panose="020F0502020204030204" pitchFamily="34" charset="0"/>
                  </a:endParaRPr>
                </a:p>
              </p:txBody>
            </p:sp>
            <p:sp>
              <p:nvSpPr>
                <p:cNvPr id="31" name="テキスト ボックス 30"/>
                <p:cNvSpPr txBox="1"/>
                <p:nvPr/>
              </p:nvSpPr>
              <p:spPr>
                <a:xfrm>
                  <a:off x="6323441" y="2824355"/>
                  <a:ext cx="1249223" cy="369332"/>
                </a:xfrm>
                <a:prstGeom prst="rect">
                  <a:avLst/>
                </a:prstGeom>
                <a:solidFill>
                  <a:schemeClr val="bg1"/>
                </a:solidFill>
              </p:spPr>
              <p:txBody>
                <a:bodyPr wrap="none" rtlCol="0">
                  <a:spAutoFit/>
                </a:bodyPr>
                <a:lstStyle/>
                <a:p>
                  <a:r>
                    <a:rPr kumimoji="1" lang="en-US" altLang="ja-JP" dirty="0" smtClean="0"/>
                    <a:t>GPU-BOX</a:t>
                  </a:r>
                  <a:endParaRPr kumimoji="1" lang="ja-JP" altLang="en-US" dirty="0"/>
                </a:p>
              </p:txBody>
            </p:sp>
          </p:grpSp>
          <p:cxnSp>
            <p:nvCxnSpPr>
              <p:cNvPr id="41" name="直線コネクタ 40"/>
              <p:cNvCxnSpPr>
                <a:stCxn id="13" idx="1"/>
              </p:cNvCxnSpPr>
              <p:nvPr/>
            </p:nvCxnSpPr>
            <p:spPr>
              <a:xfrm flipH="1">
                <a:off x="4215516" y="4970973"/>
                <a:ext cx="565708" cy="289"/>
              </a:xfrm>
              <a:prstGeom prst="line">
                <a:avLst/>
              </a:prstGeom>
              <a:ln>
                <a:prstDash val="solid"/>
              </a:ln>
            </p:spPr>
            <p:style>
              <a:lnRef idx="2">
                <a:schemeClr val="dk1"/>
              </a:lnRef>
              <a:fillRef idx="1">
                <a:schemeClr val="lt1"/>
              </a:fillRef>
              <a:effectRef idx="0">
                <a:schemeClr val="dk1"/>
              </a:effectRef>
              <a:fontRef idx="minor">
                <a:schemeClr val="dk1"/>
              </a:fontRef>
            </p:style>
          </p:cxnSp>
          <p:cxnSp>
            <p:nvCxnSpPr>
              <p:cNvPr id="44" name="直線コネクタ 43"/>
              <p:cNvCxnSpPr>
                <a:stCxn id="15" idx="1"/>
              </p:cNvCxnSpPr>
              <p:nvPr/>
            </p:nvCxnSpPr>
            <p:spPr>
              <a:xfrm flipH="1">
                <a:off x="4215516" y="5775484"/>
                <a:ext cx="565708" cy="0"/>
              </a:xfrm>
              <a:prstGeom prst="line">
                <a:avLst/>
              </a:prstGeom>
              <a:ln>
                <a:prstDash val="solid"/>
              </a:ln>
            </p:spPr>
            <p:style>
              <a:lnRef idx="2">
                <a:schemeClr val="dk1"/>
              </a:lnRef>
              <a:fillRef idx="1">
                <a:schemeClr val="lt1"/>
              </a:fillRef>
              <a:effectRef idx="0">
                <a:schemeClr val="dk1"/>
              </a:effectRef>
              <a:fontRef idx="minor">
                <a:schemeClr val="dk1"/>
              </a:fontRef>
            </p:style>
          </p:cxnSp>
        </p:grpSp>
        <p:sp>
          <p:nvSpPr>
            <p:cNvPr id="90" name="テキスト ボックス 89"/>
            <p:cNvSpPr txBox="1"/>
            <p:nvPr/>
          </p:nvSpPr>
          <p:spPr>
            <a:xfrm>
              <a:off x="5936094" y="6231333"/>
              <a:ext cx="1928871" cy="369332"/>
            </a:xfrm>
            <a:prstGeom prst="rect">
              <a:avLst/>
            </a:prstGeom>
            <a:noFill/>
          </p:spPr>
          <p:txBody>
            <a:bodyPr wrap="none" rtlCol="0">
              <a:spAutoFit/>
            </a:bodyPr>
            <a:lstStyle/>
            <a:p>
              <a:r>
                <a:rPr kumimoji="1" lang="ja-JP" altLang="en-US" dirty="0" smtClean="0"/>
                <a:t>最大</a:t>
              </a:r>
              <a:r>
                <a:rPr kumimoji="1" lang="en-US" altLang="ja-JP" dirty="0" smtClean="0"/>
                <a:t>8</a:t>
              </a:r>
              <a:r>
                <a:rPr kumimoji="1" lang="ja-JP" altLang="en-US" dirty="0" smtClean="0"/>
                <a:t>台搭載可能</a:t>
              </a:r>
              <a:endParaRPr kumimoji="1" lang="ja-JP" altLang="en-US" dirty="0"/>
            </a:p>
          </p:txBody>
        </p:sp>
      </p:grpSp>
      <p:sp>
        <p:nvSpPr>
          <p:cNvPr id="93" name="コンテンツ プレースホルダー 31"/>
          <p:cNvSpPr txBox="1">
            <a:spLocks/>
          </p:cNvSpPr>
          <p:nvPr/>
        </p:nvSpPr>
        <p:spPr>
          <a:xfrm>
            <a:off x="400338" y="1478641"/>
            <a:ext cx="8412070" cy="861946"/>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8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20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8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800" kern="1200">
                <a:solidFill>
                  <a:schemeClr val="tx1"/>
                </a:solidFill>
                <a:latin typeface="+mn-lt"/>
                <a:ea typeface="+mn-ea"/>
                <a:cs typeface="+mn-cs"/>
              </a:defRPr>
            </a:lvl9pPr>
          </a:lstStyle>
          <a:p>
            <a:r>
              <a:rPr kumimoji="1" lang="ja-JP" altLang="en-US" sz="2200" dirty="0"/>
              <a:t>単一ホストのマルチ</a:t>
            </a:r>
            <a:r>
              <a:rPr kumimoji="1" lang="en-US" altLang="ja-JP" sz="2200" dirty="0"/>
              <a:t>GPU</a:t>
            </a:r>
            <a:r>
              <a:rPr kumimoji="1" lang="ja-JP" altLang="en-US" sz="2200" dirty="0"/>
              <a:t>システム</a:t>
            </a:r>
            <a:endParaRPr kumimoji="1" lang="en-US" altLang="ja-JP" sz="2200" dirty="0"/>
          </a:p>
          <a:p>
            <a:r>
              <a:rPr kumimoji="1" lang="en-US" altLang="ja-JP" sz="2200" dirty="0"/>
              <a:t>Ethernet</a:t>
            </a:r>
            <a:r>
              <a:rPr kumimoji="1" lang="ja-JP" altLang="en-US" sz="2200" dirty="0"/>
              <a:t>でホスト</a:t>
            </a:r>
            <a:r>
              <a:rPr kumimoji="1" lang="en-US" altLang="ja-JP" sz="2200" dirty="0"/>
              <a:t>−</a:t>
            </a:r>
            <a:r>
              <a:rPr kumimoji="1" lang="ja-JP" altLang="en-US" sz="2200" dirty="0" smtClean="0"/>
              <a:t>デバイス間，デバイス</a:t>
            </a:r>
            <a:r>
              <a:rPr kumimoji="1" lang="en-US" altLang="ja-JP" sz="2200" dirty="0" smtClean="0"/>
              <a:t>−</a:t>
            </a:r>
            <a:r>
              <a:rPr kumimoji="1" lang="ja-JP" altLang="en-US" sz="2200" dirty="0" smtClean="0"/>
              <a:t>デバイス間を接続</a:t>
            </a:r>
            <a:endParaRPr kumimoji="1" lang="en-US" altLang="ja-JP" sz="2200" dirty="0"/>
          </a:p>
        </p:txBody>
      </p:sp>
      <p:cxnSp>
        <p:nvCxnSpPr>
          <p:cNvPr id="95" name="直線コネクタ 94"/>
          <p:cNvCxnSpPr/>
          <p:nvPr/>
        </p:nvCxnSpPr>
        <p:spPr>
          <a:xfrm flipH="1">
            <a:off x="4603893" y="2431307"/>
            <a:ext cx="2480" cy="1628812"/>
          </a:xfrm>
          <a:prstGeom prst="line">
            <a:avLst/>
          </a:prstGeom>
          <a:ln>
            <a:prstDash val="dash"/>
          </a:ln>
        </p:spPr>
        <p:style>
          <a:lnRef idx="2">
            <a:schemeClr val="dk1"/>
          </a:lnRef>
          <a:fillRef idx="1">
            <a:schemeClr val="lt1"/>
          </a:fillRef>
          <a:effectRef idx="0">
            <a:schemeClr val="dk1"/>
          </a:effectRef>
          <a:fontRef idx="minor">
            <a:schemeClr val="dk1"/>
          </a:fontRef>
        </p:style>
      </p:cxnSp>
      <p:grpSp>
        <p:nvGrpSpPr>
          <p:cNvPr id="103" name="図形グループ 102"/>
          <p:cNvGrpSpPr/>
          <p:nvPr/>
        </p:nvGrpSpPr>
        <p:grpSpPr>
          <a:xfrm>
            <a:off x="4843030" y="3507734"/>
            <a:ext cx="4109134" cy="461665"/>
            <a:chOff x="4843030" y="3507734"/>
            <a:chExt cx="4109134" cy="461665"/>
          </a:xfrm>
        </p:grpSpPr>
        <p:sp>
          <p:nvSpPr>
            <p:cNvPr id="96" name="右矢印 95"/>
            <p:cNvSpPr/>
            <p:nvPr/>
          </p:nvSpPr>
          <p:spPr>
            <a:xfrm>
              <a:off x="4843030" y="3575271"/>
              <a:ext cx="431214" cy="312713"/>
            </a:xfrm>
            <a:prstGeom prst="rightArrow">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latin typeface="Calibri" panose="020F0502020204030204" pitchFamily="34" charset="0"/>
              </a:endParaRPr>
            </a:p>
          </p:txBody>
        </p:sp>
        <p:sp>
          <p:nvSpPr>
            <p:cNvPr id="97" name="テキスト ボックス 96"/>
            <p:cNvSpPr txBox="1"/>
            <p:nvPr/>
          </p:nvSpPr>
          <p:spPr>
            <a:xfrm>
              <a:off x="5325450" y="3507734"/>
              <a:ext cx="3626714" cy="461665"/>
            </a:xfrm>
            <a:prstGeom prst="rect">
              <a:avLst/>
            </a:prstGeom>
            <a:noFill/>
          </p:spPr>
          <p:txBody>
            <a:bodyPr wrap="none" rtlCol="0">
              <a:spAutoFit/>
            </a:bodyPr>
            <a:lstStyle/>
            <a:p>
              <a:r>
                <a:rPr kumimoji="1" lang="ja-JP" altLang="en-US" sz="2400" dirty="0" smtClean="0">
                  <a:solidFill>
                    <a:srgbClr val="C0504D"/>
                  </a:solidFill>
                </a:rPr>
                <a:t>通信量を減らすことが重要</a:t>
              </a:r>
              <a:endParaRPr kumimoji="1" lang="ja-JP" altLang="en-US" sz="2400" dirty="0">
                <a:solidFill>
                  <a:srgbClr val="C0504D"/>
                </a:solidFill>
              </a:endParaRPr>
            </a:p>
          </p:txBody>
        </p:sp>
      </p:grpSp>
      <p:grpSp>
        <p:nvGrpSpPr>
          <p:cNvPr id="105" name="図形グループ 104"/>
          <p:cNvGrpSpPr/>
          <p:nvPr/>
        </p:nvGrpSpPr>
        <p:grpSpPr>
          <a:xfrm>
            <a:off x="4810404" y="4182965"/>
            <a:ext cx="3997437" cy="2669101"/>
            <a:chOff x="4810404" y="4182965"/>
            <a:chExt cx="3997437" cy="2669101"/>
          </a:xfrm>
        </p:grpSpPr>
        <p:sp>
          <p:nvSpPr>
            <p:cNvPr id="104" name="正方形/長方形 103"/>
            <p:cNvSpPr/>
            <p:nvPr/>
          </p:nvSpPr>
          <p:spPr>
            <a:xfrm>
              <a:off x="4810404" y="4182965"/>
              <a:ext cx="3997437" cy="2669101"/>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latin typeface="Calibri" panose="020F0502020204030204" pitchFamily="34" charset="0"/>
              </a:endParaRPr>
            </a:p>
          </p:txBody>
        </p:sp>
        <p:pic>
          <p:nvPicPr>
            <p:cNvPr id="89" name="図 88" descr="GPGPUBOX.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43030" y="4343236"/>
              <a:ext cx="3305717" cy="2443891"/>
            </a:xfrm>
            <a:prstGeom prst="rect">
              <a:avLst/>
            </a:prstGeom>
          </p:spPr>
        </p:pic>
      </p:grpSp>
    </p:spTree>
    <p:custDataLst>
      <p:tags r:id="rId1"/>
    </p:custDataLst>
    <p:extLst>
      <p:ext uri="{BB962C8B-B14F-4D97-AF65-F5344CB8AC3E}">
        <p14:creationId xmlns:p14="http://schemas.microsoft.com/office/powerpoint/2010/main" val="1826063507"/>
      </p:ext>
    </p:extLst>
  </p:cSld>
  <p:clrMapOvr>
    <a:masterClrMapping/>
  </p:clrMapOvr>
  <mc:AlternateContent xmlns:mc="http://schemas.openxmlformats.org/markup-compatibility/2006" xmlns:p14="http://schemas.microsoft.com/office/powerpoint/2010/main">
    <mc:Choice Requires="p14">
      <p:transition spd="slow" p14:dur="2000" advTm="150605"/>
    </mc:Choice>
    <mc:Fallback xmlns="">
      <p:transition xmlns:p14="http://schemas.microsoft.com/office/powerpoint/2010/main" spd="slow" advTm="150605"/>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Outline</a:t>
            </a:r>
            <a:endParaRPr kumimoji="1" lang="ja-JP" altLang="en-US" dirty="0"/>
          </a:p>
        </p:txBody>
      </p:sp>
      <p:sp>
        <p:nvSpPr>
          <p:cNvPr id="3" name="コンテンツ プレースホルダー 2"/>
          <p:cNvSpPr>
            <a:spLocks noGrp="1"/>
          </p:cNvSpPr>
          <p:nvPr>
            <p:ph idx="1"/>
          </p:nvPr>
        </p:nvSpPr>
        <p:spPr/>
        <p:txBody>
          <a:bodyPr>
            <a:normAutofit fontScale="85000" lnSpcReduction="20000"/>
          </a:bodyPr>
          <a:lstStyle/>
          <a:p>
            <a:r>
              <a:rPr kumimoji="1" lang="ja-JP" altLang="en-US" dirty="0" smtClean="0">
                <a:solidFill>
                  <a:schemeClr val="bg1">
                    <a:lumMod val="85000"/>
                  </a:schemeClr>
                </a:solidFill>
              </a:rPr>
              <a:t>背景</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システムの説明</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ExpEther</a:t>
            </a:r>
            <a:r>
              <a:rPr kumimoji="1" lang="ja-JP" altLang="en-US" dirty="0" smtClean="0">
                <a:solidFill>
                  <a:schemeClr val="bg1">
                    <a:lumMod val="85000"/>
                  </a:schemeClr>
                </a:solidFill>
              </a:rPr>
              <a:t>を用いたマルチ</a:t>
            </a:r>
            <a:r>
              <a:rPr kumimoji="1" lang="en-US" altLang="ja-JP" dirty="0" smtClean="0">
                <a:solidFill>
                  <a:schemeClr val="bg1">
                    <a:lumMod val="85000"/>
                  </a:schemeClr>
                </a:solidFill>
              </a:rPr>
              <a:t>GPU</a:t>
            </a:r>
            <a:r>
              <a:rPr kumimoji="1" lang="ja-JP" altLang="en-US" dirty="0" smtClean="0">
                <a:solidFill>
                  <a:schemeClr val="bg1">
                    <a:lumMod val="85000"/>
                  </a:schemeClr>
                </a:solidFill>
              </a:rPr>
              <a:t>システム</a:t>
            </a:r>
            <a:endParaRPr kumimoji="1" lang="en-US" altLang="ja-JP" dirty="0" smtClean="0">
              <a:solidFill>
                <a:schemeClr val="bg1">
                  <a:lumMod val="85000"/>
                </a:schemeClr>
              </a:solidFill>
            </a:endParaRPr>
          </a:p>
          <a:p>
            <a:r>
              <a:rPr kumimoji="1" lang="en-US" altLang="ja-JP" dirty="0">
                <a:solidFill>
                  <a:srgbClr val="000000"/>
                </a:solidFill>
              </a:rPr>
              <a:t>Breadth First </a:t>
            </a:r>
            <a:r>
              <a:rPr kumimoji="1" lang="en-US" altLang="ja-JP" dirty="0" smtClean="0">
                <a:solidFill>
                  <a:srgbClr val="000000"/>
                </a:solidFill>
              </a:rPr>
              <a:t>Search</a:t>
            </a:r>
          </a:p>
          <a:p>
            <a:pPr lvl="1"/>
            <a:r>
              <a:rPr kumimoji="1" lang="ja-JP" altLang="en-US" dirty="0" smtClean="0">
                <a:solidFill>
                  <a:srgbClr val="000000"/>
                </a:solidFill>
              </a:rPr>
              <a:t>グラフの圧縮</a:t>
            </a:r>
            <a:endParaRPr kumimoji="1" lang="en-US" altLang="ja-JP" dirty="0" smtClean="0">
              <a:solidFill>
                <a:srgbClr val="000000"/>
              </a:solidFill>
            </a:endParaRPr>
          </a:p>
          <a:p>
            <a:pPr lvl="1"/>
            <a:r>
              <a:rPr kumimoji="1" lang="en-US" altLang="ja-JP" dirty="0" smtClean="0">
                <a:solidFill>
                  <a:srgbClr val="000000"/>
                </a:solidFill>
              </a:rPr>
              <a:t>Level synchronized BFS</a:t>
            </a:r>
          </a:p>
          <a:p>
            <a:pPr lvl="1"/>
            <a:r>
              <a:rPr kumimoji="1" lang="ja-JP" altLang="en-US" dirty="0" smtClean="0">
                <a:solidFill>
                  <a:srgbClr val="000000"/>
                </a:solidFill>
              </a:rPr>
              <a:t>並列</a:t>
            </a:r>
            <a:r>
              <a:rPr kumimoji="1" lang="en-US" altLang="ja-JP" dirty="0" smtClean="0">
                <a:solidFill>
                  <a:srgbClr val="000000"/>
                </a:solidFill>
              </a:rPr>
              <a:t>BFS</a:t>
            </a:r>
            <a:r>
              <a:rPr kumimoji="1" lang="ja-JP" altLang="en-US" dirty="0" smtClean="0">
                <a:solidFill>
                  <a:srgbClr val="000000"/>
                </a:solidFill>
              </a:rPr>
              <a:t>アルゴリズムの流れ</a:t>
            </a:r>
            <a:endParaRPr kumimoji="1" lang="en-US" altLang="ja-JP" dirty="0" smtClean="0">
              <a:solidFill>
                <a:srgbClr val="000000"/>
              </a:solidFill>
            </a:endParaRPr>
          </a:p>
          <a:p>
            <a:r>
              <a:rPr kumimoji="1" lang="ja-JP" altLang="en-US" dirty="0" smtClean="0">
                <a:solidFill>
                  <a:schemeClr val="bg1">
                    <a:lumMod val="85000"/>
                  </a:schemeClr>
                </a:solidFill>
              </a:rPr>
              <a:t>関連研究</a:t>
            </a:r>
            <a:endParaRPr kumimoji="1" lang="en-US" altLang="ja-JP" dirty="0" smtClean="0">
              <a:solidFill>
                <a:schemeClr val="bg1">
                  <a:lumMod val="85000"/>
                </a:schemeClr>
              </a:solidFill>
            </a:endParaRPr>
          </a:p>
          <a:p>
            <a:pPr lvl="1"/>
            <a:r>
              <a:rPr kumimoji="1" lang="en-US" altLang="ja-JP" dirty="0" err="1" smtClean="0">
                <a:solidFill>
                  <a:schemeClr val="bg1">
                    <a:lumMod val="85000"/>
                  </a:schemeClr>
                </a:solidFill>
              </a:rPr>
              <a:t>Mastrostefano</a:t>
            </a:r>
            <a:r>
              <a:rPr kumimoji="1" lang="en-US" altLang="ja-JP" dirty="0" smtClean="0">
                <a:solidFill>
                  <a:schemeClr val="bg1">
                    <a:lumMod val="85000"/>
                  </a:schemeClr>
                </a:solidFill>
              </a:rPr>
              <a:t> [2]</a:t>
            </a:r>
            <a:r>
              <a:rPr kumimoji="1" lang="ja-JP" altLang="en-US" dirty="0" smtClean="0">
                <a:solidFill>
                  <a:schemeClr val="bg1">
                    <a:lumMod val="85000"/>
                  </a:schemeClr>
                </a:solidFill>
              </a:rPr>
              <a:t>の</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提案手法</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評価環境，ベンチマーク</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提案手法による通信量削減に関する評価</a:t>
            </a:r>
            <a:endParaRPr kumimoji="1" lang="en-US" altLang="ja-JP" dirty="0" smtClean="0">
              <a:solidFill>
                <a:schemeClr val="bg1">
                  <a:lumMod val="85000"/>
                </a:schemeClr>
              </a:solidFill>
            </a:endParaRPr>
          </a:p>
          <a:p>
            <a:pPr lvl="1"/>
            <a:r>
              <a:rPr kumimoji="1" lang="ja-JP" altLang="en-US" dirty="0" smtClean="0">
                <a:solidFill>
                  <a:schemeClr val="bg1">
                    <a:lumMod val="85000"/>
                  </a:schemeClr>
                </a:solidFill>
              </a:rPr>
              <a:t>提案手法を用いた</a:t>
            </a:r>
            <a:r>
              <a:rPr kumimoji="1" lang="en-US" altLang="ja-JP" dirty="0" smtClean="0">
                <a:solidFill>
                  <a:schemeClr val="bg1">
                    <a:lumMod val="85000"/>
                  </a:schemeClr>
                </a:solidFill>
              </a:rPr>
              <a:t>BFS</a:t>
            </a:r>
            <a:r>
              <a:rPr kumimoji="1" lang="ja-JP" altLang="en-US" dirty="0" smtClean="0">
                <a:solidFill>
                  <a:schemeClr val="bg1">
                    <a:lumMod val="85000"/>
                  </a:schemeClr>
                </a:solidFill>
              </a:rPr>
              <a:t>アルゴリズムの評価</a:t>
            </a:r>
            <a:endParaRPr kumimoji="1" lang="en-US" altLang="ja-JP" dirty="0" smtClean="0">
              <a:solidFill>
                <a:schemeClr val="bg1">
                  <a:lumMod val="85000"/>
                </a:schemeClr>
              </a:solidFill>
            </a:endParaRPr>
          </a:p>
          <a:p>
            <a:r>
              <a:rPr kumimoji="1" lang="ja-JP" altLang="en-US" dirty="0" smtClean="0">
                <a:solidFill>
                  <a:schemeClr val="bg1">
                    <a:lumMod val="85000"/>
                  </a:schemeClr>
                </a:solidFill>
              </a:rPr>
              <a:t>結論</a:t>
            </a:r>
            <a:endParaRPr kumimoji="1" lang="en-US" altLang="ja-JP" dirty="0" smtClean="0">
              <a:solidFill>
                <a:schemeClr val="bg1">
                  <a:lumMod val="85000"/>
                </a:schemeClr>
              </a:solidFill>
            </a:endParaRPr>
          </a:p>
          <a:p>
            <a:pPr lvl="1"/>
            <a:endParaRPr kumimoji="1" lang="en-US" altLang="ja-JP" dirty="0" smtClean="0">
              <a:solidFill>
                <a:schemeClr val="bg1">
                  <a:lumMod val="85000"/>
                </a:schemeClr>
              </a:solidFill>
            </a:endParaRPr>
          </a:p>
          <a:p>
            <a:pPr lvl="1"/>
            <a:endParaRPr kumimoji="1" lang="ja-JP" altLang="en-US" dirty="0"/>
          </a:p>
        </p:txBody>
      </p:sp>
      <p:sp>
        <p:nvSpPr>
          <p:cNvPr id="4" name="日付プレースホルダー 3"/>
          <p:cNvSpPr>
            <a:spLocks noGrp="1"/>
          </p:cNvSpPr>
          <p:nvPr>
            <p:ph type="dt" sz="half" idx="10"/>
          </p:nvPr>
        </p:nvSpPr>
        <p:spPr/>
        <p:txBody>
          <a:bodyPr/>
          <a:lstStyle/>
          <a:p>
            <a:fld id="{4C3CCE7A-F395-0F43-8C8D-33217D98105C}" type="datetime1">
              <a:rPr lang="ja-JP" altLang="en-US" smtClean="0"/>
              <a:t>2014/03/16</a:t>
            </a:fld>
            <a:endParaRPr lang="en-US"/>
          </a:p>
        </p:txBody>
      </p:sp>
      <p:sp>
        <p:nvSpPr>
          <p:cNvPr id="5" name="スライド番号プレースホルダー 4"/>
          <p:cNvSpPr>
            <a:spLocks noGrp="1"/>
          </p:cNvSpPr>
          <p:nvPr>
            <p:ph type="sldNum" sz="quarter" idx="12"/>
          </p:nvPr>
        </p:nvSpPr>
        <p:spPr/>
        <p:txBody>
          <a:bodyPr/>
          <a:lstStyle/>
          <a:p>
            <a:fld id="{0CFEC368-1D7A-4F81-ABF6-AE0E36BAF64C}" type="slidenum">
              <a:rPr lang="en-US" smtClean="0"/>
              <a:pPr/>
              <a:t>8</a:t>
            </a:fld>
            <a:endParaRPr lang="en-US"/>
          </a:p>
        </p:txBody>
      </p:sp>
    </p:spTree>
    <p:extLst>
      <p:ext uri="{BB962C8B-B14F-4D97-AF65-F5344CB8AC3E}">
        <p14:creationId xmlns:p14="http://schemas.microsoft.com/office/powerpoint/2010/main" val="2261287115"/>
      </p:ext>
    </p:extLst>
  </p:cSld>
  <p:clrMapOvr>
    <a:masterClrMapping/>
  </p:clrMapOvr>
  <mc:AlternateContent xmlns:mc="http://schemas.openxmlformats.org/markup-compatibility/2006" xmlns:p14="http://schemas.microsoft.com/office/powerpoint/2010/main">
    <mc:Choice Requires="p14">
      <p:transition spd="slow" p14:dur="2000" advTm="409"/>
    </mc:Choice>
    <mc:Fallback xmlns="">
      <p:transition xmlns:p14="http://schemas.microsoft.com/office/powerpoint/2010/main" spd="slow" advTm="409"/>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グラフの圧縮</a:t>
            </a:r>
            <a:endParaRPr kumimoji="1" lang="ja-JP" altLang="en-US" dirty="0"/>
          </a:p>
        </p:txBody>
      </p:sp>
      <p:grpSp>
        <p:nvGrpSpPr>
          <p:cNvPr id="72" name="グループ化 71"/>
          <p:cNvGrpSpPr/>
          <p:nvPr/>
        </p:nvGrpSpPr>
        <p:grpSpPr>
          <a:xfrm>
            <a:off x="5578294" y="1279808"/>
            <a:ext cx="2719014" cy="3077766"/>
            <a:chOff x="5436096" y="1503362"/>
            <a:chExt cx="2719014" cy="3077766"/>
          </a:xfrm>
        </p:grpSpPr>
        <p:grpSp>
          <p:nvGrpSpPr>
            <p:cNvPr id="66" name="グループ化 65"/>
            <p:cNvGrpSpPr/>
            <p:nvPr/>
          </p:nvGrpSpPr>
          <p:grpSpPr>
            <a:xfrm>
              <a:off x="5436096" y="1872694"/>
              <a:ext cx="2719014" cy="2708434"/>
              <a:chOff x="5436096" y="1556792"/>
              <a:chExt cx="2719014" cy="2708434"/>
            </a:xfrm>
          </p:grpSpPr>
          <p:sp>
            <p:nvSpPr>
              <p:cNvPr id="63" name="テキスト ボックス 62"/>
              <p:cNvSpPr txBox="1"/>
              <p:nvPr/>
            </p:nvSpPr>
            <p:spPr>
              <a:xfrm>
                <a:off x="5436096" y="1556792"/>
                <a:ext cx="2719014" cy="2708434"/>
              </a:xfrm>
              <a:prstGeom prst="rect">
                <a:avLst/>
              </a:prstGeom>
              <a:noFill/>
            </p:spPr>
            <p:txBody>
              <a:bodyPr wrap="none" rtlCol="0">
                <a:spAutoFit/>
              </a:bodyPr>
              <a:lstStyle/>
              <a:p>
                <a:r>
                  <a:rPr lang="en-US" altLang="ja-JP" dirty="0" smtClean="0">
                    <a:latin typeface="Calibri" panose="020F0502020204030204" pitchFamily="34" charset="0"/>
                  </a:rPr>
                  <a:t>       0   1   2   3   4   5   6   7</a:t>
                </a:r>
                <a:endParaRPr lang="en-US" altLang="ja-JP" sz="1200" dirty="0" smtClean="0">
                  <a:latin typeface="Calibri" panose="020F0502020204030204" pitchFamily="34" charset="0"/>
                </a:endParaRPr>
              </a:p>
              <a:p>
                <a:endParaRPr lang="en-US" altLang="ja-JP" sz="800" dirty="0" smtClean="0">
                  <a:latin typeface="Calibri" panose="020F0502020204030204" pitchFamily="34" charset="0"/>
                </a:endParaRPr>
              </a:p>
              <a:p>
                <a:r>
                  <a:rPr lang="en-US" altLang="ja-JP" dirty="0" smtClean="0">
                    <a:latin typeface="Calibri" panose="020F0502020204030204" pitchFamily="34" charset="0"/>
                  </a:rPr>
                  <a:t>0      0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a:t>
                </a:r>
                <a:r>
                  <a:rPr lang="en-US" altLang="ja-JP" dirty="0" smtClean="0">
                    <a:solidFill>
                      <a:srgbClr val="FF0000"/>
                    </a:solidFill>
                    <a:latin typeface="Calibri" panose="020F0502020204030204" pitchFamily="34" charset="0"/>
                  </a:rPr>
                  <a:t> 1</a:t>
                </a:r>
                <a:endParaRPr lang="en-US" altLang="ja-JP" dirty="0">
                  <a:solidFill>
                    <a:srgbClr val="FF0000"/>
                  </a:solidFill>
                  <a:latin typeface="Calibri" panose="020F0502020204030204" pitchFamily="34" charset="0"/>
                </a:endParaRPr>
              </a:p>
              <a:p>
                <a:r>
                  <a:rPr lang="en-US" altLang="ja-JP" dirty="0" smtClean="0">
                    <a:latin typeface="Calibri" panose="020F0502020204030204" pitchFamily="34" charset="0"/>
                  </a:rPr>
                  <a:t>1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0   0   0   </a:t>
                </a:r>
                <a:r>
                  <a:rPr lang="en-US" altLang="ja-JP" dirty="0" smtClean="0">
                    <a:solidFill>
                      <a:srgbClr val="FF0000"/>
                    </a:solidFill>
                    <a:latin typeface="Calibri" panose="020F0502020204030204" pitchFamily="34" charset="0"/>
                  </a:rPr>
                  <a:t>1</a:t>
                </a:r>
                <a:r>
                  <a:rPr lang="en-US" altLang="ja-JP" dirty="0" smtClean="0">
                    <a:latin typeface="Calibri" panose="020F0502020204030204" pitchFamily="34" charset="0"/>
                  </a:rPr>
                  <a:t>   0   0   </a:t>
                </a:r>
                <a:r>
                  <a:rPr lang="en-US" altLang="ja-JP" dirty="0" smtClean="0">
                    <a:solidFill>
                      <a:srgbClr val="FF0000"/>
                    </a:solidFill>
                    <a:latin typeface="Calibri" panose="020F0502020204030204" pitchFamily="34" charset="0"/>
                  </a:rPr>
                  <a:t>1</a:t>
                </a:r>
              </a:p>
              <a:p>
                <a:r>
                  <a:rPr lang="en-US" altLang="ja-JP" dirty="0" smtClean="0">
                    <a:latin typeface="Calibri" panose="020F0502020204030204" pitchFamily="34" charset="0"/>
                  </a:rPr>
                  <a:t>2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0   0   0</a:t>
                </a:r>
                <a:endParaRPr lang="en-US" altLang="ja-JP" dirty="0">
                  <a:latin typeface="Calibri" panose="020F0502020204030204" pitchFamily="34" charset="0"/>
                </a:endParaRPr>
              </a:p>
              <a:p>
                <a:r>
                  <a:rPr lang="en-US" altLang="ja-JP" dirty="0" smtClean="0">
                    <a:latin typeface="Calibri" panose="020F0502020204030204" pitchFamily="34" charset="0"/>
                  </a:rPr>
                  <a:t>3      0   0   0   0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0   0   0</a:t>
                </a:r>
              </a:p>
              <a:p>
                <a:r>
                  <a:rPr lang="en-US" altLang="ja-JP" dirty="0" smtClean="0">
                    <a:latin typeface="Calibri" panose="020F0502020204030204" pitchFamily="34" charset="0"/>
                  </a:rPr>
                  <a:t>4      </a:t>
                </a:r>
                <a:r>
                  <a:rPr lang="en-US" altLang="ja-JP" dirty="0" smtClean="0">
                    <a:solidFill>
                      <a:srgbClr val="FF0000"/>
                    </a:solidFill>
                    <a:latin typeface="Calibri" panose="020F0502020204030204" pitchFamily="34" charset="0"/>
                  </a:rPr>
                  <a:t>1   1   1   1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a:t>
                </a:r>
                <a:endParaRPr lang="en-US" altLang="ja-JP" dirty="0">
                  <a:latin typeface="Calibri" panose="020F0502020204030204" pitchFamily="34" charset="0"/>
                </a:endParaRPr>
              </a:p>
              <a:p>
                <a:r>
                  <a:rPr lang="en-US" altLang="ja-JP" dirty="0" smtClean="0">
                    <a:latin typeface="Calibri" panose="020F0502020204030204" pitchFamily="34" charset="0"/>
                  </a:rPr>
                  <a:t>5      0   0   0   0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0   </a:t>
                </a:r>
                <a:r>
                  <a:rPr lang="en-US" altLang="ja-JP" dirty="0" smtClean="0">
                    <a:solidFill>
                      <a:srgbClr val="FF0000"/>
                    </a:solidFill>
                    <a:latin typeface="Calibri" panose="020F0502020204030204" pitchFamily="34" charset="0"/>
                  </a:rPr>
                  <a:t>1 </a:t>
                </a:r>
                <a:r>
                  <a:rPr lang="en-US" altLang="ja-JP" dirty="0" smtClean="0">
                    <a:latin typeface="Calibri" panose="020F0502020204030204" pitchFamily="34" charset="0"/>
                  </a:rPr>
                  <a:t>  0</a:t>
                </a:r>
              </a:p>
              <a:p>
                <a:r>
                  <a:rPr lang="en-US" altLang="ja-JP" dirty="0" smtClean="0">
                    <a:latin typeface="Calibri" panose="020F0502020204030204" pitchFamily="34" charset="0"/>
                  </a:rPr>
                  <a:t>6      0   0   0   0   </a:t>
                </a:r>
                <a:r>
                  <a:rPr lang="en-US" altLang="ja-JP" dirty="0" smtClean="0">
                    <a:solidFill>
                      <a:srgbClr val="FF0000"/>
                    </a:solidFill>
                    <a:latin typeface="Calibri" panose="020F0502020204030204" pitchFamily="34" charset="0"/>
                  </a:rPr>
                  <a:t>1   1  </a:t>
                </a:r>
                <a:r>
                  <a:rPr lang="ja-JP" altLang="en-US" dirty="0" smtClean="0">
                    <a:solidFill>
                      <a:srgbClr val="FF0000"/>
                    </a:solidFill>
                    <a:latin typeface="Calibri" panose="020F0502020204030204" pitchFamily="34" charset="0"/>
                  </a:rPr>
                  <a:t> </a:t>
                </a:r>
                <a:r>
                  <a:rPr lang="en-US" altLang="ja-JP" dirty="0" smtClean="0">
                    <a:latin typeface="Calibri" panose="020F0502020204030204" pitchFamily="34" charset="0"/>
                  </a:rPr>
                  <a:t>0   0</a:t>
                </a:r>
                <a:endParaRPr lang="en-US" altLang="ja-JP" dirty="0">
                  <a:latin typeface="Calibri" panose="020F0502020204030204" pitchFamily="34" charset="0"/>
                </a:endParaRPr>
              </a:p>
              <a:p>
                <a:r>
                  <a:rPr lang="en-US" altLang="ja-JP" dirty="0" smtClean="0">
                    <a:latin typeface="Calibri" panose="020F0502020204030204" pitchFamily="34" charset="0"/>
                  </a:rPr>
                  <a:t>7      </a:t>
                </a:r>
                <a:r>
                  <a:rPr lang="en-US" altLang="ja-JP" dirty="0" smtClean="0">
                    <a:solidFill>
                      <a:srgbClr val="FF0000"/>
                    </a:solidFill>
                    <a:latin typeface="Calibri" panose="020F0502020204030204" pitchFamily="34" charset="0"/>
                  </a:rPr>
                  <a:t>1   1   </a:t>
                </a:r>
                <a:r>
                  <a:rPr lang="en-US" altLang="ja-JP" dirty="0" smtClean="0">
                    <a:latin typeface="Calibri" panose="020F0502020204030204" pitchFamily="34" charset="0"/>
                  </a:rPr>
                  <a:t>0   0   0   0   0   0</a:t>
                </a:r>
                <a:endParaRPr lang="ja-JP" altLang="en-US" dirty="0">
                  <a:latin typeface="Calibri" panose="020F0502020204030204" pitchFamily="34" charset="0"/>
                </a:endParaRPr>
              </a:p>
            </p:txBody>
          </p:sp>
          <p:sp>
            <p:nvSpPr>
              <p:cNvPr id="64" name="大かっこ 63"/>
              <p:cNvSpPr/>
              <p:nvPr/>
            </p:nvSpPr>
            <p:spPr>
              <a:xfrm>
                <a:off x="5792311" y="1978927"/>
                <a:ext cx="2362799" cy="2242161"/>
              </a:xfrm>
              <a:prstGeom prst="bracketPair">
                <a:avLst>
                  <a:gd name="adj" fmla="val 2882"/>
                </a:avLst>
              </a:prstGeom>
              <a:ln w="28575"/>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dirty="0">
                  <a:latin typeface="Calibri" panose="020F0502020204030204" pitchFamily="34" charset="0"/>
                </a:endParaRPr>
              </a:p>
            </p:txBody>
          </p:sp>
        </p:grpSp>
        <p:sp>
          <p:nvSpPr>
            <p:cNvPr id="71" name="テキスト ボックス 70"/>
            <p:cNvSpPr txBox="1"/>
            <p:nvPr/>
          </p:nvSpPr>
          <p:spPr>
            <a:xfrm>
              <a:off x="6354580" y="1503362"/>
              <a:ext cx="1107996" cy="369332"/>
            </a:xfrm>
            <a:prstGeom prst="rect">
              <a:avLst/>
            </a:prstGeom>
            <a:noFill/>
          </p:spPr>
          <p:txBody>
            <a:bodyPr wrap="none" rtlCol="0">
              <a:spAutoFit/>
            </a:bodyPr>
            <a:lstStyle/>
            <a:p>
              <a:r>
                <a:rPr kumimoji="1" lang="ja-JP" altLang="en-US" dirty="0" smtClean="0"/>
                <a:t>隣接行列</a:t>
              </a:r>
              <a:endParaRPr kumimoji="1" lang="ja-JP" altLang="en-US" dirty="0"/>
            </a:p>
          </p:txBody>
        </p:sp>
      </p:grpSp>
      <p:sp>
        <p:nvSpPr>
          <p:cNvPr id="81" name="等号 80"/>
          <p:cNvSpPr/>
          <p:nvPr/>
        </p:nvSpPr>
        <p:spPr>
          <a:xfrm>
            <a:off x="4499992" y="2773398"/>
            <a:ext cx="720080" cy="649880"/>
          </a:xfrm>
          <a:prstGeom prst="mathEqual">
            <a:avLst>
              <a:gd name="adj1" fmla="val 13324"/>
              <a:gd name="adj2" fmla="val 1855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Calibri" panose="020F0502020204030204" pitchFamily="34" charset="0"/>
            </a:endParaRPr>
          </a:p>
        </p:txBody>
      </p:sp>
      <p:sp>
        <p:nvSpPr>
          <p:cNvPr id="190" name="テキスト ボックス 189"/>
          <p:cNvSpPr txBox="1"/>
          <p:nvPr/>
        </p:nvSpPr>
        <p:spPr>
          <a:xfrm>
            <a:off x="482671" y="4824531"/>
            <a:ext cx="3983144" cy="369332"/>
          </a:xfrm>
          <a:prstGeom prst="rect">
            <a:avLst/>
          </a:prstGeom>
          <a:noFill/>
        </p:spPr>
        <p:txBody>
          <a:bodyPr wrap="none" rtlCol="0">
            <a:spAutoFit/>
          </a:bodyPr>
          <a:lstStyle/>
          <a:p>
            <a:r>
              <a:rPr lang="ja-JP" altLang="en-US" dirty="0" smtClean="0"/>
              <a:t>行オフセット配列</a:t>
            </a:r>
            <a:r>
              <a:rPr lang="en-US" altLang="ja-JP" dirty="0" smtClean="0"/>
              <a:t> R (Length:</a:t>
            </a:r>
            <a:r>
              <a:rPr lang="ja-JP" altLang="en-US" dirty="0" smtClean="0"/>
              <a:t>頂点数</a:t>
            </a:r>
            <a:r>
              <a:rPr lang="en-US" altLang="ja-JP" dirty="0" smtClean="0"/>
              <a:t>+1)</a:t>
            </a:r>
            <a:endParaRPr kumimoji="1" lang="ja-JP" altLang="en-US" dirty="0"/>
          </a:p>
        </p:txBody>
      </p:sp>
      <p:sp>
        <p:nvSpPr>
          <p:cNvPr id="201" name="テキスト ボックス 200"/>
          <p:cNvSpPr txBox="1"/>
          <p:nvPr/>
        </p:nvSpPr>
        <p:spPr>
          <a:xfrm>
            <a:off x="5205541" y="4999905"/>
            <a:ext cx="3429144" cy="646331"/>
          </a:xfrm>
          <a:prstGeom prst="rect">
            <a:avLst/>
          </a:prstGeom>
          <a:noFill/>
        </p:spPr>
        <p:txBody>
          <a:bodyPr wrap="none" rtlCol="0">
            <a:spAutoFit/>
          </a:bodyPr>
          <a:lstStyle/>
          <a:p>
            <a:pPr algn="ctr"/>
            <a:r>
              <a:rPr lang="ja-JP" altLang="en-US" dirty="0" smtClean="0"/>
              <a:t>隣接</a:t>
            </a:r>
            <a:r>
              <a:rPr lang="ja-JP" altLang="en-US" dirty="0"/>
              <a:t>行列</a:t>
            </a:r>
            <a:r>
              <a:rPr kumimoji="1" lang="ja-JP" altLang="en-US" dirty="0" smtClean="0"/>
              <a:t>の</a:t>
            </a:r>
            <a:r>
              <a:rPr kumimoji="1" lang="en-US" altLang="ja-JP" dirty="0" smtClean="0">
                <a:solidFill>
                  <a:srgbClr val="FF0000"/>
                </a:solidFill>
              </a:rPr>
              <a:t>CSR</a:t>
            </a:r>
            <a:endParaRPr kumimoji="1" lang="en-US" altLang="ja-JP" dirty="0" smtClean="0"/>
          </a:p>
          <a:p>
            <a:r>
              <a:rPr lang="en-US" altLang="ja-JP" dirty="0" smtClean="0"/>
              <a:t>CSR: Compressed </a:t>
            </a:r>
            <a:r>
              <a:rPr lang="en-US" altLang="ja-JP" dirty="0"/>
              <a:t>Sparse </a:t>
            </a:r>
            <a:r>
              <a:rPr lang="en-US" altLang="ja-JP" dirty="0" smtClean="0"/>
              <a:t>Row</a:t>
            </a:r>
            <a:endParaRPr kumimoji="1" lang="ja-JP" altLang="en-US" dirty="0"/>
          </a:p>
        </p:txBody>
      </p:sp>
      <p:graphicFrame>
        <p:nvGraphicFramePr>
          <p:cNvPr id="124" name="表 123"/>
          <p:cNvGraphicFramePr>
            <a:graphicFrameLocks noGrp="1"/>
          </p:cNvGraphicFramePr>
          <p:nvPr>
            <p:extLst>
              <p:ext uri="{D42A27DB-BD31-4B8C-83A1-F6EECF244321}">
                <p14:modId xmlns:p14="http://schemas.microsoft.com/office/powerpoint/2010/main" val="775417186"/>
              </p:ext>
            </p:extLst>
          </p:nvPr>
        </p:nvGraphicFramePr>
        <p:xfrm>
          <a:off x="827584" y="5328587"/>
          <a:ext cx="3059055" cy="259080"/>
        </p:xfrm>
        <a:graphic>
          <a:graphicData uri="http://schemas.openxmlformats.org/drawingml/2006/table">
            <a:tbl>
              <a:tblPr firstRow="1" bandRow="1">
                <a:tableStyleId>{5940675A-B579-460E-94D1-54222C63F5DA}</a:tableStyleId>
              </a:tblPr>
              <a:tblGrid>
                <a:gridCol w="339895"/>
                <a:gridCol w="339895"/>
                <a:gridCol w="339895"/>
                <a:gridCol w="339895"/>
                <a:gridCol w="339895"/>
                <a:gridCol w="339895"/>
                <a:gridCol w="339895"/>
                <a:gridCol w="339895"/>
                <a:gridCol w="339895"/>
              </a:tblGrid>
              <a:tr h="123699">
                <a:tc>
                  <a:txBody>
                    <a:bodyPr/>
                    <a:lstStyle/>
                    <a:p>
                      <a:pPr algn="ctr"/>
                      <a:r>
                        <a:rPr kumimoji="1" lang="en-US" altLang="ja-JP" sz="1100" dirty="0" smtClean="0"/>
                        <a:t>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9</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18</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20</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1950674999"/>
              </p:ext>
            </p:extLst>
          </p:nvPr>
        </p:nvGraphicFramePr>
        <p:xfrm>
          <a:off x="824121" y="6264691"/>
          <a:ext cx="7473180" cy="259080"/>
        </p:xfrm>
        <a:graphic>
          <a:graphicData uri="http://schemas.openxmlformats.org/drawingml/2006/table">
            <a:tbl>
              <a:tblPr firstRow="1" bandRow="1">
                <a:tableStyleId>{5940675A-B579-460E-94D1-54222C63F5DA}</a:tableStyleId>
              </a:tblPr>
              <a:tblGrid>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gridCol w="339690"/>
              </a:tblGrid>
              <a:tr h="0">
                <a:tc>
                  <a:txBody>
                    <a:bodyPr/>
                    <a:lstStyle/>
                    <a:p>
                      <a:pPr algn="ctr"/>
                      <a:r>
                        <a:rPr kumimoji="1" lang="en-US" altLang="ja-JP" sz="1100" dirty="0" smtClean="0"/>
                        <a:t>1</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7</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2</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3</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5</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6</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4</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5</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rgbClr val="FF0000"/>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0</a:t>
                      </a:r>
                      <a:endParaRPr kumimoji="1" lang="ja-JP" altLang="en-US" sz="1100" dirty="0"/>
                    </a:p>
                  </a:txBody>
                  <a:tcPr>
                    <a:lnL w="28575" cap="flat" cmpd="sng" algn="ctr">
                      <a:solidFill>
                        <a:srgbClr val="FF0000"/>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c>
                  <a:txBody>
                    <a:bodyPr/>
                    <a:lstStyle/>
                    <a:p>
                      <a:pPr algn="ctr"/>
                      <a:r>
                        <a:rPr kumimoji="1" lang="en-US" altLang="ja-JP" sz="1100" dirty="0" smtClean="0"/>
                        <a:t>1</a:t>
                      </a:r>
                      <a:endParaRPr kumimoji="1" lang="ja-JP" altLang="en-US" sz="1100" dirty="0"/>
                    </a:p>
                  </a:txBody>
                  <a:tcPr>
                    <a:lnL w="28575" cap="flat" cmpd="sng" algn="ctr">
                      <a:solidFill>
                        <a:schemeClr val="accent1"/>
                      </a:solidFill>
                      <a:prstDash val="solid"/>
                      <a:round/>
                      <a:headEnd type="none" w="med" len="med"/>
                      <a:tailEnd type="none" w="med" len="med"/>
                    </a:lnL>
                    <a:lnR w="28575" cap="flat" cmpd="sng" algn="ctr">
                      <a:solidFill>
                        <a:schemeClr val="accent1"/>
                      </a:solidFill>
                      <a:prstDash val="solid"/>
                      <a:round/>
                      <a:headEnd type="none" w="med" len="med"/>
                      <a:tailEnd type="none" w="med" len="med"/>
                    </a:lnR>
                    <a:lnT w="28575" cap="flat" cmpd="sng" algn="ctr">
                      <a:solidFill>
                        <a:schemeClr val="accent1"/>
                      </a:solidFill>
                      <a:prstDash val="solid"/>
                      <a:round/>
                      <a:headEnd type="none" w="med" len="med"/>
                      <a:tailEnd type="none" w="med" len="med"/>
                    </a:lnT>
                    <a:lnB w="28575" cap="flat" cmpd="sng" algn="ctr">
                      <a:solidFill>
                        <a:schemeClr val="accent1"/>
                      </a:solidFill>
                      <a:prstDash val="solid"/>
                      <a:round/>
                      <a:headEnd type="none" w="med" len="med"/>
                      <a:tailEnd type="none" w="med" len="med"/>
                    </a:lnB>
                  </a:tcPr>
                </a:tc>
              </a:tr>
            </a:tbl>
          </a:graphicData>
        </a:graphic>
      </p:graphicFrame>
      <p:grpSp>
        <p:nvGrpSpPr>
          <p:cNvPr id="44" name="図形グループ 43"/>
          <p:cNvGrpSpPr/>
          <p:nvPr/>
        </p:nvGrpSpPr>
        <p:grpSpPr>
          <a:xfrm>
            <a:off x="944010" y="1804290"/>
            <a:ext cx="2952329" cy="2430286"/>
            <a:chOff x="1064270" y="3743690"/>
            <a:chExt cx="2952329" cy="2430286"/>
          </a:xfrm>
        </p:grpSpPr>
        <p:sp>
          <p:nvSpPr>
            <p:cNvPr id="45" name="円/楕円 44"/>
            <p:cNvSpPr/>
            <p:nvPr/>
          </p:nvSpPr>
          <p:spPr>
            <a:xfrm>
              <a:off x="2072383" y="37436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latin typeface="Calibri" panose="020F0502020204030204" pitchFamily="34" charset="0"/>
                </a:rPr>
                <a:t>0</a:t>
              </a:r>
              <a:endParaRPr kumimoji="1" lang="ja-JP" altLang="en-US" dirty="0">
                <a:latin typeface="Calibri" panose="020F0502020204030204" pitchFamily="34" charset="0"/>
              </a:endParaRPr>
            </a:p>
          </p:txBody>
        </p:sp>
        <p:sp>
          <p:nvSpPr>
            <p:cNvPr id="46" name="円/楕円 45"/>
            <p:cNvSpPr/>
            <p:nvPr/>
          </p:nvSpPr>
          <p:spPr>
            <a:xfrm>
              <a:off x="1064271" y="410373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1</a:t>
              </a:r>
              <a:endParaRPr kumimoji="1" lang="ja-JP" altLang="en-US" dirty="0">
                <a:latin typeface="Calibri" panose="020F0502020204030204" pitchFamily="34" charset="0"/>
              </a:endParaRPr>
            </a:p>
          </p:txBody>
        </p:sp>
        <p:sp>
          <p:nvSpPr>
            <p:cNvPr id="47" name="円/楕円 46"/>
            <p:cNvSpPr/>
            <p:nvPr/>
          </p:nvSpPr>
          <p:spPr>
            <a:xfrm>
              <a:off x="1064271" y="4967826"/>
              <a:ext cx="504056" cy="504056"/>
            </a:xfrm>
            <a:prstGeom prst="ellipse">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2</a:t>
              </a:r>
              <a:endParaRPr kumimoji="1" lang="ja-JP" altLang="en-US" dirty="0">
                <a:latin typeface="Calibri" panose="020F0502020204030204" pitchFamily="34" charset="0"/>
              </a:endParaRPr>
            </a:p>
          </p:txBody>
        </p:sp>
        <p:sp>
          <p:nvSpPr>
            <p:cNvPr id="48" name="円/楕円 47"/>
            <p:cNvSpPr/>
            <p:nvPr/>
          </p:nvSpPr>
          <p:spPr>
            <a:xfrm>
              <a:off x="1640335" y="554389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3</a:t>
              </a:r>
              <a:endParaRPr kumimoji="1" lang="ja-JP" altLang="en-US" dirty="0">
                <a:latin typeface="Calibri" panose="020F0502020204030204" pitchFamily="34" charset="0"/>
              </a:endParaRPr>
            </a:p>
          </p:txBody>
        </p:sp>
        <p:sp>
          <p:nvSpPr>
            <p:cNvPr id="49" name="円/楕円 48"/>
            <p:cNvSpPr/>
            <p:nvPr/>
          </p:nvSpPr>
          <p:spPr>
            <a:xfrm>
              <a:off x="2504431" y="5669920"/>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4</a:t>
              </a:r>
              <a:endParaRPr kumimoji="1" lang="ja-JP" altLang="en-US" dirty="0">
                <a:latin typeface="Calibri" panose="020F0502020204030204" pitchFamily="34" charset="0"/>
              </a:endParaRPr>
            </a:p>
          </p:txBody>
        </p:sp>
        <p:sp>
          <p:nvSpPr>
            <p:cNvPr id="50" name="円/楕円 49"/>
            <p:cNvSpPr/>
            <p:nvPr/>
          </p:nvSpPr>
          <p:spPr>
            <a:xfrm>
              <a:off x="3440535" y="532786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5</a:t>
              </a:r>
              <a:endParaRPr kumimoji="1" lang="ja-JP" altLang="en-US" dirty="0">
                <a:latin typeface="Calibri" panose="020F0502020204030204" pitchFamily="34" charset="0"/>
              </a:endParaRPr>
            </a:p>
          </p:txBody>
        </p:sp>
        <p:sp>
          <p:nvSpPr>
            <p:cNvPr id="51" name="円/楕円 50"/>
            <p:cNvSpPr/>
            <p:nvPr/>
          </p:nvSpPr>
          <p:spPr>
            <a:xfrm>
              <a:off x="3512543" y="4391762"/>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6</a:t>
              </a:r>
              <a:endParaRPr kumimoji="1" lang="ja-JP" altLang="en-US" dirty="0">
                <a:latin typeface="Calibri" panose="020F0502020204030204" pitchFamily="34" charset="0"/>
              </a:endParaRPr>
            </a:p>
          </p:txBody>
        </p:sp>
        <p:sp>
          <p:nvSpPr>
            <p:cNvPr id="52" name="円/楕円 51"/>
            <p:cNvSpPr/>
            <p:nvPr/>
          </p:nvSpPr>
          <p:spPr>
            <a:xfrm>
              <a:off x="2936479" y="3887706"/>
              <a:ext cx="504056" cy="504056"/>
            </a:xfrm>
            <a:prstGeom prst="ellipse">
              <a:avLst/>
            </a:prstGeom>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a:latin typeface="Calibri" panose="020F0502020204030204" pitchFamily="34" charset="0"/>
                </a:rPr>
                <a:t>7</a:t>
              </a:r>
              <a:endParaRPr kumimoji="1" lang="ja-JP" altLang="en-US" dirty="0">
                <a:latin typeface="Calibri" panose="020F0502020204030204" pitchFamily="34" charset="0"/>
              </a:endParaRPr>
            </a:p>
          </p:txBody>
        </p:sp>
        <p:cxnSp>
          <p:nvCxnSpPr>
            <p:cNvPr id="53" name="曲線コネクタ 52"/>
            <p:cNvCxnSpPr>
              <a:stCxn id="45" idx="1"/>
              <a:endCxn id="46" idx="0"/>
            </p:cNvCxnSpPr>
            <p:nvPr/>
          </p:nvCxnSpPr>
          <p:spPr>
            <a:xfrm rot="16200000" flipH="1" flipV="1">
              <a:off x="1588138" y="3545667"/>
              <a:ext cx="286223" cy="829901"/>
            </a:xfrm>
            <a:prstGeom prst="curvedConnector3">
              <a:avLst>
                <a:gd name="adj1" fmla="val -17635"/>
              </a:avLst>
            </a:prstGeom>
            <a:ln/>
          </p:spPr>
          <p:style>
            <a:lnRef idx="2">
              <a:schemeClr val="dk1"/>
            </a:lnRef>
            <a:fillRef idx="1">
              <a:schemeClr val="lt1"/>
            </a:fillRef>
            <a:effectRef idx="0">
              <a:schemeClr val="dk1"/>
            </a:effectRef>
            <a:fontRef idx="minor">
              <a:schemeClr val="dk1"/>
            </a:fontRef>
          </p:style>
        </p:cxnSp>
        <p:cxnSp>
          <p:nvCxnSpPr>
            <p:cNvPr id="54" name="曲線コネクタ 53"/>
            <p:cNvCxnSpPr>
              <a:stCxn id="45" idx="3"/>
              <a:endCxn id="47" idx="6"/>
            </p:cNvCxnSpPr>
            <p:nvPr/>
          </p:nvCxnSpPr>
          <p:spPr>
            <a:xfrm rot="5400000">
              <a:off x="1334302" y="4407955"/>
              <a:ext cx="1045925"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5" name="曲線コネクタ 54"/>
            <p:cNvCxnSpPr>
              <a:stCxn id="46" idx="2"/>
              <a:endCxn id="49" idx="3"/>
            </p:cNvCxnSpPr>
            <p:nvPr/>
          </p:nvCxnSpPr>
          <p:spPr>
            <a:xfrm rot="10800000" flipH="1" flipV="1">
              <a:off x="1064270" y="4355758"/>
              <a:ext cx="1513977" cy="1744400"/>
            </a:xfrm>
            <a:prstGeom prst="curvedConnector4">
              <a:avLst>
                <a:gd name="adj1" fmla="val -11696"/>
                <a:gd name="adj2" fmla="val 112168"/>
              </a:avLst>
            </a:prstGeom>
            <a:ln/>
          </p:spPr>
          <p:style>
            <a:lnRef idx="2">
              <a:schemeClr val="dk1"/>
            </a:lnRef>
            <a:fillRef idx="1">
              <a:schemeClr val="lt1"/>
            </a:fillRef>
            <a:effectRef idx="0">
              <a:schemeClr val="dk1"/>
            </a:effectRef>
            <a:fontRef idx="minor">
              <a:schemeClr val="dk1"/>
            </a:fontRef>
          </p:style>
        </p:cxnSp>
        <p:cxnSp>
          <p:nvCxnSpPr>
            <p:cNvPr id="56" name="曲線コネクタ 55"/>
            <p:cNvCxnSpPr>
              <a:stCxn id="47" idx="6"/>
              <a:endCxn id="49" idx="1"/>
            </p:cNvCxnSpPr>
            <p:nvPr/>
          </p:nvCxnSpPr>
          <p:spPr>
            <a:xfrm>
              <a:off x="1568327" y="5219854"/>
              <a:ext cx="1009921" cy="52388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7" name="曲線コネクタ 56"/>
            <p:cNvCxnSpPr>
              <a:stCxn id="48" idx="7"/>
              <a:endCxn id="49" idx="1"/>
            </p:cNvCxnSpPr>
            <p:nvPr/>
          </p:nvCxnSpPr>
          <p:spPr>
            <a:xfrm rot="16200000" flipH="1">
              <a:off x="2261396" y="5426885"/>
              <a:ext cx="126029" cy="507674"/>
            </a:xfrm>
            <a:prstGeom prst="curvedConnector3">
              <a:avLst>
                <a:gd name="adj1" fmla="val -35578"/>
              </a:avLst>
            </a:prstGeom>
            <a:ln/>
          </p:spPr>
          <p:style>
            <a:lnRef idx="2">
              <a:schemeClr val="dk1"/>
            </a:lnRef>
            <a:fillRef idx="1">
              <a:schemeClr val="lt1"/>
            </a:fillRef>
            <a:effectRef idx="0">
              <a:schemeClr val="dk1"/>
            </a:effectRef>
            <a:fontRef idx="minor">
              <a:schemeClr val="dk1"/>
            </a:fontRef>
          </p:style>
        </p:cxnSp>
        <p:cxnSp>
          <p:nvCxnSpPr>
            <p:cNvPr id="58" name="曲線コネクタ 57"/>
            <p:cNvCxnSpPr>
              <a:stCxn id="49" idx="6"/>
              <a:endCxn id="50" idx="3"/>
            </p:cNvCxnSpPr>
            <p:nvPr/>
          </p:nvCxnSpPr>
          <p:spPr>
            <a:xfrm flipV="1">
              <a:off x="3008487" y="5758106"/>
              <a:ext cx="505865" cy="163842"/>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59" name="曲線コネクタ 58"/>
            <p:cNvCxnSpPr>
              <a:stCxn id="50" idx="6"/>
              <a:endCxn id="51" idx="6"/>
            </p:cNvCxnSpPr>
            <p:nvPr/>
          </p:nvCxnSpPr>
          <p:spPr>
            <a:xfrm flipV="1">
              <a:off x="3944591" y="4643790"/>
              <a:ext cx="72008" cy="936104"/>
            </a:xfrm>
            <a:prstGeom prst="curvedConnector3">
              <a:avLst>
                <a:gd name="adj1" fmla="val 292268"/>
              </a:avLst>
            </a:prstGeom>
            <a:ln/>
          </p:spPr>
          <p:style>
            <a:lnRef idx="2">
              <a:schemeClr val="dk1"/>
            </a:lnRef>
            <a:fillRef idx="1">
              <a:schemeClr val="lt1"/>
            </a:fillRef>
            <a:effectRef idx="0">
              <a:schemeClr val="dk1"/>
            </a:effectRef>
            <a:fontRef idx="minor">
              <a:schemeClr val="dk1"/>
            </a:fontRef>
          </p:style>
        </p:cxnSp>
        <p:cxnSp>
          <p:nvCxnSpPr>
            <p:cNvPr id="60" name="曲線コネクタ 59"/>
            <p:cNvCxnSpPr>
              <a:stCxn id="49" idx="7"/>
              <a:endCxn id="51" idx="2"/>
            </p:cNvCxnSpPr>
            <p:nvPr/>
          </p:nvCxnSpPr>
          <p:spPr>
            <a:xfrm rot="5400000" flipH="1" flipV="1">
              <a:off x="2673633" y="4904827"/>
              <a:ext cx="1099946" cy="577873"/>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62" name="曲線コネクタ 61"/>
            <p:cNvCxnSpPr>
              <a:stCxn id="45" idx="7"/>
              <a:endCxn id="52" idx="0"/>
            </p:cNvCxnSpPr>
            <p:nvPr/>
          </p:nvCxnSpPr>
          <p:spPr>
            <a:xfrm rot="16200000" flipH="1">
              <a:off x="2810464" y="3509664"/>
              <a:ext cx="70199" cy="685885"/>
            </a:xfrm>
            <a:prstGeom prst="curvedConnector3">
              <a:avLst>
                <a:gd name="adj1" fmla="val -118915"/>
              </a:avLst>
            </a:prstGeom>
            <a:ln/>
          </p:spPr>
          <p:style>
            <a:lnRef idx="2">
              <a:schemeClr val="dk1"/>
            </a:lnRef>
            <a:fillRef idx="1">
              <a:schemeClr val="lt1"/>
            </a:fillRef>
            <a:effectRef idx="0">
              <a:schemeClr val="dk1"/>
            </a:effectRef>
            <a:fontRef idx="minor">
              <a:schemeClr val="dk1"/>
            </a:fontRef>
          </p:style>
        </p:cxnSp>
        <p:cxnSp>
          <p:nvCxnSpPr>
            <p:cNvPr id="65" name="曲線コネクタ 64"/>
            <p:cNvCxnSpPr>
              <a:stCxn id="45" idx="6"/>
              <a:endCxn id="49" idx="0"/>
            </p:cNvCxnSpPr>
            <p:nvPr/>
          </p:nvCxnSpPr>
          <p:spPr>
            <a:xfrm>
              <a:off x="2576439" y="3995718"/>
              <a:ext cx="180020" cy="1674201"/>
            </a:xfrm>
            <a:prstGeom prst="curvedConnector2">
              <a:avLst/>
            </a:prstGeom>
            <a:ln/>
          </p:spPr>
          <p:style>
            <a:lnRef idx="2">
              <a:schemeClr val="dk1"/>
            </a:lnRef>
            <a:fillRef idx="1">
              <a:schemeClr val="lt1"/>
            </a:fillRef>
            <a:effectRef idx="0">
              <a:schemeClr val="dk1"/>
            </a:effectRef>
            <a:fontRef idx="minor">
              <a:schemeClr val="dk1"/>
            </a:fontRef>
          </p:style>
        </p:cxnSp>
        <p:cxnSp>
          <p:nvCxnSpPr>
            <p:cNvPr id="67" name="曲線コネクタ 66"/>
            <p:cNvCxnSpPr>
              <a:stCxn id="52" idx="7"/>
              <a:endCxn id="46" idx="1"/>
            </p:cNvCxnSpPr>
            <p:nvPr/>
          </p:nvCxnSpPr>
          <p:spPr>
            <a:xfrm rot="16200000" flipH="1" flipV="1">
              <a:off x="2144391" y="2955220"/>
              <a:ext cx="216024" cy="2228630"/>
            </a:xfrm>
            <a:prstGeom prst="curvedConnector3">
              <a:avLst>
                <a:gd name="adj1" fmla="val -230293"/>
              </a:avLst>
            </a:prstGeom>
            <a:ln/>
          </p:spPr>
          <p:style>
            <a:lnRef idx="2">
              <a:schemeClr val="dk1"/>
            </a:lnRef>
            <a:fillRef idx="1">
              <a:schemeClr val="lt1"/>
            </a:fillRef>
            <a:effectRef idx="0">
              <a:schemeClr val="dk1"/>
            </a:effectRef>
            <a:fontRef idx="minor">
              <a:schemeClr val="dk1"/>
            </a:fontRef>
          </p:style>
        </p:cxnSp>
      </p:grpSp>
      <p:sp>
        <p:nvSpPr>
          <p:cNvPr id="19" name="日付プレースホルダー 18"/>
          <p:cNvSpPr>
            <a:spLocks noGrp="1"/>
          </p:cNvSpPr>
          <p:nvPr>
            <p:ph type="dt" sz="half" idx="10"/>
          </p:nvPr>
        </p:nvSpPr>
        <p:spPr/>
        <p:txBody>
          <a:bodyPr/>
          <a:lstStyle/>
          <a:p>
            <a:fld id="{57824FFE-1339-CD49-98BA-B340EAC08F5A}" type="datetime1">
              <a:rPr lang="ja-JP" altLang="en-US" smtClean="0"/>
              <a:t>2014/03/16</a:t>
            </a:fld>
            <a:endParaRPr lang="en-US"/>
          </a:p>
        </p:txBody>
      </p:sp>
      <p:sp>
        <p:nvSpPr>
          <p:cNvPr id="20" name="スライド番号プレースホルダー 19"/>
          <p:cNvSpPr>
            <a:spLocks noGrp="1"/>
          </p:cNvSpPr>
          <p:nvPr>
            <p:ph type="sldNum" sz="quarter" idx="12"/>
          </p:nvPr>
        </p:nvSpPr>
        <p:spPr/>
        <p:txBody>
          <a:bodyPr/>
          <a:lstStyle/>
          <a:p>
            <a:fld id="{0CFEC368-1D7A-4F81-ABF6-AE0E36BAF64C}" type="slidenum">
              <a:rPr lang="en-US" smtClean="0"/>
              <a:pPr/>
              <a:t>9</a:t>
            </a:fld>
            <a:endParaRPr lang="en-US"/>
          </a:p>
        </p:txBody>
      </p:sp>
      <p:cxnSp>
        <p:nvCxnSpPr>
          <p:cNvPr id="24" name="直線コネクタ 23"/>
          <p:cNvCxnSpPr/>
          <p:nvPr/>
        </p:nvCxnSpPr>
        <p:spPr>
          <a:xfrm>
            <a:off x="0" y="4638261"/>
            <a:ext cx="9144000" cy="0"/>
          </a:xfrm>
          <a:prstGeom prst="line">
            <a:avLst/>
          </a:prstGeom>
          <a:ln>
            <a:prstDash val="dash"/>
          </a:ln>
        </p:spPr>
        <p:style>
          <a:lnRef idx="2">
            <a:schemeClr val="dk1"/>
          </a:lnRef>
          <a:fillRef idx="1">
            <a:schemeClr val="lt1"/>
          </a:fillRef>
          <a:effectRef idx="0">
            <a:schemeClr val="dk1"/>
          </a:effectRef>
          <a:fontRef idx="minor">
            <a:schemeClr val="dk1"/>
          </a:fontRef>
        </p:style>
      </p:cxnSp>
      <p:sp>
        <p:nvSpPr>
          <p:cNvPr id="208" name="下矢印 207"/>
          <p:cNvSpPr/>
          <p:nvPr/>
        </p:nvSpPr>
        <p:spPr>
          <a:xfrm>
            <a:off x="6876256" y="4471958"/>
            <a:ext cx="449707" cy="32519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矢印コネクタ 29"/>
          <p:cNvCxnSpPr/>
          <p:nvPr/>
        </p:nvCxnSpPr>
        <p:spPr>
          <a:xfrm flipH="1">
            <a:off x="824125" y="5587667"/>
            <a:ext cx="193703"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41" name="直線矢印コネクタ 40"/>
          <p:cNvCxnSpPr/>
          <p:nvPr/>
        </p:nvCxnSpPr>
        <p:spPr>
          <a:xfrm>
            <a:off x="1330960" y="5587667"/>
            <a:ext cx="843280"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43" name="直線矢印コネクタ 42"/>
          <p:cNvCxnSpPr/>
          <p:nvPr/>
        </p:nvCxnSpPr>
        <p:spPr>
          <a:xfrm>
            <a:off x="1676400" y="5587667"/>
            <a:ext cx="1570058"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69" name="直線矢印コネクタ 68"/>
          <p:cNvCxnSpPr/>
          <p:nvPr/>
        </p:nvCxnSpPr>
        <p:spPr>
          <a:xfrm>
            <a:off x="2025941" y="5587667"/>
            <a:ext cx="1870398"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77" name="直線矢印コネクタ 76"/>
          <p:cNvCxnSpPr/>
          <p:nvPr/>
        </p:nvCxnSpPr>
        <p:spPr>
          <a:xfrm>
            <a:off x="2382361" y="5587667"/>
            <a:ext cx="1864519"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0" name="直線矢印コネクタ 79"/>
          <p:cNvCxnSpPr/>
          <p:nvPr/>
        </p:nvCxnSpPr>
        <p:spPr>
          <a:xfrm>
            <a:off x="2636199" y="5587667"/>
            <a:ext cx="3652841"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3" name="直線矢印コネクタ 82"/>
          <p:cNvCxnSpPr/>
          <p:nvPr/>
        </p:nvCxnSpPr>
        <p:spPr>
          <a:xfrm>
            <a:off x="3068246" y="5587667"/>
            <a:ext cx="3881194"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cxnSp>
        <p:nvCxnSpPr>
          <p:cNvPr id="85" name="直線矢印コネクタ 84"/>
          <p:cNvCxnSpPr/>
          <p:nvPr/>
        </p:nvCxnSpPr>
        <p:spPr>
          <a:xfrm>
            <a:off x="3392283" y="5587667"/>
            <a:ext cx="4227717" cy="677024"/>
          </a:xfrm>
          <a:prstGeom prst="straightConnector1">
            <a:avLst/>
          </a:prstGeom>
          <a:ln>
            <a:prstDash val="dash"/>
            <a:tailEnd type="arrow"/>
          </a:ln>
        </p:spPr>
        <p:style>
          <a:lnRef idx="2">
            <a:schemeClr val="dk1"/>
          </a:lnRef>
          <a:fillRef idx="1">
            <a:schemeClr val="lt1"/>
          </a:fillRef>
          <a:effectRef idx="0">
            <a:schemeClr val="dk1"/>
          </a:effectRef>
          <a:fontRef idx="minor">
            <a:schemeClr val="dk1"/>
          </a:fontRef>
        </p:style>
      </p:cxnSp>
      <p:grpSp>
        <p:nvGrpSpPr>
          <p:cNvPr id="87" name="図形グループ 86"/>
          <p:cNvGrpSpPr/>
          <p:nvPr/>
        </p:nvGrpSpPr>
        <p:grpSpPr>
          <a:xfrm>
            <a:off x="482671" y="5717271"/>
            <a:ext cx="6592678" cy="369332"/>
            <a:chOff x="482671" y="5760635"/>
            <a:chExt cx="6592678" cy="369332"/>
          </a:xfrm>
        </p:grpSpPr>
        <p:sp>
          <p:nvSpPr>
            <p:cNvPr id="189" name="テキスト ボックス 188"/>
            <p:cNvSpPr txBox="1"/>
            <p:nvPr/>
          </p:nvSpPr>
          <p:spPr>
            <a:xfrm>
              <a:off x="482671" y="5760635"/>
              <a:ext cx="3796720" cy="369332"/>
            </a:xfrm>
            <a:prstGeom prst="rect">
              <a:avLst/>
            </a:prstGeom>
            <a:solidFill>
              <a:schemeClr val="bg1"/>
            </a:solidFill>
          </p:spPr>
          <p:txBody>
            <a:bodyPr wrap="none" rtlCol="0">
              <a:spAutoFit/>
            </a:bodyPr>
            <a:lstStyle/>
            <a:p>
              <a:r>
                <a:rPr kumimoji="1" lang="ja-JP" altLang="en-US" dirty="0" smtClean="0"/>
                <a:t>列インデックス配列</a:t>
              </a:r>
              <a:r>
                <a:rPr kumimoji="1" lang="en-US" altLang="ja-JP" dirty="0" smtClean="0"/>
                <a:t> C (Length: </a:t>
              </a:r>
              <a:r>
                <a:rPr kumimoji="1" lang="ja-JP" altLang="en-US" dirty="0" smtClean="0"/>
                <a:t>辺数</a:t>
              </a:r>
              <a:r>
                <a:rPr kumimoji="1" lang="en-US" altLang="ja-JP" dirty="0" smtClean="0"/>
                <a:t>)</a:t>
              </a:r>
              <a:endParaRPr kumimoji="1" lang="ja-JP" altLang="en-US" dirty="0"/>
            </a:p>
          </p:txBody>
        </p:sp>
        <p:sp>
          <p:nvSpPr>
            <p:cNvPr id="15" name="テキスト ボックス 14"/>
            <p:cNvSpPr txBox="1"/>
            <p:nvPr/>
          </p:nvSpPr>
          <p:spPr>
            <a:xfrm>
              <a:off x="4279391" y="5760635"/>
              <a:ext cx="2795958" cy="369332"/>
            </a:xfrm>
            <a:prstGeom prst="rect">
              <a:avLst/>
            </a:prstGeom>
            <a:solidFill>
              <a:schemeClr val="bg1"/>
            </a:solidFill>
          </p:spPr>
          <p:txBody>
            <a:bodyPr wrap="none" rtlCol="0">
              <a:spAutoFit/>
            </a:bodyPr>
            <a:lstStyle/>
            <a:p>
              <a:r>
                <a:rPr lang="en-US" altLang="ja-JP" dirty="0" smtClean="0"/>
                <a:t>※</a:t>
              </a:r>
              <a:r>
                <a:rPr lang="ja-JP" altLang="en-US" dirty="0" smtClean="0"/>
                <a:t> </a:t>
              </a:r>
              <a:r>
                <a:rPr lang="ja-JP" altLang="en-US" b="1" dirty="0" smtClean="0">
                  <a:solidFill>
                    <a:srgbClr val="FF0000"/>
                  </a:solidFill>
                </a:rPr>
                <a:t>｜</a:t>
              </a:r>
              <a:r>
                <a:rPr lang="ja-JP" altLang="en-US" dirty="0" smtClean="0"/>
                <a:t>は開始オフセット位置</a:t>
              </a:r>
              <a:endParaRPr kumimoji="1" lang="ja-JP" altLang="en-US" dirty="0"/>
            </a:p>
          </p:txBody>
        </p:sp>
      </p:grpSp>
    </p:spTree>
    <p:extLst>
      <p:ext uri="{BB962C8B-B14F-4D97-AF65-F5344CB8AC3E}">
        <p14:creationId xmlns:p14="http://schemas.microsoft.com/office/powerpoint/2010/main" val="2318540930"/>
      </p:ext>
    </p:extLst>
  </p:cSld>
  <p:clrMapOvr>
    <a:masterClrMapping/>
  </p:clrMapOvr>
  <mc:AlternateContent xmlns:mc="http://schemas.openxmlformats.org/markup-compatibility/2006" xmlns:p14="http://schemas.microsoft.com/office/powerpoint/2010/main">
    <mc:Choice Requires="p14">
      <p:transition spd="slow" p14:dur="2000" advTm="99706"/>
    </mc:Choice>
    <mc:Fallback xmlns="">
      <p:transition xmlns:p14="http://schemas.microsoft.com/office/powerpoint/2010/main" spd="slow" advTm="99706"/>
    </mc:Fallback>
  </mc:AlternateContent>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3.6|76.3|4.7"/>
</p:tagLst>
</file>

<file path=ppt/tags/tag2.xml><?xml version="1.0" encoding="utf-8"?>
<p:tagLst xmlns:a="http://schemas.openxmlformats.org/drawingml/2006/main" xmlns:r="http://schemas.openxmlformats.org/officeDocument/2006/relationships" xmlns:p="http://schemas.openxmlformats.org/presentationml/2006/main">
  <p:tag name="TIMING" val="|65.1|7.7|0.3|0.6|1"/>
</p:tagLst>
</file>

<file path=ppt/tags/tag3.xml><?xml version="1.0" encoding="utf-8"?>
<p:tagLst xmlns:a="http://schemas.openxmlformats.org/drawingml/2006/main" xmlns:r="http://schemas.openxmlformats.org/officeDocument/2006/relationships" xmlns:p="http://schemas.openxmlformats.org/presentationml/2006/main">
  <p:tag name="TIMING" val="|32.4|2.1|25.2|0.1"/>
</p:tagLst>
</file>

<file path=ppt/tags/tag4.xml><?xml version="1.0" encoding="utf-8"?>
<p:tagLst xmlns:a="http://schemas.openxmlformats.org/drawingml/2006/main" xmlns:r="http://schemas.openxmlformats.org/officeDocument/2006/relationships" xmlns:p="http://schemas.openxmlformats.org/presentationml/2006/main">
  <p:tag name="TIMING" val="|33.1|2.8|25.4|2.6|13|1.3|31.3"/>
</p:tagLst>
</file>

<file path=ppt/tags/tag5.xml><?xml version="1.0" encoding="utf-8"?>
<p:tagLst xmlns:a="http://schemas.openxmlformats.org/drawingml/2006/main" xmlns:r="http://schemas.openxmlformats.org/officeDocument/2006/relationships" xmlns:p="http://schemas.openxmlformats.org/presentationml/2006/main">
  <p:tag name="TIMING" val="|23.6|2.9|4.3|11|3.5"/>
</p:tagLst>
</file>

<file path=ppt/tags/tag6.xml><?xml version="1.0" encoding="utf-8"?>
<p:tagLst xmlns:a="http://schemas.openxmlformats.org/drawingml/2006/main" xmlns:r="http://schemas.openxmlformats.org/officeDocument/2006/relationships" xmlns:p="http://schemas.openxmlformats.org/presentationml/2006/main">
  <p:tag name="TIMING" val="|23.3|33.8|12.4|19.4"/>
</p:tagLst>
</file>

<file path=ppt/tags/tag7.xml><?xml version="1.0" encoding="utf-8"?>
<p:tagLst xmlns:a="http://schemas.openxmlformats.org/drawingml/2006/main" xmlns:r="http://schemas.openxmlformats.org/officeDocument/2006/relationships" xmlns:p="http://schemas.openxmlformats.org/presentationml/2006/main">
  <p:tag name="TIMING" val="|15|8|4.4|0.7|0.7|0.6|0.6|0.7|0.4|0.8|1.5|9.1"/>
</p:tagLst>
</file>

<file path=ppt/tags/tag8.xml><?xml version="1.0" encoding="utf-8"?>
<p:tagLst xmlns:a="http://schemas.openxmlformats.org/drawingml/2006/main" xmlns:r="http://schemas.openxmlformats.org/officeDocument/2006/relationships" xmlns:p="http://schemas.openxmlformats.org/presentationml/2006/main">
  <p:tag name="TIMING" val="|29.3|0.7|0.7|1.6|11.5|41.4|7.3|3.8|9.2|9.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spDef>
      <a:spPr>
        <a:solidFill>
          <a:schemeClr val="accent1">
            <a:lumMod val="60000"/>
            <a:lumOff val="40000"/>
          </a:schemeClr>
        </a:solidFill>
        <a:ln>
          <a:solidFill>
            <a:schemeClr val="accent1"/>
          </a:solidFill>
        </a:ln>
      </a:spPr>
      <a:bodyPr rtlCol="0" anchor="ctr"/>
      <a:lstStyle>
        <a:defPPr algn="ctr">
          <a:defRPr kumimoji="1" dirty="0">
            <a:latin typeface="Calibri" panose="020F0502020204030204" pitchFamily="34" charset="0"/>
          </a:defRPr>
        </a:defPPr>
      </a:lstStyle>
      <a:style>
        <a:lnRef idx="2">
          <a:schemeClr val="dk1"/>
        </a:lnRef>
        <a:fillRef idx="1">
          <a:schemeClr val="lt1"/>
        </a:fillRef>
        <a:effectRef idx="0">
          <a:schemeClr val="dk1"/>
        </a:effectRef>
        <a:fontRef idx="minor">
          <a:schemeClr val="dk1"/>
        </a:fontRef>
      </a:style>
    </a:spDef>
    <a:lnDef>
      <a:spPr>
        <a:ln>
          <a:prstDash val="dash"/>
        </a:ln>
      </a:spPr>
      <a:bodyPr/>
      <a:lstStyle/>
      <a:style>
        <a:lnRef idx="2">
          <a:schemeClr val="dk1"/>
        </a:lnRef>
        <a:fillRef idx="1">
          <a:schemeClr val="lt1"/>
        </a:fillRef>
        <a:effectRef idx="0">
          <a:schemeClr val="dk1"/>
        </a:effectRef>
        <a:fontRef idx="minor">
          <a:schemeClr val="dk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クラリティ.thmx</Template>
  <TotalTime>21398</TotalTime>
  <Words>3852</Words>
  <Application>Microsoft Macintosh PowerPoint</Application>
  <PresentationFormat>画面に合わせる (4:3)</PresentationFormat>
  <Paragraphs>1007</Paragraphs>
  <Slides>29</Slides>
  <Notes>18</Notes>
  <HiddenSlides>5</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Clarity</vt:lpstr>
      <vt:lpstr>GPU-BOXにおける幅優先探索の高速化</vt:lpstr>
      <vt:lpstr>Outline</vt:lpstr>
      <vt:lpstr>Outline</vt:lpstr>
      <vt:lpstr>背景</vt:lpstr>
      <vt:lpstr>Outline</vt:lpstr>
      <vt:lpstr>ExpEther</vt:lpstr>
      <vt:lpstr>ExpEtherを用いたマルチGPUシステム</vt:lpstr>
      <vt:lpstr>Outline</vt:lpstr>
      <vt:lpstr>グラフの圧縮</vt:lpstr>
      <vt:lpstr>Level synchronized BFS</vt:lpstr>
      <vt:lpstr>Level synchronized BFS（複数GPU）</vt:lpstr>
      <vt:lpstr>並列BFSアルゴリズムの流れ</vt:lpstr>
      <vt:lpstr>Outline</vt:lpstr>
      <vt:lpstr>Mastrostefanoのアルゴリズム [2]</vt:lpstr>
      <vt:lpstr>Outline</vt:lpstr>
      <vt:lpstr>提案手法</vt:lpstr>
      <vt:lpstr>提案手法の実装</vt:lpstr>
      <vt:lpstr>Outline</vt:lpstr>
      <vt:lpstr>評価環境</vt:lpstr>
      <vt:lpstr>Graph500</vt:lpstr>
      <vt:lpstr>評価：全GPUの通信量</vt:lpstr>
      <vt:lpstr>評価：BFS×64回の全GPU実行時間 （N = 220, M = 16 × N, GPU4台）</vt:lpstr>
      <vt:lpstr>評価：Traversed Edges Per Second </vt:lpstr>
      <vt:lpstr>結論</vt:lpstr>
      <vt:lpstr>従来手法：O(N2 + M) </vt:lpstr>
      <vt:lpstr>Merrillのアルゴリズム [1]</vt:lpstr>
      <vt:lpstr>評価：BFS×64回の全GPU実行時間 （N = 220, M = 16 × N, GPU4台）</vt:lpstr>
      <vt:lpstr>異なるアーキテクチャとの比較</vt:lpstr>
      <vt:lpstr>参考文献</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GPU-BOXにおける 幅優先探索の高速化</dc:title>
  <dc:creator>三石 拓司</dc:creator>
  <cp:lastModifiedBy>三石 拓司</cp:lastModifiedBy>
  <cp:revision>689</cp:revision>
  <cp:lastPrinted>2014-03-11T10:25:54Z</cp:lastPrinted>
  <dcterms:created xsi:type="dcterms:W3CDTF">2014-01-14T07:08:57Z</dcterms:created>
  <dcterms:modified xsi:type="dcterms:W3CDTF">2014-03-16T00:00:30Z</dcterms:modified>
</cp:coreProperties>
</file>