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ppt/tags/tag4.xml" ContentType="application/vnd.openxmlformats-officedocument.presentationml.tags+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tags/tag6.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notesSlides/notesSlide12.xml" ContentType="application/vnd.openxmlformats-officedocument.presentationml.notesSlide+xml"/>
  <Override PartName="/ppt/charts/chart2.xml" ContentType="application/vnd.openxmlformats-officedocument.drawingml.chart+xml"/>
  <Override PartName="/ppt/notesSlides/notesSlide13.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4.xml" ContentType="application/vnd.openxmlformats-officedocument.presentationml.notesSlide+xml"/>
  <Override PartName="/ppt/tags/tag7.xml" ContentType="application/vnd.openxmlformats-officedocument.presentationml.tags+xml"/>
  <Override PartName="/ppt/notesSlides/notesSlide15.xml" ContentType="application/vnd.openxmlformats-officedocument.presentationml.notesSlide+xml"/>
  <Override PartName="/ppt/tags/tag8.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31"/>
  </p:notesMasterIdLst>
  <p:handoutMasterIdLst>
    <p:handoutMasterId r:id="rId32"/>
  </p:handoutMasterIdLst>
  <p:sldIdLst>
    <p:sldId id="256" r:id="rId2"/>
    <p:sldId id="321" r:id="rId3"/>
    <p:sldId id="342" r:id="rId4"/>
    <p:sldId id="257" r:id="rId5"/>
    <p:sldId id="343" r:id="rId6"/>
    <p:sldId id="317" r:id="rId7"/>
    <p:sldId id="318" r:id="rId8"/>
    <p:sldId id="344" r:id="rId9"/>
    <p:sldId id="341" r:id="rId10"/>
    <p:sldId id="283" r:id="rId11"/>
    <p:sldId id="326" r:id="rId12"/>
    <p:sldId id="306" r:id="rId13"/>
    <p:sldId id="345" r:id="rId14"/>
    <p:sldId id="315" r:id="rId15"/>
    <p:sldId id="346" r:id="rId16"/>
    <p:sldId id="308" r:id="rId17"/>
    <p:sldId id="309" r:id="rId18"/>
    <p:sldId id="347" r:id="rId19"/>
    <p:sldId id="285" r:id="rId20"/>
    <p:sldId id="319" r:id="rId21"/>
    <p:sldId id="261" r:id="rId22"/>
    <p:sldId id="332" r:id="rId23"/>
    <p:sldId id="264" r:id="rId24"/>
    <p:sldId id="262" r:id="rId25"/>
    <p:sldId id="294" r:id="rId26"/>
    <p:sldId id="340" r:id="rId27"/>
    <p:sldId id="333" r:id="rId28"/>
    <p:sldId id="313" r:id="rId29"/>
    <p:sldId id="26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77392" autoAdjust="0"/>
  </p:normalViewPr>
  <p:slideViewPr>
    <p:cSldViewPr snapToGrid="0" snapToObjects="1">
      <p:cViewPr varScale="1">
        <p:scale>
          <a:sx n="115" d="100"/>
          <a:sy n="115" d="100"/>
        </p:scale>
        <p:origin x="-226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mits:Documents:memos:graph500_memo:eval:graph500_p2p_cop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mits:Documents:memos:graph500_memo:eval:graph500_kernel_time_gpu-box_14012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mits:Documents:memos:graph500_memo:eval:graph500_gpu-box_14012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mits:Documents:memos:graph500_memo:eval:graph500_gpu-box_140123.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mits:Documents:memos:graph500_memo:eval:graph500_kernel_time_gpu-box_140123.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mits:Documents:memos:graph500_trinity_140120.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mits:Documents:memos:graph500_gpu-box_14012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Result!$B$98</c:f>
              <c:strCache>
                <c:ptCount val="1"/>
                <c:pt idx="0">
                  <c:v>base BFS N=2^18</c:v>
                </c:pt>
              </c:strCache>
            </c:strRef>
          </c:tx>
          <c:spPr>
            <a:ln>
              <a:solidFill>
                <a:schemeClr val="accent1"/>
              </a:solidFill>
            </a:ln>
          </c:spPr>
          <c:marker>
            <c:symbol val="circle"/>
            <c:size val="9"/>
            <c:spPr>
              <a:solidFill>
                <a:schemeClr val="accent1"/>
              </a:solidFill>
            </c:spPr>
          </c:marker>
          <c:cat>
            <c:numRef>
              <c:f>Result!$C$97:$E$97</c:f>
              <c:numCache>
                <c:formatCode>General</c:formatCode>
                <c:ptCount val="3"/>
                <c:pt idx="0">
                  <c:v>2.0</c:v>
                </c:pt>
                <c:pt idx="1">
                  <c:v>3.0</c:v>
                </c:pt>
                <c:pt idx="2">
                  <c:v>4.0</c:v>
                </c:pt>
              </c:numCache>
            </c:numRef>
          </c:cat>
          <c:val>
            <c:numRef>
              <c:f>Result!$C$98:$E$98</c:f>
              <c:numCache>
                <c:formatCode>0.000</c:formatCode>
                <c:ptCount val="3"/>
                <c:pt idx="0">
                  <c:v>3.790512084960937</c:v>
                </c:pt>
                <c:pt idx="1">
                  <c:v>6.541229248046874</c:v>
                </c:pt>
                <c:pt idx="2">
                  <c:v>9.149826049804687</c:v>
                </c:pt>
              </c:numCache>
            </c:numRef>
          </c:val>
          <c:smooth val="0"/>
        </c:ser>
        <c:ser>
          <c:idx val="1"/>
          <c:order val="1"/>
          <c:tx>
            <c:strRef>
              <c:f>Result!$B$99</c:f>
              <c:strCache>
                <c:ptCount val="1"/>
                <c:pt idx="0">
                  <c:v>base BFS N=2^19</c:v>
                </c:pt>
              </c:strCache>
            </c:strRef>
          </c:tx>
          <c:spPr>
            <a:ln>
              <a:solidFill>
                <a:schemeClr val="accent2"/>
              </a:solidFill>
            </a:ln>
          </c:spPr>
          <c:marker>
            <c:spPr>
              <a:solidFill>
                <a:schemeClr val="accent2"/>
              </a:solidFill>
            </c:spPr>
          </c:marker>
          <c:cat>
            <c:numRef>
              <c:f>Result!$C$97:$E$97</c:f>
              <c:numCache>
                <c:formatCode>General</c:formatCode>
                <c:ptCount val="3"/>
                <c:pt idx="0">
                  <c:v>2.0</c:v>
                </c:pt>
                <c:pt idx="1">
                  <c:v>3.0</c:v>
                </c:pt>
                <c:pt idx="2">
                  <c:v>4.0</c:v>
                </c:pt>
              </c:numCache>
            </c:numRef>
          </c:cat>
          <c:val>
            <c:numRef>
              <c:f>Result!$C$99:$E$99</c:f>
              <c:numCache>
                <c:formatCode>0.000</c:formatCode>
                <c:ptCount val="3"/>
                <c:pt idx="0">
                  <c:v>7.133255004882812</c:v>
                </c:pt>
                <c:pt idx="1">
                  <c:v>12.22196960449219</c:v>
                </c:pt>
                <c:pt idx="2">
                  <c:v>17.65924072265625</c:v>
                </c:pt>
              </c:numCache>
            </c:numRef>
          </c:val>
          <c:smooth val="0"/>
        </c:ser>
        <c:ser>
          <c:idx val="2"/>
          <c:order val="2"/>
          <c:tx>
            <c:strRef>
              <c:f>Result!$B$100</c:f>
              <c:strCache>
                <c:ptCount val="1"/>
                <c:pt idx="0">
                  <c:v>base BFS N=2^20</c:v>
                </c:pt>
              </c:strCache>
            </c:strRef>
          </c:tx>
          <c:marker>
            <c:spPr>
              <a:solidFill>
                <a:schemeClr val="accent3"/>
              </a:solidFill>
            </c:spPr>
          </c:marker>
          <c:cat>
            <c:numRef>
              <c:f>Result!$C$97:$E$97</c:f>
              <c:numCache>
                <c:formatCode>General</c:formatCode>
                <c:ptCount val="3"/>
                <c:pt idx="0">
                  <c:v>2.0</c:v>
                </c:pt>
                <c:pt idx="1">
                  <c:v>3.0</c:v>
                </c:pt>
                <c:pt idx="2">
                  <c:v>4.0</c:v>
                </c:pt>
              </c:numCache>
            </c:numRef>
          </c:cat>
          <c:val>
            <c:numRef>
              <c:f>Result!$C$100:$E$100</c:f>
              <c:numCache>
                <c:formatCode>0.000</c:formatCode>
                <c:ptCount val="3"/>
                <c:pt idx="0">
                  <c:v>14.26327514648437</c:v>
                </c:pt>
                <c:pt idx="1">
                  <c:v>23.654296875</c:v>
                </c:pt>
                <c:pt idx="2">
                  <c:v>30.96914672851562</c:v>
                </c:pt>
              </c:numCache>
            </c:numRef>
          </c:val>
          <c:smooth val="0"/>
        </c:ser>
        <c:ser>
          <c:idx val="3"/>
          <c:order val="3"/>
          <c:tx>
            <c:strRef>
              <c:f>Result!$B$101</c:f>
              <c:strCache>
                <c:ptCount val="1"/>
                <c:pt idx="0">
                  <c:v>proposed BFS N=2^18</c:v>
                </c:pt>
              </c:strCache>
            </c:strRef>
          </c:tx>
          <c:spPr>
            <a:ln>
              <a:solidFill>
                <a:schemeClr val="accent1"/>
              </a:solidFill>
              <a:prstDash val="sysDot"/>
            </a:ln>
          </c:spPr>
          <c:marker>
            <c:symbol val="circle"/>
            <c:size val="9"/>
            <c:spPr>
              <a:solidFill>
                <a:schemeClr val="accent1"/>
              </a:solidFill>
              <a:ln>
                <a:solidFill>
                  <a:schemeClr val="accent1"/>
                </a:solidFill>
              </a:ln>
            </c:spPr>
          </c:marker>
          <c:cat>
            <c:numRef>
              <c:f>Result!$C$97:$E$97</c:f>
              <c:numCache>
                <c:formatCode>General</c:formatCode>
                <c:ptCount val="3"/>
                <c:pt idx="0">
                  <c:v>2.0</c:v>
                </c:pt>
                <c:pt idx="1">
                  <c:v>3.0</c:v>
                </c:pt>
                <c:pt idx="2">
                  <c:v>4.0</c:v>
                </c:pt>
              </c:numCache>
            </c:numRef>
          </c:cat>
          <c:val>
            <c:numRef>
              <c:f>Result!$C$101:$E$101</c:f>
              <c:numCache>
                <c:formatCode>0.000</c:formatCode>
                <c:ptCount val="3"/>
                <c:pt idx="0">
                  <c:v>2.268569946289062</c:v>
                </c:pt>
                <c:pt idx="1">
                  <c:v>4.07127380371094</c:v>
                </c:pt>
                <c:pt idx="2">
                  <c:v>5.611236572265625</c:v>
                </c:pt>
              </c:numCache>
            </c:numRef>
          </c:val>
          <c:smooth val="0"/>
        </c:ser>
        <c:ser>
          <c:idx val="4"/>
          <c:order val="4"/>
          <c:tx>
            <c:strRef>
              <c:f>Result!$B$102</c:f>
              <c:strCache>
                <c:ptCount val="1"/>
                <c:pt idx="0">
                  <c:v>proposed BFS N=2^19</c:v>
                </c:pt>
              </c:strCache>
            </c:strRef>
          </c:tx>
          <c:spPr>
            <a:ln>
              <a:solidFill>
                <a:schemeClr val="accent2"/>
              </a:solidFill>
              <a:prstDash val="sysDot"/>
            </a:ln>
          </c:spPr>
          <c:marker>
            <c:symbol val="x"/>
            <c:size val="9"/>
            <c:spPr>
              <a:solidFill>
                <a:schemeClr val="accent2"/>
              </a:solidFill>
              <a:ln>
                <a:solidFill>
                  <a:schemeClr val="accent2"/>
                </a:solidFill>
              </a:ln>
            </c:spPr>
          </c:marker>
          <c:cat>
            <c:numRef>
              <c:f>Result!$C$97:$E$97</c:f>
              <c:numCache>
                <c:formatCode>General</c:formatCode>
                <c:ptCount val="3"/>
                <c:pt idx="0">
                  <c:v>2.0</c:v>
                </c:pt>
                <c:pt idx="1">
                  <c:v>3.0</c:v>
                </c:pt>
                <c:pt idx="2">
                  <c:v>4.0</c:v>
                </c:pt>
              </c:numCache>
            </c:numRef>
          </c:cat>
          <c:val>
            <c:numRef>
              <c:f>Result!$C$102:$E$102</c:f>
              <c:numCache>
                <c:formatCode>0.000</c:formatCode>
                <c:ptCount val="3"/>
                <c:pt idx="0">
                  <c:v>4.34622192382813</c:v>
                </c:pt>
                <c:pt idx="1">
                  <c:v>7.789443969726562</c:v>
                </c:pt>
                <c:pt idx="2">
                  <c:v>10.70960998535156</c:v>
                </c:pt>
              </c:numCache>
            </c:numRef>
          </c:val>
          <c:smooth val="0"/>
        </c:ser>
        <c:ser>
          <c:idx val="5"/>
          <c:order val="5"/>
          <c:tx>
            <c:strRef>
              <c:f>Result!$B$103</c:f>
              <c:strCache>
                <c:ptCount val="1"/>
                <c:pt idx="0">
                  <c:v>proposed BFS N=2^20</c:v>
                </c:pt>
              </c:strCache>
            </c:strRef>
          </c:tx>
          <c:spPr>
            <a:ln>
              <a:solidFill>
                <a:schemeClr val="accent3"/>
              </a:solidFill>
              <a:prstDash val="sysDot"/>
            </a:ln>
          </c:spPr>
          <c:marker>
            <c:symbol val="triangle"/>
            <c:size val="9"/>
            <c:spPr>
              <a:solidFill>
                <a:schemeClr val="accent3"/>
              </a:solidFill>
              <a:ln>
                <a:solidFill>
                  <a:schemeClr val="accent3"/>
                </a:solidFill>
              </a:ln>
            </c:spPr>
          </c:marker>
          <c:cat>
            <c:numRef>
              <c:f>Result!$C$97:$E$97</c:f>
              <c:numCache>
                <c:formatCode>General</c:formatCode>
                <c:ptCount val="3"/>
                <c:pt idx="0">
                  <c:v>2.0</c:v>
                </c:pt>
                <c:pt idx="1">
                  <c:v>3.0</c:v>
                </c:pt>
                <c:pt idx="2">
                  <c:v>4.0</c:v>
                </c:pt>
              </c:numCache>
            </c:numRef>
          </c:cat>
          <c:val>
            <c:numRef>
              <c:f>Result!$C$103:$E$103</c:f>
              <c:numCache>
                <c:formatCode>0.000</c:formatCode>
                <c:ptCount val="3"/>
                <c:pt idx="0">
                  <c:v>8.3446044921875</c:v>
                </c:pt>
                <c:pt idx="1">
                  <c:v>14.8950653076172</c:v>
                </c:pt>
                <c:pt idx="2">
                  <c:v>20.46136474609375</c:v>
                </c:pt>
              </c:numCache>
            </c:numRef>
          </c:val>
          <c:smooth val="0"/>
        </c:ser>
        <c:dLbls>
          <c:showLegendKey val="0"/>
          <c:showVal val="0"/>
          <c:showCatName val="0"/>
          <c:showSerName val="0"/>
          <c:showPercent val="0"/>
          <c:showBubbleSize val="0"/>
        </c:dLbls>
        <c:marker val="1"/>
        <c:smooth val="0"/>
        <c:axId val="-2094568168"/>
        <c:axId val="2145265848"/>
      </c:lineChart>
      <c:catAx>
        <c:axId val="-2094568168"/>
        <c:scaling>
          <c:orientation val="minMax"/>
        </c:scaling>
        <c:delete val="0"/>
        <c:axPos val="b"/>
        <c:title>
          <c:tx>
            <c:rich>
              <a:bodyPr/>
              <a:lstStyle/>
              <a:p>
                <a:pPr>
                  <a:defRPr sz="1400"/>
                </a:pPr>
                <a:r>
                  <a:rPr lang="en-US" altLang="ja-JP" sz="1400"/>
                  <a:t>Number of GPUs</a:t>
                </a:r>
                <a:endParaRPr lang="ja-JP" altLang="en-US" sz="1400"/>
              </a:p>
            </c:rich>
          </c:tx>
          <c:layout/>
          <c:overlay val="0"/>
        </c:title>
        <c:numFmt formatCode="General" sourceLinked="1"/>
        <c:majorTickMark val="out"/>
        <c:minorTickMark val="none"/>
        <c:tickLblPos val="nextTo"/>
        <c:txPr>
          <a:bodyPr/>
          <a:lstStyle/>
          <a:p>
            <a:pPr>
              <a:defRPr sz="1400"/>
            </a:pPr>
            <a:endParaRPr lang="ja-JP"/>
          </a:p>
        </c:txPr>
        <c:crossAx val="2145265848"/>
        <c:crosses val="autoZero"/>
        <c:auto val="1"/>
        <c:lblAlgn val="ctr"/>
        <c:lblOffset val="100"/>
        <c:noMultiLvlLbl val="0"/>
      </c:catAx>
      <c:valAx>
        <c:axId val="2145265848"/>
        <c:scaling>
          <c:orientation val="minMax"/>
        </c:scaling>
        <c:delete val="0"/>
        <c:axPos val="l"/>
        <c:majorGridlines/>
        <c:title>
          <c:tx>
            <c:rich>
              <a:bodyPr rot="-5400000" vert="horz"/>
              <a:lstStyle/>
              <a:p>
                <a:pPr>
                  <a:defRPr sz="1400"/>
                </a:pPr>
                <a:r>
                  <a:rPr lang="en-US" altLang="ja-JP" sz="1400"/>
                  <a:t>copy</a:t>
                </a:r>
                <a:r>
                  <a:rPr lang="en-US" altLang="ja-JP" sz="1400" baseline="0"/>
                  <a:t> size (MB)</a:t>
                </a:r>
                <a:endParaRPr lang="ja-JP" altLang="en-US" sz="1400"/>
              </a:p>
            </c:rich>
          </c:tx>
          <c:layout/>
          <c:overlay val="0"/>
        </c:title>
        <c:numFmt formatCode="0.000" sourceLinked="1"/>
        <c:majorTickMark val="out"/>
        <c:minorTickMark val="none"/>
        <c:tickLblPos val="nextTo"/>
        <c:txPr>
          <a:bodyPr/>
          <a:lstStyle/>
          <a:p>
            <a:pPr>
              <a:defRPr sz="1400"/>
            </a:pPr>
            <a:endParaRPr lang="ja-JP"/>
          </a:p>
        </c:txPr>
        <c:crossAx val="-2094568168"/>
        <c:crosses val="autoZero"/>
        <c:crossBetween val="between"/>
      </c:valAx>
    </c:plotArea>
    <c:legend>
      <c:legendPos val="t"/>
      <c:layout/>
      <c:overlay val="0"/>
      <c:txPr>
        <a:bodyPr/>
        <a:lstStyle/>
        <a:p>
          <a:pPr>
            <a:defRPr sz="1400"/>
          </a:pPr>
          <a:endParaRPr lang="ja-JP"/>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stacked"/>
        <c:varyColors val="0"/>
        <c:ser>
          <c:idx val="0"/>
          <c:order val="0"/>
          <c:tx>
            <c:strRef>
              <c:f>Result!$A$42</c:f>
              <c:strCache>
                <c:ptCount val="1"/>
                <c:pt idx="0">
                  <c:v>計算部分</c:v>
                </c:pt>
              </c:strCache>
            </c:strRef>
          </c:tx>
          <c:invertIfNegative val="0"/>
          <c:cat>
            <c:strRef>
              <c:f>Result!$B$41:$C$41</c:f>
              <c:strCache>
                <c:ptCount val="2"/>
                <c:pt idx="0">
                  <c:v>base BFS (GPUs=4)</c:v>
                </c:pt>
                <c:pt idx="1">
                  <c:v>proposed BFS (GPUs=4)</c:v>
                </c:pt>
              </c:strCache>
            </c:strRef>
          </c:cat>
          <c:val>
            <c:numRef>
              <c:f>Result!$B$42:$C$42</c:f>
              <c:numCache>
                <c:formatCode>General</c:formatCode>
                <c:ptCount val="2"/>
                <c:pt idx="0">
                  <c:v>19.164876759</c:v>
                </c:pt>
                <c:pt idx="1">
                  <c:v>19.146945639</c:v>
                </c:pt>
              </c:numCache>
            </c:numRef>
          </c:val>
        </c:ser>
        <c:ser>
          <c:idx val="1"/>
          <c:order val="1"/>
          <c:tx>
            <c:strRef>
              <c:f>Result!$A$43</c:f>
              <c:strCache>
                <c:ptCount val="1"/>
                <c:pt idx="0">
                  <c:v>通信部分</c:v>
                </c:pt>
              </c:strCache>
            </c:strRef>
          </c:tx>
          <c:invertIfNegative val="0"/>
          <c:cat>
            <c:strRef>
              <c:f>Result!$B$41:$C$41</c:f>
              <c:strCache>
                <c:ptCount val="2"/>
                <c:pt idx="0">
                  <c:v>base BFS (GPUs=4)</c:v>
                </c:pt>
                <c:pt idx="1">
                  <c:v>proposed BFS (GPUs=4)</c:v>
                </c:pt>
              </c:strCache>
            </c:strRef>
          </c:cat>
          <c:val>
            <c:numRef>
              <c:f>Result!$B$43:$C$43</c:f>
              <c:numCache>
                <c:formatCode>General</c:formatCode>
                <c:ptCount val="2"/>
                <c:pt idx="0">
                  <c:v>4.391411</c:v>
                </c:pt>
                <c:pt idx="1">
                  <c:v>3.05827</c:v>
                </c:pt>
              </c:numCache>
            </c:numRef>
          </c:val>
        </c:ser>
        <c:dLbls>
          <c:showLegendKey val="0"/>
          <c:showVal val="0"/>
          <c:showCatName val="0"/>
          <c:showSerName val="0"/>
          <c:showPercent val="0"/>
          <c:showBubbleSize val="0"/>
        </c:dLbls>
        <c:gapWidth val="150"/>
        <c:overlap val="100"/>
        <c:axId val="-2094747496"/>
        <c:axId val="-2094758296"/>
      </c:barChart>
      <c:catAx>
        <c:axId val="-2094747496"/>
        <c:scaling>
          <c:orientation val="minMax"/>
        </c:scaling>
        <c:delete val="0"/>
        <c:axPos val="b"/>
        <c:majorTickMark val="out"/>
        <c:minorTickMark val="none"/>
        <c:tickLblPos val="nextTo"/>
        <c:txPr>
          <a:bodyPr/>
          <a:lstStyle/>
          <a:p>
            <a:pPr>
              <a:defRPr sz="1400"/>
            </a:pPr>
            <a:endParaRPr lang="ja-JP"/>
          </a:p>
        </c:txPr>
        <c:crossAx val="-2094758296"/>
        <c:crosses val="autoZero"/>
        <c:auto val="1"/>
        <c:lblAlgn val="ctr"/>
        <c:lblOffset val="100"/>
        <c:noMultiLvlLbl val="0"/>
      </c:catAx>
      <c:valAx>
        <c:axId val="-2094758296"/>
        <c:scaling>
          <c:orientation val="minMax"/>
        </c:scaling>
        <c:delete val="0"/>
        <c:axPos val="l"/>
        <c:majorGridlines/>
        <c:title>
          <c:tx>
            <c:rich>
              <a:bodyPr rot="-5400000" vert="horz"/>
              <a:lstStyle/>
              <a:p>
                <a:pPr>
                  <a:defRPr sz="1400"/>
                </a:pPr>
                <a:r>
                  <a:rPr lang="en-US" altLang="ja-JP" sz="1400"/>
                  <a:t>second</a:t>
                </a:r>
                <a:endParaRPr lang="ja-JP" altLang="en-US" sz="1400"/>
              </a:p>
            </c:rich>
          </c:tx>
          <c:layout/>
          <c:overlay val="0"/>
        </c:title>
        <c:numFmt formatCode="General" sourceLinked="1"/>
        <c:majorTickMark val="out"/>
        <c:minorTickMark val="none"/>
        <c:tickLblPos val="nextTo"/>
        <c:txPr>
          <a:bodyPr/>
          <a:lstStyle/>
          <a:p>
            <a:pPr>
              <a:defRPr sz="1400"/>
            </a:pPr>
            <a:endParaRPr lang="ja-JP"/>
          </a:p>
        </c:txPr>
        <c:crossAx val="-2094747496"/>
        <c:crosses val="autoZero"/>
        <c:crossBetween val="between"/>
      </c:valAx>
    </c:plotArea>
    <c:legend>
      <c:legendPos val="t"/>
      <c:layout/>
      <c:overlay val="0"/>
      <c:txPr>
        <a:bodyPr/>
        <a:lstStyle/>
        <a:p>
          <a:pPr>
            <a:defRPr sz="1400"/>
          </a:pPr>
          <a:endParaRPr lang="ja-JP"/>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v>base BFS</c:v>
          </c:tx>
          <c:marker>
            <c:symbol val="circle"/>
            <c:size val="9"/>
            <c:spPr>
              <a:solidFill>
                <a:schemeClr val="accent1"/>
              </a:solidFill>
            </c:spPr>
          </c:marker>
          <c:cat>
            <c:strRef>
              <c:f>'CUB, Result'!$P$100:$P$108</c:f>
              <c:strCache>
                <c:ptCount val="9"/>
                <c:pt idx="0">
                  <c:v>2^14</c:v>
                </c:pt>
                <c:pt idx="1">
                  <c:v>2^15</c:v>
                </c:pt>
                <c:pt idx="2">
                  <c:v>2^16</c:v>
                </c:pt>
                <c:pt idx="3">
                  <c:v>2^17</c:v>
                </c:pt>
                <c:pt idx="4">
                  <c:v>2^18</c:v>
                </c:pt>
                <c:pt idx="5">
                  <c:v>2^19</c:v>
                </c:pt>
                <c:pt idx="6">
                  <c:v>2^20</c:v>
                </c:pt>
                <c:pt idx="7">
                  <c:v>2^21</c:v>
                </c:pt>
                <c:pt idx="8">
                  <c:v>2^22</c:v>
                </c:pt>
              </c:strCache>
            </c:strRef>
          </c:cat>
          <c:val>
            <c:numRef>
              <c:f>'CUB, Result'!$R$100:$R$108</c:f>
              <c:numCache>
                <c:formatCode>0.00E+00</c:formatCode>
                <c:ptCount val="9"/>
                <c:pt idx="0">
                  <c:v>1.54363865276633E7</c:v>
                </c:pt>
                <c:pt idx="1">
                  <c:v>2.7660016236617E7</c:v>
                </c:pt>
                <c:pt idx="2">
                  <c:v>4.73562975563144E7</c:v>
                </c:pt>
                <c:pt idx="3">
                  <c:v>6.92273199238285E7</c:v>
                </c:pt>
                <c:pt idx="4">
                  <c:v>9.45537588550892E7</c:v>
                </c:pt>
                <c:pt idx="5">
                  <c:v>1.15747077285939E8</c:v>
                </c:pt>
                <c:pt idx="6">
                  <c:v>1.30025684366174E8</c:v>
                </c:pt>
                <c:pt idx="7">
                  <c:v>1.41679091548626E8</c:v>
                </c:pt>
                <c:pt idx="8">
                  <c:v>1.49989675892428E8</c:v>
                </c:pt>
              </c:numCache>
            </c:numRef>
          </c:val>
          <c:smooth val="0"/>
        </c:ser>
        <c:ser>
          <c:idx val="1"/>
          <c:order val="1"/>
          <c:tx>
            <c:v>proposed BFS</c:v>
          </c:tx>
          <c:marker>
            <c:spPr>
              <a:solidFill>
                <a:schemeClr val="accent2"/>
              </a:solidFill>
            </c:spPr>
          </c:marker>
          <c:cat>
            <c:strRef>
              <c:f>'CUB, Result'!$P$100:$P$108</c:f>
              <c:strCache>
                <c:ptCount val="9"/>
                <c:pt idx="0">
                  <c:v>2^14</c:v>
                </c:pt>
                <c:pt idx="1">
                  <c:v>2^15</c:v>
                </c:pt>
                <c:pt idx="2">
                  <c:v>2^16</c:v>
                </c:pt>
                <c:pt idx="3">
                  <c:v>2^17</c:v>
                </c:pt>
                <c:pt idx="4">
                  <c:v>2^18</c:v>
                </c:pt>
                <c:pt idx="5">
                  <c:v>2^19</c:v>
                </c:pt>
                <c:pt idx="6">
                  <c:v>2^20</c:v>
                </c:pt>
                <c:pt idx="7">
                  <c:v>2^21</c:v>
                </c:pt>
                <c:pt idx="8">
                  <c:v>2^22</c:v>
                </c:pt>
              </c:strCache>
            </c:strRef>
          </c:cat>
          <c:val>
            <c:numRef>
              <c:f>'CUB, Result'!$S$100:$S$108</c:f>
              <c:numCache>
                <c:formatCode>0.00E+00</c:formatCode>
                <c:ptCount val="9"/>
                <c:pt idx="0">
                  <c:v>1.58942859756641E7</c:v>
                </c:pt>
                <c:pt idx="1">
                  <c:v>2.83205024640255E7</c:v>
                </c:pt>
                <c:pt idx="2">
                  <c:v>4.9496180782902E7</c:v>
                </c:pt>
                <c:pt idx="3">
                  <c:v>7.3472355360062E7</c:v>
                </c:pt>
                <c:pt idx="4">
                  <c:v>1.01079472074105E8</c:v>
                </c:pt>
                <c:pt idx="5">
                  <c:v>1.25422448124674E8</c:v>
                </c:pt>
                <c:pt idx="6">
                  <c:v>1.41937363652006E8</c:v>
                </c:pt>
                <c:pt idx="7">
                  <c:v>1.54347396559722E8</c:v>
                </c:pt>
                <c:pt idx="8">
                  <c:v>1.63336402554463E8</c:v>
                </c:pt>
              </c:numCache>
            </c:numRef>
          </c:val>
          <c:smooth val="0"/>
        </c:ser>
        <c:dLbls>
          <c:showLegendKey val="0"/>
          <c:showVal val="0"/>
          <c:showCatName val="0"/>
          <c:showSerName val="0"/>
          <c:showPercent val="0"/>
          <c:showBubbleSize val="0"/>
        </c:dLbls>
        <c:marker val="1"/>
        <c:smooth val="0"/>
        <c:axId val="-2094830792"/>
        <c:axId val="2139289928"/>
      </c:lineChart>
      <c:catAx>
        <c:axId val="-2094830792"/>
        <c:scaling>
          <c:orientation val="minMax"/>
        </c:scaling>
        <c:delete val="0"/>
        <c:axPos val="b"/>
        <c:title>
          <c:tx>
            <c:rich>
              <a:bodyPr/>
              <a:lstStyle/>
              <a:p>
                <a:pPr>
                  <a:defRPr sz="1400"/>
                </a:pPr>
                <a:r>
                  <a:rPr lang="en-US" altLang="ja-JP" sz="1400"/>
                  <a:t>N</a:t>
                </a:r>
                <a:endParaRPr lang="ja-JP" altLang="en-US" sz="1400"/>
              </a:p>
            </c:rich>
          </c:tx>
          <c:layout/>
          <c:overlay val="0"/>
        </c:title>
        <c:majorTickMark val="out"/>
        <c:minorTickMark val="none"/>
        <c:tickLblPos val="nextTo"/>
        <c:txPr>
          <a:bodyPr/>
          <a:lstStyle/>
          <a:p>
            <a:pPr>
              <a:defRPr sz="1400"/>
            </a:pPr>
            <a:endParaRPr lang="ja-JP"/>
          </a:p>
        </c:txPr>
        <c:crossAx val="2139289928"/>
        <c:crosses val="autoZero"/>
        <c:auto val="1"/>
        <c:lblAlgn val="ctr"/>
        <c:lblOffset val="100"/>
        <c:tickLblSkip val="2"/>
        <c:noMultiLvlLbl val="0"/>
      </c:catAx>
      <c:valAx>
        <c:axId val="2139289928"/>
        <c:scaling>
          <c:orientation val="minMax"/>
        </c:scaling>
        <c:delete val="0"/>
        <c:axPos val="l"/>
        <c:majorGridlines/>
        <c:title>
          <c:tx>
            <c:rich>
              <a:bodyPr rot="-5400000" vert="horz"/>
              <a:lstStyle/>
              <a:p>
                <a:pPr>
                  <a:defRPr sz="1400"/>
                </a:pPr>
                <a:r>
                  <a:rPr lang="en-US" altLang="ja-JP" sz="1400"/>
                  <a:t>TEPS</a:t>
                </a:r>
                <a:endParaRPr lang="ja-JP" altLang="en-US" sz="1400"/>
              </a:p>
            </c:rich>
          </c:tx>
          <c:layout/>
          <c:overlay val="0"/>
        </c:title>
        <c:numFmt formatCode="0.00E+00" sourceLinked="1"/>
        <c:majorTickMark val="out"/>
        <c:minorTickMark val="none"/>
        <c:tickLblPos val="nextTo"/>
        <c:txPr>
          <a:bodyPr/>
          <a:lstStyle/>
          <a:p>
            <a:pPr>
              <a:defRPr sz="1400"/>
            </a:pPr>
            <a:endParaRPr lang="ja-JP"/>
          </a:p>
        </c:txPr>
        <c:crossAx val="-2094830792"/>
        <c:crosses val="autoZero"/>
        <c:crossBetween val="between"/>
      </c:valAx>
    </c:plotArea>
    <c:legend>
      <c:legendPos val="t"/>
      <c:layout/>
      <c:overlay val="0"/>
      <c:txPr>
        <a:bodyPr/>
        <a:lstStyle/>
        <a:p>
          <a:pPr>
            <a:defRPr sz="1400"/>
          </a:pPr>
          <a:endParaRPr lang="ja-JP"/>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'CUB, Result'!$B$110</c:f>
              <c:strCache>
                <c:ptCount val="1"/>
                <c:pt idx="0">
                  <c:v>GPUs=1</c:v>
                </c:pt>
              </c:strCache>
            </c:strRef>
          </c:tx>
          <c:marker>
            <c:symbol val="circle"/>
            <c:size val="9"/>
            <c:spPr>
              <a:solidFill>
                <a:schemeClr val="accent1"/>
              </a:solidFill>
              <a:ln>
                <a:noFill/>
              </a:ln>
            </c:spPr>
          </c:marker>
          <c:cat>
            <c:strRef>
              <c:f>'CUB, Result'!$A$118:$A$132</c:f>
              <c:strCache>
                <c:ptCount val="15"/>
                <c:pt idx="0">
                  <c:v>2^8</c:v>
                </c:pt>
                <c:pt idx="1">
                  <c:v>2^9</c:v>
                </c:pt>
                <c:pt idx="2">
                  <c:v>2^10</c:v>
                </c:pt>
                <c:pt idx="3">
                  <c:v>2^11</c:v>
                </c:pt>
                <c:pt idx="4">
                  <c:v>2^12</c:v>
                </c:pt>
                <c:pt idx="5">
                  <c:v>2^13</c:v>
                </c:pt>
                <c:pt idx="6">
                  <c:v>2^14</c:v>
                </c:pt>
                <c:pt idx="7">
                  <c:v>2^15</c:v>
                </c:pt>
                <c:pt idx="8">
                  <c:v>2^16</c:v>
                </c:pt>
                <c:pt idx="9">
                  <c:v>2^17</c:v>
                </c:pt>
                <c:pt idx="10">
                  <c:v>2^18</c:v>
                </c:pt>
                <c:pt idx="11">
                  <c:v>2^19</c:v>
                </c:pt>
                <c:pt idx="12">
                  <c:v>2^20</c:v>
                </c:pt>
                <c:pt idx="13">
                  <c:v>2^21</c:v>
                </c:pt>
                <c:pt idx="14">
                  <c:v>2^22</c:v>
                </c:pt>
              </c:strCache>
            </c:strRef>
          </c:cat>
          <c:val>
            <c:numRef>
              <c:f>'CUB, Result'!$B$118:$B$132</c:f>
              <c:numCache>
                <c:formatCode>0.00E+00</c:formatCode>
                <c:ptCount val="15"/>
                <c:pt idx="0">
                  <c:v>1.97967102586302E6</c:v>
                </c:pt>
                <c:pt idx="1">
                  <c:v>3.7522175439926E6</c:v>
                </c:pt>
                <c:pt idx="2">
                  <c:v>6.8589675376094E6</c:v>
                </c:pt>
                <c:pt idx="3">
                  <c:v>1.20625405500698E7</c:v>
                </c:pt>
                <c:pt idx="4">
                  <c:v>1.99020854445861E7</c:v>
                </c:pt>
                <c:pt idx="5">
                  <c:v>2.99597209327068E7</c:v>
                </c:pt>
                <c:pt idx="6">
                  <c:v>3.96717094752586E7</c:v>
                </c:pt>
                <c:pt idx="7">
                  <c:v>4.79530889476182E7</c:v>
                </c:pt>
                <c:pt idx="8">
                  <c:v>5.38675782062777E7</c:v>
                </c:pt>
                <c:pt idx="9">
                  <c:v>5.66944784154622E7</c:v>
                </c:pt>
                <c:pt idx="10">
                  <c:v>5.76465566859759E7</c:v>
                </c:pt>
                <c:pt idx="11">
                  <c:v>5.76703365361254E7</c:v>
                </c:pt>
                <c:pt idx="12">
                  <c:v>5.63057575859487E7</c:v>
                </c:pt>
              </c:numCache>
            </c:numRef>
          </c:val>
          <c:smooth val="0"/>
        </c:ser>
        <c:ser>
          <c:idx val="1"/>
          <c:order val="1"/>
          <c:tx>
            <c:strRef>
              <c:f>'CUB, Result'!$C$110</c:f>
              <c:strCache>
                <c:ptCount val="1"/>
                <c:pt idx="0">
                  <c:v>GPUs=2</c:v>
                </c:pt>
              </c:strCache>
            </c:strRef>
          </c:tx>
          <c:marker>
            <c:spPr>
              <a:solidFill>
                <a:schemeClr val="accent2"/>
              </a:solidFill>
              <a:ln>
                <a:noFill/>
              </a:ln>
            </c:spPr>
          </c:marker>
          <c:cat>
            <c:strRef>
              <c:f>'CUB, Result'!$A$118:$A$132</c:f>
              <c:strCache>
                <c:ptCount val="15"/>
                <c:pt idx="0">
                  <c:v>2^8</c:v>
                </c:pt>
                <c:pt idx="1">
                  <c:v>2^9</c:v>
                </c:pt>
                <c:pt idx="2">
                  <c:v>2^10</c:v>
                </c:pt>
                <c:pt idx="3">
                  <c:v>2^11</c:v>
                </c:pt>
                <c:pt idx="4">
                  <c:v>2^12</c:v>
                </c:pt>
                <c:pt idx="5">
                  <c:v>2^13</c:v>
                </c:pt>
                <c:pt idx="6">
                  <c:v>2^14</c:v>
                </c:pt>
                <c:pt idx="7">
                  <c:v>2^15</c:v>
                </c:pt>
                <c:pt idx="8">
                  <c:v>2^16</c:v>
                </c:pt>
                <c:pt idx="9">
                  <c:v>2^17</c:v>
                </c:pt>
                <c:pt idx="10">
                  <c:v>2^18</c:v>
                </c:pt>
                <c:pt idx="11">
                  <c:v>2^19</c:v>
                </c:pt>
                <c:pt idx="12">
                  <c:v>2^20</c:v>
                </c:pt>
                <c:pt idx="13">
                  <c:v>2^21</c:v>
                </c:pt>
                <c:pt idx="14">
                  <c:v>2^22</c:v>
                </c:pt>
              </c:strCache>
            </c:strRef>
          </c:cat>
          <c:val>
            <c:numRef>
              <c:f>'CUB, Result'!$C$118:$C$132</c:f>
              <c:numCache>
                <c:formatCode>0.00E+00</c:formatCode>
                <c:ptCount val="15"/>
                <c:pt idx="0">
                  <c:v>741329.180053298</c:v>
                </c:pt>
                <c:pt idx="1">
                  <c:v>1.41633726843346E6</c:v>
                </c:pt>
                <c:pt idx="2">
                  <c:v>2.63444792984384E6</c:v>
                </c:pt>
                <c:pt idx="3">
                  <c:v>4.99826673729774E6</c:v>
                </c:pt>
                <c:pt idx="4">
                  <c:v>9.55401879678465E6</c:v>
                </c:pt>
                <c:pt idx="5">
                  <c:v>1.63150289863532E7</c:v>
                </c:pt>
                <c:pt idx="6">
                  <c:v>2.70478507894814E7</c:v>
                </c:pt>
                <c:pt idx="7">
                  <c:v>4.2790038724631E7</c:v>
                </c:pt>
                <c:pt idx="8">
                  <c:v>6.2473561096501E7</c:v>
                </c:pt>
                <c:pt idx="9">
                  <c:v>7.89503163348936E7</c:v>
                </c:pt>
                <c:pt idx="10">
                  <c:v>9.12753265498127E7</c:v>
                </c:pt>
                <c:pt idx="11">
                  <c:v>9.90368623286946E7</c:v>
                </c:pt>
                <c:pt idx="12">
                  <c:v>1.01155365343548E8</c:v>
                </c:pt>
                <c:pt idx="13">
                  <c:v>1.03178736142345E8</c:v>
                </c:pt>
              </c:numCache>
            </c:numRef>
          </c:val>
          <c:smooth val="0"/>
        </c:ser>
        <c:ser>
          <c:idx val="2"/>
          <c:order val="2"/>
          <c:tx>
            <c:strRef>
              <c:f>'CUB, Result'!$D$110</c:f>
              <c:strCache>
                <c:ptCount val="1"/>
                <c:pt idx="0">
                  <c:v>GPUs=3</c:v>
                </c:pt>
              </c:strCache>
            </c:strRef>
          </c:tx>
          <c:marker>
            <c:spPr>
              <a:solidFill>
                <a:schemeClr val="accent3"/>
              </a:solidFill>
              <a:ln>
                <a:noFill/>
              </a:ln>
            </c:spPr>
          </c:marker>
          <c:cat>
            <c:strRef>
              <c:f>'CUB, Result'!$A$118:$A$132</c:f>
              <c:strCache>
                <c:ptCount val="15"/>
                <c:pt idx="0">
                  <c:v>2^8</c:v>
                </c:pt>
                <c:pt idx="1">
                  <c:v>2^9</c:v>
                </c:pt>
                <c:pt idx="2">
                  <c:v>2^10</c:v>
                </c:pt>
                <c:pt idx="3">
                  <c:v>2^11</c:v>
                </c:pt>
                <c:pt idx="4">
                  <c:v>2^12</c:v>
                </c:pt>
                <c:pt idx="5">
                  <c:v>2^13</c:v>
                </c:pt>
                <c:pt idx="6">
                  <c:v>2^14</c:v>
                </c:pt>
                <c:pt idx="7">
                  <c:v>2^15</c:v>
                </c:pt>
                <c:pt idx="8">
                  <c:v>2^16</c:v>
                </c:pt>
                <c:pt idx="9">
                  <c:v>2^17</c:v>
                </c:pt>
                <c:pt idx="10">
                  <c:v>2^18</c:v>
                </c:pt>
                <c:pt idx="11">
                  <c:v>2^19</c:v>
                </c:pt>
                <c:pt idx="12">
                  <c:v>2^20</c:v>
                </c:pt>
                <c:pt idx="13">
                  <c:v>2^21</c:v>
                </c:pt>
                <c:pt idx="14">
                  <c:v>2^22</c:v>
                </c:pt>
              </c:strCache>
            </c:strRef>
          </c:cat>
          <c:val>
            <c:numRef>
              <c:f>'CUB, Result'!$D$118:$D$132</c:f>
              <c:numCache>
                <c:formatCode>0.00E+00</c:formatCode>
                <c:ptCount val="15"/>
                <c:pt idx="0">
                  <c:v>558055.05235627</c:v>
                </c:pt>
                <c:pt idx="1">
                  <c:v>1.0798045047403E6</c:v>
                </c:pt>
                <c:pt idx="2">
                  <c:v>1.95559395721054E6</c:v>
                </c:pt>
                <c:pt idx="3">
                  <c:v>3.7278857217562E6</c:v>
                </c:pt>
                <c:pt idx="4">
                  <c:v>6.74146803118611E6</c:v>
                </c:pt>
                <c:pt idx="5">
                  <c:v>1.25168862233275E7</c:v>
                </c:pt>
                <c:pt idx="6">
                  <c:v>2.15054911160534E7</c:v>
                </c:pt>
                <c:pt idx="7">
                  <c:v>3.74796583605389E7</c:v>
                </c:pt>
                <c:pt idx="8">
                  <c:v>6.0527986847611E7</c:v>
                </c:pt>
                <c:pt idx="9">
                  <c:v>8.48315840464982E7</c:v>
                </c:pt>
                <c:pt idx="10">
                  <c:v>1.06888693290704E8</c:v>
                </c:pt>
                <c:pt idx="11">
                  <c:v>1.24228554037126E8</c:v>
                </c:pt>
                <c:pt idx="12">
                  <c:v>1.31953447336001E8</c:v>
                </c:pt>
                <c:pt idx="13">
                  <c:v>1.37550423873045E8</c:v>
                </c:pt>
              </c:numCache>
            </c:numRef>
          </c:val>
          <c:smooth val="0"/>
        </c:ser>
        <c:ser>
          <c:idx val="3"/>
          <c:order val="3"/>
          <c:tx>
            <c:strRef>
              <c:f>'CUB, Result'!$E$110</c:f>
              <c:strCache>
                <c:ptCount val="1"/>
                <c:pt idx="0">
                  <c:v>GPUs=4</c:v>
                </c:pt>
              </c:strCache>
            </c:strRef>
          </c:tx>
          <c:cat>
            <c:strRef>
              <c:f>'CUB, Result'!$A$118:$A$132</c:f>
              <c:strCache>
                <c:ptCount val="15"/>
                <c:pt idx="0">
                  <c:v>2^8</c:v>
                </c:pt>
                <c:pt idx="1">
                  <c:v>2^9</c:v>
                </c:pt>
                <c:pt idx="2">
                  <c:v>2^10</c:v>
                </c:pt>
                <c:pt idx="3">
                  <c:v>2^11</c:v>
                </c:pt>
                <c:pt idx="4">
                  <c:v>2^12</c:v>
                </c:pt>
                <c:pt idx="5">
                  <c:v>2^13</c:v>
                </c:pt>
                <c:pt idx="6">
                  <c:v>2^14</c:v>
                </c:pt>
                <c:pt idx="7">
                  <c:v>2^15</c:v>
                </c:pt>
                <c:pt idx="8">
                  <c:v>2^16</c:v>
                </c:pt>
                <c:pt idx="9">
                  <c:v>2^17</c:v>
                </c:pt>
                <c:pt idx="10">
                  <c:v>2^18</c:v>
                </c:pt>
                <c:pt idx="11">
                  <c:v>2^19</c:v>
                </c:pt>
                <c:pt idx="12">
                  <c:v>2^20</c:v>
                </c:pt>
                <c:pt idx="13">
                  <c:v>2^21</c:v>
                </c:pt>
                <c:pt idx="14">
                  <c:v>2^22</c:v>
                </c:pt>
              </c:strCache>
            </c:strRef>
          </c:cat>
          <c:val>
            <c:numRef>
              <c:f>'CUB, Result'!$E$118:$E$132</c:f>
              <c:numCache>
                <c:formatCode>0.00E+00</c:formatCode>
                <c:ptCount val="15"/>
                <c:pt idx="0">
                  <c:v>417131.390111041</c:v>
                </c:pt>
                <c:pt idx="1">
                  <c:v>778177.317449022</c:v>
                </c:pt>
                <c:pt idx="2">
                  <c:v>1.42647970894277E6</c:v>
                </c:pt>
                <c:pt idx="3">
                  <c:v>2.72286788174878E6</c:v>
                </c:pt>
                <c:pt idx="4">
                  <c:v>4.86583777273035E6</c:v>
                </c:pt>
                <c:pt idx="5">
                  <c:v>9.0338635754827E6</c:v>
                </c:pt>
                <c:pt idx="6">
                  <c:v>1.58942859756641E7</c:v>
                </c:pt>
                <c:pt idx="7">
                  <c:v>2.83205024640255E7</c:v>
                </c:pt>
                <c:pt idx="8">
                  <c:v>4.9496180782902E7</c:v>
                </c:pt>
                <c:pt idx="9">
                  <c:v>7.3472355360062E7</c:v>
                </c:pt>
                <c:pt idx="10">
                  <c:v>1.01079472074105E8</c:v>
                </c:pt>
                <c:pt idx="11">
                  <c:v>1.25422448124674E8</c:v>
                </c:pt>
                <c:pt idx="12">
                  <c:v>1.41937363652006E8</c:v>
                </c:pt>
                <c:pt idx="13">
                  <c:v>1.54347396559722E8</c:v>
                </c:pt>
                <c:pt idx="14">
                  <c:v>1.63336402554463E8</c:v>
                </c:pt>
              </c:numCache>
            </c:numRef>
          </c:val>
          <c:smooth val="0"/>
        </c:ser>
        <c:ser>
          <c:idx val="4"/>
          <c:order val="4"/>
          <c:tx>
            <c:strRef>
              <c:f>'CUB, Result'!$F$110</c:f>
              <c:strCache>
                <c:ptCount val="1"/>
                <c:pt idx="0">
                  <c:v>CPU</c:v>
                </c:pt>
              </c:strCache>
            </c:strRef>
          </c:tx>
          <c:cat>
            <c:strRef>
              <c:f>'CUB, Result'!$A$118:$A$132</c:f>
              <c:strCache>
                <c:ptCount val="15"/>
                <c:pt idx="0">
                  <c:v>2^8</c:v>
                </c:pt>
                <c:pt idx="1">
                  <c:v>2^9</c:v>
                </c:pt>
                <c:pt idx="2">
                  <c:v>2^10</c:v>
                </c:pt>
                <c:pt idx="3">
                  <c:v>2^11</c:v>
                </c:pt>
                <c:pt idx="4">
                  <c:v>2^12</c:v>
                </c:pt>
                <c:pt idx="5">
                  <c:v>2^13</c:v>
                </c:pt>
                <c:pt idx="6">
                  <c:v>2^14</c:v>
                </c:pt>
                <c:pt idx="7">
                  <c:v>2^15</c:v>
                </c:pt>
                <c:pt idx="8">
                  <c:v>2^16</c:v>
                </c:pt>
                <c:pt idx="9">
                  <c:v>2^17</c:v>
                </c:pt>
                <c:pt idx="10">
                  <c:v>2^18</c:v>
                </c:pt>
                <c:pt idx="11">
                  <c:v>2^19</c:v>
                </c:pt>
                <c:pt idx="12">
                  <c:v>2^20</c:v>
                </c:pt>
                <c:pt idx="13">
                  <c:v>2^21</c:v>
                </c:pt>
                <c:pt idx="14">
                  <c:v>2^22</c:v>
                </c:pt>
              </c:strCache>
            </c:strRef>
          </c:cat>
          <c:val>
            <c:numRef>
              <c:f>'CUB, Result'!$F$118:$F$132</c:f>
              <c:numCache>
                <c:formatCode>0.00E+00</c:formatCode>
                <c:ptCount val="15"/>
                <c:pt idx="0">
                  <c:v>6.02044448731463E8</c:v>
                </c:pt>
                <c:pt idx="1">
                  <c:v>5.63609332285567E8</c:v>
                </c:pt>
                <c:pt idx="2">
                  <c:v>4.4158284500239E8</c:v>
                </c:pt>
                <c:pt idx="3">
                  <c:v>4.9255410175595E8</c:v>
                </c:pt>
                <c:pt idx="4">
                  <c:v>4.59727329554665E8</c:v>
                </c:pt>
                <c:pt idx="5">
                  <c:v>4.14975693489583E8</c:v>
                </c:pt>
                <c:pt idx="6">
                  <c:v>3.56964517318969E8</c:v>
                </c:pt>
                <c:pt idx="7">
                  <c:v>2.69715279954627E8</c:v>
                </c:pt>
                <c:pt idx="8">
                  <c:v>1.91886813346205E8</c:v>
                </c:pt>
                <c:pt idx="9">
                  <c:v>1.54997635130072E8</c:v>
                </c:pt>
                <c:pt idx="10">
                  <c:v>1.34619016408691E8</c:v>
                </c:pt>
                <c:pt idx="11">
                  <c:v>1.07980628449222E8</c:v>
                </c:pt>
                <c:pt idx="12">
                  <c:v>1.10345735624164E8</c:v>
                </c:pt>
                <c:pt idx="13">
                  <c:v>9.9328063095166E7</c:v>
                </c:pt>
                <c:pt idx="14">
                  <c:v>8.92361158051922E7</c:v>
                </c:pt>
              </c:numCache>
            </c:numRef>
          </c:val>
          <c:smooth val="0"/>
        </c:ser>
        <c:dLbls>
          <c:showLegendKey val="0"/>
          <c:showVal val="0"/>
          <c:showCatName val="0"/>
          <c:showSerName val="0"/>
          <c:showPercent val="0"/>
          <c:showBubbleSize val="0"/>
        </c:dLbls>
        <c:marker val="1"/>
        <c:smooth val="0"/>
        <c:axId val="2139160120"/>
        <c:axId val="2139149176"/>
      </c:lineChart>
      <c:catAx>
        <c:axId val="2139160120"/>
        <c:scaling>
          <c:orientation val="minMax"/>
        </c:scaling>
        <c:delete val="0"/>
        <c:axPos val="b"/>
        <c:title>
          <c:tx>
            <c:rich>
              <a:bodyPr/>
              <a:lstStyle/>
              <a:p>
                <a:pPr>
                  <a:defRPr sz="1400"/>
                </a:pPr>
                <a:r>
                  <a:rPr lang="en-US" altLang="ja-JP" sz="1400"/>
                  <a:t>N</a:t>
                </a:r>
              </a:p>
            </c:rich>
          </c:tx>
          <c:layout/>
          <c:overlay val="0"/>
        </c:title>
        <c:majorTickMark val="out"/>
        <c:minorTickMark val="none"/>
        <c:tickLblPos val="nextTo"/>
        <c:txPr>
          <a:bodyPr/>
          <a:lstStyle/>
          <a:p>
            <a:pPr>
              <a:defRPr sz="1400"/>
            </a:pPr>
            <a:endParaRPr lang="ja-JP"/>
          </a:p>
        </c:txPr>
        <c:crossAx val="2139149176"/>
        <c:crosses val="autoZero"/>
        <c:auto val="1"/>
        <c:lblAlgn val="ctr"/>
        <c:lblOffset val="100"/>
        <c:tickLblSkip val="4"/>
        <c:noMultiLvlLbl val="0"/>
      </c:catAx>
      <c:valAx>
        <c:axId val="2139149176"/>
        <c:scaling>
          <c:orientation val="minMax"/>
          <c:max val="1.8E8"/>
        </c:scaling>
        <c:delete val="0"/>
        <c:axPos val="l"/>
        <c:majorGridlines/>
        <c:title>
          <c:tx>
            <c:rich>
              <a:bodyPr rot="-5400000" vert="horz"/>
              <a:lstStyle/>
              <a:p>
                <a:pPr>
                  <a:defRPr sz="1400"/>
                </a:pPr>
                <a:r>
                  <a:rPr lang="en-US" altLang="ja-JP" sz="1400"/>
                  <a:t>TEPS</a:t>
                </a:r>
              </a:p>
            </c:rich>
          </c:tx>
          <c:layout/>
          <c:overlay val="0"/>
        </c:title>
        <c:numFmt formatCode="0.00E+00" sourceLinked="1"/>
        <c:majorTickMark val="out"/>
        <c:minorTickMark val="none"/>
        <c:tickLblPos val="nextTo"/>
        <c:txPr>
          <a:bodyPr/>
          <a:lstStyle/>
          <a:p>
            <a:pPr>
              <a:defRPr sz="1400"/>
            </a:pPr>
            <a:endParaRPr lang="ja-JP"/>
          </a:p>
        </c:txPr>
        <c:crossAx val="2139160120"/>
        <c:crosses val="autoZero"/>
        <c:crossBetween val="between"/>
      </c:valAx>
    </c:plotArea>
    <c:legend>
      <c:legendPos val="t"/>
      <c:layout>
        <c:manualLayout>
          <c:xMode val="edge"/>
          <c:yMode val="edge"/>
          <c:x val="0.144812311196949"/>
          <c:y val="0.0215343203230148"/>
          <c:w val="0.760689595404348"/>
          <c:h val="0.121015249944363"/>
        </c:manualLayout>
      </c:layout>
      <c:overlay val="0"/>
      <c:txPr>
        <a:bodyPr/>
        <a:lstStyle/>
        <a:p>
          <a:pPr>
            <a:defRPr sz="1400"/>
          </a:pPr>
          <a:endParaRPr lang="ja-JP"/>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Result!$B$31</c:f>
              <c:strCache>
                <c:ptCount val="1"/>
                <c:pt idx="0">
                  <c:v>base BFS (GPUs=4)</c:v>
                </c:pt>
              </c:strCache>
            </c:strRef>
          </c:tx>
          <c:invertIfNegative val="0"/>
          <c:cat>
            <c:strRef>
              <c:f>Result!$A$32:$A$36</c:f>
              <c:strCache>
                <c:ptCount val="5"/>
                <c:pt idx="0">
                  <c:v>Sort</c:v>
                </c:pt>
                <c:pt idx="1">
                  <c:v>Scan</c:v>
                </c:pt>
                <c:pt idx="2">
                  <c:v>Expand - Scan</c:v>
                </c:pt>
                <c:pt idx="3">
                  <c:v>Contract - (Sort + Scan) </c:v>
                </c:pt>
                <c:pt idx="4">
                  <c:v>Memcpy</c:v>
                </c:pt>
              </c:strCache>
            </c:strRef>
          </c:cat>
          <c:val>
            <c:numRef>
              <c:f>Result!$B$32:$B$36</c:f>
              <c:numCache>
                <c:formatCode>General</c:formatCode>
                <c:ptCount val="5"/>
                <c:pt idx="0">
                  <c:v>14.962709</c:v>
                </c:pt>
                <c:pt idx="1">
                  <c:v>0.469036759</c:v>
                </c:pt>
                <c:pt idx="2">
                  <c:v>2.222545</c:v>
                </c:pt>
                <c:pt idx="3">
                  <c:v>1.510586</c:v>
                </c:pt>
                <c:pt idx="4">
                  <c:v>4.391411</c:v>
                </c:pt>
              </c:numCache>
            </c:numRef>
          </c:val>
        </c:ser>
        <c:ser>
          <c:idx val="1"/>
          <c:order val="1"/>
          <c:tx>
            <c:strRef>
              <c:f>Result!$C$31</c:f>
              <c:strCache>
                <c:ptCount val="1"/>
                <c:pt idx="0">
                  <c:v>proposed BFS (GPUs=4)</c:v>
                </c:pt>
              </c:strCache>
            </c:strRef>
          </c:tx>
          <c:invertIfNegative val="0"/>
          <c:cat>
            <c:strRef>
              <c:f>Result!$A$32:$A$36</c:f>
              <c:strCache>
                <c:ptCount val="5"/>
                <c:pt idx="0">
                  <c:v>Sort</c:v>
                </c:pt>
                <c:pt idx="1">
                  <c:v>Scan</c:v>
                </c:pt>
                <c:pt idx="2">
                  <c:v>Expand - Scan</c:v>
                </c:pt>
                <c:pt idx="3">
                  <c:v>Contract - (Sort + Scan) </c:v>
                </c:pt>
                <c:pt idx="4">
                  <c:v>Memcpy</c:v>
                </c:pt>
              </c:strCache>
            </c:strRef>
          </c:cat>
          <c:val>
            <c:numRef>
              <c:f>Result!$C$32:$C$36</c:f>
              <c:numCache>
                <c:formatCode>General</c:formatCode>
                <c:ptCount val="5"/>
                <c:pt idx="0">
                  <c:v>14.961848</c:v>
                </c:pt>
                <c:pt idx="1">
                  <c:v>0.456296639</c:v>
                </c:pt>
                <c:pt idx="2">
                  <c:v>2.222449</c:v>
                </c:pt>
                <c:pt idx="3">
                  <c:v>1.506352</c:v>
                </c:pt>
                <c:pt idx="4">
                  <c:v>3.05827</c:v>
                </c:pt>
              </c:numCache>
            </c:numRef>
          </c:val>
        </c:ser>
        <c:dLbls>
          <c:showLegendKey val="0"/>
          <c:showVal val="0"/>
          <c:showCatName val="0"/>
          <c:showSerName val="0"/>
          <c:showPercent val="0"/>
          <c:showBubbleSize val="0"/>
        </c:dLbls>
        <c:gapWidth val="150"/>
        <c:axId val="2144754904"/>
        <c:axId val="2145013000"/>
      </c:barChart>
      <c:catAx>
        <c:axId val="2144754904"/>
        <c:scaling>
          <c:orientation val="minMax"/>
        </c:scaling>
        <c:delete val="0"/>
        <c:axPos val="b"/>
        <c:majorTickMark val="out"/>
        <c:minorTickMark val="none"/>
        <c:tickLblPos val="nextTo"/>
        <c:txPr>
          <a:bodyPr/>
          <a:lstStyle/>
          <a:p>
            <a:pPr>
              <a:defRPr sz="1400"/>
            </a:pPr>
            <a:endParaRPr lang="ja-JP"/>
          </a:p>
        </c:txPr>
        <c:crossAx val="2145013000"/>
        <c:crosses val="autoZero"/>
        <c:auto val="1"/>
        <c:lblAlgn val="ctr"/>
        <c:lblOffset val="100"/>
        <c:noMultiLvlLbl val="0"/>
      </c:catAx>
      <c:valAx>
        <c:axId val="2145013000"/>
        <c:scaling>
          <c:orientation val="minMax"/>
        </c:scaling>
        <c:delete val="0"/>
        <c:axPos val="l"/>
        <c:majorGridlines/>
        <c:title>
          <c:tx>
            <c:rich>
              <a:bodyPr rot="-5400000" vert="horz"/>
              <a:lstStyle/>
              <a:p>
                <a:pPr>
                  <a:defRPr sz="1400"/>
                </a:pPr>
                <a:r>
                  <a:rPr lang="en-US" altLang="ja-JP" sz="1400"/>
                  <a:t>second</a:t>
                </a:r>
                <a:endParaRPr lang="ja-JP" altLang="en-US" sz="1400"/>
              </a:p>
            </c:rich>
          </c:tx>
          <c:layout/>
          <c:overlay val="0"/>
        </c:title>
        <c:numFmt formatCode="General" sourceLinked="1"/>
        <c:majorTickMark val="out"/>
        <c:minorTickMark val="none"/>
        <c:tickLblPos val="nextTo"/>
        <c:txPr>
          <a:bodyPr/>
          <a:lstStyle/>
          <a:p>
            <a:pPr>
              <a:defRPr sz="1400"/>
            </a:pPr>
            <a:endParaRPr lang="ja-JP"/>
          </a:p>
        </c:txPr>
        <c:crossAx val="2144754904"/>
        <c:crosses val="autoZero"/>
        <c:crossBetween val="between"/>
      </c:valAx>
    </c:plotArea>
    <c:legend>
      <c:legendPos val="t"/>
      <c:layout/>
      <c:overlay val="0"/>
      <c:txPr>
        <a:bodyPr/>
        <a:lstStyle/>
        <a:p>
          <a:pPr>
            <a:defRPr sz="1400"/>
          </a:pPr>
          <a:endParaRPr lang="ja-JP"/>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1"/>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'CUB result'!$C$67</c:f>
              <c:strCache>
                <c:ptCount val="1"/>
                <c:pt idx="0">
                  <c:v>従来手法 [2]</c:v>
                </c:pt>
              </c:strCache>
            </c:strRef>
          </c:tx>
          <c:marker>
            <c:symbol val="circle"/>
            <c:size val="9"/>
            <c:spPr>
              <a:solidFill>
                <a:schemeClr val="accent1"/>
              </a:solidFill>
            </c:spPr>
          </c:marker>
          <c:cat>
            <c:strRef>
              <c:f>'CUB result'!$B$81:$B$88</c:f>
              <c:strCache>
                <c:ptCount val="8"/>
                <c:pt idx="0">
                  <c:v>2^14</c:v>
                </c:pt>
                <c:pt idx="1">
                  <c:v>2^15</c:v>
                </c:pt>
                <c:pt idx="2">
                  <c:v>2^16</c:v>
                </c:pt>
                <c:pt idx="3">
                  <c:v>2^17</c:v>
                </c:pt>
                <c:pt idx="4">
                  <c:v>2^18</c:v>
                </c:pt>
                <c:pt idx="5">
                  <c:v>2^19</c:v>
                </c:pt>
                <c:pt idx="6">
                  <c:v>2^20</c:v>
                </c:pt>
                <c:pt idx="7">
                  <c:v>2^21</c:v>
                </c:pt>
              </c:strCache>
            </c:strRef>
          </c:cat>
          <c:val>
            <c:numRef>
              <c:f>'CUB result'!$C$81:$C$88</c:f>
              <c:numCache>
                <c:formatCode>0.00E+00</c:formatCode>
                <c:ptCount val="8"/>
                <c:pt idx="0">
                  <c:v>4.19286101417627E7</c:v>
                </c:pt>
                <c:pt idx="1">
                  <c:v>6.75926481459734E7</c:v>
                </c:pt>
                <c:pt idx="2">
                  <c:v>9.99111286580626E7</c:v>
                </c:pt>
                <c:pt idx="3">
                  <c:v>1.31143197666332E8</c:v>
                </c:pt>
                <c:pt idx="4">
                  <c:v>1.56477233014433E8</c:v>
                </c:pt>
                <c:pt idx="5">
                  <c:v>1.7669941988031E8</c:v>
                </c:pt>
                <c:pt idx="6">
                  <c:v>1.82167255711516E8</c:v>
                </c:pt>
                <c:pt idx="7">
                  <c:v>1.91237021445418E8</c:v>
                </c:pt>
              </c:numCache>
            </c:numRef>
          </c:val>
          <c:smooth val="0"/>
        </c:ser>
        <c:ser>
          <c:idx val="1"/>
          <c:order val="1"/>
          <c:tx>
            <c:strRef>
              <c:f>'CUB result'!$D$67</c:f>
              <c:strCache>
                <c:ptCount val="1"/>
                <c:pt idx="0">
                  <c:v>提案手法</c:v>
                </c:pt>
              </c:strCache>
            </c:strRef>
          </c:tx>
          <c:marker>
            <c:spPr>
              <a:solidFill>
                <a:schemeClr val="accent2"/>
              </a:solidFill>
            </c:spPr>
          </c:marker>
          <c:cat>
            <c:strRef>
              <c:f>'CUB result'!$B$81:$B$88</c:f>
              <c:strCache>
                <c:ptCount val="8"/>
                <c:pt idx="0">
                  <c:v>2^14</c:v>
                </c:pt>
                <c:pt idx="1">
                  <c:v>2^15</c:v>
                </c:pt>
                <c:pt idx="2">
                  <c:v>2^16</c:v>
                </c:pt>
                <c:pt idx="3">
                  <c:v>2^17</c:v>
                </c:pt>
                <c:pt idx="4">
                  <c:v>2^18</c:v>
                </c:pt>
                <c:pt idx="5">
                  <c:v>2^19</c:v>
                </c:pt>
                <c:pt idx="6">
                  <c:v>2^20</c:v>
                </c:pt>
                <c:pt idx="7">
                  <c:v>2^21</c:v>
                </c:pt>
              </c:strCache>
            </c:strRef>
          </c:cat>
          <c:val>
            <c:numRef>
              <c:f>'CUB result'!$D$81:$D$88</c:f>
              <c:numCache>
                <c:formatCode>0.00E+00</c:formatCode>
                <c:ptCount val="8"/>
                <c:pt idx="0">
                  <c:v>4.22710811201168E7</c:v>
                </c:pt>
                <c:pt idx="1">
                  <c:v>6.85587730575892E7</c:v>
                </c:pt>
                <c:pt idx="2">
                  <c:v>1.01195531203608E8</c:v>
                </c:pt>
                <c:pt idx="3">
                  <c:v>1.33252207682855E8</c:v>
                </c:pt>
                <c:pt idx="4">
                  <c:v>1.59207026956354E8</c:v>
                </c:pt>
                <c:pt idx="5">
                  <c:v>1.78052005548491E8</c:v>
                </c:pt>
                <c:pt idx="6">
                  <c:v>1.84573303492721E8</c:v>
                </c:pt>
                <c:pt idx="7">
                  <c:v>1.94359949484308E8</c:v>
                </c:pt>
              </c:numCache>
            </c:numRef>
          </c:val>
          <c:smooth val="0"/>
        </c:ser>
        <c:dLbls>
          <c:showLegendKey val="0"/>
          <c:showVal val="0"/>
          <c:showCatName val="0"/>
          <c:showSerName val="0"/>
          <c:showPercent val="0"/>
          <c:showBubbleSize val="0"/>
        </c:dLbls>
        <c:marker val="1"/>
        <c:smooth val="0"/>
        <c:axId val="2144858136"/>
        <c:axId val="2100608216"/>
      </c:lineChart>
      <c:catAx>
        <c:axId val="2144858136"/>
        <c:scaling>
          <c:orientation val="minMax"/>
        </c:scaling>
        <c:delete val="0"/>
        <c:axPos val="b"/>
        <c:title>
          <c:tx>
            <c:rich>
              <a:bodyPr/>
              <a:lstStyle/>
              <a:p>
                <a:pPr>
                  <a:defRPr/>
                </a:pPr>
                <a:r>
                  <a:rPr lang="en-US"/>
                  <a:t>N</a:t>
                </a:r>
                <a:endParaRPr lang="ja-JP"/>
              </a:p>
            </c:rich>
          </c:tx>
          <c:layout/>
          <c:overlay val="0"/>
        </c:title>
        <c:majorTickMark val="out"/>
        <c:minorTickMark val="none"/>
        <c:tickLblPos val="nextTo"/>
        <c:crossAx val="2100608216"/>
        <c:crosses val="autoZero"/>
        <c:auto val="1"/>
        <c:lblAlgn val="ctr"/>
        <c:lblOffset val="100"/>
        <c:tickLblSkip val="2"/>
        <c:noMultiLvlLbl val="0"/>
      </c:catAx>
      <c:valAx>
        <c:axId val="2100608216"/>
        <c:scaling>
          <c:orientation val="minMax"/>
        </c:scaling>
        <c:delete val="0"/>
        <c:axPos val="l"/>
        <c:majorGridlines/>
        <c:title>
          <c:tx>
            <c:rich>
              <a:bodyPr rot="-5400000" vert="horz"/>
              <a:lstStyle/>
              <a:p>
                <a:pPr>
                  <a:defRPr/>
                </a:pPr>
                <a:r>
                  <a:rPr lang="en-US"/>
                  <a:t>TEPS</a:t>
                </a:r>
                <a:endParaRPr lang="ja-JP"/>
              </a:p>
            </c:rich>
          </c:tx>
          <c:layout/>
          <c:overlay val="0"/>
        </c:title>
        <c:numFmt formatCode="0.00E+00" sourceLinked="1"/>
        <c:majorTickMark val="out"/>
        <c:minorTickMark val="none"/>
        <c:tickLblPos val="nextTo"/>
        <c:crossAx val="2144858136"/>
        <c:crosses val="autoZero"/>
        <c:crossBetween val="between"/>
      </c:valAx>
    </c:plotArea>
    <c:legend>
      <c:legendPos val="t"/>
      <c:layout/>
      <c:overlay val="0"/>
    </c:legend>
    <c:plotVisOnly val="1"/>
    <c:dispBlanksAs val="gap"/>
    <c:showDLblsOverMax val="0"/>
  </c:chart>
  <c:txPr>
    <a:bodyPr/>
    <a:lstStyle/>
    <a:p>
      <a:pPr>
        <a:defRPr sz="1400"/>
      </a:pPr>
      <a:endParaRPr lang="ja-JP"/>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'CUB, Result'!$O$112</c:f>
              <c:strCache>
                <c:ptCount val="1"/>
                <c:pt idx="0">
                  <c:v>従来手法 [2]</c:v>
                </c:pt>
              </c:strCache>
            </c:strRef>
          </c:tx>
          <c:marker>
            <c:symbol val="circle"/>
            <c:size val="9"/>
            <c:spPr>
              <a:solidFill>
                <a:schemeClr val="accent1"/>
              </a:solidFill>
            </c:spPr>
          </c:marker>
          <c:cat>
            <c:strRef>
              <c:f>'CUB, Result'!$N$113:$N$120</c:f>
              <c:strCache>
                <c:ptCount val="8"/>
                <c:pt idx="0">
                  <c:v>2^14</c:v>
                </c:pt>
                <c:pt idx="1">
                  <c:v>2^15</c:v>
                </c:pt>
                <c:pt idx="2">
                  <c:v>2^16</c:v>
                </c:pt>
                <c:pt idx="3">
                  <c:v>2^17</c:v>
                </c:pt>
                <c:pt idx="4">
                  <c:v>2^18</c:v>
                </c:pt>
                <c:pt idx="5">
                  <c:v>2^19</c:v>
                </c:pt>
                <c:pt idx="6">
                  <c:v>2^20</c:v>
                </c:pt>
                <c:pt idx="7">
                  <c:v>2^21</c:v>
                </c:pt>
              </c:strCache>
            </c:strRef>
          </c:cat>
          <c:val>
            <c:numRef>
              <c:f>'CUB, Result'!$O$113:$O$120</c:f>
              <c:numCache>
                <c:formatCode>0.00E+00</c:formatCode>
                <c:ptCount val="8"/>
                <c:pt idx="0">
                  <c:v>2.12218343135124E7</c:v>
                </c:pt>
                <c:pt idx="1">
                  <c:v>3.6499444418092E7</c:v>
                </c:pt>
                <c:pt idx="2">
                  <c:v>5.88530203382917E7</c:v>
                </c:pt>
                <c:pt idx="3">
                  <c:v>8.22650687819252E7</c:v>
                </c:pt>
                <c:pt idx="4">
                  <c:v>1.03853995864081E8</c:v>
                </c:pt>
                <c:pt idx="5">
                  <c:v>1.18575564893377E8</c:v>
                </c:pt>
                <c:pt idx="6">
                  <c:v>1.26086815677456E8</c:v>
                </c:pt>
                <c:pt idx="7">
                  <c:v>1.31383488292655E8</c:v>
                </c:pt>
              </c:numCache>
            </c:numRef>
          </c:val>
          <c:smooth val="0"/>
        </c:ser>
        <c:ser>
          <c:idx val="1"/>
          <c:order val="1"/>
          <c:tx>
            <c:strRef>
              <c:f>'CUB, Result'!$P$112</c:f>
              <c:strCache>
                <c:ptCount val="1"/>
                <c:pt idx="0">
                  <c:v>提案手法</c:v>
                </c:pt>
              </c:strCache>
            </c:strRef>
          </c:tx>
          <c:marker>
            <c:spPr>
              <a:solidFill>
                <a:schemeClr val="accent2"/>
              </a:solidFill>
            </c:spPr>
          </c:marker>
          <c:cat>
            <c:strRef>
              <c:f>'CUB, Result'!$N$113:$N$120</c:f>
              <c:strCache>
                <c:ptCount val="8"/>
                <c:pt idx="0">
                  <c:v>2^14</c:v>
                </c:pt>
                <c:pt idx="1">
                  <c:v>2^15</c:v>
                </c:pt>
                <c:pt idx="2">
                  <c:v>2^16</c:v>
                </c:pt>
                <c:pt idx="3">
                  <c:v>2^17</c:v>
                </c:pt>
                <c:pt idx="4">
                  <c:v>2^18</c:v>
                </c:pt>
                <c:pt idx="5">
                  <c:v>2^19</c:v>
                </c:pt>
                <c:pt idx="6">
                  <c:v>2^20</c:v>
                </c:pt>
                <c:pt idx="7">
                  <c:v>2^21</c:v>
                </c:pt>
              </c:strCache>
            </c:strRef>
          </c:cat>
          <c:val>
            <c:numRef>
              <c:f>'CUB, Result'!$P$113:$P$120</c:f>
              <c:numCache>
                <c:formatCode>0.00E+00</c:formatCode>
                <c:ptCount val="8"/>
                <c:pt idx="0">
                  <c:v>2.15054911160534E7</c:v>
                </c:pt>
                <c:pt idx="1">
                  <c:v>3.74796583605389E7</c:v>
                </c:pt>
                <c:pt idx="2">
                  <c:v>6.0527986847611E7</c:v>
                </c:pt>
                <c:pt idx="3">
                  <c:v>8.48315840464982E7</c:v>
                </c:pt>
                <c:pt idx="4">
                  <c:v>1.06888693290704E8</c:v>
                </c:pt>
                <c:pt idx="5">
                  <c:v>1.24228554037126E8</c:v>
                </c:pt>
                <c:pt idx="6">
                  <c:v>1.31953447336001E8</c:v>
                </c:pt>
                <c:pt idx="7">
                  <c:v>1.37550423873045E8</c:v>
                </c:pt>
              </c:numCache>
            </c:numRef>
          </c:val>
          <c:smooth val="0"/>
        </c:ser>
        <c:dLbls>
          <c:showLegendKey val="0"/>
          <c:showVal val="0"/>
          <c:showCatName val="0"/>
          <c:showSerName val="0"/>
          <c:showPercent val="0"/>
          <c:showBubbleSize val="0"/>
        </c:dLbls>
        <c:marker val="1"/>
        <c:smooth val="0"/>
        <c:axId val="2147186088"/>
        <c:axId val="2147215928"/>
      </c:lineChart>
      <c:catAx>
        <c:axId val="2147186088"/>
        <c:scaling>
          <c:orientation val="minMax"/>
        </c:scaling>
        <c:delete val="0"/>
        <c:axPos val="b"/>
        <c:title>
          <c:tx>
            <c:rich>
              <a:bodyPr/>
              <a:lstStyle/>
              <a:p>
                <a:pPr>
                  <a:defRPr/>
                </a:pPr>
                <a:r>
                  <a:rPr lang="en-US"/>
                  <a:t>N</a:t>
                </a:r>
              </a:p>
            </c:rich>
          </c:tx>
          <c:layout/>
          <c:overlay val="0"/>
        </c:title>
        <c:majorTickMark val="out"/>
        <c:minorTickMark val="none"/>
        <c:tickLblPos val="nextTo"/>
        <c:txPr>
          <a:bodyPr/>
          <a:lstStyle/>
          <a:p>
            <a:pPr>
              <a:defRPr baseline="0"/>
            </a:pPr>
            <a:endParaRPr lang="ja-JP"/>
          </a:p>
        </c:txPr>
        <c:crossAx val="2147215928"/>
        <c:crosses val="autoZero"/>
        <c:auto val="1"/>
        <c:lblAlgn val="ctr"/>
        <c:lblOffset val="100"/>
        <c:tickLblSkip val="2"/>
        <c:noMultiLvlLbl val="0"/>
      </c:catAx>
      <c:valAx>
        <c:axId val="2147215928"/>
        <c:scaling>
          <c:orientation val="minMax"/>
        </c:scaling>
        <c:delete val="0"/>
        <c:axPos val="l"/>
        <c:majorGridlines/>
        <c:title>
          <c:tx>
            <c:rich>
              <a:bodyPr rot="-5400000" vert="horz"/>
              <a:lstStyle/>
              <a:p>
                <a:pPr>
                  <a:defRPr/>
                </a:pPr>
                <a:r>
                  <a:rPr lang="en-US"/>
                  <a:t>TEPS</a:t>
                </a:r>
                <a:endParaRPr lang="ja-JP"/>
              </a:p>
            </c:rich>
          </c:tx>
          <c:layout/>
          <c:overlay val="0"/>
        </c:title>
        <c:numFmt formatCode="0.00E+00" sourceLinked="1"/>
        <c:majorTickMark val="out"/>
        <c:minorTickMark val="none"/>
        <c:tickLblPos val="nextTo"/>
        <c:crossAx val="2147186088"/>
        <c:crosses val="autoZero"/>
        <c:crossBetween val="between"/>
      </c:valAx>
    </c:plotArea>
    <c:legend>
      <c:legendPos val="t"/>
      <c:layout/>
      <c:overlay val="0"/>
    </c:legend>
    <c:plotVisOnly val="1"/>
    <c:dispBlanksAs val="gap"/>
    <c:showDLblsOverMax val="0"/>
  </c:chart>
  <c:txPr>
    <a:bodyPr/>
    <a:lstStyle/>
    <a:p>
      <a:pPr>
        <a:defRPr sz="1400"/>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BD5B184-4639-7446-9CBC-4ED1F7A37872}" type="datetimeFigureOut">
              <a:rPr kumimoji="1" lang="ja-JP" altLang="en-US" smtClean="0"/>
              <a:t>2014/03/16</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9CFC8C5-5F0B-2A48-A4CC-2FFF7338297C}" type="slidenum">
              <a:rPr kumimoji="1" lang="ja-JP" altLang="en-US" smtClean="0"/>
              <a:t>‹#›</a:t>
            </a:fld>
            <a:endParaRPr kumimoji="1" lang="ja-JP" altLang="en-US"/>
          </a:p>
        </p:txBody>
      </p:sp>
    </p:spTree>
    <p:extLst>
      <p:ext uri="{BB962C8B-B14F-4D97-AF65-F5344CB8AC3E}">
        <p14:creationId xmlns:p14="http://schemas.microsoft.com/office/powerpoint/2010/main" val="31219061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A9EB6B-D2A7-8B44-B533-70093F57F3E4}" type="datetimeFigureOut">
              <a:rPr kumimoji="1" lang="ja-JP" altLang="en-US" smtClean="0"/>
              <a:t>2014/03/16</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3142F1-A249-274B-B9E5-84C536142FB1}" type="slidenum">
              <a:rPr kumimoji="1" lang="ja-JP" altLang="en-US" smtClean="0"/>
              <a:t>‹#›</a:t>
            </a:fld>
            <a:endParaRPr kumimoji="1" lang="ja-JP" altLang="en-US"/>
          </a:p>
        </p:txBody>
      </p:sp>
    </p:spTree>
    <p:extLst>
      <p:ext uri="{BB962C8B-B14F-4D97-AF65-F5344CB8AC3E}">
        <p14:creationId xmlns:p14="http://schemas.microsoft.com/office/powerpoint/2010/main" val="234253648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pPr marL="171450" lvl="0" indent="-171450">
              <a:buFont typeface="Arial"/>
              <a:buChar char="•"/>
            </a:pPr>
            <a:r>
              <a:rPr kumimoji="1" lang="ja-JP" altLang="en-US" dirty="0" smtClean="0"/>
              <a:t>グラフ処理には様々な応用分野がある</a:t>
            </a:r>
            <a:endParaRPr kumimoji="1" lang="en-US" altLang="ja-JP" dirty="0" smtClean="0"/>
          </a:p>
          <a:p>
            <a:pPr marL="171450" lvl="0" indent="-171450">
              <a:buFont typeface="Arial"/>
              <a:buChar char="•"/>
            </a:pPr>
            <a:r>
              <a:rPr kumimoji="1" lang="ja-JP" altLang="en-US" dirty="0" smtClean="0"/>
              <a:t>例えば，</a:t>
            </a:r>
            <a:r>
              <a:rPr kumimoji="1" lang="en-US" altLang="ja-JP" dirty="0" smtClean="0"/>
              <a:t>Web</a:t>
            </a:r>
            <a:r>
              <a:rPr kumimoji="1" lang="ja-JP" altLang="en-US" dirty="0" smtClean="0"/>
              <a:t>ページのリンク解析や，道路網・送電網の最適化などがある</a:t>
            </a:r>
            <a:endParaRPr kumimoji="1" lang="en-US" altLang="ja-JP" dirty="0" smtClean="0"/>
          </a:p>
          <a:p>
            <a:pPr marL="171450" lvl="0" indent="-171450">
              <a:buFont typeface="Arial"/>
              <a:buChar char="•"/>
            </a:pPr>
            <a:endParaRPr kumimoji="1" lang="en-US" altLang="ja-JP" dirty="0" smtClean="0"/>
          </a:p>
          <a:p>
            <a:pPr marL="171450" lvl="0" indent="-171450">
              <a:buFont typeface="Arial"/>
              <a:buChar char="•"/>
            </a:pPr>
            <a:r>
              <a:rPr kumimoji="1" lang="ja-JP" altLang="en-US" dirty="0" smtClean="0"/>
              <a:t>グラフ処理アルゴリズムの</a:t>
            </a:r>
            <a:r>
              <a:rPr kumimoji="1" lang="en-US" altLang="ja-JP" dirty="0" smtClean="0"/>
              <a:t>1</a:t>
            </a:r>
            <a:r>
              <a:rPr kumimoji="1" lang="ja-JP" altLang="en-US" dirty="0" smtClean="0"/>
              <a:t>つである幅優先探索（</a:t>
            </a:r>
            <a:r>
              <a:rPr kumimoji="1" lang="en-US" altLang="ja-JP" dirty="0" smtClean="0"/>
              <a:t>BFS</a:t>
            </a:r>
            <a:r>
              <a:rPr kumimoji="1" lang="ja-JP" altLang="en-US" dirty="0" smtClean="0"/>
              <a:t>）を</a:t>
            </a:r>
            <a:r>
              <a:rPr kumimoji="1" lang="en-US" altLang="ja-JP" dirty="0" smtClean="0"/>
              <a:t>GPU</a:t>
            </a:r>
            <a:r>
              <a:rPr kumimoji="1" lang="ja-JP" altLang="en-US" dirty="0" smtClean="0"/>
              <a:t>を用いて高速化する研究が近年行われている</a:t>
            </a:r>
            <a:endParaRPr kumimoji="1" lang="en-US" altLang="ja-JP" dirty="0" smtClean="0"/>
          </a:p>
          <a:p>
            <a:pPr marL="171450" lvl="0" indent="-171450">
              <a:buFont typeface="Arial"/>
              <a:buChar char="•"/>
            </a:pPr>
            <a:r>
              <a:rPr kumimoji="1" lang="ja-JP" altLang="en-US" dirty="0" smtClean="0"/>
              <a:t>また，メモリなどのリソースを増やすという目的で，マルチ</a:t>
            </a:r>
            <a:r>
              <a:rPr kumimoji="1" lang="en-US" altLang="ja-JP" dirty="0" smtClean="0"/>
              <a:t>GPU</a:t>
            </a:r>
            <a:r>
              <a:rPr kumimoji="1" lang="ja-JP" altLang="en-US" dirty="0" smtClean="0"/>
              <a:t>システムを用いて高速化する研究が盛んに行われている</a:t>
            </a:r>
            <a:endParaRPr kumimoji="1" lang="en-US" altLang="ja-JP" dirty="0" smtClean="0"/>
          </a:p>
          <a:p>
            <a:pPr marL="171450" lvl="0" indent="-171450">
              <a:buFont typeface="Arial"/>
              <a:buChar char="•"/>
            </a:pPr>
            <a:r>
              <a:rPr kumimoji="1" lang="en-US" altLang="ja-JP" dirty="0" smtClean="0"/>
              <a:t>Merrill</a:t>
            </a:r>
            <a:r>
              <a:rPr kumimoji="1" lang="ja-JP" altLang="en-US" dirty="0" smtClean="0"/>
              <a:t>らは単一ノード向けのマルチ</a:t>
            </a:r>
            <a:r>
              <a:rPr kumimoji="1" lang="en-US" altLang="ja-JP" dirty="0" smtClean="0"/>
              <a:t>GPU</a:t>
            </a:r>
            <a:r>
              <a:rPr kumimoji="1" lang="ja-JP" altLang="en-US" dirty="0" smtClean="0"/>
              <a:t>システムにおける</a:t>
            </a:r>
            <a:r>
              <a:rPr kumimoji="1" lang="en-US" altLang="ja-JP" dirty="0" smtClean="0"/>
              <a:t>BFS</a:t>
            </a:r>
            <a:r>
              <a:rPr kumimoji="1" lang="ja-JP" altLang="en-US" dirty="0" smtClean="0"/>
              <a:t>の高速化の研究を行った</a:t>
            </a:r>
            <a:endParaRPr kumimoji="1" lang="en-US" altLang="ja-JP" dirty="0" smtClean="0"/>
          </a:p>
          <a:p>
            <a:pPr marL="171450" lvl="0" indent="-171450">
              <a:buFont typeface="Arial"/>
              <a:buChar char="•"/>
            </a:pPr>
            <a:r>
              <a:rPr kumimoji="1" lang="ja-JP" altLang="en-US" dirty="0" smtClean="0"/>
              <a:t>しかし，単一ノード向けのアルゴリズムであるため，拡張性に乏しい</a:t>
            </a:r>
            <a:endParaRPr kumimoji="1" lang="en-US" altLang="ja-JP" dirty="0" smtClean="0"/>
          </a:p>
          <a:p>
            <a:pPr marL="171450" lvl="0" indent="-171450">
              <a:buFont typeface="Arial"/>
              <a:buChar char="•"/>
            </a:pPr>
            <a:r>
              <a:rPr kumimoji="1" lang="ja-JP" altLang="en-US" dirty="0" smtClean="0"/>
              <a:t>一方，</a:t>
            </a:r>
            <a:r>
              <a:rPr kumimoji="1" lang="en-US" altLang="ja-JP" dirty="0" err="1" smtClean="0"/>
              <a:t>Mastrostefano</a:t>
            </a:r>
            <a:r>
              <a:rPr kumimoji="1" lang="ja-JP" altLang="en-US" dirty="0" smtClean="0"/>
              <a:t>は複数ノード向けマルチ</a:t>
            </a:r>
            <a:r>
              <a:rPr kumimoji="1" lang="en-US" altLang="ja-JP" dirty="0" smtClean="0"/>
              <a:t>GPU</a:t>
            </a:r>
            <a:r>
              <a:rPr kumimoji="1" lang="ja-JP" altLang="en-US" dirty="0" smtClean="0"/>
              <a:t>システムの手法を提案している．複数ノードを対象としているため拡張性は優れているが，</a:t>
            </a:r>
            <a:r>
              <a:rPr kumimoji="1" lang="en-US" altLang="ja-JP" dirty="0" smtClean="0"/>
              <a:t>GPU</a:t>
            </a:r>
            <a:r>
              <a:rPr kumimoji="1" lang="ja-JP" altLang="en-US" dirty="0" smtClean="0"/>
              <a:t>間の通信量が性能に大きな影響を与えている</a:t>
            </a:r>
            <a:endParaRPr kumimoji="1" lang="en-US" altLang="ja-JP" dirty="0" smtClean="0"/>
          </a:p>
          <a:p>
            <a:pPr marL="171450" lvl="0" indent="-171450">
              <a:buFont typeface="Arial"/>
              <a:buChar char="•"/>
            </a:pPr>
            <a:r>
              <a:rPr kumimoji="1" lang="ja-JP" altLang="en-US" dirty="0" smtClean="0"/>
              <a:t>また，複数ノード環境の構築が必要のため運用が難しく，ノード間の並列性を意識したプログラムが必要となり実装が難しいという問題がある</a:t>
            </a:r>
            <a:endParaRPr kumimoji="1" lang="en-US" altLang="ja-JP" dirty="0" smtClean="0"/>
          </a:p>
          <a:p>
            <a:pPr marL="171450" lvl="0" indent="-171450">
              <a:buFont typeface="Arial"/>
              <a:buChar char="•"/>
            </a:pPr>
            <a:endParaRPr kumimoji="1" lang="en-US" altLang="ja-JP" dirty="0" smtClean="0"/>
          </a:p>
          <a:p>
            <a:pPr marL="171450" lvl="0" indent="-171450">
              <a:buFont typeface="Arial"/>
              <a:buChar char="•"/>
            </a:pPr>
            <a:r>
              <a:rPr kumimoji="1" lang="ja-JP" altLang="en-US" dirty="0" smtClean="0"/>
              <a:t>そこで本研究では，複数</a:t>
            </a:r>
            <a:r>
              <a:rPr kumimoji="1" lang="en-US" altLang="ja-JP" dirty="0" smtClean="0"/>
              <a:t>GPU</a:t>
            </a:r>
            <a:r>
              <a:rPr kumimoji="1" lang="ja-JP" altLang="en-US" dirty="0" smtClean="0"/>
              <a:t>の運用が容易で，拡張性も高い</a:t>
            </a:r>
            <a:r>
              <a:rPr kumimoji="1" lang="en-US" altLang="ja-JP" dirty="0" err="1" smtClean="0"/>
              <a:t>ExpEther</a:t>
            </a:r>
            <a:r>
              <a:rPr kumimoji="1" lang="ja-JP" altLang="en-US" dirty="0" smtClean="0"/>
              <a:t>を用いたマルチ</a:t>
            </a:r>
            <a:r>
              <a:rPr kumimoji="1" lang="en-US" altLang="ja-JP" dirty="0" smtClean="0"/>
              <a:t>GPU</a:t>
            </a:r>
            <a:r>
              <a:rPr kumimoji="1" lang="ja-JP" altLang="en-US" dirty="0" smtClean="0"/>
              <a:t>システムである</a:t>
            </a:r>
            <a:r>
              <a:rPr kumimoji="1" lang="en-US" altLang="ja-JP" dirty="0" smtClean="0"/>
              <a:t>GPU-BOX</a:t>
            </a:r>
            <a:r>
              <a:rPr kumimoji="1" lang="ja-JP" altLang="en-US" dirty="0" smtClean="0"/>
              <a:t>で</a:t>
            </a:r>
            <a:r>
              <a:rPr kumimoji="1" lang="en-US" altLang="ja-JP" dirty="0" smtClean="0"/>
              <a:t>BFS</a:t>
            </a:r>
            <a:r>
              <a:rPr kumimoji="1" lang="ja-JP" altLang="en-US" dirty="0" smtClean="0"/>
              <a:t>の高速化を行った</a:t>
            </a:r>
            <a:endParaRPr kumimoji="1" lang="en-US" altLang="ja-JP" dirty="0" smtClean="0"/>
          </a:p>
          <a:p>
            <a:pPr marL="171450" lvl="0" indent="-171450">
              <a:buFont typeface="Arial"/>
              <a:buChar cha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4</a:t>
            </a:fld>
            <a:endParaRPr kumimoji="1" lang="ja-JP" altLang="en-US"/>
          </a:p>
        </p:txBody>
      </p:sp>
    </p:spTree>
    <p:extLst>
      <p:ext uri="{BB962C8B-B14F-4D97-AF65-F5344CB8AC3E}">
        <p14:creationId xmlns:p14="http://schemas.microsoft.com/office/powerpoint/2010/main" val="17715357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a:buChar char="•"/>
            </a:pPr>
            <a:r>
              <a:rPr kumimoji="1" lang="ja-JP" altLang="en-US" dirty="0" smtClean="0"/>
              <a:t>提案手法の実装方法について説明する</a:t>
            </a:r>
            <a:endParaRPr kumimoji="1" lang="en-US" altLang="ja-JP" dirty="0" smtClean="0"/>
          </a:p>
          <a:p>
            <a:pPr marL="171450" indent="-171450">
              <a:buFont typeface="Arial"/>
              <a:buChar char="•"/>
            </a:pPr>
            <a:endParaRPr kumimoji="1" lang="en-US" altLang="ja-JP" dirty="0" smtClean="0"/>
          </a:p>
          <a:p>
            <a:pPr marL="171450" indent="-171450">
              <a:buFont typeface="Arial"/>
              <a:buChar char="•"/>
            </a:pPr>
            <a:r>
              <a:rPr kumimoji="1" lang="ja-JP" altLang="en-US" dirty="0" smtClean="0"/>
              <a:t>隣接頂点は配列で保持している</a:t>
            </a:r>
            <a:endParaRPr kumimoji="1" lang="en-US" altLang="ja-JP" dirty="0" smtClean="0"/>
          </a:p>
          <a:p>
            <a:pPr marL="171450" indent="-171450">
              <a:buFont typeface="Arial"/>
              <a:buChar char="•"/>
            </a:pPr>
            <a:r>
              <a:rPr kumimoji="1" lang="ja-JP" altLang="en-US" dirty="0" smtClean="0"/>
              <a:t>この隣接頂点群を</a:t>
            </a:r>
            <a:r>
              <a:rPr kumimoji="1" lang="en-US" altLang="ja-JP" dirty="0" smtClean="0"/>
              <a:t>CUB</a:t>
            </a:r>
            <a:r>
              <a:rPr kumimoji="1" lang="ja-JP" altLang="en-US" dirty="0" smtClean="0"/>
              <a:t>という</a:t>
            </a:r>
            <a:r>
              <a:rPr kumimoji="1" lang="en-US" altLang="ja-JP" dirty="0" smtClean="0"/>
              <a:t>GPU</a:t>
            </a:r>
            <a:r>
              <a:rPr kumimoji="1" lang="ja-JP" altLang="en-US" dirty="0" smtClean="0"/>
              <a:t>実行のライブラリを用いて整列する</a:t>
            </a:r>
            <a:endParaRPr kumimoji="1" lang="en-US" altLang="ja-JP" dirty="0" smtClean="0"/>
          </a:p>
          <a:p>
            <a:pPr marL="171450" indent="-171450">
              <a:buFont typeface="Arial"/>
              <a:buChar char="•"/>
            </a:pPr>
            <a:r>
              <a:rPr kumimoji="1" lang="ja-JP" altLang="en-US" dirty="0" smtClean="0"/>
              <a:t>次に整列後頂点の右隣の値と重複せず，</a:t>
            </a:r>
            <a:r>
              <a:rPr kumimoji="1" lang="en-US" altLang="ja-JP" dirty="0" smtClean="0"/>
              <a:t>Visited</a:t>
            </a:r>
            <a:r>
              <a:rPr kumimoji="1" lang="ja-JP" altLang="en-US" dirty="0" smtClean="0"/>
              <a:t>が</a:t>
            </a:r>
            <a:r>
              <a:rPr kumimoji="1" lang="en-US" altLang="ja-JP" dirty="0" smtClean="0"/>
              <a:t>0</a:t>
            </a:r>
            <a:r>
              <a:rPr kumimoji="1" lang="ja-JP" altLang="en-US" dirty="0" smtClean="0"/>
              <a:t>つまり未訪問の場合</a:t>
            </a:r>
            <a:r>
              <a:rPr kumimoji="1" lang="en-US" altLang="ja-JP" dirty="0" smtClean="0"/>
              <a:t>Flag</a:t>
            </a:r>
            <a:r>
              <a:rPr kumimoji="1" lang="ja-JP" altLang="en-US" dirty="0" smtClean="0"/>
              <a:t>を立てる</a:t>
            </a:r>
            <a:endParaRPr kumimoji="1" lang="en-US" altLang="ja-JP" dirty="0" smtClean="0"/>
          </a:p>
          <a:p>
            <a:pPr marL="171450" indent="-171450">
              <a:buFont typeface="Arial"/>
              <a:buChar char="•"/>
            </a:pPr>
            <a:r>
              <a:rPr kumimoji="1" lang="en-US" altLang="ja-JP" dirty="0" smtClean="0"/>
              <a:t>Flag</a:t>
            </a:r>
            <a:r>
              <a:rPr kumimoji="1" lang="ja-JP" altLang="en-US" dirty="0" smtClean="0"/>
              <a:t>配列の値を</a:t>
            </a:r>
            <a:r>
              <a:rPr kumimoji="1" lang="en-US" altLang="ja-JP" dirty="0" smtClean="0"/>
              <a:t>CUB</a:t>
            </a:r>
            <a:r>
              <a:rPr kumimoji="1" lang="ja-JP" altLang="en-US" dirty="0" smtClean="0"/>
              <a:t>ライブラリを用いて</a:t>
            </a:r>
            <a:r>
              <a:rPr kumimoji="1" lang="en-US" altLang="ja-JP" dirty="0" smtClean="0"/>
              <a:t>Scan</a:t>
            </a:r>
            <a:r>
              <a:rPr kumimoji="1" lang="ja-JP" altLang="en-US" dirty="0" smtClean="0"/>
              <a:t>演算し，有効な頂点の</a:t>
            </a:r>
            <a:r>
              <a:rPr kumimoji="1" lang="en-US" altLang="ja-JP" dirty="0" smtClean="0"/>
              <a:t>Index</a:t>
            </a:r>
            <a:r>
              <a:rPr kumimoji="1" lang="ja-JP" altLang="en-US" dirty="0" smtClean="0"/>
              <a:t>を計算する</a:t>
            </a:r>
            <a:endParaRPr kumimoji="1" lang="en-US" altLang="ja-JP" dirty="0" smtClean="0"/>
          </a:p>
          <a:p>
            <a:pPr marL="171450" indent="-171450">
              <a:buFont typeface="Arial"/>
              <a:buChar char="•"/>
            </a:pPr>
            <a:r>
              <a:rPr kumimoji="1" lang="ja-JP" altLang="en-US" dirty="0" smtClean="0"/>
              <a:t>最後に</a:t>
            </a:r>
            <a:r>
              <a:rPr kumimoji="1" lang="en-US" altLang="ja-JP" dirty="0" smtClean="0"/>
              <a:t>Flag</a:t>
            </a:r>
            <a:r>
              <a:rPr kumimoji="1" lang="ja-JP" altLang="en-US" dirty="0" smtClean="0"/>
              <a:t>配列と</a:t>
            </a:r>
            <a:r>
              <a:rPr kumimoji="1" lang="en-US" altLang="ja-JP" dirty="0" smtClean="0"/>
              <a:t>Index</a:t>
            </a:r>
            <a:r>
              <a:rPr kumimoji="1" lang="ja-JP" altLang="en-US" dirty="0" smtClean="0"/>
              <a:t>配列を用いて，有効な頂点のみを配列に格納する</a:t>
            </a:r>
            <a:endParaRPr kumimoji="1" lang="en-US" altLang="ja-JP" dirty="0" smtClean="0"/>
          </a:p>
          <a:p>
            <a:pPr marL="171450" indent="-171450">
              <a:buFont typeface="Arial"/>
              <a:buChar char="•"/>
            </a:pPr>
            <a:endParaRPr kumimoji="1" lang="en-US" altLang="ja-JP" dirty="0" smtClean="0"/>
          </a:p>
          <a:p>
            <a:pPr marL="171450" indent="-171450">
              <a:buFont typeface="Arial"/>
              <a:buChar char="•"/>
            </a:pPr>
            <a:r>
              <a:rPr kumimoji="1" lang="ja-JP" altLang="en-US" dirty="0" smtClean="0"/>
              <a:t>このように提案手法を実装した</a:t>
            </a:r>
            <a:endParaRPr kumimoji="1" lang="en-US" altLang="ja-JP" dirty="0" smtClean="0"/>
          </a:p>
          <a:p>
            <a:endParaRPr kumimoji="1" lang="en-US" altLang="ja-JP" dirty="0" smtClean="0"/>
          </a:p>
          <a:p>
            <a:r>
              <a:rPr kumimoji="1" lang="en-US" altLang="ja-JP" dirty="0" smtClean="0"/>
              <a:t>scan</a:t>
            </a:r>
            <a:r>
              <a:rPr kumimoji="1" lang="ja-JP" altLang="en-US" dirty="0" smtClean="0"/>
              <a:t>演算：自身より小さいインデックスが持つ値の総和演算</a:t>
            </a:r>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17</a:t>
            </a:fld>
            <a:endParaRPr kumimoji="1" lang="ja-JP" altLang="en-US"/>
          </a:p>
        </p:txBody>
      </p:sp>
    </p:spTree>
    <p:extLst>
      <p:ext uri="{BB962C8B-B14F-4D97-AF65-F5344CB8AC3E}">
        <p14:creationId xmlns:p14="http://schemas.microsoft.com/office/powerpoint/2010/main" val="41706745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r>
              <a:rPr kumimoji="1" lang="en-US" altLang="ja-JP" dirty="0" smtClean="0"/>
              <a:t>BFS</a:t>
            </a:r>
            <a:r>
              <a:rPr kumimoji="1" lang="ja-JP" altLang="en-US" dirty="0" smtClean="0"/>
              <a:t>アルゴリズムを評価するために</a:t>
            </a:r>
            <a:r>
              <a:rPr kumimoji="1" lang="en-US" altLang="ja-JP" dirty="0" smtClean="0"/>
              <a:t>Graph500</a:t>
            </a:r>
            <a:r>
              <a:rPr kumimoji="1" lang="ja-JP" altLang="en-US" dirty="0" smtClean="0"/>
              <a:t>ベンチマークを用いた</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19</a:t>
            </a:fld>
            <a:endParaRPr kumimoji="1" lang="ja-JP" altLang="en-US"/>
          </a:p>
        </p:txBody>
      </p:sp>
    </p:spTree>
    <p:extLst>
      <p:ext uri="{BB962C8B-B14F-4D97-AF65-F5344CB8AC3E}">
        <p14:creationId xmlns:p14="http://schemas.microsoft.com/office/powerpoint/2010/main" val="31544842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22</a:t>
            </a:fld>
            <a:endParaRPr kumimoji="1" lang="ja-JP" altLang="en-US"/>
          </a:p>
        </p:txBody>
      </p:sp>
    </p:spTree>
    <p:extLst>
      <p:ext uri="{BB962C8B-B14F-4D97-AF65-F5344CB8AC3E}">
        <p14:creationId xmlns:p14="http://schemas.microsoft.com/office/powerpoint/2010/main" val="34315484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23</a:t>
            </a:fld>
            <a:endParaRPr kumimoji="1" lang="ja-JP" altLang="en-US"/>
          </a:p>
        </p:txBody>
      </p:sp>
    </p:spTree>
    <p:extLst>
      <p:ext uri="{BB962C8B-B14F-4D97-AF65-F5344CB8AC3E}">
        <p14:creationId xmlns:p14="http://schemas.microsoft.com/office/powerpoint/2010/main" val="15824011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lvl="0" indent="-171450">
              <a:buFont typeface="Arial"/>
              <a:buChar char="•"/>
            </a:pPr>
            <a:r>
              <a:rPr kumimoji="1" lang="en-US" altLang="ja-JP" u="none" dirty="0" smtClean="0"/>
              <a:t>Q.</a:t>
            </a:r>
            <a:r>
              <a:rPr kumimoji="1" lang="en-US" altLang="ja-JP" u="none" baseline="0" dirty="0" smtClean="0"/>
              <a:t> </a:t>
            </a:r>
            <a:r>
              <a:rPr kumimoji="1" lang="ja-JP" altLang="en-US" u="none" dirty="0" smtClean="0"/>
              <a:t>なんで</a:t>
            </a:r>
            <a:r>
              <a:rPr kumimoji="1" lang="en-US" altLang="ja-JP" u="none" dirty="0" smtClean="0"/>
              <a:t>Ether</a:t>
            </a:r>
            <a:r>
              <a:rPr kumimoji="1" lang="ja-JP" altLang="en-US" u="none" dirty="0" smtClean="0"/>
              <a:t>でつなぐの？</a:t>
            </a:r>
            <a:r>
              <a:rPr kumimoji="1" lang="ja-JP" altLang="ja-JP" u="none" dirty="0" smtClean="0"/>
              <a:t>　</a:t>
            </a:r>
            <a:r>
              <a:rPr kumimoji="1" lang="ja-JP" altLang="en-US" u="none" dirty="0" smtClean="0"/>
              <a:t>ーー　</a:t>
            </a:r>
            <a:r>
              <a:rPr kumimoji="1" lang="en-US" altLang="ja-JP" u="none" dirty="0" smtClean="0"/>
              <a:t>A.</a:t>
            </a:r>
            <a:r>
              <a:rPr kumimoji="1" lang="en-US" altLang="ja-JP" u="none" baseline="0" dirty="0" smtClean="0"/>
              <a:t> </a:t>
            </a:r>
            <a:r>
              <a:rPr kumimoji="1" lang="en-US" altLang="ja-JP" u="none" baseline="0" dirty="0" err="1" smtClean="0"/>
              <a:t>PCIe</a:t>
            </a:r>
            <a:r>
              <a:rPr kumimoji="1" lang="ja-JP" altLang="en-US" u="none" baseline="0" dirty="0" smtClean="0"/>
              <a:t>の</a:t>
            </a:r>
            <a:r>
              <a:rPr kumimoji="1" lang="en-US" altLang="ja-JP" u="none" baseline="0" dirty="0" smtClean="0"/>
              <a:t>TLP</a:t>
            </a:r>
            <a:r>
              <a:rPr kumimoji="1" lang="ja-JP" altLang="en-US" u="none" baseline="0" dirty="0" smtClean="0"/>
              <a:t>（トランザクションレイヤーパケット）を</a:t>
            </a:r>
            <a:r>
              <a:rPr kumimoji="1" lang="en-US" altLang="ja-JP" u="none" baseline="0" dirty="0" smtClean="0"/>
              <a:t>Ethernet</a:t>
            </a:r>
            <a:r>
              <a:rPr kumimoji="1" lang="ja-JP" altLang="en-US" u="none" baseline="0" dirty="0" smtClean="0"/>
              <a:t>のフレームにカプセル化できるから</a:t>
            </a:r>
            <a:endParaRPr kumimoji="1" lang="en-US" altLang="ja-JP" u="none" dirty="0" smtClean="0"/>
          </a:p>
          <a:p>
            <a:pPr marL="171450" lvl="0" indent="-171450">
              <a:buFont typeface="Arial"/>
              <a:buChar char="•"/>
            </a:pPr>
            <a:r>
              <a:rPr kumimoji="1" lang="en-US" altLang="ja-JP" u="none" dirty="0" smtClean="0"/>
              <a:t>Q. </a:t>
            </a:r>
            <a:r>
              <a:rPr kumimoji="1" lang="ja-JP" altLang="en-US" u="none" dirty="0" smtClean="0"/>
              <a:t>なんで</a:t>
            </a:r>
            <a:r>
              <a:rPr kumimoji="1" lang="en-US" altLang="ja-JP" u="none" dirty="0" smtClean="0"/>
              <a:t>GPU-BOX</a:t>
            </a:r>
            <a:r>
              <a:rPr kumimoji="1" lang="ja-JP" altLang="en-US" u="none" dirty="0" smtClean="0"/>
              <a:t>を使うの？　ーー　</a:t>
            </a:r>
            <a:r>
              <a:rPr kumimoji="1" lang="en-US" altLang="ja-JP" u="none" dirty="0" smtClean="0"/>
              <a:t>A. </a:t>
            </a:r>
            <a:r>
              <a:rPr kumimoji="1" lang="ja-JP" altLang="en-US" u="none" dirty="0" smtClean="0"/>
              <a:t>「</a:t>
            </a:r>
            <a:r>
              <a:rPr kumimoji="1" lang="en-US" altLang="ja-JP" u="none" dirty="0" smtClean="0"/>
              <a:t>GPU-BOX</a:t>
            </a:r>
            <a:r>
              <a:rPr kumimoji="1" lang="ja-JP" altLang="en-US" u="none" dirty="0" smtClean="0"/>
              <a:t>」のスライドで説明したように，単一ホスト構成のマルチ</a:t>
            </a:r>
            <a:r>
              <a:rPr kumimoji="1" lang="en-US" altLang="ja-JP" u="none" dirty="0" smtClean="0"/>
              <a:t>GPU</a:t>
            </a:r>
            <a:r>
              <a:rPr kumimoji="1" lang="ja-JP" altLang="en-US" u="none" dirty="0" smtClean="0"/>
              <a:t>システムのため，運用，プログラムが容易で構築にかかるコストも小さい</a:t>
            </a:r>
            <a:endParaRPr kumimoji="1" lang="en-US" altLang="ja-JP" u="none" dirty="0" smtClean="0"/>
          </a:p>
          <a:p>
            <a:pPr marL="171450" lvl="0" indent="-171450">
              <a:buFont typeface="Arial"/>
              <a:buChar char="•"/>
            </a:pPr>
            <a:r>
              <a:rPr kumimoji="1" lang="en-US" altLang="ja-JP" dirty="0" smtClean="0"/>
              <a:t>Q. </a:t>
            </a:r>
            <a:r>
              <a:rPr kumimoji="1" lang="en-US" altLang="ja-JP" dirty="0" err="1" smtClean="0"/>
              <a:t>gpu</a:t>
            </a:r>
            <a:r>
              <a:rPr kumimoji="1" lang="en-US" altLang="ja-JP" dirty="0" smtClean="0"/>
              <a:t>-box</a:t>
            </a:r>
            <a:r>
              <a:rPr kumimoji="1" lang="ja-JP" altLang="en-US" dirty="0" smtClean="0"/>
              <a:t>以外ではどうか？</a:t>
            </a:r>
            <a:r>
              <a:rPr kumimoji="1" lang="ja-JP" altLang="en-US" baseline="0" dirty="0" smtClean="0"/>
              <a:t>，</a:t>
            </a:r>
            <a:r>
              <a:rPr kumimoji="1" lang="ja-JP" altLang="en-US" dirty="0" smtClean="0"/>
              <a:t>他のクラスタはどうなのか？　ーー　</a:t>
            </a:r>
            <a:r>
              <a:rPr kumimoji="1" lang="en-US" altLang="ja-JP" dirty="0" smtClean="0"/>
              <a:t>A. trinity</a:t>
            </a:r>
            <a:r>
              <a:rPr kumimoji="1" lang="ja-JP" altLang="en-US" dirty="0" smtClean="0"/>
              <a:t>で</a:t>
            </a:r>
            <a:r>
              <a:rPr kumimoji="1" lang="en-US" altLang="ja-JP" dirty="0" smtClean="0"/>
              <a:t>3</a:t>
            </a:r>
            <a:r>
              <a:rPr kumimoji="1" lang="ja-JP" altLang="en-US" dirty="0" smtClean="0"/>
              <a:t>台実行の結果を示す</a:t>
            </a:r>
            <a:endParaRPr kumimoji="1" lang="en-US" altLang="ja-JP" dirty="0" smtClean="0"/>
          </a:p>
          <a:p>
            <a:pPr marL="171450" lvl="0" indent="-171450">
              <a:buFont typeface="Arial"/>
              <a:buChar char="•"/>
            </a:pPr>
            <a:endParaRPr kumimoji="1" lang="en-US" altLang="ja-JP" dirty="0" smtClean="0"/>
          </a:p>
          <a:p>
            <a:pPr marL="171450" lvl="0" indent="-171450">
              <a:buFont typeface="Arial"/>
              <a:buChar cha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24</a:t>
            </a:fld>
            <a:endParaRPr kumimoji="1" lang="ja-JP" altLang="en-US"/>
          </a:p>
        </p:txBody>
      </p:sp>
    </p:spTree>
    <p:extLst>
      <p:ext uri="{BB962C8B-B14F-4D97-AF65-F5344CB8AC3E}">
        <p14:creationId xmlns:p14="http://schemas.microsoft.com/office/powerpoint/2010/main" val="19476221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pPr marL="171450" indent="-171450">
              <a:buFont typeface="Arial"/>
              <a:buChar char="•"/>
            </a:pPr>
            <a:r>
              <a:rPr kumimoji="1" lang="en-US" altLang="ja-JP" dirty="0" smtClean="0"/>
              <a:t>Level synchronized</a:t>
            </a:r>
            <a:r>
              <a:rPr kumimoji="1" lang="en-US" altLang="ja-JP" baseline="0" dirty="0" smtClean="0"/>
              <a:t> BFS</a:t>
            </a:r>
            <a:r>
              <a:rPr kumimoji="1" lang="ja-JP" altLang="en-US" baseline="0" dirty="0" smtClean="0"/>
              <a:t>を実現する，</a:t>
            </a:r>
            <a:r>
              <a:rPr kumimoji="1" lang="en-US" altLang="ja-JP" baseline="0" dirty="0" smtClean="0"/>
              <a:t>O(N</a:t>
            </a:r>
            <a:r>
              <a:rPr kumimoji="1" lang="en-US" altLang="ja-JP" baseline="30000" dirty="0" smtClean="0"/>
              <a:t>2</a:t>
            </a:r>
            <a:r>
              <a:rPr kumimoji="1" lang="en-US" altLang="ja-JP" baseline="0" dirty="0" smtClean="0"/>
              <a:t> + M)</a:t>
            </a:r>
            <a:r>
              <a:rPr kumimoji="1" lang="ja-JP" altLang="en-US" baseline="0" dirty="0" smtClean="0"/>
              <a:t>の一般的な手法を説明する</a:t>
            </a:r>
            <a:endParaRPr kumimoji="1" lang="en-US" altLang="ja-JP" baseline="0" dirty="0" smtClean="0"/>
          </a:p>
          <a:p>
            <a:pPr marL="171450" indent="-171450">
              <a:buFont typeface="Arial"/>
              <a:buChar char="•"/>
            </a:pPr>
            <a:r>
              <a:rPr kumimoji="1" lang="ja-JP" altLang="en-US" dirty="0" smtClean="0"/>
              <a:t>グラフの全頂点に対して</a:t>
            </a:r>
            <a:r>
              <a:rPr kumimoji="1" lang="en-US" altLang="ja-JP" dirty="0" smtClean="0"/>
              <a:t>GPU</a:t>
            </a:r>
            <a:r>
              <a:rPr kumimoji="1" lang="ja-JP" altLang="en-US" dirty="0" smtClean="0"/>
              <a:t>のスレッドを割当，</a:t>
            </a:r>
            <a:r>
              <a:rPr kumimoji="1" lang="en-US" altLang="ja-JP" dirty="0" smtClean="0"/>
              <a:t>Current Frontier</a:t>
            </a:r>
            <a:r>
              <a:rPr kumimoji="1" lang="ja-JP" altLang="en-US" dirty="0" smtClean="0"/>
              <a:t>にある頂点を担当するスレッドがその頂点のラベル付けしていない隣接頂点を集める</a:t>
            </a:r>
            <a:endParaRPr kumimoji="1" lang="en-US" altLang="ja-JP" dirty="0" smtClean="0"/>
          </a:p>
          <a:p>
            <a:pPr marL="171450" indent="-171450">
              <a:buFont typeface="Arial"/>
              <a:buChar char="•"/>
            </a:pPr>
            <a:r>
              <a:rPr kumimoji="1" lang="ja-JP" altLang="en-US" dirty="0" smtClean="0"/>
              <a:t>しかし図で示すように，スレッド間でタスクのバランスが悪く，</a:t>
            </a:r>
            <a:r>
              <a:rPr kumimoji="1" lang="en-US" altLang="ja-JP" dirty="0" smtClean="0"/>
              <a:t>GPU</a:t>
            </a:r>
            <a:r>
              <a:rPr kumimoji="1" lang="ja-JP" altLang="en-US" dirty="0" smtClean="0"/>
              <a:t>の並列性がいかせていない</a:t>
            </a:r>
            <a:endParaRPr kumimoji="1" lang="en-US" altLang="ja-JP" dirty="0" smtClean="0"/>
          </a:p>
          <a:p>
            <a:pPr marL="171450" indent="-171450">
              <a:buFont typeface="Arial"/>
              <a:buChar cha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25</a:t>
            </a:fld>
            <a:endParaRPr kumimoji="1" lang="ja-JP" altLang="en-US"/>
          </a:p>
        </p:txBody>
      </p:sp>
    </p:spTree>
    <p:extLst>
      <p:ext uri="{BB962C8B-B14F-4D97-AF65-F5344CB8AC3E}">
        <p14:creationId xmlns:p14="http://schemas.microsoft.com/office/powerpoint/2010/main" val="21344880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pPr marL="457200" lvl="1" indent="0" algn="l">
              <a:buFont typeface="Arial"/>
              <a:buNone/>
            </a:pPr>
            <a:r>
              <a:rPr kumimoji="1" lang="en-US" altLang="ja-JP" dirty="0" smtClean="0"/>
              <a:t>UVA</a:t>
            </a:r>
            <a:r>
              <a:rPr kumimoji="1" lang="ja-JP" altLang="en-US" dirty="0" smtClean="0"/>
              <a:t>とは，</a:t>
            </a:r>
            <a:r>
              <a:rPr kumimoji="1" lang="en-US" altLang="ja-JP" dirty="0" smtClean="0"/>
              <a:t>CUDA4.0</a:t>
            </a:r>
            <a:r>
              <a:rPr kumimoji="1" lang="ja-JP" altLang="en-US" dirty="0" smtClean="0"/>
              <a:t>からサポートされた，あるノードにある</a:t>
            </a:r>
            <a:r>
              <a:rPr kumimoji="1" lang="en-US" altLang="ja-JP" dirty="0" smtClean="0"/>
              <a:t>CPU</a:t>
            </a:r>
            <a:r>
              <a:rPr kumimoji="1" lang="ja-JP" altLang="en-US" dirty="0" smtClean="0"/>
              <a:t>のメモリと各</a:t>
            </a:r>
            <a:r>
              <a:rPr kumimoji="1" lang="en-US" altLang="ja-JP" dirty="0" smtClean="0"/>
              <a:t>GPU</a:t>
            </a:r>
            <a:r>
              <a:rPr kumimoji="1" lang="ja-JP" altLang="en-US" dirty="0" smtClean="0"/>
              <a:t>のメモリ空間を仮想的に統合する技術である．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26</a:t>
            </a:fld>
            <a:endParaRPr kumimoji="1" lang="ja-JP" altLang="en-US"/>
          </a:p>
        </p:txBody>
      </p:sp>
    </p:spTree>
    <p:extLst>
      <p:ext uri="{BB962C8B-B14F-4D97-AF65-F5344CB8AC3E}">
        <p14:creationId xmlns:p14="http://schemas.microsoft.com/office/powerpoint/2010/main" val="29626546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27</a:t>
            </a:fld>
            <a:endParaRPr kumimoji="1" lang="ja-JP" altLang="en-US"/>
          </a:p>
        </p:txBody>
      </p:sp>
    </p:spTree>
    <p:extLst>
      <p:ext uri="{BB962C8B-B14F-4D97-AF65-F5344CB8AC3E}">
        <p14:creationId xmlns:p14="http://schemas.microsoft.com/office/powerpoint/2010/main" val="34315484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14: </a:t>
            </a:r>
            <a:r>
              <a:rPr kumimoji="1" lang="en-US" altLang="ja-JP" dirty="0" err="1" smtClean="0"/>
              <a:t>ExpEther</a:t>
            </a:r>
            <a:r>
              <a:rPr kumimoji="1" lang="en-US" altLang="ja-JP" baseline="0" dirty="0" smtClean="0"/>
              <a:t> </a:t>
            </a:r>
            <a:r>
              <a:rPr kumimoji="1" lang="ja-JP" altLang="en-US" baseline="0" dirty="0" smtClean="0"/>
              <a:t>（</a:t>
            </a:r>
            <a:r>
              <a:rPr kumimoji="1" lang="en-US" altLang="ja-JP" baseline="0" dirty="0" smtClean="0"/>
              <a:t>PEB</a:t>
            </a:r>
            <a:r>
              <a:rPr kumimoji="1" lang="ja-JP" altLang="en-US" baseline="0" dirty="0" smtClean="0"/>
              <a:t>について）</a:t>
            </a:r>
            <a:endParaRPr kumimoji="1" lang="en-US" altLang="ja-JP" baseline="0" dirty="0" smtClean="0"/>
          </a:p>
          <a:p>
            <a:r>
              <a:rPr kumimoji="1" lang="en-US" altLang="ja-JP" dirty="0" smtClean="0"/>
              <a:t>15:</a:t>
            </a:r>
            <a:r>
              <a:rPr kumimoji="1" lang="en-US" altLang="ja-JP" baseline="0" dirty="0" smtClean="0"/>
              <a:t> </a:t>
            </a:r>
            <a:r>
              <a:rPr kumimoji="1" lang="en-US" altLang="ja-JP" baseline="0" dirty="0" err="1" smtClean="0"/>
              <a:t>ExpEther</a:t>
            </a:r>
            <a:r>
              <a:rPr kumimoji="1" lang="ja-JP" altLang="en-US" baseline="0" dirty="0" smtClean="0"/>
              <a:t>を用いたマルチ</a:t>
            </a:r>
            <a:r>
              <a:rPr kumimoji="1" lang="en-US" altLang="ja-JP" baseline="0" dirty="0" smtClean="0"/>
              <a:t>GPU</a:t>
            </a:r>
            <a:r>
              <a:rPr kumimoji="1" lang="ja-JP" altLang="en-US" baseline="0" dirty="0" smtClean="0"/>
              <a:t>システム</a:t>
            </a:r>
            <a:endParaRPr kumimoji="1" lang="en-US" altLang="ja-JP" baseline="0" dirty="0" smtClean="0"/>
          </a:p>
          <a:p>
            <a:r>
              <a:rPr kumimoji="1" lang="en-US" altLang="ja-JP" baseline="0" dirty="0" smtClean="0"/>
              <a:t>16: </a:t>
            </a:r>
            <a:r>
              <a:rPr kumimoji="1" lang="ja-JP" altLang="en-US" baseline="0" dirty="0" smtClean="0"/>
              <a:t>従来手法</a:t>
            </a:r>
            <a:r>
              <a:rPr kumimoji="1" lang="en-US" altLang="ja-JP" baseline="0" dirty="0" smtClean="0"/>
              <a:t> O(N2 + M)</a:t>
            </a:r>
          </a:p>
          <a:p>
            <a:r>
              <a:rPr kumimoji="1" lang="en-US" altLang="ja-JP" baseline="0" dirty="0" smtClean="0"/>
              <a:t>17: Graph500</a:t>
            </a:r>
          </a:p>
          <a:p>
            <a:r>
              <a:rPr kumimoji="1" lang="en-US" altLang="ja-JP" baseline="0" dirty="0" smtClean="0"/>
              <a:t>18: </a:t>
            </a:r>
            <a:r>
              <a:rPr kumimoji="1" lang="ja-JP" altLang="en-US" baseline="0" dirty="0" smtClean="0"/>
              <a:t>異なるアーキテクチャとの比較</a:t>
            </a:r>
            <a:endParaRPr kumimoji="1" lang="en-US" altLang="ja-JP" baseline="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29</a:t>
            </a:fld>
            <a:endParaRPr kumimoji="1" lang="ja-JP" altLang="en-US"/>
          </a:p>
        </p:txBody>
      </p:sp>
    </p:spTree>
    <p:extLst>
      <p:ext uri="{BB962C8B-B14F-4D97-AF65-F5344CB8AC3E}">
        <p14:creationId xmlns:p14="http://schemas.microsoft.com/office/powerpoint/2010/main" val="1590003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6</a:t>
            </a:fld>
            <a:endParaRPr kumimoji="1" lang="ja-JP" altLang="en-US"/>
          </a:p>
        </p:txBody>
      </p:sp>
    </p:spTree>
    <p:extLst>
      <p:ext uri="{BB962C8B-B14F-4D97-AF65-F5344CB8AC3E}">
        <p14:creationId xmlns:p14="http://schemas.microsoft.com/office/powerpoint/2010/main" val="2835664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a:buChar char="•"/>
            </a:pPr>
            <a:r>
              <a:rPr kumimoji="1" lang="en-US" altLang="ja-JP" dirty="0" err="1" smtClean="0"/>
              <a:t>ExpEther</a:t>
            </a:r>
            <a:r>
              <a:rPr kumimoji="1" lang="ja-JP" altLang="en-US" dirty="0" smtClean="0"/>
              <a:t>を用いたマルチ</a:t>
            </a:r>
            <a:r>
              <a:rPr kumimoji="1" lang="en-US" altLang="ja-JP" dirty="0" smtClean="0"/>
              <a:t>GPU</a:t>
            </a:r>
            <a:r>
              <a:rPr kumimoji="1" lang="ja-JP" altLang="en-US" dirty="0" smtClean="0"/>
              <a:t>システムの構成は下の図のようになっており，</a:t>
            </a:r>
            <a:endParaRPr kumimoji="1" lang="en-US" altLang="ja-JP" dirty="0" smtClean="0"/>
          </a:p>
          <a:p>
            <a:pPr marL="171450" indent="-171450">
              <a:buFont typeface="Arial"/>
              <a:buChar char="•"/>
            </a:pPr>
            <a:r>
              <a:rPr kumimoji="1" lang="ja-JP" altLang="en-US" dirty="0" smtClean="0"/>
              <a:t>単一ホストのマルチ</a:t>
            </a:r>
            <a:r>
              <a:rPr kumimoji="1" lang="en-US" altLang="ja-JP" dirty="0" smtClean="0"/>
              <a:t>GPU</a:t>
            </a:r>
            <a:r>
              <a:rPr kumimoji="1" lang="ja-JP" altLang="en-US" dirty="0" smtClean="0"/>
              <a:t>システムで，</a:t>
            </a:r>
            <a:endParaRPr kumimoji="1" lang="en-US" altLang="ja-JP" dirty="0" smtClean="0"/>
          </a:p>
          <a:p>
            <a:pPr marL="171450" indent="-171450">
              <a:buFont typeface="Arial"/>
              <a:buChar char="•"/>
            </a:pPr>
            <a:r>
              <a:rPr kumimoji="1" lang="en-US" altLang="ja-JP" dirty="0" smtClean="0"/>
              <a:t>Ethernet</a:t>
            </a:r>
            <a:r>
              <a:rPr kumimoji="1" lang="ja-JP" altLang="en-US" dirty="0" smtClean="0"/>
              <a:t>を用いてホスト</a:t>
            </a:r>
            <a:r>
              <a:rPr kumimoji="1" lang="en-US" altLang="ja-JP" dirty="0" smtClean="0"/>
              <a:t>-</a:t>
            </a:r>
            <a:r>
              <a:rPr kumimoji="1" lang="ja-JP" altLang="en-US" dirty="0" smtClean="0"/>
              <a:t>デバイス間，デバイス</a:t>
            </a:r>
            <a:r>
              <a:rPr kumimoji="1" lang="en-US" altLang="ja-JP" dirty="0" smtClean="0"/>
              <a:t>-</a:t>
            </a:r>
            <a:r>
              <a:rPr kumimoji="1" lang="ja-JP" altLang="en-US" dirty="0" smtClean="0"/>
              <a:t>デバイス間を接続する</a:t>
            </a:r>
            <a:endParaRPr kumimoji="1" lang="en-US" altLang="ja-JP" dirty="0" smtClean="0"/>
          </a:p>
          <a:p>
            <a:pPr marL="171450" indent="-171450">
              <a:buFont typeface="Arial"/>
              <a:buChar char="•"/>
            </a:pPr>
            <a:endParaRPr kumimoji="1" lang="en-US" altLang="ja-JP" dirty="0" smtClean="0"/>
          </a:p>
          <a:p>
            <a:pPr marL="171450" indent="-171450">
              <a:buFont typeface="Arial"/>
              <a:buChar char="•"/>
            </a:pPr>
            <a:r>
              <a:rPr kumimoji="1" lang="en-US" altLang="ja-JP" dirty="0" err="1" smtClean="0"/>
              <a:t>ExpEther</a:t>
            </a:r>
            <a:r>
              <a:rPr kumimoji="1" lang="ja-JP" altLang="en-US" dirty="0" smtClean="0"/>
              <a:t>を用いたマルチ</a:t>
            </a:r>
            <a:r>
              <a:rPr kumimoji="1" lang="en-US" altLang="ja-JP" dirty="0" smtClean="0"/>
              <a:t>GPU</a:t>
            </a:r>
            <a:r>
              <a:rPr kumimoji="1" lang="ja-JP" altLang="en-US" dirty="0" smtClean="0"/>
              <a:t>システムでは，下図のように複数の</a:t>
            </a:r>
            <a:r>
              <a:rPr kumimoji="1" lang="en-US" altLang="ja-JP" dirty="0" smtClean="0"/>
              <a:t>GPU</a:t>
            </a:r>
            <a:r>
              <a:rPr kumimoji="1" lang="ja-JP" altLang="en-US" dirty="0" smtClean="0"/>
              <a:t>を</a:t>
            </a:r>
            <a:r>
              <a:rPr kumimoji="1" lang="en-US" altLang="ja-JP" dirty="0" smtClean="0"/>
              <a:t>Ethernet</a:t>
            </a:r>
            <a:r>
              <a:rPr kumimoji="1" lang="ja-JP" altLang="en-US" dirty="0" smtClean="0"/>
              <a:t>を介して接続することができるが，</a:t>
            </a:r>
            <a:endParaRPr kumimoji="1" lang="en-US" altLang="ja-JP" dirty="0" smtClean="0"/>
          </a:p>
          <a:p>
            <a:pPr marL="171450" indent="-171450">
              <a:buFont typeface="Arial"/>
              <a:buChar char="•"/>
            </a:pPr>
            <a:r>
              <a:rPr kumimoji="1" lang="ja-JP" altLang="en-US" dirty="0" smtClean="0"/>
              <a:t>本研究ではこのシステムのプロトタイプである</a:t>
            </a:r>
            <a:r>
              <a:rPr kumimoji="1" lang="en-US" altLang="ja-JP" dirty="0" smtClean="0"/>
              <a:t>GPU-BOX</a:t>
            </a:r>
            <a:r>
              <a:rPr kumimoji="1" lang="ja-JP" altLang="en-US" dirty="0" smtClean="0"/>
              <a:t>を用いて</a:t>
            </a:r>
            <a:r>
              <a:rPr kumimoji="1" lang="en-US" altLang="ja-JP" dirty="0" smtClean="0"/>
              <a:t>BFS</a:t>
            </a:r>
            <a:r>
              <a:rPr kumimoji="1" lang="ja-JP" altLang="en-US" dirty="0" smtClean="0"/>
              <a:t>の高速化を行う</a:t>
            </a:r>
            <a:endParaRPr kumimoji="1" lang="en-US" altLang="ja-JP" dirty="0" smtClean="0"/>
          </a:p>
          <a:p>
            <a:pPr marL="171450" indent="-171450">
              <a:buFont typeface="Arial"/>
              <a:buChar char="•"/>
            </a:pPr>
            <a:r>
              <a:rPr kumimoji="1" lang="ja-JP" altLang="en-US" dirty="0" smtClean="0"/>
              <a:t>この</a:t>
            </a:r>
            <a:r>
              <a:rPr kumimoji="1" lang="en-US" altLang="ja-JP" dirty="0" smtClean="0"/>
              <a:t>GPU-BOX</a:t>
            </a:r>
            <a:r>
              <a:rPr kumimoji="1" lang="ja-JP" altLang="en-US" dirty="0" smtClean="0"/>
              <a:t>には最大</a:t>
            </a:r>
            <a:r>
              <a:rPr kumimoji="1" lang="en-US" altLang="ja-JP" dirty="0" smtClean="0"/>
              <a:t>8</a:t>
            </a:r>
            <a:r>
              <a:rPr kumimoji="1" lang="ja-JP" altLang="en-US" dirty="0" smtClean="0"/>
              <a:t>台の</a:t>
            </a:r>
            <a:r>
              <a:rPr kumimoji="1" lang="en-US" altLang="ja-JP" dirty="0" smtClean="0"/>
              <a:t>GPU</a:t>
            </a:r>
            <a:r>
              <a:rPr kumimoji="1" lang="ja-JP" altLang="en-US" dirty="0" smtClean="0"/>
              <a:t>を搭載することができる</a:t>
            </a:r>
            <a:endParaRPr kumimoji="1" lang="en-US" altLang="ja-JP" dirty="0" smtClean="0"/>
          </a:p>
          <a:p>
            <a:pPr marL="171450" indent="-171450">
              <a:buFont typeface="Arial"/>
              <a:buChar char="•"/>
            </a:pPr>
            <a:endParaRPr kumimoji="1" lang="en-US" altLang="ja-JP" dirty="0" smtClean="0"/>
          </a:p>
          <a:p>
            <a:pPr marL="171450" indent="-171450">
              <a:buFont typeface="Arial"/>
              <a:buChar char="•"/>
            </a:pPr>
            <a:r>
              <a:rPr kumimoji="1" lang="ja-JP" altLang="en-US" dirty="0" smtClean="0"/>
              <a:t>このシステムの利点は</a:t>
            </a:r>
            <a:endParaRPr kumimoji="1" lang="en-US" altLang="ja-JP" dirty="0" smtClean="0"/>
          </a:p>
          <a:p>
            <a:pPr marL="171450" indent="-171450">
              <a:buFont typeface="Arial"/>
              <a:buChar char="•"/>
            </a:pPr>
            <a:r>
              <a:rPr kumimoji="1" lang="en-US" altLang="ja-JP" dirty="0" smtClean="0"/>
              <a:t>…</a:t>
            </a:r>
            <a:r>
              <a:rPr kumimoji="1" lang="ja-JP" altLang="en-US" dirty="0" smtClean="0"/>
              <a:t>である</a:t>
            </a:r>
            <a:endParaRPr kumimoji="1" lang="en-US" altLang="ja-JP" dirty="0" smtClean="0"/>
          </a:p>
          <a:p>
            <a:pPr marL="171450" indent="-171450">
              <a:buFont typeface="Arial"/>
              <a:buChar char="•"/>
            </a:pPr>
            <a:r>
              <a:rPr kumimoji="1" lang="ja-JP" altLang="en-US" dirty="0" smtClean="0"/>
              <a:t>一方このシステムの欠点は</a:t>
            </a:r>
            <a:endParaRPr kumimoji="1" lang="en-US" altLang="ja-JP" dirty="0" smtClean="0"/>
          </a:p>
          <a:p>
            <a:pPr marL="171450" indent="-171450">
              <a:buFont typeface="Arial"/>
              <a:buChar char="•"/>
            </a:pPr>
            <a:r>
              <a:rPr kumimoji="1" lang="en-US" altLang="ja-JP" dirty="0" smtClean="0"/>
              <a:t>…</a:t>
            </a:r>
            <a:r>
              <a:rPr kumimoji="1" lang="ja-JP" altLang="en-US" dirty="0" smtClean="0"/>
              <a:t>である</a:t>
            </a:r>
            <a:endParaRPr kumimoji="1" lang="en-US" altLang="ja-JP" dirty="0" smtClean="0"/>
          </a:p>
          <a:p>
            <a:pPr marL="0" indent="0">
              <a:buFont typeface="Arial"/>
              <a:buNone/>
            </a:pPr>
            <a:endParaRPr kumimoji="1" lang="en-US" altLang="ja-JP" dirty="0" smtClean="0"/>
          </a:p>
          <a:p>
            <a:pPr marL="171450" indent="-171450">
              <a:buFont typeface="Arial"/>
              <a:buChar char="•"/>
            </a:pPr>
            <a:r>
              <a:rPr kumimoji="1" lang="ja-JP" altLang="en-US" dirty="0" smtClean="0"/>
              <a:t>アプリケーションを高速化するためにはデータ転送スループットが小さいということを考慮に入れなければならない</a:t>
            </a:r>
            <a:endParaRPr kumimoji="1" lang="en-US" altLang="ja-JP" dirty="0" smtClean="0"/>
          </a:p>
          <a:p>
            <a:pPr marL="171450" indent="-171450">
              <a:buFont typeface="Arial"/>
              <a:buChar char="•"/>
            </a:pPr>
            <a:r>
              <a:rPr kumimoji="1" lang="ja-JP" altLang="en-US" dirty="0" smtClean="0"/>
              <a:t>そこで本研究では複数</a:t>
            </a:r>
            <a:r>
              <a:rPr kumimoji="1" lang="en-US" altLang="ja-JP" dirty="0" smtClean="0"/>
              <a:t>GPU</a:t>
            </a:r>
            <a:r>
              <a:rPr kumimoji="1" lang="ja-JP" altLang="en-US" dirty="0" smtClean="0"/>
              <a:t>の</a:t>
            </a:r>
            <a:r>
              <a:rPr kumimoji="1" lang="en-US" altLang="ja-JP" dirty="0" smtClean="0"/>
              <a:t>BFS</a:t>
            </a:r>
            <a:r>
              <a:rPr kumimoji="1" lang="ja-JP" altLang="en-US" dirty="0" smtClean="0"/>
              <a:t>における</a:t>
            </a:r>
            <a:r>
              <a:rPr kumimoji="1" lang="en-US" altLang="ja-JP" dirty="0" smtClean="0"/>
              <a:t>GPU</a:t>
            </a:r>
            <a:r>
              <a:rPr kumimoji="1" lang="ja-JP" altLang="en-US" dirty="0" smtClean="0"/>
              <a:t>間通信量を削減することで</a:t>
            </a:r>
            <a:r>
              <a:rPr kumimoji="1" lang="en-US" altLang="ja-JP" dirty="0" smtClean="0"/>
              <a:t>BFS</a:t>
            </a:r>
            <a:r>
              <a:rPr kumimoji="1" lang="ja-JP" altLang="en-US" dirty="0" smtClean="0"/>
              <a:t>の高速化を行う</a:t>
            </a:r>
            <a:endParaRPr kumimoji="1" lang="ja-JP" altLang="en-US" dirty="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7</a:t>
            </a:fld>
            <a:endParaRPr kumimoji="1" lang="ja-JP" altLang="en-US"/>
          </a:p>
        </p:txBody>
      </p:sp>
    </p:spTree>
    <p:extLst>
      <p:ext uri="{BB962C8B-B14F-4D97-AF65-F5344CB8AC3E}">
        <p14:creationId xmlns:p14="http://schemas.microsoft.com/office/powerpoint/2010/main" val="2769204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8</a:t>
            </a:fld>
            <a:endParaRPr kumimoji="1" lang="ja-JP" altLang="en-US"/>
          </a:p>
        </p:txBody>
      </p:sp>
    </p:spTree>
    <p:extLst>
      <p:ext uri="{BB962C8B-B14F-4D97-AF65-F5344CB8AC3E}">
        <p14:creationId xmlns:p14="http://schemas.microsoft.com/office/powerpoint/2010/main" val="2039575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BFS</a:t>
            </a:r>
            <a:r>
              <a:rPr kumimoji="1" lang="ja-JP" altLang="en-US" dirty="0" smtClean="0"/>
              <a:t>の説明をする前に，グラフ情報の保持の仕方について説明する</a:t>
            </a:r>
            <a:endParaRPr kumimoji="1" lang="en-US" altLang="ja-JP" dirty="0" smtClean="0"/>
          </a:p>
          <a:p>
            <a:endParaRPr kumimoji="1" lang="en-US" altLang="ja-JP" dirty="0" smtClean="0"/>
          </a:p>
          <a:p>
            <a:r>
              <a:rPr kumimoji="1" lang="ja-JP" altLang="en-US" dirty="0" smtClean="0"/>
              <a:t>本研究では探索するグラフの情報を隣接行列の形で保持する</a:t>
            </a:r>
            <a:endParaRPr kumimoji="1" lang="en-US" altLang="ja-JP" dirty="0" smtClean="0"/>
          </a:p>
          <a:p>
            <a:r>
              <a:rPr kumimoji="1" lang="ja-JP" altLang="en-US" dirty="0" smtClean="0"/>
              <a:t>リアルワールドのグラフを隣接行列にすると右の隣接行列のように疎行列になる</a:t>
            </a:r>
            <a:endParaRPr kumimoji="1" lang="en-US" altLang="ja-JP" dirty="0" smtClean="0"/>
          </a:p>
          <a:p>
            <a:r>
              <a:rPr kumimoji="1" lang="ja-JP" altLang="en-US" dirty="0" smtClean="0"/>
              <a:t>この疎行列をそのままの形でメモリに保持するのは非常に無駄なので，</a:t>
            </a:r>
            <a:endParaRPr kumimoji="1" lang="en-US" altLang="ja-JP" dirty="0" smtClean="0"/>
          </a:p>
          <a:p>
            <a:r>
              <a:rPr kumimoji="1" lang="ja-JP" altLang="en-US" dirty="0" smtClean="0"/>
              <a:t>本研究では隣接行列を，</a:t>
            </a:r>
            <a:r>
              <a:rPr kumimoji="1" lang="en-US" altLang="ja-JP" dirty="0" smtClean="0"/>
              <a:t>CSR</a:t>
            </a:r>
            <a:r>
              <a:rPr kumimoji="1" lang="ja-JP" altLang="en-US" dirty="0" smtClean="0"/>
              <a:t>という疎行列を圧縮する際に良く利用される方法を用いて圧縮する</a:t>
            </a:r>
            <a:endParaRPr kumimoji="1" lang="en-US" altLang="ja-JP" dirty="0" smtClean="0"/>
          </a:p>
          <a:p>
            <a:endParaRPr kumimoji="1" lang="en-US" altLang="ja-JP" dirty="0" smtClean="0"/>
          </a:p>
          <a:p>
            <a:r>
              <a:rPr kumimoji="1" lang="en-US" altLang="ja-JP" dirty="0" smtClean="0"/>
              <a:t>CSR</a:t>
            </a:r>
            <a:r>
              <a:rPr kumimoji="1" lang="ja-JP" altLang="en-US" dirty="0" smtClean="0"/>
              <a:t>では行列を</a:t>
            </a:r>
            <a:r>
              <a:rPr kumimoji="1" lang="en-US" altLang="ja-JP" dirty="0" smtClean="0"/>
              <a:t>2</a:t>
            </a:r>
            <a:r>
              <a:rPr kumimoji="1" lang="ja-JP" altLang="en-US" dirty="0" smtClean="0"/>
              <a:t>つの配列に変形する</a:t>
            </a:r>
            <a:endParaRPr kumimoji="1" lang="en-US" altLang="ja-JP" dirty="0" smtClean="0"/>
          </a:p>
          <a:p>
            <a:r>
              <a:rPr kumimoji="1" lang="en-US" altLang="ja-JP" dirty="0" smtClean="0"/>
              <a:t>1</a:t>
            </a:r>
            <a:r>
              <a:rPr kumimoji="1" lang="ja-JP" altLang="en-US" dirty="0" smtClean="0"/>
              <a:t>つは，各頂点の隣接リストを</a:t>
            </a:r>
            <a:r>
              <a:rPr kumimoji="1" lang="en-US" altLang="ja-JP" dirty="0" smtClean="0"/>
              <a:t>1</a:t>
            </a:r>
            <a:r>
              <a:rPr kumimoji="1" lang="ja-JP" altLang="en-US" dirty="0" smtClean="0"/>
              <a:t>つに連結した配列である，列インデックス配列と，</a:t>
            </a: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dirty="0" smtClean="0"/>
              <a:t>もう</a:t>
            </a:r>
            <a:r>
              <a:rPr kumimoji="1" lang="en-US" altLang="ja-JP" dirty="0" smtClean="0"/>
              <a:t>1</a:t>
            </a:r>
            <a:r>
              <a:rPr kumimoji="1" lang="ja-JP" altLang="en-US" dirty="0" smtClean="0"/>
              <a:t>つは，列インデックス配列において，各頂点の隣接リストの開始オフセット位置を示す行オフセット配列である</a:t>
            </a: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EB8EB251-6491-4372-8067-334D6DFDDAFC}" type="slidenum">
              <a:rPr kumimoji="1" lang="ja-JP" altLang="en-US" smtClean="0"/>
              <a:t>9</a:t>
            </a:fld>
            <a:endParaRPr kumimoji="1" lang="ja-JP" altLang="en-US"/>
          </a:p>
        </p:txBody>
      </p:sp>
    </p:spTree>
    <p:extLst>
      <p:ext uri="{BB962C8B-B14F-4D97-AF65-F5344CB8AC3E}">
        <p14:creationId xmlns:p14="http://schemas.microsoft.com/office/powerpoint/2010/main" val="1332148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pPr marL="171450" lvl="0" indent="-171450">
              <a:buFont typeface="Arial"/>
              <a:buChar char="•"/>
            </a:pPr>
            <a:r>
              <a:rPr kumimoji="1" lang="en-US" altLang="ja-JP" baseline="0" dirty="0" smtClean="0"/>
              <a:t>BFS</a:t>
            </a:r>
            <a:r>
              <a:rPr kumimoji="1" lang="ja-JP" altLang="en-US" baseline="0" dirty="0" smtClean="0"/>
              <a:t>を並列に行うのに最適な</a:t>
            </a:r>
            <a:r>
              <a:rPr kumimoji="1" lang="en-US" altLang="ja-JP" baseline="0" dirty="0" smtClean="0"/>
              <a:t>BFS</a:t>
            </a:r>
            <a:r>
              <a:rPr kumimoji="1" lang="ja-JP" altLang="en-US" baseline="0" dirty="0" smtClean="0"/>
              <a:t>アルゴリズムである</a:t>
            </a:r>
            <a:r>
              <a:rPr kumimoji="1" lang="en-US" altLang="ja-JP" baseline="0" dirty="0" smtClean="0"/>
              <a:t>Level synchronized BFS</a:t>
            </a:r>
            <a:r>
              <a:rPr kumimoji="1" lang="ja-JP" altLang="en-US" baseline="0" dirty="0" smtClean="0"/>
              <a:t>について説明する</a:t>
            </a:r>
            <a:endParaRPr kumimoji="1" lang="en-US" altLang="ja-JP" baseline="0" dirty="0" smtClean="0"/>
          </a:p>
          <a:p>
            <a:pPr marL="171450" lvl="0" indent="-171450">
              <a:buFont typeface="Arial"/>
              <a:buChar char="•"/>
            </a:pPr>
            <a:endParaRPr kumimoji="1" lang="en-US" altLang="ja-JP" baseline="0" dirty="0" smtClean="0"/>
          </a:p>
          <a:p>
            <a:pPr marL="171450" lvl="0" indent="-171450">
              <a:buFont typeface="Arial"/>
              <a:buChar char="•"/>
            </a:pPr>
            <a:r>
              <a:rPr kumimoji="1" lang="ja-JP" altLang="en-US" baseline="0" dirty="0" smtClean="0"/>
              <a:t>このアルゴリズムは右の</a:t>
            </a:r>
            <a:r>
              <a:rPr kumimoji="1" lang="en-US" altLang="ja-JP" baseline="0" dirty="0" smtClean="0"/>
              <a:t>3</a:t>
            </a:r>
            <a:r>
              <a:rPr kumimoji="1" lang="ja-JP" altLang="en-US" baseline="0" dirty="0" smtClean="0"/>
              <a:t>ステップからなる</a:t>
            </a:r>
            <a:endParaRPr kumimoji="1" lang="en-US" altLang="ja-JP" baseline="0" dirty="0" smtClean="0"/>
          </a:p>
          <a:p>
            <a:pPr marL="171450" lvl="0" indent="-171450">
              <a:buFont typeface="Arial"/>
              <a:buChar char="•"/>
            </a:pPr>
            <a:r>
              <a:rPr kumimoji="1" lang="ja-JP" altLang="en-US" baseline="0" dirty="0" smtClean="0"/>
              <a:t>まず，探索すべき頂点が入っている</a:t>
            </a:r>
            <a:r>
              <a:rPr kumimoji="1" lang="en-US" altLang="ja-JP" baseline="0" dirty="0" smtClean="0"/>
              <a:t>Current Frontier</a:t>
            </a:r>
            <a:r>
              <a:rPr kumimoji="1" lang="ja-JP" altLang="en-US" baseline="0" dirty="0" smtClean="0"/>
              <a:t>内の頂点を探索する</a:t>
            </a:r>
            <a:endParaRPr kumimoji="1" lang="en-US" altLang="ja-JP" baseline="0" dirty="0" smtClean="0"/>
          </a:p>
          <a:p>
            <a:pPr marL="171450" lvl="0" indent="-171450">
              <a:buFont typeface="Arial"/>
              <a:buChar char="•"/>
            </a:pPr>
            <a:r>
              <a:rPr kumimoji="1" lang="ja-JP" altLang="en-US" baseline="0" dirty="0" smtClean="0"/>
              <a:t>次に，</a:t>
            </a:r>
            <a:r>
              <a:rPr kumimoji="1" lang="en-US" altLang="ja-JP" baseline="0" dirty="0" smtClean="0"/>
              <a:t>Current Frontier</a:t>
            </a:r>
            <a:r>
              <a:rPr kumimoji="1" lang="ja-JP" altLang="en-US" baseline="0" dirty="0" smtClean="0"/>
              <a:t>内の頂点の近傍頂点でラベルを付けていないものに親頂点でラベル付けをし，</a:t>
            </a:r>
            <a:r>
              <a:rPr kumimoji="1" lang="en-US" altLang="ja-JP" baseline="0" dirty="0" smtClean="0"/>
              <a:t>Next Frontier</a:t>
            </a:r>
            <a:r>
              <a:rPr kumimoji="1" lang="ja-JP" altLang="en-US" baseline="0" dirty="0" smtClean="0"/>
              <a:t>に加える</a:t>
            </a:r>
            <a:endParaRPr kumimoji="1" lang="en-US" altLang="ja-JP" baseline="0" dirty="0" smtClean="0"/>
          </a:p>
          <a:p>
            <a:pPr marL="171450" lvl="0" indent="-171450">
              <a:buFont typeface="Arial"/>
              <a:buChar char="•"/>
            </a:pPr>
            <a:r>
              <a:rPr kumimoji="1" lang="ja-JP" altLang="en-US" baseline="0" dirty="0" smtClean="0"/>
              <a:t>これを</a:t>
            </a:r>
            <a:r>
              <a:rPr kumimoji="1" lang="en-US" altLang="ja-JP" baseline="0" dirty="0" smtClean="0"/>
              <a:t>Frontier</a:t>
            </a:r>
            <a:r>
              <a:rPr kumimoji="1" lang="ja-JP" altLang="en-US" baseline="0" dirty="0" smtClean="0"/>
              <a:t>が空に成るまで繰り返す</a:t>
            </a: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10</a:t>
            </a:fld>
            <a:endParaRPr kumimoji="1" lang="ja-JP" altLang="en-US"/>
          </a:p>
        </p:txBody>
      </p:sp>
    </p:spTree>
    <p:extLst>
      <p:ext uri="{BB962C8B-B14F-4D97-AF65-F5344CB8AC3E}">
        <p14:creationId xmlns:p14="http://schemas.microsoft.com/office/powerpoint/2010/main" val="702229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pPr marL="628650" lvl="1" indent="-171450" algn="l">
              <a:buFont typeface="Arial"/>
              <a:buChar char="•"/>
            </a:pPr>
            <a:r>
              <a:rPr kumimoji="1" lang="ja-JP" altLang="en-US" dirty="0" smtClean="0"/>
              <a:t>本研究と次に紹介する関連研究</a:t>
            </a:r>
            <a:r>
              <a:rPr kumimoji="1" lang="en-US" altLang="ja-JP" dirty="0" smtClean="0"/>
              <a:t>2</a:t>
            </a:r>
            <a:r>
              <a:rPr kumimoji="1" lang="ja-JP" altLang="en-US" dirty="0" smtClean="0"/>
              <a:t>つのアルゴリズムの大まかな流れについて説明する</a:t>
            </a:r>
            <a:endParaRPr kumimoji="1" lang="en-US" altLang="ja-JP" dirty="0" smtClean="0"/>
          </a:p>
          <a:p>
            <a:pPr marL="628650" lvl="1" indent="-171450" algn="l">
              <a:buFont typeface="Arial"/>
              <a:buChar char="•"/>
            </a:pPr>
            <a:endParaRPr kumimoji="1" lang="en-US" altLang="ja-JP" dirty="0" smtClean="0"/>
          </a:p>
          <a:p>
            <a:pPr marL="628650" lvl="1" indent="-171450" algn="l">
              <a:buFont typeface="Arial"/>
              <a:buChar char="•"/>
            </a:pPr>
            <a:r>
              <a:rPr kumimoji="1" lang="ja-JP" altLang="en-US" dirty="0" smtClean="0"/>
              <a:t>まず，各</a:t>
            </a:r>
            <a:r>
              <a:rPr kumimoji="1" lang="en-US" altLang="ja-JP" dirty="0" smtClean="0"/>
              <a:t>GPU</a:t>
            </a:r>
            <a:r>
              <a:rPr kumimoji="1" lang="ja-JP" altLang="en-US" dirty="0" smtClean="0"/>
              <a:t>が</a:t>
            </a:r>
            <a:r>
              <a:rPr kumimoji="1" lang="en-US" altLang="ja-JP" dirty="0" smtClean="0"/>
              <a:t>CF</a:t>
            </a:r>
            <a:r>
              <a:rPr kumimoji="1" lang="ja-JP" altLang="en-US" dirty="0" smtClean="0"/>
              <a:t>の近傍頂点を集める．以降これを</a:t>
            </a:r>
            <a:r>
              <a:rPr kumimoji="1" lang="en-US" altLang="ja-JP" dirty="0" smtClean="0"/>
              <a:t>Expand</a:t>
            </a:r>
            <a:r>
              <a:rPr kumimoji="1" lang="ja-JP" altLang="en-US" dirty="0" smtClean="0"/>
              <a:t>と呼ぶことにする</a:t>
            </a:r>
            <a:endParaRPr kumimoji="1" lang="en-US" altLang="ja-JP" dirty="0" smtClean="0"/>
          </a:p>
          <a:p>
            <a:pPr marL="628650" lvl="1" indent="-171450" algn="l">
              <a:buFont typeface="Arial"/>
              <a:buChar char="•"/>
            </a:pPr>
            <a:r>
              <a:rPr kumimoji="1" lang="ja-JP" altLang="en-US" dirty="0" smtClean="0"/>
              <a:t>このとき，各近傍頂点にそれぞれ</a:t>
            </a:r>
            <a:r>
              <a:rPr kumimoji="1" lang="en-US" altLang="ja-JP" dirty="0" smtClean="0"/>
              <a:t>1</a:t>
            </a:r>
            <a:r>
              <a:rPr kumimoji="1" lang="ja-JP" altLang="en-US" dirty="0" smtClean="0"/>
              <a:t>スレッド割り当てることで，</a:t>
            </a:r>
            <a:r>
              <a:rPr kumimoji="1" lang="en-US" altLang="ja-JP" dirty="0" smtClean="0"/>
              <a:t>GPU</a:t>
            </a:r>
            <a:r>
              <a:rPr kumimoji="1" lang="ja-JP" altLang="en-US" dirty="0" smtClean="0"/>
              <a:t>の計算資源をうまく活用することで高速化を行う</a:t>
            </a:r>
            <a:endParaRPr kumimoji="1" lang="en-US" altLang="ja-JP" dirty="0" smtClean="0"/>
          </a:p>
          <a:p>
            <a:pPr marL="628650" lvl="1" indent="-171450" algn="l">
              <a:buFont typeface="Arial"/>
              <a:buChar char="•"/>
            </a:pPr>
            <a:endParaRPr kumimoji="1" lang="en-US" altLang="ja-JP" dirty="0" smtClean="0"/>
          </a:p>
          <a:p>
            <a:pPr marL="628650" lvl="1" indent="-171450" algn="l">
              <a:buFont typeface="Arial"/>
              <a:buChar char="•"/>
            </a:pPr>
            <a:r>
              <a:rPr kumimoji="1" lang="ja-JP" altLang="en-US" dirty="0" smtClean="0"/>
              <a:t>次に，各</a:t>
            </a:r>
            <a:r>
              <a:rPr kumimoji="1" lang="en-US" altLang="ja-JP" dirty="0" smtClean="0"/>
              <a:t>GPU</a:t>
            </a:r>
            <a:r>
              <a:rPr kumimoji="1" lang="ja-JP" altLang="en-US" dirty="0" smtClean="0"/>
              <a:t>が集めた近傍頂点から重複頂点などの冗長な頂点を取り除く．以降これを</a:t>
            </a:r>
            <a:r>
              <a:rPr kumimoji="1" lang="en-US" altLang="ja-JP" dirty="0" smtClean="0"/>
              <a:t>Contract</a:t>
            </a:r>
            <a:r>
              <a:rPr kumimoji="1" lang="ja-JP" altLang="en-US" dirty="0" smtClean="0"/>
              <a:t>と呼ぶことにする</a:t>
            </a:r>
            <a:endParaRPr kumimoji="1" lang="en-US" altLang="ja-JP" dirty="0" smtClean="0"/>
          </a:p>
          <a:p>
            <a:pPr marL="628650" lvl="1" indent="-171450" algn="l">
              <a:buFont typeface="Arial"/>
              <a:buChar char="•"/>
            </a:pPr>
            <a:endParaRPr kumimoji="1" lang="en-US" altLang="ja-JP" dirty="0" smtClean="0"/>
          </a:p>
          <a:p>
            <a:pPr marL="628650" lvl="1" indent="-171450" algn="l">
              <a:buFont typeface="Arial"/>
              <a:buChar char="•"/>
            </a:pPr>
            <a:r>
              <a:rPr kumimoji="1" lang="ja-JP" altLang="en-US" dirty="0" smtClean="0"/>
              <a:t>最後に，冗長な頂点が取り除かれた頂点セット内の他の</a:t>
            </a:r>
            <a:r>
              <a:rPr kumimoji="1" lang="en-US" altLang="ja-JP" dirty="0" smtClean="0"/>
              <a:t>GPU</a:t>
            </a:r>
            <a:r>
              <a:rPr kumimoji="1" lang="ja-JP" altLang="en-US" dirty="0" smtClean="0"/>
              <a:t>が担当する頂点が交換されて</a:t>
            </a:r>
            <a:r>
              <a:rPr kumimoji="1" lang="en-US" altLang="ja-JP" dirty="0" smtClean="0"/>
              <a:t>NF</a:t>
            </a:r>
            <a:r>
              <a:rPr kumimoji="1" lang="ja-JP" altLang="en-US" dirty="0" smtClean="0"/>
              <a:t>を作る</a:t>
            </a:r>
            <a:endParaRPr kumimoji="1" lang="en-US" altLang="ja-JP" dirty="0" smtClean="0"/>
          </a:p>
          <a:p>
            <a:pPr marL="628650" lvl="1" indent="-171450" algn="l">
              <a:buFont typeface="Arial"/>
              <a:buChar char="•"/>
            </a:pPr>
            <a:endParaRPr kumimoji="1" lang="en-US" altLang="ja-JP" dirty="0" smtClean="0"/>
          </a:p>
          <a:p>
            <a:pPr marL="628650" lvl="1" indent="-171450" algn="l">
              <a:buFont typeface="Arial"/>
              <a:buChar char="•"/>
            </a:pPr>
            <a:r>
              <a:rPr kumimoji="1" lang="ja-JP" altLang="en-US" dirty="0" smtClean="0"/>
              <a:t>本研究では</a:t>
            </a:r>
            <a:r>
              <a:rPr kumimoji="1" lang="en-US" altLang="ja-JP" dirty="0" smtClean="0"/>
              <a:t>GPU</a:t>
            </a:r>
            <a:r>
              <a:rPr kumimoji="1" lang="ja-JP" altLang="en-US" dirty="0" smtClean="0"/>
              <a:t>間の通信量を削減することに着目して高速化を行うため，</a:t>
            </a:r>
            <a:r>
              <a:rPr kumimoji="1" lang="en-US" altLang="ja-JP" dirty="0" smtClean="0"/>
              <a:t>(2, 3)</a:t>
            </a:r>
            <a:r>
              <a:rPr kumimoji="1" lang="ja-JP" altLang="en-US" dirty="0" smtClean="0"/>
              <a:t>について関連研究を交えて詳しく説明する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12</a:t>
            </a:fld>
            <a:endParaRPr kumimoji="1" lang="ja-JP" altLang="en-US"/>
          </a:p>
        </p:txBody>
      </p:sp>
    </p:spTree>
    <p:extLst>
      <p:ext uri="{BB962C8B-B14F-4D97-AF65-F5344CB8AC3E}">
        <p14:creationId xmlns:p14="http://schemas.microsoft.com/office/powerpoint/2010/main" val="2962654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pPr marL="0" lvl="0" indent="0">
              <a:buFont typeface="Arial"/>
              <a:buNone/>
            </a:pPr>
            <a:r>
              <a:rPr kumimoji="1" lang="ja-JP" altLang="en-US" baseline="0" dirty="0" smtClean="0"/>
              <a:t>本研究のベースとなる</a:t>
            </a:r>
            <a:r>
              <a:rPr kumimoji="1" lang="en-US" altLang="ja-JP" baseline="0" dirty="0" err="1" smtClean="0"/>
              <a:t>Mastrostefano</a:t>
            </a:r>
            <a:r>
              <a:rPr kumimoji="1" lang="ja-JP" altLang="en-US" baseline="0" dirty="0" smtClean="0"/>
              <a:t>のアルゴリズムについて説明する</a:t>
            </a: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14</a:t>
            </a:fld>
            <a:endParaRPr kumimoji="1" lang="ja-JP" altLang="en-US"/>
          </a:p>
        </p:txBody>
      </p:sp>
    </p:spTree>
    <p:extLst>
      <p:ext uri="{BB962C8B-B14F-4D97-AF65-F5344CB8AC3E}">
        <p14:creationId xmlns:p14="http://schemas.microsoft.com/office/powerpoint/2010/main" val="29626546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pPr marL="171450" lvl="0" indent="-171450">
              <a:buFont typeface="Arial"/>
              <a:buChar char="•"/>
            </a:pPr>
            <a:r>
              <a:rPr kumimoji="1" lang="ja-JP" altLang="en-US" dirty="0" smtClean="0"/>
              <a:t>どのように</a:t>
            </a:r>
            <a:r>
              <a:rPr kumimoji="1" lang="en-US" altLang="ja-JP" dirty="0" smtClean="0"/>
              <a:t>GPU</a:t>
            </a:r>
            <a:r>
              <a:rPr kumimoji="1" lang="ja-JP" altLang="en-US" dirty="0" smtClean="0"/>
              <a:t>間通信量を削減するか説明する</a:t>
            </a:r>
            <a:endParaRPr kumimoji="1" lang="en-US" altLang="ja-JP" dirty="0" smtClean="0"/>
          </a:p>
          <a:p>
            <a:pPr marL="171450" lvl="0" indent="-171450">
              <a:buFont typeface="Arial"/>
              <a:buChar char="•"/>
            </a:pPr>
            <a:r>
              <a:rPr kumimoji="1" lang="ja-JP" altLang="en-US" dirty="0" smtClean="0"/>
              <a:t>本研究では，</a:t>
            </a:r>
            <a:r>
              <a:rPr kumimoji="1" lang="en-US" altLang="ja-JP" dirty="0" smtClean="0"/>
              <a:t>GPU</a:t>
            </a:r>
            <a:r>
              <a:rPr kumimoji="1" lang="ja-JP" altLang="en-US" dirty="0" smtClean="0"/>
              <a:t>間で頂点を交換する前に，不要な頂点をさらに取り除くという観点から</a:t>
            </a:r>
            <a:r>
              <a:rPr kumimoji="1" lang="en-US" altLang="ja-JP" dirty="0" smtClean="0"/>
              <a:t>GPU</a:t>
            </a:r>
            <a:r>
              <a:rPr kumimoji="1" lang="ja-JP" altLang="en-US" dirty="0" smtClean="0"/>
              <a:t>間通信量の削減した</a:t>
            </a:r>
            <a:endParaRPr kumimoji="1" lang="en-US" altLang="ja-JP" dirty="0" smtClean="0"/>
          </a:p>
          <a:p>
            <a:pPr marL="171450" lvl="0" indent="-171450">
              <a:buFont typeface="Arial"/>
              <a:buChar char="•"/>
            </a:pPr>
            <a:endParaRPr kumimoji="1" lang="en-US" altLang="ja-JP" dirty="0" smtClean="0"/>
          </a:p>
          <a:p>
            <a:pPr marL="171450" lvl="0" indent="-171450">
              <a:buFont typeface="Arial"/>
              <a:buChar char="•"/>
            </a:pPr>
            <a:r>
              <a:rPr kumimoji="1" lang="ja-JP" altLang="en-US" dirty="0" smtClean="0"/>
              <a:t>従来手法では，</a:t>
            </a:r>
            <a:r>
              <a:rPr kumimoji="1" lang="en-US" altLang="ja-JP" dirty="0" smtClean="0"/>
              <a:t>GPU</a:t>
            </a:r>
            <a:r>
              <a:rPr kumimoji="1" lang="ja-JP" altLang="en-US" dirty="0" smtClean="0"/>
              <a:t>間で頂点を交換する前に，重複頂点のみを取り除いた</a:t>
            </a:r>
            <a:endParaRPr kumimoji="1" lang="en-US" altLang="ja-JP" dirty="0" smtClean="0"/>
          </a:p>
          <a:p>
            <a:pPr marL="171450" lvl="0" indent="-171450">
              <a:buFont typeface="Arial"/>
              <a:buChar char="•"/>
            </a:pPr>
            <a:endParaRPr kumimoji="1" lang="en-US" altLang="ja-JP" dirty="0" smtClean="0"/>
          </a:p>
          <a:p>
            <a:pPr marL="171450" lvl="0" indent="-171450">
              <a:buFont typeface="Arial"/>
              <a:buChar char="•"/>
            </a:pPr>
            <a:r>
              <a:rPr kumimoji="1" lang="ja-JP" altLang="en-US" dirty="0" smtClean="0"/>
              <a:t>本研究の提案手法では，重複頂点はもちろん，各</a:t>
            </a:r>
            <a:r>
              <a:rPr kumimoji="1" lang="en-US" altLang="ja-JP" dirty="0" smtClean="0"/>
              <a:t>GPU</a:t>
            </a:r>
            <a:r>
              <a:rPr kumimoji="1" lang="ja-JP" altLang="en-US" dirty="0" smtClean="0"/>
              <a:t>がローカルに訪問した頂点も取り除く</a:t>
            </a:r>
            <a:endParaRPr kumimoji="1" lang="en-US" altLang="ja-JP" dirty="0" smtClean="0"/>
          </a:p>
          <a:p>
            <a:pPr marL="171450" lvl="0" indent="-171450">
              <a:buFont typeface="Arial"/>
              <a:buChar char="•"/>
            </a:pPr>
            <a:r>
              <a:rPr kumimoji="1" lang="ja-JP" altLang="en-US" dirty="0" smtClean="0"/>
              <a:t>こうすることで，</a:t>
            </a:r>
            <a:r>
              <a:rPr kumimoji="1" lang="en-US" altLang="ja-JP" dirty="0" smtClean="0"/>
              <a:t>GPU</a:t>
            </a:r>
            <a:r>
              <a:rPr kumimoji="1" lang="ja-JP" altLang="en-US" dirty="0" smtClean="0"/>
              <a:t>間通信量を削減する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B3142F1-A249-274B-B9E5-84C536142FB1}" type="slidenum">
              <a:rPr kumimoji="1" lang="ja-JP" altLang="en-US" smtClean="0"/>
              <a:t>16</a:t>
            </a:fld>
            <a:endParaRPr kumimoji="1" lang="ja-JP" altLang="en-US"/>
          </a:p>
        </p:txBody>
      </p:sp>
    </p:spTree>
    <p:extLst>
      <p:ext uri="{BB962C8B-B14F-4D97-AF65-F5344CB8AC3E}">
        <p14:creationId xmlns:p14="http://schemas.microsoft.com/office/powerpoint/2010/main" val="3809723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2"/>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C03FEB-9D1E-3148-B383-341D8CC3B359}" type="datetime1">
              <a:rPr lang="ja-JP" altLang="en-US" smtClean="0"/>
              <a:t>2014/03/16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39C4F1-B06B-2448-B64A-00D5BE11B121}" type="datetime1">
              <a:rPr lang="ja-JP" altLang="en-US" smtClean="0"/>
              <a:t>2014/03/16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42AA62-34BD-8449-86AD-32276E82801F}" type="datetime1">
              <a:rPr lang="ja-JP" altLang="en-US" smtClean="0"/>
              <a:t>2014/03/16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D7AF69-04FF-BF4C-B145-C3F4296107A9}" type="datetime1">
              <a:rPr lang="ja-JP" altLang="en-US" smtClean="0"/>
              <a:t>2014/03/16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51BE04-F1D9-204B-BB48-981663368CA7}" type="datetime1">
              <a:rPr lang="ja-JP" altLang="en-US" smtClean="0"/>
              <a:t>2014/03/16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4"/>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EEA8C9-406D-7748-9348-2AB979A79CA3}" type="datetime1">
              <a:rPr lang="ja-JP" altLang="en-US" smtClean="0"/>
              <a:t>2014/03/16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1"/>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1"/>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94E731-1222-1842-9F36-6B7B8B97AC79}" type="datetime1">
              <a:rPr lang="ja-JP" altLang="en-US" smtClean="0"/>
              <a:t>2014/03/16</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693198-2497-9941-AD17-1191599A46E5}" type="datetime1">
              <a:rPr lang="ja-JP" altLang="en-US" smtClean="0"/>
              <a:t>2014/03/16</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F23D35-84CE-D04A-9512-A8B058E2F302}" type="datetime1">
              <a:rPr lang="ja-JP" altLang="en-US" smtClean="0"/>
              <a:t>2014/03/16</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5"/>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BA8267-5A2F-9F44-BFEB-FB2B226D94BA}" type="datetime1">
              <a:rPr lang="ja-JP" altLang="en-US" smtClean="0"/>
              <a:t>2014/03/16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3CAB88-D723-8946-892C-4B2A33503C72}" type="datetime1">
              <a:rPr lang="ja-JP" altLang="en-US" smtClean="0"/>
              <a:t>2014/03/16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7"/>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2963CE1-72FE-764C-B029-F5B35D7495C5}" type="datetime1">
              <a:rPr lang="ja-JP" altLang="en-US" smtClean="0"/>
              <a:t>2014/03/16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ft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 Id="rId3"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2.xml"/><Relationship Id="rId3"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2.xml"/><Relationship Id="rId3"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2.xml"/><Relationship Id="rId3"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2.xml"/><Relationship Id="rId3"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chart" Target="../charts/chart2.xml"/></Relationships>
</file>

<file path=ppt/slides/_rels/slide23.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chart" Target="../charts/chart4.xml"/><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4.xml"/><Relationship Id="rId3"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2.xml"/><Relationship Id="rId3" Type="http://schemas.openxmlformats.org/officeDocument/2006/relationships/notesSlide" Target="../notesSlides/notesSlide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chart" Target="../charts/char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6.xml"/><Relationship Id="rId3" Type="http://schemas.openxmlformats.org/officeDocument/2006/relationships/chart" Target="../charts/char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www.graph500.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image" Target="../media/image2.jpg"/><Relationship Id="rId1" Type="http://schemas.openxmlformats.org/officeDocument/2006/relationships/tags" Target="../tags/tag1.xml"/><Relationship Id="rId2"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sz="3200" dirty="0" smtClean="0"/>
              <a:t>GPU-BOX</a:t>
            </a:r>
            <a:r>
              <a:rPr kumimoji="1" lang="ja-JP" altLang="en-US" sz="3200" dirty="0" smtClean="0"/>
              <a:t>における幅優先探索の高速化</a:t>
            </a:r>
            <a:endParaRPr kumimoji="1" lang="ja-JP" altLang="en-US" sz="3200" dirty="0"/>
          </a:p>
        </p:txBody>
      </p:sp>
      <p:sp>
        <p:nvSpPr>
          <p:cNvPr id="3" name="サブタイトル 2"/>
          <p:cNvSpPr>
            <a:spLocks noGrp="1"/>
          </p:cNvSpPr>
          <p:nvPr>
            <p:ph type="subTitle" idx="1"/>
          </p:nvPr>
        </p:nvSpPr>
        <p:spPr/>
        <p:txBody>
          <a:bodyPr>
            <a:normAutofit lnSpcReduction="10000"/>
          </a:bodyPr>
          <a:lstStyle/>
          <a:p>
            <a:r>
              <a:rPr lang="ja-JP" altLang="en-US" dirty="0"/>
              <a:t>三石 拓司</a:t>
            </a:r>
            <a:r>
              <a:rPr lang="en-US" altLang="ja-JP" dirty="0" smtClean="0"/>
              <a:t>†</a:t>
            </a:r>
            <a:r>
              <a:rPr lang="ja-JP" altLang="en-US" dirty="0" smtClean="0"/>
              <a:t>，野村 </a:t>
            </a:r>
            <a:r>
              <a:rPr lang="ja-JP" altLang="en-US" dirty="0"/>
              <a:t>鎮平</a:t>
            </a:r>
            <a:r>
              <a:rPr lang="en-US" altLang="ja-JP" dirty="0" smtClean="0"/>
              <a:t>†</a:t>
            </a:r>
            <a:r>
              <a:rPr lang="ja-JP" altLang="en-US" dirty="0" smtClean="0"/>
              <a:t>，宮島 </a:t>
            </a:r>
            <a:r>
              <a:rPr lang="ja-JP" altLang="en-US" dirty="0"/>
              <a:t>敬明</a:t>
            </a:r>
            <a:r>
              <a:rPr lang="en-US" altLang="ja-JP" dirty="0" smtClean="0"/>
              <a:t>†</a:t>
            </a:r>
            <a:r>
              <a:rPr lang="ja-JP" altLang="en-US" dirty="0" smtClean="0"/>
              <a:t>，</a:t>
            </a:r>
            <a:endParaRPr lang="en-US" altLang="ja-JP" dirty="0" smtClean="0"/>
          </a:p>
          <a:p>
            <a:r>
              <a:rPr lang="ja-JP" altLang="en-US" dirty="0" smtClean="0"/>
              <a:t>鈴木 </a:t>
            </a:r>
            <a:r>
              <a:rPr lang="ja-JP" altLang="en-US" dirty="0"/>
              <a:t>順</a:t>
            </a:r>
            <a:r>
              <a:rPr lang="en-US" altLang="ja-JP" dirty="0"/>
              <a:t>†</a:t>
            </a:r>
            <a:r>
              <a:rPr lang="en-US" altLang="ja-JP" dirty="0" smtClean="0"/>
              <a:t>†</a:t>
            </a:r>
            <a:r>
              <a:rPr lang="ja-JP" altLang="en-US" dirty="0" smtClean="0"/>
              <a:t>，林 </a:t>
            </a:r>
            <a:r>
              <a:rPr lang="ja-JP" altLang="en-US" dirty="0"/>
              <a:t>佑樹</a:t>
            </a:r>
            <a:r>
              <a:rPr lang="en-US" altLang="ja-JP" dirty="0"/>
              <a:t>†</a:t>
            </a:r>
            <a:r>
              <a:rPr lang="en-US" altLang="ja-JP" dirty="0" smtClean="0"/>
              <a:t>†</a:t>
            </a:r>
            <a:r>
              <a:rPr lang="ja-JP" altLang="en-US" dirty="0" smtClean="0"/>
              <a:t>，菅</a:t>
            </a:r>
            <a:r>
              <a:rPr lang="en-US" altLang="ja-JP" dirty="0" smtClean="0"/>
              <a:t> </a:t>
            </a:r>
            <a:r>
              <a:rPr lang="ja-JP" altLang="en-US" dirty="0" smtClean="0"/>
              <a:t>真樹</a:t>
            </a:r>
            <a:r>
              <a:rPr lang="en-US" altLang="ja-JP" dirty="0"/>
              <a:t>†</a:t>
            </a:r>
            <a:r>
              <a:rPr lang="en-US" altLang="ja-JP" dirty="0" smtClean="0"/>
              <a:t>†</a:t>
            </a:r>
            <a:r>
              <a:rPr lang="ja-JP" altLang="en-US" dirty="0" smtClean="0"/>
              <a:t>，天野 </a:t>
            </a:r>
            <a:r>
              <a:rPr lang="ja-JP" altLang="en-US" dirty="0"/>
              <a:t>英晴</a:t>
            </a:r>
            <a:r>
              <a:rPr lang="en-US" altLang="ja-JP" dirty="0"/>
              <a:t>† </a:t>
            </a:r>
            <a:endParaRPr lang="en-US" altLang="ja-JP" dirty="0" smtClean="0"/>
          </a:p>
          <a:p>
            <a:endParaRPr lang="en-US" altLang="ja-JP" dirty="0"/>
          </a:p>
          <a:p>
            <a:r>
              <a:rPr lang="en-US" altLang="ja-JP" dirty="0" smtClean="0"/>
              <a:t>† </a:t>
            </a:r>
            <a:r>
              <a:rPr lang="ja-JP" altLang="en-US" dirty="0" smtClean="0"/>
              <a:t>慶應義塾大学，</a:t>
            </a:r>
            <a:r>
              <a:rPr lang="en-US" altLang="ja-JP" dirty="0" smtClean="0"/>
              <a:t>†† NEC </a:t>
            </a:r>
            <a:endParaRPr lang="en-US" altLang="ja-JP" dirty="0"/>
          </a:p>
          <a:p>
            <a:endParaRPr lang="ja-JP" altLang="en-US" dirty="0"/>
          </a:p>
        </p:txBody>
      </p:sp>
      <p:sp>
        <p:nvSpPr>
          <p:cNvPr id="5" name="日付プレースホルダー 4"/>
          <p:cNvSpPr>
            <a:spLocks noGrp="1"/>
          </p:cNvSpPr>
          <p:nvPr>
            <p:ph type="dt" sz="half" idx="10"/>
          </p:nvPr>
        </p:nvSpPr>
        <p:spPr/>
        <p:txBody>
          <a:bodyPr/>
          <a:lstStyle/>
          <a:p>
            <a:fld id="{911FE4AC-844D-6E40-8EE1-F515B0689F6C}" type="datetime1">
              <a:rPr lang="ja-JP" altLang="en-US" smtClean="0"/>
              <a:t>2014/03/16</a:t>
            </a:fld>
            <a:endParaRPr lang="en-US"/>
          </a:p>
        </p:txBody>
      </p:sp>
      <p:sp>
        <p:nvSpPr>
          <p:cNvPr id="6" name="スライド番号プレースホルダー 5"/>
          <p:cNvSpPr>
            <a:spLocks noGrp="1"/>
          </p:cNvSpPr>
          <p:nvPr>
            <p:ph type="sldNum" sz="quarter" idx="12"/>
          </p:nvPr>
        </p:nvSpPr>
        <p:spPr/>
        <p:txBody>
          <a:bodyPr/>
          <a:lstStyle/>
          <a:p>
            <a:fld id="{0CFEC368-1D7A-4F81-ABF6-AE0E36BAF64C}" type="slidenum">
              <a:rPr lang="en-US" smtClean="0"/>
              <a:pPr/>
              <a:t>1</a:t>
            </a:fld>
            <a:endParaRPr lang="en-US"/>
          </a:p>
        </p:txBody>
      </p:sp>
    </p:spTree>
    <p:extLst>
      <p:ext uri="{BB962C8B-B14F-4D97-AF65-F5344CB8AC3E}">
        <p14:creationId xmlns:p14="http://schemas.microsoft.com/office/powerpoint/2010/main" val="2423071101"/>
      </p:ext>
    </p:extLst>
  </p:cSld>
  <p:clrMapOvr>
    <a:masterClrMapping/>
  </p:clrMapOvr>
  <mc:AlternateContent xmlns:mc="http://schemas.openxmlformats.org/markup-compatibility/2006" xmlns:p14="http://schemas.microsoft.com/office/powerpoint/2010/main">
    <mc:Choice Requires="p14">
      <p:transition spd="slow" p14:dur="2000" advTm="7775"/>
    </mc:Choice>
    <mc:Fallback xmlns="">
      <p:transition xmlns:p14="http://schemas.microsoft.com/office/powerpoint/2010/main" spd="slow" advTm="7775"/>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Level synchronized BFS</a:t>
            </a:r>
            <a:endParaRPr kumimoji="1" lang="ja-JP" altLang="en-US" dirty="0"/>
          </a:p>
        </p:txBody>
      </p:sp>
      <p:grpSp>
        <p:nvGrpSpPr>
          <p:cNvPr id="91" name="図形グループ 90"/>
          <p:cNvGrpSpPr/>
          <p:nvPr/>
        </p:nvGrpSpPr>
        <p:grpSpPr>
          <a:xfrm>
            <a:off x="9" y="1491861"/>
            <a:ext cx="9144000" cy="5361915"/>
            <a:chOff x="0" y="1496086"/>
            <a:chExt cx="9144000" cy="5361914"/>
          </a:xfrm>
        </p:grpSpPr>
        <p:sp>
          <p:nvSpPr>
            <p:cNvPr id="92" name="正方形/長方形 91"/>
            <p:cNvSpPr/>
            <p:nvPr/>
          </p:nvSpPr>
          <p:spPr>
            <a:xfrm>
              <a:off x="0" y="1496086"/>
              <a:ext cx="9144000" cy="536191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93" name="図形グループ 92"/>
            <p:cNvGrpSpPr/>
            <p:nvPr/>
          </p:nvGrpSpPr>
          <p:grpSpPr>
            <a:xfrm>
              <a:off x="0" y="1496086"/>
              <a:ext cx="9144000" cy="5179020"/>
              <a:chOff x="0" y="1496086"/>
              <a:chExt cx="9144000" cy="5179020"/>
            </a:xfrm>
          </p:grpSpPr>
          <p:sp>
            <p:nvSpPr>
              <p:cNvPr id="94" name="円/楕円 93"/>
              <p:cNvSpPr/>
              <p:nvPr/>
            </p:nvSpPr>
            <p:spPr>
              <a:xfrm>
                <a:off x="1984178" y="2241873"/>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95" name="円/楕円 94"/>
              <p:cNvSpPr/>
              <p:nvPr/>
            </p:nvSpPr>
            <p:spPr>
              <a:xfrm>
                <a:off x="976066" y="2601913"/>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96" name="円/楕円 95"/>
              <p:cNvSpPr/>
              <p:nvPr/>
            </p:nvSpPr>
            <p:spPr>
              <a:xfrm>
                <a:off x="976066" y="3466009"/>
                <a:ext cx="504056" cy="504056"/>
              </a:xfrm>
              <a:prstGeom prst="ellipse">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2</a:t>
                </a:r>
                <a:endParaRPr kumimoji="1" lang="ja-JP" altLang="en-US" dirty="0">
                  <a:latin typeface="Calibri" panose="020F0502020204030204" pitchFamily="34" charset="0"/>
                </a:endParaRPr>
              </a:p>
            </p:txBody>
          </p:sp>
          <p:sp>
            <p:nvSpPr>
              <p:cNvPr id="97" name="円/楕円 96"/>
              <p:cNvSpPr/>
              <p:nvPr/>
            </p:nvSpPr>
            <p:spPr>
              <a:xfrm>
                <a:off x="1552130" y="4042073"/>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98" name="円/楕円 97"/>
              <p:cNvSpPr/>
              <p:nvPr/>
            </p:nvSpPr>
            <p:spPr>
              <a:xfrm>
                <a:off x="2416226" y="4168102"/>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4</a:t>
                </a:r>
                <a:endParaRPr kumimoji="1" lang="ja-JP" altLang="en-US" dirty="0">
                  <a:latin typeface="Calibri" panose="020F0502020204030204" pitchFamily="34" charset="0"/>
                </a:endParaRPr>
              </a:p>
            </p:txBody>
          </p:sp>
          <p:sp>
            <p:nvSpPr>
              <p:cNvPr id="99" name="円/楕円 98"/>
              <p:cNvSpPr/>
              <p:nvPr/>
            </p:nvSpPr>
            <p:spPr>
              <a:xfrm>
                <a:off x="3352330" y="3826049"/>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5</a:t>
                </a:r>
                <a:endParaRPr kumimoji="1" lang="ja-JP" altLang="en-US" dirty="0">
                  <a:latin typeface="Calibri" panose="020F0502020204030204" pitchFamily="34" charset="0"/>
                </a:endParaRPr>
              </a:p>
            </p:txBody>
          </p:sp>
          <p:sp>
            <p:nvSpPr>
              <p:cNvPr id="100" name="円/楕円 99"/>
              <p:cNvSpPr/>
              <p:nvPr/>
            </p:nvSpPr>
            <p:spPr>
              <a:xfrm>
                <a:off x="3424338" y="2889945"/>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101" name="円/楕円 100"/>
              <p:cNvSpPr/>
              <p:nvPr/>
            </p:nvSpPr>
            <p:spPr>
              <a:xfrm>
                <a:off x="2848274" y="2385889"/>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7</a:t>
                </a:r>
                <a:endParaRPr kumimoji="1" lang="ja-JP" altLang="en-US" dirty="0">
                  <a:latin typeface="Calibri" panose="020F0502020204030204" pitchFamily="34" charset="0"/>
                </a:endParaRPr>
              </a:p>
            </p:txBody>
          </p:sp>
          <p:cxnSp>
            <p:nvCxnSpPr>
              <p:cNvPr id="102" name="曲線コネクタ 101"/>
              <p:cNvCxnSpPr>
                <a:stCxn id="94" idx="1"/>
                <a:endCxn id="95" idx="0"/>
              </p:cNvCxnSpPr>
              <p:nvPr/>
            </p:nvCxnSpPr>
            <p:spPr>
              <a:xfrm rot="16200000" flipH="1" flipV="1">
                <a:off x="1499933" y="2043850"/>
                <a:ext cx="286223" cy="829901"/>
              </a:xfrm>
              <a:prstGeom prst="curvedConnector3">
                <a:avLst>
                  <a:gd name="adj1" fmla="val -17635"/>
                </a:avLst>
              </a:prstGeom>
              <a:ln/>
            </p:spPr>
            <p:style>
              <a:lnRef idx="2">
                <a:schemeClr val="dk1"/>
              </a:lnRef>
              <a:fillRef idx="1">
                <a:schemeClr val="lt1"/>
              </a:fillRef>
              <a:effectRef idx="0">
                <a:schemeClr val="dk1"/>
              </a:effectRef>
              <a:fontRef idx="minor">
                <a:schemeClr val="dk1"/>
              </a:fontRef>
            </p:style>
          </p:cxnSp>
          <p:cxnSp>
            <p:nvCxnSpPr>
              <p:cNvPr id="103" name="曲線コネクタ 102"/>
              <p:cNvCxnSpPr>
                <a:stCxn id="94" idx="3"/>
                <a:endCxn id="96" idx="6"/>
              </p:cNvCxnSpPr>
              <p:nvPr/>
            </p:nvCxnSpPr>
            <p:spPr>
              <a:xfrm rot="5400000">
                <a:off x="1246097" y="2906138"/>
                <a:ext cx="1045925"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104" name="曲線コネクタ 103"/>
              <p:cNvCxnSpPr>
                <a:stCxn id="95" idx="2"/>
                <a:endCxn id="98" idx="3"/>
              </p:cNvCxnSpPr>
              <p:nvPr/>
            </p:nvCxnSpPr>
            <p:spPr>
              <a:xfrm rot="10800000" flipH="1" flipV="1">
                <a:off x="976065" y="2853941"/>
                <a:ext cx="1513977" cy="1744400"/>
              </a:xfrm>
              <a:prstGeom prst="curvedConnector4">
                <a:avLst>
                  <a:gd name="adj1" fmla="val -11696"/>
                  <a:gd name="adj2" fmla="val 112168"/>
                </a:avLst>
              </a:prstGeom>
              <a:ln/>
            </p:spPr>
            <p:style>
              <a:lnRef idx="2">
                <a:schemeClr val="dk1"/>
              </a:lnRef>
              <a:fillRef idx="1">
                <a:schemeClr val="lt1"/>
              </a:fillRef>
              <a:effectRef idx="0">
                <a:schemeClr val="dk1"/>
              </a:effectRef>
              <a:fontRef idx="minor">
                <a:schemeClr val="dk1"/>
              </a:fontRef>
            </p:style>
          </p:cxnSp>
          <p:cxnSp>
            <p:nvCxnSpPr>
              <p:cNvPr id="105" name="曲線コネクタ 104"/>
              <p:cNvCxnSpPr>
                <a:stCxn id="96" idx="6"/>
                <a:endCxn id="98" idx="1"/>
              </p:cNvCxnSpPr>
              <p:nvPr/>
            </p:nvCxnSpPr>
            <p:spPr>
              <a:xfrm>
                <a:off x="1480122" y="3718037"/>
                <a:ext cx="1009921" cy="52388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106" name="曲線コネクタ 105"/>
              <p:cNvCxnSpPr>
                <a:stCxn id="97" idx="7"/>
                <a:endCxn id="98" idx="1"/>
              </p:cNvCxnSpPr>
              <p:nvPr/>
            </p:nvCxnSpPr>
            <p:spPr>
              <a:xfrm rot="16200000" flipH="1">
                <a:off x="2173191" y="3925067"/>
                <a:ext cx="126029" cy="507674"/>
              </a:xfrm>
              <a:prstGeom prst="curvedConnector3">
                <a:avLst>
                  <a:gd name="adj1" fmla="val -35578"/>
                </a:avLst>
              </a:prstGeom>
              <a:ln/>
            </p:spPr>
            <p:style>
              <a:lnRef idx="2">
                <a:schemeClr val="dk1"/>
              </a:lnRef>
              <a:fillRef idx="1">
                <a:schemeClr val="lt1"/>
              </a:fillRef>
              <a:effectRef idx="0">
                <a:schemeClr val="dk1"/>
              </a:effectRef>
              <a:fontRef idx="minor">
                <a:schemeClr val="dk1"/>
              </a:fontRef>
            </p:style>
          </p:cxnSp>
          <p:cxnSp>
            <p:nvCxnSpPr>
              <p:cNvPr id="107" name="曲線コネクタ 106"/>
              <p:cNvCxnSpPr>
                <a:stCxn id="98" idx="6"/>
                <a:endCxn id="99" idx="3"/>
              </p:cNvCxnSpPr>
              <p:nvPr/>
            </p:nvCxnSpPr>
            <p:spPr>
              <a:xfrm flipV="1">
                <a:off x="2920282" y="4256288"/>
                <a:ext cx="505865" cy="16384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108" name="曲線コネクタ 107"/>
              <p:cNvCxnSpPr>
                <a:stCxn id="99" idx="6"/>
                <a:endCxn id="100" idx="6"/>
              </p:cNvCxnSpPr>
              <p:nvPr/>
            </p:nvCxnSpPr>
            <p:spPr>
              <a:xfrm flipV="1">
                <a:off x="3856386" y="3141973"/>
                <a:ext cx="72008" cy="936104"/>
              </a:xfrm>
              <a:prstGeom prst="curvedConnector3">
                <a:avLst>
                  <a:gd name="adj1" fmla="val 292268"/>
                </a:avLst>
              </a:prstGeom>
              <a:ln/>
            </p:spPr>
            <p:style>
              <a:lnRef idx="2">
                <a:schemeClr val="dk1"/>
              </a:lnRef>
              <a:fillRef idx="1">
                <a:schemeClr val="lt1"/>
              </a:fillRef>
              <a:effectRef idx="0">
                <a:schemeClr val="dk1"/>
              </a:effectRef>
              <a:fontRef idx="minor">
                <a:schemeClr val="dk1"/>
              </a:fontRef>
            </p:style>
          </p:cxnSp>
          <p:cxnSp>
            <p:nvCxnSpPr>
              <p:cNvPr id="109" name="曲線コネクタ 108"/>
              <p:cNvCxnSpPr>
                <a:stCxn id="98" idx="7"/>
                <a:endCxn id="100" idx="2"/>
              </p:cNvCxnSpPr>
              <p:nvPr/>
            </p:nvCxnSpPr>
            <p:spPr>
              <a:xfrm rot="5400000" flipH="1" flipV="1">
                <a:off x="2585428" y="3403010"/>
                <a:ext cx="1099946"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110" name="曲線コネクタ 109"/>
              <p:cNvCxnSpPr>
                <a:stCxn id="94" idx="7"/>
                <a:endCxn id="101" idx="0"/>
              </p:cNvCxnSpPr>
              <p:nvPr/>
            </p:nvCxnSpPr>
            <p:spPr>
              <a:xfrm rot="16200000" flipH="1">
                <a:off x="2722259" y="2007847"/>
                <a:ext cx="70199" cy="685885"/>
              </a:xfrm>
              <a:prstGeom prst="curvedConnector3">
                <a:avLst>
                  <a:gd name="adj1" fmla="val -118915"/>
                </a:avLst>
              </a:prstGeom>
              <a:ln/>
            </p:spPr>
            <p:style>
              <a:lnRef idx="2">
                <a:schemeClr val="dk1"/>
              </a:lnRef>
              <a:fillRef idx="1">
                <a:schemeClr val="lt1"/>
              </a:fillRef>
              <a:effectRef idx="0">
                <a:schemeClr val="dk1"/>
              </a:effectRef>
              <a:fontRef idx="minor">
                <a:schemeClr val="dk1"/>
              </a:fontRef>
            </p:style>
          </p:cxnSp>
          <p:cxnSp>
            <p:nvCxnSpPr>
              <p:cNvPr id="111" name="曲線コネクタ 110"/>
              <p:cNvCxnSpPr>
                <a:stCxn id="94" idx="6"/>
                <a:endCxn id="98" idx="0"/>
              </p:cNvCxnSpPr>
              <p:nvPr/>
            </p:nvCxnSpPr>
            <p:spPr>
              <a:xfrm>
                <a:off x="2488234" y="2493901"/>
                <a:ext cx="180020" cy="1674201"/>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112" name="曲線コネクタ 111"/>
              <p:cNvCxnSpPr>
                <a:stCxn id="101" idx="7"/>
                <a:endCxn id="95" idx="1"/>
              </p:cNvCxnSpPr>
              <p:nvPr/>
            </p:nvCxnSpPr>
            <p:spPr>
              <a:xfrm rot="16200000" flipH="1" flipV="1">
                <a:off x="2056186" y="1453403"/>
                <a:ext cx="216024" cy="2228630"/>
              </a:xfrm>
              <a:prstGeom prst="curvedConnector3">
                <a:avLst>
                  <a:gd name="adj1" fmla="val -230293"/>
                </a:avLst>
              </a:prstGeom>
              <a:ln/>
            </p:spPr>
            <p:style>
              <a:lnRef idx="2">
                <a:schemeClr val="dk1"/>
              </a:lnRef>
              <a:fillRef idx="1">
                <a:schemeClr val="lt1"/>
              </a:fillRef>
              <a:effectRef idx="0">
                <a:schemeClr val="dk1"/>
              </a:effectRef>
              <a:fontRef idx="minor">
                <a:schemeClr val="dk1"/>
              </a:fontRef>
            </p:style>
          </p:cxnSp>
          <p:sp>
            <p:nvSpPr>
              <p:cNvPr id="113" name="テキスト ボックス 112"/>
              <p:cNvSpPr txBox="1"/>
              <p:nvPr/>
            </p:nvSpPr>
            <p:spPr>
              <a:xfrm>
                <a:off x="452920" y="5220397"/>
                <a:ext cx="2572264" cy="400110"/>
              </a:xfrm>
              <a:prstGeom prst="rect">
                <a:avLst/>
              </a:prstGeom>
              <a:noFill/>
            </p:spPr>
            <p:txBody>
              <a:bodyPr wrap="none" rtlCol="0">
                <a:spAutoFit/>
              </a:bodyPr>
              <a:lstStyle/>
              <a:p>
                <a:r>
                  <a:rPr kumimoji="1" lang="en-US" altLang="ja-JP" sz="2000" dirty="0" smtClean="0"/>
                  <a:t>Current Frontier = [2]</a:t>
                </a:r>
                <a:endParaRPr kumimoji="1" lang="ja-JP" altLang="en-US" sz="2000" dirty="0"/>
              </a:p>
            </p:txBody>
          </p:sp>
          <p:sp>
            <p:nvSpPr>
              <p:cNvPr id="114" name="テキスト ボックス 113"/>
              <p:cNvSpPr txBox="1"/>
              <p:nvPr/>
            </p:nvSpPr>
            <p:spPr>
              <a:xfrm>
                <a:off x="772353" y="5731002"/>
                <a:ext cx="2173016" cy="400110"/>
              </a:xfrm>
              <a:prstGeom prst="rect">
                <a:avLst/>
              </a:prstGeom>
              <a:noFill/>
            </p:spPr>
            <p:txBody>
              <a:bodyPr wrap="none" rtlCol="0">
                <a:spAutoFit/>
              </a:bodyPr>
              <a:lstStyle/>
              <a:p>
                <a:r>
                  <a:rPr kumimoji="1" lang="en-US" altLang="ja-JP" sz="2000" dirty="0" smtClean="0"/>
                  <a:t>Next Frontier = [</a:t>
                </a:r>
                <a:r>
                  <a:rPr kumimoji="1" lang="en-US" altLang="ja-JP" sz="2000" dirty="0"/>
                  <a:t> </a:t>
                </a:r>
                <a:r>
                  <a:rPr kumimoji="1" lang="en-US" altLang="ja-JP" sz="2000" dirty="0" smtClean="0"/>
                  <a:t>]</a:t>
                </a:r>
                <a:endParaRPr kumimoji="1" lang="ja-JP" altLang="en-US" sz="2000" dirty="0"/>
              </a:p>
            </p:txBody>
          </p:sp>
          <p:sp>
            <p:nvSpPr>
              <p:cNvPr id="115" name="テキスト ボックス 114"/>
              <p:cNvSpPr txBox="1"/>
              <p:nvPr/>
            </p:nvSpPr>
            <p:spPr>
              <a:xfrm>
                <a:off x="1178311" y="6243215"/>
                <a:ext cx="4439387" cy="400110"/>
              </a:xfrm>
              <a:prstGeom prst="rect">
                <a:avLst/>
              </a:prstGeom>
              <a:noFill/>
            </p:spPr>
            <p:txBody>
              <a:bodyPr wrap="none" rtlCol="0">
                <a:spAutoFit/>
              </a:bodyPr>
              <a:lstStyle/>
              <a:p>
                <a:r>
                  <a:rPr kumimoji="1" lang="en-US" altLang="ja-JP" sz="2000" dirty="0" smtClean="0"/>
                  <a:t>BFS Tree = [2, -1, -1, -1, -1, -1, -1, -1]</a:t>
                </a:r>
                <a:endParaRPr kumimoji="1" lang="ja-JP" altLang="en-US" sz="2000" dirty="0"/>
              </a:p>
            </p:txBody>
          </p:sp>
          <p:sp>
            <p:nvSpPr>
              <p:cNvPr id="116" name="円/楕円 115"/>
              <p:cNvSpPr/>
              <p:nvPr/>
            </p:nvSpPr>
            <p:spPr>
              <a:xfrm>
                <a:off x="6083478" y="2490020"/>
                <a:ext cx="500498" cy="500500"/>
              </a:xfrm>
              <a:prstGeom prst="ellipse">
                <a:avLst/>
              </a:prstGeom>
              <a:solidFill>
                <a:schemeClr val="accent2">
                  <a:lumMod val="60000"/>
                  <a:lumOff val="40000"/>
                </a:schemeClr>
              </a:solidFill>
              <a:ln>
                <a:solidFill>
                  <a:srgbClr val="C0504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2</a:t>
                </a:r>
                <a:endParaRPr kumimoji="1" lang="ja-JP" altLang="en-US" dirty="0">
                  <a:latin typeface="Calibri" panose="020F0502020204030204" pitchFamily="34" charset="0"/>
                </a:endParaRPr>
              </a:p>
            </p:txBody>
          </p:sp>
          <p:cxnSp>
            <p:nvCxnSpPr>
              <p:cNvPr id="117" name="直線コネクタ 116"/>
              <p:cNvCxnSpPr/>
              <p:nvPr/>
            </p:nvCxnSpPr>
            <p:spPr>
              <a:xfrm>
                <a:off x="4782188" y="3103279"/>
                <a:ext cx="3946587" cy="0"/>
              </a:xfrm>
              <a:prstGeom prst="line">
                <a:avLst/>
              </a:prstGeom>
              <a:ln>
                <a:prstDash val="dash"/>
              </a:ln>
            </p:spPr>
            <p:style>
              <a:lnRef idx="2">
                <a:schemeClr val="dk1"/>
              </a:lnRef>
              <a:fillRef idx="1">
                <a:schemeClr val="lt1"/>
              </a:fillRef>
              <a:effectRef idx="0">
                <a:schemeClr val="dk1"/>
              </a:effectRef>
              <a:fontRef idx="minor">
                <a:schemeClr val="dk1"/>
              </a:fontRef>
            </p:style>
          </p:cxnSp>
          <p:cxnSp>
            <p:nvCxnSpPr>
              <p:cNvPr id="118" name="直線コネクタ 117"/>
              <p:cNvCxnSpPr/>
              <p:nvPr/>
            </p:nvCxnSpPr>
            <p:spPr>
              <a:xfrm>
                <a:off x="4782188" y="3892598"/>
                <a:ext cx="3946587" cy="0"/>
              </a:xfrm>
              <a:prstGeom prst="line">
                <a:avLst/>
              </a:prstGeom>
              <a:ln>
                <a:prstDash val="dash"/>
              </a:ln>
            </p:spPr>
            <p:style>
              <a:lnRef idx="2">
                <a:schemeClr val="dk1"/>
              </a:lnRef>
              <a:fillRef idx="1">
                <a:schemeClr val="lt1"/>
              </a:fillRef>
              <a:effectRef idx="0">
                <a:schemeClr val="dk1"/>
              </a:effectRef>
              <a:fontRef idx="minor">
                <a:schemeClr val="dk1"/>
              </a:fontRef>
            </p:style>
          </p:cxnSp>
          <p:sp>
            <p:nvSpPr>
              <p:cNvPr id="119" name="テキスト ボックス 118"/>
              <p:cNvSpPr txBox="1"/>
              <p:nvPr/>
            </p:nvSpPr>
            <p:spPr>
              <a:xfrm>
                <a:off x="8277737" y="2451093"/>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L0</a:t>
                </a:r>
                <a:endParaRPr kumimoji="1" lang="ja-JP" altLang="en-US" dirty="0">
                  <a:latin typeface="Calibri" panose="020F0502020204030204" pitchFamily="34" charset="0"/>
                </a:endParaRPr>
              </a:p>
            </p:txBody>
          </p:sp>
          <p:sp>
            <p:nvSpPr>
              <p:cNvPr id="120" name="テキスト ボックス 119"/>
              <p:cNvSpPr txBox="1"/>
              <p:nvPr/>
            </p:nvSpPr>
            <p:spPr>
              <a:xfrm>
                <a:off x="8277736" y="3240978"/>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L1</a:t>
                </a:r>
                <a:endParaRPr kumimoji="1" lang="ja-JP" altLang="en-US" dirty="0">
                  <a:latin typeface="Calibri" panose="020F0502020204030204" pitchFamily="34" charset="0"/>
                </a:endParaRPr>
              </a:p>
            </p:txBody>
          </p:sp>
          <p:sp>
            <p:nvSpPr>
              <p:cNvPr id="121" name="テキスト ボックス 120"/>
              <p:cNvSpPr txBox="1"/>
              <p:nvPr/>
            </p:nvSpPr>
            <p:spPr>
              <a:xfrm>
                <a:off x="8277737" y="4167031"/>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L2</a:t>
                </a:r>
              </a:p>
            </p:txBody>
          </p:sp>
          <p:sp>
            <p:nvSpPr>
              <p:cNvPr id="122" name="テキスト ボックス 121"/>
              <p:cNvSpPr txBox="1"/>
              <p:nvPr/>
            </p:nvSpPr>
            <p:spPr>
              <a:xfrm>
                <a:off x="5303735" y="1902893"/>
                <a:ext cx="3084047"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pPr algn="ctr"/>
                <a:r>
                  <a:rPr kumimoji="1" lang="en-US" altLang="ja-JP" dirty="0" smtClean="0"/>
                  <a:t>BFS Tree (Source Vertex: 2)</a:t>
                </a:r>
                <a:endParaRPr kumimoji="1" lang="ja-JP" altLang="en-US" dirty="0"/>
              </a:p>
            </p:txBody>
          </p:sp>
          <p:cxnSp>
            <p:nvCxnSpPr>
              <p:cNvPr id="123" name="直線コネクタ 122"/>
              <p:cNvCxnSpPr/>
              <p:nvPr/>
            </p:nvCxnSpPr>
            <p:spPr>
              <a:xfrm>
                <a:off x="0" y="5008031"/>
                <a:ext cx="9144000" cy="0"/>
              </a:xfrm>
              <a:prstGeom prst="line">
                <a:avLst/>
              </a:prstGeom>
              <a:ln>
                <a:prstDash val="lgDashDot"/>
              </a:ln>
            </p:spPr>
            <p:style>
              <a:lnRef idx="2">
                <a:schemeClr val="accent1"/>
              </a:lnRef>
              <a:fillRef idx="0">
                <a:schemeClr val="accent1"/>
              </a:fillRef>
              <a:effectRef idx="1">
                <a:schemeClr val="accent1"/>
              </a:effectRef>
              <a:fontRef idx="minor">
                <a:schemeClr val="tx1"/>
              </a:fontRef>
            </p:style>
          </p:cxnSp>
          <p:sp>
            <p:nvSpPr>
              <p:cNvPr id="124" name="テキスト ボックス 123"/>
              <p:cNvSpPr txBox="1"/>
              <p:nvPr/>
            </p:nvSpPr>
            <p:spPr>
              <a:xfrm>
                <a:off x="293054" y="1496086"/>
                <a:ext cx="1711451" cy="369332"/>
              </a:xfrm>
              <a:prstGeom prst="rect">
                <a:avLst/>
              </a:prstGeom>
              <a:noFill/>
            </p:spPr>
            <p:txBody>
              <a:bodyPr wrap="none" rtlCol="0">
                <a:spAutoFit/>
              </a:bodyPr>
              <a:lstStyle/>
              <a:p>
                <a:r>
                  <a:rPr kumimoji="1" lang="en-US" altLang="ja-JP" dirty="0" smtClean="0"/>
                  <a:t>BFS iteration 1</a:t>
                </a:r>
                <a:endParaRPr kumimoji="1" lang="ja-JP" altLang="en-US" dirty="0"/>
              </a:p>
            </p:txBody>
          </p:sp>
          <p:grpSp>
            <p:nvGrpSpPr>
              <p:cNvPr id="125" name="図形グループ 124"/>
              <p:cNvGrpSpPr/>
              <p:nvPr/>
            </p:nvGrpSpPr>
            <p:grpSpPr>
              <a:xfrm>
                <a:off x="6265785" y="5265995"/>
                <a:ext cx="2552356" cy="1409111"/>
                <a:chOff x="6265785" y="5265995"/>
                <a:chExt cx="2552356" cy="1409111"/>
              </a:xfrm>
            </p:grpSpPr>
            <p:sp>
              <p:nvSpPr>
                <p:cNvPr id="126" name="円/楕円 125"/>
                <p:cNvSpPr/>
                <p:nvPr/>
              </p:nvSpPr>
              <p:spPr>
                <a:xfrm flipV="1">
                  <a:off x="6265785" y="5265995"/>
                  <a:ext cx="367135" cy="367135"/>
                </a:xfrm>
                <a:prstGeom prst="ellipse">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27" name="円/楕円 126"/>
                <p:cNvSpPr/>
                <p:nvPr/>
              </p:nvSpPr>
              <p:spPr>
                <a:xfrm flipV="1">
                  <a:off x="6269344" y="5784145"/>
                  <a:ext cx="367135" cy="367135"/>
                </a:xfrm>
                <a:prstGeom prst="ellipse">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28" name="テキスト ボックス 127"/>
                <p:cNvSpPr txBox="1"/>
                <p:nvPr/>
              </p:nvSpPr>
              <p:spPr>
                <a:xfrm>
                  <a:off x="6760554" y="5267767"/>
                  <a:ext cx="2057587" cy="369332"/>
                </a:xfrm>
                <a:prstGeom prst="rect">
                  <a:avLst/>
                </a:prstGeom>
                <a:noFill/>
              </p:spPr>
              <p:txBody>
                <a:bodyPr wrap="none" rtlCol="0">
                  <a:spAutoFit/>
                </a:bodyPr>
                <a:lstStyle/>
                <a:p>
                  <a:r>
                    <a:rPr kumimoji="1" lang="en-US" altLang="ja-JP" dirty="0"/>
                    <a:t>i</a:t>
                  </a:r>
                  <a:r>
                    <a:rPr kumimoji="1" lang="en-US" altLang="ja-JP" dirty="0" smtClean="0"/>
                    <a:t>n Current Frontier</a:t>
                  </a:r>
                  <a:endParaRPr kumimoji="1" lang="ja-JP" altLang="en-US" dirty="0"/>
                </a:p>
              </p:txBody>
            </p:sp>
            <p:sp>
              <p:nvSpPr>
                <p:cNvPr id="129" name="テキスト ボックス 128"/>
                <p:cNvSpPr txBox="1"/>
                <p:nvPr/>
              </p:nvSpPr>
              <p:spPr>
                <a:xfrm>
                  <a:off x="6760554" y="5784144"/>
                  <a:ext cx="1762509" cy="369332"/>
                </a:xfrm>
                <a:prstGeom prst="rect">
                  <a:avLst/>
                </a:prstGeom>
                <a:noFill/>
              </p:spPr>
              <p:txBody>
                <a:bodyPr wrap="none" rtlCol="0">
                  <a:spAutoFit/>
                </a:bodyPr>
                <a:lstStyle/>
                <a:p>
                  <a:r>
                    <a:rPr kumimoji="1" lang="en-US" altLang="ja-JP" dirty="0"/>
                    <a:t>in Next </a:t>
                  </a:r>
                  <a:r>
                    <a:rPr kumimoji="1" lang="en-US" altLang="ja-JP" dirty="0" smtClean="0"/>
                    <a:t>Frontier</a:t>
                  </a:r>
                  <a:endParaRPr kumimoji="1" lang="ja-JP" altLang="en-US" dirty="0"/>
                </a:p>
              </p:txBody>
            </p:sp>
            <p:sp>
              <p:nvSpPr>
                <p:cNvPr id="130" name="円/楕円 129"/>
                <p:cNvSpPr/>
                <p:nvPr/>
              </p:nvSpPr>
              <p:spPr>
                <a:xfrm flipV="1">
                  <a:off x="6269344" y="6305774"/>
                  <a:ext cx="367135" cy="367135"/>
                </a:xfrm>
                <a:prstGeom prst="ellipse">
                  <a:avLst/>
                </a:prstGeom>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31" name="テキスト ボックス 130"/>
                <p:cNvSpPr txBox="1"/>
                <p:nvPr/>
              </p:nvSpPr>
              <p:spPr>
                <a:xfrm>
                  <a:off x="6760554" y="6305774"/>
                  <a:ext cx="1544501" cy="369332"/>
                </a:xfrm>
                <a:prstGeom prst="rect">
                  <a:avLst/>
                </a:prstGeom>
                <a:noFill/>
              </p:spPr>
              <p:txBody>
                <a:bodyPr wrap="none" rtlCol="0">
                  <a:spAutoFit/>
                </a:bodyPr>
                <a:lstStyle/>
                <a:p>
                  <a:r>
                    <a:rPr kumimoji="1" lang="en-US" altLang="ja-JP" dirty="0" smtClean="0"/>
                    <a:t>visited vertex</a:t>
                  </a:r>
                  <a:endParaRPr kumimoji="1" lang="ja-JP" altLang="en-US" dirty="0"/>
                </a:p>
              </p:txBody>
            </p:sp>
          </p:grpSp>
        </p:grpSp>
      </p:grpSp>
      <p:grpSp>
        <p:nvGrpSpPr>
          <p:cNvPr id="132" name="図形グループ 131"/>
          <p:cNvGrpSpPr/>
          <p:nvPr/>
        </p:nvGrpSpPr>
        <p:grpSpPr>
          <a:xfrm>
            <a:off x="9" y="1491861"/>
            <a:ext cx="9144000" cy="5361915"/>
            <a:chOff x="0" y="1496086"/>
            <a:chExt cx="9144000" cy="5361914"/>
          </a:xfrm>
        </p:grpSpPr>
        <p:sp>
          <p:nvSpPr>
            <p:cNvPr id="133" name="正方形/長方形 132"/>
            <p:cNvSpPr/>
            <p:nvPr/>
          </p:nvSpPr>
          <p:spPr>
            <a:xfrm>
              <a:off x="0" y="1496086"/>
              <a:ext cx="9144000" cy="536191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134" name="図形グループ 133"/>
            <p:cNvGrpSpPr/>
            <p:nvPr/>
          </p:nvGrpSpPr>
          <p:grpSpPr>
            <a:xfrm>
              <a:off x="0" y="1496086"/>
              <a:ext cx="9144000" cy="5179020"/>
              <a:chOff x="0" y="1496086"/>
              <a:chExt cx="9144000" cy="5179020"/>
            </a:xfrm>
          </p:grpSpPr>
          <p:sp>
            <p:nvSpPr>
              <p:cNvPr id="135" name="円/楕円 134"/>
              <p:cNvSpPr/>
              <p:nvPr/>
            </p:nvSpPr>
            <p:spPr>
              <a:xfrm>
                <a:off x="1984178" y="2241873"/>
                <a:ext cx="504056" cy="504056"/>
              </a:xfrm>
              <a:prstGeom prst="ellipse">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136" name="円/楕円 135"/>
              <p:cNvSpPr/>
              <p:nvPr/>
            </p:nvSpPr>
            <p:spPr>
              <a:xfrm>
                <a:off x="976066" y="2601913"/>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137" name="円/楕円 136"/>
              <p:cNvSpPr/>
              <p:nvPr/>
            </p:nvSpPr>
            <p:spPr>
              <a:xfrm>
                <a:off x="976066" y="3466009"/>
                <a:ext cx="504056" cy="504056"/>
              </a:xfrm>
              <a:prstGeom prst="ellipse">
                <a:avLst/>
              </a:prstGeom>
              <a:solidFill>
                <a:srgbClr val="D99694"/>
              </a:solidFill>
              <a:ln>
                <a:solidFill>
                  <a:srgbClr val="C0504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2</a:t>
                </a:r>
                <a:endParaRPr kumimoji="1" lang="ja-JP" altLang="en-US" dirty="0">
                  <a:latin typeface="Calibri" panose="020F0502020204030204" pitchFamily="34" charset="0"/>
                </a:endParaRPr>
              </a:p>
            </p:txBody>
          </p:sp>
          <p:sp>
            <p:nvSpPr>
              <p:cNvPr id="138" name="円/楕円 137"/>
              <p:cNvSpPr/>
              <p:nvPr/>
            </p:nvSpPr>
            <p:spPr>
              <a:xfrm>
                <a:off x="1552130" y="4042073"/>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139" name="円/楕円 138"/>
              <p:cNvSpPr/>
              <p:nvPr/>
            </p:nvSpPr>
            <p:spPr>
              <a:xfrm>
                <a:off x="2416226" y="4168102"/>
                <a:ext cx="504056" cy="504056"/>
              </a:xfrm>
              <a:prstGeom prst="ellipse">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4</a:t>
                </a:r>
                <a:endParaRPr kumimoji="1" lang="ja-JP" altLang="en-US" dirty="0">
                  <a:latin typeface="Calibri" panose="020F0502020204030204" pitchFamily="34" charset="0"/>
                </a:endParaRPr>
              </a:p>
            </p:txBody>
          </p:sp>
          <p:sp>
            <p:nvSpPr>
              <p:cNvPr id="140" name="円/楕円 139"/>
              <p:cNvSpPr/>
              <p:nvPr/>
            </p:nvSpPr>
            <p:spPr>
              <a:xfrm>
                <a:off x="3352330" y="3826049"/>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5</a:t>
                </a:r>
                <a:endParaRPr kumimoji="1" lang="ja-JP" altLang="en-US" dirty="0">
                  <a:latin typeface="Calibri" panose="020F0502020204030204" pitchFamily="34" charset="0"/>
                </a:endParaRPr>
              </a:p>
            </p:txBody>
          </p:sp>
          <p:sp>
            <p:nvSpPr>
              <p:cNvPr id="141" name="円/楕円 140"/>
              <p:cNvSpPr/>
              <p:nvPr/>
            </p:nvSpPr>
            <p:spPr>
              <a:xfrm>
                <a:off x="3424338" y="2889945"/>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142" name="円/楕円 141"/>
              <p:cNvSpPr/>
              <p:nvPr/>
            </p:nvSpPr>
            <p:spPr>
              <a:xfrm>
                <a:off x="2848274" y="2385889"/>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7</a:t>
                </a:r>
                <a:endParaRPr kumimoji="1" lang="ja-JP" altLang="en-US" dirty="0">
                  <a:latin typeface="Calibri" panose="020F0502020204030204" pitchFamily="34" charset="0"/>
                </a:endParaRPr>
              </a:p>
            </p:txBody>
          </p:sp>
          <p:cxnSp>
            <p:nvCxnSpPr>
              <p:cNvPr id="143" name="曲線コネクタ 142"/>
              <p:cNvCxnSpPr>
                <a:stCxn id="135" idx="1"/>
                <a:endCxn id="136" idx="0"/>
              </p:cNvCxnSpPr>
              <p:nvPr/>
            </p:nvCxnSpPr>
            <p:spPr>
              <a:xfrm rot="16200000" flipH="1" flipV="1">
                <a:off x="1499933" y="2043850"/>
                <a:ext cx="286223" cy="829901"/>
              </a:xfrm>
              <a:prstGeom prst="curvedConnector3">
                <a:avLst>
                  <a:gd name="adj1" fmla="val -17635"/>
                </a:avLst>
              </a:prstGeom>
              <a:ln/>
            </p:spPr>
            <p:style>
              <a:lnRef idx="2">
                <a:schemeClr val="dk1"/>
              </a:lnRef>
              <a:fillRef idx="1">
                <a:schemeClr val="lt1"/>
              </a:fillRef>
              <a:effectRef idx="0">
                <a:schemeClr val="dk1"/>
              </a:effectRef>
              <a:fontRef idx="minor">
                <a:schemeClr val="dk1"/>
              </a:fontRef>
            </p:style>
          </p:cxnSp>
          <p:cxnSp>
            <p:nvCxnSpPr>
              <p:cNvPr id="144" name="曲線コネクタ 143"/>
              <p:cNvCxnSpPr>
                <a:stCxn id="135" idx="3"/>
                <a:endCxn id="137" idx="6"/>
              </p:cNvCxnSpPr>
              <p:nvPr/>
            </p:nvCxnSpPr>
            <p:spPr>
              <a:xfrm rot="5400000">
                <a:off x="1246097" y="2906138"/>
                <a:ext cx="1045925"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145" name="曲線コネクタ 144"/>
              <p:cNvCxnSpPr>
                <a:stCxn id="136" idx="2"/>
                <a:endCxn id="139" idx="3"/>
              </p:cNvCxnSpPr>
              <p:nvPr/>
            </p:nvCxnSpPr>
            <p:spPr>
              <a:xfrm rot="10800000" flipH="1" flipV="1">
                <a:off x="976065" y="2853941"/>
                <a:ext cx="1513977" cy="1744400"/>
              </a:xfrm>
              <a:prstGeom prst="curvedConnector4">
                <a:avLst>
                  <a:gd name="adj1" fmla="val -11696"/>
                  <a:gd name="adj2" fmla="val 112168"/>
                </a:avLst>
              </a:prstGeom>
              <a:ln/>
            </p:spPr>
            <p:style>
              <a:lnRef idx="2">
                <a:schemeClr val="dk1"/>
              </a:lnRef>
              <a:fillRef idx="1">
                <a:schemeClr val="lt1"/>
              </a:fillRef>
              <a:effectRef idx="0">
                <a:schemeClr val="dk1"/>
              </a:effectRef>
              <a:fontRef idx="minor">
                <a:schemeClr val="dk1"/>
              </a:fontRef>
            </p:style>
          </p:cxnSp>
          <p:cxnSp>
            <p:nvCxnSpPr>
              <p:cNvPr id="146" name="曲線コネクタ 145"/>
              <p:cNvCxnSpPr>
                <a:stCxn id="137" idx="6"/>
                <a:endCxn id="139" idx="1"/>
              </p:cNvCxnSpPr>
              <p:nvPr/>
            </p:nvCxnSpPr>
            <p:spPr>
              <a:xfrm>
                <a:off x="1480122" y="3718037"/>
                <a:ext cx="1009921" cy="52388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147" name="曲線コネクタ 146"/>
              <p:cNvCxnSpPr>
                <a:stCxn id="138" idx="7"/>
                <a:endCxn id="139" idx="1"/>
              </p:cNvCxnSpPr>
              <p:nvPr/>
            </p:nvCxnSpPr>
            <p:spPr>
              <a:xfrm rot="16200000" flipH="1">
                <a:off x="2173191" y="3925067"/>
                <a:ext cx="126029" cy="507674"/>
              </a:xfrm>
              <a:prstGeom prst="curvedConnector3">
                <a:avLst>
                  <a:gd name="adj1" fmla="val -35578"/>
                </a:avLst>
              </a:prstGeom>
              <a:ln/>
            </p:spPr>
            <p:style>
              <a:lnRef idx="2">
                <a:schemeClr val="dk1"/>
              </a:lnRef>
              <a:fillRef idx="1">
                <a:schemeClr val="lt1"/>
              </a:fillRef>
              <a:effectRef idx="0">
                <a:schemeClr val="dk1"/>
              </a:effectRef>
              <a:fontRef idx="minor">
                <a:schemeClr val="dk1"/>
              </a:fontRef>
            </p:style>
          </p:cxnSp>
          <p:cxnSp>
            <p:nvCxnSpPr>
              <p:cNvPr id="148" name="曲線コネクタ 147"/>
              <p:cNvCxnSpPr>
                <a:stCxn id="139" idx="6"/>
                <a:endCxn id="140" idx="3"/>
              </p:cNvCxnSpPr>
              <p:nvPr/>
            </p:nvCxnSpPr>
            <p:spPr>
              <a:xfrm flipV="1">
                <a:off x="2920282" y="4256288"/>
                <a:ext cx="505865" cy="16384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149" name="曲線コネクタ 148"/>
              <p:cNvCxnSpPr>
                <a:stCxn id="140" idx="6"/>
                <a:endCxn id="141" idx="6"/>
              </p:cNvCxnSpPr>
              <p:nvPr/>
            </p:nvCxnSpPr>
            <p:spPr>
              <a:xfrm flipV="1">
                <a:off x="3856386" y="3141973"/>
                <a:ext cx="72008" cy="936104"/>
              </a:xfrm>
              <a:prstGeom prst="curvedConnector3">
                <a:avLst>
                  <a:gd name="adj1" fmla="val 292268"/>
                </a:avLst>
              </a:prstGeom>
              <a:ln/>
            </p:spPr>
            <p:style>
              <a:lnRef idx="2">
                <a:schemeClr val="dk1"/>
              </a:lnRef>
              <a:fillRef idx="1">
                <a:schemeClr val="lt1"/>
              </a:fillRef>
              <a:effectRef idx="0">
                <a:schemeClr val="dk1"/>
              </a:effectRef>
              <a:fontRef idx="minor">
                <a:schemeClr val="dk1"/>
              </a:fontRef>
            </p:style>
          </p:cxnSp>
          <p:cxnSp>
            <p:nvCxnSpPr>
              <p:cNvPr id="150" name="曲線コネクタ 149"/>
              <p:cNvCxnSpPr>
                <a:stCxn id="139" idx="7"/>
                <a:endCxn id="141" idx="2"/>
              </p:cNvCxnSpPr>
              <p:nvPr/>
            </p:nvCxnSpPr>
            <p:spPr>
              <a:xfrm rot="5400000" flipH="1" flipV="1">
                <a:off x="2585428" y="3403010"/>
                <a:ext cx="1099946"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151" name="曲線コネクタ 150"/>
              <p:cNvCxnSpPr>
                <a:stCxn id="135" idx="7"/>
                <a:endCxn id="142" idx="0"/>
              </p:cNvCxnSpPr>
              <p:nvPr/>
            </p:nvCxnSpPr>
            <p:spPr>
              <a:xfrm rot="16200000" flipH="1">
                <a:off x="2722259" y="2007847"/>
                <a:ext cx="70199" cy="685885"/>
              </a:xfrm>
              <a:prstGeom prst="curvedConnector3">
                <a:avLst>
                  <a:gd name="adj1" fmla="val -118915"/>
                </a:avLst>
              </a:prstGeom>
              <a:ln/>
            </p:spPr>
            <p:style>
              <a:lnRef idx="2">
                <a:schemeClr val="dk1"/>
              </a:lnRef>
              <a:fillRef idx="1">
                <a:schemeClr val="lt1"/>
              </a:fillRef>
              <a:effectRef idx="0">
                <a:schemeClr val="dk1"/>
              </a:effectRef>
              <a:fontRef idx="minor">
                <a:schemeClr val="dk1"/>
              </a:fontRef>
            </p:style>
          </p:cxnSp>
          <p:cxnSp>
            <p:nvCxnSpPr>
              <p:cNvPr id="152" name="曲線コネクタ 151"/>
              <p:cNvCxnSpPr>
                <a:stCxn id="135" idx="6"/>
                <a:endCxn id="139" idx="0"/>
              </p:cNvCxnSpPr>
              <p:nvPr/>
            </p:nvCxnSpPr>
            <p:spPr>
              <a:xfrm>
                <a:off x="2488234" y="2493901"/>
                <a:ext cx="180020" cy="1674201"/>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153" name="曲線コネクタ 152"/>
              <p:cNvCxnSpPr>
                <a:stCxn id="142" idx="7"/>
                <a:endCxn id="136" idx="1"/>
              </p:cNvCxnSpPr>
              <p:nvPr/>
            </p:nvCxnSpPr>
            <p:spPr>
              <a:xfrm rot="16200000" flipH="1" flipV="1">
                <a:off x="2056186" y="1453403"/>
                <a:ext cx="216024" cy="2228630"/>
              </a:xfrm>
              <a:prstGeom prst="curvedConnector3">
                <a:avLst>
                  <a:gd name="adj1" fmla="val -230293"/>
                </a:avLst>
              </a:prstGeom>
              <a:ln/>
            </p:spPr>
            <p:style>
              <a:lnRef idx="2">
                <a:schemeClr val="dk1"/>
              </a:lnRef>
              <a:fillRef idx="1">
                <a:schemeClr val="lt1"/>
              </a:fillRef>
              <a:effectRef idx="0">
                <a:schemeClr val="dk1"/>
              </a:effectRef>
              <a:fontRef idx="minor">
                <a:schemeClr val="dk1"/>
              </a:fontRef>
            </p:style>
          </p:cxnSp>
          <p:sp>
            <p:nvSpPr>
              <p:cNvPr id="154" name="テキスト ボックス 153"/>
              <p:cNvSpPr txBox="1"/>
              <p:nvPr/>
            </p:nvSpPr>
            <p:spPr>
              <a:xfrm>
                <a:off x="452920" y="5220397"/>
                <a:ext cx="2572264" cy="400110"/>
              </a:xfrm>
              <a:prstGeom prst="rect">
                <a:avLst/>
              </a:prstGeom>
              <a:noFill/>
            </p:spPr>
            <p:txBody>
              <a:bodyPr wrap="none" rtlCol="0">
                <a:spAutoFit/>
              </a:bodyPr>
              <a:lstStyle/>
              <a:p>
                <a:r>
                  <a:rPr kumimoji="1" lang="en-US" altLang="ja-JP" sz="2000" dirty="0" smtClean="0"/>
                  <a:t>Current Frontier = [2]</a:t>
                </a:r>
                <a:endParaRPr kumimoji="1" lang="ja-JP" altLang="en-US" sz="2000" dirty="0"/>
              </a:p>
            </p:txBody>
          </p:sp>
          <p:sp>
            <p:nvSpPr>
              <p:cNvPr id="155" name="テキスト ボックス 154"/>
              <p:cNvSpPr txBox="1"/>
              <p:nvPr/>
            </p:nvSpPr>
            <p:spPr>
              <a:xfrm>
                <a:off x="772353" y="5731002"/>
                <a:ext cx="2529559" cy="400110"/>
              </a:xfrm>
              <a:prstGeom prst="rect">
                <a:avLst/>
              </a:prstGeom>
              <a:noFill/>
            </p:spPr>
            <p:txBody>
              <a:bodyPr wrap="none" rtlCol="0">
                <a:spAutoFit/>
              </a:bodyPr>
              <a:lstStyle/>
              <a:p>
                <a:r>
                  <a:rPr kumimoji="1" lang="en-US" altLang="ja-JP" sz="2000" dirty="0" smtClean="0"/>
                  <a:t>Next Frontier = [0, 4]</a:t>
                </a:r>
                <a:endParaRPr kumimoji="1" lang="ja-JP" altLang="en-US" sz="2000" dirty="0"/>
              </a:p>
            </p:txBody>
          </p:sp>
          <p:sp>
            <p:nvSpPr>
              <p:cNvPr id="156" name="テキスト ボックス 155"/>
              <p:cNvSpPr txBox="1"/>
              <p:nvPr/>
            </p:nvSpPr>
            <p:spPr>
              <a:xfrm>
                <a:off x="1178311" y="6243215"/>
                <a:ext cx="4268566" cy="400110"/>
              </a:xfrm>
              <a:prstGeom prst="rect">
                <a:avLst/>
              </a:prstGeom>
              <a:noFill/>
            </p:spPr>
            <p:txBody>
              <a:bodyPr wrap="none" rtlCol="0">
                <a:spAutoFit/>
              </a:bodyPr>
              <a:lstStyle/>
              <a:p>
                <a:r>
                  <a:rPr kumimoji="1" lang="en-US" altLang="ja-JP" sz="2000" dirty="0" smtClean="0"/>
                  <a:t>BFS Tree = [2, -1, 2, -1, 2, -1, -1, -1]</a:t>
                </a:r>
                <a:endParaRPr kumimoji="1" lang="ja-JP" altLang="en-US" sz="2000" dirty="0"/>
              </a:p>
            </p:txBody>
          </p:sp>
          <p:sp>
            <p:nvSpPr>
              <p:cNvPr id="157" name="円/楕円 156"/>
              <p:cNvSpPr/>
              <p:nvPr/>
            </p:nvSpPr>
            <p:spPr>
              <a:xfrm>
                <a:off x="6083478" y="2490020"/>
                <a:ext cx="500498" cy="500500"/>
              </a:xfrm>
              <a:prstGeom prst="ellipse">
                <a:avLst/>
              </a:prstGeom>
              <a:solidFill>
                <a:srgbClr val="D99694"/>
              </a:solidFill>
              <a:ln>
                <a:solidFill>
                  <a:srgbClr val="C0504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2</a:t>
                </a:r>
                <a:endParaRPr kumimoji="1" lang="ja-JP" altLang="en-US" dirty="0">
                  <a:latin typeface="Calibri" panose="020F0502020204030204" pitchFamily="34" charset="0"/>
                </a:endParaRPr>
              </a:p>
            </p:txBody>
          </p:sp>
          <p:grpSp>
            <p:nvGrpSpPr>
              <p:cNvPr id="158" name="グループ化 35"/>
              <p:cNvGrpSpPr/>
              <p:nvPr/>
            </p:nvGrpSpPr>
            <p:grpSpPr>
              <a:xfrm>
                <a:off x="5182582" y="3227520"/>
                <a:ext cx="2302292" cy="502086"/>
                <a:chOff x="6732240" y="4221088"/>
                <a:chExt cx="1656184" cy="361181"/>
              </a:xfrm>
              <a:solidFill>
                <a:schemeClr val="accent1">
                  <a:lumMod val="60000"/>
                  <a:lumOff val="40000"/>
                </a:schemeClr>
              </a:solidFill>
            </p:grpSpPr>
            <p:sp>
              <p:nvSpPr>
                <p:cNvPr id="177" name="円/楕円 12"/>
                <p:cNvSpPr/>
                <p:nvPr/>
              </p:nvSpPr>
              <p:spPr>
                <a:xfrm>
                  <a:off x="6732240" y="4222229"/>
                  <a:ext cx="360040" cy="360040"/>
                </a:xfrm>
                <a:prstGeom prst="ellipse">
                  <a:avLst/>
                </a:prstGeom>
                <a:grp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178" name="円/楕円 13"/>
                <p:cNvSpPr/>
                <p:nvPr/>
              </p:nvSpPr>
              <p:spPr>
                <a:xfrm>
                  <a:off x="8028384" y="4221088"/>
                  <a:ext cx="360040" cy="360040"/>
                </a:xfrm>
                <a:prstGeom prst="ellipse">
                  <a:avLst/>
                </a:prstGeom>
                <a:grp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4</a:t>
                  </a:r>
                  <a:endParaRPr kumimoji="1" lang="ja-JP" altLang="en-US" dirty="0">
                    <a:latin typeface="Calibri" panose="020F0502020204030204" pitchFamily="34" charset="0"/>
                  </a:endParaRPr>
                </a:p>
              </p:txBody>
            </p:sp>
          </p:grpSp>
          <p:cxnSp>
            <p:nvCxnSpPr>
              <p:cNvPr id="159" name="直線コネクタ 158"/>
              <p:cNvCxnSpPr>
                <a:stCxn id="157" idx="3"/>
              </p:cNvCxnSpPr>
              <p:nvPr/>
            </p:nvCxnSpPr>
            <p:spPr>
              <a:xfrm flipH="1">
                <a:off x="5609783" y="2917223"/>
                <a:ext cx="546992" cy="385181"/>
              </a:xfrm>
              <a:prstGeom prst="line">
                <a:avLst/>
              </a:prstGeom>
              <a:ln/>
            </p:spPr>
            <p:style>
              <a:lnRef idx="2">
                <a:schemeClr val="dk1"/>
              </a:lnRef>
              <a:fillRef idx="1">
                <a:schemeClr val="lt1"/>
              </a:fillRef>
              <a:effectRef idx="0">
                <a:schemeClr val="dk1"/>
              </a:effectRef>
              <a:fontRef idx="minor">
                <a:schemeClr val="dk1"/>
              </a:fontRef>
            </p:style>
          </p:cxnSp>
          <p:cxnSp>
            <p:nvCxnSpPr>
              <p:cNvPr id="160" name="直線コネクタ 159"/>
              <p:cNvCxnSpPr>
                <a:stCxn id="157" idx="5"/>
              </p:cNvCxnSpPr>
              <p:nvPr/>
            </p:nvCxnSpPr>
            <p:spPr>
              <a:xfrm>
                <a:off x="6510680" y="2917223"/>
                <a:ext cx="546992" cy="383595"/>
              </a:xfrm>
              <a:prstGeom prst="line">
                <a:avLst/>
              </a:prstGeom>
              <a:ln/>
            </p:spPr>
            <p:style>
              <a:lnRef idx="2">
                <a:schemeClr val="dk1"/>
              </a:lnRef>
              <a:fillRef idx="1">
                <a:schemeClr val="lt1"/>
              </a:fillRef>
              <a:effectRef idx="0">
                <a:schemeClr val="dk1"/>
              </a:effectRef>
              <a:fontRef idx="minor">
                <a:schemeClr val="dk1"/>
              </a:fontRef>
            </p:style>
          </p:cxnSp>
          <p:cxnSp>
            <p:nvCxnSpPr>
              <p:cNvPr id="162" name="直線コネクタ 161"/>
              <p:cNvCxnSpPr/>
              <p:nvPr/>
            </p:nvCxnSpPr>
            <p:spPr>
              <a:xfrm>
                <a:off x="4782188" y="3103279"/>
                <a:ext cx="3946587" cy="0"/>
              </a:xfrm>
              <a:prstGeom prst="line">
                <a:avLst/>
              </a:prstGeom>
              <a:ln>
                <a:prstDash val="dash"/>
              </a:ln>
            </p:spPr>
            <p:style>
              <a:lnRef idx="2">
                <a:schemeClr val="dk1"/>
              </a:lnRef>
              <a:fillRef idx="1">
                <a:schemeClr val="lt1"/>
              </a:fillRef>
              <a:effectRef idx="0">
                <a:schemeClr val="dk1"/>
              </a:effectRef>
              <a:fontRef idx="minor">
                <a:schemeClr val="dk1"/>
              </a:fontRef>
            </p:style>
          </p:cxnSp>
          <p:cxnSp>
            <p:nvCxnSpPr>
              <p:cNvPr id="163" name="直線コネクタ 162"/>
              <p:cNvCxnSpPr/>
              <p:nvPr/>
            </p:nvCxnSpPr>
            <p:spPr>
              <a:xfrm>
                <a:off x="4782188" y="3892598"/>
                <a:ext cx="3946587" cy="0"/>
              </a:xfrm>
              <a:prstGeom prst="line">
                <a:avLst/>
              </a:prstGeom>
              <a:ln>
                <a:prstDash val="dash"/>
              </a:ln>
            </p:spPr>
            <p:style>
              <a:lnRef idx="2">
                <a:schemeClr val="dk1"/>
              </a:lnRef>
              <a:fillRef idx="1">
                <a:schemeClr val="lt1"/>
              </a:fillRef>
              <a:effectRef idx="0">
                <a:schemeClr val="dk1"/>
              </a:effectRef>
              <a:fontRef idx="minor">
                <a:schemeClr val="dk1"/>
              </a:fontRef>
            </p:style>
          </p:cxnSp>
          <p:sp>
            <p:nvSpPr>
              <p:cNvPr id="164" name="テキスト ボックス 163"/>
              <p:cNvSpPr txBox="1"/>
              <p:nvPr/>
            </p:nvSpPr>
            <p:spPr>
              <a:xfrm>
                <a:off x="8277737" y="2451093"/>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L0</a:t>
                </a:r>
                <a:endParaRPr kumimoji="1" lang="ja-JP" altLang="en-US" dirty="0">
                  <a:latin typeface="Calibri" panose="020F0502020204030204" pitchFamily="34" charset="0"/>
                </a:endParaRPr>
              </a:p>
            </p:txBody>
          </p:sp>
          <p:sp>
            <p:nvSpPr>
              <p:cNvPr id="165" name="テキスト ボックス 164"/>
              <p:cNvSpPr txBox="1"/>
              <p:nvPr/>
            </p:nvSpPr>
            <p:spPr>
              <a:xfrm>
                <a:off x="8277736" y="3240978"/>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L1</a:t>
                </a:r>
                <a:endParaRPr kumimoji="1" lang="ja-JP" altLang="en-US" dirty="0">
                  <a:latin typeface="Calibri" panose="020F0502020204030204" pitchFamily="34" charset="0"/>
                </a:endParaRPr>
              </a:p>
            </p:txBody>
          </p:sp>
          <p:sp>
            <p:nvSpPr>
              <p:cNvPr id="166" name="テキスト ボックス 165"/>
              <p:cNvSpPr txBox="1"/>
              <p:nvPr/>
            </p:nvSpPr>
            <p:spPr>
              <a:xfrm>
                <a:off x="8277737" y="4167031"/>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L2</a:t>
                </a:r>
              </a:p>
            </p:txBody>
          </p:sp>
          <p:sp>
            <p:nvSpPr>
              <p:cNvPr id="167" name="テキスト ボックス 166"/>
              <p:cNvSpPr txBox="1"/>
              <p:nvPr/>
            </p:nvSpPr>
            <p:spPr>
              <a:xfrm>
                <a:off x="5303735" y="1902893"/>
                <a:ext cx="3084047"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pPr algn="ctr"/>
                <a:r>
                  <a:rPr kumimoji="1" lang="en-US" altLang="ja-JP" dirty="0" smtClean="0"/>
                  <a:t>BFS Tree (Source Vertex: 2)</a:t>
                </a:r>
                <a:endParaRPr kumimoji="1" lang="ja-JP" altLang="en-US" dirty="0"/>
              </a:p>
            </p:txBody>
          </p:sp>
          <p:cxnSp>
            <p:nvCxnSpPr>
              <p:cNvPr id="168" name="直線コネクタ 167"/>
              <p:cNvCxnSpPr/>
              <p:nvPr/>
            </p:nvCxnSpPr>
            <p:spPr>
              <a:xfrm>
                <a:off x="0" y="5008031"/>
                <a:ext cx="9144000" cy="0"/>
              </a:xfrm>
              <a:prstGeom prst="line">
                <a:avLst/>
              </a:prstGeom>
              <a:ln>
                <a:prstDash val="lgDashDot"/>
              </a:ln>
            </p:spPr>
            <p:style>
              <a:lnRef idx="2">
                <a:schemeClr val="accent1"/>
              </a:lnRef>
              <a:fillRef idx="0">
                <a:schemeClr val="accent1"/>
              </a:fillRef>
              <a:effectRef idx="1">
                <a:schemeClr val="accent1"/>
              </a:effectRef>
              <a:fontRef idx="minor">
                <a:schemeClr val="tx1"/>
              </a:fontRef>
            </p:style>
          </p:cxnSp>
          <p:sp>
            <p:nvSpPr>
              <p:cNvPr id="169" name="テキスト ボックス 168"/>
              <p:cNvSpPr txBox="1"/>
              <p:nvPr/>
            </p:nvSpPr>
            <p:spPr>
              <a:xfrm>
                <a:off x="293054" y="1496086"/>
                <a:ext cx="1711451" cy="369332"/>
              </a:xfrm>
              <a:prstGeom prst="rect">
                <a:avLst/>
              </a:prstGeom>
              <a:noFill/>
            </p:spPr>
            <p:txBody>
              <a:bodyPr wrap="none" rtlCol="0">
                <a:spAutoFit/>
              </a:bodyPr>
              <a:lstStyle/>
              <a:p>
                <a:r>
                  <a:rPr kumimoji="1" lang="en-US" altLang="ja-JP" dirty="0" smtClean="0"/>
                  <a:t>BFS iteration 1</a:t>
                </a:r>
                <a:endParaRPr kumimoji="1" lang="ja-JP" altLang="en-US" dirty="0"/>
              </a:p>
            </p:txBody>
          </p:sp>
          <p:grpSp>
            <p:nvGrpSpPr>
              <p:cNvPr id="170" name="図形グループ 169"/>
              <p:cNvGrpSpPr/>
              <p:nvPr/>
            </p:nvGrpSpPr>
            <p:grpSpPr>
              <a:xfrm>
                <a:off x="6265785" y="5265995"/>
                <a:ext cx="2552356" cy="1409111"/>
                <a:chOff x="6265785" y="5265995"/>
                <a:chExt cx="2552356" cy="1409111"/>
              </a:xfrm>
            </p:grpSpPr>
            <p:sp>
              <p:nvSpPr>
                <p:cNvPr id="171" name="円/楕円 170"/>
                <p:cNvSpPr/>
                <p:nvPr/>
              </p:nvSpPr>
              <p:spPr>
                <a:xfrm flipV="1">
                  <a:off x="6265785" y="5265995"/>
                  <a:ext cx="367135" cy="367135"/>
                </a:xfrm>
                <a:prstGeom prst="ellipse">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72" name="円/楕円 171"/>
                <p:cNvSpPr/>
                <p:nvPr/>
              </p:nvSpPr>
              <p:spPr>
                <a:xfrm flipV="1">
                  <a:off x="6269344" y="5784145"/>
                  <a:ext cx="367135" cy="367135"/>
                </a:xfrm>
                <a:prstGeom prst="ellipse">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73" name="テキスト ボックス 172"/>
                <p:cNvSpPr txBox="1"/>
                <p:nvPr/>
              </p:nvSpPr>
              <p:spPr>
                <a:xfrm>
                  <a:off x="6760554" y="5267767"/>
                  <a:ext cx="2057587" cy="369332"/>
                </a:xfrm>
                <a:prstGeom prst="rect">
                  <a:avLst/>
                </a:prstGeom>
                <a:noFill/>
              </p:spPr>
              <p:txBody>
                <a:bodyPr wrap="none" rtlCol="0">
                  <a:spAutoFit/>
                </a:bodyPr>
                <a:lstStyle/>
                <a:p>
                  <a:r>
                    <a:rPr kumimoji="1" lang="en-US" altLang="ja-JP" dirty="0"/>
                    <a:t>i</a:t>
                  </a:r>
                  <a:r>
                    <a:rPr kumimoji="1" lang="en-US" altLang="ja-JP" dirty="0" smtClean="0"/>
                    <a:t>n Current Frontier</a:t>
                  </a:r>
                  <a:endParaRPr kumimoji="1" lang="ja-JP" altLang="en-US" dirty="0"/>
                </a:p>
              </p:txBody>
            </p:sp>
            <p:sp>
              <p:nvSpPr>
                <p:cNvPr id="174" name="テキスト ボックス 173"/>
                <p:cNvSpPr txBox="1"/>
                <p:nvPr/>
              </p:nvSpPr>
              <p:spPr>
                <a:xfrm>
                  <a:off x="6760554" y="5784144"/>
                  <a:ext cx="1762509" cy="369332"/>
                </a:xfrm>
                <a:prstGeom prst="rect">
                  <a:avLst/>
                </a:prstGeom>
                <a:noFill/>
              </p:spPr>
              <p:txBody>
                <a:bodyPr wrap="none" rtlCol="0">
                  <a:spAutoFit/>
                </a:bodyPr>
                <a:lstStyle/>
                <a:p>
                  <a:r>
                    <a:rPr kumimoji="1" lang="en-US" altLang="ja-JP" dirty="0"/>
                    <a:t>in Next </a:t>
                  </a:r>
                  <a:r>
                    <a:rPr kumimoji="1" lang="en-US" altLang="ja-JP" dirty="0" smtClean="0"/>
                    <a:t>Frontier</a:t>
                  </a:r>
                  <a:endParaRPr kumimoji="1" lang="ja-JP" altLang="en-US" dirty="0"/>
                </a:p>
              </p:txBody>
            </p:sp>
            <p:sp>
              <p:nvSpPr>
                <p:cNvPr id="175" name="円/楕円 174"/>
                <p:cNvSpPr/>
                <p:nvPr/>
              </p:nvSpPr>
              <p:spPr>
                <a:xfrm flipV="1">
                  <a:off x="6269344" y="6305774"/>
                  <a:ext cx="367135" cy="367135"/>
                </a:xfrm>
                <a:prstGeom prst="ellipse">
                  <a:avLst/>
                </a:prstGeom>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76" name="テキスト ボックス 175"/>
                <p:cNvSpPr txBox="1"/>
                <p:nvPr/>
              </p:nvSpPr>
              <p:spPr>
                <a:xfrm>
                  <a:off x="6760554" y="6305774"/>
                  <a:ext cx="1544501" cy="369332"/>
                </a:xfrm>
                <a:prstGeom prst="rect">
                  <a:avLst/>
                </a:prstGeom>
                <a:noFill/>
              </p:spPr>
              <p:txBody>
                <a:bodyPr wrap="none" rtlCol="0">
                  <a:spAutoFit/>
                </a:bodyPr>
                <a:lstStyle/>
                <a:p>
                  <a:r>
                    <a:rPr kumimoji="1" lang="en-US" altLang="ja-JP" dirty="0" smtClean="0"/>
                    <a:t>visited vertex</a:t>
                  </a:r>
                  <a:endParaRPr kumimoji="1" lang="ja-JP" altLang="en-US" dirty="0"/>
                </a:p>
              </p:txBody>
            </p:sp>
          </p:grpSp>
        </p:grpSp>
      </p:grpSp>
      <p:grpSp>
        <p:nvGrpSpPr>
          <p:cNvPr id="179" name="図形グループ 178"/>
          <p:cNvGrpSpPr/>
          <p:nvPr/>
        </p:nvGrpSpPr>
        <p:grpSpPr>
          <a:xfrm>
            <a:off x="9" y="1491861"/>
            <a:ext cx="9144000" cy="5361915"/>
            <a:chOff x="0" y="1496086"/>
            <a:chExt cx="9144000" cy="5361914"/>
          </a:xfrm>
        </p:grpSpPr>
        <p:sp>
          <p:nvSpPr>
            <p:cNvPr id="180" name="正方形/長方形 179"/>
            <p:cNvSpPr/>
            <p:nvPr/>
          </p:nvSpPr>
          <p:spPr>
            <a:xfrm>
              <a:off x="0" y="1496086"/>
              <a:ext cx="9144000" cy="536191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181" name="図形グループ 180"/>
            <p:cNvGrpSpPr/>
            <p:nvPr/>
          </p:nvGrpSpPr>
          <p:grpSpPr>
            <a:xfrm>
              <a:off x="0" y="1496086"/>
              <a:ext cx="9144000" cy="5179020"/>
              <a:chOff x="0" y="1496086"/>
              <a:chExt cx="9144000" cy="5179020"/>
            </a:xfrm>
          </p:grpSpPr>
          <p:sp>
            <p:nvSpPr>
              <p:cNvPr id="182" name="円/楕円 181"/>
              <p:cNvSpPr/>
              <p:nvPr/>
            </p:nvSpPr>
            <p:spPr>
              <a:xfrm>
                <a:off x="1984178" y="2241873"/>
                <a:ext cx="504056" cy="504056"/>
              </a:xfrm>
              <a:prstGeom prst="ellipse">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183" name="円/楕円 182"/>
              <p:cNvSpPr/>
              <p:nvPr/>
            </p:nvSpPr>
            <p:spPr>
              <a:xfrm>
                <a:off x="976066" y="2601913"/>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185" name="円/楕円 184"/>
              <p:cNvSpPr/>
              <p:nvPr/>
            </p:nvSpPr>
            <p:spPr>
              <a:xfrm>
                <a:off x="976066" y="3466009"/>
                <a:ext cx="504056" cy="504056"/>
              </a:xfrm>
              <a:prstGeom prst="ellipse">
                <a:avLst/>
              </a:prstGeom>
              <a:solidFill>
                <a:schemeClr val="bg1">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2</a:t>
                </a:r>
                <a:endParaRPr kumimoji="1" lang="ja-JP" altLang="en-US" dirty="0">
                  <a:latin typeface="Calibri" panose="020F0502020204030204" pitchFamily="34" charset="0"/>
                </a:endParaRPr>
              </a:p>
            </p:txBody>
          </p:sp>
          <p:sp>
            <p:nvSpPr>
              <p:cNvPr id="186" name="円/楕円 185"/>
              <p:cNvSpPr/>
              <p:nvPr/>
            </p:nvSpPr>
            <p:spPr>
              <a:xfrm>
                <a:off x="1552130" y="4042073"/>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188" name="円/楕円 187"/>
              <p:cNvSpPr/>
              <p:nvPr/>
            </p:nvSpPr>
            <p:spPr>
              <a:xfrm>
                <a:off x="2416226" y="4168102"/>
                <a:ext cx="504056" cy="504056"/>
              </a:xfrm>
              <a:prstGeom prst="ellipse">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4</a:t>
                </a:r>
                <a:endParaRPr kumimoji="1" lang="ja-JP" altLang="en-US" dirty="0">
                  <a:latin typeface="Calibri" panose="020F0502020204030204" pitchFamily="34" charset="0"/>
                </a:endParaRPr>
              </a:p>
            </p:txBody>
          </p:sp>
          <p:sp>
            <p:nvSpPr>
              <p:cNvPr id="194" name="円/楕円 193"/>
              <p:cNvSpPr/>
              <p:nvPr/>
            </p:nvSpPr>
            <p:spPr>
              <a:xfrm>
                <a:off x="3352330" y="3826049"/>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5</a:t>
                </a:r>
                <a:endParaRPr kumimoji="1" lang="ja-JP" altLang="en-US" dirty="0">
                  <a:latin typeface="Calibri" panose="020F0502020204030204" pitchFamily="34" charset="0"/>
                </a:endParaRPr>
              </a:p>
            </p:txBody>
          </p:sp>
          <p:sp>
            <p:nvSpPr>
              <p:cNvPr id="195" name="円/楕円 194"/>
              <p:cNvSpPr/>
              <p:nvPr/>
            </p:nvSpPr>
            <p:spPr>
              <a:xfrm>
                <a:off x="3424338" y="2889945"/>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196" name="円/楕円 195"/>
              <p:cNvSpPr/>
              <p:nvPr/>
            </p:nvSpPr>
            <p:spPr>
              <a:xfrm>
                <a:off x="2848274" y="2385889"/>
                <a:ext cx="504056" cy="5040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7</a:t>
                </a:r>
                <a:endParaRPr kumimoji="1" lang="ja-JP" altLang="en-US" dirty="0">
                  <a:latin typeface="Calibri" panose="020F0502020204030204" pitchFamily="34" charset="0"/>
                </a:endParaRPr>
              </a:p>
            </p:txBody>
          </p:sp>
          <p:cxnSp>
            <p:nvCxnSpPr>
              <p:cNvPr id="197" name="曲線コネクタ 196"/>
              <p:cNvCxnSpPr>
                <a:stCxn id="182" idx="1"/>
                <a:endCxn id="183" idx="0"/>
              </p:cNvCxnSpPr>
              <p:nvPr/>
            </p:nvCxnSpPr>
            <p:spPr>
              <a:xfrm rot="16200000" flipH="1" flipV="1">
                <a:off x="1499933" y="2043850"/>
                <a:ext cx="286223" cy="829901"/>
              </a:xfrm>
              <a:prstGeom prst="curvedConnector3">
                <a:avLst>
                  <a:gd name="adj1" fmla="val -17635"/>
                </a:avLst>
              </a:prstGeom>
              <a:ln/>
            </p:spPr>
            <p:style>
              <a:lnRef idx="2">
                <a:schemeClr val="dk1"/>
              </a:lnRef>
              <a:fillRef idx="1">
                <a:schemeClr val="lt1"/>
              </a:fillRef>
              <a:effectRef idx="0">
                <a:schemeClr val="dk1"/>
              </a:effectRef>
              <a:fontRef idx="minor">
                <a:schemeClr val="dk1"/>
              </a:fontRef>
            </p:style>
          </p:cxnSp>
          <p:cxnSp>
            <p:nvCxnSpPr>
              <p:cNvPr id="198" name="曲線コネクタ 197"/>
              <p:cNvCxnSpPr>
                <a:stCxn id="182" idx="3"/>
                <a:endCxn id="185" idx="6"/>
              </p:cNvCxnSpPr>
              <p:nvPr/>
            </p:nvCxnSpPr>
            <p:spPr>
              <a:xfrm rot="5400000">
                <a:off x="1246097" y="2906138"/>
                <a:ext cx="1045925"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199" name="曲線コネクタ 198"/>
              <p:cNvCxnSpPr>
                <a:stCxn id="183" idx="2"/>
                <a:endCxn id="188" idx="3"/>
              </p:cNvCxnSpPr>
              <p:nvPr/>
            </p:nvCxnSpPr>
            <p:spPr>
              <a:xfrm rot="10800000" flipH="1" flipV="1">
                <a:off x="976065" y="2853941"/>
                <a:ext cx="1513977" cy="1744400"/>
              </a:xfrm>
              <a:prstGeom prst="curvedConnector4">
                <a:avLst>
                  <a:gd name="adj1" fmla="val -11696"/>
                  <a:gd name="adj2" fmla="val 112168"/>
                </a:avLst>
              </a:prstGeom>
              <a:ln/>
            </p:spPr>
            <p:style>
              <a:lnRef idx="2">
                <a:schemeClr val="dk1"/>
              </a:lnRef>
              <a:fillRef idx="1">
                <a:schemeClr val="lt1"/>
              </a:fillRef>
              <a:effectRef idx="0">
                <a:schemeClr val="dk1"/>
              </a:effectRef>
              <a:fontRef idx="minor">
                <a:schemeClr val="dk1"/>
              </a:fontRef>
            </p:style>
          </p:cxnSp>
          <p:cxnSp>
            <p:nvCxnSpPr>
              <p:cNvPr id="200" name="曲線コネクタ 199"/>
              <p:cNvCxnSpPr>
                <a:stCxn id="185" idx="6"/>
                <a:endCxn id="188" idx="1"/>
              </p:cNvCxnSpPr>
              <p:nvPr/>
            </p:nvCxnSpPr>
            <p:spPr>
              <a:xfrm>
                <a:off x="1480122" y="3718037"/>
                <a:ext cx="1009921" cy="52388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201" name="曲線コネクタ 200"/>
              <p:cNvCxnSpPr>
                <a:stCxn id="186" idx="7"/>
                <a:endCxn id="188" idx="1"/>
              </p:cNvCxnSpPr>
              <p:nvPr/>
            </p:nvCxnSpPr>
            <p:spPr>
              <a:xfrm rot="16200000" flipH="1">
                <a:off x="2173191" y="3925067"/>
                <a:ext cx="126029" cy="507674"/>
              </a:xfrm>
              <a:prstGeom prst="curvedConnector3">
                <a:avLst>
                  <a:gd name="adj1" fmla="val -35578"/>
                </a:avLst>
              </a:prstGeom>
              <a:ln/>
            </p:spPr>
            <p:style>
              <a:lnRef idx="2">
                <a:schemeClr val="dk1"/>
              </a:lnRef>
              <a:fillRef idx="1">
                <a:schemeClr val="lt1"/>
              </a:fillRef>
              <a:effectRef idx="0">
                <a:schemeClr val="dk1"/>
              </a:effectRef>
              <a:fontRef idx="minor">
                <a:schemeClr val="dk1"/>
              </a:fontRef>
            </p:style>
          </p:cxnSp>
          <p:cxnSp>
            <p:nvCxnSpPr>
              <p:cNvPr id="202" name="曲線コネクタ 201"/>
              <p:cNvCxnSpPr>
                <a:stCxn id="188" idx="6"/>
                <a:endCxn id="194" idx="3"/>
              </p:cNvCxnSpPr>
              <p:nvPr/>
            </p:nvCxnSpPr>
            <p:spPr>
              <a:xfrm flipV="1">
                <a:off x="2920282" y="4256288"/>
                <a:ext cx="505865" cy="16384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203" name="曲線コネクタ 202"/>
              <p:cNvCxnSpPr>
                <a:stCxn id="194" idx="6"/>
                <a:endCxn id="195" idx="6"/>
              </p:cNvCxnSpPr>
              <p:nvPr/>
            </p:nvCxnSpPr>
            <p:spPr>
              <a:xfrm flipV="1">
                <a:off x="3856386" y="3141973"/>
                <a:ext cx="72008" cy="936104"/>
              </a:xfrm>
              <a:prstGeom prst="curvedConnector3">
                <a:avLst>
                  <a:gd name="adj1" fmla="val 292268"/>
                </a:avLst>
              </a:prstGeom>
              <a:ln/>
            </p:spPr>
            <p:style>
              <a:lnRef idx="2">
                <a:schemeClr val="dk1"/>
              </a:lnRef>
              <a:fillRef idx="1">
                <a:schemeClr val="lt1"/>
              </a:fillRef>
              <a:effectRef idx="0">
                <a:schemeClr val="dk1"/>
              </a:effectRef>
              <a:fontRef idx="minor">
                <a:schemeClr val="dk1"/>
              </a:fontRef>
            </p:style>
          </p:cxnSp>
          <p:cxnSp>
            <p:nvCxnSpPr>
              <p:cNvPr id="204" name="曲線コネクタ 203"/>
              <p:cNvCxnSpPr>
                <a:stCxn id="188" idx="7"/>
                <a:endCxn id="195" idx="2"/>
              </p:cNvCxnSpPr>
              <p:nvPr/>
            </p:nvCxnSpPr>
            <p:spPr>
              <a:xfrm rot="5400000" flipH="1" flipV="1">
                <a:off x="2585428" y="3403010"/>
                <a:ext cx="1099946"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205" name="曲線コネクタ 204"/>
              <p:cNvCxnSpPr>
                <a:stCxn id="182" idx="7"/>
                <a:endCxn id="196" idx="0"/>
              </p:cNvCxnSpPr>
              <p:nvPr/>
            </p:nvCxnSpPr>
            <p:spPr>
              <a:xfrm rot="16200000" flipH="1">
                <a:off x="2722259" y="2007847"/>
                <a:ext cx="70199" cy="685885"/>
              </a:xfrm>
              <a:prstGeom prst="curvedConnector3">
                <a:avLst>
                  <a:gd name="adj1" fmla="val -118915"/>
                </a:avLst>
              </a:prstGeom>
              <a:ln/>
            </p:spPr>
            <p:style>
              <a:lnRef idx="2">
                <a:schemeClr val="dk1"/>
              </a:lnRef>
              <a:fillRef idx="1">
                <a:schemeClr val="lt1"/>
              </a:fillRef>
              <a:effectRef idx="0">
                <a:schemeClr val="dk1"/>
              </a:effectRef>
              <a:fontRef idx="minor">
                <a:schemeClr val="dk1"/>
              </a:fontRef>
            </p:style>
          </p:cxnSp>
          <p:cxnSp>
            <p:nvCxnSpPr>
              <p:cNvPr id="206" name="曲線コネクタ 205"/>
              <p:cNvCxnSpPr>
                <a:stCxn id="182" idx="6"/>
                <a:endCxn id="188" idx="0"/>
              </p:cNvCxnSpPr>
              <p:nvPr/>
            </p:nvCxnSpPr>
            <p:spPr>
              <a:xfrm>
                <a:off x="2488234" y="2493901"/>
                <a:ext cx="180020" cy="1674201"/>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207" name="曲線コネクタ 206"/>
              <p:cNvCxnSpPr>
                <a:stCxn id="196" idx="7"/>
                <a:endCxn id="183" idx="1"/>
              </p:cNvCxnSpPr>
              <p:nvPr/>
            </p:nvCxnSpPr>
            <p:spPr>
              <a:xfrm rot="16200000" flipH="1" flipV="1">
                <a:off x="2056186" y="1453403"/>
                <a:ext cx="216024" cy="2228630"/>
              </a:xfrm>
              <a:prstGeom prst="curvedConnector3">
                <a:avLst>
                  <a:gd name="adj1" fmla="val -230293"/>
                </a:avLst>
              </a:prstGeom>
              <a:ln/>
            </p:spPr>
            <p:style>
              <a:lnRef idx="2">
                <a:schemeClr val="dk1"/>
              </a:lnRef>
              <a:fillRef idx="1">
                <a:schemeClr val="lt1"/>
              </a:fillRef>
              <a:effectRef idx="0">
                <a:schemeClr val="dk1"/>
              </a:effectRef>
              <a:fontRef idx="minor">
                <a:schemeClr val="dk1"/>
              </a:fontRef>
            </p:style>
          </p:cxnSp>
          <p:sp>
            <p:nvSpPr>
              <p:cNvPr id="208" name="テキスト ボックス 207"/>
              <p:cNvSpPr txBox="1"/>
              <p:nvPr/>
            </p:nvSpPr>
            <p:spPr>
              <a:xfrm>
                <a:off x="452920" y="5220397"/>
                <a:ext cx="2857423" cy="400110"/>
              </a:xfrm>
              <a:prstGeom prst="rect">
                <a:avLst/>
              </a:prstGeom>
              <a:noFill/>
            </p:spPr>
            <p:txBody>
              <a:bodyPr wrap="none" rtlCol="0">
                <a:spAutoFit/>
              </a:bodyPr>
              <a:lstStyle/>
              <a:p>
                <a:r>
                  <a:rPr kumimoji="1" lang="en-US" altLang="ja-JP" sz="2000" dirty="0" smtClean="0"/>
                  <a:t>Current Frontier = [0, 4]</a:t>
                </a:r>
                <a:endParaRPr kumimoji="1" lang="ja-JP" altLang="en-US" sz="2000" dirty="0"/>
              </a:p>
            </p:txBody>
          </p:sp>
          <p:sp>
            <p:nvSpPr>
              <p:cNvPr id="209" name="テキスト ボックス 208"/>
              <p:cNvSpPr txBox="1"/>
              <p:nvPr/>
            </p:nvSpPr>
            <p:spPr>
              <a:xfrm>
                <a:off x="772353" y="5731002"/>
                <a:ext cx="2173016" cy="400110"/>
              </a:xfrm>
              <a:prstGeom prst="rect">
                <a:avLst/>
              </a:prstGeom>
              <a:noFill/>
            </p:spPr>
            <p:txBody>
              <a:bodyPr wrap="none" rtlCol="0">
                <a:spAutoFit/>
              </a:bodyPr>
              <a:lstStyle/>
              <a:p>
                <a:r>
                  <a:rPr kumimoji="1" lang="en-US" altLang="ja-JP" sz="2000" dirty="0" smtClean="0"/>
                  <a:t>Next Frontier = [</a:t>
                </a:r>
                <a:r>
                  <a:rPr kumimoji="1" lang="en-US" altLang="ja-JP" sz="2000" dirty="0"/>
                  <a:t> </a:t>
                </a:r>
                <a:r>
                  <a:rPr kumimoji="1" lang="en-US" altLang="ja-JP" sz="2000" dirty="0" smtClean="0"/>
                  <a:t>]</a:t>
                </a:r>
                <a:endParaRPr kumimoji="1" lang="ja-JP" altLang="en-US" sz="2000" dirty="0"/>
              </a:p>
            </p:txBody>
          </p:sp>
          <p:sp>
            <p:nvSpPr>
              <p:cNvPr id="210" name="テキスト ボックス 209"/>
              <p:cNvSpPr txBox="1"/>
              <p:nvPr/>
            </p:nvSpPr>
            <p:spPr>
              <a:xfrm>
                <a:off x="1178311" y="6243215"/>
                <a:ext cx="4268566" cy="400110"/>
              </a:xfrm>
              <a:prstGeom prst="rect">
                <a:avLst/>
              </a:prstGeom>
              <a:noFill/>
            </p:spPr>
            <p:txBody>
              <a:bodyPr wrap="none" rtlCol="0">
                <a:spAutoFit/>
              </a:bodyPr>
              <a:lstStyle/>
              <a:p>
                <a:r>
                  <a:rPr kumimoji="1" lang="en-US" altLang="ja-JP" sz="2000" dirty="0" smtClean="0"/>
                  <a:t>BFS Tree = [2, -1, 2, -1, 2, -1, -1, -1]</a:t>
                </a:r>
                <a:endParaRPr kumimoji="1" lang="ja-JP" altLang="en-US" sz="2000" dirty="0"/>
              </a:p>
            </p:txBody>
          </p:sp>
          <p:sp>
            <p:nvSpPr>
              <p:cNvPr id="211" name="円/楕円 210"/>
              <p:cNvSpPr/>
              <p:nvPr/>
            </p:nvSpPr>
            <p:spPr>
              <a:xfrm>
                <a:off x="6083478" y="2490020"/>
                <a:ext cx="500498" cy="500500"/>
              </a:xfrm>
              <a:prstGeom prst="ellipse">
                <a:avLst/>
              </a:prstGeom>
              <a:solidFill>
                <a:srgbClr val="7F7F7F"/>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2</a:t>
                </a:r>
                <a:endParaRPr kumimoji="1" lang="ja-JP" altLang="en-US" dirty="0">
                  <a:latin typeface="Calibri" panose="020F0502020204030204" pitchFamily="34" charset="0"/>
                </a:endParaRPr>
              </a:p>
            </p:txBody>
          </p:sp>
          <p:grpSp>
            <p:nvGrpSpPr>
              <p:cNvPr id="212" name="グループ化 35"/>
              <p:cNvGrpSpPr/>
              <p:nvPr/>
            </p:nvGrpSpPr>
            <p:grpSpPr>
              <a:xfrm>
                <a:off x="5182582" y="3227520"/>
                <a:ext cx="2302292" cy="502086"/>
                <a:chOff x="6732240" y="4221088"/>
                <a:chExt cx="1656184" cy="361181"/>
              </a:xfrm>
              <a:solidFill>
                <a:srgbClr val="D99694"/>
              </a:solidFill>
            </p:grpSpPr>
            <p:sp>
              <p:nvSpPr>
                <p:cNvPr id="231" name="円/楕円 12"/>
                <p:cNvSpPr/>
                <p:nvPr/>
              </p:nvSpPr>
              <p:spPr>
                <a:xfrm>
                  <a:off x="6732240" y="4222229"/>
                  <a:ext cx="360040" cy="360040"/>
                </a:xfrm>
                <a:prstGeom prst="ellipse">
                  <a:avLst/>
                </a:prstGeom>
                <a:grpFill/>
                <a:ln>
                  <a:solidFill>
                    <a:srgbClr val="C0504D"/>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232" name="円/楕円 13"/>
                <p:cNvSpPr/>
                <p:nvPr/>
              </p:nvSpPr>
              <p:spPr>
                <a:xfrm>
                  <a:off x="8028384" y="4221088"/>
                  <a:ext cx="360040" cy="360040"/>
                </a:xfrm>
                <a:prstGeom prst="ellipse">
                  <a:avLst/>
                </a:prstGeom>
                <a:grpFill/>
                <a:ln>
                  <a:solidFill>
                    <a:srgbClr val="C0504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4</a:t>
                  </a:r>
                  <a:endParaRPr kumimoji="1" lang="ja-JP" altLang="en-US" dirty="0">
                    <a:latin typeface="Calibri" panose="020F0502020204030204" pitchFamily="34" charset="0"/>
                  </a:endParaRPr>
                </a:p>
              </p:txBody>
            </p:sp>
          </p:grpSp>
          <p:cxnSp>
            <p:nvCxnSpPr>
              <p:cNvPr id="213" name="直線コネクタ 212"/>
              <p:cNvCxnSpPr>
                <a:stCxn id="211" idx="3"/>
              </p:cNvCxnSpPr>
              <p:nvPr/>
            </p:nvCxnSpPr>
            <p:spPr>
              <a:xfrm flipH="1">
                <a:off x="5609783" y="2917223"/>
                <a:ext cx="546992" cy="385181"/>
              </a:xfrm>
              <a:prstGeom prst="line">
                <a:avLst/>
              </a:prstGeom>
              <a:ln/>
            </p:spPr>
            <p:style>
              <a:lnRef idx="2">
                <a:schemeClr val="dk1"/>
              </a:lnRef>
              <a:fillRef idx="1">
                <a:schemeClr val="lt1"/>
              </a:fillRef>
              <a:effectRef idx="0">
                <a:schemeClr val="dk1"/>
              </a:effectRef>
              <a:fontRef idx="minor">
                <a:schemeClr val="dk1"/>
              </a:fontRef>
            </p:style>
          </p:cxnSp>
          <p:cxnSp>
            <p:nvCxnSpPr>
              <p:cNvPr id="214" name="直線コネクタ 213"/>
              <p:cNvCxnSpPr>
                <a:stCxn id="211" idx="5"/>
              </p:cNvCxnSpPr>
              <p:nvPr/>
            </p:nvCxnSpPr>
            <p:spPr>
              <a:xfrm>
                <a:off x="6510680" y="2917223"/>
                <a:ext cx="546992" cy="383595"/>
              </a:xfrm>
              <a:prstGeom prst="line">
                <a:avLst/>
              </a:prstGeom>
              <a:ln/>
            </p:spPr>
            <p:style>
              <a:lnRef idx="2">
                <a:schemeClr val="dk1"/>
              </a:lnRef>
              <a:fillRef idx="1">
                <a:schemeClr val="lt1"/>
              </a:fillRef>
              <a:effectRef idx="0">
                <a:schemeClr val="dk1"/>
              </a:effectRef>
              <a:fontRef idx="minor">
                <a:schemeClr val="dk1"/>
              </a:fontRef>
            </p:style>
          </p:cxnSp>
          <p:cxnSp>
            <p:nvCxnSpPr>
              <p:cNvPr id="215" name="直線コネクタ 214"/>
              <p:cNvCxnSpPr/>
              <p:nvPr/>
            </p:nvCxnSpPr>
            <p:spPr>
              <a:xfrm>
                <a:off x="4782188" y="3103279"/>
                <a:ext cx="3946587" cy="0"/>
              </a:xfrm>
              <a:prstGeom prst="line">
                <a:avLst/>
              </a:prstGeom>
              <a:ln>
                <a:prstDash val="dash"/>
              </a:ln>
            </p:spPr>
            <p:style>
              <a:lnRef idx="2">
                <a:schemeClr val="dk1"/>
              </a:lnRef>
              <a:fillRef idx="1">
                <a:schemeClr val="lt1"/>
              </a:fillRef>
              <a:effectRef idx="0">
                <a:schemeClr val="dk1"/>
              </a:effectRef>
              <a:fontRef idx="minor">
                <a:schemeClr val="dk1"/>
              </a:fontRef>
            </p:style>
          </p:cxnSp>
          <p:cxnSp>
            <p:nvCxnSpPr>
              <p:cNvPr id="216" name="直線コネクタ 215"/>
              <p:cNvCxnSpPr/>
              <p:nvPr/>
            </p:nvCxnSpPr>
            <p:spPr>
              <a:xfrm>
                <a:off x="4782188" y="3892598"/>
                <a:ext cx="3946587" cy="0"/>
              </a:xfrm>
              <a:prstGeom prst="line">
                <a:avLst/>
              </a:prstGeom>
              <a:ln>
                <a:prstDash val="dash"/>
              </a:ln>
            </p:spPr>
            <p:style>
              <a:lnRef idx="2">
                <a:schemeClr val="dk1"/>
              </a:lnRef>
              <a:fillRef idx="1">
                <a:schemeClr val="lt1"/>
              </a:fillRef>
              <a:effectRef idx="0">
                <a:schemeClr val="dk1"/>
              </a:effectRef>
              <a:fontRef idx="minor">
                <a:schemeClr val="dk1"/>
              </a:fontRef>
            </p:style>
          </p:cxnSp>
          <p:sp>
            <p:nvSpPr>
              <p:cNvPr id="217" name="テキスト ボックス 216"/>
              <p:cNvSpPr txBox="1"/>
              <p:nvPr/>
            </p:nvSpPr>
            <p:spPr>
              <a:xfrm>
                <a:off x="8277737" y="2451093"/>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L0</a:t>
                </a:r>
                <a:endParaRPr kumimoji="1" lang="ja-JP" altLang="en-US" dirty="0">
                  <a:latin typeface="Calibri" panose="020F0502020204030204" pitchFamily="34" charset="0"/>
                </a:endParaRPr>
              </a:p>
            </p:txBody>
          </p:sp>
          <p:sp>
            <p:nvSpPr>
              <p:cNvPr id="218" name="テキスト ボックス 217"/>
              <p:cNvSpPr txBox="1"/>
              <p:nvPr/>
            </p:nvSpPr>
            <p:spPr>
              <a:xfrm>
                <a:off x="8277736" y="3240978"/>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L1</a:t>
                </a:r>
                <a:endParaRPr kumimoji="1" lang="ja-JP" altLang="en-US" dirty="0">
                  <a:latin typeface="Calibri" panose="020F0502020204030204" pitchFamily="34" charset="0"/>
                </a:endParaRPr>
              </a:p>
            </p:txBody>
          </p:sp>
          <p:sp>
            <p:nvSpPr>
              <p:cNvPr id="219" name="テキスト ボックス 218"/>
              <p:cNvSpPr txBox="1"/>
              <p:nvPr/>
            </p:nvSpPr>
            <p:spPr>
              <a:xfrm>
                <a:off x="8277737" y="4167031"/>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L2</a:t>
                </a:r>
              </a:p>
            </p:txBody>
          </p:sp>
          <p:sp>
            <p:nvSpPr>
              <p:cNvPr id="220" name="テキスト ボックス 219"/>
              <p:cNvSpPr txBox="1"/>
              <p:nvPr/>
            </p:nvSpPr>
            <p:spPr>
              <a:xfrm>
                <a:off x="5303735" y="1902893"/>
                <a:ext cx="3084047"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pPr algn="ctr"/>
                <a:r>
                  <a:rPr kumimoji="1" lang="en-US" altLang="ja-JP" dirty="0" smtClean="0"/>
                  <a:t>BFS Tree (Source Vertex: 2)</a:t>
                </a:r>
                <a:endParaRPr kumimoji="1" lang="ja-JP" altLang="en-US" dirty="0"/>
              </a:p>
            </p:txBody>
          </p:sp>
          <p:cxnSp>
            <p:nvCxnSpPr>
              <p:cNvPr id="221" name="直線コネクタ 220"/>
              <p:cNvCxnSpPr/>
              <p:nvPr/>
            </p:nvCxnSpPr>
            <p:spPr>
              <a:xfrm>
                <a:off x="0" y="5008031"/>
                <a:ext cx="9144000" cy="0"/>
              </a:xfrm>
              <a:prstGeom prst="line">
                <a:avLst/>
              </a:prstGeom>
              <a:ln>
                <a:prstDash val="lgDashDot"/>
              </a:ln>
            </p:spPr>
            <p:style>
              <a:lnRef idx="2">
                <a:schemeClr val="accent1"/>
              </a:lnRef>
              <a:fillRef idx="0">
                <a:schemeClr val="accent1"/>
              </a:fillRef>
              <a:effectRef idx="1">
                <a:schemeClr val="accent1"/>
              </a:effectRef>
              <a:fontRef idx="minor">
                <a:schemeClr val="tx1"/>
              </a:fontRef>
            </p:style>
          </p:cxnSp>
          <p:sp>
            <p:nvSpPr>
              <p:cNvPr id="222" name="テキスト ボックス 221"/>
              <p:cNvSpPr txBox="1"/>
              <p:nvPr/>
            </p:nvSpPr>
            <p:spPr>
              <a:xfrm>
                <a:off x="293054" y="1496086"/>
                <a:ext cx="1711451" cy="369332"/>
              </a:xfrm>
              <a:prstGeom prst="rect">
                <a:avLst/>
              </a:prstGeom>
              <a:noFill/>
            </p:spPr>
            <p:txBody>
              <a:bodyPr wrap="none" rtlCol="0">
                <a:spAutoFit/>
              </a:bodyPr>
              <a:lstStyle/>
              <a:p>
                <a:r>
                  <a:rPr kumimoji="1" lang="en-US" altLang="ja-JP" dirty="0" smtClean="0"/>
                  <a:t>BFS iteration </a:t>
                </a:r>
                <a:r>
                  <a:rPr kumimoji="1" lang="en-US" altLang="ja-JP" dirty="0"/>
                  <a:t>2</a:t>
                </a:r>
                <a:endParaRPr kumimoji="1" lang="ja-JP" altLang="en-US" dirty="0"/>
              </a:p>
            </p:txBody>
          </p:sp>
          <p:grpSp>
            <p:nvGrpSpPr>
              <p:cNvPr id="223" name="図形グループ 222"/>
              <p:cNvGrpSpPr/>
              <p:nvPr/>
            </p:nvGrpSpPr>
            <p:grpSpPr>
              <a:xfrm>
                <a:off x="6265785" y="5265995"/>
                <a:ext cx="2552356" cy="1409111"/>
                <a:chOff x="6265785" y="5265995"/>
                <a:chExt cx="2552356" cy="1409111"/>
              </a:xfrm>
            </p:grpSpPr>
            <p:sp>
              <p:nvSpPr>
                <p:cNvPr id="224" name="円/楕円 223"/>
                <p:cNvSpPr/>
                <p:nvPr/>
              </p:nvSpPr>
              <p:spPr>
                <a:xfrm flipV="1">
                  <a:off x="6265785" y="5265995"/>
                  <a:ext cx="367135" cy="367135"/>
                </a:xfrm>
                <a:prstGeom prst="ellipse">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25" name="円/楕円 224"/>
                <p:cNvSpPr/>
                <p:nvPr/>
              </p:nvSpPr>
              <p:spPr>
                <a:xfrm flipV="1">
                  <a:off x="6269344" y="5784145"/>
                  <a:ext cx="367135" cy="367135"/>
                </a:xfrm>
                <a:prstGeom prst="ellipse">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26" name="テキスト ボックス 225"/>
                <p:cNvSpPr txBox="1"/>
                <p:nvPr/>
              </p:nvSpPr>
              <p:spPr>
                <a:xfrm>
                  <a:off x="6760554" y="5267767"/>
                  <a:ext cx="2057587" cy="369332"/>
                </a:xfrm>
                <a:prstGeom prst="rect">
                  <a:avLst/>
                </a:prstGeom>
                <a:noFill/>
              </p:spPr>
              <p:txBody>
                <a:bodyPr wrap="none" rtlCol="0">
                  <a:spAutoFit/>
                </a:bodyPr>
                <a:lstStyle/>
                <a:p>
                  <a:r>
                    <a:rPr kumimoji="1" lang="en-US" altLang="ja-JP" dirty="0"/>
                    <a:t>i</a:t>
                  </a:r>
                  <a:r>
                    <a:rPr kumimoji="1" lang="en-US" altLang="ja-JP" dirty="0" smtClean="0"/>
                    <a:t>n Current Frontier</a:t>
                  </a:r>
                  <a:endParaRPr kumimoji="1" lang="ja-JP" altLang="en-US" dirty="0"/>
                </a:p>
              </p:txBody>
            </p:sp>
            <p:sp>
              <p:nvSpPr>
                <p:cNvPr id="228" name="テキスト ボックス 227"/>
                <p:cNvSpPr txBox="1"/>
                <p:nvPr/>
              </p:nvSpPr>
              <p:spPr>
                <a:xfrm>
                  <a:off x="6760554" y="5784144"/>
                  <a:ext cx="1762509" cy="369332"/>
                </a:xfrm>
                <a:prstGeom prst="rect">
                  <a:avLst/>
                </a:prstGeom>
                <a:noFill/>
              </p:spPr>
              <p:txBody>
                <a:bodyPr wrap="none" rtlCol="0">
                  <a:spAutoFit/>
                </a:bodyPr>
                <a:lstStyle/>
                <a:p>
                  <a:r>
                    <a:rPr kumimoji="1" lang="en-US" altLang="ja-JP" dirty="0"/>
                    <a:t>in Next </a:t>
                  </a:r>
                  <a:r>
                    <a:rPr kumimoji="1" lang="en-US" altLang="ja-JP" dirty="0" smtClean="0"/>
                    <a:t>Frontier</a:t>
                  </a:r>
                  <a:endParaRPr kumimoji="1" lang="ja-JP" altLang="en-US" dirty="0"/>
                </a:p>
              </p:txBody>
            </p:sp>
            <p:sp>
              <p:nvSpPr>
                <p:cNvPr id="229" name="円/楕円 228"/>
                <p:cNvSpPr/>
                <p:nvPr/>
              </p:nvSpPr>
              <p:spPr>
                <a:xfrm flipV="1">
                  <a:off x="6269344" y="6305774"/>
                  <a:ext cx="367135" cy="367135"/>
                </a:xfrm>
                <a:prstGeom prst="ellipse">
                  <a:avLst/>
                </a:prstGeom>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30" name="テキスト ボックス 229"/>
                <p:cNvSpPr txBox="1"/>
                <p:nvPr/>
              </p:nvSpPr>
              <p:spPr>
                <a:xfrm>
                  <a:off x="6760554" y="6305774"/>
                  <a:ext cx="1544501" cy="369332"/>
                </a:xfrm>
                <a:prstGeom prst="rect">
                  <a:avLst/>
                </a:prstGeom>
                <a:noFill/>
              </p:spPr>
              <p:txBody>
                <a:bodyPr wrap="none" rtlCol="0">
                  <a:spAutoFit/>
                </a:bodyPr>
                <a:lstStyle/>
                <a:p>
                  <a:r>
                    <a:rPr kumimoji="1" lang="en-US" altLang="ja-JP" dirty="0" smtClean="0"/>
                    <a:t>visited vertex</a:t>
                  </a:r>
                  <a:endParaRPr kumimoji="1" lang="ja-JP" altLang="en-US" dirty="0"/>
                </a:p>
              </p:txBody>
            </p:sp>
          </p:grpSp>
        </p:grpSp>
      </p:grpSp>
      <p:grpSp>
        <p:nvGrpSpPr>
          <p:cNvPr id="233" name="図形グループ 232"/>
          <p:cNvGrpSpPr/>
          <p:nvPr/>
        </p:nvGrpSpPr>
        <p:grpSpPr>
          <a:xfrm>
            <a:off x="9" y="1491861"/>
            <a:ext cx="9144000" cy="5361915"/>
            <a:chOff x="0" y="1496086"/>
            <a:chExt cx="9144000" cy="5361914"/>
          </a:xfrm>
        </p:grpSpPr>
        <p:sp>
          <p:nvSpPr>
            <p:cNvPr id="234" name="正方形/長方形 233"/>
            <p:cNvSpPr/>
            <p:nvPr/>
          </p:nvSpPr>
          <p:spPr>
            <a:xfrm>
              <a:off x="0" y="1496086"/>
              <a:ext cx="9144000" cy="536191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235" name="図形グループ 234"/>
            <p:cNvGrpSpPr/>
            <p:nvPr/>
          </p:nvGrpSpPr>
          <p:grpSpPr>
            <a:xfrm>
              <a:off x="0" y="1496086"/>
              <a:ext cx="9144000" cy="5179020"/>
              <a:chOff x="0" y="1496086"/>
              <a:chExt cx="9144000" cy="5179020"/>
            </a:xfrm>
          </p:grpSpPr>
          <p:sp>
            <p:nvSpPr>
              <p:cNvPr id="236" name="円/楕円 235"/>
              <p:cNvSpPr/>
              <p:nvPr/>
            </p:nvSpPr>
            <p:spPr>
              <a:xfrm>
                <a:off x="1984178" y="2241873"/>
                <a:ext cx="504056" cy="504056"/>
              </a:xfrm>
              <a:prstGeom prst="ellipse">
                <a:avLst/>
              </a:prstGeom>
              <a:solidFill>
                <a:srgbClr val="D99694"/>
              </a:solidFill>
              <a:ln>
                <a:solidFill>
                  <a:srgbClr val="C0504D"/>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237" name="円/楕円 236"/>
              <p:cNvSpPr/>
              <p:nvPr/>
            </p:nvSpPr>
            <p:spPr>
              <a:xfrm>
                <a:off x="976066" y="2601913"/>
                <a:ext cx="504056" cy="504056"/>
              </a:xfrm>
              <a:prstGeom prst="ellipse">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238" name="円/楕円 237"/>
              <p:cNvSpPr/>
              <p:nvPr/>
            </p:nvSpPr>
            <p:spPr>
              <a:xfrm>
                <a:off x="976066" y="3466009"/>
                <a:ext cx="504056" cy="504056"/>
              </a:xfrm>
              <a:prstGeom prst="ellipse">
                <a:avLst/>
              </a:prstGeom>
              <a:solidFill>
                <a:srgbClr val="7F7F7F"/>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2</a:t>
                </a:r>
                <a:endParaRPr kumimoji="1" lang="ja-JP" altLang="en-US" dirty="0">
                  <a:latin typeface="Calibri" panose="020F0502020204030204" pitchFamily="34" charset="0"/>
                </a:endParaRPr>
              </a:p>
            </p:txBody>
          </p:sp>
          <p:sp>
            <p:nvSpPr>
              <p:cNvPr id="239" name="円/楕円 238"/>
              <p:cNvSpPr/>
              <p:nvPr/>
            </p:nvSpPr>
            <p:spPr>
              <a:xfrm>
                <a:off x="1552130" y="4042073"/>
                <a:ext cx="504056" cy="504056"/>
              </a:xfrm>
              <a:prstGeom prst="ellipse">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240" name="円/楕円 239"/>
              <p:cNvSpPr/>
              <p:nvPr/>
            </p:nvSpPr>
            <p:spPr>
              <a:xfrm>
                <a:off x="2416226" y="4168102"/>
                <a:ext cx="504056" cy="504056"/>
              </a:xfrm>
              <a:prstGeom prst="ellipse">
                <a:avLst/>
              </a:prstGeom>
              <a:solidFill>
                <a:srgbClr val="D99694"/>
              </a:solidFill>
              <a:ln>
                <a:solidFill>
                  <a:srgbClr val="C0504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4</a:t>
                </a:r>
                <a:endParaRPr kumimoji="1" lang="ja-JP" altLang="en-US" dirty="0">
                  <a:latin typeface="Calibri" panose="020F0502020204030204" pitchFamily="34" charset="0"/>
                </a:endParaRPr>
              </a:p>
            </p:txBody>
          </p:sp>
          <p:sp>
            <p:nvSpPr>
              <p:cNvPr id="241" name="円/楕円 240"/>
              <p:cNvSpPr/>
              <p:nvPr/>
            </p:nvSpPr>
            <p:spPr>
              <a:xfrm>
                <a:off x="3352330" y="3826049"/>
                <a:ext cx="504056" cy="504056"/>
              </a:xfrm>
              <a:prstGeom prst="ellipse">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5</a:t>
                </a:r>
                <a:endParaRPr kumimoji="1" lang="ja-JP" altLang="en-US" dirty="0">
                  <a:latin typeface="Calibri" panose="020F0502020204030204" pitchFamily="34" charset="0"/>
                </a:endParaRPr>
              </a:p>
            </p:txBody>
          </p:sp>
          <p:sp>
            <p:nvSpPr>
              <p:cNvPr id="242" name="円/楕円 241"/>
              <p:cNvSpPr/>
              <p:nvPr/>
            </p:nvSpPr>
            <p:spPr>
              <a:xfrm>
                <a:off x="3424338" y="2889945"/>
                <a:ext cx="504056" cy="504056"/>
              </a:xfrm>
              <a:prstGeom prst="ellipse">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243" name="円/楕円 242"/>
              <p:cNvSpPr/>
              <p:nvPr/>
            </p:nvSpPr>
            <p:spPr>
              <a:xfrm>
                <a:off x="2848274" y="2385889"/>
                <a:ext cx="504056" cy="504056"/>
              </a:xfrm>
              <a:prstGeom prst="ellipse">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7</a:t>
                </a:r>
                <a:endParaRPr kumimoji="1" lang="ja-JP" altLang="en-US" dirty="0">
                  <a:latin typeface="Calibri" panose="020F0502020204030204" pitchFamily="34" charset="0"/>
                </a:endParaRPr>
              </a:p>
            </p:txBody>
          </p:sp>
          <p:cxnSp>
            <p:nvCxnSpPr>
              <p:cNvPr id="244" name="曲線コネクタ 243"/>
              <p:cNvCxnSpPr>
                <a:stCxn id="236" idx="1"/>
                <a:endCxn id="237" idx="0"/>
              </p:cNvCxnSpPr>
              <p:nvPr/>
            </p:nvCxnSpPr>
            <p:spPr>
              <a:xfrm rot="16200000" flipH="1" flipV="1">
                <a:off x="1499933" y="2043850"/>
                <a:ext cx="286223" cy="829901"/>
              </a:xfrm>
              <a:prstGeom prst="curvedConnector3">
                <a:avLst>
                  <a:gd name="adj1" fmla="val -17635"/>
                </a:avLst>
              </a:prstGeom>
              <a:ln/>
            </p:spPr>
            <p:style>
              <a:lnRef idx="2">
                <a:schemeClr val="dk1"/>
              </a:lnRef>
              <a:fillRef idx="1">
                <a:schemeClr val="lt1"/>
              </a:fillRef>
              <a:effectRef idx="0">
                <a:schemeClr val="dk1"/>
              </a:effectRef>
              <a:fontRef idx="minor">
                <a:schemeClr val="dk1"/>
              </a:fontRef>
            </p:style>
          </p:cxnSp>
          <p:cxnSp>
            <p:nvCxnSpPr>
              <p:cNvPr id="245" name="曲線コネクタ 244"/>
              <p:cNvCxnSpPr>
                <a:stCxn id="236" idx="3"/>
                <a:endCxn id="238" idx="6"/>
              </p:cNvCxnSpPr>
              <p:nvPr/>
            </p:nvCxnSpPr>
            <p:spPr>
              <a:xfrm rot="5400000">
                <a:off x="1246097" y="2906138"/>
                <a:ext cx="1045925"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246" name="曲線コネクタ 245"/>
              <p:cNvCxnSpPr>
                <a:stCxn id="237" idx="2"/>
                <a:endCxn id="240" idx="3"/>
              </p:cNvCxnSpPr>
              <p:nvPr/>
            </p:nvCxnSpPr>
            <p:spPr>
              <a:xfrm rot="10800000" flipH="1" flipV="1">
                <a:off x="976065" y="2853941"/>
                <a:ext cx="1513977" cy="1744400"/>
              </a:xfrm>
              <a:prstGeom prst="curvedConnector4">
                <a:avLst>
                  <a:gd name="adj1" fmla="val -11696"/>
                  <a:gd name="adj2" fmla="val 112168"/>
                </a:avLst>
              </a:prstGeom>
              <a:ln/>
            </p:spPr>
            <p:style>
              <a:lnRef idx="2">
                <a:schemeClr val="dk1"/>
              </a:lnRef>
              <a:fillRef idx="1">
                <a:schemeClr val="lt1"/>
              </a:fillRef>
              <a:effectRef idx="0">
                <a:schemeClr val="dk1"/>
              </a:effectRef>
              <a:fontRef idx="minor">
                <a:schemeClr val="dk1"/>
              </a:fontRef>
            </p:style>
          </p:cxnSp>
          <p:cxnSp>
            <p:nvCxnSpPr>
              <p:cNvPr id="247" name="曲線コネクタ 246"/>
              <p:cNvCxnSpPr>
                <a:stCxn id="238" idx="6"/>
                <a:endCxn id="240" idx="1"/>
              </p:cNvCxnSpPr>
              <p:nvPr/>
            </p:nvCxnSpPr>
            <p:spPr>
              <a:xfrm>
                <a:off x="1480122" y="3718037"/>
                <a:ext cx="1009921" cy="52388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248" name="曲線コネクタ 247"/>
              <p:cNvCxnSpPr>
                <a:stCxn id="239" idx="7"/>
                <a:endCxn id="240" idx="1"/>
              </p:cNvCxnSpPr>
              <p:nvPr/>
            </p:nvCxnSpPr>
            <p:spPr>
              <a:xfrm rot="16200000" flipH="1">
                <a:off x="2173191" y="3925067"/>
                <a:ext cx="126029" cy="507674"/>
              </a:xfrm>
              <a:prstGeom prst="curvedConnector3">
                <a:avLst>
                  <a:gd name="adj1" fmla="val -35578"/>
                </a:avLst>
              </a:prstGeom>
              <a:ln/>
            </p:spPr>
            <p:style>
              <a:lnRef idx="2">
                <a:schemeClr val="dk1"/>
              </a:lnRef>
              <a:fillRef idx="1">
                <a:schemeClr val="lt1"/>
              </a:fillRef>
              <a:effectRef idx="0">
                <a:schemeClr val="dk1"/>
              </a:effectRef>
              <a:fontRef idx="minor">
                <a:schemeClr val="dk1"/>
              </a:fontRef>
            </p:style>
          </p:cxnSp>
          <p:cxnSp>
            <p:nvCxnSpPr>
              <p:cNvPr id="249" name="曲線コネクタ 248"/>
              <p:cNvCxnSpPr>
                <a:stCxn id="240" idx="6"/>
                <a:endCxn id="241" idx="3"/>
              </p:cNvCxnSpPr>
              <p:nvPr/>
            </p:nvCxnSpPr>
            <p:spPr>
              <a:xfrm flipV="1">
                <a:off x="2920282" y="4256288"/>
                <a:ext cx="505865" cy="16384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250" name="曲線コネクタ 249"/>
              <p:cNvCxnSpPr>
                <a:stCxn id="241" idx="6"/>
                <a:endCxn id="242" idx="6"/>
              </p:cNvCxnSpPr>
              <p:nvPr/>
            </p:nvCxnSpPr>
            <p:spPr>
              <a:xfrm flipV="1">
                <a:off x="3856386" y="3141973"/>
                <a:ext cx="72008" cy="936104"/>
              </a:xfrm>
              <a:prstGeom prst="curvedConnector3">
                <a:avLst>
                  <a:gd name="adj1" fmla="val 292268"/>
                </a:avLst>
              </a:prstGeom>
              <a:ln/>
            </p:spPr>
            <p:style>
              <a:lnRef idx="2">
                <a:schemeClr val="dk1"/>
              </a:lnRef>
              <a:fillRef idx="1">
                <a:schemeClr val="lt1"/>
              </a:fillRef>
              <a:effectRef idx="0">
                <a:schemeClr val="dk1"/>
              </a:effectRef>
              <a:fontRef idx="minor">
                <a:schemeClr val="dk1"/>
              </a:fontRef>
            </p:style>
          </p:cxnSp>
          <p:cxnSp>
            <p:nvCxnSpPr>
              <p:cNvPr id="251" name="曲線コネクタ 250"/>
              <p:cNvCxnSpPr>
                <a:stCxn id="240" idx="7"/>
                <a:endCxn id="242" idx="2"/>
              </p:cNvCxnSpPr>
              <p:nvPr/>
            </p:nvCxnSpPr>
            <p:spPr>
              <a:xfrm rot="5400000" flipH="1" flipV="1">
                <a:off x="2585428" y="3403010"/>
                <a:ext cx="1099946"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252" name="曲線コネクタ 251"/>
              <p:cNvCxnSpPr>
                <a:stCxn id="236" idx="7"/>
                <a:endCxn id="243" idx="0"/>
              </p:cNvCxnSpPr>
              <p:nvPr/>
            </p:nvCxnSpPr>
            <p:spPr>
              <a:xfrm rot="16200000" flipH="1">
                <a:off x="2722259" y="2007847"/>
                <a:ext cx="70199" cy="685885"/>
              </a:xfrm>
              <a:prstGeom prst="curvedConnector3">
                <a:avLst>
                  <a:gd name="adj1" fmla="val -118915"/>
                </a:avLst>
              </a:prstGeom>
              <a:ln/>
            </p:spPr>
            <p:style>
              <a:lnRef idx="2">
                <a:schemeClr val="dk1"/>
              </a:lnRef>
              <a:fillRef idx="1">
                <a:schemeClr val="lt1"/>
              </a:fillRef>
              <a:effectRef idx="0">
                <a:schemeClr val="dk1"/>
              </a:effectRef>
              <a:fontRef idx="minor">
                <a:schemeClr val="dk1"/>
              </a:fontRef>
            </p:style>
          </p:cxnSp>
          <p:cxnSp>
            <p:nvCxnSpPr>
              <p:cNvPr id="253" name="曲線コネクタ 252"/>
              <p:cNvCxnSpPr>
                <a:stCxn id="236" idx="6"/>
                <a:endCxn id="240" idx="0"/>
              </p:cNvCxnSpPr>
              <p:nvPr/>
            </p:nvCxnSpPr>
            <p:spPr>
              <a:xfrm>
                <a:off x="2488234" y="2493901"/>
                <a:ext cx="180020" cy="1674201"/>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254" name="曲線コネクタ 253"/>
              <p:cNvCxnSpPr>
                <a:stCxn id="243" idx="7"/>
                <a:endCxn id="237" idx="1"/>
              </p:cNvCxnSpPr>
              <p:nvPr/>
            </p:nvCxnSpPr>
            <p:spPr>
              <a:xfrm rot="16200000" flipH="1" flipV="1">
                <a:off x="2056186" y="1453403"/>
                <a:ext cx="216024" cy="2228630"/>
              </a:xfrm>
              <a:prstGeom prst="curvedConnector3">
                <a:avLst>
                  <a:gd name="adj1" fmla="val -230293"/>
                </a:avLst>
              </a:prstGeom>
              <a:ln/>
            </p:spPr>
            <p:style>
              <a:lnRef idx="2">
                <a:schemeClr val="dk1"/>
              </a:lnRef>
              <a:fillRef idx="1">
                <a:schemeClr val="lt1"/>
              </a:fillRef>
              <a:effectRef idx="0">
                <a:schemeClr val="dk1"/>
              </a:effectRef>
              <a:fontRef idx="minor">
                <a:schemeClr val="dk1"/>
              </a:fontRef>
            </p:style>
          </p:cxnSp>
          <p:sp>
            <p:nvSpPr>
              <p:cNvPr id="255" name="テキスト ボックス 254"/>
              <p:cNvSpPr txBox="1"/>
              <p:nvPr/>
            </p:nvSpPr>
            <p:spPr>
              <a:xfrm>
                <a:off x="452920" y="5220397"/>
                <a:ext cx="2857423" cy="400110"/>
              </a:xfrm>
              <a:prstGeom prst="rect">
                <a:avLst/>
              </a:prstGeom>
              <a:noFill/>
            </p:spPr>
            <p:txBody>
              <a:bodyPr wrap="none" rtlCol="0">
                <a:spAutoFit/>
              </a:bodyPr>
              <a:lstStyle/>
              <a:p>
                <a:r>
                  <a:rPr kumimoji="1" lang="en-US" altLang="ja-JP" sz="2000" dirty="0" smtClean="0"/>
                  <a:t>Current Frontier = [0, 4]</a:t>
                </a:r>
                <a:endParaRPr kumimoji="1" lang="ja-JP" altLang="en-US" sz="2000" dirty="0"/>
              </a:p>
            </p:txBody>
          </p:sp>
          <p:sp>
            <p:nvSpPr>
              <p:cNvPr id="256" name="テキスト ボックス 255"/>
              <p:cNvSpPr txBox="1"/>
              <p:nvPr/>
            </p:nvSpPr>
            <p:spPr>
              <a:xfrm>
                <a:off x="772353" y="5731002"/>
                <a:ext cx="3385036" cy="400110"/>
              </a:xfrm>
              <a:prstGeom prst="rect">
                <a:avLst/>
              </a:prstGeom>
              <a:noFill/>
            </p:spPr>
            <p:txBody>
              <a:bodyPr wrap="none" rtlCol="0">
                <a:spAutoFit/>
              </a:bodyPr>
              <a:lstStyle/>
              <a:p>
                <a:r>
                  <a:rPr kumimoji="1" lang="en-US" altLang="ja-JP" sz="2000" dirty="0" smtClean="0"/>
                  <a:t>Next Frontier = [1, 3, 5, 6, 7]</a:t>
                </a:r>
                <a:endParaRPr kumimoji="1" lang="ja-JP" altLang="en-US" sz="2000" dirty="0"/>
              </a:p>
            </p:txBody>
          </p:sp>
          <p:sp>
            <p:nvSpPr>
              <p:cNvPr id="257" name="テキスト ボックス 256"/>
              <p:cNvSpPr txBox="1"/>
              <p:nvPr/>
            </p:nvSpPr>
            <p:spPr>
              <a:xfrm>
                <a:off x="1178311" y="6243215"/>
                <a:ext cx="3841516" cy="400110"/>
              </a:xfrm>
              <a:prstGeom prst="rect">
                <a:avLst/>
              </a:prstGeom>
              <a:noFill/>
            </p:spPr>
            <p:txBody>
              <a:bodyPr wrap="none" rtlCol="0">
                <a:spAutoFit/>
              </a:bodyPr>
              <a:lstStyle/>
              <a:p>
                <a:r>
                  <a:rPr kumimoji="1" lang="en-US" altLang="ja-JP" sz="2000" dirty="0" smtClean="0"/>
                  <a:t>BFS Tree = [2, </a:t>
                </a:r>
                <a:r>
                  <a:rPr kumimoji="1" lang="en-US" altLang="ja-JP" sz="2000" dirty="0"/>
                  <a:t>0</a:t>
                </a:r>
                <a:r>
                  <a:rPr kumimoji="1" lang="en-US" altLang="ja-JP" sz="2000" dirty="0" smtClean="0"/>
                  <a:t>, 2, </a:t>
                </a:r>
                <a:r>
                  <a:rPr kumimoji="1" lang="en-US" altLang="ja-JP" sz="2000" dirty="0"/>
                  <a:t>4</a:t>
                </a:r>
                <a:r>
                  <a:rPr kumimoji="1" lang="en-US" altLang="ja-JP" sz="2000" dirty="0" smtClean="0"/>
                  <a:t>, 2, </a:t>
                </a:r>
                <a:r>
                  <a:rPr kumimoji="1" lang="en-US" altLang="ja-JP" sz="2000" dirty="0"/>
                  <a:t>4</a:t>
                </a:r>
                <a:r>
                  <a:rPr kumimoji="1" lang="en-US" altLang="ja-JP" sz="2000" dirty="0" smtClean="0"/>
                  <a:t>, 4, 0]</a:t>
                </a:r>
                <a:endParaRPr kumimoji="1" lang="ja-JP" altLang="en-US" sz="2000" dirty="0"/>
              </a:p>
            </p:txBody>
          </p:sp>
          <p:sp>
            <p:nvSpPr>
              <p:cNvPr id="258" name="円/楕円 257"/>
              <p:cNvSpPr/>
              <p:nvPr/>
            </p:nvSpPr>
            <p:spPr>
              <a:xfrm>
                <a:off x="6083478" y="2490020"/>
                <a:ext cx="500498" cy="500500"/>
              </a:xfrm>
              <a:prstGeom prst="ellipse">
                <a:avLst/>
              </a:prstGeom>
              <a:solidFill>
                <a:schemeClr val="bg1">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2</a:t>
                </a:r>
                <a:endParaRPr kumimoji="1" lang="ja-JP" altLang="en-US" dirty="0">
                  <a:latin typeface="Calibri" panose="020F0502020204030204" pitchFamily="34" charset="0"/>
                </a:endParaRPr>
              </a:p>
            </p:txBody>
          </p:sp>
          <p:grpSp>
            <p:nvGrpSpPr>
              <p:cNvPr id="259" name="グループ化 35"/>
              <p:cNvGrpSpPr/>
              <p:nvPr/>
            </p:nvGrpSpPr>
            <p:grpSpPr>
              <a:xfrm>
                <a:off x="5182582" y="3227520"/>
                <a:ext cx="2302292" cy="502086"/>
                <a:chOff x="6732240" y="4221088"/>
                <a:chExt cx="1656184" cy="361181"/>
              </a:xfrm>
              <a:solidFill>
                <a:schemeClr val="accent2">
                  <a:lumMod val="60000"/>
                  <a:lumOff val="40000"/>
                </a:schemeClr>
              </a:solidFill>
            </p:grpSpPr>
            <p:sp>
              <p:nvSpPr>
                <p:cNvPr id="288" name="円/楕円 12"/>
                <p:cNvSpPr/>
                <p:nvPr/>
              </p:nvSpPr>
              <p:spPr>
                <a:xfrm>
                  <a:off x="6732240" y="4222229"/>
                  <a:ext cx="360040" cy="360040"/>
                </a:xfrm>
                <a:prstGeom prst="ellipse">
                  <a:avLst/>
                </a:prstGeom>
                <a:grp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289" name="円/楕円 13"/>
                <p:cNvSpPr/>
                <p:nvPr/>
              </p:nvSpPr>
              <p:spPr>
                <a:xfrm>
                  <a:off x="8028384" y="4221088"/>
                  <a:ext cx="360040" cy="360040"/>
                </a:xfrm>
                <a:prstGeom prst="ellipse">
                  <a:avLst/>
                </a:prstGeom>
                <a:grp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4</a:t>
                  </a:r>
                  <a:endParaRPr kumimoji="1" lang="ja-JP" altLang="en-US" dirty="0">
                    <a:latin typeface="Calibri" panose="020F0502020204030204" pitchFamily="34" charset="0"/>
                  </a:endParaRPr>
                </a:p>
              </p:txBody>
            </p:sp>
          </p:grpSp>
          <p:grpSp>
            <p:nvGrpSpPr>
              <p:cNvPr id="260" name="グループ化 34"/>
              <p:cNvGrpSpPr/>
              <p:nvPr/>
            </p:nvGrpSpPr>
            <p:grpSpPr>
              <a:xfrm>
                <a:off x="4782183" y="4117059"/>
                <a:ext cx="3403388" cy="500500"/>
                <a:chOff x="6444208" y="4860988"/>
                <a:chExt cx="2448272" cy="360040"/>
              </a:xfrm>
              <a:solidFill>
                <a:srgbClr val="95B3D7"/>
              </a:solidFill>
            </p:grpSpPr>
            <p:sp>
              <p:nvSpPr>
                <p:cNvPr id="283" name="円/楕円 282"/>
                <p:cNvSpPr/>
                <p:nvPr/>
              </p:nvSpPr>
              <p:spPr>
                <a:xfrm>
                  <a:off x="6444208" y="4860988"/>
                  <a:ext cx="360040" cy="360040"/>
                </a:xfrm>
                <a:prstGeom prst="ellipse">
                  <a:avLst/>
                </a:prstGeom>
                <a:grpFill/>
                <a:ln>
                  <a:solidFill>
                    <a:srgbClr val="4F81B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284" name="円/楕円 283"/>
                <p:cNvSpPr/>
                <p:nvPr/>
              </p:nvSpPr>
              <p:spPr>
                <a:xfrm>
                  <a:off x="7020272" y="4860988"/>
                  <a:ext cx="360040" cy="360040"/>
                </a:xfrm>
                <a:prstGeom prst="ellipse">
                  <a:avLst/>
                </a:prstGeom>
                <a:grpFill/>
                <a:ln>
                  <a:solidFill>
                    <a:srgbClr val="4F81B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7</a:t>
                  </a:r>
                  <a:endParaRPr kumimoji="1" lang="ja-JP" altLang="en-US" dirty="0">
                    <a:latin typeface="Calibri" panose="020F0502020204030204" pitchFamily="34" charset="0"/>
                  </a:endParaRPr>
                </a:p>
              </p:txBody>
            </p:sp>
            <p:sp>
              <p:nvSpPr>
                <p:cNvPr id="285" name="円/楕円 284"/>
                <p:cNvSpPr/>
                <p:nvPr/>
              </p:nvSpPr>
              <p:spPr>
                <a:xfrm>
                  <a:off x="7524328" y="4860988"/>
                  <a:ext cx="360040" cy="360040"/>
                </a:xfrm>
                <a:prstGeom prst="ellipse">
                  <a:avLst/>
                </a:prstGeom>
                <a:grpFill/>
                <a:ln>
                  <a:solidFill>
                    <a:srgbClr val="4F81B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286" name="円/楕円 285"/>
                <p:cNvSpPr/>
                <p:nvPr/>
              </p:nvSpPr>
              <p:spPr>
                <a:xfrm>
                  <a:off x="8532440" y="4860988"/>
                  <a:ext cx="360040" cy="360040"/>
                </a:xfrm>
                <a:prstGeom prst="ellipse">
                  <a:avLst/>
                </a:prstGeom>
                <a:grpFill/>
                <a:ln>
                  <a:solidFill>
                    <a:srgbClr val="4F81B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287" name="円/楕円 286"/>
                <p:cNvSpPr/>
                <p:nvPr/>
              </p:nvSpPr>
              <p:spPr>
                <a:xfrm>
                  <a:off x="8028384" y="4860988"/>
                  <a:ext cx="360040" cy="360040"/>
                </a:xfrm>
                <a:prstGeom prst="ellipse">
                  <a:avLst/>
                </a:prstGeom>
                <a:grpFill/>
                <a:ln>
                  <a:solidFill>
                    <a:srgbClr val="4F81B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5</a:t>
                  </a:r>
                  <a:endParaRPr kumimoji="1" lang="ja-JP" altLang="en-US" dirty="0">
                    <a:latin typeface="Calibri" panose="020F0502020204030204" pitchFamily="34" charset="0"/>
                  </a:endParaRPr>
                </a:p>
              </p:txBody>
            </p:sp>
          </p:grpSp>
          <p:cxnSp>
            <p:nvCxnSpPr>
              <p:cNvPr id="261" name="直線コネクタ 260"/>
              <p:cNvCxnSpPr>
                <a:stCxn id="258" idx="3"/>
              </p:cNvCxnSpPr>
              <p:nvPr/>
            </p:nvCxnSpPr>
            <p:spPr>
              <a:xfrm flipH="1">
                <a:off x="5609783" y="2917223"/>
                <a:ext cx="546992" cy="385181"/>
              </a:xfrm>
              <a:prstGeom prst="line">
                <a:avLst/>
              </a:prstGeom>
              <a:ln/>
            </p:spPr>
            <p:style>
              <a:lnRef idx="2">
                <a:schemeClr val="dk1"/>
              </a:lnRef>
              <a:fillRef idx="1">
                <a:schemeClr val="lt1"/>
              </a:fillRef>
              <a:effectRef idx="0">
                <a:schemeClr val="dk1"/>
              </a:effectRef>
              <a:fontRef idx="minor">
                <a:schemeClr val="dk1"/>
              </a:fontRef>
            </p:style>
          </p:cxnSp>
          <p:cxnSp>
            <p:nvCxnSpPr>
              <p:cNvPr id="262" name="直線コネクタ 261"/>
              <p:cNvCxnSpPr>
                <a:stCxn id="258" idx="5"/>
              </p:cNvCxnSpPr>
              <p:nvPr/>
            </p:nvCxnSpPr>
            <p:spPr>
              <a:xfrm>
                <a:off x="6510680" y="2917223"/>
                <a:ext cx="546992" cy="383595"/>
              </a:xfrm>
              <a:prstGeom prst="line">
                <a:avLst/>
              </a:prstGeom>
              <a:ln/>
            </p:spPr>
            <p:style>
              <a:lnRef idx="2">
                <a:schemeClr val="dk1"/>
              </a:lnRef>
              <a:fillRef idx="1">
                <a:schemeClr val="lt1"/>
              </a:fillRef>
              <a:effectRef idx="0">
                <a:schemeClr val="dk1"/>
              </a:effectRef>
              <a:fontRef idx="minor">
                <a:schemeClr val="dk1"/>
              </a:fontRef>
            </p:style>
          </p:cxnSp>
          <p:cxnSp>
            <p:nvCxnSpPr>
              <p:cNvPr id="263" name="直線コネクタ 262"/>
              <p:cNvCxnSpPr>
                <a:stCxn id="288" idx="3"/>
                <a:endCxn id="283" idx="0"/>
              </p:cNvCxnSpPr>
              <p:nvPr/>
            </p:nvCxnSpPr>
            <p:spPr>
              <a:xfrm flipH="1">
                <a:off x="5032432" y="3656309"/>
                <a:ext cx="223446" cy="460750"/>
              </a:xfrm>
              <a:prstGeom prst="line">
                <a:avLst/>
              </a:prstGeom>
              <a:ln/>
            </p:spPr>
            <p:style>
              <a:lnRef idx="2">
                <a:schemeClr val="dk1"/>
              </a:lnRef>
              <a:fillRef idx="1">
                <a:schemeClr val="lt1"/>
              </a:fillRef>
              <a:effectRef idx="0">
                <a:schemeClr val="dk1"/>
              </a:effectRef>
              <a:fontRef idx="minor">
                <a:schemeClr val="dk1"/>
              </a:fontRef>
            </p:style>
          </p:cxnSp>
          <p:cxnSp>
            <p:nvCxnSpPr>
              <p:cNvPr id="264" name="直線コネクタ 263"/>
              <p:cNvCxnSpPr>
                <a:stCxn id="288" idx="5"/>
                <a:endCxn id="284" idx="0"/>
              </p:cNvCxnSpPr>
              <p:nvPr/>
            </p:nvCxnSpPr>
            <p:spPr>
              <a:xfrm>
                <a:off x="5609784" y="3656309"/>
                <a:ext cx="223445" cy="460750"/>
              </a:xfrm>
              <a:prstGeom prst="line">
                <a:avLst/>
              </a:prstGeom>
              <a:ln/>
            </p:spPr>
            <p:style>
              <a:lnRef idx="2">
                <a:schemeClr val="dk1"/>
              </a:lnRef>
              <a:fillRef idx="1">
                <a:schemeClr val="lt1"/>
              </a:fillRef>
              <a:effectRef idx="0">
                <a:schemeClr val="dk1"/>
              </a:effectRef>
              <a:fontRef idx="minor">
                <a:schemeClr val="dk1"/>
              </a:fontRef>
            </p:style>
          </p:cxnSp>
          <p:cxnSp>
            <p:nvCxnSpPr>
              <p:cNvPr id="265" name="直線コネクタ 264"/>
              <p:cNvCxnSpPr>
                <a:stCxn id="289" idx="3"/>
                <a:endCxn id="285" idx="0"/>
              </p:cNvCxnSpPr>
              <p:nvPr/>
            </p:nvCxnSpPr>
            <p:spPr>
              <a:xfrm flipH="1">
                <a:off x="6533927" y="3654723"/>
                <a:ext cx="523745" cy="462337"/>
              </a:xfrm>
              <a:prstGeom prst="line">
                <a:avLst/>
              </a:prstGeom>
              <a:ln/>
            </p:spPr>
            <p:style>
              <a:lnRef idx="2">
                <a:schemeClr val="dk1"/>
              </a:lnRef>
              <a:fillRef idx="1">
                <a:schemeClr val="lt1"/>
              </a:fillRef>
              <a:effectRef idx="0">
                <a:schemeClr val="dk1"/>
              </a:effectRef>
              <a:fontRef idx="minor">
                <a:schemeClr val="dk1"/>
              </a:fontRef>
            </p:style>
          </p:cxnSp>
          <p:cxnSp>
            <p:nvCxnSpPr>
              <p:cNvPr id="266" name="直線コネクタ 265"/>
              <p:cNvCxnSpPr>
                <a:stCxn id="289" idx="4"/>
                <a:endCxn id="287" idx="0"/>
              </p:cNvCxnSpPr>
              <p:nvPr/>
            </p:nvCxnSpPr>
            <p:spPr>
              <a:xfrm flipH="1">
                <a:off x="7234624" y="3728020"/>
                <a:ext cx="1" cy="389040"/>
              </a:xfrm>
              <a:prstGeom prst="line">
                <a:avLst/>
              </a:prstGeom>
              <a:ln/>
            </p:spPr>
            <p:style>
              <a:lnRef idx="2">
                <a:schemeClr val="dk1"/>
              </a:lnRef>
              <a:fillRef idx="1">
                <a:schemeClr val="lt1"/>
              </a:fillRef>
              <a:effectRef idx="0">
                <a:schemeClr val="dk1"/>
              </a:effectRef>
              <a:fontRef idx="minor">
                <a:schemeClr val="dk1"/>
              </a:fontRef>
            </p:style>
          </p:cxnSp>
          <p:cxnSp>
            <p:nvCxnSpPr>
              <p:cNvPr id="267" name="直線コネクタ 266"/>
              <p:cNvCxnSpPr>
                <a:stCxn id="289" idx="5"/>
                <a:endCxn id="286" idx="0"/>
              </p:cNvCxnSpPr>
              <p:nvPr/>
            </p:nvCxnSpPr>
            <p:spPr>
              <a:xfrm>
                <a:off x="7411578" y="3654723"/>
                <a:ext cx="523744" cy="462337"/>
              </a:xfrm>
              <a:prstGeom prst="line">
                <a:avLst/>
              </a:prstGeom>
              <a:ln/>
            </p:spPr>
            <p:style>
              <a:lnRef idx="2">
                <a:schemeClr val="dk1"/>
              </a:lnRef>
              <a:fillRef idx="1">
                <a:schemeClr val="lt1"/>
              </a:fillRef>
              <a:effectRef idx="0">
                <a:schemeClr val="dk1"/>
              </a:effectRef>
              <a:fontRef idx="minor">
                <a:schemeClr val="dk1"/>
              </a:fontRef>
            </p:style>
          </p:cxnSp>
          <p:cxnSp>
            <p:nvCxnSpPr>
              <p:cNvPr id="268" name="直線コネクタ 267"/>
              <p:cNvCxnSpPr/>
              <p:nvPr/>
            </p:nvCxnSpPr>
            <p:spPr>
              <a:xfrm>
                <a:off x="4782188" y="3103279"/>
                <a:ext cx="3946587" cy="0"/>
              </a:xfrm>
              <a:prstGeom prst="line">
                <a:avLst/>
              </a:prstGeom>
              <a:ln>
                <a:prstDash val="dash"/>
              </a:ln>
            </p:spPr>
            <p:style>
              <a:lnRef idx="2">
                <a:schemeClr val="dk1"/>
              </a:lnRef>
              <a:fillRef idx="1">
                <a:schemeClr val="lt1"/>
              </a:fillRef>
              <a:effectRef idx="0">
                <a:schemeClr val="dk1"/>
              </a:effectRef>
              <a:fontRef idx="minor">
                <a:schemeClr val="dk1"/>
              </a:fontRef>
            </p:style>
          </p:cxnSp>
          <p:cxnSp>
            <p:nvCxnSpPr>
              <p:cNvPr id="269" name="直線コネクタ 268"/>
              <p:cNvCxnSpPr/>
              <p:nvPr/>
            </p:nvCxnSpPr>
            <p:spPr>
              <a:xfrm>
                <a:off x="4782188" y="3892598"/>
                <a:ext cx="3946587" cy="0"/>
              </a:xfrm>
              <a:prstGeom prst="line">
                <a:avLst/>
              </a:prstGeom>
              <a:ln>
                <a:prstDash val="dash"/>
              </a:ln>
            </p:spPr>
            <p:style>
              <a:lnRef idx="2">
                <a:schemeClr val="dk1"/>
              </a:lnRef>
              <a:fillRef idx="1">
                <a:schemeClr val="lt1"/>
              </a:fillRef>
              <a:effectRef idx="0">
                <a:schemeClr val="dk1"/>
              </a:effectRef>
              <a:fontRef idx="minor">
                <a:schemeClr val="dk1"/>
              </a:fontRef>
            </p:style>
          </p:cxnSp>
          <p:sp>
            <p:nvSpPr>
              <p:cNvPr id="270" name="テキスト ボックス 269"/>
              <p:cNvSpPr txBox="1"/>
              <p:nvPr/>
            </p:nvSpPr>
            <p:spPr>
              <a:xfrm>
                <a:off x="8277737" y="2451093"/>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L0</a:t>
                </a:r>
                <a:endParaRPr kumimoji="1" lang="ja-JP" altLang="en-US" dirty="0">
                  <a:latin typeface="Calibri" panose="020F0502020204030204" pitchFamily="34" charset="0"/>
                </a:endParaRPr>
              </a:p>
            </p:txBody>
          </p:sp>
          <p:sp>
            <p:nvSpPr>
              <p:cNvPr id="271" name="テキスト ボックス 270"/>
              <p:cNvSpPr txBox="1"/>
              <p:nvPr/>
            </p:nvSpPr>
            <p:spPr>
              <a:xfrm>
                <a:off x="8277736" y="3240978"/>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L1</a:t>
                </a:r>
                <a:endParaRPr kumimoji="1" lang="ja-JP" altLang="en-US" dirty="0">
                  <a:latin typeface="Calibri" panose="020F0502020204030204" pitchFamily="34" charset="0"/>
                </a:endParaRPr>
              </a:p>
            </p:txBody>
          </p:sp>
          <p:sp>
            <p:nvSpPr>
              <p:cNvPr id="272" name="テキスト ボックス 271"/>
              <p:cNvSpPr txBox="1"/>
              <p:nvPr/>
            </p:nvSpPr>
            <p:spPr>
              <a:xfrm>
                <a:off x="8277737" y="4167031"/>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L2</a:t>
                </a:r>
              </a:p>
            </p:txBody>
          </p:sp>
          <p:sp>
            <p:nvSpPr>
              <p:cNvPr id="273" name="テキスト ボックス 272"/>
              <p:cNvSpPr txBox="1"/>
              <p:nvPr/>
            </p:nvSpPr>
            <p:spPr>
              <a:xfrm>
                <a:off x="5303735" y="1902893"/>
                <a:ext cx="3084047"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pPr algn="ctr"/>
                <a:r>
                  <a:rPr kumimoji="1" lang="en-US" altLang="ja-JP" dirty="0" smtClean="0"/>
                  <a:t>BFS Tree (Source Vertex: 2)</a:t>
                </a:r>
                <a:endParaRPr kumimoji="1" lang="ja-JP" altLang="en-US" dirty="0"/>
              </a:p>
            </p:txBody>
          </p:sp>
          <p:cxnSp>
            <p:nvCxnSpPr>
              <p:cNvPr id="274" name="直線コネクタ 273"/>
              <p:cNvCxnSpPr/>
              <p:nvPr/>
            </p:nvCxnSpPr>
            <p:spPr>
              <a:xfrm>
                <a:off x="0" y="5008031"/>
                <a:ext cx="9144000" cy="0"/>
              </a:xfrm>
              <a:prstGeom prst="line">
                <a:avLst/>
              </a:prstGeom>
              <a:ln>
                <a:prstDash val="lgDashDot"/>
              </a:ln>
            </p:spPr>
            <p:style>
              <a:lnRef idx="2">
                <a:schemeClr val="accent1"/>
              </a:lnRef>
              <a:fillRef idx="0">
                <a:schemeClr val="accent1"/>
              </a:fillRef>
              <a:effectRef idx="1">
                <a:schemeClr val="accent1"/>
              </a:effectRef>
              <a:fontRef idx="minor">
                <a:schemeClr val="tx1"/>
              </a:fontRef>
            </p:style>
          </p:cxnSp>
          <p:sp>
            <p:nvSpPr>
              <p:cNvPr id="275" name="テキスト ボックス 274"/>
              <p:cNvSpPr txBox="1"/>
              <p:nvPr/>
            </p:nvSpPr>
            <p:spPr>
              <a:xfrm>
                <a:off x="293054" y="1496086"/>
                <a:ext cx="1711451" cy="369332"/>
              </a:xfrm>
              <a:prstGeom prst="rect">
                <a:avLst/>
              </a:prstGeom>
              <a:noFill/>
            </p:spPr>
            <p:txBody>
              <a:bodyPr wrap="none" rtlCol="0">
                <a:spAutoFit/>
              </a:bodyPr>
              <a:lstStyle/>
              <a:p>
                <a:r>
                  <a:rPr kumimoji="1" lang="en-US" altLang="ja-JP" dirty="0" smtClean="0"/>
                  <a:t>BFS iteration </a:t>
                </a:r>
                <a:r>
                  <a:rPr kumimoji="1" lang="en-US" altLang="ja-JP" dirty="0"/>
                  <a:t>2</a:t>
                </a:r>
                <a:endParaRPr kumimoji="1" lang="ja-JP" altLang="en-US" dirty="0"/>
              </a:p>
            </p:txBody>
          </p:sp>
          <p:grpSp>
            <p:nvGrpSpPr>
              <p:cNvPr id="276" name="図形グループ 275"/>
              <p:cNvGrpSpPr/>
              <p:nvPr/>
            </p:nvGrpSpPr>
            <p:grpSpPr>
              <a:xfrm>
                <a:off x="6265785" y="5265995"/>
                <a:ext cx="2552356" cy="1409111"/>
                <a:chOff x="6265785" y="5265995"/>
                <a:chExt cx="2552356" cy="1409111"/>
              </a:xfrm>
            </p:grpSpPr>
            <p:sp>
              <p:nvSpPr>
                <p:cNvPr id="277" name="円/楕円 276"/>
                <p:cNvSpPr/>
                <p:nvPr/>
              </p:nvSpPr>
              <p:spPr>
                <a:xfrm flipV="1">
                  <a:off x="6265785" y="5265995"/>
                  <a:ext cx="367135" cy="367135"/>
                </a:xfrm>
                <a:prstGeom prst="ellipse">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78" name="円/楕円 277"/>
                <p:cNvSpPr/>
                <p:nvPr/>
              </p:nvSpPr>
              <p:spPr>
                <a:xfrm flipV="1">
                  <a:off x="6269344" y="5784145"/>
                  <a:ext cx="367135" cy="367135"/>
                </a:xfrm>
                <a:prstGeom prst="ellipse">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79" name="テキスト ボックス 278"/>
                <p:cNvSpPr txBox="1"/>
                <p:nvPr/>
              </p:nvSpPr>
              <p:spPr>
                <a:xfrm>
                  <a:off x="6760554" y="5267767"/>
                  <a:ext cx="2057587" cy="369332"/>
                </a:xfrm>
                <a:prstGeom prst="rect">
                  <a:avLst/>
                </a:prstGeom>
                <a:noFill/>
              </p:spPr>
              <p:txBody>
                <a:bodyPr wrap="none" rtlCol="0">
                  <a:spAutoFit/>
                </a:bodyPr>
                <a:lstStyle/>
                <a:p>
                  <a:r>
                    <a:rPr kumimoji="1" lang="en-US" altLang="ja-JP" dirty="0"/>
                    <a:t>i</a:t>
                  </a:r>
                  <a:r>
                    <a:rPr kumimoji="1" lang="en-US" altLang="ja-JP" dirty="0" smtClean="0"/>
                    <a:t>n Current Frontier</a:t>
                  </a:r>
                  <a:endParaRPr kumimoji="1" lang="ja-JP" altLang="en-US" dirty="0"/>
                </a:p>
              </p:txBody>
            </p:sp>
            <p:sp>
              <p:nvSpPr>
                <p:cNvPr id="280" name="テキスト ボックス 279"/>
                <p:cNvSpPr txBox="1"/>
                <p:nvPr/>
              </p:nvSpPr>
              <p:spPr>
                <a:xfrm>
                  <a:off x="6760554" y="5784144"/>
                  <a:ext cx="1762509" cy="369332"/>
                </a:xfrm>
                <a:prstGeom prst="rect">
                  <a:avLst/>
                </a:prstGeom>
                <a:noFill/>
              </p:spPr>
              <p:txBody>
                <a:bodyPr wrap="none" rtlCol="0">
                  <a:spAutoFit/>
                </a:bodyPr>
                <a:lstStyle/>
                <a:p>
                  <a:r>
                    <a:rPr kumimoji="1" lang="en-US" altLang="ja-JP" dirty="0"/>
                    <a:t>in Next </a:t>
                  </a:r>
                  <a:r>
                    <a:rPr kumimoji="1" lang="en-US" altLang="ja-JP" dirty="0" smtClean="0"/>
                    <a:t>Frontier</a:t>
                  </a:r>
                  <a:endParaRPr kumimoji="1" lang="ja-JP" altLang="en-US" dirty="0"/>
                </a:p>
              </p:txBody>
            </p:sp>
            <p:sp>
              <p:nvSpPr>
                <p:cNvPr id="281" name="円/楕円 280"/>
                <p:cNvSpPr/>
                <p:nvPr/>
              </p:nvSpPr>
              <p:spPr>
                <a:xfrm flipV="1">
                  <a:off x="6269344" y="6305774"/>
                  <a:ext cx="367135" cy="367135"/>
                </a:xfrm>
                <a:prstGeom prst="ellipse">
                  <a:avLst/>
                </a:prstGeom>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82" name="テキスト ボックス 281"/>
                <p:cNvSpPr txBox="1"/>
                <p:nvPr/>
              </p:nvSpPr>
              <p:spPr>
                <a:xfrm>
                  <a:off x="6760554" y="6305774"/>
                  <a:ext cx="1544501" cy="369332"/>
                </a:xfrm>
                <a:prstGeom prst="rect">
                  <a:avLst/>
                </a:prstGeom>
                <a:noFill/>
              </p:spPr>
              <p:txBody>
                <a:bodyPr wrap="none" rtlCol="0">
                  <a:spAutoFit/>
                </a:bodyPr>
                <a:lstStyle/>
                <a:p>
                  <a:r>
                    <a:rPr kumimoji="1" lang="en-US" altLang="ja-JP" dirty="0" smtClean="0"/>
                    <a:t>visited vertex</a:t>
                  </a:r>
                  <a:endParaRPr kumimoji="1" lang="ja-JP" altLang="en-US" dirty="0"/>
                </a:p>
              </p:txBody>
            </p:sp>
          </p:grpSp>
        </p:grpSp>
      </p:grpSp>
      <p:grpSp>
        <p:nvGrpSpPr>
          <p:cNvPr id="290" name="図形グループ 289"/>
          <p:cNvGrpSpPr/>
          <p:nvPr/>
        </p:nvGrpSpPr>
        <p:grpSpPr>
          <a:xfrm>
            <a:off x="9" y="1491861"/>
            <a:ext cx="9144000" cy="5361915"/>
            <a:chOff x="0" y="1496086"/>
            <a:chExt cx="9144000" cy="5361914"/>
          </a:xfrm>
        </p:grpSpPr>
        <p:sp>
          <p:nvSpPr>
            <p:cNvPr id="291" name="正方形/長方形 290"/>
            <p:cNvSpPr/>
            <p:nvPr/>
          </p:nvSpPr>
          <p:spPr>
            <a:xfrm>
              <a:off x="0" y="1496086"/>
              <a:ext cx="9144000" cy="536191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292" name="図形グループ 291"/>
            <p:cNvGrpSpPr/>
            <p:nvPr/>
          </p:nvGrpSpPr>
          <p:grpSpPr>
            <a:xfrm>
              <a:off x="0" y="1496086"/>
              <a:ext cx="9144000" cy="5179020"/>
              <a:chOff x="0" y="1496086"/>
              <a:chExt cx="9144000" cy="5179020"/>
            </a:xfrm>
          </p:grpSpPr>
          <p:sp>
            <p:nvSpPr>
              <p:cNvPr id="293" name="円/楕円 292"/>
              <p:cNvSpPr/>
              <p:nvPr/>
            </p:nvSpPr>
            <p:spPr>
              <a:xfrm>
                <a:off x="1984178" y="2241873"/>
                <a:ext cx="504056" cy="504056"/>
              </a:xfrm>
              <a:prstGeom prst="ellipse">
                <a:avLst/>
              </a:prstGeom>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294" name="円/楕円 293"/>
              <p:cNvSpPr/>
              <p:nvPr/>
            </p:nvSpPr>
            <p:spPr>
              <a:xfrm>
                <a:off x="976066" y="2601913"/>
                <a:ext cx="504056" cy="504056"/>
              </a:xfrm>
              <a:prstGeom prst="ellipse">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295" name="円/楕円 294"/>
              <p:cNvSpPr/>
              <p:nvPr/>
            </p:nvSpPr>
            <p:spPr>
              <a:xfrm>
                <a:off x="976066" y="3466009"/>
                <a:ext cx="504056" cy="504056"/>
              </a:xfrm>
              <a:prstGeom prst="ellipse">
                <a:avLst/>
              </a:prstGeom>
              <a:solidFill>
                <a:srgbClr val="7F7F7F"/>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2</a:t>
                </a:r>
                <a:endParaRPr kumimoji="1" lang="ja-JP" altLang="en-US" dirty="0">
                  <a:latin typeface="Calibri" panose="020F0502020204030204" pitchFamily="34" charset="0"/>
                </a:endParaRPr>
              </a:p>
            </p:txBody>
          </p:sp>
          <p:sp>
            <p:nvSpPr>
              <p:cNvPr id="296" name="円/楕円 295"/>
              <p:cNvSpPr/>
              <p:nvPr/>
            </p:nvSpPr>
            <p:spPr>
              <a:xfrm>
                <a:off x="1552130" y="4042073"/>
                <a:ext cx="504056" cy="504056"/>
              </a:xfrm>
              <a:prstGeom prst="ellipse">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297" name="円/楕円 296"/>
              <p:cNvSpPr/>
              <p:nvPr/>
            </p:nvSpPr>
            <p:spPr>
              <a:xfrm>
                <a:off x="2416226" y="4168102"/>
                <a:ext cx="504056" cy="504056"/>
              </a:xfrm>
              <a:prstGeom prst="ellipse">
                <a:avLst/>
              </a:prstGeom>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4</a:t>
                </a:r>
                <a:endParaRPr kumimoji="1" lang="ja-JP" altLang="en-US" dirty="0">
                  <a:latin typeface="Calibri" panose="020F0502020204030204" pitchFamily="34" charset="0"/>
                </a:endParaRPr>
              </a:p>
            </p:txBody>
          </p:sp>
          <p:sp>
            <p:nvSpPr>
              <p:cNvPr id="298" name="円/楕円 297"/>
              <p:cNvSpPr/>
              <p:nvPr/>
            </p:nvSpPr>
            <p:spPr>
              <a:xfrm>
                <a:off x="3352330" y="3826049"/>
                <a:ext cx="504056" cy="504056"/>
              </a:xfrm>
              <a:prstGeom prst="ellipse">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5</a:t>
                </a:r>
                <a:endParaRPr kumimoji="1" lang="ja-JP" altLang="en-US" dirty="0">
                  <a:latin typeface="Calibri" panose="020F0502020204030204" pitchFamily="34" charset="0"/>
                </a:endParaRPr>
              </a:p>
            </p:txBody>
          </p:sp>
          <p:sp>
            <p:nvSpPr>
              <p:cNvPr id="299" name="円/楕円 298"/>
              <p:cNvSpPr/>
              <p:nvPr/>
            </p:nvSpPr>
            <p:spPr>
              <a:xfrm>
                <a:off x="3424338" y="2889945"/>
                <a:ext cx="504056" cy="504056"/>
              </a:xfrm>
              <a:prstGeom prst="ellipse">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300" name="円/楕円 299"/>
              <p:cNvSpPr/>
              <p:nvPr/>
            </p:nvSpPr>
            <p:spPr>
              <a:xfrm>
                <a:off x="2848274" y="2385889"/>
                <a:ext cx="504056" cy="504056"/>
              </a:xfrm>
              <a:prstGeom prst="ellipse">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7</a:t>
                </a:r>
                <a:endParaRPr kumimoji="1" lang="ja-JP" altLang="en-US" dirty="0">
                  <a:latin typeface="Calibri" panose="020F0502020204030204" pitchFamily="34" charset="0"/>
                </a:endParaRPr>
              </a:p>
            </p:txBody>
          </p:sp>
          <p:cxnSp>
            <p:nvCxnSpPr>
              <p:cNvPr id="301" name="曲線コネクタ 300"/>
              <p:cNvCxnSpPr>
                <a:stCxn id="293" idx="1"/>
                <a:endCxn id="294" idx="0"/>
              </p:cNvCxnSpPr>
              <p:nvPr/>
            </p:nvCxnSpPr>
            <p:spPr>
              <a:xfrm rot="16200000" flipH="1" flipV="1">
                <a:off x="1499933" y="2043850"/>
                <a:ext cx="286223" cy="829901"/>
              </a:xfrm>
              <a:prstGeom prst="curvedConnector3">
                <a:avLst>
                  <a:gd name="adj1" fmla="val -17635"/>
                </a:avLst>
              </a:prstGeom>
              <a:ln/>
            </p:spPr>
            <p:style>
              <a:lnRef idx="2">
                <a:schemeClr val="dk1"/>
              </a:lnRef>
              <a:fillRef idx="1">
                <a:schemeClr val="lt1"/>
              </a:fillRef>
              <a:effectRef idx="0">
                <a:schemeClr val="dk1"/>
              </a:effectRef>
              <a:fontRef idx="minor">
                <a:schemeClr val="dk1"/>
              </a:fontRef>
            </p:style>
          </p:cxnSp>
          <p:cxnSp>
            <p:nvCxnSpPr>
              <p:cNvPr id="302" name="曲線コネクタ 301"/>
              <p:cNvCxnSpPr>
                <a:stCxn id="293" idx="3"/>
                <a:endCxn id="295" idx="6"/>
              </p:cNvCxnSpPr>
              <p:nvPr/>
            </p:nvCxnSpPr>
            <p:spPr>
              <a:xfrm rot="5400000">
                <a:off x="1246097" y="2906138"/>
                <a:ext cx="1045925"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303" name="曲線コネクタ 302"/>
              <p:cNvCxnSpPr>
                <a:stCxn id="294" idx="2"/>
                <a:endCxn id="297" idx="3"/>
              </p:cNvCxnSpPr>
              <p:nvPr/>
            </p:nvCxnSpPr>
            <p:spPr>
              <a:xfrm rot="10800000" flipH="1" flipV="1">
                <a:off x="976065" y="2853941"/>
                <a:ext cx="1513977" cy="1744400"/>
              </a:xfrm>
              <a:prstGeom prst="curvedConnector4">
                <a:avLst>
                  <a:gd name="adj1" fmla="val -11696"/>
                  <a:gd name="adj2" fmla="val 112168"/>
                </a:avLst>
              </a:prstGeom>
              <a:ln/>
            </p:spPr>
            <p:style>
              <a:lnRef idx="2">
                <a:schemeClr val="dk1"/>
              </a:lnRef>
              <a:fillRef idx="1">
                <a:schemeClr val="lt1"/>
              </a:fillRef>
              <a:effectRef idx="0">
                <a:schemeClr val="dk1"/>
              </a:effectRef>
              <a:fontRef idx="minor">
                <a:schemeClr val="dk1"/>
              </a:fontRef>
            </p:style>
          </p:cxnSp>
          <p:cxnSp>
            <p:nvCxnSpPr>
              <p:cNvPr id="304" name="曲線コネクタ 303"/>
              <p:cNvCxnSpPr>
                <a:stCxn id="295" idx="6"/>
                <a:endCxn id="297" idx="1"/>
              </p:cNvCxnSpPr>
              <p:nvPr/>
            </p:nvCxnSpPr>
            <p:spPr>
              <a:xfrm>
                <a:off x="1480122" y="3718037"/>
                <a:ext cx="1009921" cy="52388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305" name="曲線コネクタ 304"/>
              <p:cNvCxnSpPr>
                <a:stCxn id="296" idx="7"/>
                <a:endCxn id="297" idx="1"/>
              </p:cNvCxnSpPr>
              <p:nvPr/>
            </p:nvCxnSpPr>
            <p:spPr>
              <a:xfrm rot="16200000" flipH="1">
                <a:off x="2173191" y="3925067"/>
                <a:ext cx="126029" cy="507674"/>
              </a:xfrm>
              <a:prstGeom prst="curvedConnector3">
                <a:avLst>
                  <a:gd name="adj1" fmla="val -35578"/>
                </a:avLst>
              </a:prstGeom>
              <a:ln/>
            </p:spPr>
            <p:style>
              <a:lnRef idx="2">
                <a:schemeClr val="dk1"/>
              </a:lnRef>
              <a:fillRef idx="1">
                <a:schemeClr val="lt1"/>
              </a:fillRef>
              <a:effectRef idx="0">
                <a:schemeClr val="dk1"/>
              </a:effectRef>
              <a:fontRef idx="minor">
                <a:schemeClr val="dk1"/>
              </a:fontRef>
            </p:style>
          </p:cxnSp>
          <p:cxnSp>
            <p:nvCxnSpPr>
              <p:cNvPr id="306" name="曲線コネクタ 305"/>
              <p:cNvCxnSpPr>
                <a:stCxn id="297" idx="6"/>
                <a:endCxn id="298" idx="3"/>
              </p:cNvCxnSpPr>
              <p:nvPr/>
            </p:nvCxnSpPr>
            <p:spPr>
              <a:xfrm flipV="1">
                <a:off x="2920282" y="4256288"/>
                <a:ext cx="505865" cy="16384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307" name="曲線コネクタ 306"/>
              <p:cNvCxnSpPr>
                <a:stCxn id="298" idx="6"/>
                <a:endCxn id="299" idx="6"/>
              </p:cNvCxnSpPr>
              <p:nvPr/>
            </p:nvCxnSpPr>
            <p:spPr>
              <a:xfrm flipV="1">
                <a:off x="3856386" y="3141973"/>
                <a:ext cx="72008" cy="936104"/>
              </a:xfrm>
              <a:prstGeom prst="curvedConnector3">
                <a:avLst>
                  <a:gd name="adj1" fmla="val 292268"/>
                </a:avLst>
              </a:prstGeom>
              <a:ln/>
            </p:spPr>
            <p:style>
              <a:lnRef idx="2">
                <a:schemeClr val="dk1"/>
              </a:lnRef>
              <a:fillRef idx="1">
                <a:schemeClr val="lt1"/>
              </a:fillRef>
              <a:effectRef idx="0">
                <a:schemeClr val="dk1"/>
              </a:effectRef>
              <a:fontRef idx="minor">
                <a:schemeClr val="dk1"/>
              </a:fontRef>
            </p:style>
          </p:cxnSp>
          <p:cxnSp>
            <p:nvCxnSpPr>
              <p:cNvPr id="308" name="曲線コネクタ 307"/>
              <p:cNvCxnSpPr>
                <a:stCxn id="297" idx="7"/>
                <a:endCxn id="299" idx="2"/>
              </p:cNvCxnSpPr>
              <p:nvPr/>
            </p:nvCxnSpPr>
            <p:spPr>
              <a:xfrm rot="5400000" flipH="1" flipV="1">
                <a:off x="2585428" y="3403010"/>
                <a:ext cx="1099946"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309" name="曲線コネクタ 308"/>
              <p:cNvCxnSpPr>
                <a:stCxn id="293" idx="7"/>
                <a:endCxn id="300" idx="0"/>
              </p:cNvCxnSpPr>
              <p:nvPr/>
            </p:nvCxnSpPr>
            <p:spPr>
              <a:xfrm rot="16200000" flipH="1">
                <a:off x="2722259" y="2007847"/>
                <a:ext cx="70199" cy="685885"/>
              </a:xfrm>
              <a:prstGeom prst="curvedConnector3">
                <a:avLst>
                  <a:gd name="adj1" fmla="val -118915"/>
                </a:avLst>
              </a:prstGeom>
              <a:ln/>
            </p:spPr>
            <p:style>
              <a:lnRef idx="2">
                <a:schemeClr val="dk1"/>
              </a:lnRef>
              <a:fillRef idx="1">
                <a:schemeClr val="lt1"/>
              </a:fillRef>
              <a:effectRef idx="0">
                <a:schemeClr val="dk1"/>
              </a:effectRef>
              <a:fontRef idx="minor">
                <a:schemeClr val="dk1"/>
              </a:fontRef>
            </p:style>
          </p:cxnSp>
          <p:cxnSp>
            <p:nvCxnSpPr>
              <p:cNvPr id="310" name="曲線コネクタ 309"/>
              <p:cNvCxnSpPr>
                <a:stCxn id="293" idx="6"/>
                <a:endCxn id="297" idx="0"/>
              </p:cNvCxnSpPr>
              <p:nvPr/>
            </p:nvCxnSpPr>
            <p:spPr>
              <a:xfrm>
                <a:off x="2488234" y="2493901"/>
                <a:ext cx="180020" cy="1674201"/>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311" name="曲線コネクタ 310"/>
              <p:cNvCxnSpPr>
                <a:stCxn id="300" idx="7"/>
                <a:endCxn id="294" idx="1"/>
              </p:cNvCxnSpPr>
              <p:nvPr/>
            </p:nvCxnSpPr>
            <p:spPr>
              <a:xfrm rot="16200000" flipH="1" flipV="1">
                <a:off x="2056186" y="1453403"/>
                <a:ext cx="216024" cy="2228630"/>
              </a:xfrm>
              <a:prstGeom prst="curvedConnector3">
                <a:avLst>
                  <a:gd name="adj1" fmla="val -230293"/>
                </a:avLst>
              </a:prstGeom>
              <a:ln/>
            </p:spPr>
            <p:style>
              <a:lnRef idx="2">
                <a:schemeClr val="dk1"/>
              </a:lnRef>
              <a:fillRef idx="1">
                <a:schemeClr val="lt1"/>
              </a:fillRef>
              <a:effectRef idx="0">
                <a:schemeClr val="dk1"/>
              </a:effectRef>
              <a:fontRef idx="minor">
                <a:schemeClr val="dk1"/>
              </a:fontRef>
            </p:style>
          </p:cxnSp>
          <p:sp>
            <p:nvSpPr>
              <p:cNvPr id="312" name="テキスト ボックス 311"/>
              <p:cNvSpPr txBox="1"/>
              <p:nvPr/>
            </p:nvSpPr>
            <p:spPr>
              <a:xfrm>
                <a:off x="452920" y="5220397"/>
                <a:ext cx="3712900" cy="400110"/>
              </a:xfrm>
              <a:prstGeom prst="rect">
                <a:avLst/>
              </a:prstGeom>
              <a:noFill/>
            </p:spPr>
            <p:txBody>
              <a:bodyPr wrap="none" rtlCol="0">
                <a:spAutoFit/>
              </a:bodyPr>
              <a:lstStyle/>
              <a:p>
                <a:r>
                  <a:rPr kumimoji="1" lang="en-US" altLang="ja-JP" sz="2000" dirty="0" smtClean="0"/>
                  <a:t>Current Frontier = [1, 3, 5, 6, 7]</a:t>
                </a:r>
                <a:endParaRPr kumimoji="1" lang="ja-JP" altLang="en-US" sz="2000" dirty="0"/>
              </a:p>
            </p:txBody>
          </p:sp>
          <p:sp>
            <p:nvSpPr>
              <p:cNvPr id="313" name="テキスト ボックス 312"/>
              <p:cNvSpPr txBox="1"/>
              <p:nvPr/>
            </p:nvSpPr>
            <p:spPr>
              <a:xfrm>
                <a:off x="772353" y="5731002"/>
                <a:ext cx="2173016" cy="400110"/>
              </a:xfrm>
              <a:prstGeom prst="rect">
                <a:avLst/>
              </a:prstGeom>
              <a:noFill/>
            </p:spPr>
            <p:txBody>
              <a:bodyPr wrap="none" rtlCol="0">
                <a:spAutoFit/>
              </a:bodyPr>
              <a:lstStyle/>
              <a:p>
                <a:r>
                  <a:rPr kumimoji="1" lang="en-US" altLang="ja-JP" sz="2000" dirty="0" smtClean="0"/>
                  <a:t>Next Frontier = [</a:t>
                </a:r>
                <a:r>
                  <a:rPr kumimoji="1" lang="en-US" altLang="ja-JP" sz="2000" dirty="0"/>
                  <a:t> </a:t>
                </a:r>
                <a:r>
                  <a:rPr kumimoji="1" lang="en-US" altLang="ja-JP" sz="2000" dirty="0" smtClean="0"/>
                  <a:t>]</a:t>
                </a:r>
                <a:endParaRPr kumimoji="1" lang="ja-JP" altLang="en-US" sz="2000" dirty="0"/>
              </a:p>
            </p:txBody>
          </p:sp>
          <p:sp>
            <p:nvSpPr>
              <p:cNvPr id="314" name="テキスト ボックス 313"/>
              <p:cNvSpPr txBox="1"/>
              <p:nvPr/>
            </p:nvSpPr>
            <p:spPr>
              <a:xfrm>
                <a:off x="1178311" y="6243215"/>
                <a:ext cx="3841516" cy="400110"/>
              </a:xfrm>
              <a:prstGeom prst="rect">
                <a:avLst/>
              </a:prstGeom>
              <a:noFill/>
            </p:spPr>
            <p:txBody>
              <a:bodyPr wrap="none" rtlCol="0">
                <a:spAutoFit/>
              </a:bodyPr>
              <a:lstStyle/>
              <a:p>
                <a:r>
                  <a:rPr kumimoji="1" lang="en-US" altLang="ja-JP" sz="2000" dirty="0" smtClean="0"/>
                  <a:t>BFS Tree = [2, </a:t>
                </a:r>
                <a:r>
                  <a:rPr kumimoji="1" lang="en-US" altLang="ja-JP" sz="2000" dirty="0"/>
                  <a:t>0</a:t>
                </a:r>
                <a:r>
                  <a:rPr kumimoji="1" lang="en-US" altLang="ja-JP" sz="2000" dirty="0" smtClean="0"/>
                  <a:t>, 2, </a:t>
                </a:r>
                <a:r>
                  <a:rPr kumimoji="1" lang="en-US" altLang="ja-JP" sz="2000" dirty="0"/>
                  <a:t>4</a:t>
                </a:r>
                <a:r>
                  <a:rPr kumimoji="1" lang="en-US" altLang="ja-JP" sz="2000" dirty="0" smtClean="0"/>
                  <a:t>, 2, </a:t>
                </a:r>
                <a:r>
                  <a:rPr kumimoji="1" lang="en-US" altLang="ja-JP" sz="2000" dirty="0"/>
                  <a:t>4</a:t>
                </a:r>
                <a:r>
                  <a:rPr kumimoji="1" lang="en-US" altLang="ja-JP" sz="2000" dirty="0" smtClean="0"/>
                  <a:t>, 4, 0]</a:t>
                </a:r>
                <a:endParaRPr kumimoji="1" lang="ja-JP" altLang="en-US" sz="2000" dirty="0"/>
              </a:p>
            </p:txBody>
          </p:sp>
          <p:sp>
            <p:nvSpPr>
              <p:cNvPr id="315" name="円/楕円 314"/>
              <p:cNvSpPr/>
              <p:nvPr/>
            </p:nvSpPr>
            <p:spPr>
              <a:xfrm>
                <a:off x="6083478" y="2490020"/>
                <a:ext cx="500498" cy="500500"/>
              </a:xfrm>
              <a:prstGeom prst="ellipse">
                <a:avLst/>
              </a:prstGeom>
              <a:solidFill>
                <a:srgbClr val="7F7F7F"/>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2</a:t>
                </a:r>
                <a:endParaRPr kumimoji="1" lang="ja-JP" altLang="en-US" dirty="0">
                  <a:latin typeface="Calibri" panose="020F0502020204030204" pitchFamily="34" charset="0"/>
                </a:endParaRPr>
              </a:p>
            </p:txBody>
          </p:sp>
          <p:grpSp>
            <p:nvGrpSpPr>
              <p:cNvPr id="316" name="グループ化 35"/>
              <p:cNvGrpSpPr/>
              <p:nvPr/>
            </p:nvGrpSpPr>
            <p:grpSpPr>
              <a:xfrm>
                <a:off x="5182582" y="3227520"/>
                <a:ext cx="2302292" cy="502086"/>
                <a:chOff x="6732240" y="4221088"/>
                <a:chExt cx="1656184" cy="361181"/>
              </a:xfrm>
              <a:solidFill>
                <a:srgbClr val="7F7F7F"/>
              </a:solidFill>
            </p:grpSpPr>
            <p:sp>
              <p:nvSpPr>
                <p:cNvPr id="345" name="円/楕円 12"/>
                <p:cNvSpPr/>
                <p:nvPr/>
              </p:nvSpPr>
              <p:spPr>
                <a:xfrm>
                  <a:off x="6732240" y="4222229"/>
                  <a:ext cx="360040" cy="360040"/>
                </a:xfrm>
                <a:prstGeom prst="ellipse">
                  <a:avLst/>
                </a:prstGeom>
                <a:grp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346" name="円/楕円 13"/>
                <p:cNvSpPr/>
                <p:nvPr/>
              </p:nvSpPr>
              <p:spPr>
                <a:xfrm>
                  <a:off x="8028384" y="4221088"/>
                  <a:ext cx="360040" cy="360040"/>
                </a:xfrm>
                <a:prstGeom prst="ellipse">
                  <a:avLst/>
                </a:prstGeom>
                <a:grp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4</a:t>
                  </a:r>
                  <a:endParaRPr kumimoji="1" lang="ja-JP" altLang="en-US" dirty="0">
                    <a:latin typeface="Calibri" panose="020F0502020204030204" pitchFamily="34" charset="0"/>
                  </a:endParaRPr>
                </a:p>
              </p:txBody>
            </p:sp>
          </p:grpSp>
          <p:grpSp>
            <p:nvGrpSpPr>
              <p:cNvPr id="317" name="グループ化 34"/>
              <p:cNvGrpSpPr/>
              <p:nvPr/>
            </p:nvGrpSpPr>
            <p:grpSpPr>
              <a:xfrm>
                <a:off x="4782183" y="4117059"/>
                <a:ext cx="3403388" cy="500500"/>
                <a:chOff x="6444208" y="4860988"/>
                <a:chExt cx="2448272" cy="360040"/>
              </a:xfrm>
              <a:solidFill>
                <a:srgbClr val="D99694"/>
              </a:solidFill>
            </p:grpSpPr>
            <p:sp>
              <p:nvSpPr>
                <p:cNvPr id="340" name="円/楕円 339"/>
                <p:cNvSpPr/>
                <p:nvPr/>
              </p:nvSpPr>
              <p:spPr>
                <a:xfrm>
                  <a:off x="6444208" y="4860988"/>
                  <a:ext cx="360040" cy="360040"/>
                </a:xfrm>
                <a:prstGeom prst="ellipse">
                  <a:avLst/>
                </a:prstGeom>
                <a:grpFill/>
                <a:ln>
                  <a:solidFill>
                    <a:srgbClr val="C0504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341" name="円/楕円 340"/>
                <p:cNvSpPr/>
                <p:nvPr/>
              </p:nvSpPr>
              <p:spPr>
                <a:xfrm>
                  <a:off x="7020272" y="4860988"/>
                  <a:ext cx="360040" cy="360040"/>
                </a:xfrm>
                <a:prstGeom prst="ellipse">
                  <a:avLst/>
                </a:prstGeom>
                <a:grpFill/>
                <a:ln>
                  <a:solidFill>
                    <a:srgbClr val="C0504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7</a:t>
                  </a:r>
                  <a:endParaRPr kumimoji="1" lang="ja-JP" altLang="en-US" dirty="0">
                    <a:latin typeface="Calibri" panose="020F0502020204030204" pitchFamily="34" charset="0"/>
                  </a:endParaRPr>
                </a:p>
              </p:txBody>
            </p:sp>
            <p:sp>
              <p:nvSpPr>
                <p:cNvPr id="342" name="円/楕円 341"/>
                <p:cNvSpPr/>
                <p:nvPr/>
              </p:nvSpPr>
              <p:spPr>
                <a:xfrm>
                  <a:off x="7524328" y="4860988"/>
                  <a:ext cx="360040" cy="360040"/>
                </a:xfrm>
                <a:prstGeom prst="ellipse">
                  <a:avLst/>
                </a:prstGeom>
                <a:grpFill/>
                <a:ln>
                  <a:solidFill>
                    <a:srgbClr val="C0504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343" name="円/楕円 342"/>
                <p:cNvSpPr/>
                <p:nvPr/>
              </p:nvSpPr>
              <p:spPr>
                <a:xfrm>
                  <a:off x="8532440" y="4860988"/>
                  <a:ext cx="360040" cy="360040"/>
                </a:xfrm>
                <a:prstGeom prst="ellipse">
                  <a:avLst/>
                </a:prstGeom>
                <a:grpFill/>
                <a:ln>
                  <a:solidFill>
                    <a:srgbClr val="C0504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344" name="円/楕円 343"/>
                <p:cNvSpPr/>
                <p:nvPr/>
              </p:nvSpPr>
              <p:spPr>
                <a:xfrm>
                  <a:off x="8028384" y="4860988"/>
                  <a:ext cx="360040" cy="360040"/>
                </a:xfrm>
                <a:prstGeom prst="ellipse">
                  <a:avLst/>
                </a:prstGeom>
                <a:grpFill/>
                <a:ln>
                  <a:solidFill>
                    <a:srgbClr val="C0504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5</a:t>
                  </a:r>
                  <a:endParaRPr kumimoji="1" lang="ja-JP" altLang="en-US" dirty="0">
                    <a:latin typeface="Calibri" panose="020F0502020204030204" pitchFamily="34" charset="0"/>
                  </a:endParaRPr>
                </a:p>
              </p:txBody>
            </p:sp>
          </p:grpSp>
          <p:cxnSp>
            <p:nvCxnSpPr>
              <p:cNvPr id="318" name="直線コネクタ 317"/>
              <p:cNvCxnSpPr>
                <a:stCxn id="315" idx="3"/>
              </p:cNvCxnSpPr>
              <p:nvPr/>
            </p:nvCxnSpPr>
            <p:spPr>
              <a:xfrm flipH="1">
                <a:off x="5609783" y="2917223"/>
                <a:ext cx="546992" cy="385181"/>
              </a:xfrm>
              <a:prstGeom prst="line">
                <a:avLst/>
              </a:prstGeom>
              <a:ln/>
            </p:spPr>
            <p:style>
              <a:lnRef idx="2">
                <a:schemeClr val="dk1"/>
              </a:lnRef>
              <a:fillRef idx="1">
                <a:schemeClr val="lt1"/>
              </a:fillRef>
              <a:effectRef idx="0">
                <a:schemeClr val="dk1"/>
              </a:effectRef>
              <a:fontRef idx="minor">
                <a:schemeClr val="dk1"/>
              </a:fontRef>
            </p:style>
          </p:cxnSp>
          <p:cxnSp>
            <p:nvCxnSpPr>
              <p:cNvPr id="319" name="直線コネクタ 318"/>
              <p:cNvCxnSpPr>
                <a:stCxn id="315" idx="5"/>
              </p:cNvCxnSpPr>
              <p:nvPr/>
            </p:nvCxnSpPr>
            <p:spPr>
              <a:xfrm>
                <a:off x="6510680" y="2917223"/>
                <a:ext cx="546992" cy="383595"/>
              </a:xfrm>
              <a:prstGeom prst="line">
                <a:avLst/>
              </a:prstGeom>
              <a:ln/>
            </p:spPr>
            <p:style>
              <a:lnRef idx="2">
                <a:schemeClr val="dk1"/>
              </a:lnRef>
              <a:fillRef idx="1">
                <a:schemeClr val="lt1"/>
              </a:fillRef>
              <a:effectRef idx="0">
                <a:schemeClr val="dk1"/>
              </a:effectRef>
              <a:fontRef idx="minor">
                <a:schemeClr val="dk1"/>
              </a:fontRef>
            </p:style>
          </p:cxnSp>
          <p:cxnSp>
            <p:nvCxnSpPr>
              <p:cNvPr id="320" name="直線コネクタ 319"/>
              <p:cNvCxnSpPr>
                <a:stCxn id="345" idx="3"/>
                <a:endCxn id="340" idx="0"/>
              </p:cNvCxnSpPr>
              <p:nvPr/>
            </p:nvCxnSpPr>
            <p:spPr>
              <a:xfrm flipH="1">
                <a:off x="5032432" y="3656309"/>
                <a:ext cx="223446" cy="460750"/>
              </a:xfrm>
              <a:prstGeom prst="line">
                <a:avLst/>
              </a:prstGeom>
              <a:ln/>
            </p:spPr>
            <p:style>
              <a:lnRef idx="2">
                <a:schemeClr val="dk1"/>
              </a:lnRef>
              <a:fillRef idx="1">
                <a:schemeClr val="lt1"/>
              </a:fillRef>
              <a:effectRef idx="0">
                <a:schemeClr val="dk1"/>
              </a:effectRef>
              <a:fontRef idx="minor">
                <a:schemeClr val="dk1"/>
              </a:fontRef>
            </p:style>
          </p:cxnSp>
          <p:cxnSp>
            <p:nvCxnSpPr>
              <p:cNvPr id="321" name="直線コネクタ 320"/>
              <p:cNvCxnSpPr>
                <a:stCxn id="345" idx="5"/>
                <a:endCxn id="341" idx="0"/>
              </p:cNvCxnSpPr>
              <p:nvPr/>
            </p:nvCxnSpPr>
            <p:spPr>
              <a:xfrm>
                <a:off x="5609784" y="3656309"/>
                <a:ext cx="223445" cy="460750"/>
              </a:xfrm>
              <a:prstGeom prst="line">
                <a:avLst/>
              </a:prstGeom>
              <a:ln/>
            </p:spPr>
            <p:style>
              <a:lnRef idx="2">
                <a:schemeClr val="dk1"/>
              </a:lnRef>
              <a:fillRef idx="1">
                <a:schemeClr val="lt1"/>
              </a:fillRef>
              <a:effectRef idx="0">
                <a:schemeClr val="dk1"/>
              </a:effectRef>
              <a:fontRef idx="minor">
                <a:schemeClr val="dk1"/>
              </a:fontRef>
            </p:style>
          </p:cxnSp>
          <p:cxnSp>
            <p:nvCxnSpPr>
              <p:cNvPr id="322" name="直線コネクタ 321"/>
              <p:cNvCxnSpPr>
                <a:stCxn id="346" idx="3"/>
                <a:endCxn id="342" idx="0"/>
              </p:cNvCxnSpPr>
              <p:nvPr/>
            </p:nvCxnSpPr>
            <p:spPr>
              <a:xfrm flipH="1">
                <a:off x="6533927" y="3654723"/>
                <a:ext cx="523745" cy="462337"/>
              </a:xfrm>
              <a:prstGeom prst="line">
                <a:avLst/>
              </a:prstGeom>
              <a:ln/>
            </p:spPr>
            <p:style>
              <a:lnRef idx="2">
                <a:schemeClr val="dk1"/>
              </a:lnRef>
              <a:fillRef idx="1">
                <a:schemeClr val="lt1"/>
              </a:fillRef>
              <a:effectRef idx="0">
                <a:schemeClr val="dk1"/>
              </a:effectRef>
              <a:fontRef idx="minor">
                <a:schemeClr val="dk1"/>
              </a:fontRef>
            </p:style>
          </p:cxnSp>
          <p:cxnSp>
            <p:nvCxnSpPr>
              <p:cNvPr id="323" name="直線コネクタ 322"/>
              <p:cNvCxnSpPr>
                <a:stCxn id="346" idx="4"/>
                <a:endCxn id="344" idx="0"/>
              </p:cNvCxnSpPr>
              <p:nvPr/>
            </p:nvCxnSpPr>
            <p:spPr>
              <a:xfrm flipH="1">
                <a:off x="7234624" y="3728020"/>
                <a:ext cx="1" cy="389040"/>
              </a:xfrm>
              <a:prstGeom prst="line">
                <a:avLst/>
              </a:prstGeom>
              <a:ln/>
            </p:spPr>
            <p:style>
              <a:lnRef idx="2">
                <a:schemeClr val="dk1"/>
              </a:lnRef>
              <a:fillRef idx="1">
                <a:schemeClr val="lt1"/>
              </a:fillRef>
              <a:effectRef idx="0">
                <a:schemeClr val="dk1"/>
              </a:effectRef>
              <a:fontRef idx="minor">
                <a:schemeClr val="dk1"/>
              </a:fontRef>
            </p:style>
          </p:cxnSp>
          <p:cxnSp>
            <p:nvCxnSpPr>
              <p:cNvPr id="324" name="直線コネクタ 323"/>
              <p:cNvCxnSpPr>
                <a:stCxn id="346" idx="5"/>
                <a:endCxn id="343" idx="0"/>
              </p:cNvCxnSpPr>
              <p:nvPr/>
            </p:nvCxnSpPr>
            <p:spPr>
              <a:xfrm>
                <a:off x="7411578" y="3654723"/>
                <a:ext cx="523744" cy="462337"/>
              </a:xfrm>
              <a:prstGeom prst="line">
                <a:avLst/>
              </a:prstGeom>
              <a:ln/>
            </p:spPr>
            <p:style>
              <a:lnRef idx="2">
                <a:schemeClr val="dk1"/>
              </a:lnRef>
              <a:fillRef idx="1">
                <a:schemeClr val="lt1"/>
              </a:fillRef>
              <a:effectRef idx="0">
                <a:schemeClr val="dk1"/>
              </a:effectRef>
              <a:fontRef idx="minor">
                <a:schemeClr val="dk1"/>
              </a:fontRef>
            </p:style>
          </p:cxnSp>
          <p:cxnSp>
            <p:nvCxnSpPr>
              <p:cNvPr id="325" name="直線コネクタ 324"/>
              <p:cNvCxnSpPr/>
              <p:nvPr/>
            </p:nvCxnSpPr>
            <p:spPr>
              <a:xfrm>
                <a:off x="4782188" y="3103279"/>
                <a:ext cx="3946587" cy="0"/>
              </a:xfrm>
              <a:prstGeom prst="line">
                <a:avLst/>
              </a:prstGeom>
              <a:ln>
                <a:prstDash val="dash"/>
              </a:ln>
            </p:spPr>
            <p:style>
              <a:lnRef idx="2">
                <a:schemeClr val="dk1"/>
              </a:lnRef>
              <a:fillRef idx="1">
                <a:schemeClr val="lt1"/>
              </a:fillRef>
              <a:effectRef idx="0">
                <a:schemeClr val="dk1"/>
              </a:effectRef>
              <a:fontRef idx="minor">
                <a:schemeClr val="dk1"/>
              </a:fontRef>
            </p:style>
          </p:cxnSp>
          <p:cxnSp>
            <p:nvCxnSpPr>
              <p:cNvPr id="326" name="直線コネクタ 325"/>
              <p:cNvCxnSpPr/>
              <p:nvPr/>
            </p:nvCxnSpPr>
            <p:spPr>
              <a:xfrm>
                <a:off x="4782188" y="3892598"/>
                <a:ext cx="3946587" cy="0"/>
              </a:xfrm>
              <a:prstGeom prst="line">
                <a:avLst/>
              </a:prstGeom>
              <a:ln>
                <a:prstDash val="dash"/>
              </a:ln>
            </p:spPr>
            <p:style>
              <a:lnRef idx="2">
                <a:schemeClr val="dk1"/>
              </a:lnRef>
              <a:fillRef idx="1">
                <a:schemeClr val="lt1"/>
              </a:fillRef>
              <a:effectRef idx="0">
                <a:schemeClr val="dk1"/>
              </a:effectRef>
              <a:fontRef idx="minor">
                <a:schemeClr val="dk1"/>
              </a:fontRef>
            </p:style>
          </p:cxnSp>
          <p:sp>
            <p:nvSpPr>
              <p:cNvPr id="327" name="テキスト ボックス 326"/>
              <p:cNvSpPr txBox="1"/>
              <p:nvPr/>
            </p:nvSpPr>
            <p:spPr>
              <a:xfrm>
                <a:off x="8277737" y="2451093"/>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L0</a:t>
                </a:r>
                <a:endParaRPr kumimoji="1" lang="ja-JP" altLang="en-US" dirty="0">
                  <a:latin typeface="Calibri" panose="020F0502020204030204" pitchFamily="34" charset="0"/>
                </a:endParaRPr>
              </a:p>
            </p:txBody>
          </p:sp>
          <p:sp>
            <p:nvSpPr>
              <p:cNvPr id="328" name="テキスト ボックス 327"/>
              <p:cNvSpPr txBox="1"/>
              <p:nvPr/>
            </p:nvSpPr>
            <p:spPr>
              <a:xfrm>
                <a:off x="8277736" y="3240978"/>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L1</a:t>
                </a:r>
                <a:endParaRPr kumimoji="1" lang="ja-JP" altLang="en-US" dirty="0">
                  <a:latin typeface="Calibri" panose="020F0502020204030204" pitchFamily="34" charset="0"/>
                </a:endParaRPr>
              </a:p>
            </p:txBody>
          </p:sp>
          <p:sp>
            <p:nvSpPr>
              <p:cNvPr id="329" name="テキスト ボックス 328"/>
              <p:cNvSpPr txBox="1"/>
              <p:nvPr/>
            </p:nvSpPr>
            <p:spPr>
              <a:xfrm>
                <a:off x="8277737" y="4167031"/>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L2</a:t>
                </a:r>
              </a:p>
            </p:txBody>
          </p:sp>
          <p:sp>
            <p:nvSpPr>
              <p:cNvPr id="330" name="テキスト ボックス 329"/>
              <p:cNvSpPr txBox="1"/>
              <p:nvPr/>
            </p:nvSpPr>
            <p:spPr>
              <a:xfrm>
                <a:off x="5303735" y="1902893"/>
                <a:ext cx="3084047"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pPr algn="ctr"/>
                <a:r>
                  <a:rPr kumimoji="1" lang="en-US" altLang="ja-JP" dirty="0" smtClean="0"/>
                  <a:t>BFS Tree (Source Vertex: 2)</a:t>
                </a:r>
                <a:endParaRPr kumimoji="1" lang="ja-JP" altLang="en-US" dirty="0"/>
              </a:p>
            </p:txBody>
          </p:sp>
          <p:cxnSp>
            <p:nvCxnSpPr>
              <p:cNvPr id="331" name="直線コネクタ 330"/>
              <p:cNvCxnSpPr/>
              <p:nvPr/>
            </p:nvCxnSpPr>
            <p:spPr>
              <a:xfrm>
                <a:off x="0" y="5008031"/>
                <a:ext cx="9144000" cy="0"/>
              </a:xfrm>
              <a:prstGeom prst="line">
                <a:avLst/>
              </a:prstGeom>
              <a:ln>
                <a:prstDash val="lgDashDot"/>
              </a:ln>
            </p:spPr>
            <p:style>
              <a:lnRef idx="2">
                <a:schemeClr val="accent1"/>
              </a:lnRef>
              <a:fillRef idx="0">
                <a:schemeClr val="accent1"/>
              </a:fillRef>
              <a:effectRef idx="1">
                <a:schemeClr val="accent1"/>
              </a:effectRef>
              <a:fontRef idx="minor">
                <a:schemeClr val="tx1"/>
              </a:fontRef>
            </p:style>
          </p:cxnSp>
          <p:sp>
            <p:nvSpPr>
              <p:cNvPr id="332" name="テキスト ボックス 331"/>
              <p:cNvSpPr txBox="1"/>
              <p:nvPr/>
            </p:nvSpPr>
            <p:spPr>
              <a:xfrm>
                <a:off x="293054" y="1496086"/>
                <a:ext cx="1711451" cy="369332"/>
              </a:xfrm>
              <a:prstGeom prst="rect">
                <a:avLst/>
              </a:prstGeom>
              <a:noFill/>
            </p:spPr>
            <p:txBody>
              <a:bodyPr wrap="none" rtlCol="0">
                <a:spAutoFit/>
              </a:bodyPr>
              <a:lstStyle/>
              <a:p>
                <a:r>
                  <a:rPr kumimoji="1" lang="en-US" altLang="ja-JP" dirty="0" smtClean="0"/>
                  <a:t>BFS iteration </a:t>
                </a:r>
                <a:r>
                  <a:rPr kumimoji="1" lang="en-US" altLang="ja-JP" dirty="0"/>
                  <a:t>3</a:t>
                </a:r>
                <a:endParaRPr kumimoji="1" lang="ja-JP" altLang="en-US" dirty="0"/>
              </a:p>
            </p:txBody>
          </p:sp>
          <p:grpSp>
            <p:nvGrpSpPr>
              <p:cNvPr id="333" name="図形グループ 332"/>
              <p:cNvGrpSpPr/>
              <p:nvPr/>
            </p:nvGrpSpPr>
            <p:grpSpPr>
              <a:xfrm>
                <a:off x="6265785" y="5265995"/>
                <a:ext cx="2552356" cy="1409111"/>
                <a:chOff x="6265785" y="5265995"/>
                <a:chExt cx="2552356" cy="1409111"/>
              </a:xfrm>
            </p:grpSpPr>
            <p:sp>
              <p:nvSpPr>
                <p:cNvPr id="334" name="円/楕円 333"/>
                <p:cNvSpPr/>
                <p:nvPr/>
              </p:nvSpPr>
              <p:spPr>
                <a:xfrm flipV="1">
                  <a:off x="6265785" y="5265995"/>
                  <a:ext cx="367135" cy="367135"/>
                </a:xfrm>
                <a:prstGeom prst="ellipse">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335" name="円/楕円 334"/>
                <p:cNvSpPr/>
                <p:nvPr/>
              </p:nvSpPr>
              <p:spPr>
                <a:xfrm flipV="1">
                  <a:off x="6269344" y="5784145"/>
                  <a:ext cx="367135" cy="367135"/>
                </a:xfrm>
                <a:prstGeom prst="ellipse">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336" name="テキスト ボックス 335"/>
                <p:cNvSpPr txBox="1"/>
                <p:nvPr/>
              </p:nvSpPr>
              <p:spPr>
                <a:xfrm>
                  <a:off x="6760554" y="5267767"/>
                  <a:ext cx="2057587" cy="369332"/>
                </a:xfrm>
                <a:prstGeom prst="rect">
                  <a:avLst/>
                </a:prstGeom>
                <a:noFill/>
              </p:spPr>
              <p:txBody>
                <a:bodyPr wrap="none" rtlCol="0">
                  <a:spAutoFit/>
                </a:bodyPr>
                <a:lstStyle/>
                <a:p>
                  <a:r>
                    <a:rPr kumimoji="1" lang="en-US" altLang="ja-JP" dirty="0"/>
                    <a:t>i</a:t>
                  </a:r>
                  <a:r>
                    <a:rPr kumimoji="1" lang="en-US" altLang="ja-JP" dirty="0" smtClean="0"/>
                    <a:t>n Current Frontier</a:t>
                  </a:r>
                  <a:endParaRPr kumimoji="1" lang="ja-JP" altLang="en-US" dirty="0"/>
                </a:p>
              </p:txBody>
            </p:sp>
            <p:sp>
              <p:nvSpPr>
                <p:cNvPr id="337" name="テキスト ボックス 336"/>
                <p:cNvSpPr txBox="1"/>
                <p:nvPr/>
              </p:nvSpPr>
              <p:spPr>
                <a:xfrm>
                  <a:off x="6760554" y="5784144"/>
                  <a:ext cx="1762509" cy="369332"/>
                </a:xfrm>
                <a:prstGeom prst="rect">
                  <a:avLst/>
                </a:prstGeom>
                <a:noFill/>
              </p:spPr>
              <p:txBody>
                <a:bodyPr wrap="none" rtlCol="0">
                  <a:spAutoFit/>
                </a:bodyPr>
                <a:lstStyle/>
                <a:p>
                  <a:r>
                    <a:rPr kumimoji="1" lang="en-US" altLang="ja-JP" dirty="0"/>
                    <a:t>in Next </a:t>
                  </a:r>
                  <a:r>
                    <a:rPr kumimoji="1" lang="en-US" altLang="ja-JP" dirty="0" smtClean="0"/>
                    <a:t>Frontier</a:t>
                  </a:r>
                  <a:endParaRPr kumimoji="1" lang="ja-JP" altLang="en-US" dirty="0"/>
                </a:p>
              </p:txBody>
            </p:sp>
            <p:sp>
              <p:nvSpPr>
                <p:cNvPr id="338" name="円/楕円 337"/>
                <p:cNvSpPr/>
                <p:nvPr/>
              </p:nvSpPr>
              <p:spPr>
                <a:xfrm flipV="1">
                  <a:off x="6269344" y="6305774"/>
                  <a:ext cx="367135" cy="367135"/>
                </a:xfrm>
                <a:prstGeom prst="ellipse">
                  <a:avLst/>
                </a:prstGeom>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339" name="テキスト ボックス 338"/>
                <p:cNvSpPr txBox="1"/>
                <p:nvPr/>
              </p:nvSpPr>
              <p:spPr>
                <a:xfrm>
                  <a:off x="6760554" y="6305774"/>
                  <a:ext cx="1544501" cy="369332"/>
                </a:xfrm>
                <a:prstGeom prst="rect">
                  <a:avLst/>
                </a:prstGeom>
                <a:noFill/>
              </p:spPr>
              <p:txBody>
                <a:bodyPr wrap="none" rtlCol="0">
                  <a:spAutoFit/>
                </a:bodyPr>
                <a:lstStyle/>
                <a:p>
                  <a:r>
                    <a:rPr kumimoji="1" lang="en-US" altLang="ja-JP" dirty="0" smtClean="0"/>
                    <a:t>visited vertex</a:t>
                  </a:r>
                  <a:endParaRPr kumimoji="1" lang="ja-JP" altLang="en-US" dirty="0"/>
                </a:p>
              </p:txBody>
            </p:sp>
          </p:grpSp>
        </p:grpSp>
      </p:grpSp>
      <p:grpSp>
        <p:nvGrpSpPr>
          <p:cNvPr id="347" name="図形グループ 346"/>
          <p:cNvGrpSpPr/>
          <p:nvPr/>
        </p:nvGrpSpPr>
        <p:grpSpPr>
          <a:xfrm>
            <a:off x="9" y="1491861"/>
            <a:ext cx="9144000" cy="5361915"/>
            <a:chOff x="0" y="1496086"/>
            <a:chExt cx="9144000" cy="5361914"/>
          </a:xfrm>
        </p:grpSpPr>
        <p:sp>
          <p:nvSpPr>
            <p:cNvPr id="348" name="正方形/長方形 347"/>
            <p:cNvSpPr/>
            <p:nvPr/>
          </p:nvSpPr>
          <p:spPr>
            <a:xfrm>
              <a:off x="0" y="1496086"/>
              <a:ext cx="9144000" cy="536191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349" name="図形グループ 348"/>
            <p:cNvGrpSpPr/>
            <p:nvPr/>
          </p:nvGrpSpPr>
          <p:grpSpPr>
            <a:xfrm>
              <a:off x="0" y="1496086"/>
              <a:ext cx="9144000" cy="5179020"/>
              <a:chOff x="0" y="1496086"/>
              <a:chExt cx="9144000" cy="5179020"/>
            </a:xfrm>
          </p:grpSpPr>
          <p:sp>
            <p:nvSpPr>
              <p:cNvPr id="350" name="円/楕円 349"/>
              <p:cNvSpPr/>
              <p:nvPr/>
            </p:nvSpPr>
            <p:spPr>
              <a:xfrm>
                <a:off x="1984178" y="2241873"/>
                <a:ext cx="504056" cy="504056"/>
              </a:xfrm>
              <a:prstGeom prst="ellipse">
                <a:avLst/>
              </a:prstGeom>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351" name="円/楕円 350"/>
              <p:cNvSpPr/>
              <p:nvPr/>
            </p:nvSpPr>
            <p:spPr>
              <a:xfrm>
                <a:off x="976066" y="2601913"/>
                <a:ext cx="504056" cy="504056"/>
              </a:xfrm>
              <a:prstGeom prst="ellipse">
                <a:avLst/>
              </a:prstGeom>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352" name="円/楕円 351"/>
              <p:cNvSpPr/>
              <p:nvPr/>
            </p:nvSpPr>
            <p:spPr>
              <a:xfrm>
                <a:off x="976066" y="3466009"/>
                <a:ext cx="504056" cy="504056"/>
              </a:xfrm>
              <a:prstGeom prst="ellipse">
                <a:avLst/>
              </a:prstGeom>
              <a:solidFill>
                <a:srgbClr val="7F7F7F"/>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2</a:t>
                </a:r>
                <a:endParaRPr kumimoji="1" lang="ja-JP" altLang="en-US" dirty="0">
                  <a:latin typeface="Calibri" panose="020F0502020204030204" pitchFamily="34" charset="0"/>
                </a:endParaRPr>
              </a:p>
            </p:txBody>
          </p:sp>
          <p:sp>
            <p:nvSpPr>
              <p:cNvPr id="353" name="円/楕円 352"/>
              <p:cNvSpPr/>
              <p:nvPr/>
            </p:nvSpPr>
            <p:spPr>
              <a:xfrm>
                <a:off x="1552130" y="4042073"/>
                <a:ext cx="504056" cy="504056"/>
              </a:xfrm>
              <a:prstGeom prst="ellipse">
                <a:avLst/>
              </a:prstGeom>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354" name="円/楕円 353"/>
              <p:cNvSpPr/>
              <p:nvPr/>
            </p:nvSpPr>
            <p:spPr>
              <a:xfrm>
                <a:off x="2416226" y="4168102"/>
                <a:ext cx="504056" cy="504056"/>
              </a:xfrm>
              <a:prstGeom prst="ellipse">
                <a:avLst/>
              </a:prstGeom>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4</a:t>
                </a:r>
                <a:endParaRPr kumimoji="1" lang="ja-JP" altLang="en-US" dirty="0">
                  <a:latin typeface="Calibri" panose="020F0502020204030204" pitchFamily="34" charset="0"/>
                </a:endParaRPr>
              </a:p>
            </p:txBody>
          </p:sp>
          <p:sp>
            <p:nvSpPr>
              <p:cNvPr id="355" name="円/楕円 354"/>
              <p:cNvSpPr/>
              <p:nvPr/>
            </p:nvSpPr>
            <p:spPr>
              <a:xfrm>
                <a:off x="3352330" y="3826049"/>
                <a:ext cx="504056" cy="504056"/>
              </a:xfrm>
              <a:prstGeom prst="ellipse">
                <a:avLst/>
              </a:prstGeom>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5</a:t>
                </a:r>
                <a:endParaRPr kumimoji="1" lang="ja-JP" altLang="en-US" dirty="0">
                  <a:latin typeface="Calibri" panose="020F0502020204030204" pitchFamily="34" charset="0"/>
                </a:endParaRPr>
              </a:p>
            </p:txBody>
          </p:sp>
          <p:sp>
            <p:nvSpPr>
              <p:cNvPr id="356" name="円/楕円 355"/>
              <p:cNvSpPr/>
              <p:nvPr/>
            </p:nvSpPr>
            <p:spPr>
              <a:xfrm>
                <a:off x="3424338" y="2889945"/>
                <a:ext cx="504056" cy="504056"/>
              </a:xfrm>
              <a:prstGeom prst="ellipse">
                <a:avLst/>
              </a:prstGeom>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357" name="円/楕円 356"/>
              <p:cNvSpPr/>
              <p:nvPr/>
            </p:nvSpPr>
            <p:spPr>
              <a:xfrm>
                <a:off x="2848274" y="2385889"/>
                <a:ext cx="504056" cy="504056"/>
              </a:xfrm>
              <a:prstGeom prst="ellipse">
                <a:avLst/>
              </a:prstGeom>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7</a:t>
                </a:r>
                <a:endParaRPr kumimoji="1" lang="ja-JP" altLang="en-US" dirty="0">
                  <a:latin typeface="Calibri" panose="020F0502020204030204" pitchFamily="34" charset="0"/>
                </a:endParaRPr>
              </a:p>
            </p:txBody>
          </p:sp>
          <p:cxnSp>
            <p:nvCxnSpPr>
              <p:cNvPr id="358" name="曲線コネクタ 357"/>
              <p:cNvCxnSpPr>
                <a:stCxn id="350" idx="1"/>
                <a:endCxn id="351" idx="0"/>
              </p:cNvCxnSpPr>
              <p:nvPr/>
            </p:nvCxnSpPr>
            <p:spPr>
              <a:xfrm rot="16200000" flipH="1" flipV="1">
                <a:off x="1499933" y="2043850"/>
                <a:ext cx="286223" cy="829901"/>
              </a:xfrm>
              <a:prstGeom prst="curvedConnector3">
                <a:avLst>
                  <a:gd name="adj1" fmla="val -17635"/>
                </a:avLst>
              </a:prstGeom>
              <a:ln/>
            </p:spPr>
            <p:style>
              <a:lnRef idx="2">
                <a:schemeClr val="dk1"/>
              </a:lnRef>
              <a:fillRef idx="1">
                <a:schemeClr val="lt1"/>
              </a:fillRef>
              <a:effectRef idx="0">
                <a:schemeClr val="dk1"/>
              </a:effectRef>
              <a:fontRef idx="minor">
                <a:schemeClr val="dk1"/>
              </a:fontRef>
            </p:style>
          </p:cxnSp>
          <p:cxnSp>
            <p:nvCxnSpPr>
              <p:cNvPr id="359" name="曲線コネクタ 358"/>
              <p:cNvCxnSpPr>
                <a:stCxn id="350" idx="3"/>
                <a:endCxn id="352" idx="6"/>
              </p:cNvCxnSpPr>
              <p:nvPr/>
            </p:nvCxnSpPr>
            <p:spPr>
              <a:xfrm rot="5400000">
                <a:off x="1246097" y="2906138"/>
                <a:ext cx="1045925"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360" name="曲線コネクタ 359"/>
              <p:cNvCxnSpPr>
                <a:stCxn id="351" idx="2"/>
                <a:endCxn id="354" idx="3"/>
              </p:cNvCxnSpPr>
              <p:nvPr/>
            </p:nvCxnSpPr>
            <p:spPr>
              <a:xfrm rot="10800000" flipH="1" flipV="1">
                <a:off x="976065" y="2853941"/>
                <a:ext cx="1513977" cy="1744400"/>
              </a:xfrm>
              <a:prstGeom prst="curvedConnector4">
                <a:avLst>
                  <a:gd name="adj1" fmla="val -11696"/>
                  <a:gd name="adj2" fmla="val 112168"/>
                </a:avLst>
              </a:prstGeom>
              <a:ln/>
            </p:spPr>
            <p:style>
              <a:lnRef idx="2">
                <a:schemeClr val="dk1"/>
              </a:lnRef>
              <a:fillRef idx="1">
                <a:schemeClr val="lt1"/>
              </a:fillRef>
              <a:effectRef idx="0">
                <a:schemeClr val="dk1"/>
              </a:effectRef>
              <a:fontRef idx="minor">
                <a:schemeClr val="dk1"/>
              </a:fontRef>
            </p:style>
          </p:cxnSp>
          <p:cxnSp>
            <p:nvCxnSpPr>
              <p:cNvPr id="361" name="曲線コネクタ 360"/>
              <p:cNvCxnSpPr>
                <a:stCxn id="352" idx="6"/>
                <a:endCxn id="354" idx="1"/>
              </p:cNvCxnSpPr>
              <p:nvPr/>
            </p:nvCxnSpPr>
            <p:spPr>
              <a:xfrm>
                <a:off x="1480122" y="3718037"/>
                <a:ext cx="1009921" cy="52388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362" name="曲線コネクタ 361"/>
              <p:cNvCxnSpPr>
                <a:stCxn id="353" idx="7"/>
                <a:endCxn id="354" idx="1"/>
              </p:cNvCxnSpPr>
              <p:nvPr/>
            </p:nvCxnSpPr>
            <p:spPr>
              <a:xfrm rot="16200000" flipH="1">
                <a:off x="2173191" y="3925067"/>
                <a:ext cx="126029" cy="507674"/>
              </a:xfrm>
              <a:prstGeom prst="curvedConnector3">
                <a:avLst>
                  <a:gd name="adj1" fmla="val -35578"/>
                </a:avLst>
              </a:prstGeom>
              <a:ln/>
            </p:spPr>
            <p:style>
              <a:lnRef idx="2">
                <a:schemeClr val="dk1"/>
              </a:lnRef>
              <a:fillRef idx="1">
                <a:schemeClr val="lt1"/>
              </a:fillRef>
              <a:effectRef idx="0">
                <a:schemeClr val="dk1"/>
              </a:effectRef>
              <a:fontRef idx="minor">
                <a:schemeClr val="dk1"/>
              </a:fontRef>
            </p:style>
          </p:cxnSp>
          <p:cxnSp>
            <p:nvCxnSpPr>
              <p:cNvPr id="363" name="曲線コネクタ 362"/>
              <p:cNvCxnSpPr>
                <a:stCxn id="354" idx="6"/>
                <a:endCxn id="355" idx="3"/>
              </p:cNvCxnSpPr>
              <p:nvPr/>
            </p:nvCxnSpPr>
            <p:spPr>
              <a:xfrm flipV="1">
                <a:off x="2920282" y="4256288"/>
                <a:ext cx="505865" cy="16384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364" name="曲線コネクタ 363"/>
              <p:cNvCxnSpPr>
                <a:stCxn id="355" idx="6"/>
                <a:endCxn id="356" idx="6"/>
              </p:cNvCxnSpPr>
              <p:nvPr/>
            </p:nvCxnSpPr>
            <p:spPr>
              <a:xfrm flipV="1">
                <a:off x="3856386" y="3141973"/>
                <a:ext cx="72008" cy="936104"/>
              </a:xfrm>
              <a:prstGeom prst="curvedConnector3">
                <a:avLst>
                  <a:gd name="adj1" fmla="val 292268"/>
                </a:avLst>
              </a:prstGeom>
              <a:ln/>
            </p:spPr>
            <p:style>
              <a:lnRef idx="2">
                <a:schemeClr val="dk1"/>
              </a:lnRef>
              <a:fillRef idx="1">
                <a:schemeClr val="lt1"/>
              </a:fillRef>
              <a:effectRef idx="0">
                <a:schemeClr val="dk1"/>
              </a:effectRef>
              <a:fontRef idx="minor">
                <a:schemeClr val="dk1"/>
              </a:fontRef>
            </p:style>
          </p:cxnSp>
          <p:cxnSp>
            <p:nvCxnSpPr>
              <p:cNvPr id="365" name="曲線コネクタ 364"/>
              <p:cNvCxnSpPr>
                <a:stCxn id="354" idx="7"/>
                <a:endCxn id="356" idx="2"/>
              </p:cNvCxnSpPr>
              <p:nvPr/>
            </p:nvCxnSpPr>
            <p:spPr>
              <a:xfrm rot="5400000" flipH="1" flipV="1">
                <a:off x="2585428" y="3403010"/>
                <a:ext cx="1099946"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366" name="曲線コネクタ 365"/>
              <p:cNvCxnSpPr>
                <a:stCxn id="350" idx="7"/>
                <a:endCxn id="357" idx="0"/>
              </p:cNvCxnSpPr>
              <p:nvPr/>
            </p:nvCxnSpPr>
            <p:spPr>
              <a:xfrm rot="16200000" flipH="1">
                <a:off x="2722259" y="2007847"/>
                <a:ext cx="70199" cy="685885"/>
              </a:xfrm>
              <a:prstGeom prst="curvedConnector3">
                <a:avLst>
                  <a:gd name="adj1" fmla="val -118915"/>
                </a:avLst>
              </a:prstGeom>
              <a:ln/>
            </p:spPr>
            <p:style>
              <a:lnRef idx="2">
                <a:schemeClr val="dk1"/>
              </a:lnRef>
              <a:fillRef idx="1">
                <a:schemeClr val="lt1"/>
              </a:fillRef>
              <a:effectRef idx="0">
                <a:schemeClr val="dk1"/>
              </a:effectRef>
              <a:fontRef idx="minor">
                <a:schemeClr val="dk1"/>
              </a:fontRef>
            </p:style>
          </p:cxnSp>
          <p:cxnSp>
            <p:nvCxnSpPr>
              <p:cNvPr id="367" name="曲線コネクタ 366"/>
              <p:cNvCxnSpPr>
                <a:stCxn id="350" idx="6"/>
                <a:endCxn id="354" idx="0"/>
              </p:cNvCxnSpPr>
              <p:nvPr/>
            </p:nvCxnSpPr>
            <p:spPr>
              <a:xfrm>
                <a:off x="2488234" y="2493901"/>
                <a:ext cx="180020" cy="1674201"/>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368" name="曲線コネクタ 367"/>
              <p:cNvCxnSpPr>
                <a:stCxn id="357" idx="7"/>
                <a:endCxn id="351" idx="1"/>
              </p:cNvCxnSpPr>
              <p:nvPr/>
            </p:nvCxnSpPr>
            <p:spPr>
              <a:xfrm rot="16200000" flipH="1" flipV="1">
                <a:off x="2056186" y="1453403"/>
                <a:ext cx="216024" cy="2228630"/>
              </a:xfrm>
              <a:prstGeom prst="curvedConnector3">
                <a:avLst>
                  <a:gd name="adj1" fmla="val -230293"/>
                </a:avLst>
              </a:prstGeom>
              <a:ln/>
            </p:spPr>
            <p:style>
              <a:lnRef idx="2">
                <a:schemeClr val="dk1"/>
              </a:lnRef>
              <a:fillRef idx="1">
                <a:schemeClr val="lt1"/>
              </a:fillRef>
              <a:effectRef idx="0">
                <a:schemeClr val="dk1"/>
              </a:effectRef>
              <a:fontRef idx="minor">
                <a:schemeClr val="dk1"/>
              </a:fontRef>
            </p:style>
          </p:cxnSp>
          <p:sp>
            <p:nvSpPr>
              <p:cNvPr id="369" name="テキスト ボックス 368"/>
              <p:cNvSpPr txBox="1"/>
              <p:nvPr/>
            </p:nvSpPr>
            <p:spPr>
              <a:xfrm>
                <a:off x="452920" y="5220397"/>
                <a:ext cx="2500880" cy="400110"/>
              </a:xfrm>
              <a:prstGeom prst="rect">
                <a:avLst/>
              </a:prstGeom>
              <a:noFill/>
            </p:spPr>
            <p:txBody>
              <a:bodyPr wrap="none" rtlCol="0">
                <a:spAutoFit/>
              </a:bodyPr>
              <a:lstStyle/>
              <a:p>
                <a:r>
                  <a:rPr kumimoji="1" lang="en-US" altLang="ja-JP" sz="2000" dirty="0" smtClean="0"/>
                  <a:t>Current Frontier = [ ]</a:t>
                </a:r>
                <a:endParaRPr kumimoji="1" lang="ja-JP" altLang="en-US" sz="2000" dirty="0"/>
              </a:p>
            </p:txBody>
          </p:sp>
          <p:sp>
            <p:nvSpPr>
              <p:cNvPr id="370" name="テキスト ボックス 369"/>
              <p:cNvSpPr txBox="1"/>
              <p:nvPr/>
            </p:nvSpPr>
            <p:spPr>
              <a:xfrm>
                <a:off x="772353" y="5731002"/>
                <a:ext cx="2173016" cy="400110"/>
              </a:xfrm>
              <a:prstGeom prst="rect">
                <a:avLst/>
              </a:prstGeom>
              <a:noFill/>
            </p:spPr>
            <p:txBody>
              <a:bodyPr wrap="none" rtlCol="0">
                <a:spAutoFit/>
              </a:bodyPr>
              <a:lstStyle/>
              <a:p>
                <a:r>
                  <a:rPr kumimoji="1" lang="en-US" altLang="ja-JP" sz="2000" dirty="0" smtClean="0"/>
                  <a:t>Next Frontier = [</a:t>
                </a:r>
                <a:r>
                  <a:rPr kumimoji="1" lang="en-US" altLang="ja-JP" sz="2000" dirty="0"/>
                  <a:t> </a:t>
                </a:r>
                <a:r>
                  <a:rPr kumimoji="1" lang="en-US" altLang="ja-JP" sz="2000" dirty="0" smtClean="0"/>
                  <a:t>]</a:t>
                </a:r>
                <a:endParaRPr kumimoji="1" lang="ja-JP" altLang="en-US" sz="2000" dirty="0"/>
              </a:p>
            </p:txBody>
          </p:sp>
          <p:sp>
            <p:nvSpPr>
              <p:cNvPr id="371" name="テキスト ボックス 370"/>
              <p:cNvSpPr txBox="1"/>
              <p:nvPr/>
            </p:nvSpPr>
            <p:spPr>
              <a:xfrm>
                <a:off x="1178311" y="6243215"/>
                <a:ext cx="3841516" cy="400110"/>
              </a:xfrm>
              <a:prstGeom prst="rect">
                <a:avLst/>
              </a:prstGeom>
              <a:noFill/>
            </p:spPr>
            <p:txBody>
              <a:bodyPr wrap="none" rtlCol="0">
                <a:spAutoFit/>
              </a:bodyPr>
              <a:lstStyle/>
              <a:p>
                <a:r>
                  <a:rPr kumimoji="1" lang="en-US" altLang="ja-JP" sz="2000" dirty="0" smtClean="0"/>
                  <a:t>BFS Tree = [2, </a:t>
                </a:r>
                <a:r>
                  <a:rPr kumimoji="1" lang="en-US" altLang="ja-JP" sz="2000" dirty="0"/>
                  <a:t>0</a:t>
                </a:r>
                <a:r>
                  <a:rPr kumimoji="1" lang="en-US" altLang="ja-JP" sz="2000" dirty="0" smtClean="0"/>
                  <a:t>, 2, </a:t>
                </a:r>
                <a:r>
                  <a:rPr kumimoji="1" lang="en-US" altLang="ja-JP" sz="2000" dirty="0"/>
                  <a:t>4</a:t>
                </a:r>
                <a:r>
                  <a:rPr kumimoji="1" lang="en-US" altLang="ja-JP" sz="2000" dirty="0" smtClean="0"/>
                  <a:t>, 2, </a:t>
                </a:r>
                <a:r>
                  <a:rPr kumimoji="1" lang="en-US" altLang="ja-JP" sz="2000" dirty="0"/>
                  <a:t>4</a:t>
                </a:r>
                <a:r>
                  <a:rPr kumimoji="1" lang="en-US" altLang="ja-JP" sz="2000" dirty="0" smtClean="0"/>
                  <a:t>, 4, 0]</a:t>
                </a:r>
                <a:endParaRPr kumimoji="1" lang="ja-JP" altLang="en-US" sz="2000" dirty="0"/>
              </a:p>
            </p:txBody>
          </p:sp>
          <p:sp>
            <p:nvSpPr>
              <p:cNvPr id="372" name="円/楕円 371"/>
              <p:cNvSpPr/>
              <p:nvPr/>
            </p:nvSpPr>
            <p:spPr>
              <a:xfrm>
                <a:off x="6083478" y="2490020"/>
                <a:ext cx="500498" cy="500500"/>
              </a:xfrm>
              <a:prstGeom prst="ellipse">
                <a:avLst/>
              </a:prstGeom>
              <a:solidFill>
                <a:srgbClr val="7F7F7F"/>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2</a:t>
                </a:r>
                <a:endParaRPr kumimoji="1" lang="ja-JP" altLang="en-US" dirty="0">
                  <a:latin typeface="Calibri" panose="020F0502020204030204" pitchFamily="34" charset="0"/>
                </a:endParaRPr>
              </a:p>
            </p:txBody>
          </p:sp>
          <p:grpSp>
            <p:nvGrpSpPr>
              <p:cNvPr id="373" name="グループ化 35"/>
              <p:cNvGrpSpPr/>
              <p:nvPr/>
            </p:nvGrpSpPr>
            <p:grpSpPr>
              <a:xfrm>
                <a:off x="5182582" y="3227520"/>
                <a:ext cx="2302292" cy="502086"/>
                <a:chOff x="6732240" y="4221088"/>
                <a:chExt cx="1656184" cy="361181"/>
              </a:xfrm>
              <a:solidFill>
                <a:srgbClr val="7F7F7F"/>
              </a:solidFill>
            </p:grpSpPr>
            <p:sp>
              <p:nvSpPr>
                <p:cNvPr id="402" name="円/楕円 12"/>
                <p:cNvSpPr/>
                <p:nvPr/>
              </p:nvSpPr>
              <p:spPr>
                <a:xfrm>
                  <a:off x="6732240" y="4222229"/>
                  <a:ext cx="360040" cy="360040"/>
                </a:xfrm>
                <a:prstGeom prst="ellipse">
                  <a:avLst/>
                </a:prstGeom>
                <a:grp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403" name="円/楕円 13"/>
                <p:cNvSpPr/>
                <p:nvPr/>
              </p:nvSpPr>
              <p:spPr>
                <a:xfrm>
                  <a:off x="8028384" y="4221088"/>
                  <a:ext cx="360040" cy="360040"/>
                </a:xfrm>
                <a:prstGeom prst="ellipse">
                  <a:avLst/>
                </a:prstGeom>
                <a:grp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4</a:t>
                  </a:r>
                  <a:endParaRPr kumimoji="1" lang="ja-JP" altLang="en-US" dirty="0">
                    <a:latin typeface="Calibri" panose="020F0502020204030204" pitchFamily="34" charset="0"/>
                  </a:endParaRPr>
                </a:p>
              </p:txBody>
            </p:sp>
          </p:grpSp>
          <p:grpSp>
            <p:nvGrpSpPr>
              <p:cNvPr id="374" name="グループ化 34"/>
              <p:cNvGrpSpPr/>
              <p:nvPr/>
            </p:nvGrpSpPr>
            <p:grpSpPr>
              <a:xfrm>
                <a:off x="4782183" y="4117059"/>
                <a:ext cx="3403388" cy="500500"/>
                <a:chOff x="6444208" y="4860988"/>
                <a:chExt cx="2448272" cy="360040"/>
              </a:xfrm>
              <a:solidFill>
                <a:srgbClr val="7F7F7F"/>
              </a:solidFill>
            </p:grpSpPr>
            <p:sp>
              <p:nvSpPr>
                <p:cNvPr id="397" name="円/楕円 396"/>
                <p:cNvSpPr/>
                <p:nvPr/>
              </p:nvSpPr>
              <p:spPr>
                <a:xfrm>
                  <a:off x="6444208" y="4860988"/>
                  <a:ext cx="360040" cy="360040"/>
                </a:xfrm>
                <a:prstGeom prst="ellipse">
                  <a:avLst/>
                </a:prstGeom>
                <a:grp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398" name="円/楕円 397"/>
                <p:cNvSpPr/>
                <p:nvPr/>
              </p:nvSpPr>
              <p:spPr>
                <a:xfrm>
                  <a:off x="7020272" y="4860988"/>
                  <a:ext cx="360040" cy="360040"/>
                </a:xfrm>
                <a:prstGeom prst="ellipse">
                  <a:avLst/>
                </a:prstGeom>
                <a:grp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7</a:t>
                  </a:r>
                  <a:endParaRPr kumimoji="1" lang="ja-JP" altLang="en-US" dirty="0">
                    <a:latin typeface="Calibri" panose="020F0502020204030204" pitchFamily="34" charset="0"/>
                  </a:endParaRPr>
                </a:p>
              </p:txBody>
            </p:sp>
            <p:sp>
              <p:nvSpPr>
                <p:cNvPr id="399" name="円/楕円 398"/>
                <p:cNvSpPr/>
                <p:nvPr/>
              </p:nvSpPr>
              <p:spPr>
                <a:xfrm>
                  <a:off x="7524328" y="4860988"/>
                  <a:ext cx="360040" cy="360040"/>
                </a:xfrm>
                <a:prstGeom prst="ellipse">
                  <a:avLst/>
                </a:prstGeom>
                <a:grp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400" name="円/楕円 399"/>
                <p:cNvSpPr/>
                <p:nvPr/>
              </p:nvSpPr>
              <p:spPr>
                <a:xfrm>
                  <a:off x="8532440" y="4860988"/>
                  <a:ext cx="360040" cy="360040"/>
                </a:xfrm>
                <a:prstGeom prst="ellipse">
                  <a:avLst/>
                </a:prstGeom>
                <a:grp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401" name="円/楕円 400"/>
                <p:cNvSpPr/>
                <p:nvPr/>
              </p:nvSpPr>
              <p:spPr>
                <a:xfrm>
                  <a:off x="8028384" y="4860988"/>
                  <a:ext cx="360040" cy="360040"/>
                </a:xfrm>
                <a:prstGeom prst="ellipse">
                  <a:avLst/>
                </a:prstGeom>
                <a:grp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5</a:t>
                  </a:r>
                  <a:endParaRPr kumimoji="1" lang="ja-JP" altLang="en-US" dirty="0">
                    <a:latin typeface="Calibri" panose="020F0502020204030204" pitchFamily="34" charset="0"/>
                  </a:endParaRPr>
                </a:p>
              </p:txBody>
            </p:sp>
          </p:grpSp>
          <p:cxnSp>
            <p:nvCxnSpPr>
              <p:cNvPr id="375" name="直線コネクタ 374"/>
              <p:cNvCxnSpPr>
                <a:stCxn id="372" idx="3"/>
              </p:cNvCxnSpPr>
              <p:nvPr/>
            </p:nvCxnSpPr>
            <p:spPr>
              <a:xfrm flipH="1">
                <a:off x="5609783" y="2917223"/>
                <a:ext cx="546992" cy="385181"/>
              </a:xfrm>
              <a:prstGeom prst="line">
                <a:avLst/>
              </a:prstGeom>
              <a:ln/>
            </p:spPr>
            <p:style>
              <a:lnRef idx="2">
                <a:schemeClr val="dk1"/>
              </a:lnRef>
              <a:fillRef idx="1">
                <a:schemeClr val="lt1"/>
              </a:fillRef>
              <a:effectRef idx="0">
                <a:schemeClr val="dk1"/>
              </a:effectRef>
              <a:fontRef idx="minor">
                <a:schemeClr val="dk1"/>
              </a:fontRef>
            </p:style>
          </p:cxnSp>
          <p:cxnSp>
            <p:nvCxnSpPr>
              <p:cNvPr id="376" name="直線コネクタ 375"/>
              <p:cNvCxnSpPr>
                <a:stCxn id="372" idx="5"/>
              </p:cNvCxnSpPr>
              <p:nvPr/>
            </p:nvCxnSpPr>
            <p:spPr>
              <a:xfrm>
                <a:off x="6510680" y="2917223"/>
                <a:ext cx="546992" cy="383595"/>
              </a:xfrm>
              <a:prstGeom prst="line">
                <a:avLst/>
              </a:prstGeom>
              <a:ln/>
            </p:spPr>
            <p:style>
              <a:lnRef idx="2">
                <a:schemeClr val="dk1"/>
              </a:lnRef>
              <a:fillRef idx="1">
                <a:schemeClr val="lt1"/>
              </a:fillRef>
              <a:effectRef idx="0">
                <a:schemeClr val="dk1"/>
              </a:effectRef>
              <a:fontRef idx="minor">
                <a:schemeClr val="dk1"/>
              </a:fontRef>
            </p:style>
          </p:cxnSp>
          <p:cxnSp>
            <p:nvCxnSpPr>
              <p:cNvPr id="377" name="直線コネクタ 376"/>
              <p:cNvCxnSpPr>
                <a:stCxn id="402" idx="3"/>
                <a:endCxn id="397" idx="0"/>
              </p:cNvCxnSpPr>
              <p:nvPr/>
            </p:nvCxnSpPr>
            <p:spPr>
              <a:xfrm flipH="1">
                <a:off x="5032432" y="3656309"/>
                <a:ext cx="223446" cy="460750"/>
              </a:xfrm>
              <a:prstGeom prst="line">
                <a:avLst/>
              </a:prstGeom>
              <a:ln/>
            </p:spPr>
            <p:style>
              <a:lnRef idx="2">
                <a:schemeClr val="dk1"/>
              </a:lnRef>
              <a:fillRef idx="1">
                <a:schemeClr val="lt1"/>
              </a:fillRef>
              <a:effectRef idx="0">
                <a:schemeClr val="dk1"/>
              </a:effectRef>
              <a:fontRef idx="minor">
                <a:schemeClr val="dk1"/>
              </a:fontRef>
            </p:style>
          </p:cxnSp>
          <p:cxnSp>
            <p:nvCxnSpPr>
              <p:cNvPr id="378" name="直線コネクタ 377"/>
              <p:cNvCxnSpPr>
                <a:stCxn id="402" idx="5"/>
                <a:endCxn id="398" idx="0"/>
              </p:cNvCxnSpPr>
              <p:nvPr/>
            </p:nvCxnSpPr>
            <p:spPr>
              <a:xfrm>
                <a:off x="5609784" y="3656309"/>
                <a:ext cx="223445" cy="460750"/>
              </a:xfrm>
              <a:prstGeom prst="line">
                <a:avLst/>
              </a:prstGeom>
              <a:ln/>
            </p:spPr>
            <p:style>
              <a:lnRef idx="2">
                <a:schemeClr val="dk1"/>
              </a:lnRef>
              <a:fillRef idx="1">
                <a:schemeClr val="lt1"/>
              </a:fillRef>
              <a:effectRef idx="0">
                <a:schemeClr val="dk1"/>
              </a:effectRef>
              <a:fontRef idx="minor">
                <a:schemeClr val="dk1"/>
              </a:fontRef>
            </p:style>
          </p:cxnSp>
          <p:cxnSp>
            <p:nvCxnSpPr>
              <p:cNvPr id="379" name="直線コネクタ 378"/>
              <p:cNvCxnSpPr>
                <a:stCxn id="403" idx="3"/>
                <a:endCxn id="399" idx="0"/>
              </p:cNvCxnSpPr>
              <p:nvPr/>
            </p:nvCxnSpPr>
            <p:spPr>
              <a:xfrm flipH="1">
                <a:off x="6533927" y="3654723"/>
                <a:ext cx="523745" cy="462337"/>
              </a:xfrm>
              <a:prstGeom prst="line">
                <a:avLst/>
              </a:prstGeom>
              <a:ln/>
            </p:spPr>
            <p:style>
              <a:lnRef idx="2">
                <a:schemeClr val="dk1"/>
              </a:lnRef>
              <a:fillRef idx="1">
                <a:schemeClr val="lt1"/>
              </a:fillRef>
              <a:effectRef idx="0">
                <a:schemeClr val="dk1"/>
              </a:effectRef>
              <a:fontRef idx="minor">
                <a:schemeClr val="dk1"/>
              </a:fontRef>
            </p:style>
          </p:cxnSp>
          <p:cxnSp>
            <p:nvCxnSpPr>
              <p:cNvPr id="380" name="直線コネクタ 379"/>
              <p:cNvCxnSpPr>
                <a:stCxn id="403" idx="4"/>
                <a:endCxn id="401" idx="0"/>
              </p:cNvCxnSpPr>
              <p:nvPr/>
            </p:nvCxnSpPr>
            <p:spPr>
              <a:xfrm flipH="1">
                <a:off x="7234624" y="3728020"/>
                <a:ext cx="1" cy="389040"/>
              </a:xfrm>
              <a:prstGeom prst="line">
                <a:avLst/>
              </a:prstGeom>
              <a:ln/>
            </p:spPr>
            <p:style>
              <a:lnRef idx="2">
                <a:schemeClr val="dk1"/>
              </a:lnRef>
              <a:fillRef idx="1">
                <a:schemeClr val="lt1"/>
              </a:fillRef>
              <a:effectRef idx="0">
                <a:schemeClr val="dk1"/>
              </a:effectRef>
              <a:fontRef idx="minor">
                <a:schemeClr val="dk1"/>
              </a:fontRef>
            </p:style>
          </p:cxnSp>
          <p:cxnSp>
            <p:nvCxnSpPr>
              <p:cNvPr id="381" name="直線コネクタ 380"/>
              <p:cNvCxnSpPr>
                <a:stCxn id="403" idx="5"/>
                <a:endCxn id="400" idx="0"/>
              </p:cNvCxnSpPr>
              <p:nvPr/>
            </p:nvCxnSpPr>
            <p:spPr>
              <a:xfrm>
                <a:off x="7411578" y="3654723"/>
                <a:ext cx="523744" cy="462337"/>
              </a:xfrm>
              <a:prstGeom prst="line">
                <a:avLst/>
              </a:prstGeom>
              <a:ln/>
            </p:spPr>
            <p:style>
              <a:lnRef idx="2">
                <a:schemeClr val="dk1"/>
              </a:lnRef>
              <a:fillRef idx="1">
                <a:schemeClr val="lt1"/>
              </a:fillRef>
              <a:effectRef idx="0">
                <a:schemeClr val="dk1"/>
              </a:effectRef>
              <a:fontRef idx="minor">
                <a:schemeClr val="dk1"/>
              </a:fontRef>
            </p:style>
          </p:cxnSp>
          <p:cxnSp>
            <p:nvCxnSpPr>
              <p:cNvPr id="382" name="直線コネクタ 381"/>
              <p:cNvCxnSpPr/>
              <p:nvPr/>
            </p:nvCxnSpPr>
            <p:spPr>
              <a:xfrm>
                <a:off x="4782188" y="3103279"/>
                <a:ext cx="3946587" cy="0"/>
              </a:xfrm>
              <a:prstGeom prst="line">
                <a:avLst/>
              </a:prstGeom>
              <a:ln>
                <a:prstDash val="dash"/>
              </a:ln>
            </p:spPr>
            <p:style>
              <a:lnRef idx="2">
                <a:schemeClr val="dk1"/>
              </a:lnRef>
              <a:fillRef idx="1">
                <a:schemeClr val="lt1"/>
              </a:fillRef>
              <a:effectRef idx="0">
                <a:schemeClr val="dk1"/>
              </a:effectRef>
              <a:fontRef idx="minor">
                <a:schemeClr val="dk1"/>
              </a:fontRef>
            </p:style>
          </p:cxnSp>
          <p:cxnSp>
            <p:nvCxnSpPr>
              <p:cNvPr id="383" name="直線コネクタ 382"/>
              <p:cNvCxnSpPr/>
              <p:nvPr/>
            </p:nvCxnSpPr>
            <p:spPr>
              <a:xfrm>
                <a:off x="4782188" y="3892598"/>
                <a:ext cx="3946587" cy="0"/>
              </a:xfrm>
              <a:prstGeom prst="line">
                <a:avLst/>
              </a:prstGeom>
              <a:ln>
                <a:prstDash val="dash"/>
              </a:ln>
            </p:spPr>
            <p:style>
              <a:lnRef idx="2">
                <a:schemeClr val="dk1"/>
              </a:lnRef>
              <a:fillRef idx="1">
                <a:schemeClr val="lt1"/>
              </a:fillRef>
              <a:effectRef idx="0">
                <a:schemeClr val="dk1"/>
              </a:effectRef>
              <a:fontRef idx="minor">
                <a:schemeClr val="dk1"/>
              </a:fontRef>
            </p:style>
          </p:cxnSp>
          <p:sp>
            <p:nvSpPr>
              <p:cNvPr id="384" name="テキスト ボックス 383"/>
              <p:cNvSpPr txBox="1"/>
              <p:nvPr/>
            </p:nvSpPr>
            <p:spPr>
              <a:xfrm>
                <a:off x="8277737" y="2451093"/>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L0</a:t>
                </a:r>
                <a:endParaRPr kumimoji="1" lang="ja-JP" altLang="en-US" dirty="0">
                  <a:latin typeface="Calibri" panose="020F0502020204030204" pitchFamily="34" charset="0"/>
                </a:endParaRPr>
              </a:p>
            </p:txBody>
          </p:sp>
          <p:sp>
            <p:nvSpPr>
              <p:cNvPr id="385" name="テキスト ボックス 384"/>
              <p:cNvSpPr txBox="1"/>
              <p:nvPr/>
            </p:nvSpPr>
            <p:spPr>
              <a:xfrm>
                <a:off x="8277736" y="3240978"/>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L1</a:t>
                </a:r>
                <a:endParaRPr kumimoji="1" lang="ja-JP" altLang="en-US" dirty="0">
                  <a:latin typeface="Calibri" panose="020F0502020204030204" pitchFamily="34" charset="0"/>
                </a:endParaRPr>
              </a:p>
            </p:txBody>
          </p:sp>
          <p:sp>
            <p:nvSpPr>
              <p:cNvPr id="386" name="テキスト ボックス 385"/>
              <p:cNvSpPr txBox="1"/>
              <p:nvPr/>
            </p:nvSpPr>
            <p:spPr>
              <a:xfrm>
                <a:off x="8277737" y="4167031"/>
                <a:ext cx="398704"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latin typeface="Calibri" panose="020F0502020204030204" pitchFamily="34" charset="0"/>
                  </a:rPr>
                  <a:t>L2</a:t>
                </a:r>
              </a:p>
            </p:txBody>
          </p:sp>
          <p:sp>
            <p:nvSpPr>
              <p:cNvPr id="387" name="テキスト ボックス 386"/>
              <p:cNvSpPr txBox="1"/>
              <p:nvPr/>
            </p:nvSpPr>
            <p:spPr>
              <a:xfrm>
                <a:off x="5303735" y="1902893"/>
                <a:ext cx="3084047" cy="369332"/>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pPr algn="ctr"/>
                <a:r>
                  <a:rPr kumimoji="1" lang="en-US" altLang="ja-JP" dirty="0" smtClean="0"/>
                  <a:t>BFS Tree (Source Vertex: 2)</a:t>
                </a:r>
                <a:endParaRPr kumimoji="1" lang="ja-JP" altLang="en-US" dirty="0"/>
              </a:p>
            </p:txBody>
          </p:sp>
          <p:cxnSp>
            <p:nvCxnSpPr>
              <p:cNvPr id="388" name="直線コネクタ 387"/>
              <p:cNvCxnSpPr/>
              <p:nvPr/>
            </p:nvCxnSpPr>
            <p:spPr>
              <a:xfrm>
                <a:off x="0" y="5008031"/>
                <a:ext cx="9144000" cy="0"/>
              </a:xfrm>
              <a:prstGeom prst="line">
                <a:avLst/>
              </a:prstGeom>
              <a:ln>
                <a:prstDash val="lgDashDot"/>
              </a:ln>
            </p:spPr>
            <p:style>
              <a:lnRef idx="2">
                <a:schemeClr val="accent1"/>
              </a:lnRef>
              <a:fillRef idx="0">
                <a:schemeClr val="accent1"/>
              </a:fillRef>
              <a:effectRef idx="1">
                <a:schemeClr val="accent1"/>
              </a:effectRef>
              <a:fontRef idx="minor">
                <a:schemeClr val="tx1"/>
              </a:fontRef>
            </p:style>
          </p:cxnSp>
          <p:sp>
            <p:nvSpPr>
              <p:cNvPr id="389" name="テキスト ボックス 388"/>
              <p:cNvSpPr txBox="1"/>
              <p:nvPr/>
            </p:nvSpPr>
            <p:spPr>
              <a:xfrm>
                <a:off x="293054" y="1496086"/>
                <a:ext cx="1711451" cy="369332"/>
              </a:xfrm>
              <a:prstGeom prst="rect">
                <a:avLst/>
              </a:prstGeom>
              <a:noFill/>
            </p:spPr>
            <p:txBody>
              <a:bodyPr wrap="none" rtlCol="0">
                <a:spAutoFit/>
              </a:bodyPr>
              <a:lstStyle/>
              <a:p>
                <a:r>
                  <a:rPr kumimoji="1" lang="en-US" altLang="ja-JP" dirty="0" smtClean="0"/>
                  <a:t>BFS iteration 3</a:t>
                </a:r>
                <a:endParaRPr kumimoji="1" lang="ja-JP" altLang="en-US" dirty="0"/>
              </a:p>
            </p:txBody>
          </p:sp>
          <p:grpSp>
            <p:nvGrpSpPr>
              <p:cNvPr id="390" name="図形グループ 389"/>
              <p:cNvGrpSpPr/>
              <p:nvPr/>
            </p:nvGrpSpPr>
            <p:grpSpPr>
              <a:xfrm>
                <a:off x="6265785" y="5265995"/>
                <a:ext cx="2552356" cy="1409111"/>
                <a:chOff x="6265785" y="5265995"/>
                <a:chExt cx="2552356" cy="1409111"/>
              </a:xfrm>
            </p:grpSpPr>
            <p:sp>
              <p:nvSpPr>
                <p:cNvPr id="391" name="円/楕円 390"/>
                <p:cNvSpPr/>
                <p:nvPr/>
              </p:nvSpPr>
              <p:spPr>
                <a:xfrm flipV="1">
                  <a:off x="6265785" y="5265995"/>
                  <a:ext cx="367135" cy="367135"/>
                </a:xfrm>
                <a:prstGeom prst="ellipse">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392" name="円/楕円 391"/>
                <p:cNvSpPr/>
                <p:nvPr/>
              </p:nvSpPr>
              <p:spPr>
                <a:xfrm flipV="1">
                  <a:off x="6269344" y="5784145"/>
                  <a:ext cx="367135" cy="367135"/>
                </a:xfrm>
                <a:prstGeom prst="ellipse">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393" name="テキスト ボックス 392"/>
                <p:cNvSpPr txBox="1"/>
                <p:nvPr/>
              </p:nvSpPr>
              <p:spPr>
                <a:xfrm>
                  <a:off x="6760554" y="5267767"/>
                  <a:ext cx="2057587" cy="369332"/>
                </a:xfrm>
                <a:prstGeom prst="rect">
                  <a:avLst/>
                </a:prstGeom>
                <a:noFill/>
              </p:spPr>
              <p:txBody>
                <a:bodyPr wrap="none" rtlCol="0">
                  <a:spAutoFit/>
                </a:bodyPr>
                <a:lstStyle/>
                <a:p>
                  <a:r>
                    <a:rPr kumimoji="1" lang="en-US" altLang="ja-JP" dirty="0"/>
                    <a:t>i</a:t>
                  </a:r>
                  <a:r>
                    <a:rPr kumimoji="1" lang="en-US" altLang="ja-JP" dirty="0" smtClean="0"/>
                    <a:t>n Current Frontier</a:t>
                  </a:r>
                  <a:endParaRPr kumimoji="1" lang="ja-JP" altLang="en-US" dirty="0"/>
                </a:p>
              </p:txBody>
            </p:sp>
            <p:sp>
              <p:nvSpPr>
                <p:cNvPr id="394" name="テキスト ボックス 393"/>
                <p:cNvSpPr txBox="1"/>
                <p:nvPr/>
              </p:nvSpPr>
              <p:spPr>
                <a:xfrm>
                  <a:off x="6760554" y="5784144"/>
                  <a:ext cx="1762509" cy="369332"/>
                </a:xfrm>
                <a:prstGeom prst="rect">
                  <a:avLst/>
                </a:prstGeom>
                <a:noFill/>
              </p:spPr>
              <p:txBody>
                <a:bodyPr wrap="none" rtlCol="0">
                  <a:spAutoFit/>
                </a:bodyPr>
                <a:lstStyle/>
                <a:p>
                  <a:r>
                    <a:rPr kumimoji="1" lang="en-US" altLang="ja-JP" dirty="0"/>
                    <a:t>in Next </a:t>
                  </a:r>
                  <a:r>
                    <a:rPr kumimoji="1" lang="en-US" altLang="ja-JP" dirty="0" smtClean="0"/>
                    <a:t>Frontier</a:t>
                  </a:r>
                  <a:endParaRPr kumimoji="1" lang="ja-JP" altLang="en-US" dirty="0"/>
                </a:p>
              </p:txBody>
            </p:sp>
            <p:sp>
              <p:nvSpPr>
                <p:cNvPr id="395" name="円/楕円 394"/>
                <p:cNvSpPr/>
                <p:nvPr/>
              </p:nvSpPr>
              <p:spPr>
                <a:xfrm flipV="1">
                  <a:off x="6269344" y="6305774"/>
                  <a:ext cx="367135" cy="367135"/>
                </a:xfrm>
                <a:prstGeom prst="ellipse">
                  <a:avLst/>
                </a:prstGeom>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396" name="テキスト ボックス 395"/>
                <p:cNvSpPr txBox="1"/>
                <p:nvPr/>
              </p:nvSpPr>
              <p:spPr>
                <a:xfrm>
                  <a:off x="6760554" y="6305774"/>
                  <a:ext cx="1544501" cy="369332"/>
                </a:xfrm>
                <a:prstGeom prst="rect">
                  <a:avLst/>
                </a:prstGeom>
                <a:noFill/>
              </p:spPr>
              <p:txBody>
                <a:bodyPr wrap="none" rtlCol="0">
                  <a:spAutoFit/>
                </a:bodyPr>
                <a:lstStyle/>
                <a:p>
                  <a:r>
                    <a:rPr kumimoji="1" lang="en-US" altLang="ja-JP" dirty="0" smtClean="0"/>
                    <a:t>visited vertex</a:t>
                  </a:r>
                  <a:endParaRPr kumimoji="1" lang="ja-JP" altLang="en-US" dirty="0"/>
                </a:p>
              </p:txBody>
            </p:sp>
          </p:grpSp>
        </p:grpSp>
      </p:grpSp>
      <p:sp>
        <p:nvSpPr>
          <p:cNvPr id="29" name="コンテンツ プレースホルダー 28"/>
          <p:cNvSpPr>
            <a:spLocks noGrp="1"/>
          </p:cNvSpPr>
          <p:nvPr>
            <p:ph idx="1"/>
          </p:nvPr>
        </p:nvSpPr>
        <p:spPr>
          <a:xfrm>
            <a:off x="4478207" y="1600200"/>
            <a:ext cx="4358640" cy="3266440"/>
          </a:xfrm>
          <a:solidFill>
            <a:srgbClr val="FFFFFF"/>
          </a:solidFill>
        </p:spPr>
        <p:txBody>
          <a:bodyPr>
            <a:normAutofit/>
          </a:bodyPr>
          <a:lstStyle/>
          <a:p>
            <a:pPr marL="457200" indent="-457200">
              <a:buFont typeface="+mj-lt"/>
              <a:buAutoNum type="arabicPeriod"/>
            </a:pPr>
            <a:endParaRPr kumimoji="1" lang="en-US" altLang="ja-JP" sz="2000" dirty="0" smtClean="0"/>
          </a:p>
          <a:p>
            <a:pPr marL="457200" indent="-457200">
              <a:buFont typeface="+mj-lt"/>
              <a:buAutoNum type="arabicPeriod"/>
            </a:pPr>
            <a:r>
              <a:rPr kumimoji="1" lang="en-US" altLang="ja-JP" sz="2000" dirty="0" smtClean="0"/>
              <a:t>Current Frontier</a:t>
            </a:r>
            <a:r>
              <a:rPr kumimoji="1" lang="ja-JP" altLang="en-US" sz="2000" dirty="0" smtClean="0"/>
              <a:t>内の頂点を探索</a:t>
            </a:r>
            <a:endParaRPr kumimoji="1" lang="en-US" altLang="ja-JP" sz="2000" dirty="0" smtClean="0"/>
          </a:p>
          <a:p>
            <a:pPr marL="457200" indent="-457200">
              <a:buFont typeface="+mj-lt"/>
              <a:buAutoNum type="arabicPeriod"/>
            </a:pPr>
            <a:endParaRPr kumimoji="1" lang="en-US" altLang="ja-JP" sz="2000" dirty="0" smtClean="0"/>
          </a:p>
          <a:p>
            <a:pPr marL="457200" indent="-457200">
              <a:buFont typeface="+mj-lt"/>
              <a:buAutoNum type="arabicPeriod"/>
            </a:pPr>
            <a:r>
              <a:rPr kumimoji="1" lang="ja-JP" altLang="en-US" sz="2000" dirty="0" smtClean="0"/>
              <a:t>未ラベル近傍頂点を親頂点でラベル付けし，</a:t>
            </a:r>
            <a:r>
              <a:rPr kumimoji="1" lang="en-US" altLang="ja-JP" sz="2000" dirty="0" smtClean="0"/>
              <a:t>Next Frontier</a:t>
            </a:r>
            <a:r>
              <a:rPr kumimoji="1" lang="ja-JP" altLang="en-US" sz="2000" dirty="0" smtClean="0"/>
              <a:t>に入れる</a:t>
            </a:r>
            <a:endParaRPr kumimoji="1" lang="en-US" altLang="ja-JP" sz="2000" dirty="0" smtClean="0"/>
          </a:p>
          <a:p>
            <a:pPr marL="457200" indent="-457200">
              <a:buFont typeface="+mj-lt"/>
              <a:buAutoNum type="arabicPeriod"/>
            </a:pPr>
            <a:endParaRPr kumimoji="1" lang="en-US" altLang="ja-JP" sz="2000" dirty="0" smtClean="0"/>
          </a:p>
          <a:p>
            <a:pPr marL="457200" indent="-457200">
              <a:buFont typeface="+mj-lt"/>
              <a:buAutoNum type="arabicPeriod"/>
            </a:pPr>
            <a:r>
              <a:rPr kumimoji="1" lang="en-US" altLang="ja-JP" sz="2000" dirty="0" smtClean="0"/>
              <a:t>Frontier</a:t>
            </a:r>
            <a:r>
              <a:rPr kumimoji="1" lang="ja-JP" altLang="en-US" sz="2000" dirty="0" smtClean="0"/>
              <a:t>が空になるまで繰り返す</a:t>
            </a:r>
            <a:endParaRPr kumimoji="1" lang="en-US" altLang="ja-JP" sz="2000" dirty="0" smtClean="0"/>
          </a:p>
        </p:txBody>
      </p:sp>
      <p:sp>
        <p:nvSpPr>
          <p:cNvPr id="30" name="テキスト ボックス 29"/>
          <p:cNvSpPr txBox="1"/>
          <p:nvPr/>
        </p:nvSpPr>
        <p:spPr>
          <a:xfrm>
            <a:off x="639189" y="6238991"/>
            <a:ext cx="1781532" cy="400110"/>
          </a:xfrm>
          <a:prstGeom prst="rect">
            <a:avLst/>
          </a:prstGeom>
          <a:solidFill>
            <a:srgbClr val="FFFFFF"/>
          </a:solidFill>
        </p:spPr>
        <p:txBody>
          <a:bodyPr wrap="none" rtlCol="0">
            <a:spAutoFit/>
          </a:bodyPr>
          <a:lstStyle/>
          <a:p>
            <a:r>
              <a:rPr kumimoji="1" lang="en-US" altLang="ja-JP" sz="2000" dirty="0" smtClean="0"/>
              <a:t>Label (parent)</a:t>
            </a:r>
            <a:endParaRPr kumimoji="1" lang="ja-JP" altLang="en-US" sz="2000" dirty="0"/>
          </a:p>
        </p:txBody>
      </p:sp>
      <p:sp>
        <p:nvSpPr>
          <p:cNvPr id="4" name="日付プレースホルダー 3"/>
          <p:cNvSpPr>
            <a:spLocks noGrp="1"/>
          </p:cNvSpPr>
          <p:nvPr>
            <p:ph type="dt" sz="half" idx="10"/>
          </p:nvPr>
        </p:nvSpPr>
        <p:spPr/>
        <p:txBody>
          <a:bodyPr/>
          <a:lstStyle/>
          <a:p>
            <a:fld id="{E420A087-102F-0D4D-9A3E-9688070F10FC}" type="datetime1">
              <a:rPr lang="ja-JP" altLang="en-US" smtClean="0"/>
              <a:t>2014/03/16</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10</a:t>
            </a:fld>
            <a:endParaRPr lang="en-US"/>
          </a:p>
        </p:txBody>
      </p:sp>
    </p:spTree>
    <p:custDataLst>
      <p:tags r:id="rId1"/>
    </p:custDataLst>
    <p:extLst>
      <p:ext uri="{BB962C8B-B14F-4D97-AF65-F5344CB8AC3E}">
        <p14:creationId xmlns:p14="http://schemas.microsoft.com/office/powerpoint/2010/main" val="1121105031"/>
      </p:ext>
    </p:extLst>
  </p:cSld>
  <p:clrMapOvr>
    <a:masterClrMapping/>
  </p:clrMapOvr>
  <mc:AlternateContent xmlns:mc="http://schemas.openxmlformats.org/markup-compatibility/2006" xmlns:p14="http://schemas.microsoft.com/office/powerpoint/2010/main">
    <mc:Choice Requires="p14">
      <p:transition spd="slow" p14:dur="2000" advTm="81927"/>
    </mc:Choice>
    <mc:Fallback xmlns="">
      <p:transition xmlns:p14="http://schemas.microsoft.com/office/powerpoint/2010/main" spd="slow" advTm="81927"/>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Level synchronized </a:t>
            </a:r>
            <a:r>
              <a:rPr kumimoji="1" lang="en-US" altLang="ja-JP" dirty="0" smtClean="0"/>
              <a:t>BFS</a:t>
            </a:r>
            <a:r>
              <a:rPr kumimoji="1" lang="ja-JP" altLang="en-US" dirty="0" smtClean="0"/>
              <a:t>（複数</a:t>
            </a:r>
            <a:r>
              <a:rPr kumimoji="1" lang="en-US" altLang="ja-JP" dirty="0" smtClean="0"/>
              <a:t>GPU</a:t>
            </a:r>
            <a:r>
              <a:rPr kumimoji="1" lang="ja-JP" altLang="en-US" dirty="0" smtClean="0"/>
              <a:t>）</a:t>
            </a:r>
            <a:endParaRPr kumimoji="1" lang="ja-JP" altLang="en-US" dirty="0"/>
          </a:p>
        </p:txBody>
      </p:sp>
      <p:sp>
        <p:nvSpPr>
          <p:cNvPr id="3" name="コンテンツ プレースホルダー 2"/>
          <p:cNvSpPr>
            <a:spLocks noGrp="1"/>
          </p:cNvSpPr>
          <p:nvPr>
            <p:ph idx="1"/>
          </p:nvPr>
        </p:nvSpPr>
        <p:spPr>
          <a:xfrm>
            <a:off x="457200" y="1600200"/>
            <a:ext cx="8229600" cy="1050235"/>
          </a:xfrm>
        </p:spPr>
        <p:txBody>
          <a:bodyPr>
            <a:normAutofit fontScale="85000" lnSpcReduction="10000"/>
          </a:bodyPr>
          <a:lstStyle/>
          <a:p>
            <a:r>
              <a:rPr kumimoji="1" lang="ja-JP" altLang="en-US" dirty="0" smtClean="0"/>
              <a:t>各</a:t>
            </a:r>
            <a:r>
              <a:rPr kumimoji="1" lang="en-US" altLang="ja-JP" dirty="0" smtClean="0"/>
              <a:t>GPU</a:t>
            </a:r>
            <a:r>
              <a:rPr kumimoji="1" lang="ja-JP" altLang="en-US" dirty="0" smtClean="0"/>
              <a:t>に対してグラフの頂点を割振り，割振られた頂点のみを処理する</a:t>
            </a:r>
            <a:endParaRPr kumimoji="1" lang="en-US" altLang="ja-JP" dirty="0" smtClean="0"/>
          </a:p>
          <a:p>
            <a:r>
              <a:rPr kumimoji="1" lang="ja-JP" altLang="en-US" dirty="0" smtClean="0"/>
              <a:t>本研究では，連続する頂点</a:t>
            </a:r>
            <a:r>
              <a:rPr kumimoji="1" lang="en-US" altLang="ja-JP" dirty="0" smtClean="0"/>
              <a:t>ID</a:t>
            </a:r>
            <a:r>
              <a:rPr kumimoji="1" lang="ja-JP" altLang="en-US" dirty="0" smtClean="0"/>
              <a:t>のセットを各</a:t>
            </a:r>
            <a:r>
              <a:rPr kumimoji="1" lang="en-US" altLang="ja-JP" dirty="0" smtClean="0"/>
              <a:t>GPU</a:t>
            </a:r>
            <a:r>
              <a:rPr kumimoji="1" lang="ja-JP" altLang="en-US" dirty="0" smtClean="0"/>
              <a:t>に均等に割振るとする</a:t>
            </a:r>
            <a:endParaRPr kumimoji="1" lang="en-US" altLang="ja-JP" dirty="0" smtClean="0"/>
          </a:p>
        </p:txBody>
      </p:sp>
      <p:sp>
        <p:nvSpPr>
          <p:cNvPr id="4" name="日付プレースホルダー 3"/>
          <p:cNvSpPr>
            <a:spLocks noGrp="1"/>
          </p:cNvSpPr>
          <p:nvPr>
            <p:ph type="dt" sz="half" idx="10"/>
          </p:nvPr>
        </p:nvSpPr>
        <p:spPr/>
        <p:txBody>
          <a:bodyPr/>
          <a:lstStyle/>
          <a:p>
            <a:fld id="{B66006C2-9462-E74B-B714-1CC1A1D19C88}" type="datetime1">
              <a:rPr lang="ja-JP" altLang="en-US" smtClean="0"/>
              <a:t>2014/03/16</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11</a:t>
            </a:fld>
            <a:endParaRPr lang="en-US"/>
          </a:p>
        </p:txBody>
      </p:sp>
      <p:grpSp>
        <p:nvGrpSpPr>
          <p:cNvPr id="6" name="図形グループ 5"/>
          <p:cNvGrpSpPr/>
          <p:nvPr/>
        </p:nvGrpSpPr>
        <p:grpSpPr>
          <a:xfrm>
            <a:off x="1064270" y="3743690"/>
            <a:ext cx="2952329" cy="2430286"/>
            <a:chOff x="1064270" y="3743690"/>
            <a:chExt cx="2952329" cy="2430286"/>
          </a:xfrm>
        </p:grpSpPr>
        <p:sp>
          <p:nvSpPr>
            <p:cNvPr id="9" name="円/楕円 8"/>
            <p:cNvSpPr/>
            <p:nvPr/>
          </p:nvSpPr>
          <p:spPr>
            <a:xfrm>
              <a:off x="2072383" y="3743690"/>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10" name="円/楕円 9"/>
            <p:cNvSpPr/>
            <p:nvPr/>
          </p:nvSpPr>
          <p:spPr>
            <a:xfrm>
              <a:off x="1064271" y="4103730"/>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11" name="円/楕円 10"/>
            <p:cNvSpPr/>
            <p:nvPr/>
          </p:nvSpPr>
          <p:spPr>
            <a:xfrm>
              <a:off x="1064271" y="4967826"/>
              <a:ext cx="504056" cy="504056"/>
            </a:xfrm>
            <a:prstGeom prst="ellipse">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2</a:t>
              </a:r>
              <a:endParaRPr kumimoji="1" lang="ja-JP" altLang="en-US" dirty="0">
                <a:latin typeface="Calibri" panose="020F0502020204030204" pitchFamily="34" charset="0"/>
              </a:endParaRPr>
            </a:p>
          </p:txBody>
        </p:sp>
        <p:sp>
          <p:nvSpPr>
            <p:cNvPr id="12" name="円/楕円 11"/>
            <p:cNvSpPr/>
            <p:nvPr/>
          </p:nvSpPr>
          <p:spPr>
            <a:xfrm>
              <a:off x="1640335" y="5543890"/>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13" name="円/楕円 12"/>
            <p:cNvSpPr/>
            <p:nvPr/>
          </p:nvSpPr>
          <p:spPr>
            <a:xfrm>
              <a:off x="2504431" y="5669920"/>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4</a:t>
              </a:r>
              <a:endParaRPr kumimoji="1" lang="ja-JP" altLang="en-US" dirty="0">
                <a:latin typeface="Calibri" panose="020F0502020204030204" pitchFamily="34" charset="0"/>
              </a:endParaRPr>
            </a:p>
          </p:txBody>
        </p:sp>
        <p:sp>
          <p:nvSpPr>
            <p:cNvPr id="14" name="円/楕円 13"/>
            <p:cNvSpPr/>
            <p:nvPr/>
          </p:nvSpPr>
          <p:spPr>
            <a:xfrm>
              <a:off x="3440535" y="5327866"/>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5</a:t>
              </a:r>
              <a:endParaRPr kumimoji="1" lang="ja-JP" altLang="en-US" dirty="0">
                <a:latin typeface="Calibri" panose="020F0502020204030204" pitchFamily="34" charset="0"/>
              </a:endParaRPr>
            </a:p>
          </p:txBody>
        </p:sp>
        <p:sp>
          <p:nvSpPr>
            <p:cNvPr id="15" name="円/楕円 14"/>
            <p:cNvSpPr/>
            <p:nvPr/>
          </p:nvSpPr>
          <p:spPr>
            <a:xfrm>
              <a:off x="3512543" y="4391762"/>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16" name="円/楕円 15"/>
            <p:cNvSpPr/>
            <p:nvPr/>
          </p:nvSpPr>
          <p:spPr>
            <a:xfrm>
              <a:off x="2936479" y="3887706"/>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7</a:t>
              </a:r>
              <a:endParaRPr kumimoji="1" lang="ja-JP" altLang="en-US" dirty="0">
                <a:latin typeface="Calibri" panose="020F0502020204030204" pitchFamily="34" charset="0"/>
              </a:endParaRPr>
            </a:p>
          </p:txBody>
        </p:sp>
        <p:cxnSp>
          <p:nvCxnSpPr>
            <p:cNvPr id="17" name="曲線コネクタ 16"/>
            <p:cNvCxnSpPr>
              <a:stCxn id="9" idx="1"/>
              <a:endCxn id="10" idx="0"/>
            </p:cNvCxnSpPr>
            <p:nvPr/>
          </p:nvCxnSpPr>
          <p:spPr>
            <a:xfrm rot="16200000" flipH="1" flipV="1">
              <a:off x="1588138" y="3545667"/>
              <a:ext cx="286223" cy="829901"/>
            </a:xfrm>
            <a:prstGeom prst="curvedConnector3">
              <a:avLst>
                <a:gd name="adj1" fmla="val -17635"/>
              </a:avLst>
            </a:prstGeom>
            <a:ln/>
          </p:spPr>
          <p:style>
            <a:lnRef idx="2">
              <a:schemeClr val="dk1"/>
            </a:lnRef>
            <a:fillRef idx="1">
              <a:schemeClr val="lt1"/>
            </a:fillRef>
            <a:effectRef idx="0">
              <a:schemeClr val="dk1"/>
            </a:effectRef>
            <a:fontRef idx="minor">
              <a:schemeClr val="dk1"/>
            </a:fontRef>
          </p:style>
        </p:cxnSp>
        <p:cxnSp>
          <p:nvCxnSpPr>
            <p:cNvPr id="18" name="曲線コネクタ 17"/>
            <p:cNvCxnSpPr>
              <a:stCxn id="9" idx="3"/>
              <a:endCxn id="11" idx="6"/>
            </p:cNvCxnSpPr>
            <p:nvPr/>
          </p:nvCxnSpPr>
          <p:spPr>
            <a:xfrm rot="5400000">
              <a:off x="1334302" y="4407955"/>
              <a:ext cx="1045925"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19" name="曲線コネクタ 18"/>
            <p:cNvCxnSpPr>
              <a:stCxn id="10" idx="2"/>
              <a:endCxn id="13" idx="3"/>
            </p:cNvCxnSpPr>
            <p:nvPr/>
          </p:nvCxnSpPr>
          <p:spPr>
            <a:xfrm rot="10800000" flipH="1" flipV="1">
              <a:off x="1064270" y="4355758"/>
              <a:ext cx="1513977" cy="1744400"/>
            </a:xfrm>
            <a:prstGeom prst="curvedConnector4">
              <a:avLst>
                <a:gd name="adj1" fmla="val -11696"/>
                <a:gd name="adj2" fmla="val 112168"/>
              </a:avLst>
            </a:prstGeom>
            <a:ln/>
          </p:spPr>
          <p:style>
            <a:lnRef idx="2">
              <a:schemeClr val="dk1"/>
            </a:lnRef>
            <a:fillRef idx="1">
              <a:schemeClr val="lt1"/>
            </a:fillRef>
            <a:effectRef idx="0">
              <a:schemeClr val="dk1"/>
            </a:effectRef>
            <a:fontRef idx="minor">
              <a:schemeClr val="dk1"/>
            </a:fontRef>
          </p:style>
        </p:cxnSp>
        <p:cxnSp>
          <p:nvCxnSpPr>
            <p:cNvPr id="20" name="曲線コネクタ 19"/>
            <p:cNvCxnSpPr>
              <a:stCxn id="11" idx="6"/>
              <a:endCxn id="13" idx="1"/>
            </p:cNvCxnSpPr>
            <p:nvPr/>
          </p:nvCxnSpPr>
          <p:spPr>
            <a:xfrm>
              <a:off x="1568327" y="5219854"/>
              <a:ext cx="1009921" cy="52388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21" name="曲線コネクタ 20"/>
            <p:cNvCxnSpPr>
              <a:stCxn id="12" idx="7"/>
              <a:endCxn id="13" idx="1"/>
            </p:cNvCxnSpPr>
            <p:nvPr/>
          </p:nvCxnSpPr>
          <p:spPr>
            <a:xfrm rot="16200000" flipH="1">
              <a:off x="2261396" y="5426885"/>
              <a:ext cx="126029" cy="507674"/>
            </a:xfrm>
            <a:prstGeom prst="curvedConnector3">
              <a:avLst>
                <a:gd name="adj1" fmla="val -35578"/>
              </a:avLst>
            </a:prstGeom>
            <a:ln/>
          </p:spPr>
          <p:style>
            <a:lnRef idx="2">
              <a:schemeClr val="dk1"/>
            </a:lnRef>
            <a:fillRef idx="1">
              <a:schemeClr val="lt1"/>
            </a:fillRef>
            <a:effectRef idx="0">
              <a:schemeClr val="dk1"/>
            </a:effectRef>
            <a:fontRef idx="minor">
              <a:schemeClr val="dk1"/>
            </a:fontRef>
          </p:style>
        </p:cxnSp>
        <p:cxnSp>
          <p:nvCxnSpPr>
            <p:cNvPr id="22" name="曲線コネクタ 21"/>
            <p:cNvCxnSpPr>
              <a:stCxn id="13" idx="6"/>
              <a:endCxn id="14" idx="3"/>
            </p:cNvCxnSpPr>
            <p:nvPr/>
          </p:nvCxnSpPr>
          <p:spPr>
            <a:xfrm flipV="1">
              <a:off x="3008487" y="5758106"/>
              <a:ext cx="505865" cy="16384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23" name="曲線コネクタ 22"/>
            <p:cNvCxnSpPr>
              <a:stCxn id="14" idx="6"/>
              <a:endCxn id="15" idx="6"/>
            </p:cNvCxnSpPr>
            <p:nvPr/>
          </p:nvCxnSpPr>
          <p:spPr>
            <a:xfrm flipV="1">
              <a:off x="3944591" y="4643790"/>
              <a:ext cx="72008" cy="936104"/>
            </a:xfrm>
            <a:prstGeom prst="curvedConnector3">
              <a:avLst>
                <a:gd name="adj1" fmla="val 292268"/>
              </a:avLst>
            </a:prstGeom>
            <a:ln/>
          </p:spPr>
          <p:style>
            <a:lnRef idx="2">
              <a:schemeClr val="dk1"/>
            </a:lnRef>
            <a:fillRef idx="1">
              <a:schemeClr val="lt1"/>
            </a:fillRef>
            <a:effectRef idx="0">
              <a:schemeClr val="dk1"/>
            </a:effectRef>
            <a:fontRef idx="minor">
              <a:schemeClr val="dk1"/>
            </a:fontRef>
          </p:style>
        </p:cxnSp>
        <p:cxnSp>
          <p:nvCxnSpPr>
            <p:cNvPr id="24" name="曲線コネクタ 23"/>
            <p:cNvCxnSpPr>
              <a:stCxn id="13" idx="7"/>
              <a:endCxn id="15" idx="2"/>
            </p:cNvCxnSpPr>
            <p:nvPr/>
          </p:nvCxnSpPr>
          <p:spPr>
            <a:xfrm rot="5400000" flipH="1" flipV="1">
              <a:off x="2673633" y="4904827"/>
              <a:ext cx="1099946"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25" name="曲線コネクタ 24"/>
            <p:cNvCxnSpPr>
              <a:stCxn id="9" idx="7"/>
              <a:endCxn id="16" idx="0"/>
            </p:cNvCxnSpPr>
            <p:nvPr/>
          </p:nvCxnSpPr>
          <p:spPr>
            <a:xfrm rot="16200000" flipH="1">
              <a:off x="2810464" y="3509664"/>
              <a:ext cx="70199" cy="685885"/>
            </a:xfrm>
            <a:prstGeom prst="curvedConnector3">
              <a:avLst>
                <a:gd name="adj1" fmla="val -118915"/>
              </a:avLst>
            </a:prstGeom>
            <a:ln/>
          </p:spPr>
          <p:style>
            <a:lnRef idx="2">
              <a:schemeClr val="dk1"/>
            </a:lnRef>
            <a:fillRef idx="1">
              <a:schemeClr val="lt1"/>
            </a:fillRef>
            <a:effectRef idx="0">
              <a:schemeClr val="dk1"/>
            </a:effectRef>
            <a:fontRef idx="minor">
              <a:schemeClr val="dk1"/>
            </a:fontRef>
          </p:style>
        </p:cxnSp>
        <p:cxnSp>
          <p:nvCxnSpPr>
            <p:cNvPr id="26" name="曲線コネクタ 25"/>
            <p:cNvCxnSpPr>
              <a:stCxn id="9" idx="6"/>
              <a:endCxn id="13" idx="0"/>
            </p:cNvCxnSpPr>
            <p:nvPr/>
          </p:nvCxnSpPr>
          <p:spPr>
            <a:xfrm>
              <a:off x="2576439" y="3995718"/>
              <a:ext cx="180020" cy="1674201"/>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27" name="曲線コネクタ 26"/>
            <p:cNvCxnSpPr>
              <a:stCxn id="16" idx="7"/>
              <a:endCxn id="10" idx="1"/>
            </p:cNvCxnSpPr>
            <p:nvPr/>
          </p:nvCxnSpPr>
          <p:spPr>
            <a:xfrm rot="16200000" flipH="1" flipV="1">
              <a:off x="2144391" y="2955220"/>
              <a:ext cx="216024" cy="2228630"/>
            </a:xfrm>
            <a:prstGeom prst="curvedConnector3">
              <a:avLst>
                <a:gd name="adj1" fmla="val -230293"/>
              </a:avLst>
            </a:prstGeom>
            <a:ln/>
          </p:spPr>
          <p:style>
            <a:lnRef idx="2">
              <a:schemeClr val="dk1"/>
            </a:lnRef>
            <a:fillRef idx="1">
              <a:schemeClr val="lt1"/>
            </a:fillRef>
            <a:effectRef idx="0">
              <a:schemeClr val="dk1"/>
            </a:effectRef>
            <a:fontRef idx="minor">
              <a:schemeClr val="dk1"/>
            </a:fontRef>
          </p:style>
        </p:cxnSp>
      </p:grpSp>
      <p:sp>
        <p:nvSpPr>
          <p:cNvPr id="63" name="テキスト ボックス 62"/>
          <p:cNvSpPr txBox="1"/>
          <p:nvPr/>
        </p:nvSpPr>
        <p:spPr>
          <a:xfrm>
            <a:off x="624860" y="2733989"/>
            <a:ext cx="2970773" cy="369332"/>
          </a:xfrm>
          <a:prstGeom prst="rect">
            <a:avLst/>
          </a:prstGeom>
          <a:noFill/>
        </p:spPr>
        <p:txBody>
          <a:bodyPr wrap="none" rtlCol="0">
            <a:spAutoFit/>
          </a:bodyPr>
          <a:lstStyle/>
          <a:p>
            <a:r>
              <a:rPr kumimoji="1" lang="en-US" altLang="ja-JP" dirty="0" smtClean="0"/>
              <a:t>ex) GPU</a:t>
            </a:r>
            <a:r>
              <a:rPr kumimoji="1" lang="ja-JP" altLang="en-US" dirty="0" smtClean="0"/>
              <a:t>を</a:t>
            </a:r>
            <a:r>
              <a:rPr kumimoji="1" lang="en-US" altLang="ja-JP" dirty="0" smtClean="0"/>
              <a:t>4</a:t>
            </a:r>
            <a:r>
              <a:rPr kumimoji="1" lang="ja-JP" altLang="en-US" dirty="0" smtClean="0"/>
              <a:t>台使用する場合</a:t>
            </a:r>
            <a:endParaRPr kumimoji="1" lang="ja-JP" altLang="en-US" dirty="0"/>
          </a:p>
        </p:txBody>
      </p:sp>
      <p:sp>
        <p:nvSpPr>
          <p:cNvPr id="64" name="右矢印 63"/>
          <p:cNvSpPr/>
          <p:nvPr/>
        </p:nvSpPr>
        <p:spPr>
          <a:xfrm>
            <a:off x="4545454" y="4355758"/>
            <a:ext cx="647700" cy="540060"/>
          </a:xfrm>
          <a:prstGeom prst="rightArrow">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72" name="図形グループ 71"/>
          <p:cNvGrpSpPr/>
          <p:nvPr/>
        </p:nvGrpSpPr>
        <p:grpSpPr>
          <a:xfrm>
            <a:off x="5705098" y="3142381"/>
            <a:ext cx="2349500" cy="504056"/>
            <a:chOff x="5270500" y="3286368"/>
            <a:chExt cx="2349500" cy="504056"/>
          </a:xfrm>
        </p:grpSpPr>
        <p:sp>
          <p:nvSpPr>
            <p:cNvPr id="65" name="テキスト ボックス 64"/>
            <p:cNvSpPr txBox="1"/>
            <p:nvPr/>
          </p:nvSpPr>
          <p:spPr>
            <a:xfrm>
              <a:off x="5270500" y="3359666"/>
              <a:ext cx="877389" cy="369332"/>
            </a:xfrm>
            <a:prstGeom prst="rect">
              <a:avLst/>
            </a:prstGeom>
            <a:noFill/>
          </p:spPr>
          <p:txBody>
            <a:bodyPr wrap="none" rtlCol="0">
              <a:spAutoFit/>
            </a:bodyPr>
            <a:lstStyle/>
            <a:p>
              <a:r>
                <a:rPr kumimoji="1" lang="en-US" altLang="ja-JP" dirty="0" smtClean="0"/>
                <a:t>GPU 0</a:t>
              </a:r>
              <a:endParaRPr kumimoji="1" lang="ja-JP" altLang="en-US" dirty="0"/>
            </a:p>
          </p:txBody>
        </p:sp>
        <p:sp>
          <p:nvSpPr>
            <p:cNvPr id="70" name="円/楕円 69"/>
            <p:cNvSpPr/>
            <p:nvPr/>
          </p:nvSpPr>
          <p:spPr>
            <a:xfrm>
              <a:off x="6406186" y="3286368"/>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71" name="円/楕円 70"/>
            <p:cNvSpPr/>
            <p:nvPr/>
          </p:nvSpPr>
          <p:spPr>
            <a:xfrm>
              <a:off x="7115944" y="3286368"/>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1</a:t>
              </a:r>
              <a:endParaRPr kumimoji="1" lang="ja-JP" altLang="en-US" dirty="0">
                <a:latin typeface="Calibri" panose="020F0502020204030204" pitchFamily="34" charset="0"/>
              </a:endParaRPr>
            </a:p>
          </p:txBody>
        </p:sp>
      </p:grpSp>
      <p:grpSp>
        <p:nvGrpSpPr>
          <p:cNvPr id="75" name="図形グループ 74"/>
          <p:cNvGrpSpPr/>
          <p:nvPr/>
        </p:nvGrpSpPr>
        <p:grpSpPr>
          <a:xfrm>
            <a:off x="5705098" y="3984145"/>
            <a:ext cx="2349500" cy="504056"/>
            <a:chOff x="5270500" y="3286368"/>
            <a:chExt cx="2349500" cy="504056"/>
          </a:xfrm>
        </p:grpSpPr>
        <p:sp>
          <p:nvSpPr>
            <p:cNvPr id="76" name="テキスト ボックス 75"/>
            <p:cNvSpPr txBox="1"/>
            <p:nvPr/>
          </p:nvSpPr>
          <p:spPr>
            <a:xfrm>
              <a:off x="5270500" y="3359666"/>
              <a:ext cx="877389" cy="369332"/>
            </a:xfrm>
            <a:prstGeom prst="rect">
              <a:avLst/>
            </a:prstGeom>
            <a:noFill/>
          </p:spPr>
          <p:txBody>
            <a:bodyPr wrap="none" rtlCol="0">
              <a:spAutoFit/>
            </a:bodyPr>
            <a:lstStyle/>
            <a:p>
              <a:r>
                <a:rPr kumimoji="1" lang="en-US" altLang="ja-JP" dirty="0" smtClean="0"/>
                <a:t>GPU 1</a:t>
              </a:r>
              <a:endParaRPr kumimoji="1" lang="ja-JP" altLang="en-US" dirty="0"/>
            </a:p>
          </p:txBody>
        </p:sp>
        <p:sp>
          <p:nvSpPr>
            <p:cNvPr id="77" name="円/楕円 76"/>
            <p:cNvSpPr/>
            <p:nvPr/>
          </p:nvSpPr>
          <p:spPr>
            <a:xfrm>
              <a:off x="6406186" y="3286368"/>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2</a:t>
              </a:r>
              <a:endParaRPr kumimoji="1" lang="ja-JP" altLang="en-US" dirty="0">
                <a:latin typeface="Calibri" panose="020F0502020204030204" pitchFamily="34" charset="0"/>
              </a:endParaRPr>
            </a:p>
          </p:txBody>
        </p:sp>
        <p:sp>
          <p:nvSpPr>
            <p:cNvPr id="78" name="円/楕円 77"/>
            <p:cNvSpPr/>
            <p:nvPr/>
          </p:nvSpPr>
          <p:spPr>
            <a:xfrm>
              <a:off x="7115944" y="3286368"/>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3</a:t>
              </a:r>
              <a:endParaRPr kumimoji="1" lang="ja-JP" altLang="en-US" dirty="0">
                <a:latin typeface="Calibri" panose="020F0502020204030204" pitchFamily="34" charset="0"/>
              </a:endParaRPr>
            </a:p>
          </p:txBody>
        </p:sp>
      </p:grpSp>
      <p:grpSp>
        <p:nvGrpSpPr>
          <p:cNvPr id="79" name="図形グループ 78"/>
          <p:cNvGrpSpPr/>
          <p:nvPr/>
        </p:nvGrpSpPr>
        <p:grpSpPr>
          <a:xfrm>
            <a:off x="5705098" y="4828156"/>
            <a:ext cx="2349500" cy="504056"/>
            <a:chOff x="5270500" y="3286368"/>
            <a:chExt cx="2349500" cy="504056"/>
          </a:xfrm>
        </p:grpSpPr>
        <p:sp>
          <p:nvSpPr>
            <p:cNvPr id="80" name="テキスト ボックス 79"/>
            <p:cNvSpPr txBox="1"/>
            <p:nvPr/>
          </p:nvSpPr>
          <p:spPr>
            <a:xfrm>
              <a:off x="5270500" y="3359666"/>
              <a:ext cx="877389" cy="369332"/>
            </a:xfrm>
            <a:prstGeom prst="rect">
              <a:avLst/>
            </a:prstGeom>
            <a:noFill/>
          </p:spPr>
          <p:txBody>
            <a:bodyPr wrap="none" rtlCol="0">
              <a:spAutoFit/>
            </a:bodyPr>
            <a:lstStyle/>
            <a:p>
              <a:r>
                <a:rPr kumimoji="1" lang="en-US" altLang="ja-JP" dirty="0" smtClean="0"/>
                <a:t>GPU 2</a:t>
              </a:r>
              <a:endParaRPr kumimoji="1" lang="ja-JP" altLang="en-US" dirty="0"/>
            </a:p>
          </p:txBody>
        </p:sp>
        <p:sp>
          <p:nvSpPr>
            <p:cNvPr id="81" name="円/楕円 80"/>
            <p:cNvSpPr/>
            <p:nvPr/>
          </p:nvSpPr>
          <p:spPr>
            <a:xfrm>
              <a:off x="6406186" y="3286368"/>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4</a:t>
              </a:r>
              <a:endParaRPr kumimoji="1" lang="ja-JP" altLang="en-US" dirty="0">
                <a:latin typeface="Calibri" panose="020F0502020204030204" pitchFamily="34" charset="0"/>
              </a:endParaRPr>
            </a:p>
          </p:txBody>
        </p:sp>
        <p:sp>
          <p:nvSpPr>
            <p:cNvPr id="82" name="円/楕円 81"/>
            <p:cNvSpPr/>
            <p:nvPr/>
          </p:nvSpPr>
          <p:spPr>
            <a:xfrm>
              <a:off x="7115944" y="3286368"/>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5</a:t>
              </a:r>
              <a:endParaRPr kumimoji="1" lang="ja-JP" altLang="en-US" dirty="0">
                <a:latin typeface="Calibri" panose="020F0502020204030204" pitchFamily="34" charset="0"/>
              </a:endParaRPr>
            </a:p>
          </p:txBody>
        </p:sp>
      </p:grpSp>
      <p:grpSp>
        <p:nvGrpSpPr>
          <p:cNvPr id="83" name="図形グループ 82"/>
          <p:cNvGrpSpPr/>
          <p:nvPr/>
        </p:nvGrpSpPr>
        <p:grpSpPr>
          <a:xfrm>
            <a:off x="5705098" y="5669920"/>
            <a:ext cx="2349500" cy="504056"/>
            <a:chOff x="5270500" y="3286368"/>
            <a:chExt cx="2349500" cy="504056"/>
          </a:xfrm>
        </p:grpSpPr>
        <p:sp>
          <p:nvSpPr>
            <p:cNvPr id="84" name="テキスト ボックス 83"/>
            <p:cNvSpPr txBox="1"/>
            <p:nvPr/>
          </p:nvSpPr>
          <p:spPr>
            <a:xfrm>
              <a:off x="5270500" y="3359666"/>
              <a:ext cx="877389" cy="369332"/>
            </a:xfrm>
            <a:prstGeom prst="rect">
              <a:avLst/>
            </a:prstGeom>
            <a:noFill/>
          </p:spPr>
          <p:txBody>
            <a:bodyPr wrap="none" rtlCol="0">
              <a:spAutoFit/>
            </a:bodyPr>
            <a:lstStyle/>
            <a:p>
              <a:r>
                <a:rPr kumimoji="1" lang="en-US" altLang="ja-JP" dirty="0" smtClean="0"/>
                <a:t>GPU 3</a:t>
              </a:r>
              <a:endParaRPr kumimoji="1" lang="ja-JP" altLang="en-US" dirty="0"/>
            </a:p>
          </p:txBody>
        </p:sp>
        <p:sp>
          <p:nvSpPr>
            <p:cNvPr id="85" name="円/楕円 84"/>
            <p:cNvSpPr/>
            <p:nvPr/>
          </p:nvSpPr>
          <p:spPr>
            <a:xfrm>
              <a:off x="6406186" y="3286368"/>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86" name="円/楕円 85"/>
            <p:cNvSpPr/>
            <p:nvPr/>
          </p:nvSpPr>
          <p:spPr>
            <a:xfrm>
              <a:off x="7115944" y="3286368"/>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7</a:t>
              </a:r>
              <a:endParaRPr kumimoji="1" lang="ja-JP" altLang="en-US" dirty="0">
                <a:latin typeface="Calibri" panose="020F0502020204030204" pitchFamily="34" charset="0"/>
              </a:endParaRPr>
            </a:p>
          </p:txBody>
        </p:sp>
      </p:grpSp>
      <p:sp>
        <p:nvSpPr>
          <p:cNvPr id="88" name="正方形/長方形 87"/>
          <p:cNvSpPr/>
          <p:nvPr/>
        </p:nvSpPr>
        <p:spPr>
          <a:xfrm>
            <a:off x="6840784" y="3961523"/>
            <a:ext cx="1213814" cy="526678"/>
          </a:xfrm>
          <a:prstGeom prst="rect">
            <a:avLst/>
          </a:prstGeom>
          <a:solidFill>
            <a:schemeClr val="accent2">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89" name="正方形/長方形 88"/>
          <p:cNvSpPr/>
          <p:nvPr/>
        </p:nvSpPr>
        <p:spPr>
          <a:xfrm>
            <a:off x="6840784" y="4828156"/>
            <a:ext cx="1213814" cy="504055"/>
          </a:xfrm>
          <a:prstGeom prst="rect">
            <a:avLst/>
          </a:prstGeom>
          <a:solidFill>
            <a:schemeClr val="accent3">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90" name="正方形/長方形 89"/>
          <p:cNvSpPr/>
          <p:nvPr/>
        </p:nvSpPr>
        <p:spPr>
          <a:xfrm>
            <a:off x="6840784" y="3142381"/>
            <a:ext cx="1213814" cy="526678"/>
          </a:xfrm>
          <a:prstGeom prst="rect">
            <a:avLst/>
          </a:prstGeom>
          <a:solidFill>
            <a:schemeClr val="accent1">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93" name="正方形/長方形 92"/>
          <p:cNvSpPr/>
          <p:nvPr/>
        </p:nvSpPr>
        <p:spPr>
          <a:xfrm>
            <a:off x="6840784" y="5670477"/>
            <a:ext cx="1213814" cy="504055"/>
          </a:xfrm>
          <a:prstGeom prst="rect">
            <a:avLst/>
          </a:prstGeom>
          <a:solidFill>
            <a:schemeClr val="accent4">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Tree>
    <p:extLst>
      <p:ext uri="{BB962C8B-B14F-4D97-AF65-F5344CB8AC3E}">
        <p14:creationId xmlns:p14="http://schemas.microsoft.com/office/powerpoint/2010/main" val="4017551074"/>
      </p:ext>
    </p:extLst>
  </p:cSld>
  <p:clrMapOvr>
    <a:masterClrMapping/>
  </p:clrMapOvr>
  <mc:AlternateContent xmlns:mc="http://schemas.openxmlformats.org/markup-compatibility/2006" xmlns:p14="http://schemas.microsoft.com/office/powerpoint/2010/main">
    <mc:Choice Requires="p14">
      <p:transition spd="slow" p14:dur="2000" advTm="51379"/>
    </mc:Choice>
    <mc:Fallback xmlns="">
      <p:transition xmlns:p14="http://schemas.microsoft.com/office/powerpoint/2010/main" spd="slow" advTm="51379"/>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下矢印 128"/>
          <p:cNvSpPr/>
          <p:nvPr/>
        </p:nvSpPr>
        <p:spPr>
          <a:xfrm>
            <a:off x="426383" y="3958387"/>
            <a:ext cx="632398" cy="2233375"/>
          </a:xfrm>
          <a:prstGeom prst="downArrow">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 name="タイトル 1"/>
          <p:cNvSpPr>
            <a:spLocks noGrp="1"/>
          </p:cNvSpPr>
          <p:nvPr>
            <p:ph type="title"/>
          </p:nvPr>
        </p:nvSpPr>
        <p:spPr/>
        <p:txBody>
          <a:bodyPr>
            <a:normAutofit/>
          </a:bodyPr>
          <a:lstStyle/>
          <a:p>
            <a:r>
              <a:rPr kumimoji="1" lang="ja-JP" altLang="en-US" dirty="0" smtClean="0"/>
              <a:t>並列</a:t>
            </a:r>
            <a:r>
              <a:rPr kumimoji="1" lang="en-US" altLang="ja-JP" dirty="0" smtClean="0"/>
              <a:t>BFS</a:t>
            </a:r>
            <a:r>
              <a:rPr kumimoji="1" lang="ja-JP" altLang="en-US" dirty="0" smtClean="0"/>
              <a:t>アルゴリズムの流れ</a:t>
            </a:r>
            <a:endParaRPr kumimoji="1" lang="ja-JP" altLang="en-US" dirty="0"/>
          </a:p>
        </p:txBody>
      </p:sp>
      <p:sp>
        <p:nvSpPr>
          <p:cNvPr id="13" name="コンテンツ プレースホルダー 12"/>
          <p:cNvSpPr>
            <a:spLocks noGrp="1"/>
          </p:cNvSpPr>
          <p:nvPr>
            <p:ph idx="1"/>
          </p:nvPr>
        </p:nvSpPr>
        <p:spPr/>
        <p:txBody>
          <a:bodyPr>
            <a:normAutofit/>
          </a:bodyPr>
          <a:lstStyle/>
          <a:p>
            <a:r>
              <a:rPr kumimoji="1" lang="ja-JP" altLang="en-US" dirty="0" smtClean="0"/>
              <a:t>本研究と関連研究のアルゴリズムの流れ</a:t>
            </a:r>
            <a:endParaRPr kumimoji="1" lang="en-US" altLang="ja-JP" dirty="0" smtClean="0"/>
          </a:p>
          <a:p>
            <a:pPr marL="731520" lvl="1" indent="-457200">
              <a:buFont typeface="+mj-lt"/>
              <a:buAutoNum type="arabicParenR"/>
            </a:pPr>
            <a:r>
              <a:rPr kumimoji="1" lang="ja-JP" altLang="en-US" dirty="0" smtClean="0"/>
              <a:t>各</a:t>
            </a:r>
            <a:r>
              <a:rPr kumimoji="1" lang="en-US" altLang="ja-JP" dirty="0" smtClean="0"/>
              <a:t>GPU</a:t>
            </a:r>
            <a:r>
              <a:rPr kumimoji="1" lang="ja-JP" altLang="en-US" dirty="0" smtClean="0"/>
              <a:t>が</a:t>
            </a:r>
            <a:r>
              <a:rPr kumimoji="1" lang="en-US" altLang="ja-JP" dirty="0" smtClean="0"/>
              <a:t>Current Frontier</a:t>
            </a:r>
            <a:r>
              <a:rPr kumimoji="1" lang="en-US" altLang="ja-JP" dirty="0"/>
              <a:t> </a:t>
            </a:r>
            <a:r>
              <a:rPr kumimoji="1" lang="en-US" altLang="ja-JP" dirty="0" smtClean="0"/>
              <a:t>(CF)</a:t>
            </a:r>
            <a:r>
              <a:rPr kumimoji="1" lang="en-US" altLang="ja-JP" dirty="0"/>
              <a:t> </a:t>
            </a:r>
            <a:r>
              <a:rPr kumimoji="1" lang="ja-JP" altLang="en-US" dirty="0" smtClean="0"/>
              <a:t>の近傍頂点を集める</a:t>
            </a:r>
            <a:r>
              <a:rPr kumimoji="1" lang="en-US" altLang="ja-JP" dirty="0" smtClean="0"/>
              <a:t> (Expand)</a:t>
            </a:r>
          </a:p>
          <a:p>
            <a:pPr marL="731520" lvl="1" indent="-457200">
              <a:buFont typeface="+mj-lt"/>
              <a:buAutoNum type="arabicParenR"/>
            </a:pPr>
            <a:r>
              <a:rPr kumimoji="1" lang="ja-JP" altLang="en-US" dirty="0" smtClean="0"/>
              <a:t>各</a:t>
            </a:r>
            <a:r>
              <a:rPr kumimoji="1" lang="en-US" altLang="ja-JP" dirty="0" smtClean="0"/>
              <a:t>GPU</a:t>
            </a:r>
            <a:r>
              <a:rPr kumimoji="1" lang="ja-JP" altLang="en-US" dirty="0" smtClean="0"/>
              <a:t>が集めた近傍頂点から冗長な頂点を取り除く</a:t>
            </a:r>
            <a:r>
              <a:rPr kumimoji="1" lang="en-US" altLang="ja-JP" dirty="0" smtClean="0"/>
              <a:t> (Contract)</a:t>
            </a:r>
          </a:p>
          <a:p>
            <a:pPr marL="731520" lvl="1" indent="-457200">
              <a:buFont typeface="+mj-lt"/>
              <a:buAutoNum type="arabicParenR"/>
            </a:pPr>
            <a:r>
              <a:rPr kumimoji="1" lang="ja-JP" altLang="en-US" dirty="0" smtClean="0"/>
              <a:t>他の</a:t>
            </a:r>
            <a:r>
              <a:rPr kumimoji="1" lang="en-US" altLang="ja-JP" dirty="0" smtClean="0"/>
              <a:t>GPU</a:t>
            </a:r>
            <a:r>
              <a:rPr kumimoji="1" lang="ja-JP" altLang="en-US" dirty="0" smtClean="0"/>
              <a:t>と頂点を交換して</a:t>
            </a:r>
            <a:r>
              <a:rPr kumimoji="1" lang="en-US" altLang="ja-JP" dirty="0" smtClean="0"/>
              <a:t>Next Frontier (NF) </a:t>
            </a:r>
            <a:r>
              <a:rPr kumimoji="1" lang="ja-JP" altLang="en-US" dirty="0" smtClean="0"/>
              <a:t>を作る</a:t>
            </a:r>
            <a:endParaRPr kumimoji="1" lang="en-US" altLang="ja-JP" dirty="0"/>
          </a:p>
        </p:txBody>
      </p:sp>
      <p:sp>
        <p:nvSpPr>
          <p:cNvPr id="4" name="日付プレースホルダー 3"/>
          <p:cNvSpPr>
            <a:spLocks noGrp="1"/>
          </p:cNvSpPr>
          <p:nvPr>
            <p:ph type="dt" sz="half" idx="10"/>
          </p:nvPr>
        </p:nvSpPr>
        <p:spPr/>
        <p:txBody>
          <a:bodyPr/>
          <a:lstStyle/>
          <a:p>
            <a:fld id="{A50926E2-D006-014F-A07E-87B58EC6CABE}" type="datetime1">
              <a:rPr lang="ja-JP" altLang="en-US" smtClean="0"/>
              <a:t>2014/03/16</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12</a:t>
            </a:fld>
            <a:endParaRPr lang="en-US"/>
          </a:p>
        </p:txBody>
      </p:sp>
      <p:grpSp>
        <p:nvGrpSpPr>
          <p:cNvPr id="8" name="図形グループ 7"/>
          <p:cNvGrpSpPr/>
          <p:nvPr/>
        </p:nvGrpSpPr>
        <p:grpSpPr>
          <a:xfrm>
            <a:off x="2232221" y="4544959"/>
            <a:ext cx="6398377" cy="374429"/>
            <a:chOff x="2154636" y="2689492"/>
            <a:chExt cx="6398377" cy="374429"/>
          </a:xfrm>
        </p:grpSpPr>
        <p:sp>
          <p:nvSpPr>
            <p:cNvPr id="100" name="円/楕円 99"/>
            <p:cNvSpPr/>
            <p:nvPr/>
          </p:nvSpPr>
          <p:spPr>
            <a:xfrm>
              <a:off x="2154636" y="268949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101" name="円/楕円 100"/>
            <p:cNvSpPr/>
            <p:nvPr/>
          </p:nvSpPr>
          <p:spPr>
            <a:xfrm>
              <a:off x="2657179" y="268949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104" name="円/楕円 103"/>
            <p:cNvSpPr/>
            <p:nvPr/>
          </p:nvSpPr>
          <p:spPr>
            <a:xfrm>
              <a:off x="3164778" y="268949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7</a:t>
              </a:r>
              <a:endParaRPr kumimoji="1" lang="ja-JP" altLang="en-US" dirty="0">
                <a:latin typeface="Calibri" panose="020F0502020204030204" pitchFamily="34" charset="0"/>
              </a:endParaRPr>
            </a:p>
          </p:txBody>
        </p:sp>
        <p:sp>
          <p:nvSpPr>
            <p:cNvPr id="105" name="円/楕円 104"/>
            <p:cNvSpPr/>
            <p:nvPr/>
          </p:nvSpPr>
          <p:spPr>
            <a:xfrm>
              <a:off x="3667321" y="268949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107" name="円/楕円 106"/>
            <p:cNvSpPr/>
            <p:nvPr/>
          </p:nvSpPr>
          <p:spPr>
            <a:xfrm>
              <a:off x="4166739" y="268949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111" name="円/楕円 110"/>
            <p:cNvSpPr/>
            <p:nvPr/>
          </p:nvSpPr>
          <p:spPr>
            <a:xfrm>
              <a:off x="4665624" y="268949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113" name="円/楕円 112"/>
            <p:cNvSpPr/>
            <p:nvPr/>
          </p:nvSpPr>
          <p:spPr>
            <a:xfrm>
              <a:off x="5173223" y="268949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115" name="円/楕円 114"/>
            <p:cNvSpPr/>
            <p:nvPr/>
          </p:nvSpPr>
          <p:spPr>
            <a:xfrm>
              <a:off x="5675766" y="268949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2</a:t>
              </a:r>
              <a:endParaRPr kumimoji="1" lang="ja-JP" altLang="en-US" dirty="0">
                <a:latin typeface="Calibri" panose="020F0502020204030204" pitchFamily="34" charset="0"/>
              </a:endParaRPr>
            </a:p>
          </p:txBody>
        </p:sp>
        <p:sp>
          <p:nvSpPr>
            <p:cNvPr id="117" name="円/楕円 116"/>
            <p:cNvSpPr/>
            <p:nvPr/>
          </p:nvSpPr>
          <p:spPr>
            <a:xfrm>
              <a:off x="6175184" y="268949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119" name="円/楕円 118"/>
            <p:cNvSpPr/>
            <p:nvPr/>
          </p:nvSpPr>
          <p:spPr>
            <a:xfrm>
              <a:off x="6674069" y="268949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5</a:t>
              </a:r>
              <a:endParaRPr kumimoji="1" lang="ja-JP" altLang="en-US" dirty="0">
                <a:latin typeface="Calibri" panose="020F0502020204030204" pitchFamily="34" charset="0"/>
              </a:endParaRPr>
            </a:p>
          </p:txBody>
        </p:sp>
        <p:sp>
          <p:nvSpPr>
            <p:cNvPr id="137" name="円/楕円 136"/>
            <p:cNvSpPr/>
            <p:nvPr/>
          </p:nvSpPr>
          <p:spPr>
            <a:xfrm>
              <a:off x="7180281" y="268949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138" name="円/楕円 137"/>
            <p:cNvSpPr/>
            <p:nvPr/>
          </p:nvSpPr>
          <p:spPr>
            <a:xfrm>
              <a:off x="7679699" y="268949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139" name="円/楕円 138"/>
            <p:cNvSpPr/>
            <p:nvPr/>
          </p:nvSpPr>
          <p:spPr>
            <a:xfrm>
              <a:off x="8178584" y="268949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1</a:t>
              </a:r>
              <a:endParaRPr kumimoji="1" lang="ja-JP" altLang="en-US" dirty="0">
                <a:latin typeface="Calibri" panose="020F0502020204030204" pitchFamily="34" charset="0"/>
              </a:endParaRPr>
            </a:p>
          </p:txBody>
        </p:sp>
      </p:grpSp>
      <p:grpSp>
        <p:nvGrpSpPr>
          <p:cNvPr id="9" name="図形グループ 8"/>
          <p:cNvGrpSpPr/>
          <p:nvPr/>
        </p:nvGrpSpPr>
        <p:grpSpPr>
          <a:xfrm>
            <a:off x="2231117" y="5190485"/>
            <a:ext cx="6398377" cy="374429"/>
            <a:chOff x="2153531" y="3357102"/>
            <a:chExt cx="6398377" cy="374429"/>
          </a:xfrm>
        </p:grpSpPr>
        <p:sp>
          <p:nvSpPr>
            <p:cNvPr id="140" name="円/楕円 139"/>
            <p:cNvSpPr/>
            <p:nvPr/>
          </p:nvSpPr>
          <p:spPr>
            <a:xfrm>
              <a:off x="2153531"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141" name="円/楕円 140"/>
            <p:cNvSpPr/>
            <p:nvPr/>
          </p:nvSpPr>
          <p:spPr>
            <a:xfrm>
              <a:off x="265607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142" name="円/楕円 141"/>
            <p:cNvSpPr/>
            <p:nvPr/>
          </p:nvSpPr>
          <p:spPr>
            <a:xfrm>
              <a:off x="3163673"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7</a:t>
              </a:r>
              <a:endParaRPr kumimoji="1" lang="ja-JP" altLang="en-US" dirty="0">
                <a:latin typeface="Calibri" panose="020F0502020204030204" pitchFamily="34" charset="0"/>
              </a:endParaRPr>
            </a:p>
          </p:txBody>
        </p:sp>
        <p:sp>
          <p:nvSpPr>
            <p:cNvPr id="143" name="円/楕円 142"/>
            <p:cNvSpPr/>
            <p:nvPr/>
          </p:nvSpPr>
          <p:spPr>
            <a:xfrm>
              <a:off x="3666216"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144" name="円/楕円 143"/>
            <p:cNvSpPr/>
            <p:nvPr/>
          </p:nvSpPr>
          <p:spPr>
            <a:xfrm>
              <a:off x="416563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145" name="円/楕円 144"/>
            <p:cNvSpPr/>
            <p:nvPr/>
          </p:nvSpPr>
          <p:spPr>
            <a:xfrm>
              <a:off x="4664519"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146" name="円/楕円 145"/>
            <p:cNvSpPr/>
            <p:nvPr/>
          </p:nvSpPr>
          <p:spPr>
            <a:xfrm>
              <a:off x="5172118"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147" name="円/楕円 146"/>
            <p:cNvSpPr/>
            <p:nvPr/>
          </p:nvSpPr>
          <p:spPr>
            <a:xfrm>
              <a:off x="5674661"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2</a:t>
              </a:r>
              <a:endParaRPr kumimoji="1" lang="ja-JP" altLang="en-US" dirty="0">
                <a:latin typeface="Calibri" panose="020F0502020204030204" pitchFamily="34" charset="0"/>
              </a:endParaRPr>
            </a:p>
          </p:txBody>
        </p:sp>
        <p:sp>
          <p:nvSpPr>
            <p:cNvPr id="148" name="円/楕円 147"/>
            <p:cNvSpPr/>
            <p:nvPr/>
          </p:nvSpPr>
          <p:spPr>
            <a:xfrm>
              <a:off x="6174079"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149" name="円/楕円 148"/>
            <p:cNvSpPr/>
            <p:nvPr/>
          </p:nvSpPr>
          <p:spPr>
            <a:xfrm>
              <a:off x="667296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5</a:t>
              </a:r>
              <a:endParaRPr kumimoji="1" lang="ja-JP" altLang="en-US" dirty="0">
                <a:latin typeface="Calibri" panose="020F0502020204030204" pitchFamily="34" charset="0"/>
              </a:endParaRPr>
            </a:p>
          </p:txBody>
        </p:sp>
        <p:sp>
          <p:nvSpPr>
            <p:cNvPr id="150" name="円/楕円 149"/>
            <p:cNvSpPr/>
            <p:nvPr/>
          </p:nvSpPr>
          <p:spPr>
            <a:xfrm>
              <a:off x="7179176"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151" name="円/楕円 150"/>
            <p:cNvSpPr/>
            <p:nvPr/>
          </p:nvSpPr>
          <p:spPr>
            <a:xfrm>
              <a:off x="767859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152" name="円/楕円 151"/>
            <p:cNvSpPr/>
            <p:nvPr/>
          </p:nvSpPr>
          <p:spPr>
            <a:xfrm>
              <a:off x="8177479"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1</a:t>
              </a:r>
              <a:endParaRPr kumimoji="1" lang="ja-JP" altLang="en-US" dirty="0">
                <a:latin typeface="Calibri" panose="020F0502020204030204" pitchFamily="34" charset="0"/>
              </a:endParaRPr>
            </a:p>
          </p:txBody>
        </p:sp>
      </p:grpSp>
      <p:grpSp>
        <p:nvGrpSpPr>
          <p:cNvPr id="17" name="図形グループ 16"/>
          <p:cNvGrpSpPr/>
          <p:nvPr/>
        </p:nvGrpSpPr>
        <p:grpSpPr>
          <a:xfrm>
            <a:off x="1178795" y="3758332"/>
            <a:ext cx="7585591" cy="1297535"/>
            <a:chOff x="1101209" y="1902863"/>
            <a:chExt cx="7585591" cy="1297534"/>
          </a:xfrm>
        </p:grpSpPr>
        <p:grpSp>
          <p:nvGrpSpPr>
            <p:cNvPr id="16" name="図形グループ 15"/>
            <p:cNvGrpSpPr/>
            <p:nvPr/>
          </p:nvGrpSpPr>
          <p:grpSpPr>
            <a:xfrm>
              <a:off x="2151888" y="2102918"/>
              <a:ext cx="6470236" cy="575232"/>
              <a:chOff x="2151888" y="2102918"/>
              <a:chExt cx="6470236" cy="575232"/>
            </a:xfrm>
          </p:grpSpPr>
          <p:sp>
            <p:nvSpPr>
              <p:cNvPr id="32" name="テキスト ボックス 31"/>
              <p:cNvSpPr txBox="1"/>
              <p:nvPr/>
            </p:nvSpPr>
            <p:spPr>
              <a:xfrm>
                <a:off x="2151888" y="2110181"/>
                <a:ext cx="377177" cy="369332"/>
              </a:xfrm>
              <a:prstGeom prst="rect">
                <a:avLst/>
              </a:prstGeom>
              <a:noFill/>
            </p:spPr>
            <p:txBody>
              <a:bodyPr wrap="none" rtlCol="0">
                <a:spAutoFit/>
              </a:bodyPr>
              <a:lstStyle/>
              <a:p>
                <a:r>
                  <a:rPr kumimoji="1" lang="en-US" altLang="ja-JP" dirty="0" smtClean="0"/>
                  <a:t>t0</a:t>
                </a:r>
                <a:endParaRPr kumimoji="1" lang="ja-JP" altLang="en-US" dirty="0"/>
              </a:p>
            </p:txBody>
          </p:sp>
          <p:sp>
            <p:nvSpPr>
              <p:cNvPr id="180" name="テキスト ボックス 179"/>
              <p:cNvSpPr txBox="1"/>
              <p:nvPr/>
            </p:nvSpPr>
            <p:spPr>
              <a:xfrm>
                <a:off x="2653326" y="2110181"/>
                <a:ext cx="377177" cy="369332"/>
              </a:xfrm>
              <a:prstGeom prst="rect">
                <a:avLst/>
              </a:prstGeom>
              <a:noFill/>
            </p:spPr>
            <p:txBody>
              <a:bodyPr wrap="none" rtlCol="0">
                <a:spAutoFit/>
              </a:bodyPr>
              <a:lstStyle/>
              <a:p>
                <a:r>
                  <a:rPr kumimoji="1" lang="en-US" altLang="ja-JP" dirty="0" smtClean="0"/>
                  <a:t>t1</a:t>
                </a:r>
                <a:endParaRPr kumimoji="1" lang="ja-JP" altLang="en-US" dirty="0"/>
              </a:p>
            </p:txBody>
          </p:sp>
          <p:sp>
            <p:nvSpPr>
              <p:cNvPr id="184" name="テキスト ボックス 183"/>
              <p:cNvSpPr txBox="1"/>
              <p:nvPr/>
            </p:nvSpPr>
            <p:spPr>
              <a:xfrm>
                <a:off x="3161463" y="2110181"/>
                <a:ext cx="377177" cy="369332"/>
              </a:xfrm>
              <a:prstGeom prst="rect">
                <a:avLst/>
              </a:prstGeom>
              <a:noFill/>
            </p:spPr>
            <p:txBody>
              <a:bodyPr wrap="none" rtlCol="0">
                <a:spAutoFit/>
              </a:bodyPr>
              <a:lstStyle/>
              <a:p>
                <a:r>
                  <a:rPr kumimoji="1" lang="en-US" altLang="ja-JP" dirty="0" smtClean="0"/>
                  <a:t>t2</a:t>
                </a:r>
                <a:endParaRPr kumimoji="1" lang="ja-JP" altLang="en-US" dirty="0"/>
              </a:p>
            </p:txBody>
          </p:sp>
          <p:sp>
            <p:nvSpPr>
              <p:cNvPr id="189" name="テキスト ボックス 188"/>
              <p:cNvSpPr txBox="1"/>
              <p:nvPr/>
            </p:nvSpPr>
            <p:spPr>
              <a:xfrm>
                <a:off x="3655287" y="2103374"/>
                <a:ext cx="377177" cy="369332"/>
              </a:xfrm>
              <a:prstGeom prst="rect">
                <a:avLst/>
              </a:prstGeom>
              <a:noFill/>
            </p:spPr>
            <p:txBody>
              <a:bodyPr wrap="none" rtlCol="0">
                <a:spAutoFit/>
              </a:bodyPr>
              <a:lstStyle/>
              <a:p>
                <a:r>
                  <a:rPr kumimoji="1" lang="en-US" altLang="ja-JP" dirty="0" smtClean="0"/>
                  <a:t>t3</a:t>
                </a:r>
                <a:endParaRPr kumimoji="1" lang="ja-JP" altLang="en-US" dirty="0"/>
              </a:p>
            </p:txBody>
          </p:sp>
          <p:sp>
            <p:nvSpPr>
              <p:cNvPr id="190" name="テキスト ボックス 189"/>
              <p:cNvSpPr txBox="1"/>
              <p:nvPr/>
            </p:nvSpPr>
            <p:spPr>
              <a:xfrm>
                <a:off x="4163424" y="2103374"/>
                <a:ext cx="377177" cy="369332"/>
              </a:xfrm>
              <a:prstGeom prst="rect">
                <a:avLst/>
              </a:prstGeom>
              <a:noFill/>
            </p:spPr>
            <p:txBody>
              <a:bodyPr wrap="none" rtlCol="0">
                <a:spAutoFit/>
              </a:bodyPr>
              <a:lstStyle/>
              <a:p>
                <a:r>
                  <a:rPr kumimoji="1" lang="en-US" altLang="ja-JP" dirty="0" smtClean="0"/>
                  <a:t>t4</a:t>
                </a:r>
                <a:endParaRPr kumimoji="1" lang="ja-JP" altLang="en-US" dirty="0"/>
              </a:p>
            </p:txBody>
          </p:sp>
          <p:sp>
            <p:nvSpPr>
              <p:cNvPr id="196" name="テキスト ボックス 195"/>
              <p:cNvSpPr txBox="1"/>
              <p:nvPr/>
            </p:nvSpPr>
            <p:spPr>
              <a:xfrm>
                <a:off x="4659218" y="2109725"/>
                <a:ext cx="377177" cy="369332"/>
              </a:xfrm>
              <a:prstGeom prst="rect">
                <a:avLst/>
              </a:prstGeom>
              <a:noFill/>
            </p:spPr>
            <p:txBody>
              <a:bodyPr wrap="none" rtlCol="0">
                <a:spAutoFit/>
              </a:bodyPr>
              <a:lstStyle/>
              <a:p>
                <a:r>
                  <a:rPr kumimoji="1" lang="en-US" altLang="ja-JP" dirty="0" smtClean="0"/>
                  <a:t>t5</a:t>
                </a:r>
                <a:endParaRPr kumimoji="1" lang="ja-JP" altLang="en-US" dirty="0"/>
              </a:p>
            </p:txBody>
          </p:sp>
          <p:sp>
            <p:nvSpPr>
              <p:cNvPr id="197" name="テキスト ボックス 196"/>
              <p:cNvSpPr txBox="1"/>
              <p:nvPr/>
            </p:nvSpPr>
            <p:spPr>
              <a:xfrm>
                <a:off x="5160656" y="2109725"/>
                <a:ext cx="377177" cy="369332"/>
              </a:xfrm>
              <a:prstGeom prst="rect">
                <a:avLst/>
              </a:prstGeom>
              <a:noFill/>
            </p:spPr>
            <p:txBody>
              <a:bodyPr wrap="none" rtlCol="0">
                <a:spAutoFit/>
              </a:bodyPr>
              <a:lstStyle/>
              <a:p>
                <a:r>
                  <a:rPr kumimoji="1" lang="en-US" altLang="ja-JP" dirty="0" smtClean="0"/>
                  <a:t>t6</a:t>
                </a:r>
                <a:endParaRPr kumimoji="1" lang="ja-JP" altLang="en-US" dirty="0"/>
              </a:p>
            </p:txBody>
          </p:sp>
          <p:sp>
            <p:nvSpPr>
              <p:cNvPr id="198" name="テキスト ボックス 197"/>
              <p:cNvSpPr txBox="1"/>
              <p:nvPr/>
            </p:nvSpPr>
            <p:spPr>
              <a:xfrm>
                <a:off x="5668793" y="2109725"/>
                <a:ext cx="377177" cy="369332"/>
              </a:xfrm>
              <a:prstGeom prst="rect">
                <a:avLst/>
              </a:prstGeom>
              <a:noFill/>
            </p:spPr>
            <p:txBody>
              <a:bodyPr wrap="none" rtlCol="0">
                <a:spAutoFit/>
              </a:bodyPr>
              <a:lstStyle/>
              <a:p>
                <a:r>
                  <a:rPr kumimoji="1" lang="en-US" altLang="ja-JP" dirty="0" smtClean="0"/>
                  <a:t>t7</a:t>
                </a:r>
                <a:endParaRPr kumimoji="1" lang="ja-JP" altLang="en-US" dirty="0"/>
              </a:p>
            </p:txBody>
          </p:sp>
          <p:sp>
            <p:nvSpPr>
              <p:cNvPr id="199" name="テキスト ボックス 198"/>
              <p:cNvSpPr txBox="1"/>
              <p:nvPr/>
            </p:nvSpPr>
            <p:spPr>
              <a:xfrm>
                <a:off x="6162617" y="2102918"/>
                <a:ext cx="377177" cy="369332"/>
              </a:xfrm>
              <a:prstGeom prst="rect">
                <a:avLst/>
              </a:prstGeom>
              <a:noFill/>
            </p:spPr>
            <p:txBody>
              <a:bodyPr wrap="none" rtlCol="0">
                <a:spAutoFit/>
              </a:bodyPr>
              <a:lstStyle/>
              <a:p>
                <a:r>
                  <a:rPr kumimoji="1" lang="en-US" altLang="ja-JP" dirty="0" smtClean="0"/>
                  <a:t>t8</a:t>
                </a:r>
                <a:endParaRPr kumimoji="1" lang="ja-JP" altLang="en-US" dirty="0"/>
              </a:p>
            </p:txBody>
          </p:sp>
          <p:sp>
            <p:nvSpPr>
              <p:cNvPr id="200" name="テキスト ボックス 199"/>
              <p:cNvSpPr txBox="1"/>
              <p:nvPr/>
            </p:nvSpPr>
            <p:spPr>
              <a:xfrm>
                <a:off x="6670754" y="2102918"/>
                <a:ext cx="377177" cy="369332"/>
              </a:xfrm>
              <a:prstGeom prst="rect">
                <a:avLst/>
              </a:prstGeom>
              <a:noFill/>
            </p:spPr>
            <p:txBody>
              <a:bodyPr wrap="none" rtlCol="0">
                <a:spAutoFit/>
              </a:bodyPr>
              <a:lstStyle/>
              <a:p>
                <a:r>
                  <a:rPr kumimoji="1" lang="en-US" altLang="ja-JP" dirty="0" smtClean="0"/>
                  <a:t>t9</a:t>
                </a:r>
                <a:endParaRPr kumimoji="1" lang="ja-JP" altLang="en-US" dirty="0"/>
              </a:p>
            </p:txBody>
          </p:sp>
          <p:sp>
            <p:nvSpPr>
              <p:cNvPr id="204" name="テキスト ボックス 203"/>
              <p:cNvSpPr txBox="1"/>
              <p:nvPr/>
            </p:nvSpPr>
            <p:spPr>
              <a:xfrm>
                <a:off x="7114608" y="2109725"/>
                <a:ext cx="505555" cy="369332"/>
              </a:xfrm>
              <a:prstGeom prst="rect">
                <a:avLst/>
              </a:prstGeom>
              <a:noFill/>
            </p:spPr>
            <p:txBody>
              <a:bodyPr wrap="none" rtlCol="0">
                <a:spAutoFit/>
              </a:bodyPr>
              <a:lstStyle/>
              <a:p>
                <a:r>
                  <a:rPr kumimoji="1" lang="en-US" altLang="ja-JP" dirty="0" smtClean="0"/>
                  <a:t>t10</a:t>
                </a:r>
                <a:endParaRPr kumimoji="1" lang="ja-JP" altLang="en-US" dirty="0"/>
              </a:p>
            </p:txBody>
          </p:sp>
          <p:sp>
            <p:nvSpPr>
              <p:cNvPr id="205" name="テキスト ボックス 204"/>
              <p:cNvSpPr txBox="1"/>
              <p:nvPr/>
            </p:nvSpPr>
            <p:spPr>
              <a:xfrm>
                <a:off x="7612665" y="2102918"/>
                <a:ext cx="488422" cy="369332"/>
              </a:xfrm>
              <a:prstGeom prst="rect">
                <a:avLst/>
              </a:prstGeom>
              <a:noFill/>
            </p:spPr>
            <p:txBody>
              <a:bodyPr wrap="none" rtlCol="0">
                <a:spAutoFit/>
              </a:bodyPr>
              <a:lstStyle/>
              <a:p>
                <a:r>
                  <a:rPr kumimoji="1" lang="en-US" altLang="ja-JP" dirty="0" smtClean="0"/>
                  <a:t>t11</a:t>
                </a:r>
                <a:endParaRPr kumimoji="1" lang="ja-JP" altLang="en-US" dirty="0"/>
              </a:p>
            </p:txBody>
          </p:sp>
          <p:sp>
            <p:nvSpPr>
              <p:cNvPr id="206" name="テキスト ボックス 205"/>
              <p:cNvSpPr txBox="1"/>
              <p:nvPr/>
            </p:nvSpPr>
            <p:spPr>
              <a:xfrm>
                <a:off x="8116569" y="2102918"/>
                <a:ext cx="505555" cy="369332"/>
              </a:xfrm>
              <a:prstGeom prst="rect">
                <a:avLst/>
              </a:prstGeom>
              <a:noFill/>
            </p:spPr>
            <p:txBody>
              <a:bodyPr wrap="none" rtlCol="0">
                <a:spAutoFit/>
              </a:bodyPr>
              <a:lstStyle/>
              <a:p>
                <a:r>
                  <a:rPr kumimoji="1" lang="en-US" altLang="ja-JP" dirty="0" smtClean="0"/>
                  <a:t>t12</a:t>
                </a:r>
                <a:endParaRPr kumimoji="1" lang="ja-JP" altLang="en-US" dirty="0"/>
              </a:p>
            </p:txBody>
          </p:sp>
          <p:cxnSp>
            <p:nvCxnSpPr>
              <p:cNvPr id="34" name="直線矢印コネクタ 33"/>
              <p:cNvCxnSpPr>
                <a:stCxn id="32" idx="2"/>
                <a:endCxn id="100" idx="0"/>
              </p:cNvCxnSpPr>
              <p:nvPr/>
            </p:nvCxnSpPr>
            <p:spPr>
              <a:xfrm>
                <a:off x="2340477" y="2479513"/>
                <a:ext cx="1373" cy="198637"/>
              </a:xfrm>
              <a:prstGeom prst="straightConnector1">
                <a:avLst/>
              </a:prstGeom>
              <a:ln>
                <a:solidFill>
                  <a:schemeClr val="tx1"/>
                </a:solidFill>
                <a:prstDash val="solid"/>
                <a:tailEnd type="arrow"/>
              </a:ln>
            </p:spPr>
            <p:style>
              <a:lnRef idx="2">
                <a:schemeClr val="dk1"/>
              </a:lnRef>
              <a:fillRef idx="1">
                <a:schemeClr val="lt1"/>
              </a:fillRef>
              <a:effectRef idx="0">
                <a:schemeClr val="dk1"/>
              </a:effectRef>
              <a:fontRef idx="minor">
                <a:schemeClr val="dk1"/>
              </a:fontRef>
            </p:style>
          </p:cxnSp>
          <p:cxnSp>
            <p:nvCxnSpPr>
              <p:cNvPr id="209" name="直線矢印コネクタ 208"/>
              <p:cNvCxnSpPr>
                <a:stCxn id="180" idx="2"/>
                <a:endCxn id="101" idx="0"/>
              </p:cNvCxnSpPr>
              <p:nvPr/>
            </p:nvCxnSpPr>
            <p:spPr>
              <a:xfrm>
                <a:off x="2841915" y="2479513"/>
                <a:ext cx="2478" cy="198637"/>
              </a:xfrm>
              <a:prstGeom prst="straightConnector1">
                <a:avLst/>
              </a:prstGeom>
              <a:ln>
                <a:solidFill>
                  <a:schemeClr val="tx1"/>
                </a:solidFill>
                <a:prstDash val="solid"/>
                <a:tailEnd type="arrow"/>
              </a:ln>
            </p:spPr>
            <p:style>
              <a:lnRef idx="2">
                <a:schemeClr val="dk1"/>
              </a:lnRef>
              <a:fillRef idx="1">
                <a:schemeClr val="lt1"/>
              </a:fillRef>
              <a:effectRef idx="0">
                <a:schemeClr val="dk1"/>
              </a:effectRef>
              <a:fontRef idx="minor">
                <a:schemeClr val="dk1"/>
              </a:fontRef>
            </p:style>
          </p:cxnSp>
          <p:cxnSp>
            <p:nvCxnSpPr>
              <p:cNvPr id="210" name="直線矢印コネクタ 209"/>
              <p:cNvCxnSpPr>
                <a:stCxn id="184" idx="2"/>
                <a:endCxn id="104" idx="0"/>
              </p:cNvCxnSpPr>
              <p:nvPr/>
            </p:nvCxnSpPr>
            <p:spPr>
              <a:xfrm>
                <a:off x="3350052" y="2479513"/>
                <a:ext cx="1940" cy="198637"/>
              </a:xfrm>
              <a:prstGeom prst="straightConnector1">
                <a:avLst/>
              </a:prstGeom>
              <a:ln>
                <a:solidFill>
                  <a:schemeClr val="tx1"/>
                </a:solidFill>
                <a:prstDash val="solid"/>
                <a:tailEnd type="arrow"/>
              </a:ln>
            </p:spPr>
            <p:style>
              <a:lnRef idx="2">
                <a:schemeClr val="dk1"/>
              </a:lnRef>
              <a:fillRef idx="1">
                <a:schemeClr val="lt1"/>
              </a:fillRef>
              <a:effectRef idx="0">
                <a:schemeClr val="dk1"/>
              </a:effectRef>
              <a:fontRef idx="minor">
                <a:schemeClr val="dk1"/>
              </a:fontRef>
            </p:style>
          </p:cxnSp>
          <p:cxnSp>
            <p:nvCxnSpPr>
              <p:cNvPr id="211" name="直線矢印コネクタ 210"/>
              <p:cNvCxnSpPr>
                <a:stCxn id="189" idx="2"/>
                <a:endCxn id="105" idx="0"/>
              </p:cNvCxnSpPr>
              <p:nvPr/>
            </p:nvCxnSpPr>
            <p:spPr>
              <a:xfrm>
                <a:off x="3843876" y="2472706"/>
                <a:ext cx="10659" cy="205444"/>
              </a:xfrm>
              <a:prstGeom prst="straightConnector1">
                <a:avLst/>
              </a:prstGeom>
              <a:ln>
                <a:solidFill>
                  <a:schemeClr val="tx1"/>
                </a:solidFill>
                <a:prstDash val="solid"/>
                <a:tailEnd type="arrow"/>
              </a:ln>
            </p:spPr>
            <p:style>
              <a:lnRef idx="2">
                <a:schemeClr val="dk1"/>
              </a:lnRef>
              <a:fillRef idx="1">
                <a:schemeClr val="lt1"/>
              </a:fillRef>
              <a:effectRef idx="0">
                <a:schemeClr val="dk1"/>
              </a:effectRef>
              <a:fontRef idx="minor">
                <a:schemeClr val="dk1"/>
              </a:fontRef>
            </p:style>
          </p:cxnSp>
          <p:cxnSp>
            <p:nvCxnSpPr>
              <p:cNvPr id="212" name="直線矢印コネクタ 211"/>
              <p:cNvCxnSpPr>
                <a:stCxn id="190" idx="2"/>
                <a:endCxn id="107" idx="0"/>
              </p:cNvCxnSpPr>
              <p:nvPr/>
            </p:nvCxnSpPr>
            <p:spPr>
              <a:xfrm>
                <a:off x="4352013" y="2472706"/>
                <a:ext cx="1940" cy="205444"/>
              </a:xfrm>
              <a:prstGeom prst="straightConnector1">
                <a:avLst/>
              </a:prstGeom>
              <a:ln>
                <a:solidFill>
                  <a:schemeClr val="tx1"/>
                </a:solidFill>
                <a:prstDash val="solid"/>
                <a:tailEnd type="arrow"/>
              </a:ln>
            </p:spPr>
            <p:style>
              <a:lnRef idx="2">
                <a:schemeClr val="dk1"/>
              </a:lnRef>
              <a:fillRef idx="1">
                <a:schemeClr val="lt1"/>
              </a:fillRef>
              <a:effectRef idx="0">
                <a:schemeClr val="dk1"/>
              </a:effectRef>
              <a:fontRef idx="minor">
                <a:schemeClr val="dk1"/>
              </a:fontRef>
            </p:style>
          </p:cxnSp>
          <p:cxnSp>
            <p:nvCxnSpPr>
              <p:cNvPr id="213" name="直線矢印コネクタ 212"/>
              <p:cNvCxnSpPr>
                <a:stCxn id="196" idx="2"/>
                <a:endCxn id="111" idx="0"/>
              </p:cNvCxnSpPr>
              <p:nvPr/>
            </p:nvCxnSpPr>
            <p:spPr>
              <a:xfrm>
                <a:off x="4847807" y="2479057"/>
                <a:ext cx="5031" cy="199093"/>
              </a:xfrm>
              <a:prstGeom prst="straightConnector1">
                <a:avLst/>
              </a:prstGeom>
              <a:ln>
                <a:solidFill>
                  <a:schemeClr val="tx1"/>
                </a:solidFill>
                <a:prstDash val="solid"/>
                <a:tailEnd type="arrow"/>
              </a:ln>
            </p:spPr>
            <p:style>
              <a:lnRef idx="2">
                <a:schemeClr val="dk1"/>
              </a:lnRef>
              <a:fillRef idx="1">
                <a:schemeClr val="lt1"/>
              </a:fillRef>
              <a:effectRef idx="0">
                <a:schemeClr val="dk1"/>
              </a:effectRef>
              <a:fontRef idx="minor">
                <a:schemeClr val="dk1"/>
              </a:fontRef>
            </p:style>
          </p:cxnSp>
          <p:cxnSp>
            <p:nvCxnSpPr>
              <p:cNvPr id="214" name="直線矢印コネクタ 213"/>
              <p:cNvCxnSpPr>
                <a:stCxn id="197" idx="2"/>
                <a:endCxn id="113" idx="0"/>
              </p:cNvCxnSpPr>
              <p:nvPr/>
            </p:nvCxnSpPr>
            <p:spPr>
              <a:xfrm>
                <a:off x="5349245" y="2479057"/>
                <a:ext cx="11192" cy="199093"/>
              </a:xfrm>
              <a:prstGeom prst="straightConnector1">
                <a:avLst/>
              </a:prstGeom>
              <a:ln>
                <a:solidFill>
                  <a:schemeClr val="tx1"/>
                </a:solidFill>
                <a:prstDash val="solid"/>
                <a:tailEnd type="arrow"/>
              </a:ln>
            </p:spPr>
            <p:style>
              <a:lnRef idx="2">
                <a:schemeClr val="dk1"/>
              </a:lnRef>
              <a:fillRef idx="1">
                <a:schemeClr val="lt1"/>
              </a:fillRef>
              <a:effectRef idx="0">
                <a:schemeClr val="dk1"/>
              </a:effectRef>
              <a:fontRef idx="minor">
                <a:schemeClr val="dk1"/>
              </a:fontRef>
            </p:style>
          </p:cxnSp>
          <p:cxnSp>
            <p:nvCxnSpPr>
              <p:cNvPr id="215" name="直線矢印コネクタ 214"/>
              <p:cNvCxnSpPr>
                <a:stCxn id="198" idx="2"/>
                <a:endCxn id="115" idx="0"/>
              </p:cNvCxnSpPr>
              <p:nvPr/>
            </p:nvCxnSpPr>
            <p:spPr>
              <a:xfrm>
                <a:off x="5857382" y="2479057"/>
                <a:ext cx="5598" cy="199093"/>
              </a:xfrm>
              <a:prstGeom prst="straightConnector1">
                <a:avLst/>
              </a:prstGeom>
              <a:ln>
                <a:solidFill>
                  <a:schemeClr val="tx1"/>
                </a:solidFill>
                <a:prstDash val="solid"/>
                <a:tailEnd type="arrow"/>
              </a:ln>
            </p:spPr>
            <p:style>
              <a:lnRef idx="2">
                <a:schemeClr val="dk1"/>
              </a:lnRef>
              <a:fillRef idx="1">
                <a:schemeClr val="lt1"/>
              </a:fillRef>
              <a:effectRef idx="0">
                <a:schemeClr val="dk1"/>
              </a:effectRef>
              <a:fontRef idx="minor">
                <a:schemeClr val="dk1"/>
              </a:fontRef>
            </p:style>
          </p:cxnSp>
          <p:cxnSp>
            <p:nvCxnSpPr>
              <p:cNvPr id="216" name="直線矢印コネクタ 215"/>
              <p:cNvCxnSpPr>
                <a:stCxn id="199" idx="2"/>
                <a:endCxn id="117" idx="0"/>
              </p:cNvCxnSpPr>
              <p:nvPr/>
            </p:nvCxnSpPr>
            <p:spPr>
              <a:xfrm>
                <a:off x="6351206" y="2472250"/>
                <a:ext cx="11192" cy="205900"/>
              </a:xfrm>
              <a:prstGeom prst="straightConnector1">
                <a:avLst/>
              </a:prstGeom>
              <a:ln>
                <a:solidFill>
                  <a:schemeClr val="tx1"/>
                </a:solidFill>
                <a:prstDash val="solid"/>
                <a:tailEnd type="arrow"/>
              </a:ln>
            </p:spPr>
            <p:style>
              <a:lnRef idx="2">
                <a:schemeClr val="dk1"/>
              </a:lnRef>
              <a:fillRef idx="1">
                <a:schemeClr val="lt1"/>
              </a:fillRef>
              <a:effectRef idx="0">
                <a:schemeClr val="dk1"/>
              </a:effectRef>
              <a:fontRef idx="minor">
                <a:schemeClr val="dk1"/>
              </a:fontRef>
            </p:style>
          </p:cxnSp>
          <p:cxnSp>
            <p:nvCxnSpPr>
              <p:cNvPr id="217" name="直線矢印コネクタ 216"/>
              <p:cNvCxnSpPr>
                <a:stCxn id="200" idx="2"/>
                <a:endCxn id="119" idx="0"/>
              </p:cNvCxnSpPr>
              <p:nvPr/>
            </p:nvCxnSpPr>
            <p:spPr>
              <a:xfrm>
                <a:off x="6859343" y="2472250"/>
                <a:ext cx="1940" cy="205900"/>
              </a:xfrm>
              <a:prstGeom prst="straightConnector1">
                <a:avLst/>
              </a:prstGeom>
              <a:ln>
                <a:solidFill>
                  <a:schemeClr val="tx1"/>
                </a:solidFill>
                <a:prstDash val="solid"/>
                <a:tailEnd type="arrow"/>
              </a:ln>
            </p:spPr>
            <p:style>
              <a:lnRef idx="2">
                <a:schemeClr val="dk1"/>
              </a:lnRef>
              <a:fillRef idx="1">
                <a:schemeClr val="lt1"/>
              </a:fillRef>
              <a:effectRef idx="0">
                <a:schemeClr val="dk1"/>
              </a:effectRef>
              <a:fontRef idx="minor">
                <a:schemeClr val="dk1"/>
              </a:fontRef>
            </p:style>
          </p:cxnSp>
          <p:cxnSp>
            <p:nvCxnSpPr>
              <p:cNvPr id="218" name="直線矢印コネクタ 217"/>
              <p:cNvCxnSpPr>
                <a:stCxn id="204" idx="2"/>
                <a:endCxn id="137" idx="0"/>
              </p:cNvCxnSpPr>
              <p:nvPr/>
            </p:nvCxnSpPr>
            <p:spPr>
              <a:xfrm>
                <a:off x="7367386" y="2479057"/>
                <a:ext cx="109" cy="199093"/>
              </a:xfrm>
              <a:prstGeom prst="straightConnector1">
                <a:avLst/>
              </a:prstGeom>
              <a:ln>
                <a:solidFill>
                  <a:schemeClr val="tx1"/>
                </a:solidFill>
                <a:prstDash val="solid"/>
                <a:tailEnd type="arrow"/>
              </a:ln>
            </p:spPr>
            <p:style>
              <a:lnRef idx="2">
                <a:schemeClr val="dk1"/>
              </a:lnRef>
              <a:fillRef idx="1">
                <a:schemeClr val="lt1"/>
              </a:fillRef>
              <a:effectRef idx="0">
                <a:schemeClr val="dk1"/>
              </a:effectRef>
              <a:fontRef idx="minor">
                <a:schemeClr val="dk1"/>
              </a:fontRef>
            </p:style>
          </p:cxnSp>
          <p:cxnSp>
            <p:nvCxnSpPr>
              <p:cNvPr id="219" name="直線矢印コネクタ 218"/>
              <p:cNvCxnSpPr>
                <a:stCxn id="205" idx="2"/>
                <a:endCxn id="138" idx="0"/>
              </p:cNvCxnSpPr>
              <p:nvPr/>
            </p:nvCxnSpPr>
            <p:spPr>
              <a:xfrm>
                <a:off x="7856876" y="2472250"/>
                <a:ext cx="10037" cy="205900"/>
              </a:xfrm>
              <a:prstGeom prst="straightConnector1">
                <a:avLst/>
              </a:prstGeom>
              <a:ln>
                <a:solidFill>
                  <a:schemeClr val="tx1"/>
                </a:solidFill>
                <a:prstDash val="solid"/>
                <a:tailEnd type="arrow"/>
              </a:ln>
            </p:spPr>
            <p:style>
              <a:lnRef idx="2">
                <a:schemeClr val="dk1"/>
              </a:lnRef>
              <a:fillRef idx="1">
                <a:schemeClr val="lt1"/>
              </a:fillRef>
              <a:effectRef idx="0">
                <a:schemeClr val="dk1"/>
              </a:effectRef>
              <a:fontRef idx="minor">
                <a:schemeClr val="dk1"/>
              </a:fontRef>
            </p:style>
          </p:cxnSp>
          <p:cxnSp>
            <p:nvCxnSpPr>
              <p:cNvPr id="220" name="直線矢印コネクタ 219"/>
              <p:cNvCxnSpPr>
                <a:stCxn id="206" idx="2"/>
                <a:endCxn id="139" idx="0"/>
              </p:cNvCxnSpPr>
              <p:nvPr/>
            </p:nvCxnSpPr>
            <p:spPr>
              <a:xfrm flipH="1">
                <a:off x="8365798" y="2472250"/>
                <a:ext cx="3549" cy="205900"/>
              </a:xfrm>
              <a:prstGeom prst="straightConnector1">
                <a:avLst/>
              </a:prstGeom>
              <a:ln>
                <a:solidFill>
                  <a:schemeClr val="tx1"/>
                </a:solidFill>
                <a:prstDash val="solid"/>
                <a:tailEnd type="arrow"/>
              </a:ln>
            </p:spPr>
            <p:style>
              <a:lnRef idx="2">
                <a:schemeClr val="dk1"/>
              </a:lnRef>
              <a:fillRef idx="1">
                <a:schemeClr val="lt1"/>
              </a:fillRef>
              <a:effectRef idx="0">
                <a:schemeClr val="dk1"/>
              </a:effectRef>
              <a:fontRef idx="minor">
                <a:schemeClr val="dk1"/>
              </a:fontRef>
            </p:style>
          </p:cxnSp>
        </p:grpSp>
        <p:sp>
          <p:nvSpPr>
            <p:cNvPr id="227" name="角丸四角形 226"/>
            <p:cNvSpPr/>
            <p:nvPr/>
          </p:nvSpPr>
          <p:spPr>
            <a:xfrm>
              <a:off x="1735667" y="2102918"/>
              <a:ext cx="6951133" cy="1097479"/>
            </a:xfrm>
            <a:prstGeom prst="round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6" name="テキスト ボックス 5"/>
            <p:cNvSpPr txBox="1"/>
            <p:nvPr/>
          </p:nvSpPr>
          <p:spPr>
            <a:xfrm>
              <a:off x="1101209" y="1902863"/>
              <a:ext cx="1054546" cy="400110"/>
            </a:xfrm>
            <a:prstGeom prst="rect">
              <a:avLst/>
            </a:prstGeom>
            <a:solidFill>
              <a:schemeClr val="bg1"/>
            </a:solidFill>
          </p:spPr>
          <p:txBody>
            <a:bodyPr wrap="none" rtlCol="0">
              <a:spAutoFit/>
            </a:bodyPr>
            <a:lstStyle/>
            <a:p>
              <a:r>
                <a:rPr kumimoji="1" lang="en-US" altLang="ja-JP" sz="2000" dirty="0"/>
                <a:t>E</a:t>
              </a:r>
              <a:r>
                <a:rPr kumimoji="1" lang="en-US" altLang="ja-JP" sz="2000" dirty="0" smtClean="0"/>
                <a:t>xpand</a:t>
              </a:r>
              <a:endParaRPr kumimoji="1" lang="ja-JP" altLang="en-US" sz="2000" dirty="0"/>
            </a:p>
          </p:txBody>
        </p:sp>
      </p:grpSp>
      <p:grpSp>
        <p:nvGrpSpPr>
          <p:cNvPr id="21" name="図形グループ 20"/>
          <p:cNvGrpSpPr/>
          <p:nvPr/>
        </p:nvGrpSpPr>
        <p:grpSpPr>
          <a:xfrm>
            <a:off x="2228369" y="3444678"/>
            <a:ext cx="1887114" cy="374429"/>
            <a:chOff x="2228369" y="3444678"/>
            <a:chExt cx="1887114" cy="374429"/>
          </a:xfrm>
        </p:grpSpPr>
        <p:sp>
          <p:nvSpPr>
            <p:cNvPr id="251" name="円/楕円 250"/>
            <p:cNvSpPr/>
            <p:nvPr/>
          </p:nvSpPr>
          <p:spPr>
            <a:xfrm>
              <a:off x="2228369" y="344467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a:cs typeface="Calibri"/>
                </a:rPr>
                <a:t>1</a:t>
              </a:r>
              <a:endParaRPr kumimoji="1" lang="ja-JP" altLang="en-US" dirty="0">
                <a:latin typeface="Calibri"/>
                <a:cs typeface="Calibri"/>
              </a:endParaRPr>
            </a:p>
          </p:txBody>
        </p:sp>
        <p:sp>
          <p:nvSpPr>
            <p:cNvPr id="252" name="円/楕円 251"/>
            <p:cNvSpPr/>
            <p:nvPr/>
          </p:nvSpPr>
          <p:spPr>
            <a:xfrm>
              <a:off x="2730912" y="344467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a:cs typeface="Calibri"/>
                </a:rPr>
                <a:t>2</a:t>
              </a:r>
              <a:endParaRPr kumimoji="1" lang="ja-JP" altLang="en-US" dirty="0">
                <a:latin typeface="Calibri"/>
                <a:cs typeface="Calibri"/>
              </a:endParaRPr>
            </a:p>
          </p:txBody>
        </p:sp>
        <p:sp>
          <p:nvSpPr>
            <p:cNvPr id="253" name="円/楕円 252"/>
            <p:cNvSpPr/>
            <p:nvPr/>
          </p:nvSpPr>
          <p:spPr>
            <a:xfrm>
              <a:off x="3238511" y="344467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a:cs typeface="Calibri"/>
                </a:rPr>
                <a:t>4</a:t>
              </a:r>
              <a:endParaRPr kumimoji="1" lang="ja-JP" altLang="en-US" dirty="0">
                <a:latin typeface="Calibri"/>
                <a:cs typeface="Calibri"/>
              </a:endParaRPr>
            </a:p>
          </p:txBody>
        </p:sp>
        <p:sp>
          <p:nvSpPr>
            <p:cNvPr id="254" name="円/楕円 253"/>
            <p:cNvSpPr/>
            <p:nvPr/>
          </p:nvSpPr>
          <p:spPr>
            <a:xfrm>
              <a:off x="3741054" y="344467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a:cs typeface="Calibri"/>
                </a:rPr>
                <a:t>7</a:t>
              </a:r>
              <a:endParaRPr kumimoji="1" lang="ja-JP" altLang="en-US" dirty="0">
                <a:latin typeface="Calibri"/>
                <a:cs typeface="Calibri"/>
              </a:endParaRPr>
            </a:p>
          </p:txBody>
        </p:sp>
      </p:grpSp>
      <p:sp>
        <p:nvSpPr>
          <p:cNvPr id="257" name="テキスト ボックス 256"/>
          <p:cNvSpPr txBox="1"/>
          <p:nvPr/>
        </p:nvSpPr>
        <p:spPr>
          <a:xfrm>
            <a:off x="490651" y="3424338"/>
            <a:ext cx="492367" cy="369332"/>
          </a:xfrm>
          <a:prstGeom prst="rect">
            <a:avLst/>
          </a:prstGeom>
          <a:noFill/>
        </p:spPr>
        <p:txBody>
          <a:bodyPr wrap="none" rtlCol="0">
            <a:spAutoFit/>
          </a:bodyPr>
          <a:lstStyle/>
          <a:p>
            <a:pPr algn="ctr"/>
            <a:r>
              <a:rPr kumimoji="1" lang="en-US" altLang="ja-JP" dirty="0" smtClean="0"/>
              <a:t>CF</a:t>
            </a:r>
            <a:endParaRPr kumimoji="1" lang="ja-JP" altLang="en-US" dirty="0"/>
          </a:p>
        </p:txBody>
      </p:sp>
      <p:sp>
        <p:nvSpPr>
          <p:cNvPr id="131" name="テキスト ボックス 130"/>
          <p:cNvSpPr txBox="1"/>
          <p:nvPr/>
        </p:nvSpPr>
        <p:spPr>
          <a:xfrm>
            <a:off x="490651" y="6292334"/>
            <a:ext cx="492367" cy="369332"/>
          </a:xfrm>
          <a:prstGeom prst="rect">
            <a:avLst/>
          </a:prstGeom>
          <a:noFill/>
        </p:spPr>
        <p:txBody>
          <a:bodyPr wrap="none" rtlCol="0">
            <a:spAutoFit/>
          </a:bodyPr>
          <a:lstStyle/>
          <a:p>
            <a:pPr algn="ctr"/>
            <a:r>
              <a:rPr kumimoji="1" lang="en-US" altLang="ja-JP" dirty="0"/>
              <a:t>N</a:t>
            </a:r>
            <a:r>
              <a:rPr kumimoji="1" lang="en-US" altLang="ja-JP" dirty="0" smtClean="0"/>
              <a:t>F</a:t>
            </a:r>
            <a:endParaRPr kumimoji="1" lang="ja-JP" altLang="en-US" dirty="0"/>
          </a:p>
        </p:txBody>
      </p:sp>
      <p:sp>
        <p:nvSpPr>
          <p:cNvPr id="19" name="テキスト ボックス 18"/>
          <p:cNvSpPr txBox="1"/>
          <p:nvPr/>
        </p:nvSpPr>
        <p:spPr>
          <a:xfrm>
            <a:off x="4409900" y="5312955"/>
            <a:ext cx="800219" cy="830997"/>
          </a:xfrm>
          <a:prstGeom prst="rect">
            <a:avLst/>
          </a:prstGeom>
          <a:noFill/>
        </p:spPr>
        <p:txBody>
          <a:bodyPr wrap="none" rtlCol="0">
            <a:spAutoFit/>
          </a:bodyPr>
          <a:lstStyle/>
          <a:p>
            <a:r>
              <a:rPr kumimoji="1" lang="en-US" altLang="ja-JP" sz="4800" dirty="0" smtClean="0"/>
              <a:t>…</a:t>
            </a:r>
            <a:endParaRPr kumimoji="1" lang="ja-JP" altLang="en-US" sz="4800" dirty="0"/>
          </a:p>
        </p:txBody>
      </p:sp>
      <p:sp>
        <p:nvSpPr>
          <p:cNvPr id="22" name="テキスト ボックス 21"/>
          <p:cNvSpPr txBox="1"/>
          <p:nvPr/>
        </p:nvSpPr>
        <p:spPr>
          <a:xfrm>
            <a:off x="3493539" y="5740400"/>
            <a:ext cx="877163" cy="369332"/>
          </a:xfrm>
          <a:prstGeom prst="rect">
            <a:avLst/>
          </a:prstGeom>
          <a:noFill/>
        </p:spPr>
        <p:txBody>
          <a:bodyPr wrap="none" rtlCol="0">
            <a:spAutoFit/>
          </a:bodyPr>
          <a:lstStyle/>
          <a:p>
            <a:r>
              <a:rPr kumimoji="1" lang="en-US" altLang="ja-JP" dirty="0" smtClean="0"/>
              <a:t>(2), (3)</a:t>
            </a:r>
            <a:endParaRPr kumimoji="1" lang="ja-JP" altLang="en-US" dirty="0"/>
          </a:p>
        </p:txBody>
      </p:sp>
      <p:sp>
        <p:nvSpPr>
          <p:cNvPr id="23" name="テキスト ボックス 22"/>
          <p:cNvSpPr txBox="1"/>
          <p:nvPr/>
        </p:nvSpPr>
        <p:spPr>
          <a:xfrm>
            <a:off x="1178795" y="3409320"/>
            <a:ext cx="466782" cy="369332"/>
          </a:xfrm>
          <a:prstGeom prst="rect">
            <a:avLst/>
          </a:prstGeom>
          <a:noFill/>
        </p:spPr>
        <p:txBody>
          <a:bodyPr wrap="none" rtlCol="0">
            <a:spAutoFit/>
          </a:bodyPr>
          <a:lstStyle/>
          <a:p>
            <a:r>
              <a:rPr kumimoji="1" lang="en-US" altLang="ja-JP" dirty="0" smtClean="0"/>
              <a:t>(1)</a:t>
            </a:r>
            <a:endParaRPr kumimoji="1" lang="ja-JP" altLang="en-US" dirty="0"/>
          </a:p>
        </p:txBody>
      </p:sp>
      <p:sp>
        <p:nvSpPr>
          <p:cNvPr id="24" name="正方形/長方形 23"/>
          <p:cNvSpPr/>
          <p:nvPr/>
        </p:nvSpPr>
        <p:spPr>
          <a:xfrm>
            <a:off x="690880" y="2423160"/>
            <a:ext cx="7503275" cy="741680"/>
          </a:xfrm>
          <a:prstGeom prst="rect">
            <a:avLst/>
          </a:prstGeom>
          <a:noFill/>
          <a:ln w="38100" cmpd="sng">
            <a:solidFill>
              <a:schemeClr val="accent2"/>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25" name="図形グループ 24"/>
          <p:cNvGrpSpPr/>
          <p:nvPr/>
        </p:nvGrpSpPr>
        <p:grpSpPr>
          <a:xfrm>
            <a:off x="2220407" y="6287237"/>
            <a:ext cx="3903149" cy="379526"/>
            <a:chOff x="2220407" y="6287237"/>
            <a:chExt cx="3903149" cy="379526"/>
          </a:xfrm>
        </p:grpSpPr>
        <p:grpSp>
          <p:nvGrpSpPr>
            <p:cNvPr id="20" name="図形グループ 19"/>
            <p:cNvGrpSpPr/>
            <p:nvPr/>
          </p:nvGrpSpPr>
          <p:grpSpPr>
            <a:xfrm>
              <a:off x="2220407" y="6287237"/>
              <a:ext cx="1887114" cy="374429"/>
              <a:chOff x="2220407" y="6287237"/>
              <a:chExt cx="1887114" cy="374429"/>
            </a:xfrm>
          </p:grpSpPr>
          <p:sp>
            <p:nvSpPr>
              <p:cNvPr id="132" name="円/楕円 131"/>
              <p:cNvSpPr/>
              <p:nvPr/>
            </p:nvSpPr>
            <p:spPr>
              <a:xfrm>
                <a:off x="2220407" y="6287237"/>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a:cs typeface="Calibri"/>
                </a:endParaRPr>
              </a:p>
            </p:txBody>
          </p:sp>
          <p:sp>
            <p:nvSpPr>
              <p:cNvPr id="133" name="円/楕円 132"/>
              <p:cNvSpPr/>
              <p:nvPr/>
            </p:nvSpPr>
            <p:spPr>
              <a:xfrm>
                <a:off x="2722950" y="6287237"/>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a:cs typeface="Calibri"/>
                </a:endParaRPr>
              </a:p>
            </p:txBody>
          </p:sp>
          <p:sp>
            <p:nvSpPr>
              <p:cNvPr id="134" name="円/楕円 133"/>
              <p:cNvSpPr/>
              <p:nvPr/>
            </p:nvSpPr>
            <p:spPr>
              <a:xfrm>
                <a:off x="3230549" y="6287237"/>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a:cs typeface="Calibri"/>
                </a:endParaRPr>
              </a:p>
            </p:txBody>
          </p:sp>
          <p:sp>
            <p:nvSpPr>
              <p:cNvPr id="135" name="円/楕円 134"/>
              <p:cNvSpPr/>
              <p:nvPr/>
            </p:nvSpPr>
            <p:spPr>
              <a:xfrm>
                <a:off x="3733092" y="6287237"/>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a:cs typeface="Calibri"/>
                </a:endParaRPr>
              </a:p>
            </p:txBody>
          </p:sp>
        </p:grpSp>
        <p:grpSp>
          <p:nvGrpSpPr>
            <p:cNvPr id="136" name="図形グループ 135"/>
            <p:cNvGrpSpPr/>
            <p:nvPr/>
          </p:nvGrpSpPr>
          <p:grpSpPr>
            <a:xfrm>
              <a:off x="4236442" y="6292334"/>
              <a:ext cx="1887114" cy="374429"/>
              <a:chOff x="2220407" y="6287237"/>
              <a:chExt cx="1887114" cy="374429"/>
            </a:xfrm>
          </p:grpSpPr>
          <p:sp>
            <p:nvSpPr>
              <p:cNvPr id="153" name="円/楕円 152"/>
              <p:cNvSpPr/>
              <p:nvPr/>
            </p:nvSpPr>
            <p:spPr>
              <a:xfrm>
                <a:off x="2220407" y="6287237"/>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a:cs typeface="Calibri"/>
                </a:endParaRPr>
              </a:p>
            </p:txBody>
          </p:sp>
          <p:sp>
            <p:nvSpPr>
              <p:cNvPr id="154" name="円/楕円 153"/>
              <p:cNvSpPr/>
              <p:nvPr/>
            </p:nvSpPr>
            <p:spPr>
              <a:xfrm>
                <a:off x="2722950" y="6287237"/>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a:cs typeface="Calibri"/>
                </a:endParaRPr>
              </a:p>
            </p:txBody>
          </p:sp>
          <p:sp>
            <p:nvSpPr>
              <p:cNvPr id="155" name="円/楕円 154"/>
              <p:cNvSpPr/>
              <p:nvPr/>
            </p:nvSpPr>
            <p:spPr>
              <a:xfrm>
                <a:off x="3230549" y="6287237"/>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a:cs typeface="Calibri"/>
                </a:endParaRPr>
              </a:p>
            </p:txBody>
          </p:sp>
          <p:sp>
            <p:nvSpPr>
              <p:cNvPr id="156" name="円/楕円 155"/>
              <p:cNvSpPr/>
              <p:nvPr/>
            </p:nvSpPr>
            <p:spPr>
              <a:xfrm>
                <a:off x="3733092" y="6287237"/>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a:cs typeface="Calibri"/>
                </a:endParaRPr>
              </a:p>
            </p:txBody>
          </p:sp>
        </p:grpSp>
      </p:grpSp>
      <p:grpSp>
        <p:nvGrpSpPr>
          <p:cNvPr id="12" name="図形グループ 11"/>
          <p:cNvGrpSpPr/>
          <p:nvPr/>
        </p:nvGrpSpPr>
        <p:grpSpPr>
          <a:xfrm>
            <a:off x="2734764" y="3904816"/>
            <a:ext cx="5621204" cy="1158314"/>
            <a:chOff x="2734764" y="3904816"/>
            <a:chExt cx="5621204" cy="1158314"/>
          </a:xfrm>
        </p:grpSpPr>
        <p:grpSp>
          <p:nvGrpSpPr>
            <p:cNvPr id="10" name="図形グループ 9"/>
            <p:cNvGrpSpPr/>
            <p:nvPr/>
          </p:nvGrpSpPr>
          <p:grpSpPr>
            <a:xfrm>
              <a:off x="3676061" y="3958387"/>
              <a:ext cx="4021688" cy="1104743"/>
              <a:chOff x="3676061" y="3958387"/>
              <a:chExt cx="4021688" cy="1104743"/>
            </a:xfrm>
          </p:grpSpPr>
          <p:cxnSp>
            <p:nvCxnSpPr>
              <p:cNvPr id="7" name="直線コネクタ 6"/>
              <p:cNvCxnSpPr/>
              <p:nvPr/>
            </p:nvCxnSpPr>
            <p:spPr>
              <a:xfrm>
                <a:off x="3676061" y="3958387"/>
                <a:ext cx="0" cy="1097480"/>
              </a:xfrm>
              <a:prstGeom prst="line">
                <a:avLst/>
              </a:prstGeom>
              <a:ln>
                <a:prstDash val="dash"/>
              </a:ln>
            </p:spPr>
            <p:style>
              <a:lnRef idx="2">
                <a:schemeClr val="dk1"/>
              </a:lnRef>
              <a:fillRef idx="1">
                <a:schemeClr val="lt1"/>
              </a:fillRef>
              <a:effectRef idx="0">
                <a:schemeClr val="dk1"/>
              </a:effectRef>
              <a:fontRef idx="minor">
                <a:schemeClr val="dk1"/>
              </a:fontRef>
            </p:style>
          </p:cxnSp>
          <p:cxnSp>
            <p:nvCxnSpPr>
              <p:cNvPr id="90" name="直線コネクタ 89"/>
              <p:cNvCxnSpPr/>
              <p:nvPr/>
            </p:nvCxnSpPr>
            <p:spPr>
              <a:xfrm>
                <a:off x="4671082" y="3958387"/>
                <a:ext cx="0" cy="1097480"/>
              </a:xfrm>
              <a:prstGeom prst="line">
                <a:avLst/>
              </a:prstGeom>
              <a:ln>
                <a:prstDash val="dash"/>
              </a:ln>
            </p:spPr>
            <p:style>
              <a:lnRef idx="2">
                <a:schemeClr val="dk1"/>
              </a:lnRef>
              <a:fillRef idx="1">
                <a:schemeClr val="lt1"/>
              </a:fillRef>
              <a:effectRef idx="0">
                <a:schemeClr val="dk1"/>
              </a:effectRef>
              <a:fontRef idx="minor">
                <a:schemeClr val="dk1"/>
              </a:fontRef>
            </p:style>
          </p:cxnSp>
          <p:cxnSp>
            <p:nvCxnSpPr>
              <p:cNvPr id="91" name="直線コネクタ 90"/>
              <p:cNvCxnSpPr/>
              <p:nvPr/>
            </p:nvCxnSpPr>
            <p:spPr>
              <a:xfrm>
                <a:off x="7697749" y="3965650"/>
                <a:ext cx="0" cy="1097480"/>
              </a:xfrm>
              <a:prstGeom prst="line">
                <a:avLst/>
              </a:prstGeom>
              <a:ln>
                <a:prstDash val="dash"/>
              </a:ln>
            </p:spPr>
            <p:style>
              <a:lnRef idx="2">
                <a:schemeClr val="dk1"/>
              </a:lnRef>
              <a:fillRef idx="1">
                <a:schemeClr val="lt1"/>
              </a:fillRef>
              <a:effectRef idx="0">
                <a:schemeClr val="dk1"/>
              </a:effectRef>
              <a:fontRef idx="minor">
                <a:schemeClr val="dk1"/>
              </a:fontRef>
            </p:style>
          </p:cxnSp>
        </p:grpSp>
        <p:grpSp>
          <p:nvGrpSpPr>
            <p:cNvPr id="11" name="図形グループ 10"/>
            <p:cNvGrpSpPr/>
            <p:nvPr/>
          </p:nvGrpSpPr>
          <p:grpSpPr>
            <a:xfrm>
              <a:off x="2734764" y="3904816"/>
              <a:ext cx="5621204" cy="374429"/>
              <a:chOff x="2734764" y="3904816"/>
              <a:chExt cx="5621204" cy="374429"/>
            </a:xfrm>
          </p:grpSpPr>
          <p:sp>
            <p:nvSpPr>
              <p:cNvPr id="93" name="円/楕円 92"/>
              <p:cNvSpPr/>
              <p:nvPr/>
            </p:nvSpPr>
            <p:spPr>
              <a:xfrm>
                <a:off x="2734764" y="3904816"/>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a:cs typeface="Calibri"/>
                  </a:rPr>
                  <a:t>1</a:t>
                </a:r>
                <a:endParaRPr kumimoji="1" lang="ja-JP" altLang="en-US" dirty="0">
                  <a:latin typeface="Calibri"/>
                  <a:cs typeface="Calibri"/>
                </a:endParaRPr>
              </a:p>
            </p:txBody>
          </p:sp>
          <p:sp>
            <p:nvSpPr>
              <p:cNvPr id="94" name="円/楕円 93"/>
              <p:cNvSpPr/>
              <p:nvPr/>
            </p:nvSpPr>
            <p:spPr>
              <a:xfrm>
                <a:off x="3987436" y="3904816"/>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a:cs typeface="Calibri"/>
                  </a:rPr>
                  <a:t>2</a:t>
                </a:r>
                <a:endParaRPr kumimoji="1" lang="ja-JP" altLang="en-US" dirty="0">
                  <a:latin typeface="Calibri"/>
                  <a:cs typeface="Calibri"/>
                </a:endParaRPr>
              </a:p>
            </p:txBody>
          </p:sp>
          <p:sp>
            <p:nvSpPr>
              <p:cNvPr id="95" name="円/楕円 94"/>
              <p:cNvSpPr/>
              <p:nvPr/>
            </p:nvSpPr>
            <p:spPr>
              <a:xfrm>
                <a:off x="5967498" y="3904816"/>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a:cs typeface="Calibri"/>
                  </a:rPr>
                  <a:t>4</a:t>
                </a:r>
                <a:endParaRPr kumimoji="1" lang="ja-JP" altLang="en-US" dirty="0">
                  <a:latin typeface="Calibri"/>
                  <a:cs typeface="Calibri"/>
                </a:endParaRPr>
              </a:p>
            </p:txBody>
          </p:sp>
          <p:sp>
            <p:nvSpPr>
              <p:cNvPr id="96" name="円/楕円 95"/>
              <p:cNvSpPr/>
              <p:nvPr/>
            </p:nvSpPr>
            <p:spPr>
              <a:xfrm>
                <a:off x="7981539" y="3904816"/>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a:cs typeface="Calibri"/>
                  </a:rPr>
                  <a:t>7</a:t>
                </a:r>
                <a:endParaRPr kumimoji="1" lang="ja-JP" altLang="en-US" dirty="0">
                  <a:latin typeface="Calibri"/>
                  <a:cs typeface="Calibri"/>
                </a:endParaRPr>
              </a:p>
            </p:txBody>
          </p:sp>
        </p:grpSp>
      </p:grpSp>
      <p:sp>
        <p:nvSpPr>
          <p:cNvPr id="14" name="角丸四角形吹き出し 13"/>
          <p:cNvSpPr/>
          <p:nvPr/>
        </p:nvSpPr>
        <p:spPr>
          <a:xfrm>
            <a:off x="5250809" y="3293109"/>
            <a:ext cx="2923278" cy="612648"/>
          </a:xfrm>
          <a:prstGeom prst="wedgeRoundRectCallout">
            <a:avLst>
              <a:gd name="adj1" fmla="val -36724"/>
              <a:gd name="adj2" fmla="val 84712"/>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r>
              <a:rPr kumimoji="1" lang="ja-JP" altLang="en-US" dirty="0" smtClean="0">
                <a:latin typeface="Calibri" panose="020F0502020204030204" pitchFamily="34" charset="0"/>
              </a:rPr>
              <a:t>の計算資源をうまく活用して近傍を集める</a:t>
            </a:r>
            <a:endParaRPr kumimoji="1" lang="ja-JP" altLang="en-US" dirty="0">
              <a:latin typeface="Calibri" panose="020F0502020204030204" pitchFamily="34" charset="0"/>
            </a:endParaRPr>
          </a:p>
        </p:txBody>
      </p:sp>
    </p:spTree>
    <p:custDataLst>
      <p:tags r:id="rId1"/>
    </p:custDataLst>
    <p:extLst>
      <p:ext uri="{BB962C8B-B14F-4D97-AF65-F5344CB8AC3E}">
        <p14:creationId xmlns:p14="http://schemas.microsoft.com/office/powerpoint/2010/main" val="2422503574"/>
      </p:ext>
    </p:extLst>
  </p:cSld>
  <p:clrMapOvr>
    <a:masterClrMapping/>
  </p:clrMapOvr>
  <mc:AlternateContent xmlns:mc="http://schemas.openxmlformats.org/markup-compatibility/2006" xmlns:p14="http://schemas.microsoft.com/office/powerpoint/2010/main">
    <mc:Choice Requires="p14">
      <p:transition spd="slow" p14:dur="2000" advTm="101879"/>
    </mc:Choice>
    <mc:Fallback xmlns="">
      <p:transition xmlns:p14="http://schemas.microsoft.com/office/powerpoint/2010/main" spd="slow" advTm="101879"/>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 grpId="0"/>
      <p:bldP spid="19" grpId="0"/>
      <p:bldP spid="22" grpId="0"/>
      <p:bldP spid="24"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smtClean="0">
                <a:solidFill>
                  <a:schemeClr val="bg1">
                    <a:lumMod val="85000"/>
                  </a:schemeClr>
                </a:solidFill>
              </a:rPr>
              <a:t>背景</a:t>
            </a:r>
            <a:endParaRPr kumimoji="1" lang="en-US" altLang="ja-JP" dirty="0" smtClean="0">
              <a:solidFill>
                <a:schemeClr val="bg1">
                  <a:lumMod val="85000"/>
                </a:schemeClr>
              </a:solidFill>
            </a:endParaRPr>
          </a:p>
          <a:p>
            <a:r>
              <a:rPr kumimoji="1" lang="ja-JP" altLang="en-US" dirty="0" smtClean="0">
                <a:solidFill>
                  <a:schemeClr val="bg1">
                    <a:lumMod val="85000"/>
                  </a:schemeClr>
                </a:solidFill>
              </a:rPr>
              <a:t>システムの説明</a:t>
            </a:r>
            <a:endParaRPr kumimoji="1" lang="en-US" altLang="ja-JP" dirty="0" smtClean="0">
              <a:solidFill>
                <a:schemeClr val="bg1">
                  <a:lumMod val="85000"/>
                </a:schemeClr>
              </a:solidFill>
            </a:endParaRPr>
          </a:p>
          <a:p>
            <a:pPr lvl="1"/>
            <a:r>
              <a:rPr kumimoji="1" lang="en-US" altLang="ja-JP" dirty="0" err="1" smtClean="0">
                <a:solidFill>
                  <a:schemeClr val="bg1">
                    <a:lumMod val="85000"/>
                  </a:schemeClr>
                </a:solidFill>
              </a:rPr>
              <a:t>ExpEther</a:t>
            </a:r>
            <a:endParaRPr kumimoji="1" lang="en-US" altLang="ja-JP" dirty="0" smtClean="0">
              <a:solidFill>
                <a:schemeClr val="bg1">
                  <a:lumMod val="85000"/>
                </a:schemeClr>
              </a:solidFill>
            </a:endParaRPr>
          </a:p>
          <a:p>
            <a:pPr lvl="1"/>
            <a:r>
              <a:rPr kumimoji="1" lang="en-US" altLang="ja-JP" dirty="0" err="1" smtClean="0">
                <a:solidFill>
                  <a:schemeClr val="bg1">
                    <a:lumMod val="85000"/>
                  </a:schemeClr>
                </a:solidFill>
              </a:rPr>
              <a:t>ExpEther</a:t>
            </a:r>
            <a:r>
              <a:rPr kumimoji="1" lang="ja-JP" altLang="en-US" dirty="0" smtClean="0">
                <a:solidFill>
                  <a:schemeClr val="bg1">
                    <a:lumMod val="85000"/>
                  </a:schemeClr>
                </a:solidFill>
              </a:rPr>
              <a:t>を用いたマルチ</a:t>
            </a:r>
            <a:r>
              <a:rPr kumimoji="1" lang="en-US" altLang="ja-JP" dirty="0" smtClean="0">
                <a:solidFill>
                  <a:schemeClr val="bg1">
                    <a:lumMod val="85000"/>
                  </a:schemeClr>
                </a:solidFill>
              </a:rPr>
              <a:t>GPU</a:t>
            </a:r>
            <a:r>
              <a:rPr kumimoji="1" lang="ja-JP" altLang="en-US" dirty="0" smtClean="0">
                <a:solidFill>
                  <a:schemeClr val="bg1">
                    <a:lumMod val="85000"/>
                  </a:schemeClr>
                </a:solidFill>
              </a:rPr>
              <a:t>システム</a:t>
            </a:r>
            <a:endParaRPr kumimoji="1" lang="en-US" altLang="ja-JP" dirty="0" smtClean="0">
              <a:solidFill>
                <a:schemeClr val="bg1">
                  <a:lumMod val="85000"/>
                </a:schemeClr>
              </a:solidFill>
            </a:endParaRPr>
          </a:p>
          <a:p>
            <a:r>
              <a:rPr kumimoji="1" lang="en-US" altLang="ja-JP" dirty="0">
                <a:solidFill>
                  <a:schemeClr val="bg1">
                    <a:lumMod val="85000"/>
                  </a:schemeClr>
                </a:solidFill>
              </a:rPr>
              <a:t>Breadth First </a:t>
            </a:r>
            <a:r>
              <a:rPr kumimoji="1" lang="en-US" altLang="ja-JP" dirty="0" smtClean="0">
                <a:solidFill>
                  <a:schemeClr val="bg1">
                    <a:lumMod val="85000"/>
                  </a:schemeClr>
                </a:solidFill>
              </a:rPr>
              <a:t>Search</a:t>
            </a:r>
          </a:p>
          <a:p>
            <a:pPr lvl="1"/>
            <a:r>
              <a:rPr kumimoji="1" lang="ja-JP" altLang="en-US" dirty="0" smtClean="0">
                <a:solidFill>
                  <a:schemeClr val="bg1">
                    <a:lumMod val="85000"/>
                  </a:schemeClr>
                </a:solidFill>
              </a:rPr>
              <a:t>グラフの圧縮</a:t>
            </a:r>
            <a:endParaRPr kumimoji="1" lang="en-US" altLang="ja-JP" dirty="0" smtClean="0">
              <a:solidFill>
                <a:schemeClr val="bg1">
                  <a:lumMod val="85000"/>
                </a:schemeClr>
              </a:solidFill>
            </a:endParaRPr>
          </a:p>
          <a:p>
            <a:pPr lvl="1"/>
            <a:r>
              <a:rPr kumimoji="1" lang="en-US" altLang="ja-JP" dirty="0" smtClean="0">
                <a:solidFill>
                  <a:schemeClr val="bg1">
                    <a:lumMod val="85000"/>
                  </a:schemeClr>
                </a:solidFill>
              </a:rPr>
              <a:t>Level synchronized BFS</a:t>
            </a:r>
          </a:p>
          <a:p>
            <a:pPr lvl="1"/>
            <a:r>
              <a:rPr kumimoji="1" lang="ja-JP" altLang="en-US" dirty="0" smtClean="0">
                <a:solidFill>
                  <a:schemeClr val="bg1">
                    <a:lumMod val="85000"/>
                  </a:schemeClr>
                </a:solidFill>
              </a:rPr>
              <a:t>並列</a:t>
            </a:r>
            <a:r>
              <a:rPr kumimoji="1" lang="en-US" altLang="ja-JP" dirty="0" smtClean="0">
                <a:solidFill>
                  <a:schemeClr val="bg1">
                    <a:lumMod val="85000"/>
                  </a:schemeClr>
                </a:solidFill>
              </a:rPr>
              <a:t>BFS</a:t>
            </a:r>
            <a:r>
              <a:rPr kumimoji="1" lang="ja-JP" altLang="en-US" dirty="0" smtClean="0">
                <a:solidFill>
                  <a:schemeClr val="bg1">
                    <a:lumMod val="85000"/>
                  </a:schemeClr>
                </a:solidFill>
              </a:rPr>
              <a:t>アルゴリズムの流れ</a:t>
            </a:r>
            <a:endParaRPr kumimoji="1" lang="en-US" altLang="ja-JP" dirty="0" smtClean="0">
              <a:solidFill>
                <a:schemeClr val="bg1">
                  <a:lumMod val="85000"/>
                </a:schemeClr>
              </a:solidFill>
            </a:endParaRPr>
          </a:p>
          <a:p>
            <a:r>
              <a:rPr kumimoji="1" lang="ja-JP" altLang="en-US" dirty="0" smtClean="0">
                <a:solidFill>
                  <a:srgbClr val="000000"/>
                </a:solidFill>
              </a:rPr>
              <a:t>関連研究</a:t>
            </a:r>
            <a:endParaRPr kumimoji="1" lang="en-US" altLang="ja-JP" dirty="0" smtClean="0">
              <a:solidFill>
                <a:srgbClr val="000000"/>
              </a:solidFill>
            </a:endParaRPr>
          </a:p>
          <a:p>
            <a:pPr lvl="1"/>
            <a:r>
              <a:rPr kumimoji="1" lang="en-US" altLang="ja-JP" dirty="0" err="1" smtClean="0">
                <a:solidFill>
                  <a:srgbClr val="000000"/>
                </a:solidFill>
              </a:rPr>
              <a:t>Mastrostefano</a:t>
            </a:r>
            <a:r>
              <a:rPr kumimoji="1" lang="en-US" altLang="ja-JP" dirty="0" smtClean="0">
                <a:solidFill>
                  <a:srgbClr val="000000"/>
                </a:solidFill>
              </a:rPr>
              <a:t> [2]</a:t>
            </a:r>
            <a:r>
              <a:rPr kumimoji="1" lang="ja-JP" altLang="en-US" dirty="0" smtClean="0">
                <a:solidFill>
                  <a:srgbClr val="000000"/>
                </a:solidFill>
              </a:rPr>
              <a:t>の</a:t>
            </a:r>
            <a:r>
              <a:rPr kumimoji="1" lang="en-US" altLang="ja-JP" dirty="0" smtClean="0">
                <a:solidFill>
                  <a:srgbClr val="000000"/>
                </a:solidFill>
              </a:rPr>
              <a:t>BFS</a:t>
            </a:r>
            <a:r>
              <a:rPr kumimoji="1" lang="ja-JP" altLang="en-US" dirty="0" smtClean="0">
                <a:solidFill>
                  <a:srgbClr val="000000"/>
                </a:solidFill>
              </a:rPr>
              <a:t>アルゴリズム</a:t>
            </a:r>
            <a:endParaRPr kumimoji="1" lang="en-US" altLang="ja-JP" dirty="0" smtClean="0">
              <a:solidFill>
                <a:srgbClr val="000000"/>
              </a:solidFill>
            </a:endParaRPr>
          </a:p>
          <a:p>
            <a:r>
              <a:rPr kumimoji="1" lang="ja-JP" altLang="en-US" dirty="0" smtClean="0">
                <a:solidFill>
                  <a:schemeClr val="bg1">
                    <a:lumMod val="85000"/>
                  </a:schemeClr>
                </a:solidFill>
              </a:rPr>
              <a:t>提案手法</a:t>
            </a:r>
            <a:endParaRPr kumimoji="1" lang="en-US" altLang="ja-JP" dirty="0" smtClean="0">
              <a:solidFill>
                <a:schemeClr val="bg1">
                  <a:lumMod val="85000"/>
                </a:schemeClr>
              </a:solidFill>
            </a:endParaRPr>
          </a:p>
          <a:p>
            <a:r>
              <a:rPr kumimoji="1" lang="ja-JP" altLang="en-US" dirty="0" smtClean="0">
                <a:solidFill>
                  <a:schemeClr val="bg1">
                    <a:lumMod val="85000"/>
                  </a:schemeClr>
                </a:solidFill>
              </a:rPr>
              <a:t>評価</a:t>
            </a:r>
            <a:endParaRPr kumimoji="1" lang="en-US" altLang="ja-JP" dirty="0" smtClean="0">
              <a:solidFill>
                <a:schemeClr val="bg1">
                  <a:lumMod val="85000"/>
                </a:schemeClr>
              </a:solidFill>
            </a:endParaRPr>
          </a:p>
          <a:p>
            <a:pPr lvl="1"/>
            <a:r>
              <a:rPr kumimoji="1" lang="ja-JP" altLang="en-US" dirty="0" smtClean="0">
                <a:solidFill>
                  <a:schemeClr val="bg1">
                    <a:lumMod val="85000"/>
                  </a:schemeClr>
                </a:solidFill>
              </a:rPr>
              <a:t>評価環境，ベンチマーク</a:t>
            </a:r>
            <a:endParaRPr kumimoji="1" lang="en-US" altLang="ja-JP" dirty="0" smtClean="0">
              <a:solidFill>
                <a:schemeClr val="bg1">
                  <a:lumMod val="85000"/>
                </a:schemeClr>
              </a:solidFill>
            </a:endParaRPr>
          </a:p>
          <a:p>
            <a:pPr lvl="1"/>
            <a:r>
              <a:rPr kumimoji="1" lang="ja-JP" altLang="en-US" dirty="0" smtClean="0">
                <a:solidFill>
                  <a:schemeClr val="bg1">
                    <a:lumMod val="85000"/>
                  </a:schemeClr>
                </a:solidFill>
              </a:rPr>
              <a:t>提案手法による通信量削減に関する評価</a:t>
            </a:r>
            <a:endParaRPr kumimoji="1" lang="en-US" altLang="ja-JP" dirty="0" smtClean="0">
              <a:solidFill>
                <a:schemeClr val="bg1">
                  <a:lumMod val="85000"/>
                </a:schemeClr>
              </a:solidFill>
            </a:endParaRPr>
          </a:p>
          <a:p>
            <a:pPr lvl="1"/>
            <a:r>
              <a:rPr kumimoji="1" lang="ja-JP" altLang="en-US" dirty="0" smtClean="0">
                <a:solidFill>
                  <a:schemeClr val="bg1">
                    <a:lumMod val="85000"/>
                  </a:schemeClr>
                </a:solidFill>
              </a:rPr>
              <a:t>提案手法を用いた</a:t>
            </a:r>
            <a:r>
              <a:rPr kumimoji="1" lang="en-US" altLang="ja-JP" dirty="0" smtClean="0">
                <a:solidFill>
                  <a:schemeClr val="bg1">
                    <a:lumMod val="85000"/>
                  </a:schemeClr>
                </a:solidFill>
              </a:rPr>
              <a:t>BFS</a:t>
            </a:r>
            <a:r>
              <a:rPr kumimoji="1" lang="ja-JP" altLang="en-US" dirty="0" smtClean="0">
                <a:solidFill>
                  <a:schemeClr val="bg1">
                    <a:lumMod val="85000"/>
                  </a:schemeClr>
                </a:solidFill>
              </a:rPr>
              <a:t>アルゴリズムの評価</a:t>
            </a:r>
            <a:endParaRPr kumimoji="1" lang="en-US" altLang="ja-JP" dirty="0" smtClean="0">
              <a:solidFill>
                <a:schemeClr val="bg1">
                  <a:lumMod val="85000"/>
                </a:schemeClr>
              </a:solidFill>
            </a:endParaRPr>
          </a:p>
          <a:p>
            <a:r>
              <a:rPr kumimoji="1" lang="ja-JP" altLang="en-US" dirty="0" smtClean="0">
                <a:solidFill>
                  <a:schemeClr val="bg1">
                    <a:lumMod val="85000"/>
                  </a:schemeClr>
                </a:solidFill>
              </a:rPr>
              <a:t>結論</a:t>
            </a:r>
            <a:endParaRPr kumimoji="1" lang="en-US" altLang="ja-JP" dirty="0" smtClean="0">
              <a:solidFill>
                <a:schemeClr val="bg1">
                  <a:lumMod val="85000"/>
                </a:schemeClr>
              </a:solidFill>
            </a:endParaRPr>
          </a:p>
          <a:p>
            <a:pPr lvl="1"/>
            <a:endParaRPr kumimoji="1" lang="en-US" altLang="ja-JP" dirty="0" smtClean="0">
              <a:solidFill>
                <a:schemeClr val="bg1">
                  <a:lumMod val="85000"/>
                </a:schemeClr>
              </a:solidFill>
            </a:endParaRPr>
          </a:p>
          <a:p>
            <a:pPr lvl="1"/>
            <a:endParaRPr kumimoji="1" lang="ja-JP" altLang="en-US" dirty="0"/>
          </a:p>
        </p:txBody>
      </p:sp>
      <p:sp>
        <p:nvSpPr>
          <p:cNvPr id="4" name="日付プレースホルダー 3"/>
          <p:cNvSpPr>
            <a:spLocks noGrp="1"/>
          </p:cNvSpPr>
          <p:nvPr>
            <p:ph type="dt" sz="half" idx="10"/>
          </p:nvPr>
        </p:nvSpPr>
        <p:spPr/>
        <p:txBody>
          <a:bodyPr/>
          <a:lstStyle/>
          <a:p>
            <a:fld id="{4C3CCE7A-F395-0F43-8C8D-33217D98105C}" type="datetime1">
              <a:rPr lang="ja-JP" altLang="en-US" smtClean="0"/>
              <a:t>2014/03/16</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13</a:t>
            </a:fld>
            <a:endParaRPr lang="en-US"/>
          </a:p>
        </p:txBody>
      </p:sp>
    </p:spTree>
    <p:extLst>
      <p:ext uri="{BB962C8B-B14F-4D97-AF65-F5344CB8AC3E}">
        <p14:creationId xmlns:p14="http://schemas.microsoft.com/office/powerpoint/2010/main" val="2261287115"/>
      </p:ext>
    </p:extLst>
  </p:cSld>
  <p:clrMapOvr>
    <a:masterClrMapping/>
  </p:clrMapOvr>
  <mc:AlternateContent xmlns:mc="http://schemas.openxmlformats.org/markup-compatibility/2006" xmlns:p14="http://schemas.microsoft.com/office/powerpoint/2010/main">
    <mc:Choice Requires="p14">
      <p:transition spd="slow" p14:dur="2000" advTm="1967"/>
    </mc:Choice>
    <mc:Fallback xmlns="">
      <p:transition xmlns:p14="http://schemas.microsoft.com/office/powerpoint/2010/main" spd="slow" advTm="1967"/>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5056"/>
            <a:ext cx="8229600" cy="990600"/>
          </a:xfrm>
        </p:spPr>
        <p:txBody>
          <a:bodyPr>
            <a:normAutofit/>
          </a:bodyPr>
          <a:lstStyle/>
          <a:p>
            <a:r>
              <a:rPr kumimoji="1" lang="en-US" altLang="ja-JP" dirty="0" err="1" smtClean="0"/>
              <a:t>Mastrostefano</a:t>
            </a:r>
            <a:r>
              <a:rPr kumimoji="1" lang="ja-JP" altLang="en-US" dirty="0" smtClean="0"/>
              <a:t>の</a:t>
            </a:r>
            <a:r>
              <a:rPr kumimoji="1" lang="ja-JP" altLang="en-US" dirty="0"/>
              <a:t>アルゴリズム</a:t>
            </a:r>
            <a:r>
              <a:rPr kumimoji="1" lang="en-US" altLang="ja-JP" dirty="0"/>
              <a:t> </a:t>
            </a:r>
            <a:r>
              <a:rPr kumimoji="1" lang="en-US" altLang="ja-JP" dirty="0" smtClean="0"/>
              <a:t>[2]</a:t>
            </a:r>
            <a:endParaRPr kumimoji="1" lang="ja-JP" altLang="en-US" dirty="0"/>
          </a:p>
        </p:txBody>
      </p:sp>
      <p:sp>
        <p:nvSpPr>
          <p:cNvPr id="27" name="コンテンツ プレースホルダー 26"/>
          <p:cNvSpPr>
            <a:spLocks noGrp="1"/>
          </p:cNvSpPr>
          <p:nvPr>
            <p:ph idx="1"/>
          </p:nvPr>
        </p:nvSpPr>
        <p:spPr>
          <a:xfrm>
            <a:off x="457200" y="1376452"/>
            <a:ext cx="8229600" cy="1368851"/>
          </a:xfrm>
        </p:spPr>
        <p:txBody>
          <a:bodyPr>
            <a:normAutofit/>
          </a:bodyPr>
          <a:lstStyle/>
          <a:p>
            <a:r>
              <a:rPr kumimoji="1" lang="ja-JP" altLang="en-US" dirty="0" smtClean="0"/>
              <a:t>複数ノード向けのマルチ</a:t>
            </a:r>
            <a:r>
              <a:rPr kumimoji="1" lang="en-US" altLang="ja-JP" dirty="0" smtClean="0"/>
              <a:t>GPU</a:t>
            </a:r>
            <a:r>
              <a:rPr kumimoji="1" lang="ja-JP" altLang="en-US" dirty="0"/>
              <a:t>システムを対象と</a:t>
            </a:r>
            <a:r>
              <a:rPr kumimoji="1" lang="ja-JP" altLang="en-US" dirty="0" smtClean="0"/>
              <a:t>する</a:t>
            </a:r>
            <a:endParaRPr kumimoji="1" lang="en-US" altLang="ja-JP" dirty="0" smtClean="0"/>
          </a:p>
          <a:p>
            <a:pPr marL="731520" lvl="1" indent="-457200">
              <a:buFont typeface="+mj-lt"/>
              <a:buAutoNum type="alphaLcParenR"/>
            </a:pPr>
            <a:r>
              <a:rPr kumimoji="1" lang="en-US" altLang="ja-JP" dirty="0" smtClean="0"/>
              <a:t>Sort-Unique (</a:t>
            </a:r>
            <a:r>
              <a:rPr kumimoji="1" lang="ja-JP" altLang="en-US" dirty="0" smtClean="0"/>
              <a:t>ライブラリ使用</a:t>
            </a:r>
            <a:r>
              <a:rPr kumimoji="1" lang="en-US" altLang="ja-JP" dirty="0" smtClean="0"/>
              <a:t>) </a:t>
            </a:r>
            <a:r>
              <a:rPr kumimoji="1" lang="ja-JP" altLang="en-US" dirty="0" smtClean="0"/>
              <a:t>で重複頂点を除去</a:t>
            </a:r>
            <a:r>
              <a:rPr kumimoji="1" lang="en-US" altLang="ja-JP" dirty="0" smtClean="0"/>
              <a:t> (Contract)</a:t>
            </a:r>
            <a:endParaRPr kumimoji="1" lang="en-US" altLang="ja-JP" dirty="0"/>
          </a:p>
          <a:p>
            <a:pPr marL="731520" lvl="1" indent="-457200">
              <a:buFont typeface="+mj-lt"/>
              <a:buAutoNum type="alphaLcParenR"/>
            </a:pPr>
            <a:r>
              <a:rPr kumimoji="1" lang="en-US" altLang="ja-JP" dirty="0" smtClean="0"/>
              <a:t>MPI</a:t>
            </a:r>
            <a:r>
              <a:rPr kumimoji="1" lang="ja-JP" altLang="en-US" dirty="0" smtClean="0"/>
              <a:t>を用いて各</a:t>
            </a:r>
            <a:r>
              <a:rPr kumimoji="1" lang="en-US" altLang="ja-JP" dirty="0" smtClean="0"/>
              <a:t>GPU</a:t>
            </a:r>
            <a:r>
              <a:rPr kumimoji="1" lang="ja-JP" altLang="en-US" dirty="0" smtClean="0"/>
              <a:t>から担当頂点を集め，ラベル付けし，</a:t>
            </a:r>
            <a:r>
              <a:rPr kumimoji="1" lang="en-US" altLang="ja-JP" dirty="0" smtClean="0"/>
              <a:t>NF</a:t>
            </a:r>
            <a:r>
              <a:rPr kumimoji="1" lang="ja-JP" altLang="en-US" dirty="0" smtClean="0"/>
              <a:t>を作成</a:t>
            </a:r>
            <a:endParaRPr kumimoji="1" lang="en-US" altLang="ja-JP" dirty="0"/>
          </a:p>
          <a:p>
            <a:pPr marL="0" indent="0">
              <a:buNone/>
            </a:pPr>
            <a:endParaRPr kumimoji="1" lang="ja-JP" altLang="en-US" dirty="0"/>
          </a:p>
        </p:txBody>
      </p:sp>
      <p:sp>
        <p:nvSpPr>
          <p:cNvPr id="4" name="日付プレースホルダー 3"/>
          <p:cNvSpPr>
            <a:spLocks noGrp="1"/>
          </p:cNvSpPr>
          <p:nvPr>
            <p:ph type="dt" sz="half" idx="10"/>
          </p:nvPr>
        </p:nvSpPr>
        <p:spPr/>
        <p:txBody>
          <a:bodyPr/>
          <a:lstStyle/>
          <a:p>
            <a:fld id="{03A8EAC5-DDD7-814D-A980-D3CAFBA9125B}" type="datetime1">
              <a:rPr lang="ja-JP" altLang="en-US" smtClean="0"/>
              <a:t>2014/03/16</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14</a:t>
            </a:fld>
            <a:endParaRPr lang="en-US"/>
          </a:p>
        </p:txBody>
      </p:sp>
      <p:sp>
        <p:nvSpPr>
          <p:cNvPr id="129" name="下矢印 128"/>
          <p:cNvSpPr/>
          <p:nvPr/>
        </p:nvSpPr>
        <p:spPr>
          <a:xfrm>
            <a:off x="324323" y="2745303"/>
            <a:ext cx="632398" cy="3899425"/>
          </a:xfrm>
          <a:prstGeom prst="downArrow">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9" name="図形グループ 8"/>
          <p:cNvGrpSpPr/>
          <p:nvPr/>
        </p:nvGrpSpPr>
        <p:grpSpPr>
          <a:xfrm>
            <a:off x="2105988" y="2745304"/>
            <a:ext cx="6398377" cy="374429"/>
            <a:chOff x="2153531" y="3357102"/>
            <a:chExt cx="6398377" cy="374429"/>
          </a:xfrm>
        </p:grpSpPr>
        <p:sp>
          <p:nvSpPr>
            <p:cNvPr id="140" name="円/楕円 139"/>
            <p:cNvSpPr/>
            <p:nvPr/>
          </p:nvSpPr>
          <p:spPr>
            <a:xfrm>
              <a:off x="2153531"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141" name="円/楕円 140"/>
            <p:cNvSpPr/>
            <p:nvPr/>
          </p:nvSpPr>
          <p:spPr>
            <a:xfrm>
              <a:off x="265607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142" name="円/楕円 141"/>
            <p:cNvSpPr/>
            <p:nvPr/>
          </p:nvSpPr>
          <p:spPr>
            <a:xfrm>
              <a:off x="3163673"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7</a:t>
              </a:r>
              <a:endParaRPr kumimoji="1" lang="ja-JP" altLang="en-US" dirty="0">
                <a:latin typeface="Calibri" panose="020F0502020204030204" pitchFamily="34" charset="0"/>
              </a:endParaRPr>
            </a:p>
          </p:txBody>
        </p:sp>
        <p:sp>
          <p:nvSpPr>
            <p:cNvPr id="143" name="円/楕円 142"/>
            <p:cNvSpPr/>
            <p:nvPr/>
          </p:nvSpPr>
          <p:spPr>
            <a:xfrm>
              <a:off x="3666216"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144" name="円/楕円 143"/>
            <p:cNvSpPr/>
            <p:nvPr/>
          </p:nvSpPr>
          <p:spPr>
            <a:xfrm>
              <a:off x="416563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145" name="円/楕円 144"/>
            <p:cNvSpPr/>
            <p:nvPr/>
          </p:nvSpPr>
          <p:spPr>
            <a:xfrm>
              <a:off x="4664519"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146" name="円/楕円 145"/>
            <p:cNvSpPr/>
            <p:nvPr/>
          </p:nvSpPr>
          <p:spPr>
            <a:xfrm>
              <a:off x="5172118"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147" name="円/楕円 146"/>
            <p:cNvSpPr/>
            <p:nvPr/>
          </p:nvSpPr>
          <p:spPr>
            <a:xfrm>
              <a:off x="5674661"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2</a:t>
              </a:r>
              <a:endParaRPr kumimoji="1" lang="ja-JP" altLang="en-US" dirty="0">
                <a:latin typeface="Calibri" panose="020F0502020204030204" pitchFamily="34" charset="0"/>
              </a:endParaRPr>
            </a:p>
          </p:txBody>
        </p:sp>
        <p:sp>
          <p:nvSpPr>
            <p:cNvPr id="148" name="円/楕円 147"/>
            <p:cNvSpPr/>
            <p:nvPr/>
          </p:nvSpPr>
          <p:spPr>
            <a:xfrm>
              <a:off x="6174079"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149" name="円/楕円 148"/>
            <p:cNvSpPr/>
            <p:nvPr/>
          </p:nvSpPr>
          <p:spPr>
            <a:xfrm>
              <a:off x="667296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5</a:t>
              </a:r>
              <a:endParaRPr kumimoji="1" lang="ja-JP" altLang="en-US" dirty="0">
                <a:latin typeface="Calibri" panose="020F0502020204030204" pitchFamily="34" charset="0"/>
              </a:endParaRPr>
            </a:p>
          </p:txBody>
        </p:sp>
        <p:sp>
          <p:nvSpPr>
            <p:cNvPr id="150" name="円/楕円 149"/>
            <p:cNvSpPr/>
            <p:nvPr/>
          </p:nvSpPr>
          <p:spPr>
            <a:xfrm>
              <a:off x="7179176"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151" name="円/楕円 150"/>
            <p:cNvSpPr/>
            <p:nvPr/>
          </p:nvSpPr>
          <p:spPr>
            <a:xfrm>
              <a:off x="767859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152" name="円/楕円 151"/>
            <p:cNvSpPr/>
            <p:nvPr/>
          </p:nvSpPr>
          <p:spPr>
            <a:xfrm>
              <a:off x="8177479"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1</a:t>
              </a:r>
              <a:endParaRPr kumimoji="1" lang="ja-JP" altLang="en-US" dirty="0">
                <a:latin typeface="Calibri" panose="020F0502020204030204" pitchFamily="34" charset="0"/>
              </a:endParaRPr>
            </a:p>
          </p:txBody>
        </p:sp>
      </p:grpSp>
      <p:grpSp>
        <p:nvGrpSpPr>
          <p:cNvPr id="11" name="図形グループ 10"/>
          <p:cNvGrpSpPr/>
          <p:nvPr/>
        </p:nvGrpSpPr>
        <p:grpSpPr>
          <a:xfrm>
            <a:off x="2104883" y="3412448"/>
            <a:ext cx="6398377" cy="374429"/>
            <a:chOff x="2152426" y="4024248"/>
            <a:chExt cx="6398377" cy="374429"/>
          </a:xfrm>
        </p:grpSpPr>
        <p:sp>
          <p:nvSpPr>
            <p:cNvPr id="153" name="円/楕円 152"/>
            <p:cNvSpPr/>
            <p:nvPr/>
          </p:nvSpPr>
          <p:spPr>
            <a:xfrm>
              <a:off x="2152426"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154" name="円/楕円 153"/>
            <p:cNvSpPr/>
            <p:nvPr/>
          </p:nvSpPr>
          <p:spPr>
            <a:xfrm>
              <a:off x="2654969"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155" name="円/楕円 154"/>
            <p:cNvSpPr/>
            <p:nvPr/>
          </p:nvSpPr>
          <p:spPr>
            <a:xfrm>
              <a:off x="3162568"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156" name="円/楕円 155"/>
            <p:cNvSpPr/>
            <p:nvPr/>
          </p:nvSpPr>
          <p:spPr>
            <a:xfrm>
              <a:off x="3665111"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157" name="円/楕円 156"/>
            <p:cNvSpPr/>
            <p:nvPr/>
          </p:nvSpPr>
          <p:spPr>
            <a:xfrm>
              <a:off x="4164529"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1</a:t>
              </a:r>
              <a:endParaRPr kumimoji="1" lang="ja-JP" altLang="en-US" dirty="0">
                <a:latin typeface="Calibri" panose="020F0502020204030204" pitchFamily="34" charset="0"/>
              </a:endParaRPr>
            </a:p>
          </p:txBody>
        </p:sp>
        <p:sp>
          <p:nvSpPr>
            <p:cNvPr id="158" name="円/楕円 157"/>
            <p:cNvSpPr/>
            <p:nvPr/>
          </p:nvSpPr>
          <p:spPr>
            <a:xfrm>
              <a:off x="4663414"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1</a:t>
              </a:r>
              <a:endParaRPr kumimoji="1" lang="ja-JP" altLang="en-US" dirty="0">
                <a:latin typeface="Calibri" panose="020F0502020204030204" pitchFamily="34" charset="0"/>
              </a:endParaRPr>
            </a:p>
          </p:txBody>
        </p:sp>
        <p:sp>
          <p:nvSpPr>
            <p:cNvPr id="159" name="円/楕円 158"/>
            <p:cNvSpPr/>
            <p:nvPr/>
          </p:nvSpPr>
          <p:spPr>
            <a:xfrm>
              <a:off x="5171013"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2</a:t>
              </a:r>
              <a:endParaRPr kumimoji="1" lang="ja-JP" altLang="en-US" dirty="0">
                <a:latin typeface="Calibri" panose="020F0502020204030204" pitchFamily="34" charset="0"/>
              </a:endParaRPr>
            </a:p>
          </p:txBody>
        </p:sp>
        <p:sp>
          <p:nvSpPr>
            <p:cNvPr id="160" name="円/楕円 159"/>
            <p:cNvSpPr/>
            <p:nvPr/>
          </p:nvSpPr>
          <p:spPr>
            <a:xfrm>
              <a:off x="5673556"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161" name="円/楕円 160"/>
            <p:cNvSpPr/>
            <p:nvPr/>
          </p:nvSpPr>
          <p:spPr>
            <a:xfrm>
              <a:off x="6172974"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162" name="円/楕円 161"/>
            <p:cNvSpPr/>
            <p:nvPr/>
          </p:nvSpPr>
          <p:spPr>
            <a:xfrm>
              <a:off x="6671859"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163" name="円/楕円 162"/>
            <p:cNvSpPr/>
            <p:nvPr/>
          </p:nvSpPr>
          <p:spPr>
            <a:xfrm>
              <a:off x="7178071"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5</a:t>
              </a:r>
              <a:endParaRPr kumimoji="1" lang="ja-JP" altLang="en-US" dirty="0">
                <a:latin typeface="Calibri" panose="020F0502020204030204" pitchFamily="34" charset="0"/>
              </a:endParaRPr>
            </a:p>
          </p:txBody>
        </p:sp>
        <p:sp>
          <p:nvSpPr>
            <p:cNvPr id="164" name="円/楕円 163"/>
            <p:cNvSpPr/>
            <p:nvPr/>
          </p:nvSpPr>
          <p:spPr>
            <a:xfrm>
              <a:off x="7677489"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6</a:t>
              </a:r>
              <a:endParaRPr kumimoji="1" lang="ja-JP" altLang="en-US" dirty="0">
                <a:latin typeface="Calibri" panose="020F0502020204030204" pitchFamily="34" charset="0"/>
              </a:endParaRPr>
            </a:p>
          </p:txBody>
        </p:sp>
        <p:sp>
          <p:nvSpPr>
            <p:cNvPr id="165" name="円/楕円 164"/>
            <p:cNvSpPr/>
            <p:nvPr/>
          </p:nvSpPr>
          <p:spPr>
            <a:xfrm>
              <a:off x="8176374"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7</a:t>
              </a:r>
              <a:endParaRPr kumimoji="1" lang="ja-JP" altLang="en-US" dirty="0">
                <a:latin typeface="Calibri" panose="020F0502020204030204" pitchFamily="34" charset="0"/>
              </a:endParaRPr>
            </a:p>
          </p:txBody>
        </p:sp>
      </p:grpSp>
      <p:grpSp>
        <p:nvGrpSpPr>
          <p:cNvPr id="18" name="図形グループ 17"/>
          <p:cNvGrpSpPr/>
          <p:nvPr/>
        </p:nvGrpSpPr>
        <p:grpSpPr>
          <a:xfrm>
            <a:off x="1168160" y="3080815"/>
            <a:ext cx="7471097" cy="862450"/>
            <a:chOff x="1215703" y="3692615"/>
            <a:chExt cx="7471097" cy="862450"/>
          </a:xfrm>
        </p:grpSpPr>
        <p:sp>
          <p:nvSpPr>
            <p:cNvPr id="233" name="角丸四角形 232"/>
            <p:cNvSpPr/>
            <p:nvPr/>
          </p:nvSpPr>
          <p:spPr>
            <a:xfrm>
              <a:off x="1735667" y="3887639"/>
              <a:ext cx="6951133" cy="667426"/>
            </a:xfrm>
            <a:prstGeom prst="round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7" name="テキスト ボックス 6"/>
            <p:cNvSpPr txBox="1"/>
            <p:nvPr/>
          </p:nvSpPr>
          <p:spPr>
            <a:xfrm>
              <a:off x="1215703" y="3692615"/>
              <a:ext cx="916161" cy="646331"/>
            </a:xfrm>
            <a:prstGeom prst="rect">
              <a:avLst/>
            </a:prstGeom>
            <a:solidFill>
              <a:schemeClr val="bg1"/>
            </a:solidFill>
          </p:spPr>
          <p:txBody>
            <a:bodyPr wrap="none" rtlCol="0">
              <a:spAutoFit/>
            </a:bodyPr>
            <a:lstStyle/>
            <a:p>
              <a:pPr algn="ctr"/>
              <a:r>
                <a:rPr kumimoji="1" lang="en-US" altLang="ja-JP" dirty="0" smtClean="0"/>
                <a:t>Sort</a:t>
              </a:r>
              <a:endParaRPr kumimoji="1" lang="en-US" altLang="ja-JP" dirty="0"/>
            </a:p>
            <a:p>
              <a:pPr algn="r"/>
              <a:r>
                <a:rPr kumimoji="1" lang="en-US" altLang="ja-JP" dirty="0" smtClean="0"/>
                <a:t>Unique</a:t>
              </a:r>
              <a:endParaRPr kumimoji="1" lang="ja-JP" altLang="en-US" dirty="0"/>
            </a:p>
          </p:txBody>
        </p:sp>
      </p:grpSp>
      <p:grpSp>
        <p:nvGrpSpPr>
          <p:cNvPr id="10" name="図形グループ 9"/>
          <p:cNvGrpSpPr/>
          <p:nvPr/>
        </p:nvGrpSpPr>
        <p:grpSpPr>
          <a:xfrm>
            <a:off x="2530025" y="3329066"/>
            <a:ext cx="4556771" cy="539881"/>
            <a:chOff x="2574453" y="3943127"/>
            <a:chExt cx="4556771" cy="539881"/>
          </a:xfrm>
        </p:grpSpPr>
        <p:sp>
          <p:nvSpPr>
            <p:cNvPr id="234" name="乗算記号 233"/>
            <p:cNvSpPr/>
            <p:nvPr/>
          </p:nvSpPr>
          <p:spPr>
            <a:xfrm>
              <a:off x="2574453" y="39431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35" name="乗算記号 234"/>
            <p:cNvSpPr/>
            <p:nvPr/>
          </p:nvSpPr>
          <p:spPr>
            <a:xfrm>
              <a:off x="3082052" y="39431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39" name="乗算記号 238"/>
            <p:cNvSpPr/>
            <p:nvPr/>
          </p:nvSpPr>
          <p:spPr>
            <a:xfrm>
              <a:off x="3584595" y="39431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41" name="乗算記号 240"/>
            <p:cNvSpPr/>
            <p:nvPr/>
          </p:nvSpPr>
          <p:spPr>
            <a:xfrm>
              <a:off x="4582898" y="39431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43" name="乗算記号 242"/>
            <p:cNvSpPr/>
            <p:nvPr/>
          </p:nvSpPr>
          <p:spPr>
            <a:xfrm>
              <a:off x="6591343" y="39431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sp>
        <p:nvSpPr>
          <p:cNvPr id="29" name="角丸四角形吹き出し 28"/>
          <p:cNvSpPr/>
          <p:nvPr/>
        </p:nvSpPr>
        <p:spPr>
          <a:xfrm>
            <a:off x="6303664" y="4070499"/>
            <a:ext cx="1985611" cy="460801"/>
          </a:xfrm>
          <a:prstGeom prst="wedgeRoundRectCallout">
            <a:avLst>
              <a:gd name="adj1" fmla="val -58821"/>
              <a:gd name="adj2" fmla="val -21617"/>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600" dirty="0" smtClean="0">
                <a:latin typeface="Calibri" panose="020F0502020204030204" pitchFamily="34" charset="0"/>
              </a:rPr>
              <a:t>担当</a:t>
            </a:r>
            <a:r>
              <a:rPr kumimoji="1" lang="en-US" altLang="ja-JP" sz="1600" dirty="0" smtClean="0">
                <a:latin typeface="Calibri" panose="020F0502020204030204" pitchFamily="34" charset="0"/>
              </a:rPr>
              <a:t>GPU</a:t>
            </a:r>
            <a:r>
              <a:rPr kumimoji="1" lang="ja-JP" altLang="en-US" sz="1600" dirty="0" smtClean="0">
                <a:latin typeface="Calibri" panose="020F0502020204030204" pitchFamily="34" charset="0"/>
              </a:rPr>
              <a:t>と交換する</a:t>
            </a:r>
            <a:endParaRPr kumimoji="1" lang="ja-JP" altLang="en-US" sz="1600" dirty="0">
              <a:latin typeface="Calibri" panose="020F0502020204030204" pitchFamily="34" charset="0"/>
            </a:endParaRPr>
          </a:p>
        </p:txBody>
      </p:sp>
      <p:grpSp>
        <p:nvGrpSpPr>
          <p:cNvPr id="12" name="図形グループ 11"/>
          <p:cNvGrpSpPr/>
          <p:nvPr/>
        </p:nvGrpSpPr>
        <p:grpSpPr>
          <a:xfrm>
            <a:off x="2107089" y="4100913"/>
            <a:ext cx="3892244" cy="375537"/>
            <a:chOff x="2154636" y="4712710"/>
            <a:chExt cx="3892244" cy="375537"/>
          </a:xfrm>
        </p:grpSpPr>
        <p:sp>
          <p:nvSpPr>
            <p:cNvPr id="166" name="円/楕円 165"/>
            <p:cNvSpPr/>
            <p:nvPr/>
          </p:nvSpPr>
          <p:spPr>
            <a:xfrm>
              <a:off x="2154636" y="4712710"/>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167" name="円/楕円 166"/>
            <p:cNvSpPr/>
            <p:nvPr/>
          </p:nvSpPr>
          <p:spPr>
            <a:xfrm>
              <a:off x="2653864"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168" name="円/楕円 167"/>
            <p:cNvSpPr/>
            <p:nvPr/>
          </p:nvSpPr>
          <p:spPr>
            <a:xfrm>
              <a:off x="3161463"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2</a:t>
              </a:r>
              <a:endParaRPr kumimoji="1" lang="ja-JP" altLang="en-US" dirty="0">
                <a:latin typeface="Calibri" panose="020F0502020204030204" pitchFamily="34" charset="0"/>
              </a:endParaRPr>
            </a:p>
          </p:txBody>
        </p:sp>
        <p:sp>
          <p:nvSpPr>
            <p:cNvPr id="169" name="円/楕円 168"/>
            <p:cNvSpPr/>
            <p:nvPr/>
          </p:nvSpPr>
          <p:spPr>
            <a:xfrm>
              <a:off x="3664006"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170" name="円/楕円 169"/>
            <p:cNvSpPr/>
            <p:nvPr/>
          </p:nvSpPr>
          <p:spPr>
            <a:xfrm>
              <a:off x="4163424"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171" name="円/楕円 170"/>
            <p:cNvSpPr/>
            <p:nvPr/>
          </p:nvSpPr>
          <p:spPr>
            <a:xfrm>
              <a:off x="4662309"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5</a:t>
              </a:r>
              <a:endParaRPr kumimoji="1" lang="ja-JP" altLang="en-US" dirty="0">
                <a:latin typeface="Calibri" panose="020F0502020204030204" pitchFamily="34" charset="0"/>
              </a:endParaRPr>
            </a:p>
          </p:txBody>
        </p:sp>
        <p:sp>
          <p:nvSpPr>
            <p:cNvPr id="172" name="円/楕円 171"/>
            <p:cNvSpPr/>
            <p:nvPr/>
          </p:nvSpPr>
          <p:spPr>
            <a:xfrm>
              <a:off x="5169908"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173" name="円/楕円 172"/>
            <p:cNvSpPr/>
            <p:nvPr/>
          </p:nvSpPr>
          <p:spPr>
            <a:xfrm>
              <a:off x="5672451"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7</a:t>
              </a:r>
              <a:endParaRPr kumimoji="1" lang="ja-JP" altLang="en-US" dirty="0">
                <a:latin typeface="Calibri" panose="020F0502020204030204" pitchFamily="34" charset="0"/>
              </a:endParaRPr>
            </a:p>
          </p:txBody>
        </p:sp>
      </p:grpSp>
      <p:grpSp>
        <p:nvGrpSpPr>
          <p:cNvPr id="21" name="図形グループ 20"/>
          <p:cNvGrpSpPr/>
          <p:nvPr/>
        </p:nvGrpSpPr>
        <p:grpSpPr>
          <a:xfrm>
            <a:off x="2082919" y="4051408"/>
            <a:ext cx="3930772" cy="457803"/>
            <a:chOff x="2105988" y="4663208"/>
            <a:chExt cx="3930772" cy="457803"/>
          </a:xfrm>
        </p:grpSpPr>
        <p:sp>
          <p:nvSpPr>
            <p:cNvPr id="20" name="正方形/長方形 19"/>
            <p:cNvSpPr/>
            <p:nvPr/>
          </p:nvSpPr>
          <p:spPr>
            <a:xfrm>
              <a:off x="2105988" y="4663208"/>
              <a:ext cx="920773" cy="457803"/>
            </a:xfrm>
            <a:prstGeom prst="rect">
              <a:avLst/>
            </a:prstGeom>
            <a:solidFill>
              <a:schemeClr val="accent1">
                <a:lumMod val="60000"/>
                <a:lumOff val="40000"/>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86" name="正方形/長方形 185"/>
            <p:cNvSpPr/>
            <p:nvPr/>
          </p:nvSpPr>
          <p:spPr>
            <a:xfrm>
              <a:off x="3113291" y="4663208"/>
              <a:ext cx="915020" cy="457803"/>
            </a:xfrm>
            <a:prstGeom prst="rect">
              <a:avLst/>
            </a:prstGeom>
            <a:solidFill>
              <a:schemeClr val="accent2">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95" name="正方形/長方形 194"/>
            <p:cNvSpPr/>
            <p:nvPr/>
          </p:nvSpPr>
          <p:spPr>
            <a:xfrm>
              <a:off x="4114437" y="4663208"/>
              <a:ext cx="920773" cy="457803"/>
            </a:xfrm>
            <a:prstGeom prst="rect">
              <a:avLst/>
            </a:prstGeom>
            <a:solidFill>
              <a:schemeClr val="accent3">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01" name="正方形/長方形 200"/>
            <p:cNvSpPr/>
            <p:nvPr/>
          </p:nvSpPr>
          <p:spPr>
            <a:xfrm>
              <a:off x="5121740" y="4663208"/>
              <a:ext cx="915020" cy="457803"/>
            </a:xfrm>
            <a:prstGeom prst="rect">
              <a:avLst/>
            </a:prstGeom>
            <a:solidFill>
              <a:srgbClr val="8064A2">
                <a:alpha val="44000"/>
              </a:srgb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sp>
        <p:nvSpPr>
          <p:cNvPr id="109" name="テキスト ボックス 108"/>
          <p:cNvSpPr txBox="1"/>
          <p:nvPr/>
        </p:nvSpPr>
        <p:spPr>
          <a:xfrm>
            <a:off x="2824035" y="5694352"/>
            <a:ext cx="3647829" cy="369332"/>
          </a:xfrm>
          <a:prstGeom prst="rect">
            <a:avLst/>
          </a:prstGeom>
          <a:solidFill>
            <a:schemeClr val="bg1"/>
          </a:solidFill>
        </p:spPr>
        <p:txBody>
          <a:bodyPr wrap="none" rtlCol="0">
            <a:spAutoFit/>
          </a:bodyPr>
          <a:lstStyle/>
          <a:p>
            <a:r>
              <a:rPr kumimoji="1" lang="en-US" altLang="ja-JP" dirty="0" smtClean="0">
                <a:latin typeface="Calibri" panose="020F0502020204030204" pitchFamily="34" charset="0"/>
              </a:rPr>
              <a:t>GPU</a:t>
            </a:r>
            <a:r>
              <a:rPr kumimoji="1" lang="ja-JP" altLang="en-US" dirty="0" smtClean="0">
                <a:latin typeface="Calibri" panose="020F0502020204030204" pitchFamily="34" charset="0"/>
              </a:rPr>
              <a:t>間で頂点群の一部を交換</a:t>
            </a:r>
            <a:r>
              <a:rPr kumimoji="1" lang="en-US" altLang="ja-JP" dirty="0" smtClean="0">
                <a:latin typeface="Calibri" panose="020F0502020204030204" pitchFamily="34" charset="0"/>
              </a:rPr>
              <a:t> </a:t>
            </a:r>
            <a:r>
              <a:rPr kumimoji="1" lang="en-US" altLang="ja-JP" b="1" dirty="0" smtClean="0">
                <a:latin typeface="Calibri" panose="020F0502020204030204" pitchFamily="34" charset="0"/>
              </a:rPr>
              <a:t>(MPI)</a:t>
            </a:r>
            <a:endParaRPr kumimoji="1" lang="ja-JP" altLang="en-US" b="1" dirty="0">
              <a:latin typeface="Calibri" panose="020F0502020204030204" pitchFamily="34" charset="0"/>
            </a:endParaRPr>
          </a:p>
        </p:txBody>
      </p:sp>
      <p:grpSp>
        <p:nvGrpSpPr>
          <p:cNvPr id="110" name="図形グループ 109"/>
          <p:cNvGrpSpPr/>
          <p:nvPr/>
        </p:nvGrpSpPr>
        <p:grpSpPr>
          <a:xfrm>
            <a:off x="1776364" y="5094248"/>
            <a:ext cx="5698525" cy="317501"/>
            <a:chOff x="1942874" y="5263062"/>
            <a:chExt cx="5698525" cy="317501"/>
          </a:xfrm>
        </p:grpSpPr>
        <p:sp>
          <p:nvSpPr>
            <p:cNvPr id="112" name="正方形/長方形 111"/>
            <p:cNvSpPr/>
            <p:nvPr/>
          </p:nvSpPr>
          <p:spPr>
            <a:xfrm>
              <a:off x="2705329" y="5267296"/>
              <a:ext cx="160410" cy="313267"/>
            </a:xfrm>
            <a:prstGeom prst="rect">
              <a:avLst/>
            </a:prstGeom>
            <a:solidFill>
              <a:schemeClr val="accent4"/>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14" name="正方形/長方形 113"/>
            <p:cNvSpPr/>
            <p:nvPr/>
          </p:nvSpPr>
          <p:spPr>
            <a:xfrm>
              <a:off x="1942874" y="5267296"/>
              <a:ext cx="262465" cy="313267"/>
            </a:xfrm>
            <a:prstGeom prst="rect">
              <a:avLst/>
            </a:prstGeom>
            <a:solidFill>
              <a:schemeClr val="accent1"/>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16" name="正方形/長方形 115"/>
            <p:cNvSpPr/>
            <p:nvPr/>
          </p:nvSpPr>
          <p:spPr>
            <a:xfrm>
              <a:off x="2205340" y="5267296"/>
              <a:ext cx="254000" cy="313267"/>
            </a:xfrm>
            <a:prstGeom prst="rect">
              <a:avLst/>
            </a:prstGeom>
            <a:solidFill>
              <a:schemeClr val="accent2"/>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18" name="正方形/長方形 117"/>
            <p:cNvSpPr/>
            <p:nvPr/>
          </p:nvSpPr>
          <p:spPr>
            <a:xfrm>
              <a:off x="2459341" y="5267296"/>
              <a:ext cx="245988" cy="313267"/>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20" name="正方形/長方形 119"/>
            <p:cNvSpPr/>
            <p:nvPr/>
          </p:nvSpPr>
          <p:spPr>
            <a:xfrm>
              <a:off x="3526594" y="5267296"/>
              <a:ext cx="194278" cy="313267"/>
            </a:xfrm>
            <a:prstGeom prst="rect">
              <a:avLst/>
            </a:prstGeom>
            <a:solidFill>
              <a:schemeClr val="accent1"/>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21" name="正方形/長方形 120"/>
            <p:cNvSpPr/>
            <p:nvPr/>
          </p:nvSpPr>
          <p:spPr>
            <a:xfrm>
              <a:off x="4221317" y="5267296"/>
              <a:ext cx="253088" cy="313267"/>
            </a:xfrm>
            <a:prstGeom prst="rect">
              <a:avLst/>
            </a:prstGeom>
            <a:solidFill>
              <a:schemeClr val="accent4"/>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22" name="正方形/長方形 121"/>
            <p:cNvSpPr/>
            <p:nvPr/>
          </p:nvSpPr>
          <p:spPr>
            <a:xfrm>
              <a:off x="3721328" y="5267296"/>
              <a:ext cx="254000" cy="313267"/>
            </a:xfrm>
            <a:prstGeom prst="rect">
              <a:avLst/>
            </a:prstGeom>
            <a:solidFill>
              <a:schemeClr val="accent2"/>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23" name="正方形/長方形 122"/>
            <p:cNvSpPr/>
            <p:nvPr/>
          </p:nvSpPr>
          <p:spPr>
            <a:xfrm>
              <a:off x="3975329" y="5267296"/>
              <a:ext cx="245988" cy="313267"/>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24" name="正方形/長方形 123"/>
            <p:cNvSpPr/>
            <p:nvPr/>
          </p:nvSpPr>
          <p:spPr>
            <a:xfrm>
              <a:off x="5888798" y="5263062"/>
              <a:ext cx="160410" cy="313267"/>
            </a:xfrm>
            <a:prstGeom prst="rect">
              <a:avLst/>
            </a:prstGeom>
            <a:solidFill>
              <a:schemeClr val="accent4"/>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25" name="正方形/長方形 124"/>
            <p:cNvSpPr/>
            <p:nvPr/>
          </p:nvSpPr>
          <p:spPr>
            <a:xfrm>
              <a:off x="5126344" y="5263062"/>
              <a:ext cx="203196" cy="313267"/>
            </a:xfrm>
            <a:prstGeom prst="rect">
              <a:avLst/>
            </a:prstGeom>
            <a:solidFill>
              <a:schemeClr val="accent1"/>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26" name="正方形/長方形 125"/>
            <p:cNvSpPr/>
            <p:nvPr/>
          </p:nvSpPr>
          <p:spPr>
            <a:xfrm>
              <a:off x="5329540" y="5263062"/>
              <a:ext cx="313269" cy="313267"/>
            </a:xfrm>
            <a:prstGeom prst="rect">
              <a:avLst/>
            </a:prstGeom>
            <a:solidFill>
              <a:schemeClr val="accent2"/>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27" name="正方形/長方形 126"/>
            <p:cNvSpPr/>
            <p:nvPr/>
          </p:nvSpPr>
          <p:spPr>
            <a:xfrm>
              <a:off x="5642810" y="5263062"/>
              <a:ext cx="245988" cy="313267"/>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28" name="正方形/長方形 127"/>
            <p:cNvSpPr/>
            <p:nvPr/>
          </p:nvSpPr>
          <p:spPr>
            <a:xfrm>
              <a:off x="6710062" y="5263062"/>
              <a:ext cx="270937" cy="313267"/>
            </a:xfrm>
            <a:prstGeom prst="rect">
              <a:avLst/>
            </a:prstGeom>
            <a:solidFill>
              <a:schemeClr val="accent1"/>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30" name="正方形/長方形 129"/>
            <p:cNvSpPr/>
            <p:nvPr/>
          </p:nvSpPr>
          <p:spPr>
            <a:xfrm>
              <a:off x="7403872" y="5263062"/>
              <a:ext cx="237527" cy="313267"/>
            </a:xfrm>
            <a:prstGeom prst="rect">
              <a:avLst/>
            </a:prstGeom>
            <a:solidFill>
              <a:schemeClr val="accent4"/>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31" name="正方形/長方形 130"/>
            <p:cNvSpPr/>
            <p:nvPr/>
          </p:nvSpPr>
          <p:spPr>
            <a:xfrm>
              <a:off x="6981000" y="5263062"/>
              <a:ext cx="185805" cy="313267"/>
            </a:xfrm>
            <a:prstGeom prst="rect">
              <a:avLst/>
            </a:prstGeom>
            <a:solidFill>
              <a:schemeClr val="accent2"/>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32" name="正方形/長方形 131"/>
            <p:cNvSpPr/>
            <p:nvPr/>
          </p:nvSpPr>
          <p:spPr>
            <a:xfrm>
              <a:off x="7166805" y="5263062"/>
              <a:ext cx="237067" cy="313267"/>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sp>
        <p:nvSpPr>
          <p:cNvPr id="133" name="正方形/長方形 132"/>
          <p:cNvSpPr/>
          <p:nvPr/>
        </p:nvSpPr>
        <p:spPr>
          <a:xfrm>
            <a:off x="2538359" y="5094250"/>
            <a:ext cx="160410" cy="313267"/>
          </a:xfrm>
          <a:prstGeom prst="rect">
            <a:avLst/>
          </a:prstGeom>
          <a:solidFill>
            <a:schemeClr val="accent4"/>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34" name="正方形/長方形 133"/>
          <p:cNvSpPr/>
          <p:nvPr/>
        </p:nvSpPr>
        <p:spPr>
          <a:xfrm>
            <a:off x="1775908" y="5094250"/>
            <a:ext cx="262465" cy="313267"/>
          </a:xfrm>
          <a:prstGeom prst="rect">
            <a:avLst/>
          </a:prstGeom>
          <a:solidFill>
            <a:schemeClr val="accent1"/>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35" name="正方形/長方形 134"/>
          <p:cNvSpPr/>
          <p:nvPr/>
        </p:nvSpPr>
        <p:spPr>
          <a:xfrm>
            <a:off x="2038370" y="5094250"/>
            <a:ext cx="254000" cy="313267"/>
          </a:xfrm>
          <a:prstGeom prst="rect">
            <a:avLst/>
          </a:prstGeom>
          <a:solidFill>
            <a:schemeClr val="accent2"/>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36" name="正方形/長方形 135"/>
          <p:cNvSpPr/>
          <p:nvPr/>
        </p:nvSpPr>
        <p:spPr>
          <a:xfrm>
            <a:off x="2292371" y="5094250"/>
            <a:ext cx="245988" cy="313267"/>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74" name="正方形/長方形 173"/>
          <p:cNvSpPr/>
          <p:nvPr/>
        </p:nvSpPr>
        <p:spPr>
          <a:xfrm>
            <a:off x="3359624" y="5094250"/>
            <a:ext cx="194278" cy="313267"/>
          </a:xfrm>
          <a:prstGeom prst="rect">
            <a:avLst/>
          </a:prstGeom>
          <a:solidFill>
            <a:schemeClr val="accent1"/>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75" name="正方形/長方形 174"/>
          <p:cNvSpPr/>
          <p:nvPr/>
        </p:nvSpPr>
        <p:spPr>
          <a:xfrm>
            <a:off x="4054347" y="5094250"/>
            <a:ext cx="253088" cy="313267"/>
          </a:xfrm>
          <a:prstGeom prst="rect">
            <a:avLst/>
          </a:prstGeom>
          <a:solidFill>
            <a:schemeClr val="accent4"/>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76" name="正方形/長方形 175"/>
          <p:cNvSpPr/>
          <p:nvPr/>
        </p:nvSpPr>
        <p:spPr>
          <a:xfrm>
            <a:off x="3554358" y="5094250"/>
            <a:ext cx="254000" cy="313267"/>
          </a:xfrm>
          <a:prstGeom prst="rect">
            <a:avLst/>
          </a:prstGeom>
          <a:solidFill>
            <a:schemeClr val="accent2"/>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77" name="正方形/長方形 176"/>
          <p:cNvSpPr/>
          <p:nvPr/>
        </p:nvSpPr>
        <p:spPr>
          <a:xfrm>
            <a:off x="3808359" y="5094250"/>
            <a:ext cx="245988" cy="313267"/>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78" name="正方形/長方形 177"/>
          <p:cNvSpPr/>
          <p:nvPr/>
        </p:nvSpPr>
        <p:spPr>
          <a:xfrm>
            <a:off x="5721828" y="5090014"/>
            <a:ext cx="160410" cy="313267"/>
          </a:xfrm>
          <a:prstGeom prst="rect">
            <a:avLst/>
          </a:prstGeom>
          <a:solidFill>
            <a:schemeClr val="accent4"/>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79" name="正方形/長方形 178"/>
          <p:cNvSpPr/>
          <p:nvPr/>
        </p:nvSpPr>
        <p:spPr>
          <a:xfrm>
            <a:off x="4959374" y="5090014"/>
            <a:ext cx="203196" cy="313267"/>
          </a:xfrm>
          <a:prstGeom prst="rect">
            <a:avLst/>
          </a:prstGeom>
          <a:solidFill>
            <a:schemeClr val="accent1"/>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81" name="正方形/長方形 180"/>
          <p:cNvSpPr/>
          <p:nvPr/>
        </p:nvSpPr>
        <p:spPr>
          <a:xfrm>
            <a:off x="5162574" y="5090014"/>
            <a:ext cx="313269" cy="313267"/>
          </a:xfrm>
          <a:prstGeom prst="rect">
            <a:avLst/>
          </a:prstGeom>
          <a:solidFill>
            <a:schemeClr val="accent2"/>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82" name="正方形/長方形 181"/>
          <p:cNvSpPr/>
          <p:nvPr/>
        </p:nvSpPr>
        <p:spPr>
          <a:xfrm>
            <a:off x="5475840" y="5090014"/>
            <a:ext cx="245988" cy="313267"/>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83" name="正方形/長方形 182"/>
          <p:cNvSpPr/>
          <p:nvPr/>
        </p:nvSpPr>
        <p:spPr>
          <a:xfrm>
            <a:off x="6543096" y="5090014"/>
            <a:ext cx="270937" cy="313267"/>
          </a:xfrm>
          <a:prstGeom prst="rect">
            <a:avLst/>
          </a:prstGeom>
          <a:solidFill>
            <a:schemeClr val="accent1"/>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85" name="正方形/長方形 184"/>
          <p:cNvSpPr/>
          <p:nvPr/>
        </p:nvSpPr>
        <p:spPr>
          <a:xfrm>
            <a:off x="7236906" y="5090014"/>
            <a:ext cx="237527" cy="313267"/>
          </a:xfrm>
          <a:prstGeom prst="rect">
            <a:avLst/>
          </a:prstGeom>
          <a:solidFill>
            <a:schemeClr val="accent4"/>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87" name="正方形/長方形 186"/>
          <p:cNvSpPr/>
          <p:nvPr/>
        </p:nvSpPr>
        <p:spPr>
          <a:xfrm>
            <a:off x="6814034" y="5090014"/>
            <a:ext cx="185805" cy="313267"/>
          </a:xfrm>
          <a:prstGeom prst="rect">
            <a:avLst/>
          </a:prstGeom>
          <a:solidFill>
            <a:schemeClr val="accent2"/>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88" name="正方形/長方形 187"/>
          <p:cNvSpPr/>
          <p:nvPr/>
        </p:nvSpPr>
        <p:spPr>
          <a:xfrm>
            <a:off x="6999839" y="5090014"/>
            <a:ext cx="237067" cy="313267"/>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191" name="図形グループ 190"/>
          <p:cNvGrpSpPr/>
          <p:nvPr/>
        </p:nvGrpSpPr>
        <p:grpSpPr>
          <a:xfrm>
            <a:off x="1776360" y="6331461"/>
            <a:ext cx="930876" cy="313267"/>
            <a:chOff x="1854658" y="3823733"/>
            <a:chExt cx="930876" cy="313267"/>
          </a:xfrm>
        </p:grpSpPr>
        <p:sp>
          <p:nvSpPr>
            <p:cNvPr id="192" name="正方形/長方形 191"/>
            <p:cNvSpPr/>
            <p:nvPr/>
          </p:nvSpPr>
          <p:spPr>
            <a:xfrm>
              <a:off x="1854658" y="3823733"/>
              <a:ext cx="262465" cy="313267"/>
            </a:xfrm>
            <a:prstGeom prst="rect">
              <a:avLst/>
            </a:prstGeom>
            <a:solidFill>
              <a:schemeClr val="accent1"/>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93" name="正方形/長方形 192"/>
            <p:cNvSpPr/>
            <p:nvPr/>
          </p:nvSpPr>
          <p:spPr>
            <a:xfrm>
              <a:off x="2117123" y="3823733"/>
              <a:ext cx="194278" cy="313267"/>
            </a:xfrm>
            <a:prstGeom prst="rect">
              <a:avLst/>
            </a:prstGeom>
            <a:solidFill>
              <a:schemeClr val="accent1"/>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94" name="正方形/長方形 193"/>
            <p:cNvSpPr/>
            <p:nvPr/>
          </p:nvSpPr>
          <p:spPr>
            <a:xfrm>
              <a:off x="2311401" y="3823733"/>
              <a:ext cx="203196" cy="313267"/>
            </a:xfrm>
            <a:prstGeom prst="rect">
              <a:avLst/>
            </a:prstGeom>
            <a:solidFill>
              <a:schemeClr val="accent1"/>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02" name="正方形/長方形 201"/>
            <p:cNvSpPr/>
            <p:nvPr/>
          </p:nvSpPr>
          <p:spPr>
            <a:xfrm>
              <a:off x="2514597" y="3823733"/>
              <a:ext cx="270937" cy="313267"/>
            </a:xfrm>
            <a:prstGeom prst="rect">
              <a:avLst/>
            </a:prstGeom>
            <a:solidFill>
              <a:schemeClr val="accent1"/>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grpSp>
        <p:nvGrpSpPr>
          <p:cNvPr id="203" name="図形グループ 202"/>
          <p:cNvGrpSpPr/>
          <p:nvPr/>
        </p:nvGrpSpPr>
        <p:grpSpPr>
          <a:xfrm>
            <a:off x="3334682" y="6331461"/>
            <a:ext cx="1007074" cy="313267"/>
            <a:chOff x="3412980" y="3823733"/>
            <a:chExt cx="1007074" cy="313267"/>
          </a:xfrm>
        </p:grpSpPr>
        <p:sp>
          <p:nvSpPr>
            <p:cNvPr id="207" name="正方形/長方形 206"/>
            <p:cNvSpPr/>
            <p:nvPr/>
          </p:nvSpPr>
          <p:spPr>
            <a:xfrm>
              <a:off x="3412980" y="3823733"/>
              <a:ext cx="254000" cy="313267"/>
            </a:xfrm>
            <a:prstGeom prst="rect">
              <a:avLst/>
            </a:prstGeom>
            <a:solidFill>
              <a:schemeClr val="accent2"/>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08" name="正方形/長方形 207"/>
            <p:cNvSpPr/>
            <p:nvPr/>
          </p:nvSpPr>
          <p:spPr>
            <a:xfrm>
              <a:off x="3666980" y="3823733"/>
              <a:ext cx="254000" cy="313267"/>
            </a:xfrm>
            <a:prstGeom prst="rect">
              <a:avLst/>
            </a:prstGeom>
            <a:solidFill>
              <a:schemeClr val="accent2"/>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21" name="正方形/長方形 220"/>
            <p:cNvSpPr/>
            <p:nvPr/>
          </p:nvSpPr>
          <p:spPr>
            <a:xfrm>
              <a:off x="3920980" y="3823733"/>
              <a:ext cx="313269" cy="313267"/>
            </a:xfrm>
            <a:prstGeom prst="rect">
              <a:avLst/>
            </a:prstGeom>
            <a:solidFill>
              <a:schemeClr val="accent2"/>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22" name="正方形/長方形 221"/>
            <p:cNvSpPr/>
            <p:nvPr/>
          </p:nvSpPr>
          <p:spPr>
            <a:xfrm>
              <a:off x="4234249" y="3823733"/>
              <a:ext cx="185805" cy="313267"/>
            </a:xfrm>
            <a:prstGeom prst="rect">
              <a:avLst/>
            </a:prstGeom>
            <a:solidFill>
              <a:schemeClr val="accent2"/>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grpSp>
        <p:nvGrpSpPr>
          <p:cNvPr id="223" name="図形グループ 222"/>
          <p:cNvGrpSpPr/>
          <p:nvPr/>
        </p:nvGrpSpPr>
        <p:grpSpPr>
          <a:xfrm>
            <a:off x="4975848" y="6331461"/>
            <a:ext cx="975031" cy="313267"/>
            <a:chOff x="5054145" y="3823733"/>
            <a:chExt cx="975031" cy="313267"/>
          </a:xfrm>
        </p:grpSpPr>
        <p:sp>
          <p:nvSpPr>
            <p:cNvPr id="224" name="正方形/長方形 223"/>
            <p:cNvSpPr/>
            <p:nvPr/>
          </p:nvSpPr>
          <p:spPr>
            <a:xfrm>
              <a:off x="5054145" y="3823733"/>
              <a:ext cx="245988" cy="313267"/>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25" name="正方形/長方形 224"/>
            <p:cNvSpPr/>
            <p:nvPr/>
          </p:nvSpPr>
          <p:spPr>
            <a:xfrm>
              <a:off x="5300133" y="3823733"/>
              <a:ext cx="245988" cy="313267"/>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26" name="正方形/長方形 225"/>
            <p:cNvSpPr/>
            <p:nvPr/>
          </p:nvSpPr>
          <p:spPr>
            <a:xfrm>
              <a:off x="5546121" y="3823733"/>
              <a:ext cx="245988" cy="313267"/>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28" name="正方形/長方形 227"/>
            <p:cNvSpPr/>
            <p:nvPr/>
          </p:nvSpPr>
          <p:spPr>
            <a:xfrm>
              <a:off x="5792109" y="3823733"/>
              <a:ext cx="237067" cy="313267"/>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grpSp>
        <p:nvGrpSpPr>
          <p:cNvPr id="229" name="図形グループ 228"/>
          <p:cNvGrpSpPr/>
          <p:nvPr/>
        </p:nvGrpSpPr>
        <p:grpSpPr>
          <a:xfrm>
            <a:off x="6543096" y="6331461"/>
            <a:ext cx="812573" cy="313267"/>
            <a:chOff x="6621390" y="3823733"/>
            <a:chExt cx="812573" cy="313267"/>
          </a:xfrm>
        </p:grpSpPr>
        <p:sp>
          <p:nvSpPr>
            <p:cNvPr id="230" name="正方形/長方形 229"/>
            <p:cNvSpPr/>
            <p:nvPr/>
          </p:nvSpPr>
          <p:spPr>
            <a:xfrm>
              <a:off x="6621390" y="3823733"/>
              <a:ext cx="160410" cy="313267"/>
            </a:xfrm>
            <a:prstGeom prst="rect">
              <a:avLst/>
            </a:prstGeom>
            <a:solidFill>
              <a:schemeClr val="accent4"/>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31" name="正方形/長方形 230"/>
            <p:cNvSpPr/>
            <p:nvPr/>
          </p:nvSpPr>
          <p:spPr>
            <a:xfrm>
              <a:off x="6781800" y="3823733"/>
              <a:ext cx="253088" cy="313267"/>
            </a:xfrm>
            <a:prstGeom prst="rect">
              <a:avLst/>
            </a:prstGeom>
            <a:solidFill>
              <a:schemeClr val="accent4"/>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32" name="正方形/長方形 231"/>
            <p:cNvSpPr/>
            <p:nvPr/>
          </p:nvSpPr>
          <p:spPr>
            <a:xfrm>
              <a:off x="7034888" y="3823733"/>
              <a:ext cx="160410" cy="313267"/>
            </a:xfrm>
            <a:prstGeom prst="rect">
              <a:avLst/>
            </a:prstGeom>
            <a:solidFill>
              <a:schemeClr val="accent4"/>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36" name="正方形/長方形 235"/>
            <p:cNvSpPr/>
            <p:nvPr/>
          </p:nvSpPr>
          <p:spPr>
            <a:xfrm>
              <a:off x="7196436" y="3823733"/>
              <a:ext cx="237527" cy="313267"/>
            </a:xfrm>
            <a:prstGeom prst="rect">
              <a:avLst/>
            </a:prstGeom>
            <a:solidFill>
              <a:schemeClr val="accent4"/>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grpSp>
        <p:nvGrpSpPr>
          <p:cNvPr id="25" name="図形グループ 24"/>
          <p:cNvGrpSpPr/>
          <p:nvPr/>
        </p:nvGrpSpPr>
        <p:grpSpPr>
          <a:xfrm>
            <a:off x="1739449" y="4698002"/>
            <a:ext cx="5681585" cy="2049428"/>
            <a:chOff x="1739449" y="4698002"/>
            <a:chExt cx="5681585" cy="2049428"/>
          </a:xfrm>
        </p:grpSpPr>
        <p:sp>
          <p:nvSpPr>
            <p:cNvPr id="238" name="テキスト ボックス 237"/>
            <p:cNvSpPr txBox="1"/>
            <p:nvPr/>
          </p:nvSpPr>
          <p:spPr>
            <a:xfrm>
              <a:off x="1739449" y="4698002"/>
              <a:ext cx="813256" cy="369332"/>
            </a:xfrm>
            <a:prstGeom prst="rect">
              <a:avLst/>
            </a:prstGeom>
            <a:noFill/>
          </p:spPr>
          <p:txBody>
            <a:bodyPr wrap="none" rtlCol="0">
              <a:spAutoFit/>
            </a:bodyPr>
            <a:lstStyle/>
            <a:p>
              <a:r>
                <a:rPr kumimoji="1" lang="en-US" altLang="ja-JP" dirty="0" smtClean="0"/>
                <a:t>GPU0</a:t>
              </a:r>
              <a:endParaRPr kumimoji="1" lang="ja-JP" altLang="en-US" dirty="0"/>
            </a:p>
          </p:txBody>
        </p:sp>
        <p:sp>
          <p:nvSpPr>
            <p:cNvPr id="240" name="テキスト ボックス 239"/>
            <p:cNvSpPr txBox="1"/>
            <p:nvPr/>
          </p:nvSpPr>
          <p:spPr>
            <a:xfrm>
              <a:off x="3416077" y="4698002"/>
              <a:ext cx="813256" cy="369332"/>
            </a:xfrm>
            <a:prstGeom prst="rect">
              <a:avLst/>
            </a:prstGeom>
            <a:noFill/>
          </p:spPr>
          <p:txBody>
            <a:bodyPr wrap="none" rtlCol="0">
              <a:spAutoFit/>
            </a:bodyPr>
            <a:lstStyle/>
            <a:p>
              <a:r>
                <a:rPr kumimoji="1" lang="en-US" altLang="ja-JP" dirty="0" smtClean="0"/>
                <a:t>GPU1</a:t>
              </a:r>
              <a:endParaRPr kumimoji="1" lang="ja-JP" altLang="en-US" dirty="0"/>
            </a:p>
          </p:txBody>
        </p:sp>
        <p:sp>
          <p:nvSpPr>
            <p:cNvPr id="242" name="テキスト ボックス 241"/>
            <p:cNvSpPr txBox="1"/>
            <p:nvPr/>
          </p:nvSpPr>
          <p:spPr>
            <a:xfrm>
              <a:off x="5024516" y="4698002"/>
              <a:ext cx="813256" cy="369332"/>
            </a:xfrm>
            <a:prstGeom prst="rect">
              <a:avLst/>
            </a:prstGeom>
            <a:noFill/>
          </p:spPr>
          <p:txBody>
            <a:bodyPr wrap="none" rtlCol="0">
              <a:spAutoFit/>
            </a:bodyPr>
            <a:lstStyle/>
            <a:p>
              <a:r>
                <a:rPr kumimoji="1" lang="en-US" altLang="ja-JP" dirty="0" smtClean="0"/>
                <a:t>GPU2</a:t>
              </a:r>
              <a:endParaRPr kumimoji="1" lang="ja-JP" altLang="en-US" dirty="0"/>
            </a:p>
          </p:txBody>
        </p:sp>
        <p:sp>
          <p:nvSpPr>
            <p:cNvPr id="244" name="テキスト ボックス 243"/>
            <p:cNvSpPr txBox="1"/>
            <p:nvPr/>
          </p:nvSpPr>
          <p:spPr>
            <a:xfrm>
              <a:off x="6607778" y="4698002"/>
              <a:ext cx="813256" cy="369332"/>
            </a:xfrm>
            <a:prstGeom prst="rect">
              <a:avLst/>
            </a:prstGeom>
            <a:noFill/>
          </p:spPr>
          <p:txBody>
            <a:bodyPr wrap="none" rtlCol="0">
              <a:spAutoFit/>
            </a:bodyPr>
            <a:lstStyle/>
            <a:p>
              <a:r>
                <a:rPr kumimoji="1" lang="en-US" altLang="ja-JP" dirty="0" smtClean="0"/>
                <a:t>GPU3</a:t>
              </a:r>
              <a:endParaRPr kumimoji="1" lang="ja-JP" altLang="en-US" dirty="0"/>
            </a:p>
          </p:txBody>
        </p:sp>
        <p:grpSp>
          <p:nvGrpSpPr>
            <p:cNvPr id="24" name="図形グループ 23"/>
            <p:cNvGrpSpPr/>
            <p:nvPr/>
          </p:nvGrpSpPr>
          <p:grpSpPr>
            <a:xfrm>
              <a:off x="3009457" y="4785573"/>
              <a:ext cx="3217331" cy="1961857"/>
              <a:chOff x="3009457" y="4558323"/>
              <a:chExt cx="3217331" cy="5334000"/>
            </a:xfrm>
          </p:grpSpPr>
          <p:cxnSp>
            <p:nvCxnSpPr>
              <p:cNvPr id="245" name="直線コネクタ 244"/>
              <p:cNvCxnSpPr/>
              <p:nvPr/>
            </p:nvCxnSpPr>
            <p:spPr>
              <a:xfrm>
                <a:off x="3009457" y="4558323"/>
                <a:ext cx="16933" cy="5334000"/>
              </a:xfrm>
              <a:prstGeom prst="line">
                <a:avLst/>
              </a:prstGeom>
              <a:ln>
                <a:prstDash val="dash"/>
              </a:ln>
            </p:spPr>
            <p:style>
              <a:lnRef idx="2">
                <a:schemeClr val="dk1"/>
              </a:lnRef>
              <a:fillRef idx="1">
                <a:schemeClr val="lt1"/>
              </a:fillRef>
              <a:effectRef idx="0">
                <a:schemeClr val="dk1"/>
              </a:effectRef>
              <a:fontRef idx="minor">
                <a:schemeClr val="dk1"/>
              </a:fontRef>
            </p:style>
          </p:cxnSp>
          <p:cxnSp>
            <p:nvCxnSpPr>
              <p:cNvPr id="246" name="直線コネクタ 245"/>
              <p:cNvCxnSpPr/>
              <p:nvPr/>
            </p:nvCxnSpPr>
            <p:spPr>
              <a:xfrm>
                <a:off x="4635056" y="4558323"/>
                <a:ext cx="16933" cy="5334000"/>
              </a:xfrm>
              <a:prstGeom prst="line">
                <a:avLst/>
              </a:prstGeom>
              <a:ln>
                <a:prstDash val="dash"/>
              </a:ln>
            </p:spPr>
            <p:style>
              <a:lnRef idx="2">
                <a:schemeClr val="dk1"/>
              </a:lnRef>
              <a:fillRef idx="1">
                <a:schemeClr val="lt1"/>
              </a:fillRef>
              <a:effectRef idx="0">
                <a:schemeClr val="dk1"/>
              </a:effectRef>
              <a:fontRef idx="minor">
                <a:schemeClr val="dk1"/>
              </a:fontRef>
            </p:style>
          </p:cxnSp>
          <p:cxnSp>
            <p:nvCxnSpPr>
              <p:cNvPr id="247" name="直線コネクタ 246"/>
              <p:cNvCxnSpPr/>
              <p:nvPr/>
            </p:nvCxnSpPr>
            <p:spPr>
              <a:xfrm>
                <a:off x="6209855" y="4558323"/>
                <a:ext cx="16933" cy="5334000"/>
              </a:xfrm>
              <a:prstGeom prst="line">
                <a:avLst/>
              </a:prstGeom>
              <a:ln>
                <a:prstDash val="dash"/>
              </a:ln>
            </p:spPr>
            <p:style>
              <a:lnRef idx="2">
                <a:schemeClr val="dk1"/>
              </a:lnRef>
              <a:fillRef idx="1">
                <a:schemeClr val="lt1"/>
              </a:fillRef>
              <a:effectRef idx="0">
                <a:schemeClr val="dk1"/>
              </a:effectRef>
              <a:fontRef idx="minor">
                <a:schemeClr val="dk1"/>
              </a:fontRef>
            </p:style>
          </p:cxnSp>
        </p:grpSp>
      </p:grpSp>
      <p:sp>
        <p:nvSpPr>
          <p:cNvPr id="237" name="角丸四角形吹き出し 236"/>
          <p:cNvSpPr/>
          <p:nvPr/>
        </p:nvSpPr>
        <p:spPr>
          <a:xfrm>
            <a:off x="713543" y="5585341"/>
            <a:ext cx="2326975" cy="956685"/>
          </a:xfrm>
          <a:prstGeom prst="wedgeRoundRectCallout">
            <a:avLst>
              <a:gd name="adj1" fmla="val 65213"/>
              <a:gd name="adj2" fmla="val 2834"/>
              <a:gd name="adj3" fmla="val 16667"/>
            </a:avLst>
          </a:prstGeom>
          <a:solidFill>
            <a:schemeClr val="lt1"/>
          </a:solidFill>
          <a:ln/>
        </p:spPr>
        <p:style>
          <a:lnRef idx="2">
            <a:schemeClr val="dk1"/>
          </a:lnRef>
          <a:fillRef idx="1">
            <a:schemeClr val="lt1"/>
          </a:fillRef>
          <a:effectRef idx="0">
            <a:schemeClr val="dk1"/>
          </a:effectRef>
          <a:fontRef idx="minor">
            <a:schemeClr val="dk1"/>
          </a:fontRef>
        </p:style>
        <p:txBody>
          <a:bodyPr rtlCol="0" anchor="ctr"/>
          <a:lstStyle/>
          <a:p>
            <a:r>
              <a:rPr kumimoji="1" lang="en-US" altLang="ja-JP" sz="2400" dirty="0" smtClean="0">
                <a:solidFill>
                  <a:schemeClr val="accent2"/>
                </a:solidFill>
                <a:latin typeface="Calibri" panose="020F0502020204030204" pitchFamily="34" charset="0"/>
              </a:rPr>
              <a:t>GPU</a:t>
            </a:r>
            <a:r>
              <a:rPr kumimoji="1" lang="ja-JP" altLang="en-US" sz="2400" dirty="0" smtClean="0">
                <a:solidFill>
                  <a:schemeClr val="accent2"/>
                </a:solidFill>
                <a:latin typeface="Calibri" panose="020F0502020204030204" pitchFamily="34" charset="0"/>
              </a:rPr>
              <a:t>間通信量を削減して高速化</a:t>
            </a:r>
            <a:endParaRPr kumimoji="1" lang="ja-JP" altLang="en-US" sz="2400" dirty="0">
              <a:solidFill>
                <a:schemeClr val="accent2"/>
              </a:solidFill>
              <a:latin typeface="Calibri" panose="020F0502020204030204" pitchFamily="34" charset="0"/>
            </a:endParaRPr>
          </a:p>
        </p:txBody>
      </p:sp>
      <p:sp>
        <p:nvSpPr>
          <p:cNvPr id="26" name="テキスト ボックス 25"/>
          <p:cNvSpPr txBox="1"/>
          <p:nvPr/>
        </p:nvSpPr>
        <p:spPr>
          <a:xfrm>
            <a:off x="1043247" y="2745303"/>
            <a:ext cx="466782" cy="369332"/>
          </a:xfrm>
          <a:prstGeom prst="rect">
            <a:avLst/>
          </a:prstGeom>
          <a:noFill/>
        </p:spPr>
        <p:txBody>
          <a:bodyPr wrap="none" rtlCol="0">
            <a:spAutoFit/>
          </a:bodyPr>
          <a:lstStyle/>
          <a:p>
            <a:r>
              <a:rPr kumimoji="1" lang="en-US" altLang="ja-JP" dirty="0" smtClean="0"/>
              <a:t>(a)</a:t>
            </a:r>
            <a:endParaRPr kumimoji="1" lang="ja-JP" altLang="en-US" dirty="0"/>
          </a:p>
        </p:txBody>
      </p:sp>
      <p:sp>
        <p:nvSpPr>
          <p:cNvPr id="28" name="テキスト ボックス 27"/>
          <p:cNvSpPr txBox="1"/>
          <p:nvPr/>
        </p:nvSpPr>
        <p:spPr>
          <a:xfrm>
            <a:off x="1043247" y="4524749"/>
            <a:ext cx="466782" cy="369332"/>
          </a:xfrm>
          <a:prstGeom prst="rect">
            <a:avLst/>
          </a:prstGeom>
          <a:noFill/>
        </p:spPr>
        <p:txBody>
          <a:bodyPr wrap="none" rtlCol="0">
            <a:spAutoFit/>
          </a:bodyPr>
          <a:lstStyle/>
          <a:p>
            <a:r>
              <a:rPr kumimoji="1" lang="en-US" altLang="ja-JP" dirty="0" smtClean="0"/>
              <a:t>(b)</a:t>
            </a:r>
            <a:endParaRPr kumimoji="1" lang="ja-JP" altLang="en-US" dirty="0"/>
          </a:p>
        </p:txBody>
      </p:sp>
    </p:spTree>
    <p:custDataLst>
      <p:tags r:id="rId1"/>
    </p:custDataLst>
    <p:extLst>
      <p:ext uri="{BB962C8B-B14F-4D97-AF65-F5344CB8AC3E}">
        <p14:creationId xmlns:p14="http://schemas.microsoft.com/office/powerpoint/2010/main" val="1541467007"/>
      </p:ext>
    </p:extLst>
  </p:cSld>
  <p:clrMapOvr>
    <a:masterClrMapping/>
  </p:clrMapOvr>
  <mc:AlternateContent xmlns:mc="http://schemas.openxmlformats.org/markup-compatibility/2006" xmlns:p14="http://schemas.microsoft.com/office/powerpoint/2010/main">
    <mc:Choice Requires="p14">
      <p:transition spd="slow" p14:dur="2000" advTm="115556"/>
    </mc:Choice>
    <mc:Fallback xmlns="">
      <p:transition xmlns:p14="http://schemas.microsoft.com/office/powerpoint/2010/main" spd="slow" advTm="115556"/>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0"/>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133"/>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134"/>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135"/>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136"/>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174"/>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175"/>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176"/>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177"/>
                                        </p:tgtEl>
                                        <p:attrNameLst>
                                          <p:attrName>style.visibility</p:attrName>
                                        </p:attrNameLst>
                                      </p:cBhvr>
                                      <p:to>
                                        <p:strVal val="visible"/>
                                      </p:to>
                                    </p:set>
                                  </p:childTnLst>
                                </p:cTn>
                              </p:par>
                              <p:par>
                                <p:cTn id="43" presetID="1" presetClass="entr" presetSubtype="0" fill="hold" grpId="1" nodeType="withEffect">
                                  <p:stCondLst>
                                    <p:cond delay="0"/>
                                  </p:stCondLst>
                                  <p:childTnLst>
                                    <p:set>
                                      <p:cBhvr>
                                        <p:cTn id="44" dur="1" fill="hold">
                                          <p:stCondLst>
                                            <p:cond delay="0"/>
                                          </p:stCondLst>
                                        </p:cTn>
                                        <p:tgtEl>
                                          <p:spTgt spid="178"/>
                                        </p:tgtEl>
                                        <p:attrNameLst>
                                          <p:attrName>style.visibility</p:attrName>
                                        </p:attrNameLst>
                                      </p:cBhvr>
                                      <p:to>
                                        <p:strVal val="visible"/>
                                      </p:to>
                                    </p:set>
                                  </p:childTnLst>
                                </p:cTn>
                              </p:par>
                              <p:par>
                                <p:cTn id="45" presetID="1" presetClass="entr" presetSubtype="0" fill="hold" grpId="1" nodeType="withEffect">
                                  <p:stCondLst>
                                    <p:cond delay="0"/>
                                  </p:stCondLst>
                                  <p:childTnLst>
                                    <p:set>
                                      <p:cBhvr>
                                        <p:cTn id="46" dur="1" fill="hold">
                                          <p:stCondLst>
                                            <p:cond delay="0"/>
                                          </p:stCondLst>
                                        </p:cTn>
                                        <p:tgtEl>
                                          <p:spTgt spid="179"/>
                                        </p:tgtEl>
                                        <p:attrNameLst>
                                          <p:attrName>style.visibility</p:attrName>
                                        </p:attrNameLst>
                                      </p:cBhvr>
                                      <p:to>
                                        <p:strVal val="visible"/>
                                      </p:to>
                                    </p:set>
                                  </p:childTnLst>
                                </p:cTn>
                              </p:par>
                              <p:par>
                                <p:cTn id="47" presetID="1" presetClass="entr" presetSubtype="0" fill="hold" grpId="1" nodeType="withEffect">
                                  <p:stCondLst>
                                    <p:cond delay="0"/>
                                  </p:stCondLst>
                                  <p:childTnLst>
                                    <p:set>
                                      <p:cBhvr>
                                        <p:cTn id="48" dur="1" fill="hold">
                                          <p:stCondLst>
                                            <p:cond delay="0"/>
                                          </p:stCondLst>
                                        </p:cTn>
                                        <p:tgtEl>
                                          <p:spTgt spid="181"/>
                                        </p:tgtEl>
                                        <p:attrNameLst>
                                          <p:attrName>style.visibility</p:attrName>
                                        </p:attrNameLst>
                                      </p:cBhvr>
                                      <p:to>
                                        <p:strVal val="visible"/>
                                      </p:to>
                                    </p:set>
                                  </p:childTnLst>
                                </p:cTn>
                              </p:par>
                              <p:par>
                                <p:cTn id="49" presetID="1" presetClass="entr" presetSubtype="0" fill="hold" grpId="1" nodeType="withEffect">
                                  <p:stCondLst>
                                    <p:cond delay="0"/>
                                  </p:stCondLst>
                                  <p:childTnLst>
                                    <p:set>
                                      <p:cBhvr>
                                        <p:cTn id="50" dur="1" fill="hold">
                                          <p:stCondLst>
                                            <p:cond delay="0"/>
                                          </p:stCondLst>
                                        </p:cTn>
                                        <p:tgtEl>
                                          <p:spTgt spid="182"/>
                                        </p:tgtEl>
                                        <p:attrNameLst>
                                          <p:attrName>style.visibility</p:attrName>
                                        </p:attrNameLst>
                                      </p:cBhvr>
                                      <p:to>
                                        <p:strVal val="visible"/>
                                      </p:to>
                                    </p:set>
                                  </p:childTnLst>
                                </p:cTn>
                              </p:par>
                              <p:par>
                                <p:cTn id="51" presetID="1" presetClass="entr" presetSubtype="0" fill="hold" grpId="1" nodeType="withEffect">
                                  <p:stCondLst>
                                    <p:cond delay="0"/>
                                  </p:stCondLst>
                                  <p:childTnLst>
                                    <p:set>
                                      <p:cBhvr>
                                        <p:cTn id="52" dur="1" fill="hold">
                                          <p:stCondLst>
                                            <p:cond delay="0"/>
                                          </p:stCondLst>
                                        </p:cTn>
                                        <p:tgtEl>
                                          <p:spTgt spid="183"/>
                                        </p:tgtEl>
                                        <p:attrNameLst>
                                          <p:attrName>style.visibility</p:attrName>
                                        </p:attrNameLst>
                                      </p:cBhvr>
                                      <p:to>
                                        <p:strVal val="visible"/>
                                      </p:to>
                                    </p:set>
                                  </p:childTnLst>
                                </p:cTn>
                              </p:par>
                              <p:par>
                                <p:cTn id="53" presetID="1" presetClass="entr" presetSubtype="0" fill="hold" grpId="1" nodeType="withEffect">
                                  <p:stCondLst>
                                    <p:cond delay="0"/>
                                  </p:stCondLst>
                                  <p:childTnLst>
                                    <p:set>
                                      <p:cBhvr>
                                        <p:cTn id="54" dur="1" fill="hold">
                                          <p:stCondLst>
                                            <p:cond delay="0"/>
                                          </p:stCondLst>
                                        </p:cTn>
                                        <p:tgtEl>
                                          <p:spTgt spid="185"/>
                                        </p:tgtEl>
                                        <p:attrNameLst>
                                          <p:attrName>style.visibility</p:attrName>
                                        </p:attrNameLst>
                                      </p:cBhvr>
                                      <p:to>
                                        <p:strVal val="visible"/>
                                      </p:to>
                                    </p:set>
                                  </p:childTnLst>
                                </p:cTn>
                              </p:par>
                              <p:par>
                                <p:cTn id="55" presetID="1" presetClass="entr" presetSubtype="0" fill="hold" grpId="1" nodeType="withEffect">
                                  <p:stCondLst>
                                    <p:cond delay="0"/>
                                  </p:stCondLst>
                                  <p:childTnLst>
                                    <p:set>
                                      <p:cBhvr>
                                        <p:cTn id="56" dur="1" fill="hold">
                                          <p:stCondLst>
                                            <p:cond delay="0"/>
                                          </p:stCondLst>
                                        </p:cTn>
                                        <p:tgtEl>
                                          <p:spTgt spid="187"/>
                                        </p:tgtEl>
                                        <p:attrNameLst>
                                          <p:attrName>style.visibility</p:attrName>
                                        </p:attrNameLst>
                                      </p:cBhvr>
                                      <p:to>
                                        <p:strVal val="visible"/>
                                      </p:to>
                                    </p:set>
                                  </p:childTnLst>
                                </p:cTn>
                              </p:par>
                              <p:par>
                                <p:cTn id="57" presetID="1" presetClass="entr" presetSubtype="0" fill="hold" grpId="1" nodeType="withEffect">
                                  <p:stCondLst>
                                    <p:cond delay="0"/>
                                  </p:stCondLst>
                                  <p:childTnLst>
                                    <p:set>
                                      <p:cBhvr>
                                        <p:cTn id="58" dur="1" fill="hold">
                                          <p:stCondLst>
                                            <p:cond delay="0"/>
                                          </p:stCondLst>
                                        </p:cTn>
                                        <p:tgtEl>
                                          <p:spTgt spid="188"/>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09"/>
                                        </p:tgtEl>
                                        <p:attrNameLst>
                                          <p:attrName>style.visibility</p:attrName>
                                        </p:attrNameLst>
                                      </p:cBhvr>
                                      <p:to>
                                        <p:strVal val="visible"/>
                                      </p:to>
                                    </p:set>
                                  </p:childTnLst>
                                </p:cTn>
                              </p:par>
                              <p:par>
                                <p:cTn id="65" presetID="0" presetClass="path" presetSubtype="0" accel="50000" decel="50000" fill="hold" grpId="0" nodeType="withEffect">
                                  <p:stCondLst>
                                    <p:cond delay="0"/>
                                  </p:stCondLst>
                                  <p:childTnLst>
                                    <p:animMotion origin="layout" path="M -3.88889E-6 -3.7037E-6 L -3.88889E-6 0.1801 " pathEditMode="relative" rAng="0" ptsTypes="AA">
                                      <p:cBhvr>
                                        <p:cTn id="66" dur="2000" fill="hold"/>
                                        <p:tgtEl>
                                          <p:spTgt spid="134"/>
                                        </p:tgtEl>
                                        <p:attrNameLst>
                                          <p:attrName>ppt_x</p:attrName>
                                          <p:attrName>ppt_y</p:attrName>
                                        </p:attrNameLst>
                                      </p:cBhvr>
                                      <p:rCtr x="0" y="9005"/>
                                    </p:animMotion>
                                  </p:childTnLst>
                                </p:cTn>
                              </p:par>
                              <p:par>
                                <p:cTn id="67" presetID="0" presetClass="path" presetSubtype="0" accel="50000" decel="50000" fill="hold" grpId="0" nodeType="withEffect">
                                  <p:stCondLst>
                                    <p:cond delay="0"/>
                                  </p:stCondLst>
                                  <p:childTnLst>
                                    <p:animMotion origin="layout" path="M 0.00035 -3.7037E-6 L -0.14566 0.18033 " pathEditMode="relative" rAng="0" ptsTypes="AA">
                                      <p:cBhvr>
                                        <p:cTn id="68" dur="2000" fill="hold"/>
                                        <p:tgtEl>
                                          <p:spTgt spid="174"/>
                                        </p:tgtEl>
                                        <p:attrNameLst>
                                          <p:attrName>ppt_x</p:attrName>
                                          <p:attrName>ppt_y</p:attrName>
                                        </p:attrNameLst>
                                      </p:cBhvr>
                                      <p:rCtr x="-7309" y="9005"/>
                                    </p:animMotion>
                                  </p:childTnLst>
                                </p:cTn>
                              </p:par>
                              <p:par>
                                <p:cTn id="69" presetID="0" presetClass="path" presetSubtype="0" accel="50000" decel="50000" fill="hold" grpId="0" nodeType="withEffect">
                                  <p:stCondLst>
                                    <p:cond delay="0"/>
                                  </p:stCondLst>
                                  <p:childTnLst>
                                    <p:animMotion origin="layout" path="M 8.33333E-7 0.00069 L -0.29757 0.18102 " pathEditMode="relative" rAng="0" ptsTypes="AA">
                                      <p:cBhvr>
                                        <p:cTn id="70" dur="2000" fill="hold"/>
                                        <p:tgtEl>
                                          <p:spTgt spid="179"/>
                                        </p:tgtEl>
                                        <p:attrNameLst>
                                          <p:attrName>ppt_x</p:attrName>
                                          <p:attrName>ppt_y</p:attrName>
                                        </p:attrNameLst>
                                      </p:cBhvr>
                                      <p:rCtr x="-14878" y="9005"/>
                                    </p:animMotion>
                                  </p:childTnLst>
                                </p:cTn>
                              </p:par>
                              <p:par>
                                <p:cTn id="71" presetID="0" presetClass="path" presetSubtype="0" accel="50000" decel="50000" fill="hold" grpId="0" nodeType="withEffect">
                                  <p:stCondLst>
                                    <p:cond delay="0"/>
                                  </p:stCondLst>
                                  <p:childTnLst>
                                    <p:animMotion origin="layout" path="M 0.00087 0.00069 L -0.44983 0.18102 " pathEditMode="relative" rAng="0" ptsTypes="AA">
                                      <p:cBhvr>
                                        <p:cTn id="72" dur="2000" fill="hold"/>
                                        <p:tgtEl>
                                          <p:spTgt spid="183"/>
                                        </p:tgtEl>
                                        <p:attrNameLst>
                                          <p:attrName>ppt_x</p:attrName>
                                          <p:attrName>ppt_y</p:attrName>
                                        </p:attrNameLst>
                                      </p:cBhvr>
                                      <p:rCtr x="-22535" y="9005"/>
                                    </p:animMotion>
                                  </p:childTnLst>
                                </p:cTn>
                              </p:par>
                              <p:par>
                                <p:cTn id="73" presetID="0" presetClass="path" presetSubtype="0" accel="50000" decel="50000" fill="hold" grpId="0" nodeType="withEffect">
                                  <p:stCondLst>
                                    <p:cond delay="0"/>
                                  </p:stCondLst>
                                  <p:childTnLst>
                                    <p:animMotion origin="layout" path="M -2.5E-6 -3.7037E-6 L 0.14184 0.18033 " pathEditMode="relative" rAng="0" ptsTypes="AA">
                                      <p:cBhvr>
                                        <p:cTn id="74" dur="2000" fill="hold"/>
                                        <p:tgtEl>
                                          <p:spTgt spid="135"/>
                                        </p:tgtEl>
                                        <p:attrNameLst>
                                          <p:attrName>ppt_x</p:attrName>
                                          <p:attrName>ppt_y</p:attrName>
                                        </p:attrNameLst>
                                      </p:cBhvr>
                                      <p:rCtr x="7083" y="9005"/>
                                    </p:animMotion>
                                  </p:childTnLst>
                                </p:cTn>
                              </p:par>
                              <p:par>
                                <p:cTn id="75" presetID="0" presetClass="path" presetSubtype="0" accel="50000" decel="50000" fill="hold" grpId="0" nodeType="withEffect">
                                  <p:stCondLst>
                                    <p:cond delay="0"/>
                                  </p:stCondLst>
                                  <p:childTnLst>
                                    <p:animMotion origin="layout" path="M -1.11111E-6 -3.7037E-6 L 0.00347 0.18079 " pathEditMode="relative" rAng="0" ptsTypes="AA">
                                      <p:cBhvr>
                                        <p:cTn id="76" dur="2000" fill="hold"/>
                                        <p:tgtEl>
                                          <p:spTgt spid="176"/>
                                        </p:tgtEl>
                                        <p:attrNameLst>
                                          <p:attrName>ppt_x</p:attrName>
                                          <p:attrName>ppt_y</p:attrName>
                                        </p:attrNameLst>
                                      </p:cBhvr>
                                      <p:rCtr x="174" y="9028"/>
                                    </p:animMotion>
                                  </p:childTnLst>
                                </p:cTn>
                              </p:par>
                              <p:par>
                                <p:cTn id="77" presetID="0" presetClass="path" presetSubtype="0" accel="50000" decel="50000" fill="hold" grpId="0" nodeType="withEffect">
                                  <p:stCondLst>
                                    <p:cond delay="0"/>
                                  </p:stCondLst>
                                  <p:childTnLst>
                                    <p:animMotion origin="layout" path="M -0.00052 0.00069 L -0.14427 0.18102 " pathEditMode="relative" rAng="0" ptsTypes="AA">
                                      <p:cBhvr>
                                        <p:cTn id="78" dur="2000" fill="hold"/>
                                        <p:tgtEl>
                                          <p:spTgt spid="181"/>
                                        </p:tgtEl>
                                        <p:attrNameLst>
                                          <p:attrName>ppt_x</p:attrName>
                                          <p:attrName>ppt_y</p:attrName>
                                        </p:attrNameLst>
                                      </p:cBhvr>
                                      <p:rCtr x="-7187" y="9005"/>
                                    </p:animMotion>
                                  </p:childTnLst>
                                </p:cTn>
                              </p:par>
                              <p:par>
                                <p:cTn id="79" presetID="0" presetClass="path" presetSubtype="0" accel="50000" decel="50000" fill="hold" grpId="0" nodeType="withEffect">
                                  <p:stCondLst>
                                    <p:cond delay="0"/>
                                  </p:stCondLst>
                                  <p:childTnLst>
                                    <p:animMotion origin="layout" path="M 1.11111E-6 0.00069 L -0.29167 0.18102 " pathEditMode="relative" rAng="0" ptsTypes="AA">
                                      <p:cBhvr>
                                        <p:cTn id="80" dur="2000" fill="hold"/>
                                        <p:tgtEl>
                                          <p:spTgt spid="187"/>
                                        </p:tgtEl>
                                        <p:attrNameLst>
                                          <p:attrName>ppt_x</p:attrName>
                                          <p:attrName>ppt_y</p:attrName>
                                        </p:attrNameLst>
                                      </p:cBhvr>
                                      <p:rCtr x="-14583" y="9005"/>
                                    </p:animMotion>
                                  </p:childTnLst>
                                </p:cTn>
                              </p:par>
                              <p:par>
                                <p:cTn id="81" presetID="0" presetClass="path" presetSubtype="0" accel="50000" decel="50000" fill="hold" grpId="0" nodeType="withEffect">
                                  <p:stCondLst>
                                    <p:cond delay="0"/>
                                  </p:stCondLst>
                                  <p:childTnLst>
                                    <p:animMotion origin="layout" path="M 5.55556E-7 -3.7037E-6 L 0.29392 0.18033 " pathEditMode="relative" rAng="0" ptsTypes="AA">
                                      <p:cBhvr>
                                        <p:cTn id="82" dur="2000" fill="hold"/>
                                        <p:tgtEl>
                                          <p:spTgt spid="136"/>
                                        </p:tgtEl>
                                        <p:attrNameLst>
                                          <p:attrName>ppt_x</p:attrName>
                                          <p:attrName>ppt_y</p:attrName>
                                        </p:attrNameLst>
                                      </p:cBhvr>
                                      <p:rCtr x="14687" y="9005"/>
                                    </p:animMotion>
                                  </p:childTnLst>
                                </p:cTn>
                              </p:par>
                              <p:par>
                                <p:cTn id="83" presetID="0" presetClass="path" presetSubtype="0" accel="50000" decel="50000" fill="hold" grpId="0" nodeType="withEffect">
                                  <p:stCondLst>
                                    <p:cond delay="0"/>
                                  </p:stCondLst>
                                  <p:childTnLst>
                                    <p:animMotion origin="layout" path="M 1.94444E-6 -3.7037E-6 L 0.15573 0.18102 " pathEditMode="relative" rAng="0" ptsTypes="AA">
                                      <p:cBhvr>
                                        <p:cTn id="84" dur="2000" fill="hold"/>
                                        <p:tgtEl>
                                          <p:spTgt spid="177"/>
                                        </p:tgtEl>
                                        <p:attrNameLst>
                                          <p:attrName>ppt_x</p:attrName>
                                          <p:attrName>ppt_y</p:attrName>
                                        </p:attrNameLst>
                                      </p:cBhvr>
                                      <p:rCtr x="7778" y="9051"/>
                                    </p:animMotion>
                                  </p:childTnLst>
                                </p:cTn>
                              </p:par>
                              <p:par>
                                <p:cTn id="85" presetID="0" presetClass="path" presetSubtype="0" accel="50000" decel="50000" fill="hold" grpId="0" nodeType="withEffect">
                                  <p:stCondLst>
                                    <p:cond delay="0"/>
                                  </p:stCondLst>
                                  <p:childTnLst>
                                    <p:animMotion origin="layout" path="M -3.33333E-6 7.40741E-7 L -0.00156 0.18102 " pathEditMode="relative" rAng="0" ptsTypes="AA">
                                      <p:cBhvr>
                                        <p:cTn id="86" dur="2000" fill="hold"/>
                                        <p:tgtEl>
                                          <p:spTgt spid="182"/>
                                        </p:tgtEl>
                                        <p:attrNameLst>
                                          <p:attrName>ppt_x</p:attrName>
                                          <p:attrName>ppt_y</p:attrName>
                                        </p:attrNameLst>
                                      </p:cBhvr>
                                      <p:rCtr x="-87" y="9051"/>
                                    </p:animMotion>
                                  </p:childTnLst>
                                </p:cTn>
                              </p:par>
                              <p:par>
                                <p:cTn id="87" presetID="0" presetClass="path" presetSubtype="0" accel="50000" decel="50000" fill="hold" grpId="0" nodeType="withEffect">
                                  <p:stCondLst>
                                    <p:cond delay="0"/>
                                  </p:stCondLst>
                                  <p:childTnLst>
                                    <p:animMotion origin="layout" path="M -0.00087 7.40741E-7 L -0.14392 0.18102 " pathEditMode="relative" rAng="0" ptsTypes="AA">
                                      <p:cBhvr>
                                        <p:cTn id="88" dur="2000" fill="hold"/>
                                        <p:tgtEl>
                                          <p:spTgt spid="188"/>
                                        </p:tgtEl>
                                        <p:attrNameLst>
                                          <p:attrName>ppt_x</p:attrName>
                                          <p:attrName>ppt_y</p:attrName>
                                        </p:attrNameLst>
                                      </p:cBhvr>
                                      <p:rCtr x="-7153" y="9051"/>
                                    </p:animMotion>
                                  </p:childTnLst>
                                </p:cTn>
                              </p:par>
                              <p:par>
                                <p:cTn id="89" presetID="0" presetClass="path" presetSubtype="0" accel="50000" decel="50000" fill="hold" grpId="0" nodeType="withEffect">
                                  <p:stCondLst>
                                    <p:cond delay="0"/>
                                  </p:stCondLst>
                                  <p:childTnLst>
                                    <p:animMotion origin="layout" path="M -1.66667E-6 -3.7037E-6 L 0.43785 0.18033 " pathEditMode="relative" rAng="0" ptsTypes="AA">
                                      <p:cBhvr>
                                        <p:cTn id="90" dur="2000" fill="hold"/>
                                        <p:tgtEl>
                                          <p:spTgt spid="133"/>
                                        </p:tgtEl>
                                        <p:attrNameLst>
                                          <p:attrName>ppt_x</p:attrName>
                                          <p:attrName>ppt_y</p:attrName>
                                        </p:attrNameLst>
                                      </p:cBhvr>
                                      <p:rCtr x="21892" y="9005"/>
                                    </p:animMotion>
                                  </p:childTnLst>
                                </p:cTn>
                              </p:par>
                              <p:par>
                                <p:cTn id="91" presetID="0" presetClass="path" presetSubtype="0" accel="50000" decel="50000" fill="hold" grpId="0" nodeType="withEffect">
                                  <p:stCondLst>
                                    <p:cond delay="0"/>
                                  </p:stCondLst>
                                  <p:childTnLst>
                                    <p:animMotion origin="layout" path="M 1.38889E-6 -3.7037E-6 L 0.28976 0.18033 " pathEditMode="relative" rAng="0" ptsTypes="AA">
                                      <p:cBhvr>
                                        <p:cTn id="92" dur="2000" fill="hold"/>
                                        <p:tgtEl>
                                          <p:spTgt spid="175"/>
                                        </p:tgtEl>
                                        <p:attrNameLst>
                                          <p:attrName>ppt_x</p:attrName>
                                          <p:attrName>ppt_y</p:attrName>
                                        </p:attrNameLst>
                                      </p:cBhvr>
                                      <p:rCtr x="14479" y="9005"/>
                                    </p:animMotion>
                                  </p:childTnLst>
                                </p:cTn>
                              </p:par>
                              <p:par>
                                <p:cTn id="93" presetID="0" presetClass="path" presetSubtype="0" accel="50000" decel="50000" fill="hold" grpId="0" nodeType="withEffect">
                                  <p:stCondLst>
                                    <p:cond delay="0"/>
                                  </p:stCondLst>
                                  <p:childTnLst>
                                    <p:animMotion origin="layout" path="M 4.44444E-6 7.40741E-7 L 0.13507 0.18102 " pathEditMode="relative" rAng="0" ptsTypes="AA">
                                      <p:cBhvr>
                                        <p:cTn id="94" dur="2000" fill="hold"/>
                                        <p:tgtEl>
                                          <p:spTgt spid="178"/>
                                        </p:tgtEl>
                                        <p:attrNameLst>
                                          <p:attrName>ppt_x</p:attrName>
                                          <p:attrName>ppt_y</p:attrName>
                                        </p:attrNameLst>
                                      </p:cBhvr>
                                      <p:rCtr x="6753" y="9051"/>
                                    </p:animMotion>
                                  </p:childTnLst>
                                </p:cTn>
                              </p:par>
                              <p:par>
                                <p:cTn id="95" presetID="0" presetClass="path" presetSubtype="0" accel="50000" decel="50000" fill="hold" grpId="0" nodeType="withEffect">
                                  <p:stCondLst>
                                    <p:cond delay="0"/>
                                  </p:stCondLst>
                                  <p:childTnLst>
                                    <p:animMotion origin="layout" path="M 0.00087 7.40741E-7 L -0.01337 0.18102 " pathEditMode="relative" rAng="0" ptsTypes="AA">
                                      <p:cBhvr>
                                        <p:cTn id="96" dur="2000" fill="hold"/>
                                        <p:tgtEl>
                                          <p:spTgt spid="185"/>
                                        </p:tgtEl>
                                        <p:attrNameLst>
                                          <p:attrName>ppt_x</p:attrName>
                                          <p:attrName>ppt_y</p:attrName>
                                        </p:attrNameLst>
                                      </p:cBhvr>
                                      <p:rCtr x="-712" y="9051"/>
                                    </p:animMotion>
                                  </p:childTnLst>
                                </p:cTn>
                              </p:par>
                            </p:childTnLst>
                          </p:cTn>
                        </p:par>
                        <p:par>
                          <p:cTn id="97" fill="hold">
                            <p:stCondLst>
                              <p:cond delay="2000"/>
                            </p:stCondLst>
                            <p:childTnLst>
                              <p:par>
                                <p:cTn id="98" presetID="1" presetClass="entr" presetSubtype="0" fill="hold" nodeType="afterEffect">
                                  <p:stCondLst>
                                    <p:cond delay="0"/>
                                  </p:stCondLst>
                                  <p:childTnLst>
                                    <p:set>
                                      <p:cBhvr>
                                        <p:cTn id="99" dur="1" fill="hold">
                                          <p:stCondLst>
                                            <p:cond delay="0"/>
                                          </p:stCondLst>
                                        </p:cTn>
                                        <p:tgtEl>
                                          <p:spTgt spid="191"/>
                                        </p:tgtEl>
                                        <p:attrNameLst>
                                          <p:attrName>style.visibility</p:attrName>
                                        </p:attrNameLst>
                                      </p:cBhvr>
                                      <p:to>
                                        <p:strVal val="visible"/>
                                      </p:to>
                                    </p:set>
                                  </p:childTnLst>
                                </p:cTn>
                              </p:par>
                              <p:par>
                                <p:cTn id="100" presetID="1" presetClass="entr" presetSubtype="0" fill="hold" nodeType="withEffect">
                                  <p:stCondLst>
                                    <p:cond delay="0"/>
                                  </p:stCondLst>
                                  <p:childTnLst>
                                    <p:set>
                                      <p:cBhvr>
                                        <p:cTn id="101" dur="1" fill="hold">
                                          <p:stCondLst>
                                            <p:cond delay="0"/>
                                          </p:stCondLst>
                                        </p:cTn>
                                        <p:tgtEl>
                                          <p:spTgt spid="203"/>
                                        </p:tgtEl>
                                        <p:attrNameLst>
                                          <p:attrName>style.visibility</p:attrName>
                                        </p:attrNameLst>
                                      </p:cBhvr>
                                      <p:to>
                                        <p:strVal val="visible"/>
                                      </p:to>
                                    </p:set>
                                  </p:childTnLst>
                                </p:cTn>
                              </p:par>
                              <p:par>
                                <p:cTn id="102" presetID="1" presetClass="entr" presetSubtype="0" fill="hold" nodeType="withEffect">
                                  <p:stCondLst>
                                    <p:cond delay="0"/>
                                  </p:stCondLst>
                                  <p:childTnLst>
                                    <p:set>
                                      <p:cBhvr>
                                        <p:cTn id="103" dur="1" fill="hold">
                                          <p:stCondLst>
                                            <p:cond delay="0"/>
                                          </p:stCondLst>
                                        </p:cTn>
                                        <p:tgtEl>
                                          <p:spTgt spid="223"/>
                                        </p:tgtEl>
                                        <p:attrNameLst>
                                          <p:attrName>style.visibility</p:attrName>
                                        </p:attrNameLst>
                                      </p:cBhvr>
                                      <p:to>
                                        <p:strVal val="visible"/>
                                      </p:to>
                                    </p:set>
                                  </p:childTnLst>
                                </p:cTn>
                              </p:par>
                              <p:par>
                                <p:cTn id="104" presetID="1" presetClass="entr" presetSubtype="0" fill="hold" nodeType="withEffect">
                                  <p:stCondLst>
                                    <p:cond delay="0"/>
                                  </p:stCondLst>
                                  <p:childTnLst>
                                    <p:set>
                                      <p:cBhvr>
                                        <p:cTn id="105" dur="1" fill="hold">
                                          <p:stCondLst>
                                            <p:cond delay="0"/>
                                          </p:stCondLst>
                                        </p:cTn>
                                        <p:tgtEl>
                                          <p:spTgt spid="229"/>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1" presetClass="entr" presetSubtype="0" fill="hold" grpId="0" nodeType="clickEffect">
                                  <p:stCondLst>
                                    <p:cond delay="0"/>
                                  </p:stCondLst>
                                  <p:childTnLst>
                                    <p:set>
                                      <p:cBhvr>
                                        <p:cTn id="109" dur="1" fill="hold">
                                          <p:stCondLst>
                                            <p:cond delay="0"/>
                                          </p:stCondLst>
                                        </p:cTn>
                                        <p:tgtEl>
                                          <p:spTgt spid="2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109" grpId="0" animBg="1"/>
      <p:bldP spid="133" grpId="0" animBg="1"/>
      <p:bldP spid="133" grpId="1" animBg="1"/>
      <p:bldP spid="134" grpId="0" animBg="1"/>
      <p:bldP spid="134" grpId="1" animBg="1"/>
      <p:bldP spid="135" grpId="0" animBg="1"/>
      <p:bldP spid="135" grpId="1" animBg="1"/>
      <p:bldP spid="136" grpId="0" animBg="1"/>
      <p:bldP spid="136" grpId="1" animBg="1"/>
      <p:bldP spid="174" grpId="0" animBg="1"/>
      <p:bldP spid="174" grpId="1" animBg="1"/>
      <p:bldP spid="175" grpId="0" animBg="1"/>
      <p:bldP spid="175" grpId="1" animBg="1"/>
      <p:bldP spid="176" grpId="0" animBg="1"/>
      <p:bldP spid="176" grpId="1" animBg="1"/>
      <p:bldP spid="177" grpId="0" animBg="1"/>
      <p:bldP spid="177" grpId="1" animBg="1"/>
      <p:bldP spid="178" grpId="0" animBg="1"/>
      <p:bldP spid="178" grpId="1" animBg="1"/>
      <p:bldP spid="179" grpId="0" animBg="1"/>
      <p:bldP spid="179" grpId="1" animBg="1"/>
      <p:bldP spid="181" grpId="0" animBg="1"/>
      <p:bldP spid="181" grpId="1" animBg="1"/>
      <p:bldP spid="182" grpId="0" animBg="1"/>
      <p:bldP spid="182" grpId="1" animBg="1"/>
      <p:bldP spid="183" grpId="0" animBg="1"/>
      <p:bldP spid="183" grpId="1" animBg="1"/>
      <p:bldP spid="185" grpId="0" animBg="1"/>
      <p:bldP spid="185" grpId="1" animBg="1"/>
      <p:bldP spid="187" grpId="0" animBg="1"/>
      <p:bldP spid="187" grpId="1" animBg="1"/>
      <p:bldP spid="188" grpId="0" animBg="1"/>
      <p:bldP spid="188" grpId="1" animBg="1"/>
      <p:bldP spid="23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smtClean="0">
                <a:solidFill>
                  <a:schemeClr val="bg1">
                    <a:lumMod val="85000"/>
                  </a:schemeClr>
                </a:solidFill>
              </a:rPr>
              <a:t>背景</a:t>
            </a:r>
            <a:endParaRPr kumimoji="1" lang="en-US" altLang="ja-JP" dirty="0" smtClean="0">
              <a:solidFill>
                <a:schemeClr val="bg1">
                  <a:lumMod val="85000"/>
                </a:schemeClr>
              </a:solidFill>
            </a:endParaRPr>
          </a:p>
          <a:p>
            <a:r>
              <a:rPr kumimoji="1" lang="ja-JP" altLang="en-US" dirty="0" smtClean="0">
                <a:solidFill>
                  <a:schemeClr val="bg1">
                    <a:lumMod val="85000"/>
                  </a:schemeClr>
                </a:solidFill>
              </a:rPr>
              <a:t>システムの説明</a:t>
            </a:r>
            <a:endParaRPr kumimoji="1" lang="en-US" altLang="ja-JP" dirty="0" smtClean="0">
              <a:solidFill>
                <a:schemeClr val="bg1">
                  <a:lumMod val="85000"/>
                </a:schemeClr>
              </a:solidFill>
            </a:endParaRPr>
          </a:p>
          <a:p>
            <a:pPr lvl="1"/>
            <a:r>
              <a:rPr kumimoji="1" lang="en-US" altLang="ja-JP" dirty="0" err="1" smtClean="0">
                <a:solidFill>
                  <a:schemeClr val="bg1">
                    <a:lumMod val="85000"/>
                  </a:schemeClr>
                </a:solidFill>
              </a:rPr>
              <a:t>ExpEther</a:t>
            </a:r>
            <a:endParaRPr kumimoji="1" lang="en-US" altLang="ja-JP" dirty="0" smtClean="0">
              <a:solidFill>
                <a:schemeClr val="bg1">
                  <a:lumMod val="85000"/>
                </a:schemeClr>
              </a:solidFill>
            </a:endParaRPr>
          </a:p>
          <a:p>
            <a:pPr lvl="1"/>
            <a:r>
              <a:rPr kumimoji="1" lang="en-US" altLang="ja-JP" dirty="0" err="1" smtClean="0">
                <a:solidFill>
                  <a:schemeClr val="bg1">
                    <a:lumMod val="85000"/>
                  </a:schemeClr>
                </a:solidFill>
              </a:rPr>
              <a:t>ExpEther</a:t>
            </a:r>
            <a:r>
              <a:rPr kumimoji="1" lang="ja-JP" altLang="en-US" dirty="0" smtClean="0">
                <a:solidFill>
                  <a:schemeClr val="bg1">
                    <a:lumMod val="85000"/>
                  </a:schemeClr>
                </a:solidFill>
              </a:rPr>
              <a:t>を用いたマルチ</a:t>
            </a:r>
            <a:r>
              <a:rPr kumimoji="1" lang="en-US" altLang="ja-JP" dirty="0" smtClean="0">
                <a:solidFill>
                  <a:schemeClr val="bg1">
                    <a:lumMod val="85000"/>
                  </a:schemeClr>
                </a:solidFill>
              </a:rPr>
              <a:t>GPU</a:t>
            </a:r>
            <a:r>
              <a:rPr kumimoji="1" lang="ja-JP" altLang="en-US" dirty="0" smtClean="0">
                <a:solidFill>
                  <a:schemeClr val="bg1">
                    <a:lumMod val="85000"/>
                  </a:schemeClr>
                </a:solidFill>
              </a:rPr>
              <a:t>システム</a:t>
            </a:r>
            <a:endParaRPr kumimoji="1" lang="en-US" altLang="ja-JP" dirty="0" smtClean="0">
              <a:solidFill>
                <a:schemeClr val="bg1">
                  <a:lumMod val="85000"/>
                </a:schemeClr>
              </a:solidFill>
            </a:endParaRPr>
          </a:p>
          <a:p>
            <a:r>
              <a:rPr kumimoji="1" lang="en-US" altLang="ja-JP" dirty="0">
                <a:solidFill>
                  <a:schemeClr val="bg1">
                    <a:lumMod val="85000"/>
                  </a:schemeClr>
                </a:solidFill>
              </a:rPr>
              <a:t>Breadth First </a:t>
            </a:r>
            <a:r>
              <a:rPr kumimoji="1" lang="en-US" altLang="ja-JP" dirty="0" smtClean="0">
                <a:solidFill>
                  <a:schemeClr val="bg1">
                    <a:lumMod val="85000"/>
                  </a:schemeClr>
                </a:solidFill>
              </a:rPr>
              <a:t>Search</a:t>
            </a:r>
          </a:p>
          <a:p>
            <a:pPr lvl="1"/>
            <a:r>
              <a:rPr kumimoji="1" lang="ja-JP" altLang="en-US" dirty="0" smtClean="0">
                <a:solidFill>
                  <a:schemeClr val="bg1">
                    <a:lumMod val="85000"/>
                  </a:schemeClr>
                </a:solidFill>
              </a:rPr>
              <a:t>グラフの圧縮</a:t>
            </a:r>
            <a:endParaRPr kumimoji="1" lang="en-US" altLang="ja-JP" dirty="0" smtClean="0">
              <a:solidFill>
                <a:schemeClr val="bg1">
                  <a:lumMod val="85000"/>
                </a:schemeClr>
              </a:solidFill>
            </a:endParaRPr>
          </a:p>
          <a:p>
            <a:pPr lvl="1"/>
            <a:r>
              <a:rPr kumimoji="1" lang="en-US" altLang="ja-JP" dirty="0" smtClean="0">
                <a:solidFill>
                  <a:schemeClr val="bg1">
                    <a:lumMod val="85000"/>
                  </a:schemeClr>
                </a:solidFill>
              </a:rPr>
              <a:t>Level synchronized BFS</a:t>
            </a:r>
          </a:p>
          <a:p>
            <a:pPr lvl="1"/>
            <a:r>
              <a:rPr kumimoji="1" lang="ja-JP" altLang="en-US" dirty="0" smtClean="0">
                <a:solidFill>
                  <a:schemeClr val="bg1">
                    <a:lumMod val="85000"/>
                  </a:schemeClr>
                </a:solidFill>
              </a:rPr>
              <a:t>並列</a:t>
            </a:r>
            <a:r>
              <a:rPr kumimoji="1" lang="en-US" altLang="ja-JP" dirty="0" smtClean="0">
                <a:solidFill>
                  <a:schemeClr val="bg1">
                    <a:lumMod val="85000"/>
                  </a:schemeClr>
                </a:solidFill>
              </a:rPr>
              <a:t>BFS</a:t>
            </a:r>
            <a:r>
              <a:rPr kumimoji="1" lang="ja-JP" altLang="en-US" dirty="0" smtClean="0">
                <a:solidFill>
                  <a:schemeClr val="bg1">
                    <a:lumMod val="85000"/>
                  </a:schemeClr>
                </a:solidFill>
              </a:rPr>
              <a:t>アルゴリズムの流れ</a:t>
            </a:r>
            <a:endParaRPr kumimoji="1" lang="en-US" altLang="ja-JP" dirty="0" smtClean="0">
              <a:solidFill>
                <a:schemeClr val="bg1">
                  <a:lumMod val="85000"/>
                </a:schemeClr>
              </a:solidFill>
            </a:endParaRPr>
          </a:p>
          <a:p>
            <a:r>
              <a:rPr kumimoji="1" lang="ja-JP" altLang="en-US" dirty="0" smtClean="0">
                <a:solidFill>
                  <a:schemeClr val="bg1">
                    <a:lumMod val="85000"/>
                  </a:schemeClr>
                </a:solidFill>
              </a:rPr>
              <a:t>関連研究</a:t>
            </a:r>
            <a:endParaRPr kumimoji="1" lang="en-US" altLang="ja-JP" dirty="0" smtClean="0">
              <a:solidFill>
                <a:schemeClr val="bg1">
                  <a:lumMod val="85000"/>
                </a:schemeClr>
              </a:solidFill>
            </a:endParaRPr>
          </a:p>
          <a:p>
            <a:pPr lvl="1"/>
            <a:r>
              <a:rPr kumimoji="1" lang="en-US" altLang="ja-JP" dirty="0" err="1" smtClean="0">
                <a:solidFill>
                  <a:schemeClr val="bg1">
                    <a:lumMod val="85000"/>
                  </a:schemeClr>
                </a:solidFill>
              </a:rPr>
              <a:t>Mastrostefano</a:t>
            </a:r>
            <a:r>
              <a:rPr kumimoji="1" lang="en-US" altLang="ja-JP" dirty="0" smtClean="0">
                <a:solidFill>
                  <a:schemeClr val="bg1">
                    <a:lumMod val="85000"/>
                  </a:schemeClr>
                </a:solidFill>
              </a:rPr>
              <a:t> [2]</a:t>
            </a:r>
            <a:r>
              <a:rPr kumimoji="1" lang="ja-JP" altLang="en-US" dirty="0" smtClean="0">
                <a:solidFill>
                  <a:schemeClr val="bg1">
                    <a:lumMod val="85000"/>
                  </a:schemeClr>
                </a:solidFill>
              </a:rPr>
              <a:t>の</a:t>
            </a:r>
            <a:r>
              <a:rPr kumimoji="1" lang="en-US" altLang="ja-JP" dirty="0" smtClean="0">
                <a:solidFill>
                  <a:schemeClr val="bg1">
                    <a:lumMod val="85000"/>
                  </a:schemeClr>
                </a:solidFill>
              </a:rPr>
              <a:t>BFS</a:t>
            </a:r>
            <a:r>
              <a:rPr kumimoji="1" lang="ja-JP" altLang="en-US" dirty="0" smtClean="0">
                <a:solidFill>
                  <a:schemeClr val="bg1">
                    <a:lumMod val="85000"/>
                  </a:schemeClr>
                </a:solidFill>
              </a:rPr>
              <a:t>アルゴリズム</a:t>
            </a:r>
            <a:endParaRPr kumimoji="1" lang="en-US" altLang="ja-JP" dirty="0" smtClean="0">
              <a:solidFill>
                <a:schemeClr val="bg1">
                  <a:lumMod val="85000"/>
                </a:schemeClr>
              </a:solidFill>
            </a:endParaRPr>
          </a:p>
          <a:p>
            <a:r>
              <a:rPr kumimoji="1" lang="ja-JP" altLang="en-US" dirty="0" smtClean="0">
                <a:solidFill>
                  <a:srgbClr val="000000"/>
                </a:solidFill>
              </a:rPr>
              <a:t>提案手法</a:t>
            </a:r>
            <a:endParaRPr kumimoji="1" lang="en-US" altLang="ja-JP" dirty="0" smtClean="0">
              <a:solidFill>
                <a:srgbClr val="000000"/>
              </a:solidFill>
            </a:endParaRPr>
          </a:p>
          <a:p>
            <a:r>
              <a:rPr kumimoji="1" lang="ja-JP" altLang="en-US" dirty="0" smtClean="0">
                <a:solidFill>
                  <a:schemeClr val="bg1">
                    <a:lumMod val="85000"/>
                  </a:schemeClr>
                </a:solidFill>
              </a:rPr>
              <a:t>評価</a:t>
            </a:r>
            <a:endParaRPr kumimoji="1" lang="en-US" altLang="ja-JP" dirty="0" smtClean="0">
              <a:solidFill>
                <a:schemeClr val="bg1">
                  <a:lumMod val="85000"/>
                </a:schemeClr>
              </a:solidFill>
            </a:endParaRPr>
          </a:p>
          <a:p>
            <a:pPr lvl="1"/>
            <a:r>
              <a:rPr kumimoji="1" lang="ja-JP" altLang="en-US" dirty="0" smtClean="0">
                <a:solidFill>
                  <a:schemeClr val="bg1">
                    <a:lumMod val="85000"/>
                  </a:schemeClr>
                </a:solidFill>
              </a:rPr>
              <a:t>評価環境，ベンチマーク</a:t>
            </a:r>
            <a:endParaRPr kumimoji="1" lang="en-US" altLang="ja-JP" dirty="0" smtClean="0">
              <a:solidFill>
                <a:schemeClr val="bg1">
                  <a:lumMod val="85000"/>
                </a:schemeClr>
              </a:solidFill>
            </a:endParaRPr>
          </a:p>
          <a:p>
            <a:pPr lvl="1"/>
            <a:r>
              <a:rPr kumimoji="1" lang="ja-JP" altLang="en-US" dirty="0" smtClean="0">
                <a:solidFill>
                  <a:schemeClr val="bg1">
                    <a:lumMod val="85000"/>
                  </a:schemeClr>
                </a:solidFill>
              </a:rPr>
              <a:t>提案手法による通信量削減に関する評価</a:t>
            </a:r>
            <a:endParaRPr kumimoji="1" lang="en-US" altLang="ja-JP" dirty="0" smtClean="0">
              <a:solidFill>
                <a:schemeClr val="bg1">
                  <a:lumMod val="85000"/>
                </a:schemeClr>
              </a:solidFill>
            </a:endParaRPr>
          </a:p>
          <a:p>
            <a:pPr lvl="1"/>
            <a:r>
              <a:rPr kumimoji="1" lang="ja-JP" altLang="en-US" dirty="0" smtClean="0">
                <a:solidFill>
                  <a:schemeClr val="bg1">
                    <a:lumMod val="85000"/>
                  </a:schemeClr>
                </a:solidFill>
              </a:rPr>
              <a:t>提案手法を用いた</a:t>
            </a:r>
            <a:r>
              <a:rPr kumimoji="1" lang="en-US" altLang="ja-JP" dirty="0" smtClean="0">
                <a:solidFill>
                  <a:schemeClr val="bg1">
                    <a:lumMod val="85000"/>
                  </a:schemeClr>
                </a:solidFill>
              </a:rPr>
              <a:t>BFS</a:t>
            </a:r>
            <a:r>
              <a:rPr kumimoji="1" lang="ja-JP" altLang="en-US" dirty="0" smtClean="0">
                <a:solidFill>
                  <a:schemeClr val="bg1">
                    <a:lumMod val="85000"/>
                  </a:schemeClr>
                </a:solidFill>
              </a:rPr>
              <a:t>アルゴリズムの評価</a:t>
            </a:r>
            <a:endParaRPr kumimoji="1" lang="en-US" altLang="ja-JP" dirty="0" smtClean="0">
              <a:solidFill>
                <a:schemeClr val="bg1">
                  <a:lumMod val="85000"/>
                </a:schemeClr>
              </a:solidFill>
            </a:endParaRPr>
          </a:p>
          <a:p>
            <a:r>
              <a:rPr kumimoji="1" lang="ja-JP" altLang="en-US" dirty="0" smtClean="0">
                <a:solidFill>
                  <a:schemeClr val="bg1">
                    <a:lumMod val="85000"/>
                  </a:schemeClr>
                </a:solidFill>
              </a:rPr>
              <a:t>結論</a:t>
            </a:r>
            <a:endParaRPr kumimoji="1" lang="en-US" altLang="ja-JP" dirty="0" smtClean="0">
              <a:solidFill>
                <a:schemeClr val="bg1">
                  <a:lumMod val="85000"/>
                </a:schemeClr>
              </a:solidFill>
            </a:endParaRPr>
          </a:p>
          <a:p>
            <a:pPr lvl="1"/>
            <a:endParaRPr kumimoji="1" lang="en-US" altLang="ja-JP" dirty="0" smtClean="0">
              <a:solidFill>
                <a:schemeClr val="bg1">
                  <a:lumMod val="85000"/>
                </a:schemeClr>
              </a:solidFill>
            </a:endParaRPr>
          </a:p>
          <a:p>
            <a:pPr lvl="1"/>
            <a:endParaRPr kumimoji="1" lang="ja-JP" altLang="en-US" dirty="0"/>
          </a:p>
        </p:txBody>
      </p:sp>
      <p:sp>
        <p:nvSpPr>
          <p:cNvPr id="4" name="日付プレースホルダー 3"/>
          <p:cNvSpPr>
            <a:spLocks noGrp="1"/>
          </p:cNvSpPr>
          <p:nvPr>
            <p:ph type="dt" sz="half" idx="10"/>
          </p:nvPr>
        </p:nvSpPr>
        <p:spPr/>
        <p:txBody>
          <a:bodyPr/>
          <a:lstStyle/>
          <a:p>
            <a:fld id="{4C3CCE7A-F395-0F43-8C8D-33217D98105C}" type="datetime1">
              <a:rPr lang="ja-JP" altLang="en-US" smtClean="0"/>
              <a:t>2014/03/16</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15</a:t>
            </a:fld>
            <a:endParaRPr lang="en-US"/>
          </a:p>
        </p:txBody>
      </p:sp>
    </p:spTree>
    <p:extLst>
      <p:ext uri="{BB962C8B-B14F-4D97-AF65-F5344CB8AC3E}">
        <p14:creationId xmlns:p14="http://schemas.microsoft.com/office/powerpoint/2010/main" val="2261287115"/>
      </p:ext>
    </p:extLst>
  </p:cSld>
  <p:clrMapOvr>
    <a:masterClrMapping/>
  </p:clrMapOvr>
  <mc:AlternateContent xmlns:mc="http://schemas.openxmlformats.org/markup-compatibility/2006" xmlns:p14="http://schemas.microsoft.com/office/powerpoint/2010/main">
    <mc:Choice Requires="p14">
      <p:transition spd="slow" p14:dur="2000" advTm="598"/>
    </mc:Choice>
    <mc:Fallback xmlns="">
      <p:transition xmlns:p14="http://schemas.microsoft.com/office/powerpoint/2010/main" spd="slow" advTm="598"/>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a:t>
            </a:r>
            <a:endParaRPr kumimoji="1" lang="ja-JP" altLang="en-US" dirty="0"/>
          </a:p>
        </p:txBody>
      </p:sp>
      <p:sp>
        <p:nvSpPr>
          <p:cNvPr id="4" name="日付プレースホルダー 3"/>
          <p:cNvSpPr>
            <a:spLocks noGrp="1"/>
          </p:cNvSpPr>
          <p:nvPr>
            <p:ph type="dt" sz="half" idx="10"/>
          </p:nvPr>
        </p:nvSpPr>
        <p:spPr/>
        <p:txBody>
          <a:bodyPr/>
          <a:lstStyle/>
          <a:p>
            <a:fld id="{CC7F84C4-EBB6-164C-9F98-282C5FC1A5FE}" type="datetime1">
              <a:rPr lang="ja-JP" altLang="en-US" smtClean="0"/>
              <a:t>2014/03/16</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16</a:t>
            </a:fld>
            <a:endParaRPr lang="en-US"/>
          </a:p>
        </p:txBody>
      </p:sp>
      <p:grpSp>
        <p:nvGrpSpPr>
          <p:cNvPr id="43" name="図形グループ 42"/>
          <p:cNvGrpSpPr/>
          <p:nvPr/>
        </p:nvGrpSpPr>
        <p:grpSpPr>
          <a:xfrm>
            <a:off x="2089033" y="2506456"/>
            <a:ext cx="6398377" cy="374429"/>
            <a:chOff x="2152426" y="4024248"/>
            <a:chExt cx="6398377" cy="374429"/>
          </a:xfrm>
        </p:grpSpPr>
        <p:sp>
          <p:nvSpPr>
            <p:cNvPr id="44" name="円/楕円 43"/>
            <p:cNvSpPr/>
            <p:nvPr/>
          </p:nvSpPr>
          <p:spPr>
            <a:xfrm>
              <a:off x="2152426"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45" name="円/楕円 44"/>
            <p:cNvSpPr/>
            <p:nvPr/>
          </p:nvSpPr>
          <p:spPr>
            <a:xfrm>
              <a:off x="2654969"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46" name="円/楕円 45"/>
            <p:cNvSpPr/>
            <p:nvPr/>
          </p:nvSpPr>
          <p:spPr>
            <a:xfrm>
              <a:off x="3162568"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47" name="円/楕円 46"/>
            <p:cNvSpPr/>
            <p:nvPr/>
          </p:nvSpPr>
          <p:spPr>
            <a:xfrm>
              <a:off x="3665111"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48" name="円/楕円 47"/>
            <p:cNvSpPr/>
            <p:nvPr/>
          </p:nvSpPr>
          <p:spPr>
            <a:xfrm>
              <a:off x="4164529"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1</a:t>
              </a:r>
              <a:endParaRPr kumimoji="1" lang="ja-JP" altLang="en-US" dirty="0">
                <a:latin typeface="Calibri" panose="020F0502020204030204" pitchFamily="34" charset="0"/>
              </a:endParaRPr>
            </a:p>
          </p:txBody>
        </p:sp>
        <p:sp>
          <p:nvSpPr>
            <p:cNvPr id="49" name="円/楕円 48"/>
            <p:cNvSpPr/>
            <p:nvPr/>
          </p:nvSpPr>
          <p:spPr>
            <a:xfrm>
              <a:off x="4663414"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1</a:t>
              </a:r>
              <a:endParaRPr kumimoji="1" lang="ja-JP" altLang="en-US" dirty="0">
                <a:latin typeface="Calibri" panose="020F0502020204030204" pitchFamily="34" charset="0"/>
              </a:endParaRPr>
            </a:p>
          </p:txBody>
        </p:sp>
        <p:sp>
          <p:nvSpPr>
            <p:cNvPr id="50" name="円/楕円 49"/>
            <p:cNvSpPr/>
            <p:nvPr/>
          </p:nvSpPr>
          <p:spPr>
            <a:xfrm>
              <a:off x="5171013"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2</a:t>
              </a:r>
              <a:endParaRPr kumimoji="1" lang="ja-JP" altLang="en-US" dirty="0">
                <a:latin typeface="Calibri" panose="020F0502020204030204" pitchFamily="34" charset="0"/>
              </a:endParaRPr>
            </a:p>
          </p:txBody>
        </p:sp>
        <p:sp>
          <p:nvSpPr>
            <p:cNvPr id="51" name="円/楕円 50"/>
            <p:cNvSpPr/>
            <p:nvPr/>
          </p:nvSpPr>
          <p:spPr>
            <a:xfrm>
              <a:off x="5673556"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52" name="円/楕円 51"/>
            <p:cNvSpPr/>
            <p:nvPr/>
          </p:nvSpPr>
          <p:spPr>
            <a:xfrm>
              <a:off x="6172974"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53" name="円/楕円 52"/>
            <p:cNvSpPr/>
            <p:nvPr/>
          </p:nvSpPr>
          <p:spPr>
            <a:xfrm>
              <a:off x="6671859"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54" name="円/楕円 53"/>
            <p:cNvSpPr/>
            <p:nvPr/>
          </p:nvSpPr>
          <p:spPr>
            <a:xfrm>
              <a:off x="7178071"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5</a:t>
              </a:r>
              <a:endParaRPr kumimoji="1" lang="ja-JP" altLang="en-US" dirty="0">
                <a:latin typeface="Calibri" panose="020F0502020204030204" pitchFamily="34" charset="0"/>
              </a:endParaRPr>
            </a:p>
          </p:txBody>
        </p:sp>
        <p:sp>
          <p:nvSpPr>
            <p:cNvPr id="55" name="円/楕円 54"/>
            <p:cNvSpPr/>
            <p:nvPr/>
          </p:nvSpPr>
          <p:spPr>
            <a:xfrm>
              <a:off x="7677489"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6</a:t>
              </a:r>
              <a:endParaRPr kumimoji="1" lang="ja-JP" altLang="en-US" dirty="0">
                <a:latin typeface="Calibri" panose="020F0502020204030204" pitchFamily="34" charset="0"/>
              </a:endParaRPr>
            </a:p>
          </p:txBody>
        </p:sp>
        <p:sp>
          <p:nvSpPr>
            <p:cNvPr id="56" name="円/楕円 55"/>
            <p:cNvSpPr/>
            <p:nvPr/>
          </p:nvSpPr>
          <p:spPr>
            <a:xfrm>
              <a:off x="8176374"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7</a:t>
              </a:r>
              <a:endParaRPr kumimoji="1" lang="ja-JP" altLang="en-US" dirty="0">
                <a:latin typeface="Calibri" panose="020F0502020204030204" pitchFamily="34" charset="0"/>
              </a:endParaRPr>
            </a:p>
          </p:txBody>
        </p:sp>
      </p:grpSp>
      <p:grpSp>
        <p:nvGrpSpPr>
          <p:cNvPr id="57" name="図形グループ 56"/>
          <p:cNvGrpSpPr/>
          <p:nvPr/>
        </p:nvGrpSpPr>
        <p:grpSpPr>
          <a:xfrm>
            <a:off x="2091243" y="3194918"/>
            <a:ext cx="3892244" cy="375537"/>
            <a:chOff x="2154636" y="4712710"/>
            <a:chExt cx="3892244" cy="375537"/>
          </a:xfrm>
        </p:grpSpPr>
        <p:sp>
          <p:nvSpPr>
            <p:cNvPr id="58" name="円/楕円 57"/>
            <p:cNvSpPr/>
            <p:nvPr/>
          </p:nvSpPr>
          <p:spPr>
            <a:xfrm>
              <a:off x="2154636" y="4712710"/>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59" name="円/楕円 58"/>
            <p:cNvSpPr/>
            <p:nvPr/>
          </p:nvSpPr>
          <p:spPr>
            <a:xfrm>
              <a:off x="2653864"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60" name="円/楕円 59"/>
            <p:cNvSpPr/>
            <p:nvPr/>
          </p:nvSpPr>
          <p:spPr>
            <a:xfrm>
              <a:off x="3161463"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2</a:t>
              </a:r>
              <a:endParaRPr kumimoji="1" lang="ja-JP" altLang="en-US" dirty="0">
                <a:latin typeface="Calibri" panose="020F0502020204030204" pitchFamily="34" charset="0"/>
              </a:endParaRPr>
            </a:p>
          </p:txBody>
        </p:sp>
        <p:sp>
          <p:nvSpPr>
            <p:cNvPr id="61" name="円/楕円 60"/>
            <p:cNvSpPr/>
            <p:nvPr/>
          </p:nvSpPr>
          <p:spPr>
            <a:xfrm>
              <a:off x="3664006"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62" name="円/楕円 61"/>
            <p:cNvSpPr/>
            <p:nvPr/>
          </p:nvSpPr>
          <p:spPr>
            <a:xfrm>
              <a:off x="4163424"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63" name="円/楕円 62"/>
            <p:cNvSpPr/>
            <p:nvPr/>
          </p:nvSpPr>
          <p:spPr>
            <a:xfrm>
              <a:off x="4662309"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5</a:t>
              </a:r>
              <a:endParaRPr kumimoji="1" lang="ja-JP" altLang="en-US" dirty="0">
                <a:latin typeface="Calibri" panose="020F0502020204030204" pitchFamily="34" charset="0"/>
              </a:endParaRPr>
            </a:p>
          </p:txBody>
        </p:sp>
        <p:sp>
          <p:nvSpPr>
            <p:cNvPr id="64" name="円/楕円 63"/>
            <p:cNvSpPr/>
            <p:nvPr/>
          </p:nvSpPr>
          <p:spPr>
            <a:xfrm>
              <a:off x="5169908"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65" name="円/楕円 64"/>
            <p:cNvSpPr/>
            <p:nvPr/>
          </p:nvSpPr>
          <p:spPr>
            <a:xfrm>
              <a:off x="5672451"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7</a:t>
              </a:r>
              <a:endParaRPr kumimoji="1" lang="ja-JP" altLang="en-US" dirty="0">
                <a:latin typeface="Calibri" panose="020F0502020204030204" pitchFamily="34" charset="0"/>
              </a:endParaRPr>
            </a:p>
          </p:txBody>
        </p:sp>
      </p:grpSp>
      <p:grpSp>
        <p:nvGrpSpPr>
          <p:cNvPr id="96" name="図形グループ 95"/>
          <p:cNvGrpSpPr/>
          <p:nvPr/>
        </p:nvGrpSpPr>
        <p:grpSpPr>
          <a:xfrm>
            <a:off x="1081868" y="2046679"/>
            <a:ext cx="7541543" cy="990592"/>
            <a:chOff x="1145257" y="3564473"/>
            <a:chExt cx="7541543" cy="990592"/>
          </a:xfrm>
        </p:grpSpPr>
        <p:sp>
          <p:nvSpPr>
            <p:cNvPr id="97" name="角丸四角形 96"/>
            <p:cNvSpPr/>
            <p:nvPr/>
          </p:nvSpPr>
          <p:spPr>
            <a:xfrm>
              <a:off x="1735667" y="3887639"/>
              <a:ext cx="6951133" cy="667426"/>
            </a:xfrm>
            <a:prstGeom prst="round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98" name="テキスト ボックス 97"/>
            <p:cNvSpPr txBox="1"/>
            <p:nvPr/>
          </p:nvSpPr>
          <p:spPr>
            <a:xfrm>
              <a:off x="1145257" y="3564473"/>
              <a:ext cx="916161" cy="646331"/>
            </a:xfrm>
            <a:prstGeom prst="rect">
              <a:avLst/>
            </a:prstGeom>
            <a:solidFill>
              <a:schemeClr val="bg1"/>
            </a:solidFill>
          </p:spPr>
          <p:txBody>
            <a:bodyPr wrap="none" rtlCol="0">
              <a:spAutoFit/>
            </a:bodyPr>
            <a:lstStyle/>
            <a:p>
              <a:pPr algn="ctr"/>
              <a:r>
                <a:rPr kumimoji="1" lang="en-US" altLang="ja-JP" dirty="0" smtClean="0"/>
                <a:t>Sort</a:t>
              </a:r>
            </a:p>
            <a:p>
              <a:pPr algn="ctr"/>
              <a:r>
                <a:rPr kumimoji="1" lang="en-US" altLang="ja-JP" dirty="0" smtClean="0"/>
                <a:t>Unique</a:t>
              </a:r>
              <a:endParaRPr kumimoji="1" lang="ja-JP" altLang="en-US" dirty="0"/>
            </a:p>
          </p:txBody>
        </p:sp>
      </p:grpSp>
      <p:grpSp>
        <p:nvGrpSpPr>
          <p:cNvPr id="99" name="図形グループ 98"/>
          <p:cNvGrpSpPr/>
          <p:nvPr/>
        </p:nvGrpSpPr>
        <p:grpSpPr>
          <a:xfrm>
            <a:off x="2514179" y="2423072"/>
            <a:ext cx="4556771" cy="539881"/>
            <a:chOff x="2574453" y="3943127"/>
            <a:chExt cx="4556771" cy="539881"/>
          </a:xfrm>
        </p:grpSpPr>
        <p:sp>
          <p:nvSpPr>
            <p:cNvPr id="100" name="乗算記号 99"/>
            <p:cNvSpPr/>
            <p:nvPr/>
          </p:nvSpPr>
          <p:spPr>
            <a:xfrm>
              <a:off x="2574453" y="39431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01" name="乗算記号 100"/>
            <p:cNvSpPr/>
            <p:nvPr/>
          </p:nvSpPr>
          <p:spPr>
            <a:xfrm>
              <a:off x="3082052" y="39431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02" name="乗算記号 101"/>
            <p:cNvSpPr/>
            <p:nvPr/>
          </p:nvSpPr>
          <p:spPr>
            <a:xfrm>
              <a:off x="3584595" y="39431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03" name="乗算記号 102"/>
            <p:cNvSpPr/>
            <p:nvPr/>
          </p:nvSpPr>
          <p:spPr>
            <a:xfrm>
              <a:off x="4582898" y="39431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04" name="乗算記号 103"/>
            <p:cNvSpPr/>
            <p:nvPr/>
          </p:nvSpPr>
          <p:spPr>
            <a:xfrm>
              <a:off x="6591343" y="39431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grpSp>
        <p:nvGrpSpPr>
          <p:cNvPr id="137" name="図形グループ 136"/>
          <p:cNvGrpSpPr/>
          <p:nvPr/>
        </p:nvGrpSpPr>
        <p:grpSpPr>
          <a:xfrm>
            <a:off x="2089033" y="4928908"/>
            <a:ext cx="6398377" cy="374429"/>
            <a:chOff x="2152426" y="4024248"/>
            <a:chExt cx="6398377" cy="374429"/>
          </a:xfrm>
        </p:grpSpPr>
        <p:sp>
          <p:nvSpPr>
            <p:cNvPr id="138" name="円/楕円 137"/>
            <p:cNvSpPr/>
            <p:nvPr/>
          </p:nvSpPr>
          <p:spPr>
            <a:xfrm>
              <a:off x="2152426"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139" name="円/楕円 138"/>
            <p:cNvSpPr/>
            <p:nvPr/>
          </p:nvSpPr>
          <p:spPr>
            <a:xfrm>
              <a:off x="2654969"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140" name="円/楕円 139"/>
            <p:cNvSpPr/>
            <p:nvPr/>
          </p:nvSpPr>
          <p:spPr>
            <a:xfrm>
              <a:off x="3162568"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141" name="円/楕円 140"/>
            <p:cNvSpPr/>
            <p:nvPr/>
          </p:nvSpPr>
          <p:spPr>
            <a:xfrm>
              <a:off x="3665111"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142" name="円/楕円 141"/>
            <p:cNvSpPr/>
            <p:nvPr/>
          </p:nvSpPr>
          <p:spPr>
            <a:xfrm>
              <a:off x="4164529"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1</a:t>
              </a:r>
              <a:endParaRPr kumimoji="1" lang="ja-JP" altLang="en-US" dirty="0">
                <a:latin typeface="Calibri" panose="020F0502020204030204" pitchFamily="34" charset="0"/>
              </a:endParaRPr>
            </a:p>
          </p:txBody>
        </p:sp>
        <p:sp>
          <p:nvSpPr>
            <p:cNvPr id="143" name="円/楕円 142"/>
            <p:cNvSpPr/>
            <p:nvPr/>
          </p:nvSpPr>
          <p:spPr>
            <a:xfrm>
              <a:off x="4663414"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1</a:t>
              </a:r>
              <a:endParaRPr kumimoji="1" lang="ja-JP" altLang="en-US" dirty="0">
                <a:latin typeface="Calibri" panose="020F0502020204030204" pitchFamily="34" charset="0"/>
              </a:endParaRPr>
            </a:p>
          </p:txBody>
        </p:sp>
        <p:sp>
          <p:nvSpPr>
            <p:cNvPr id="144" name="円/楕円 143"/>
            <p:cNvSpPr/>
            <p:nvPr/>
          </p:nvSpPr>
          <p:spPr>
            <a:xfrm>
              <a:off x="5171013"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2</a:t>
              </a:r>
              <a:endParaRPr kumimoji="1" lang="ja-JP" altLang="en-US" dirty="0">
                <a:latin typeface="Calibri" panose="020F0502020204030204" pitchFamily="34" charset="0"/>
              </a:endParaRPr>
            </a:p>
          </p:txBody>
        </p:sp>
        <p:sp>
          <p:nvSpPr>
            <p:cNvPr id="145" name="円/楕円 144"/>
            <p:cNvSpPr/>
            <p:nvPr/>
          </p:nvSpPr>
          <p:spPr>
            <a:xfrm>
              <a:off x="5673556"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146" name="円/楕円 145"/>
            <p:cNvSpPr/>
            <p:nvPr/>
          </p:nvSpPr>
          <p:spPr>
            <a:xfrm>
              <a:off x="6172974"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147" name="円/楕円 146"/>
            <p:cNvSpPr/>
            <p:nvPr/>
          </p:nvSpPr>
          <p:spPr>
            <a:xfrm>
              <a:off x="6671859"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148" name="円/楕円 147"/>
            <p:cNvSpPr/>
            <p:nvPr/>
          </p:nvSpPr>
          <p:spPr>
            <a:xfrm>
              <a:off x="7178071"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5</a:t>
              </a:r>
              <a:endParaRPr kumimoji="1" lang="ja-JP" altLang="en-US" dirty="0">
                <a:latin typeface="Calibri" panose="020F0502020204030204" pitchFamily="34" charset="0"/>
              </a:endParaRPr>
            </a:p>
          </p:txBody>
        </p:sp>
        <p:sp>
          <p:nvSpPr>
            <p:cNvPr id="149" name="円/楕円 148"/>
            <p:cNvSpPr/>
            <p:nvPr/>
          </p:nvSpPr>
          <p:spPr>
            <a:xfrm>
              <a:off x="7677489"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6</a:t>
              </a:r>
              <a:endParaRPr kumimoji="1" lang="ja-JP" altLang="en-US" dirty="0">
                <a:latin typeface="Calibri" panose="020F0502020204030204" pitchFamily="34" charset="0"/>
              </a:endParaRPr>
            </a:p>
          </p:txBody>
        </p:sp>
        <p:sp>
          <p:nvSpPr>
            <p:cNvPr id="150" name="円/楕円 149"/>
            <p:cNvSpPr/>
            <p:nvPr/>
          </p:nvSpPr>
          <p:spPr>
            <a:xfrm>
              <a:off x="8176374"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7</a:t>
              </a:r>
              <a:endParaRPr kumimoji="1" lang="ja-JP" altLang="en-US" dirty="0">
                <a:latin typeface="Calibri" panose="020F0502020204030204" pitchFamily="34" charset="0"/>
              </a:endParaRPr>
            </a:p>
          </p:txBody>
        </p:sp>
      </p:grpSp>
      <p:grpSp>
        <p:nvGrpSpPr>
          <p:cNvPr id="151" name="図形グループ 150"/>
          <p:cNvGrpSpPr/>
          <p:nvPr/>
        </p:nvGrpSpPr>
        <p:grpSpPr>
          <a:xfrm>
            <a:off x="2091243" y="5617373"/>
            <a:ext cx="1381256" cy="375537"/>
            <a:chOff x="2154636" y="4712710"/>
            <a:chExt cx="1381256" cy="375537"/>
          </a:xfrm>
        </p:grpSpPr>
        <p:sp>
          <p:nvSpPr>
            <p:cNvPr id="152" name="円/楕円 151"/>
            <p:cNvSpPr/>
            <p:nvPr/>
          </p:nvSpPr>
          <p:spPr>
            <a:xfrm>
              <a:off x="2154636" y="4712710"/>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153" name="円/楕円 152"/>
            <p:cNvSpPr/>
            <p:nvPr/>
          </p:nvSpPr>
          <p:spPr>
            <a:xfrm>
              <a:off x="2653864"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5</a:t>
              </a:r>
              <a:endParaRPr kumimoji="1" lang="ja-JP" altLang="en-US" dirty="0">
                <a:latin typeface="Calibri" panose="020F0502020204030204" pitchFamily="34" charset="0"/>
              </a:endParaRPr>
            </a:p>
          </p:txBody>
        </p:sp>
        <p:sp>
          <p:nvSpPr>
            <p:cNvPr id="154" name="円/楕円 153"/>
            <p:cNvSpPr/>
            <p:nvPr/>
          </p:nvSpPr>
          <p:spPr>
            <a:xfrm>
              <a:off x="3161463" y="471381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6</a:t>
              </a:r>
              <a:endParaRPr kumimoji="1" lang="ja-JP" altLang="en-US" dirty="0">
                <a:latin typeface="Calibri" panose="020F0502020204030204" pitchFamily="34" charset="0"/>
              </a:endParaRPr>
            </a:p>
          </p:txBody>
        </p:sp>
      </p:grpSp>
      <p:grpSp>
        <p:nvGrpSpPr>
          <p:cNvPr id="160" name="図形グループ 159"/>
          <p:cNvGrpSpPr/>
          <p:nvPr/>
        </p:nvGrpSpPr>
        <p:grpSpPr>
          <a:xfrm>
            <a:off x="924822" y="4469133"/>
            <a:ext cx="7698589" cy="990592"/>
            <a:chOff x="988211" y="3564473"/>
            <a:chExt cx="7698589" cy="990592"/>
          </a:xfrm>
        </p:grpSpPr>
        <p:sp>
          <p:nvSpPr>
            <p:cNvPr id="161" name="角丸四角形 160"/>
            <p:cNvSpPr/>
            <p:nvPr/>
          </p:nvSpPr>
          <p:spPr>
            <a:xfrm>
              <a:off x="1735667" y="3887639"/>
              <a:ext cx="6951133" cy="667426"/>
            </a:xfrm>
            <a:prstGeom prst="round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62" name="テキスト ボックス 161"/>
            <p:cNvSpPr txBox="1"/>
            <p:nvPr/>
          </p:nvSpPr>
          <p:spPr>
            <a:xfrm>
              <a:off x="988211" y="3564473"/>
              <a:ext cx="1108334" cy="646331"/>
            </a:xfrm>
            <a:prstGeom prst="rect">
              <a:avLst/>
            </a:prstGeom>
            <a:solidFill>
              <a:schemeClr val="bg1"/>
            </a:solidFill>
          </p:spPr>
          <p:txBody>
            <a:bodyPr wrap="none" rtlCol="0">
              <a:spAutoFit/>
            </a:bodyPr>
            <a:lstStyle/>
            <a:p>
              <a:pPr algn="ctr"/>
              <a:r>
                <a:rPr kumimoji="1" lang="en-US" altLang="ja-JP" dirty="0" smtClean="0"/>
                <a:t>Sort</a:t>
              </a:r>
            </a:p>
            <a:p>
              <a:pPr algn="ctr"/>
              <a:r>
                <a:rPr kumimoji="1" lang="en-US" altLang="ja-JP" dirty="0" smtClean="0"/>
                <a:t>Compact</a:t>
              </a:r>
              <a:endParaRPr kumimoji="1" lang="ja-JP" altLang="en-US" dirty="0"/>
            </a:p>
          </p:txBody>
        </p:sp>
      </p:grpSp>
      <p:grpSp>
        <p:nvGrpSpPr>
          <p:cNvPr id="163" name="図形グループ 162"/>
          <p:cNvGrpSpPr/>
          <p:nvPr/>
        </p:nvGrpSpPr>
        <p:grpSpPr>
          <a:xfrm>
            <a:off x="2514179" y="4845526"/>
            <a:ext cx="4556771" cy="539881"/>
            <a:chOff x="2574453" y="3943127"/>
            <a:chExt cx="4556771" cy="539881"/>
          </a:xfrm>
        </p:grpSpPr>
        <p:sp>
          <p:nvSpPr>
            <p:cNvPr id="164" name="乗算記号 163"/>
            <p:cNvSpPr/>
            <p:nvPr/>
          </p:nvSpPr>
          <p:spPr>
            <a:xfrm>
              <a:off x="2574453" y="39431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65" name="乗算記号 164"/>
            <p:cNvSpPr/>
            <p:nvPr/>
          </p:nvSpPr>
          <p:spPr>
            <a:xfrm>
              <a:off x="3082052" y="39431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66" name="乗算記号 165"/>
            <p:cNvSpPr/>
            <p:nvPr/>
          </p:nvSpPr>
          <p:spPr>
            <a:xfrm>
              <a:off x="3584595" y="39431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67" name="乗算記号 166"/>
            <p:cNvSpPr/>
            <p:nvPr/>
          </p:nvSpPr>
          <p:spPr>
            <a:xfrm>
              <a:off x="4582898" y="39431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68" name="乗算記号 167"/>
            <p:cNvSpPr/>
            <p:nvPr/>
          </p:nvSpPr>
          <p:spPr>
            <a:xfrm>
              <a:off x="6591343" y="39431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grpSp>
        <p:nvGrpSpPr>
          <p:cNvPr id="187" name="図形グループ 186"/>
          <p:cNvGrpSpPr/>
          <p:nvPr/>
        </p:nvGrpSpPr>
        <p:grpSpPr>
          <a:xfrm>
            <a:off x="2705579" y="3719020"/>
            <a:ext cx="3012825" cy="521749"/>
            <a:chOff x="2767863" y="3213484"/>
            <a:chExt cx="3012825" cy="521749"/>
          </a:xfrm>
        </p:grpSpPr>
        <p:sp>
          <p:nvSpPr>
            <p:cNvPr id="14" name="下矢印 13"/>
            <p:cNvSpPr/>
            <p:nvPr/>
          </p:nvSpPr>
          <p:spPr>
            <a:xfrm>
              <a:off x="2767863" y="3213484"/>
              <a:ext cx="632398" cy="521749"/>
            </a:xfrm>
            <a:prstGeom prst="downArrow">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70" name="テキスト ボックス 169"/>
            <p:cNvSpPr txBox="1"/>
            <p:nvPr/>
          </p:nvSpPr>
          <p:spPr>
            <a:xfrm>
              <a:off x="3531354" y="3289531"/>
              <a:ext cx="2249334" cy="369332"/>
            </a:xfrm>
            <a:prstGeom prst="rect">
              <a:avLst/>
            </a:prstGeom>
            <a:noFill/>
          </p:spPr>
          <p:txBody>
            <a:bodyPr wrap="none" rtlCol="0">
              <a:spAutoFit/>
            </a:bodyPr>
            <a:lstStyle/>
            <a:p>
              <a:r>
                <a:rPr kumimoji="1" lang="en-US" altLang="ja-JP" dirty="0" smtClean="0"/>
                <a:t>GPU</a:t>
              </a:r>
              <a:r>
                <a:rPr kumimoji="1" lang="ja-JP" altLang="en-US" dirty="0" smtClean="0"/>
                <a:t>間で頂点を交換</a:t>
              </a:r>
              <a:endParaRPr kumimoji="1" lang="ja-JP" altLang="en-US" dirty="0"/>
            </a:p>
          </p:txBody>
        </p:sp>
      </p:grpSp>
      <p:cxnSp>
        <p:nvCxnSpPr>
          <p:cNvPr id="172" name="直線コネクタ 171"/>
          <p:cNvCxnSpPr/>
          <p:nvPr/>
        </p:nvCxnSpPr>
        <p:spPr>
          <a:xfrm>
            <a:off x="-83" y="4423061"/>
            <a:ext cx="9144000" cy="0"/>
          </a:xfrm>
          <a:prstGeom prst="line">
            <a:avLst/>
          </a:prstGeom>
          <a:ln>
            <a:prstDash val="dash"/>
          </a:ln>
        </p:spPr>
        <p:style>
          <a:lnRef idx="2">
            <a:schemeClr val="dk1"/>
          </a:lnRef>
          <a:fillRef idx="1">
            <a:schemeClr val="lt1"/>
          </a:fillRef>
          <a:effectRef idx="0">
            <a:schemeClr val="dk1"/>
          </a:effectRef>
          <a:fontRef idx="minor">
            <a:schemeClr val="dk1"/>
          </a:fontRef>
        </p:style>
      </p:cxnSp>
      <p:sp>
        <p:nvSpPr>
          <p:cNvPr id="175" name="テキスト ボックス 174"/>
          <p:cNvSpPr txBox="1"/>
          <p:nvPr/>
        </p:nvSpPr>
        <p:spPr>
          <a:xfrm>
            <a:off x="98702" y="3209991"/>
            <a:ext cx="1107996" cy="369332"/>
          </a:xfrm>
          <a:prstGeom prst="rect">
            <a:avLst/>
          </a:prstGeom>
          <a:noFill/>
        </p:spPr>
        <p:txBody>
          <a:bodyPr wrap="none" rtlCol="0">
            <a:spAutoFit/>
          </a:bodyPr>
          <a:lstStyle/>
          <a:p>
            <a:r>
              <a:rPr kumimoji="1" lang="ja-JP" altLang="en-US" dirty="0" smtClean="0"/>
              <a:t>従来手法</a:t>
            </a:r>
            <a:endParaRPr kumimoji="1" lang="ja-JP" altLang="en-US" dirty="0"/>
          </a:p>
        </p:txBody>
      </p:sp>
      <p:sp>
        <p:nvSpPr>
          <p:cNvPr id="186" name="テキスト ボックス 185"/>
          <p:cNvSpPr txBox="1"/>
          <p:nvPr/>
        </p:nvSpPr>
        <p:spPr>
          <a:xfrm>
            <a:off x="98702" y="5632445"/>
            <a:ext cx="1107996" cy="369332"/>
          </a:xfrm>
          <a:prstGeom prst="rect">
            <a:avLst/>
          </a:prstGeom>
          <a:noFill/>
        </p:spPr>
        <p:txBody>
          <a:bodyPr wrap="none" rtlCol="0">
            <a:spAutoFit/>
          </a:bodyPr>
          <a:lstStyle/>
          <a:p>
            <a:r>
              <a:rPr kumimoji="1" lang="ja-JP" altLang="en-US" dirty="0" smtClean="0"/>
              <a:t>提案手法</a:t>
            </a:r>
            <a:endParaRPr kumimoji="1" lang="ja-JP" altLang="en-US" dirty="0"/>
          </a:p>
        </p:txBody>
      </p:sp>
      <p:grpSp>
        <p:nvGrpSpPr>
          <p:cNvPr id="188" name="図形グループ 187"/>
          <p:cNvGrpSpPr/>
          <p:nvPr/>
        </p:nvGrpSpPr>
        <p:grpSpPr>
          <a:xfrm>
            <a:off x="2089033" y="1606499"/>
            <a:ext cx="6398377" cy="374429"/>
            <a:chOff x="2153531" y="3357102"/>
            <a:chExt cx="6398377" cy="374429"/>
          </a:xfrm>
        </p:grpSpPr>
        <p:sp>
          <p:nvSpPr>
            <p:cNvPr id="189" name="円/楕円 188"/>
            <p:cNvSpPr/>
            <p:nvPr/>
          </p:nvSpPr>
          <p:spPr>
            <a:xfrm>
              <a:off x="2153531"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190" name="円/楕円 189"/>
            <p:cNvSpPr/>
            <p:nvPr/>
          </p:nvSpPr>
          <p:spPr>
            <a:xfrm>
              <a:off x="265607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191" name="円/楕円 190"/>
            <p:cNvSpPr/>
            <p:nvPr/>
          </p:nvSpPr>
          <p:spPr>
            <a:xfrm>
              <a:off x="3163673"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7</a:t>
              </a:r>
              <a:endParaRPr kumimoji="1" lang="ja-JP" altLang="en-US" dirty="0">
                <a:latin typeface="Calibri" panose="020F0502020204030204" pitchFamily="34" charset="0"/>
              </a:endParaRPr>
            </a:p>
          </p:txBody>
        </p:sp>
        <p:sp>
          <p:nvSpPr>
            <p:cNvPr id="192" name="円/楕円 191"/>
            <p:cNvSpPr/>
            <p:nvPr/>
          </p:nvSpPr>
          <p:spPr>
            <a:xfrm>
              <a:off x="3666216"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193" name="円/楕円 192"/>
            <p:cNvSpPr/>
            <p:nvPr/>
          </p:nvSpPr>
          <p:spPr>
            <a:xfrm>
              <a:off x="416563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194" name="円/楕円 193"/>
            <p:cNvSpPr/>
            <p:nvPr/>
          </p:nvSpPr>
          <p:spPr>
            <a:xfrm>
              <a:off x="4664519"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195" name="円/楕円 194"/>
            <p:cNvSpPr/>
            <p:nvPr/>
          </p:nvSpPr>
          <p:spPr>
            <a:xfrm>
              <a:off x="5172118"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196" name="円/楕円 195"/>
            <p:cNvSpPr/>
            <p:nvPr/>
          </p:nvSpPr>
          <p:spPr>
            <a:xfrm>
              <a:off x="5674661"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2</a:t>
              </a:r>
              <a:endParaRPr kumimoji="1" lang="ja-JP" altLang="en-US" dirty="0">
                <a:latin typeface="Calibri" panose="020F0502020204030204" pitchFamily="34" charset="0"/>
              </a:endParaRPr>
            </a:p>
          </p:txBody>
        </p:sp>
        <p:sp>
          <p:nvSpPr>
            <p:cNvPr id="197" name="円/楕円 196"/>
            <p:cNvSpPr/>
            <p:nvPr/>
          </p:nvSpPr>
          <p:spPr>
            <a:xfrm>
              <a:off x="6174079"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198" name="円/楕円 197"/>
            <p:cNvSpPr/>
            <p:nvPr/>
          </p:nvSpPr>
          <p:spPr>
            <a:xfrm>
              <a:off x="667296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5</a:t>
              </a:r>
              <a:endParaRPr kumimoji="1" lang="ja-JP" altLang="en-US" dirty="0">
                <a:latin typeface="Calibri" panose="020F0502020204030204" pitchFamily="34" charset="0"/>
              </a:endParaRPr>
            </a:p>
          </p:txBody>
        </p:sp>
        <p:sp>
          <p:nvSpPr>
            <p:cNvPr id="199" name="円/楕円 198"/>
            <p:cNvSpPr/>
            <p:nvPr/>
          </p:nvSpPr>
          <p:spPr>
            <a:xfrm>
              <a:off x="7179176"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200" name="円/楕円 199"/>
            <p:cNvSpPr/>
            <p:nvPr/>
          </p:nvSpPr>
          <p:spPr>
            <a:xfrm>
              <a:off x="767859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201" name="円/楕円 200"/>
            <p:cNvSpPr/>
            <p:nvPr/>
          </p:nvSpPr>
          <p:spPr>
            <a:xfrm>
              <a:off x="8177479"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1</a:t>
              </a:r>
              <a:endParaRPr kumimoji="1" lang="ja-JP" altLang="en-US" dirty="0">
                <a:latin typeface="Calibri" panose="020F0502020204030204" pitchFamily="34" charset="0"/>
              </a:endParaRPr>
            </a:p>
          </p:txBody>
        </p:sp>
      </p:grpSp>
      <p:grpSp>
        <p:nvGrpSpPr>
          <p:cNvPr id="202" name="図形グループ 201"/>
          <p:cNvGrpSpPr/>
          <p:nvPr/>
        </p:nvGrpSpPr>
        <p:grpSpPr>
          <a:xfrm>
            <a:off x="2705579" y="6140716"/>
            <a:ext cx="3012825" cy="521749"/>
            <a:chOff x="2767863" y="3213484"/>
            <a:chExt cx="3012825" cy="521749"/>
          </a:xfrm>
        </p:grpSpPr>
        <p:sp>
          <p:nvSpPr>
            <p:cNvPr id="203" name="下矢印 202"/>
            <p:cNvSpPr/>
            <p:nvPr/>
          </p:nvSpPr>
          <p:spPr>
            <a:xfrm>
              <a:off x="2767863" y="3213484"/>
              <a:ext cx="632398" cy="521749"/>
            </a:xfrm>
            <a:prstGeom prst="downArrow">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04" name="テキスト ボックス 203"/>
            <p:cNvSpPr txBox="1"/>
            <p:nvPr/>
          </p:nvSpPr>
          <p:spPr>
            <a:xfrm>
              <a:off x="3531354" y="3289531"/>
              <a:ext cx="2249334" cy="369332"/>
            </a:xfrm>
            <a:prstGeom prst="rect">
              <a:avLst/>
            </a:prstGeom>
            <a:noFill/>
          </p:spPr>
          <p:txBody>
            <a:bodyPr wrap="none" rtlCol="0">
              <a:spAutoFit/>
            </a:bodyPr>
            <a:lstStyle/>
            <a:p>
              <a:r>
                <a:rPr kumimoji="1" lang="en-US" altLang="ja-JP" dirty="0" smtClean="0"/>
                <a:t>GPU</a:t>
              </a:r>
              <a:r>
                <a:rPr kumimoji="1" lang="ja-JP" altLang="en-US" dirty="0" smtClean="0"/>
                <a:t>間で頂点を交換</a:t>
              </a:r>
              <a:endParaRPr kumimoji="1" lang="ja-JP" altLang="en-US" dirty="0"/>
            </a:p>
          </p:txBody>
        </p:sp>
      </p:grpSp>
      <p:grpSp>
        <p:nvGrpSpPr>
          <p:cNvPr id="230" name="図形グループ 229"/>
          <p:cNvGrpSpPr/>
          <p:nvPr/>
        </p:nvGrpSpPr>
        <p:grpSpPr>
          <a:xfrm>
            <a:off x="2007554" y="4845526"/>
            <a:ext cx="6564661" cy="539881"/>
            <a:chOff x="2069838" y="4804883"/>
            <a:chExt cx="6564661" cy="539881"/>
          </a:xfrm>
        </p:grpSpPr>
        <p:sp>
          <p:nvSpPr>
            <p:cNvPr id="223" name="乗算記号 222"/>
            <p:cNvSpPr/>
            <p:nvPr/>
          </p:nvSpPr>
          <p:spPr>
            <a:xfrm>
              <a:off x="2069838" y="4804883"/>
              <a:ext cx="539881" cy="539881"/>
            </a:xfrm>
            <a:prstGeom prst="mathMultiply">
              <a:avLst>
                <a:gd name="adj1" fmla="val 9334"/>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26" name="乗算記号 225"/>
            <p:cNvSpPr/>
            <p:nvPr/>
          </p:nvSpPr>
          <p:spPr>
            <a:xfrm>
              <a:off x="4078283" y="4804883"/>
              <a:ext cx="539881" cy="539881"/>
            </a:xfrm>
            <a:prstGeom prst="mathMultiply">
              <a:avLst>
                <a:gd name="adj1" fmla="val 9334"/>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27" name="乗算記号 226"/>
            <p:cNvSpPr/>
            <p:nvPr/>
          </p:nvSpPr>
          <p:spPr>
            <a:xfrm>
              <a:off x="6086728" y="4804883"/>
              <a:ext cx="539881" cy="539881"/>
            </a:xfrm>
            <a:prstGeom prst="mathMultiply">
              <a:avLst>
                <a:gd name="adj1" fmla="val 9334"/>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28" name="乗算記号 227"/>
            <p:cNvSpPr/>
            <p:nvPr/>
          </p:nvSpPr>
          <p:spPr>
            <a:xfrm>
              <a:off x="5089223" y="4804883"/>
              <a:ext cx="539881" cy="539881"/>
            </a:xfrm>
            <a:prstGeom prst="mathMultiply">
              <a:avLst>
                <a:gd name="adj1" fmla="val 9334"/>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29" name="乗算記号 228"/>
            <p:cNvSpPr/>
            <p:nvPr/>
          </p:nvSpPr>
          <p:spPr>
            <a:xfrm>
              <a:off x="8094618" y="4804883"/>
              <a:ext cx="539881" cy="539881"/>
            </a:xfrm>
            <a:prstGeom prst="mathMultiply">
              <a:avLst>
                <a:gd name="adj1" fmla="val 9334"/>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grpSp>
        <p:nvGrpSpPr>
          <p:cNvPr id="237" name="図形グループ 236"/>
          <p:cNvGrpSpPr/>
          <p:nvPr/>
        </p:nvGrpSpPr>
        <p:grpSpPr>
          <a:xfrm>
            <a:off x="58062" y="3281681"/>
            <a:ext cx="1865512" cy="2711227"/>
            <a:chOff x="120350" y="3281680"/>
            <a:chExt cx="1865512" cy="2711227"/>
          </a:xfrm>
        </p:grpSpPr>
        <p:sp>
          <p:nvSpPr>
            <p:cNvPr id="233" name="右カーブ矢印 232"/>
            <p:cNvSpPr/>
            <p:nvPr/>
          </p:nvSpPr>
          <p:spPr>
            <a:xfrm>
              <a:off x="904240" y="3281680"/>
              <a:ext cx="904240" cy="2711227"/>
            </a:xfrm>
            <a:prstGeom prst="curvedRightArrow">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solidFill>
                  <a:schemeClr val="tx1"/>
                </a:solidFill>
                <a:latin typeface="Calibri" panose="020F0502020204030204" pitchFamily="34" charset="0"/>
              </a:endParaRPr>
            </a:p>
          </p:txBody>
        </p:sp>
        <p:sp>
          <p:nvSpPr>
            <p:cNvPr id="236" name="円/楕円 235"/>
            <p:cNvSpPr/>
            <p:nvPr/>
          </p:nvSpPr>
          <p:spPr>
            <a:xfrm>
              <a:off x="120350" y="3992872"/>
              <a:ext cx="1865512" cy="860379"/>
            </a:xfrm>
            <a:prstGeom prst="ellipse">
              <a:avLst/>
            </a:prstGeom>
            <a:solidFill>
              <a:schemeClr val="accent2">
                <a:lumMod val="60000"/>
                <a:lumOff val="40000"/>
              </a:schemeClr>
            </a:solidFill>
            <a:ln>
              <a:solidFill>
                <a:srgbClr val="C0504D"/>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solidFill>
                    <a:schemeClr val="tx1"/>
                  </a:solidFill>
                  <a:latin typeface="Calibri" panose="020F0502020204030204" pitchFamily="34" charset="0"/>
                </a:rPr>
                <a:t>GPU</a:t>
              </a:r>
              <a:r>
                <a:rPr kumimoji="1" lang="ja-JP" altLang="en-US" dirty="0" smtClean="0">
                  <a:solidFill>
                    <a:schemeClr val="tx1"/>
                  </a:solidFill>
                  <a:latin typeface="Calibri" panose="020F0502020204030204" pitchFamily="34" charset="0"/>
                </a:rPr>
                <a:t>間</a:t>
              </a:r>
              <a:r>
                <a:rPr kumimoji="1" lang="ja-JP" altLang="en-US" dirty="0" smtClean="0">
                  <a:solidFill>
                    <a:schemeClr val="tx1"/>
                  </a:solidFill>
                  <a:latin typeface="Calibri" panose="020F0502020204030204" pitchFamily="34" charset="0"/>
                </a:rPr>
                <a:t>通信量</a:t>
              </a:r>
              <a:r>
                <a:rPr kumimoji="1" lang="ja-JP" altLang="en-US" dirty="0" smtClean="0">
                  <a:solidFill>
                    <a:schemeClr val="tx1"/>
                  </a:solidFill>
                  <a:latin typeface="Calibri" panose="020F0502020204030204" pitchFamily="34" charset="0"/>
                </a:rPr>
                <a:t>を削減</a:t>
              </a:r>
              <a:endParaRPr kumimoji="1" lang="ja-JP" altLang="en-US" dirty="0">
                <a:solidFill>
                  <a:schemeClr val="tx1"/>
                </a:solidFill>
                <a:latin typeface="Calibri" panose="020F0502020204030204" pitchFamily="34" charset="0"/>
              </a:endParaRPr>
            </a:p>
          </p:txBody>
        </p:sp>
      </p:grpSp>
      <p:sp>
        <p:nvSpPr>
          <p:cNvPr id="3" name="テキスト ボックス 2"/>
          <p:cNvSpPr txBox="1"/>
          <p:nvPr/>
        </p:nvSpPr>
        <p:spPr>
          <a:xfrm>
            <a:off x="5103795" y="5539298"/>
            <a:ext cx="3202369" cy="646331"/>
          </a:xfrm>
          <a:prstGeom prst="rect">
            <a:avLst/>
          </a:prstGeom>
          <a:noFill/>
        </p:spPr>
        <p:txBody>
          <a:bodyPr wrap="none" rtlCol="0">
            <a:spAutoFit/>
          </a:bodyPr>
          <a:lstStyle/>
          <a:p>
            <a:r>
              <a:rPr kumimoji="1" lang="en-US" altLang="ja-JP" dirty="0">
                <a:solidFill>
                  <a:schemeClr val="bg1"/>
                </a:solidFill>
              </a:rPr>
              <a:t>	</a:t>
            </a:r>
            <a:r>
              <a:rPr kumimoji="1" lang="en-US" altLang="ja-JP" dirty="0" smtClean="0">
                <a:solidFill>
                  <a:schemeClr val="bg1"/>
                </a:solidFill>
              </a:rPr>
              <a:t> 0  </a:t>
            </a:r>
            <a:r>
              <a:rPr kumimoji="1" lang="en-US" altLang="ja-JP" dirty="0">
                <a:solidFill>
                  <a:schemeClr val="bg1"/>
                </a:solidFill>
              </a:rPr>
              <a:t>1  2  3  4  5  6  </a:t>
            </a:r>
            <a:r>
              <a:rPr kumimoji="1" lang="en-US" altLang="ja-JP" dirty="0" smtClean="0">
                <a:solidFill>
                  <a:schemeClr val="bg1"/>
                </a:solidFill>
              </a:rPr>
              <a:t>7</a:t>
            </a:r>
            <a:endParaRPr kumimoji="1" lang="en-US" altLang="ja-JP" dirty="0">
              <a:solidFill>
                <a:schemeClr val="bg1"/>
              </a:solidFill>
            </a:endParaRPr>
          </a:p>
          <a:p>
            <a:r>
              <a:rPr kumimoji="1" lang="en-US" altLang="ja-JP" dirty="0" smtClean="0">
                <a:solidFill>
                  <a:schemeClr val="bg1"/>
                </a:solidFill>
              </a:rPr>
              <a:t>Visited = [1, 1, 1, 0, 1, 0, 0, 1]</a:t>
            </a:r>
          </a:p>
        </p:txBody>
      </p:sp>
      <p:sp>
        <p:nvSpPr>
          <p:cNvPr id="8" name="角丸四角形吹き出し 7"/>
          <p:cNvSpPr/>
          <p:nvPr/>
        </p:nvSpPr>
        <p:spPr>
          <a:xfrm>
            <a:off x="6087873" y="3464633"/>
            <a:ext cx="1049439" cy="612648"/>
          </a:xfrm>
          <a:prstGeom prst="wedgeRoundRectCallout">
            <a:avLst>
              <a:gd name="adj1" fmla="val -36280"/>
              <a:gd name="adj2" fmla="val -102998"/>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solidFill>
                  <a:schemeClr val="accent2"/>
                </a:solidFill>
                <a:latin typeface="Calibri" panose="020F0502020204030204" pitchFamily="34" charset="0"/>
              </a:rPr>
              <a:t>重複頂点</a:t>
            </a:r>
            <a:r>
              <a:rPr kumimoji="1" lang="ja-JP" altLang="en-US" sz="1600" dirty="0" smtClean="0">
                <a:latin typeface="Calibri" panose="020F0502020204030204" pitchFamily="34" charset="0"/>
              </a:rPr>
              <a:t>のみ除去</a:t>
            </a:r>
            <a:endParaRPr kumimoji="1" lang="ja-JP" altLang="en-US" sz="1600" dirty="0">
              <a:latin typeface="Calibri" panose="020F0502020204030204" pitchFamily="34" charset="0"/>
            </a:endParaRPr>
          </a:p>
        </p:txBody>
      </p:sp>
      <p:sp>
        <p:nvSpPr>
          <p:cNvPr id="9" name="角丸四角形吹き出し 8"/>
          <p:cNvSpPr/>
          <p:nvPr/>
        </p:nvSpPr>
        <p:spPr>
          <a:xfrm>
            <a:off x="6109581" y="5901701"/>
            <a:ext cx="2171335" cy="630124"/>
          </a:xfrm>
          <a:prstGeom prst="wedgeRoundRectCallout">
            <a:avLst>
              <a:gd name="adj1" fmla="val -36930"/>
              <a:gd name="adj2" fmla="val -99823"/>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600" dirty="0" smtClean="0">
                <a:solidFill>
                  <a:srgbClr val="C0504D"/>
                </a:solidFill>
                <a:latin typeface="Calibri" panose="020F0502020204030204" pitchFamily="34" charset="0"/>
              </a:rPr>
              <a:t>重複頂点</a:t>
            </a:r>
            <a:r>
              <a:rPr kumimoji="1" lang="ja-JP" altLang="en-US" sz="1600" dirty="0" smtClean="0">
                <a:latin typeface="Calibri" panose="020F0502020204030204" pitchFamily="34" charset="0"/>
              </a:rPr>
              <a:t>と</a:t>
            </a:r>
            <a:r>
              <a:rPr kumimoji="1" lang="ja-JP" altLang="en-US" sz="1600" dirty="0" smtClean="0">
                <a:solidFill>
                  <a:schemeClr val="accent1"/>
                </a:solidFill>
                <a:latin typeface="Calibri" panose="020F0502020204030204" pitchFamily="34" charset="0"/>
              </a:rPr>
              <a:t>ローカルに訪問済の頂点</a:t>
            </a:r>
            <a:r>
              <a:rPr kumimoji="1" lang="ja-JP" altLang="en-US" sz="1600" dirty="0" smtClean="0">
                <a:latin typeface="Calibri" panose="020F0502020204030204" pitchFamily="34" charset="0"/>
              </a:rPr>
              <a:t>も除去</a:t>
            </a:r>
            <a:endParaRPr kumimoji="1" lang="ja-JP" altLang="en-US" sz="1600" dirty="0">
              <a:latin typeface="Calibri" panose="020F0502020204030204" pitchFamily="34" charset="0"/>
            </a:endParaRPr>
          </a:p>
        </p:txBody>
      </p:sp>
      <p:grpSp>
        <p:nvGrpSpPr>
          <p:cNvPr id="105" name="図形グループ 104"/>
          <p:cNvGrpSpPr/>
          <p:nvPr/>
        </p:nvGrpSpPr>
        <p:grpSpPr>
          <a:xfrm>
            <a:off x="2073085" y="3154278"/>
            <a:ext cx="3930772" cy="457803"/>
            <a:chOff x="2105988" y="4663208"/>
            <a:chExt cx="3930772" cy="457803"/>
          </a:xfrm>
        </p:grpSpPr>
        <p:sp>
          <p:nvSpPr>
            <p:cNvPr id="106" name="正方形/長方形 105"/>
            <p:cNvSpPr/>
            <p:nvPr/>
          </p:nvSpPr>
          <p:spPr>
            <a:xfrm>
              <a:off x="2105988" y="4663208"/>
              <a:ext cx="920773" cy="457803"/>
            </a:xfrm>
            <a:prstGeom prst="rect">
              <a:avLst/>
            </a:prstGeom>
            <a:solidFill>
              <a:schemeClr val="accent1">
                <a:lumMod val="60000"/>
                <a:lumOff val="40000"/>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07" name="正方形/長方形 106"/>
            <p:cNvSpPr/>
            <p:nvPr/>
          </p:nvSpPr>
          <p:spPr>
            <a:xfrm>
              <a:off x="3113291" y="4663208"/>
              <a:ext cx="915020" cy="457803"/>
            </a:xfrm>
            <a:prstGeom prst="rect">
              <a:avLst/>
            </a:prstGeom>
            <a:solidFill>
              <a:schemeClr val="accent2">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08" name="正方形/長方形 107"/>
            <p:cNvSpPr/>
            <p:nvPr/>
          </p:nvSpPr>
          <p:spPr>
            <a:xfrm>
              <a:off x="4114437" y="4663208"/>
              <a:ext cx="920773" cy="457803"/>
            </a:xfrm>
            <a:prstGeom prst="rect">
              <a:avLst/>
            </a:prstGeom>
            <a:solidFill>
              <a:schemeClr val="accent3">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09" name="正方形/長方形 108"/>
            <p:cNvSpPr/>
            <p:nvPr/>
          </p:nvSpPr>
          <p:spPr>
            <a:xfrm>
              <a:off x="5121740" y="4663208"/>
              <a:ext cx="915020" cy="457803"/>
            </a:xfrm>
            <a:prstGeom prst="rect">
              <a:avLst/>
            </a:prstGeom>
            <a:solidFill>
              <a:srgbClr val="8064A2">
                <a:alpha val="44000"/>
              </a:srgb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grpSp>
        <p:nvGrpSpPr>
          <p:cNvPr id="10" name="図形グループ 9"/>
          <p:cNvGrpSpPr/>
          <p:nvPr/>
        </p:nvGrpSpPr>
        <p:grpSpPr>
          <a:xfrm>
            <a:off x="2068713" y="5574454"/>
            <a:ext cx="1428355" cy="457803"/>
            <a:chOff x="2068713" y="5574454"/>
            <a:chExt cx="1428355" cy="457803"/>
          </a:xfrm>
        </p:grpSpPr>
        <p:sp>
          <p:nvSpPr>
            <p:cNvPr id="110" name="正方形/長方形 109"/>
            <p:cNvSpPr/>
            <p:nvPr/>
          </p:nvSpPr>
          <p:spPr>
            <a:xfrm>
              <a:off x="2068713" y="5574454"/>
              <a:ext cx="425146" cy="457803"/>
            </a:xfrm>
            <a:prstGeom prst="rect">
              <a:avLst/>
            </a:prstGeom>
            <a:solidFill>
              <a:schemeClr val="accent2">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12" name="正方形/長方形 111"/>
            <p:cNvSpPr/>
            <p:nvPr/>
          </p:nvSpPr>
          <p:spPr>
            <a:xfrm>
              <a:off x="3071922" y="5574454"/>
              <a:ext cx="425146" cy="457803"/>
            </a:xfrm>
            <a:prstGeom prst="rect">
              <a:avLst/>
            </a:prstGeom>
            <a:solidFill>
              <a:srgbClr val="8064A2">
                <a:alpha val="44000"/>
              </a:srgb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14" name="正方形/長方形 113"/>
            <p:cNvSpPr/>
            <p:nvPr/>
          </p:nvSpPr>
          <p:spPr>
            <a:xfrm>
              <a:off x="2564367" y="5574454"/>
              <a:ext cx="425146" cy="457803"/>
            </a:xfrm>
            <a:prstGeom prst="rect">
              <a:avLst/>
            </a:prstGeom>
            <a:solidFill>
              <a:schemeClr val="accent3">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sp>
        <p:nvSpPr>
          <p:cNvPr id="11" name="テキスト ボックス 10"/>
          <p:cNvSpPr txBox="1"/>
          <p:nvPr/>
        </p:nvSpPr>
        <p:spPr>
          <a:xfrm>
            <a:off x="609600" y="1460500"/>
            <a:ext cx="1338828" cy="646331"/>
          </a:xfrm>
          <a:prstGeom prst="rect">
            <a:avLst/>
          </a:prstGeom>
          <a:noFill/>
        </p:spPr>
        <p:txBody>
          <a:bodyPr wrap="none" rtlCol="0">
            <a:spAutoFit/>
          </a:bodyPr>
          <a:lstStyle/>
          <a:p>
            <a:r>
              <a:rPr kumimoji="1" lang="en-US" altLang="ja-JP" dirty="0">
                <a:latin typeface="Calibri" panose="020F0502020204030204" pitchFamily="34" charset="0"/>
              </a:rPr>
              <a:t>Gather</a:t>
            </a:r>
            <a:r>
              <a:rPr kumimoji="1" lang="ja-JP" altLang="en-US" dirty="0">
                <a:latin typeface="Calibri" panose="020F0502020204030204" pitchFamily="34" charset="0"/>
              </a:rPr>
              <a:t>後</a:t>
            </a:r>
            <a:r>
              <a:rPr kumimoji="1" lang="ja-JP" altLang="en-US" dirty="0" smtClean="0">
                <a:latin typeface="Calibri" panose="020F0502020204030204" pitchFamily="34" charset="0"/>
              </a:rPr>
              <a:t>の</a:t>
            </a:r>
            <a:endParaRPr kumimoji="1" lang="en-US" altLang="ja-JP" dirty="0" smtClean="0">
              <a:latin typeface="Calibri" panose="020F0502020204030204" pitchFamily="34" charset="0"/>
            </a:endParaRPr>
          </a:p>
          <a:p>
            <a:r>
              <a:rPr kumimoji="1" lang="ja-JP" altLang="en-US" dirty="0" smtClean="0">
                <a:latin typeface="Calibri" panose="020F0502020204030204" pitchFamily="34" charset="0"/>
              </a:rPr>
              <a:t>隣接頂点群</a:t>
            </a:r>
            <a:endParaRPr kumimoji="1" lang="ja-JP" altLang="en-US" dirty="0">
              <a:latin typeface="Calibri" panose="020F0502020204030204" pitchFamily="34" charset="0"/>
            </a:endParaRPr>
          </a:p>
        </p:txBody>
      </p:sp>
    </p:spTree>
    <p:custDataLst>
      <p:tags r:id="rId1"/>
    </p:custDataLst>
    <p:extLst>
      <p:ext uri="{BB962C8B-B14F-4D97-AF65-F5344CB8AC3E}">
        <p14:creationId xmlns:p14="http://schemas.microsoft.com/office/powerpoint/2010/main" val="3510444999"/>
      </p:ext>
    </p:extLst>
  </p:cSld>
  <p:clrMapOvr>
    <a:masterClrMapping/>
  </p:clrMapOvr>
  <mc:AlternateContent xmlns:mc="http://schemas.openxmlformats.org/markup-compatibility/2006" xmlns:p14="http://schemas.microsoft.com/office/powerpoint/2010/main">
    <mc:Choice Requires="p14">
      <p:transition spd="slow" p14:dur="2000" advTm="52196"/>
    </mc:Choice>
    <mc:Fallback xmlns="">
      <p:transition xmlns:p14="http://schemas.microsoft.com/office/powerpoint/2010/main" spd="slow" advTm="52196"/>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提案手法の実装</a:t>
            </a:r>
            <a:endParaRPr kumimoji="1" lang="ja-JP" altLang="en-US" dirty="0"/>
          </a:p>
        </p:txBody>
      </p:sp>
      <p:sp>
        <p:nvSpPr>
          <p:cNvPr id="91" name="コンテンツ プレースホルダー 90"/>
          <p:cNvSpPr>
            <a:spLocks noGrp="1"/>
          </p:cNvSpPr>
          <p:nvPr>
            <p:ph idx="1"/>
          </p:nvPr>
        </p:nvSpPr>
        <p:spPr>
          <a:xfrm>
            <a:off x="163880" y="1576055"/>
            <a:ext cx="4362440" cy="4769997"/>
          </a:xfrm>
        </p:spPr>
        <p:txBody>
          <a:bodyPr/>
          <a:lstStyle/>
          <a:p>
            <a:pPr marL="457200" indent="-457200">
              <a:buFont typeface="+mj-lt"/>
              <a:buAutoNum type="arabicPeriod"/>
            </a:pPr>
            <a:r>
              <a:rPr kumimoji="1" lang="ja-JP" altLang="en-US" sz="2000" dirty="0" smtClean="0"/>
              <a:t>近傍頂点を</a:t>
            </a:r>
            <a:r>
              <a:rPr kumimoji="1" lang="en-US" altLang="ja-JP" sz="2000" dirty="0" smtClean="0"/>
              <a:t>ID</a:t>
            </a:r>
            <a:r>
              <a:rPr kumimoji="1" lang="ja-JP" altLang="en-US" sz="2000" dirty="0" smtClean="0"/>
              <a:t>で整列する（</a:t>
            </a:r>
            <a:r>
              <a:rPr kumimoji="1" lang="en-US" altLang="ja-JP" sz="2000" dirty="0" smtClean="0"/>
              <a:t>Library</a:t>
            </a:r>
            <a:r>
              <a:rPr kumimoji="1" lang="ja-JP" altLang="en-US" sz="2000" dirty="0" smtClean="0"/>
              <a:t>）</a:t>
            </a:r>
            <a:endParaRPr kumimoji="1" lang="en-US" altLang="ja-JP" sz="2000" dirty="0"/>
          </a:p>
          <a:p>
            <a:pPr marL="457200" indent="-457200">
              <a:buFont typeface="+mj-lt"/>
              <a:buAutoNum type="arabicPeriod"/>
            </a:pPr>
            <a:endParaRPr kumimoji="1" lang="en-US" altLang="ja-JP" sz="2000" dirty="0" smtClean="0"/>
          </a:p>
          <a:p>
            <a:pPr marL="457200" indent="-457200">
              <a:buFont typeface="+mj-lt"/>
              <a:buAutoNum type="arabicPeriod"/>
            </a:pPr>
            <a:r>
              <a:rPr kumimoji="1" lang="ja-JP" altLang="en-US" sz="2000" dirty="0" smtClean="0"/>
              <a:t>右隣の値と重複せず，</a:t>
            </a:r>
            <a:r>
              <a:rPr kumimoji="1" lang="en-US" altLang="ja-JP" sz="2000" dirty="0" smtClean="0"/>
              <a:t>Visited</a:t>
            </a:r>
            <a:r>
              <a:rPr kumimoji="1" lang="ja-JP" altLang="en-US" sz="2000" dirty="0" smtClean="0"/>
              <a:t>が</a:t>
            </a:r>
            <a:r>
              <a:rPr kumimoji="1" lang="en-US" altLang="ja-JP" sz="2000" dirty="0" smtClean="0"/>
              <a:t>0</a:t>
            </a:r>
            <a:r>
              <a:rPr kumimoji="1" lang="ja-JP" altLang="en-US" sz="2000" dirty="0" smtClean="0"/>
              <a:t>（未訪問）の場合</a:t>
            </a:r>
            <a:r>
              <a:rPr kumimoji="1" lang="en-US" altLang="ja-JP" sz="2000" dirty="0"/>
              <a:t>F</a:t>
            </a:r>
            <a:r>
              <a:rPr kumimoji="1" lang="en-US" altLang="ja-JP" sz="2000" dirty="0" smtClean="0"/>
              <a:t>lag</a:t>
            </a:r>
            <a:r>
              <a:rPr kumimoji="1" lang="ja-JP" altLang="en-US" sz="2000" dirty="0" smtClean="0"/>
              <a:t>を立てる</a:t>
            </a:r>
            <a:endParaRPr kumimoji="1" lang="en-US" altLang="ja-JP" sz="2000" dirty="0" smtClean="0"/>
          </a:p>
          <a:p>
            <a:pPr marL="457200" indent="-457200">
              <a:buFont typeface="+mj-lt"/>
              <a:buAutoNum type="arabicPeriod"/>
            </a:pPr>
            <a:endParaRPr kumimoji="1" lang="en-US" altLang="ja-JP" sz="2000" dirty="0" smtClean="0"/>
          </a:p>
          <a:p>
            <a:pPr marL="457200" indent="-457200">
              <a:buFont typeface="+mj-lt"/>
              <a:buAutoNum type="arabicPeriod"/>
            </a:pPr>
            <a:r>
              <a:rPr kumimoji="1" lang="ja-JP" altLang="en-US" sz="2000" dirty="0" smtClean="0"/>
              <a:t>配列</a:t>
            </a:r>
            <a:r>
              <a:rPr kumimoji="1" lang="en-US" altLang="ja-JP" sz="2000" dirty="0"/>
              <a:t>F</a:t>
            </a:r>
            <a:r>
              <a:rPr kumimoji="1" lang="en-US" altLang="ja-JP" sz="2000" dirty="0" smtClean="0"/>
              <a:t>lag</a:t>
            </a:r>
            <a:r>
              <a:rPr kumimoji="1" lang="ja-JP" altLang="en-US" sz="2000" dirty="0" smtClean="0"/>
              <a:t>の値を</a:t>
            </a:r>
            <a:r>
              <a:rPr kumimoji="1" lang="en-US" altLang="ja-JP" sz="2000" dirty="0" smtClean="0"/>
              <a:t>Scan</a:t>
            </a:r>
            <a:r>
              <a:rPr kumimoji="1" lang="ja-JP" altLang="en-US" sz="2000" dirty="0" smtClean="0"/>
              <a:t>演算し，</a:t>
            </a:r>
            <a:r>
              <a:rPr kumimoji="1" lang="en-US" altLang="ja-JP" sz="2000" dirty="0" smtClean="0"/>
              <a:t>Index</a:t>
            </a:r>
            <a:r>
              <a:rPr kumimoji="1" lang="ja-JP" altLang="en-US" sz="2000" dirty="0" smtClean="0"/>
              <a:t>を求める（</a:t>
            </a:r>
            <a:r>
              <a:rPr kumimoji="1" lang="en-US" altLang="ja-JP" sz="2000" dirty="0" smtClean="0"/>
              <a:t>Library</a:t>
            </a:r>
            <a:r>
              <a:rPr kumimoji="1" lang="ja-JP" altLang="en-US" sz="2000" dirty="0" smtClean="0"/>
              <a:t>）</a:t>
            </a:r>
            <a:endParaRPr kumimoji="1" lang="en-US" altLang="ja-JP" sz="2000" dirty="0" smtClean="0"/>
          </a:p>
          <a:p>
            <a:pPr lvl="1"/>
            <a:r>
              <a:rPr kumimoji="1" lang="en-US" altLang="ja-JP" sz="1600" dirty="0" smtClean="0"/>
              <a:t>Scan</a:t>
            </a:r>
            <a:r>
              <a:rPr kumimoji="1" lang="ja-JP" altLang="en-US" sz="1600" dirty="0" smtClean="0"/>
              <a:t>演算：自身より小さいインデックスが持つ値の総和演算</a:t>
            </a:r>
            <a:endParaRPr kumimoji="1" lang="en-US" altLang="ja-JP" sz="1600" dirty="0" smtClean="0"/>
          </a:p>
          <a:p>
            <a:pPr marL="731520" lvl="1" indent="-457200">
              <a:buFont typeface="+mj-lt"/>
              <a:buAutoNum type="arabicPeriod"/>
            </a:pPr>
            <a:endParaRPr kumimoji="1" lang="en-US" altLang="ja-JP" sz="1600" dirty="0" smtClean="0"/>
          </a:p>
          <a:p>
            <a:pPr marL="457200" indent="-457200">
              <a:buFont typeface="+mj-lt"/>
              <a:buAutoNum type="arabicPeriod"/>
            </a:pPr>
            <a:r>
              <a:rPr kumimoji="1" lang="en-US" altLang="ja-JP" sz="2000" dirty="0" smtClean="0"/>
              <a:t>Flag</a:t>
            </a:r>
            <a:r>
              <a:rPr kumimoji="1" lang="ja-JP" altLang="en-US" sz="2000" dirty="0" smtClean="0"/>
              <a:t>と</a:t>
            </a:r>
            <a:r>
              <a:rPr kumimoji="1" lang="en-US" altLang="ja-JP" sz="2000" dirty="0" smtClean="0"/>
              <a:t>Index</a:t>
            </a:r>
            <a:r>
              <a:rPr kumimoji="1" lang="ja-JP" altLang="en-US" sz="2000" dirty="0" smtClean="0"/>
              <a:t>を用いて，有効な頂点のみを配列に格納する</a:t>
            </a:r>
            <a:endParaRPr kumimoji="1" lang="en-US" altLang="ja-JP" sz="2000" dirty="0" smtClean="0"/>
          </a:p>
        </p:txBody>
      </p:sp>
      <p:sp>
        <p:nvSpPr>
          <p:cNvPr id="4" name="日付プレースホルダー 3"/>
          <p:cNvSpPr>
            <a:spLocks noGrp="1"/>
          </p:cNvSpPr>
          <p:nvPr>
            <p:ph type="dt" sz="half" idx="10"/>
          </p:nvPr>
        </p:nvSpPr>
        <p:spPr/>
        <p:txBody>
          <a:bodyPr/>
          <a:lstStyle/>
          <a:p>
            <a:fld id="{7CB19BAA-C700-C04D-87AD-4C125807E7C2}" type="datetime1">
              <a:rPr lang="ja-JP" altLang="en-US" smtClean="0"/>
              <a:t>2014/03/16</a:t>
            </a:fld>
            <a:endParaRPr lang="en-US" dirty="0"/>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17</a:t>
            </a:fld>
            <a:endParaRPr lang="en-US" dirty="0"/>
          </a:p>
        </p:txBody>
      </p:sp>
      <p:grpSp>
        <p:nvGrpSpPr>
          <p:cNvPr id="93" name="図形グループ 92"/>
          <p:cNvGrpSpPr/>
          <p:nvPr/>
        </p:nvGrpSpPr>
        <p:grpSpPr>
          <a:xfrm>
            <a:off x="4357091" y="2228194"/>
            <a:ext cx="4635499" cy="404060"/>
            <a:chOff x="1037513" y="3113295"/>
            <a:chExt cx="4635499" cy="404060"/>
          </a:xfrm>
        </p:grpSpPr>
        <p:sp>
          <p:nvSpPr>
            <p:cNvPr id="76" name="テキスト ボックス 75"/>
            <p:cNvSpPr txBox="1"/>
            <p:nvPr/>
          </p:nvSpPr>
          <p:spPr>
            <a:xfrm>
              <a:off x="1037513" y="3113295"/>
              <a:ext cx="1467068" cy="400110"/>
            </a:xfrm>
            <a:prstGeom prst="rect">
              <a:avLst/>
            </a:prstGeom>
            <a:noFill/>
          </p:spPr>
          <p:txBody>
            <a:bodyPr wrap="none" rtlCol="0">
              <a:spAutoFit/>
            </a:bodyPr>
            <a:lstStyle/>
            <a:p>
              <a:pPr algn="ctr"/>
              <a:r>
                <a:rPr kumimoji="1" lang="ja-JP" altLang="en-US" sz="2000" dirty="0" smtClean="0"/>
                <a:t>整列後頂点</a:t>
              </a:r>
              <a:endParaRPr kumimoji="1" lang="en-US" altLang="ja-JP" sz="2000" dirty="0" smtClean="0"/>
            </a:p>
          </p:txBody>
        </p:sp>
        <p:sp>
          <p:nvSpPr>
            <p:cNvPr id="77" name="テキスト ボックス 76"/>
            <p:cNvSpPr txBox="1"/>
            <p:nvPr/>
          </p:nvSpPr>
          <p:spPr>
            <a:xfrm>
              <a:off x="2344081" y="3117245"/>
              <a:ext cx="3328931" cy="400110"/>
            </a:xfrm>
            <a:prstGeom prst="rect">
              <a:avLst/>
            </a:prstGeom>
            <a:noFill/>
          </p:spPr>
          <p:txBody>
            <a:bodyPr wrap="none" rtlCol="0">
              <a:spAutoFit/>
            </a:bodyPr>
            <a:lstStyle/>
            <a:p>
              <a:r>
                <a:rPr kumimoji="1" lang="en-US" altLang="ja-JP" sz="2000" dirty="0" smtClean="0"/>
                <a:t>= [0,0,0,0,1,1,2,3,4,4,5,6,7]</a:t>
              </a:r>
              <a:endParaRPr kumimoji="1" lang="ja-JP" altLang="en-US" sz="2000" dirty="0"/>
            </a:p>
          </p:txBody>
        </p:sp>
      </p:grpSp>
      <p:grpSp>
        <p:nvGrpSpPr>
          <p:cNvPr id="92" name="図形グループ 91"/>
          <p:cNvGrpSpPr/>
          <p:nvPr/>
        </p:nvGrpSpPr>
        <p:grpSpPr>
          <a:xfrm>
            <a:off x="4613571" y="1216815"/>
            <a:ext cx="4305691" cy="400110"/>
            <a:chOff x="1296063" y="2186916"/>
            <a:chExt cx="4305691" cy="400110"/>
          </a:xfrm>
        </p:grpSpPr>
        <p:sp>
          <p:nvSpPr>
            <p:cNvPr id="74" name="テキスト ボックス 73"/>
            <p:cNvSpPr txBox="1"/>
            <p:nvPr/>
          </p:nvSpPr>
          <p:spPr>
            <a:xfrm>
              <a:off x="1296063" y="2186916"/>
              <a:ext cx="1210588" cy="400110"/>
            </a:xfrm>
            <a:prstGeom prst="rect">
              <a:avLst/>
            </a:prstGeom>
            <a:noFill/>
          </p:spPr>
          <p:txBody>
            <a:bodyPr wrap="none" rtlCol="0">
              <a:spAutoFit/>
            </a:bodyPr>
            <a:lstStyle/>
            <a:p>
              <a:r>
                <a:rPr kumimoji="1" lang="ja-JP" altLang="en-US" sz="2000" dirty="0" smtClean="0"/>
                <a:t>近傍頂点</a:t>
              </a:r>
              <a:endParaRPr kumimoji="1" lang="ja-JP" altLang="en-US" sz="2000" dirty="0"/>
            </a:p>
          </p:txBody>
        </p:sp>
        <p:sp>
          <p:nvSpPr>
            <p:cNvPr id="81" name="テキスト ボックス 80"/>
            <p:cNvSpPr txBox="1"/>
            <p:nvPr/>
          </p:nvSpPr>
          <p:spPr>
            <a:xfrm>
              <a:off x="2344081" y="2186916"/>
              <a:ext cx="3257673" cy="400110"/>
            </a:xfrm>
            <a:prstGeom prst="rect">
              <a:avLst/>
            </a:prstGeom>
            <a:noFill/>
          </p:spPr>
          <p:txBody>
            <a:bodyPr wrap="none" rtlCol="0">
              <a:spAutoFit/>
            </a:bodyPr>
            <a:lstStyle/>
            <a:p>
              <a:r>
                <a:rPr kumimoji="1" lang="en-US" altLang="ja-JP" sz="2000" dirty="0" smtClean="0"/>
                <a:t>= [0,4,7,0,4,0,1,2,3,5,6,0,1]</a:t>
              </a:r>
              <a:endParaRPr kumimoji="1" lang="ja-JP" altLang="en-US" sz="2000" dirty="0"/>
            </a:p>
          </p:txBody>
        </p:sp>
      </p:grpSp>
      <p:grpSp>
        <p:nvGrpSpPr>
          <p:cNvPr id="88" name="図形グループ 87"/>
          <p:cNvGrpSpPr/>
          <p:nvPr/>
        </p:nvGrpSpPr>
        <p:grpSpPr>
          <a:xfrm>
            <a:off x="7495295" y="2246060"/>
            <a:ext cx="1051310" cy="2489199"/>
            <a:chOff x="5576170" y="2678259"/>
            <a:chExt cx="1779713" cy="1519091"/>
          </a:xfrm>
        </p:grpSpPr>
        <p:sp>
          <p:nvSpPr>
            <p:cNvPr id="73" name="角丸四角形 72"/>
            <p:cNvSpPr/>
            <p:nvPr/>
          </p:nvSpPr>
          <p:spPr>
            <a:xfrm>
              <a:off x="5576170" y="2678259"/>
              <a:ext cx="345556" cy="1519091"/>
            </a:xfrm>
            <a:prstGeom prst="roundRect">
              <a:avLst/>
            </a:prstGeom>
            <a:noFill/>
            <a:ln w="38100" cmpd="sng">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85" name="角丸四角形 84"/>
            <p:cNvSpPr/>
            <p:nvPr/>
          </p:nvSpPr>
          <p:spPr>
            <a:xfrm>
              <a:off x="6644517" y="2678259"/>
              <a:ext cx="345559" cy="1519091"/>
            </a:xfrm>
            <a:prstGeom prst="roundRect">
              <a:avLst/>
            </a:prstGeom>
            <a:noFill/>
            <a:ln w="38100" cmpd="sng">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87" name="角丸四角形 86"/>
            <p:cNvSpPr/>
            <p:nvPr/>
          </p:nvSpPr>
          <p:spPr>
            <a:xfrm>
              <a:off x="7010324" y="2678259"/>
              <a:ext cx="345559" cy="1519091"/>
            </a:xfrm>
            <a:prstGeom prst="roundRect">
              <a:avLst/>
            </a:prstGeom>
            <a:noFill/>
            <a:ln w="38100" cmpd="sng">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grpSp>
        <p:nvGrpSpPr>
          <p:cNvPr id="98" name="図形グループ 97"/>
          <p:cNvGrpSpPr/>
          <p:nvPr/>
        </p:nvGrpSpPr>
        <p:grpSpPr>
          <a:xfrm>
            <a:off x="5140558" y="3276356"/>
            <a:ext cx="3852032" cy="410352"/>
            <a:chOff x="1820980" y="3953706"/>
            <a:chExt cx="3852032" cy="410352"/>
          </a:xfrm>
        </p:grpSpPr>
        <p:sp>
          <p:nvSpPr>
            <p:cNvPr id="83" name="テキスト ボックス 82"/>
            <p:cNvSpPr txBox="1"/>
            <p:nvPr/>
          </p:nvSpPr>
          <p:spPr>
            <a:xfrm>
              <a:off x="2344081" y="3953706"/>
              <a:ext cx="3328931" cy="400110"/>
            </a:xfrm>
            <a:prstGeom prst="rect">
              <a:avLst/>
            </a:prstGeom>
            <a:noFill/>
          </p:spPr>
          <p:txBody>
            <a:bodyPr wrap="none" rtlCol="0">
              <a:spAutoFit/>
            </a:bodyPr>
            <a:lstStyle/>
            <a:p>
              <a:r>
                <a:rPr kumimoji="1" lang="en-US" altLang="ja-JP" sz="2000" dirty="0" smtClean="0"/>
                <a:t>= [0,0,0,0,0,0,0,</a:t>
              </a:r>
              <a:r>
                <a:rPr kumimoji="1" lang="en-US" altLang="ja-JP" sz="2000" dirty="0" smtClean="0">
                  <a:solidFill>
                    <a:srgbClr val="C0504D"/>
                  </a:solidFill>
                </a:rPr>
                <a:t>1</a:t>
              </a:r>
              <a:r>
                <a:rPr kumimoji="1" lang="en-US" altLang="ja-JP" sz="2000" dirty="0" smtClean="0"/>
                <a:t>,0,0,</a:t>
              </a:r>
              <a:r>
                <a:rPr kumimoji="1" lang="en-US" altLang="ja-JP" sz="2000" dirty="0" smtClean="0">
                  <a:solidFill>
                    <a:srgbClr val="C0504D"/>
                  </a:solidFill>
                </a:rPr>
                <a:t>1</a:t>
              </a:r>
              <a:r>
                <a:rPr kumimoji="1" lang="en-US" altLang="ja-JP" sz="2000" dirty="0" smtClean="0"/>
                <a:t>,</a:t>
              </a:r>
              <a:r>
                <a:rPr kumimoji="1" lang="en-US" altLang="ja-JP" sz="2000" dirty="0" smtClean="0">
                  <a:solidFill>
                    <a:srgbClr val="C0504D"/>
                  </a:solidFill>
                </a:rPr>
                <a:t>1</a:t>
              </a:r>
              <a:r>
                <a:rPr kumimoji="1" lang="en-US" altLang="ja-JP" sz="2000" dirty="0" smtClean="0"/>
                <a:t>,0]</a:t>
              </a:r>
              <a:endParaRPr kumimoji="1" lang="ja-JP" altLang="en-US" sz="2000" dirty="0"/>
            </a:p>
          </p:txBody>
        </p:sp>
        <p:sp>
          <p:nvSpPr>
            <p:cNvPr id="89" name="テキスト ボックス 88"/>
            <p:cNvSpPr txBox="1"/>
            <p:nvPr/>
          </p:nvSpPr>
          <p:spPr>
            <a:xfrm>
              <a:off x="1820980" y="3963948"/>
              <a:ext cx="683601" cy="400110"/>
            </a:xfrm>
            <a:prstGeom prst="rect">
              <a:avLst/>
            </a:prstGeom>
            <a:noFill/>
          </p:spPr>
          <p:txBody>
            <a:bodyPr wrap="none" rtlCol="0">
              <a:spAutoFit/>
            </a:bodyPr>
            <a:lstStyle/>
            <a:p>
              <a:r>
                <a:rPr kumimoji="1" lang="en-US" altLang="ja-JP" sz="2000" dirty="0" smtClean="0"/>
                <a:t>Flag</a:t>
              </a:r>
              <a:endParaRPr kumimoji="1" lang="ja-JP" altLang="en-US" sz="2000" dirty="0"/>
            </a:p>
          </p:txBody>
        </p:sp>
      </p:grpSp>
      <p:grpSp>
        <p:nvGrpSpPr>
          <p:cNvPr id="97" name="図形グループ 96"/>
          <p:cNvGrpSpPr/>
          <p:nvPr/>
        </p:nvGrpSpPr>
        <p:grpSpPr>
          <a:xfrm>
            <a:off x="5011666" y="4324738"/>
            <a:ext cx="3981458" cy="400110"/>
            <a:chOff x="1691554" y="4842222"/>
            <a:chExt cx="3981458" cy="400110"/>
          </a:xfrm>
        </p:grpSpPr>
        <p:sp>
          <p:nvSpPr>
            <p:cNvPr id="82" name="テキスト ボックス 81"/>
            <p:cNvSpPr txBox="1"/>
            <p:nvPr/>
          </p:nvSpPr>
          <p:spPr>
            <a:xfrm>
              <a:off x="2344081" y="4842222"/>
              <a:ext cx="3328931" cy="400110"/>
            </a:xfrm>
            <a:prstGeom prst="rect">
              <a:avLst/>
            </a:prstGeom>
            <a:noFill/>
          </p:spPr>
          <p:txBody>
            <a:bodyPr wrap="none" rtlCol="0">
              <a:spAutoFit/>
            </a:bodyPr>
            <a:lstStyle/>
            <a:p>
              <a:r>
                <a:rPr kumimoji="1" lang="en-US" altLang="ja-JP" sz="2000" dirty="0" smtClean="0"/>
                <a:t>= [0,0,0,0,0,0,0,0,1,1,1,2,3]</a:t>
              </a:r>
              <a:endParaRPr kumimoji="1" lang="ja-JP" altLang="en-US" sz="2000" dirty="0"/>
            </a:p>
          </p:txBody>
        </p:sp>
        <p:sp>
          <p:nvSpPr>
            <p:cNvPr id="90" name="テキスト ボックス 89"/>
            <p:cNvSpPr txBox="1"/>
            <p:nvPr/>
          </p:nvSpPr>
          <p:spPr>
            <a:xfrm>
              <a:off x="1691554" y="4842222"/>
              <a:ext cx="813043" cy="400110"/>
            </a:xfrm>
            <a:prstGeom prst="rect">
              <a:avLst/>
            </a:prstGeom>
            <a:noFill/>
          </p:spPr>
          <p:txBody>
            <a:bodyPr wrap="none" rtlCol="0">
              <a:spAutoFit/>
            </a:bodyPr>
            <a:lstStyle/>
            <a:p>
              <a:pPr algn="ctr"/>
              <a:r>
                <a:rPr kumimoji="1" lang="en-US" altLang="ja-JP" sz="2000" dirty="0" smtClean="0"/>
                <a:t>Index</a:t>
              </a:r>
              <a:endParaRPr kumimoji="1" lang="ja-JP" altLang="en-US" sz="2000" dirty="0"/>
            </a:p>
          </p:txBody>
        </p:sp>
      </p:grpSp>
      <p:grpSp>
        <p:nvGrpSpPr>
          <p:cNvPr id="96" name="図形グループ 95"/>
          <p:cNvGrpSpPr/>
          <p:nvPr/>
        </p:nvGrpSpPr>
        <p:grpSpPr>
          <a:xfrm>
            <a:off x="4619386" y="5362725"/>
            <a:ext cx="2162939" cy="400110"/>
            <a:chOff x="1299808" y="5456287"/>
            <a:chExt cx="2162939" cy="400110"/>
          </a:xfrm>
        </p:grpSpPr>
        <p:sp>
          <p:nvSpPr>
            <p:cNvPr id="94" name="テキスト ボックス 93"/>
            <p:cNvSpPr txBox="1"/>
            <p:nvPr/>
          </p:nvSpPr>
          <p:spPr>
            <a:xfrm>
              <a:off x="2344081" y="5456287"/>
              <a:ext cx="1118666" cy="400110"/>
            </a:xfrm>
            <a:prstGeom prst="rect">
              <a:avLst/>
            </a:prstGeom>
            <a:noFill/>
          </p:spPr>
          <p:txBody>
            <a:bodyPr wrap="none" rtlCol="0">
              <a:spAutoFit/>
            </a:bodyPr>
            <a:lstStyle/>
            <a:p>
              <a:r>
                <a:rPr kumimoji="1" lang="en-US" altLang="ja-JP" sz="2000" dirty="0" smtClean="0"/>
                <a:t>= [3,5,6]</a:t>
              </a:r>
              <a:endParaRPr kumimoji="1" lang="ja-JP" altLang="en-US" sz="2000" dirty="0"/>
            </a:p>
          </p:txBody>
        </p:sp>
        <p:sp>
          <p:nvSpPr>
            <p:cNvPr id="95" name="テキスト ボックス 94"/>
            <p:cNvSpPr txBox="1"/>
            <p:nvPr/>
          </p:nvSpPr>
          <p:spPr>
            <a:xfrm>
              <a:off x="1299808" y="5456287"/>
              <a:ext cx="1210588" cy="400110"/>
            </a:xfrm>
            <a:prstGeom prst="rect">
              <a:avLst/>
            </a:prstGeom>
            <a:noFill/>
          </p:spPr>
          <p:txBody>
            <a:bodyPr wrap="none" rtlCol="0">
              <a:spAutoFit/>
            </a:bodyPr>
            <a:lstStyle/>
            <a:p>
              <a:pPr algn="ctr"/>
              <a:r>
                <a:rPr kumimoji="1" lang="ja-JP" altLang="en-US" sz="2000" dirty="0" smtClean="0"/>
                <a:t>有効頂点</a:t>
              </a:r>
              <a:endParaRPr kumimoji="1" lang="ja-JP" altLang="en-US" sz="2000" dirty="0"/>
            </a:p>
          </p:txBody>
        </p:sp>
      </p:grpSp>
      <p:grpSp>
        <p:nvGrpSpPr>
          <p:cNvPr id="117" name="図形グループ 116"/>
          <p:cNvGrpSpPr/>
          <p:nvPr/>
        </p:nvGrpSpPr>
        <p:grpSpPr>
          <a:xfrm>
            <a:off x="5339205" y="5402109"/>
            <a:ext cx="3607503" cy="1072639"/>
            <a:chOff x="5422485" y="5495808"/>
            <a:chExt cx="3607503" cy="1072639"/>
          </a:xfrm>
        </p:grpSpPr>
        <p:sp>
          <p:nvSpPr>
            <p:cNvPr id="6" name="テキスト ボックス 5"/>
            <p:cNvSpPr txBox="1"/>
            <p:nvPr/>
          </p:nvSpPr>
          <p:spPr>
            <a:xfrm>
              <a:off x="5422485" y="6168337"/>
              <a:ext cx="3607503" cy="400110"/>
            </a:xfrm>
            <a:prstGeom prst="rect">
              <a:avLst/>
            </a:prstGeom>
            <a:noFill/>
          </p:spPr>
          <p:txBody>
            <a:bodyPr wrap="none" rtlCol="0">
              <a:spAutoFit/>
            </a:bodyPr>
            <a:lstStyle/>
            <a:p>
              <a:r>
                <a:rPr kumimoji="1" lang="en-US" altLang="ja-JP" sz="2000" dirty="0" smtClean="0"/>
                <a:t>Visited = [ 1, 1, 1, 0, 1, 0, 0, 1]</a:t>
              </a:r>
            </a:p>
          </p:txBody>
        </p:sp>
        <p:grpSp>
          <p:nvGrpSpPr>
            <p:cNvPr id="102" name="図形グループ 101"/>
            <p:cNvGrpSpPr/>
            <p:nvPr/>
          </p:nvGrpSpPr>
          <p:grpSpPr>
            <a:xfrm>
              <a:off x="7441109" y="5495808"/>
              <a:ext cx="327308" cy="672529"/>
              <a:chOff x="7105417" y="512917"/>
              <a:chExt cx="327308" cy="672529"/>
            </a:xfrm>
          </p:grpSpPr>
          <p:cxnSp>
            <p:nvCxnSpPr>
              <p:cNvPr id="100" name="直線矢印コネクタ 99"/>
              <p:cNvCxnSpPr/>
              <p:nvPr/>
            </p:nvCxnSpPr>
            <p:spPr>
              <a:xfrm>
                <a:off x="7261939" y="931981"/>
                <a:ext cx="0" cy="253465"/>
              </a:xfrm>
              <a:prstGeom prst="straightConnector1">
                <a:avLst/>
              </a:prstGeom>
              <a:ln>
                <a:prstDash val="solid"/>
                <a:tailEnd type="arrow"/>
              </a:ln>
            </p:spPr>
            <p:style>
              <a:lnRef idx="2">
                <a:schemeClr val="dk1"/>
              </a:lnRef>
              <a:fillRef idx="1">
                <a:schemeClr val="lt1"/>
              </a:fillRef>
              <a:effectRef idx="0">
                <a:schemeClr val="dk1"/>
              </a:effectRef>
              <a:fontRef idx="minor">
                <a:schemeClr val="dk1"/>
              </a:fontRef>
            </p:style>
          </p:cxnSp>
          <p:sp>
            <p:nvSpPr>
              <p:cNvPr id="101" name="テキスト ボックス 100"/>
              <p:cNvSpPr txBox="1"/>
              <p:nvPr/>
            </p:nvSpPr>
            <p:spPr>
              <a:xfrm>
                <a:off x="7105417" y="512917"/>
                <a:ext cx="327308" cy="400110"/>
              </a:xfrm>
              <a:prstGeom prst="rect">
                <a:avLst/>
              </a:prstGeom>
              <a:noFill/>
            </p:spPr>
            <p:txBody>
              <a:bodyPr wrap="none" rtlCol="0">
                <a:spAutoFit/>
              </a:bodyPr>
              <a:lstStyle/>
              <a:p>
                <a:r>
                  <a:rPr kumimoji="1" lang="en-US" altLang="ja-JP" sz="2000" dirty="0" smtClean="0"/>
                  <a:t>3</a:t>
                </a:r>
                <a:endParaRPr kumimoji="1" lang="ja-JP" altLang="en-US" sz="2000" dirty="0"/>
              </a:p>
            </p:txBody>
          </p:sp>
        </p:grpSp>
        <p:grpSp>
          <p:nvGrpSpPr>
            <p:cNvPr id="103" name="図形グループ 102"/>
            <p:cNvGrpSpPr/>
            <p:nvPr/>
          </p:nvGrpSpPr>
          <p:grpSpPr>
            <a:xfrm>
              <a:off x="8019951" y="5495808"/>
              <a:ext cx="327308" cy="672529"/>
              <a:chOff x="7105417" y="512917"/>
              <a:chExt cx="327308" cy="672529"/>
            </a:xfrm>
          </p:grpSpPr>
          <p:cxnSp>
            <p:nvCxnSpPr>
              <p:cNvPr id="104" name="直線矢印コネクタ 103"/>
              <p:cNvCxnSpPr/>
              <p:nvPr/>
            </p:nvCxnSpPr>
            <p:spPr>
              <a:xfrm>
                <a:off x="7261939" y="931981"/>
                <a:ext cx="0" cy="253465"/>
              </a:xfrm>
              <a:prstGeom prst="straightConnector1">
                <a:avLst/>
              </a:prstGeom>
              <a:ln>
                <a:prstDash val="solid"/>
                <a:tailEnd type="arrow"/>
              </a:ln>
            </p:spPr>
            <p:style>
              <a:lnRef idx="2">
                <a:schemeClr val="dk1"/>
              </a:lnRef>
              <a:fillRef idx="1">
                <a:schemeClr val="lt1"/>
              </a:fillRef>
              <a:effectRef idx="0">
                <a:schemeClr val="dk1"/>
              </a:effectRef>
              <a:fontRef idx="minor">
                <a:schemeClr val="dk1"/>
              </a:fontRef>
            </p:style>
          </p:cxnSp>
          <p:sp>
            <p:nvSpPr>
              <p:cNvPr id="105" name="テキスト ボックス 104"/>
              <p:cNvSpPr txBox="1"/>
              <p:nvPr/>
            </p:nvSpPr>
            <p:spPr>
              <a:xfrm>
                <a:off x="7105417" y="512917"/>
                <a:ext cx="327308" cy="400110"/>
              </a:xfrm>
              <a:prstGeom prst="rect">
                <a:avLst/>
              </a:prstGeom>
              <a:noFill/>
            </p:spPr>
            <p:txBody>
              <a:bodyPr wrap="none" rtlCol="0">
                <a:spAutoFit/>
              </a:bodyPr>
              <a:lstStyle/>
              <a:p>
                <a:r>
                  <a:rPr kumimoji="1" lang="en-US" altLang="ja-JP" sz="2000" dirty="0"/>
                  <a:t>5</a:t>
                </a:r>
                <a:endParaRPr kumimoji="1" lang="ja-JP" altLang="en-US" sz="2000" dirty="0"/>
              </a:p>
            </p:txBody>
          </p:sp>
        </p:grpSp>
        <p:grpSp>
          <p:nvGrpSpPr>
            <p:cNvPr id="106" name="図形グループ 105"/>
            <p:cNvGrpSpPr/>
            <p:nvPr/>
          </p:nvGrpSpPr>
          <p:grpSpPr>
            <a:xfrm>
              <a:off x="8299286" y="5495808"/>
              <a:ext cx="327308" cy="672529"/>
              <a:chOff x="7105417" y="512917"/>
              <a:chExt cx="327308" cy="672529"/>
            </a:xfrm>
          </p:grpSpPr>
          <p:cxnSp>
            <p:nvCxnSpPr>
              <p:cNvPr id="107" name="直線矢印コネクタ 106"/>
              <p:cNvCxnSpPr/>
              <p:nvPr/>
            </p:nvCxnSpPr>
            <p:spPr>
              <a:xfrm>
                <a:off x="7261939" y="931981"/>
                <a:ext cx="0" cy="253465"/>
              </a:xfrm>
              <a:prstGeom prst="straightConnector1">
                <a:avLst/>
              </a:prstGeom>
              <a:ln>
                <a:prstDash val="solid"/>
                <a:tailEnd type="arrow"/>
              </a:ln>
            </p:spPr>
            <p:style>
              <a:lnRef idx="2">
                <a:schemeClr val="dk1"/>
              </a:lnRef>
              <a:fillRef idx="1">
                <a:schemeClr val="lt1"/>
              </a:fillRef>
              <a:effectRef idx="0">
                <a:schemeClr val="dk1"/>
              </a:effectRef>
              <a:fontRef idx="minor">
                <a:schemeClr val="dk1"/>
              </a:fontRef>
            </p:style>
          </p:cxnSp>
          <p:sp>
            <p:nvSpPr>
              <p:cNvPr id="108" name="テキスト ボックス 107"/>
              <p:cNvSpPr txBox="1"/>
              <p:nvPr/>
            </p:nvSpPr>
            <p:spPr>
              <a:xfrm>
                <a:off x="7105417" y="512917"/>
                <a:ext cx="327308" cy="400110"/>
              </a:xfrm>
              <a:prstGeom prst="rect">
                <a:avLst/>
              </a:prstGeom>
              <a:noFill/>
            </p:spPr>
            <p:txBody>
              <a:bodyPr wrap="none" rtlCol="0">
                <a:spAutoFit/>
              </a:bodyPr>
              <a:lstStyle/>
              <a:p>
                <a:r>
                  <a:rPr kumimoji="1" lang="en-US" altLang="ja-JP" sz="2000" dirty="0"/>
                  <a:t>6</a:t>
                </a:r>
                <a:endParaRPr kumimoji="1" lang="ja-JP" altLang="en-US" sz="2000" dirty="0"/>
              </a:p>
            </p:txBody>
          </p:sp>
        </p:grpSp>
      </p:grpSp>
      <p:sp>
        <p:nvSpPr>
          <p:cNvPr id="110" name="下矢印 109"/>
          <p:cNvSpPr/>
          <p:nvPr/>
        </p:nvSpPr>
        <p:spPr>
          <a:xfrm>
            <a:off x="5224680" y="1707002"/>
            <a:ext cx="542671" cy="433483"/>
          </a:xfrm>
          <a:prstGeom prst="downArrow">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latin typeface="Calibri" panose="020F0502020204030204" pitchFamily="34" charset="0"/>
              </a:rPr>
              <a:t>1</a:t>
            </a:r>
            <a:endParaRPr kumimoji="1" lang="ja-JP" altLang="en-US" sz="2000" dirty="0">
              <a:latin typeface="Calibri" panose="020F0502020204030204" pitchFamily="34" charset="0"/>
            </a:endParaRPr>
          </a:p>
        </p:txBody>
      </p:sp>
      <p:sp>
        <p:nvSpPr>
          <p:cNvPr id="114" name="下矢印 113"/>
          <p:cNvSpPr/>
          <p:nvPr/>
        </p:nvSpPr>
        <p:spPr>
          <a:xfrm>
            <a:off x="5224680" y="2750588"/>
            <a:ext cx="542671" cy="433483"/>
          </a:xfrm>
          <a:prstGeom prst="downArrow">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latin typeface="Calibri" panose="020F0502020204030204" pitchFamily="34" charset="0"/>
              </a:rPr>
              <a:t>2</a:t>
            </a:r>
            <a:endParaRPr kumimoji="1" lang="ja-JP" altLang="en-US" sz="2000" dirty="0">
              <a:latin typeface="Calibri" panose="020F0502020204030204" pitchFamily="34" charset="0"/>
            </a:endParaRPr>
          </a:p>
        </p:txBody>
      </p:sp>
      <p:sp>
        <p:nvSpPr>
          <p:cNvPr id="115" name="下矢印 114"/>
          <p:cNvSpPr/>
          <p:nvPr/>
        </p:nvSpPr>
        <p:spPr>
          <a:xfrm>
            <a:off x="5224680" y="3795055"/>
            <a:ext cx="542671" cy="433483"/>
          </a:xfrm>
          <a:prstGeom prst="downArrow">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latin typeface="Calibri" panose="020F0502020204030204" pitchFamily="34" charset="0"/>
              </a:rPr>
              <a:t>3</a:t>
            </a:r>
            <a:endParaRPr kumimoji="1" lang="ja-JP" altLang="en-US" sz="2000" dirty="0">
              <a:latin typeface="Calibri" panose="020F0502020204030204" pitchFamily="34" charset="0"/>
            </a:endParaRPr>
          </a:p>
        </p:txBody>
      </p:sp>
      <p:sp>
        <p:nvSpPr>
          <p:cNvPr id="116" name="下矢印 115"/>
          <p:cNvSpPr/>
          <p:nvPr/>
        </p:nvSpPr>
        <p:spPr>
          <a:xfrm>
            <a:off x="5224680" y="4828399"/>
            <a:ext cx="542671" cy="433483"/>
          </a:xfrm>
          <a:prstGeom prst="downArrow">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dirty="0" smtClean="0">
                <a:latin typeface="Calibri" panose="020F0502020204030204" pitchFamily="34" charset="0"/>
              </a:rPr>
              <a:t>4</a:t>
            </a:r>
            <a:endParaRPr kumimoji="1" lang="ja-JP" altLang="en-US" sz="2000" dirty="0">
              <a:latin typeface="Calibri" panose="020F0502020204030204" pitchFamily="34" charset="0"/>
            </a:endParaRPr>
          </a:p>
        </p:txBody>
      </p:sp>
      <p:sp>
        <p:nvSpPr>
          <p:cNvPr id="3" name="テキスト ボックス 2"/>
          <p:cNvSpPr txBox="1"/>
          <p:nvPr/>
        </p:nvSpPr>
        <p:spPr>
          <a:xfrm>
            <a:off x="1966278" y="6084798"/>
            <a:ext cx="3444047" cy="369332"/>
          </a:xfrm>
          <a:prstGeom prst="rect">
            <a:avLst/>
          </a:prstGeom>
          <a:noFill/>
        </p:spPr>
        <p:txBody>
          <a:bodyPr wrap="none" rtlCol="0">
            <a:spAutoFit/>
          </a:bodyPr>
          <a:lstStyle/>
          <a:p>
            <a:r>
              <a:rPr kumimoji="1" lang="ja-JP" altLang="en-US" dirty="0" smtClean="0"/>
              <a:t>各</a:t>
            </a:r>
            <a:r>
              <a:rPr kumimoji="1" lang="en-US" altLang="ja-JP" dirty="0" smtClean="0"/>
              <a:t>GPU</a:t>
            </a:r>
            <a:r>
              <a:rPr kumimoji="1" lang="ja-JP" altLang="en-US" dirty="0" smtClean="0"/>
              <a:t>が持つ全頂点の訪問情報</a:t>
            </a:r>
            <a:endParaRPr kumimoji="1" lang="ja-JP" altLang="en-US" dirty="0"/>
          </a:p>
        </p:txBody>
      </p:sp>
    </p:spTree>
    <p:custDataLst>
      <p:tags r:id="rId1"/>
    </p:custDataLst>
    <p:extLst>
      <p:ext uri="{BB962C8B-B14F-4D97-AF65-F5344CB8AC3E}">
        <p14:creationId xmlns:p14="http://schemas.microsoft.com/office/powerpoint/2010/main" val="1676760350"/>
      </p:ext>
    </p:extLst>
  </p:cSld>
  <p:clrMapOvr>
    <a:masterClrMapping/>
  </p:clrMapOvr>
  <mc:AlternateContent xmlns:mc="http://schemas.openxmlformats.org/markup-compatibility/2006" xmlns:p14="http://schemas.microsoft.com/office/powerpoint/2010/main">
    <mc:Choice Requires="p14">
      <p:transition spd="slow" p14:dur="2000" advTm="96751"/>
    </mc:Choice>
    <mc:Fallback xmlns="">
      <p:transition xmlns:p14="http://schemas.microsoft.com/office/powerpoint/2010/main" spd="slow" advTm="96751"/>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animBg="1"/>
      <p:bldP spid="114" grpId="0" animBg="1"/>
      <p:bldP spid="115" grpId="0" animBg="1"/>
      <p:bldP spid="1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smtClean="0">
                <a:solidFill>
                  <a:schemeClr val="bg1">
                    <a:lumMod val="85000"/>
                  </a:schemeClr>
                </a:solidFill>
              </a:rPr>
              <a:t>背景</a:t>
            </a:r>
            <a:endParaRPr kumimoji="1" lang="en-US" altLang="ja-JP" dirty="0" smtClean="0">
              <a:solidFill>
                <a:schemeClr val="bg1">
                  <a:lumMod val="85000"/>
                </a:schemeClr>
              </a:solidFill>
            </a:endParaRPr>
          </a:p>
          <a:p>
            <a:r>
              <a:rPr kumimoji="1" lang="ja-JP" altLang="en-US" dirty="0" smtClean="0">
                <a:solidFill>
                  <a:schemeClr val="bg1">
                    <a:lumMod val="85000"/>
                  </a:schemeClr>
                </a:solidFill>
              </a:rPr>
              <a:t>システムの説明</a:t>
            </a:r>
            <a:endParaRPr kumimoji="1" lang="en-US" altLang="ja-JP" dirty="0" smtClean="0">
              <a:solidFill>
                <a:schemeClr val="bg1">
                  <a:lumMod val="85000"/>
                </a:schemeClr>
              </a:solidFill>
            </a:endParaRPr>
          </a:p>
          <a:p>
            <a:pPr lvl="1"/>
            <a:r>
              <a:rPr kumimoji="1" lang="en-US" altLang="ja-JP" dirty="0" err="1" smtClean="0">
                <a:solidFill>
                  <a:schemeClr val="bg1">
                    <a:lumMod val="85000"/>
                  </a:schemeClr>
                </a:solidFill>
              </a:rPr>
              <a:t>ExpEther</a:t>
            </a:r>
            <a:endParaRPr kumimoji="1" lang="en-US" altLang="ja-JP" dirty="0" smtClean="0">
              <a:solidFill>
                <a:schemeClr val="bg1">
                  <a:lumMod val="85000"/>
                </a:schemeClr>
              </a:solidFill>
            </a:endParaRPr>
          </a:p>
          <a:p>
            <a:pPr lvl="1"/>
            <a:r>
              <a:rPr kumimoji="1" lang="en-US" altLang="ja-JP" dirty="0" err="1" smtClean="0">
                <a:solidFill>
                  <a:schemeClr val="bg1">
                    <a:lumMod val="85000"/>
                  </a:schemeClr>
                </a:solidFill>
              </a:rPr>
              <a:t>ExpEther</a:t>
            </a:r>
            <a:r>
              <a:rPr kumimoji="1" lang="ja-JP" altLang="en-US" dirty="0" smtClean="0">
                <a:solidFill>
                  <a:schemeClr val="bg1">
                    <a:lumMod val="85000"/>
                  </a:schemeClr>
                </a:solidFill>
              </a:rPr>
              <a:t>を用いたマルチ</a:t>
            </a:r>
            <a:r>
              <a:rPr kumimoji="1" lang="en-US" altLang="ja-JP" dirty="0" smtClean="0">
                <a:solidFill>
                  <a:schemeClr val="bg1">
                    <a:lumMod val="85000"/>
                  </a:schemeClr>
                </a:solidFill>
              </a:rPr>
              <a:t>GPU</a:t>
            </a:r>
            <a:r>
              <a:rPr kumimoji="1" lang="ja-JP" altLang="en-US" dirty="0" smtClean="0">
                <a:solidFill>
                  <a:schemeClr val="bg1">
                    <a:lumMod val="85000"/>
                  </a:schemeClr>
                </a:solidFill>
              </a:rPr>
              <a:t>システム</a:t>
            </a:r>
            <a:endParaRPr kumimoji="1" lang="en-US" altLang="ja-JP" dirty="0" smtClean="0">
              <a:solidFill>
                <a:schemeClr val="bg1">
                  <a:lumMod val="85000"/>
                </a:schemeClr>
              </a:solidFill>
            </a:endParaRPr>
          </a:p>
          <a:p>
            <a:r>
              <a:rPr kumimoji="1" lang="en-US" altLang="ja-JP" dirty="0">
                <a:solidFill>
                  <a:schemeClr val="bg1">
                    <a:lumMod val="85000"/>
                  </a:schemeClr>
                </a:solidFill>
              </a:rPr>
              <a:t>Breadth First </a:t>
            </a:r>
            <a:r>
              <a:rPr kumimoji="1" lang="en-US" altLang="ja-JP" dirty="0" smtClean="0">
                <a:solidFill>
                  <a:schemeClr val="bg1">
                    <a:lumMod val="85000"/>
                  </a:schemeClr>
                </a:solidFill>
              </a:rPr>
              <a:t>Search</a:t>
            </a:r>
          </a:p>
          <a:p>
            <a:pPr lvl="1"/>
            <a:r>
              <a:rPr kumimoji="1" lang="ja-JP" altLang="en-US" dirty="0" smtClean="0">
                <a:solidFill>
                  <a:schemeClr val="bg1">
                    <a:lumMod val="85000"/>
                  </a:schemeClr>
                </a:solidFill>
              </a:rPr>
              <a:t>グラフの圧縮</a:t>
            </a:r>
            <a:endParaRPr kumimoji="1" lang="en-US" altLang="ja-JP" dirty="0" smtClean="0">
              <a:solidFill>
                <a:schemeClr val="bg1">
                  <a:lumMod val="85000"/>
                </a:schemeClr>
              </a:solidFill>
            </a:endParaRPr>
          </a:p>
          <a:p>
            <a:pPr lvl="1"/>
            <a:r>
              <a:rPr kumimoji="1" lang="en-US" altLang="ja-JP" dirty="0" smtClean="0">
                <a:solidFill>
                  <a:schemeClr val="bg1">
                    <a:lumMod val="85000"/>
                  </a:schemeClr>
                </a:solidFill>
              </a:rPr>
              <a:t>Level synchronized BFS</a:t>
            </a:r>
          </a:p>
          <a:p>
            <a:pPr lvl="1"/>
            <a:r>
              <a:rPr kumimoji="1" lang="ja-JP" altLang="en-US" dirty="0" smtClean="0">
                <a:solidFill>
                  <a:schemeClr val="bg1">
                    <a:lumMod val="85000"/>
                  </a:schemeClr>
                </a:solidFill>
              </a:rPr>
              <a:t>並列</a:t>
            </a:r>
            <a:r>
              <a:rPr kumimoji="1" lang="en-US" altLang="ja-JP" dirty="0" smtClean="0">
                <a:solidFill>
                  <a:schemeClr val="bg1">
                    <a:lumMod val="85000"/>
                  </a:schemeClr>
                </a:solidFill>
              </a:rPr>
              <a:t>BFS</a:t>
            </a:r>
            <a:r>
              <a:rPr kumimoji="1" lang="ja-JP" altLang="en-US" dirty="0" smtClean="0">
                <a:solidFill>
                  <a:schemeClr val="bg1">
                    <a:lumMod val="85000"/>
                  </a:schemeClr>
                </a:solidFill>
              </a:rPr>
              <a:t>アルゴリズムの流れ</a:t>
            </a:r>
            <a:endParaRPr kumimoji="1" lang="en-US" altLang="ja-JP" dirty="0" smtClean="0">
              <a:solidFill>
                <a:schemeClr val="bg1">
                  <a:lumMod val="85000"/>
                </a:schemeClr>
              </a:solidFill>
            </a:endParaRPr>
          </a:p>
          <a:p>
            <a:r>
              <a:rPr kumimoji="1" lang="ja-JP" altLang="en-US" dirty="0" smtClean="0">
                <a:solidFill>
                  <a:schemeClr val="bg1">
                    <a:lumMod val="85000"/>
                  </a:schemeClr>
                </a:solidFill>
              </a:rPr>
              <a:t>関連研究</a:t>
            </a:r>
            <a:endParaRPr kumimoji="1" lang="en-US" altLang="ja-JP" dirty="0" smtClean="0">
              <a:solidFill>
                <a:schemeClr val="bg1">
                  <a:lumMod val="85000"/>
                </a:schemeClr>
              </a:solidFill>
            </a:endParaRPr>
          </a:p>
          <a:p>
            <a:pPr lvl="1"/>
            <a:r>
              <a:rPr kumimoji="1" lang="en-US" altLang="ja-JP" dirty="0" err="1" smtClean="0">
                <a:solidFill>
                  <a:schemeClr val="bg1">
                    <a:lumMod val="85000"/>
                  </a:schemeClr>
                </a:solidFill>
              </a:rPr>
              <a:t>Mastrostefano</a:t>
            </a:r>
            <a:r>
              <a:rPr kumimoji="1" lang="en-US" altLang="ja-JP" dirty="0" smtClean="0">
                <a:solidFill>
                  <a:schemeClr val="bg1">
                    <a:lumMod val="85000"/>
                  </a:schemeClr>
                </a:solidFill>
              </a:rPr>
              <a:t> [2]</a:t>
            </a:r>
            <a:r>
              <a:rPr kumimoji="1" lang="ja-JP" altLang="en-US" dirty="0" smtClean="0">
                <a:solidFill>
                  <a:schemeClr val="bg1">
                    <a:lumMod val="85000"/>
                  </a:schemeClr>
                </a:solidFill>
              </a:rPr>
              <a:t>の</a:t>
            </a:r>
            <a:r>
              <a:rPr kumimoji="1" lang="en-US" altLang="ja-JP" dirty="0" smtClean="0">
                <a:solidFill>
                  <a:schemeClr val="bg1">
                    <a:lumMod val="85000"/>
                  </a:schemeClr>
                </a:solidFill>
              </a:rPr>
              <a:t>BFS</a:t>
            </a:r>
            <a:r>
              <a:rPr kumimoji="1" lang="ja-JP" altLang="en-US" dirty="0" smtClean="0">
                <a:solidFill>
                  <a:schemeClr val="bg1">
                    <a:lumMod val="85000"/>
                  </a:schemeClr>
                </a:solidFill>
              </a:rPr>
              <a:t>アルゴリズム</a:t>
            </a:r>
            <a:endParaRPr kumimoji="1" lang="en-US" altLang="ja-JP" dirty="0" smtClean="0">
              <a:solidFill>
                <a:schemeClr val="bg1">
                  <a:lumMod val="85000"/>
                </a:schemeClr>
              </a:solidFill>
            </a:endParaRPr>
          </a:p>
          <a:p>
            <a:r>
              <a:rPr kumimoji="1" lang="ja-JP" altLang="en-US" dirty="0" smtClean="0">
                <a:solidFill>
                  <a:schemeClr val="bg1">
                    <a:lumMod val="85000"/>
                  </a:schemeClr>
                </a:solidFill>
              </a:rPr>
              <a:t>提案手法</a:t>
            </a:r>
            <a:endParaRPr kumimoji="1" lang="en-US" altLang="ja-JP" dirty="0" smtClean="0">
              <a:solidFill>
                <a:schemeClr val="bg1">
                  <a:lumMod val="85000"/>
                </a:schemeClr>
              </a:solidFill>
            </a:endParaRPr>
          </a:p>
          <a:p>
            <a:r>
              <a:rPr kumimoji="1" lang="ja-JP" altLang="en-US" dirty="0" smtClean="0">
                <a:solidFill>
                  <a:srgbClr val="000000"/>
                </a:solidFill>
              </a:rPr>
              <a:t>評価</a:t>
            </a:r>
            <a:endParaRPr kumimoji="1" lang="en-US" altLang="ja-JP" dirty="0" smtClean="0">
              <a:solidFill>
                <a:srgbClr val="000000"/>
              </a:solidFill>
            </a:endParaRPr>
          </a:p>
          <a:p>
            <a:pPr lvl="1"/>
            <a:r>
              <a:rPr kumimoji="1" lang="ja-JP" altLang="en-US" dirty="0" smtClean="0">
                <a:solidFill>
                  <a:srgbClr val="000000"/>
                </a:solidFill>
              </a:rPr>
              <a:t>評価環境，ベンチマーク</a:t>
            </a:r>
            <a:endParaRPr kumimoji="1" lang="en-US" altLang="ja-JP" dirty="0" smtClean="0">
              <a:solidFill>
                <a:srgbClr val="000000"/>
              </a:solidFill>
            </a:endParaRPr>
          </a:p>
          <a:p>
            <a:pPr lvl="1"/>
            <a:r>
              <a:rPr kumimoji="1" lang="ja-JP" altLang="en-US" dirty="0" smtClean="0">
                <a:solidFill>
                  <a:srgbClr val="000000"/>
                </a:solidFill>
              </a:rPr>
              <a:t>提案手法による通信量削減に関する評価</a:t>
            </a:r>
            <a:endParaRPr kumimoji="1" lang="en-US" altLang="ja-JP" dirty="0" smtClean="0">
              <a:solidFill>
                <a:srgbClr val="000000"/>
              </a:solidFill>
            </a:endParaRPr>
          </a:p>
          <a:p>
            <a:pPr lvl="1"/>
            <a:r>
              <a:rPr kumimoji="1" lang="ja-JP" altLang="en-US" dirty="0" smtClean="0">
                <a:solidFill>
                  <a:srgbClr val="000000"/>
                </a:solidFill>
              </a:rPr>
              <a:t>提案手法を用いた</a:t>
            </a:r>
            <a:r>
              <a:rPr kumimoji="1" lang="en-US" altLang="ja-JP" dirty="0" smtClean="0">
                <a:solidFill>
                  <a:srgbClr val="000000"/>
                </a:solidFill>
              </a:rPr>
              <a:t>BFS</a:t>
            </a:r>
            <a:r>
              <a:rPr kumimoji="1" lang="ja-JP" altLang="en-US" dirty="0" smtClean="0">
                <a:solidFill>
                  <a:srgbClr val="000000"/>
                </a:solidFill>
              </a:rPr>
              <a:t>アルゴリズムの評価</a:t>
            </a:r>
            <a:endParaRPr kumimoji="1" lang="en-US" altLang="ja-JP" dirty="0" smtClean="0">
              <a:solidFill>
                <a:srgbClr val="000000"/>
              </a:solidFill>
            </a:endParaRPr>
          </a:p>
          <a:p>
            <a:r>
              <a:rPr kumimoji="1" lang="ja-JP" altLang="en-US" dirty="0" smtClean="0">
                <a:solidFill>
                  <a:schemeClr val="bg1">
                    <a:lumMod val="85000"/>
                  </a:schemeClr>
                </a:solidFill>
              </a:rPr>
              <a:t>結論</a:t>
            </a:r>
            <a:endParaRPr kumimoji="1" lang="en-US" altLang="ja-JP" dirty="0" smtClean="0">
              <a:solidFill>
                <a:schemeClr val="bg1">
                  <a:lumMod val="85000"/>
                </a:schemeClr>
              </a:solidFill>
            </a:endParaRPr>
          </a:p>
          <a:p>
            <a:pPr lvl="1"/>
            <a:endParaRPr kumimoji="1" lang="en-US" altLang="ja-JP" dirty="0" smtClean="0">
              <a:solidFill>
                <a:schemeClr val="bg1">
                  <a:lumMod val="85000"/>
                </a:schemeClr>
              </a:solidFill>
            </a:endParaRPr>
          </a:p>
          <a:p>
            <a:pPr lvl="1"/>
            <a:endParaRPr kumimoji="1" lang="ja-JP" altLang="en-US" dirty="0"/>
          </a:p>
        </p:txBody>
      </p:sp>
      <p:sp>
        <p:nvSpPr>
          <p:cNvPr id="4" name="日付プレースホルダー 3"/>
          <p:cNvSpPr>
            <a:spLocks noGrp="1"/>
          </p:cNvSpPr>
          <p:nvPr>
            <p:ph type="dt" sz="half" idx="10"/>
          </p:nvPr>
        </p:nvSpPr>
        <p:spPr/>
        <p:txBody>
          <a:bodyPr/>
          <a:lstStyle/>
          <a:p>
            <a:fld id="{4C3CCE7A-F395-0F43-8C8D-33217D98105C}" type="datetime1">
              <a:rPr lang="ja-JP" altLang="en-US" smtClean="0"/>
              <a:t>2014/03/16</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18</a:t>
            </a:fld>
            <a:endParaRPr lang="en-US"/>
          </a:p>
        </p:txBody>
      </p:sp>
    </p:spTree>
    <p:extLst>
      <p:ext uri="{BB962C8B-B14F-4D97-AF65-F5344CB8AC3E}">
        <p14:creationId xmlns:p14="http://schemas.microsoft.com/office/powerpoint/2010/main" val="2261287115"/>
      </p:ext>
    </p:extLst>
  </p:cSld>
  <p:clrMapOvr>
    <a:masterClrMapping/>
  </p:clrMapOvr>
  <mc:AlternateContent xmlns:mc="http://schemas.openxmlformats.org/markup-compatibility/2006" xmlns:p14="http://schemas.microsoft.com/office/powerpoint/2010/main">
    <mc:Choice Requires="p14">
      <p:transition spd="slow" p14:dur="2000" advTm="1341"/>
    </mc:Choice>
    <mc:Fallback xmlns="">
      <p:transition xmlns:p14="http://schemas.microsoft.com/office/powerpoint/2010/main" spd="slow" advTm="1341"/>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評価環境</a:t>
            </a:r>
            <a:endParaRPr kumimoji="1" lang="ja-JP" altLang="en-US" dirty="0"/>
          </a:p>
        </p:txBody>
      </p:sp>
      <p:pic>
        <p:nvPicPr>
          <p:cNvPr id="12" name="図 11" descr="graph500-logo_2.jpg"/>
          <p:cNvPicPr>
            <a:picLocks noChangeAspect="1"/>
          </p:cNvPicPr>
          <p:nvPr/>
        </p:nvPicPr>
        <p:blipFill rotWithShape="1">
          <a:blip r:embed="rId3">
            <a:extLst>
              <a:ext uri="{28A0092B-C50C-407E-A947-70E740481C1C}">
                <a14:useLocalDpi xmlns:a14="http://schemas.microsoft.com/office/drawing/2010/main" val="0"/>
              </a:ext>
            </a:extLst>
          </a:blip>
          <a:srcRect b="12324"/>
          <a:stretch/>
        </p:blipFill>
        <p:spPr>
          <a:xfrm>
            <a:off x="6148756" y="4580676"/>
            <a:ext cx="2725426" cy="1762301"/>
          </a:xfrm>
          <a:prstGeom prst="rect">
            <a:avLst/>
          </a:prstGeom>
        </p:spPr>
      </p:pic>
      <p:sp>
        <p:nvSpPr>
          <p:cNvPr id="4" name="日付プレースホルダー 3"/>
          <p:cNvSpPr>
            <a:spLocks noGrp="1"/>
          </p:cNvSpPr>
          <p:nvPr>
            <p:ph type="dt" sz="half" idx="10"/>
          </p:nvPr>
        </p:nvSpPr>
        <p:spPr/>
        <p:txBody>
          <a:bodyPr/>
          <a:lstStyle/>
          <a:p>
            <a:fld id="{AFA21AF3-BA48-E54C-85FD-ED6B9840EFFB}" type="datetime1">
              <a:rPr lang="ja-JP" altLang="en-US" smtClean="0"/>
              <a:t>2014/03/16</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19</a:t>
            </a:fld>
            <a:endParaRPr lang="en-US"/>
          </a:p>
        </p:txBody>
      </p:sp>
      <p:graphicFrame>
        <p:nvGraphicFramePr>
          <p:cNvPr id="11" name="コンテンツ プレースホルダー 10"/>
          <p:cNvGraphicFramePr>
            <a:graphicFrameLocks noGrp="1"/>
          </p:cNvGraphicFramePr>
          <p:nvPr>
            <p:ph idx="1"/>
            <p:extLst>
              <p:ext uri="{D42A27DB-BD31-4B8C-83A1-F6EECF244321}">
                <p14:modId xmlns:p14="http://schemas.microsoft.com/office/powerpoint/2010/main" val="276741648"/>
              </p:ext>
            </p:extLst>
          </p:nvPr>
        </p:nvGraphicFramePr>
        <p:xfrm>
          <a:off x="457204" y="1912529"/>
          <a:ext cx="5334117" cy="1905000"/>
        </p:xfrm>
        <a:graphic>
          <a:graphicData uri="http://schemas.openxmlformats.org/drawingml/2006/table">
            <a:tbl>
              <a:tblPr firstRow="1" bandRow="1">
                <a:tableStyleId>{BC89EF96-8CEA-46FF-86C4-4CE0E7609802}</a:tableStyleId>
              </a:tblPr>
              <a:tblGrid>
                <a:gridCol w="1873282"/>
                <a:gridCol w="3460835"/>
              </a:tblGrid>
              <a:tr h="381000">
                <a:tc>
                  <a:txBody>
                    <a:bodyPr/>
                    <a:lstStyle/>
                    <a:p>
                      <a:r>
                        <a:rPr kumimoji="1" lang="en-US" altLang="ja-JP" sz="1900" b="0" dirty="0" smtClean="0"/>
                        <a:t>CPU</a:t>
                      </a:r>
                      <a:endParaRPr kumimoji="1" lang="ja-JP" altLang="en-US" sz="1900" b="0" dirty="0"/>
                    </a:p>
                  </a:txBody>
                  <a:tcPr/>
                </a:tc>
                <a:tc>
                  <a:txBody>
                    <a:bodyPr/>
                    <a:lstStyle/>
                    <a:p>
                      <a:r>
                        <a:rPr kumimoji="1" lang="en-US" altLang="ja-JP" sz="1900" b="0" dirty="0" smtClean="0"/>
                        <a:t>Intel Xeon E5-1650 @ 3.2GHz</a:t>
                      </a:r>
                      <a:endParaRPr kumimoji="1" lang="ja-JP" altLang="en-US" sz="1900" b="0" dirty="0"/>
                    </a:p>
                  </a:txBody>
                  <a:tcPr/>
                </a:tc>
              </a:tr>
              <a:tr h="381000">
                <a:tc>
                  <a:txBody>
                    <a:bodyPr/>
                    <a:lstStyle/>
                    <a:p>
                      <a:r>
                        <a:rPr kumimoji="1" lang="en-US" altLang="ja-JP" sz="1900" dirty="0" smtClean="0"/>
                        <a:t>GPU</a:t>
                      </a:r>
                      <a:endParaRPr kumimoji="1" lang="ja-JP" altLang="en-US" sz="1900" dirty="0"/>
                    </a:p>
                  </a:txBody>
                  <a:tcPr/>
                </a:tc>
                <a:tc>
                  <a:txBody>
                    <a:bodyPr/>
                    <a:lstStyle/>
                    <a:p>
                      <a:r>
                        <a:rPr kumimoji="1" lang="en-US" altLang="ja-JP" sz="1900" dirty="0" smtClean="0"/>
                        <a:t>NVIDIA Tesla C2050 x 4</a:t>
                      </a:r>
                      <a:endParaRPr kumimoji="1" lang="ja-JP" altLang="en-US" sz="1900" dirty="0"/>
                    </a:p>
                  </a:txBody>
                  <a:tcPr/>
                </a:tc>
              </a:tr>
              <a:tr h="381000">
                <a:tc>
                  <a:txBody>
                    <a:bodyPr/>
                    <a:lstStyle/>
                    <a:p>
                      <a:r>
                        <a:rPr kumimoji="1" lang="en-US" altLang="ja-JP" sz="1900" dirty="0" smtClean="0"/>
                        <a:t>Host Memory</a:t>
                      </a:r>
                      <a:endParaRPr kumimoji="1" lang="ja-JP" altLang="en-US" sz="1900" dirty="0"/>
                    </a:p>
                  </a:txBody>
                  <a:tcPr/>
                </a:tc>
                <a:tc>
                  <a:txBody>
                    <a:bodyPr/>
                    <a:lstStyle/>
                    <a:p>
                      <a:r>
                        <a:rPr kumimoji="1" lang="en-US" altLang="ja-JP" sz="1900" dirty="0" smtClean="0"/>
                        <a:t>16 GB</a:t>
                      </a:r>
                      <a:endParaRPr kumimoji="1" lang="ja-JP" altLang="en-US" sz="1900" dirty="0"/>
                    </a:p>
                  </a:txBody>
                  <a:tcPr/>
                </a:tc>
              </a:tr>
              <a:tr h="381000">
                <a:tc>
                  <a:txBody>
                    <a:bodyPr/>
                    <a:lstStyle/>
                    <a:p>
                      <a:r>
                        <a:rPr kumimoji="1" lang="en-US" altLang="ja-JP" sz="1900" dirty="0" smtClean="0"/>
                        <a:t>Network</a:t>
                      </a:r>
                      <a:endParaRPr kumimoji="1" lang="ja-JP" altLang="en-US" sz="1900" dirty="0"/>
                    </a:p>
                  </a:txBody>
                  <a:tcPr/>
                </a:tc>
                <a:tc>
                  <a:txBody>
                    <a:bodyPr/>
                    <a:lstStyle/>
                    <a:p>
                      <a:r>
                        <a:rPr kumimoji="1" lang="en-US" altLang="ja-JP" sz="1900" dirty="0" smtClean="0"/>
                        <a:t>10Gb</a:t>
                      </a:r>
                      <a:r>
                        <a:rPr kumimoji="1" lang="en-US" altLang="ja-JP" sz="1900" baseline="0" dirty="0" smtClean="0"/>
                        <a:t> Ethernet x 2</a:t>
                      </a:r>
                      <a:endParaRPr kumimoji="1" lang="ja-JP" altLang="en-US" sz="1900" dirty="0"/>
                    </a:p>
                  </a:txBody>
                  <a:tcPr/>
                </a:tc>
              </a:tr>
              <a:tr h="381000">
                <a:tc>
                  <a:txBody>
                    <a:bodyPr/>
                    <a:lstStyle/>
                    <a:p>
                      <a:r>
                        <a:rPr kumimoji="1" lang="en-US" altLang="ja-JP" sz="1900" dirty="0" smtClean="0"/>
                        <a:t>Switch</a:t>
                      </a:r>
                      <a:endParaRPr kumimoji="1" lang="ja-JP" altLang="en-US" sz="1900" dirty="0"/>
                    </a:p>
                  </a:txBody>
                  <a:tcPr/>
                </a:tc>
                <a:tc>
                  <a:txBody>
                    <a:bodyPr/>
                    <a:lstStyle/>
                    <a:p>
                      <a:r>
                        <a:rPr kumimoji="1" lang="en-US" altLang="ja-JP" sz="1900" dirty="0" smtClean="0"/>
                        <a:t>DELL</a:t>
                      </a:r>
                      <a:r>
                        <a:rPr kumimoji="1" lang="en-US" altLang="ja-JP" sz="1900" baseline="0" dirty="0" smtClean="0"/>
                        <a:t> Force10 S2410P</a:t>
                      </a:r>
                    </a:p>
                  </a:txBody>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430502121"/>
              </p:ext>
            </p:extLst>
          </p:nvPr>
        </p:nvGraphicFramePr>
        <p:xfrm>
          <a:off x="457204" y="4287691"/>
          <a:ext cx="5334117" cy="2286000"/>
        </p:xfrm>
        <a:graphic>
          <a:graphicData uri="http://schemas.openxmlformats.org/drawingml/2006/table">
            <a:tbl>
              <a:tblPr firstRow="1" bandRow="1">
                <a:tableStyleId>{BC89EF96-8CEA-46FF-86C4-4CE0E7609802}</a:tableStyleId>
              </a:tblPr>
              <a:tblGrid>
                <a:gridCol w="1873282"/>
                <a:gridCol w="3460835"/>
              </a:tblGrid>
              <a:tr h="381000">
                <a:tc>
                  <a:txBody>
                    <a:bodyPr/>
                    <a:lstStyle/>
                    <a:p>
                      <a:r>
                        <a:rPr kumimoji="1" lang="en-US" altLang="ja-JP" sz="1900" b="0" dirty="0" smtClean="0"/>
                        <a:t>OS</a:t>
                      </a:r>
                      <a:endParaRPr kumimoji="1" lang="ja-JP" altLang="en-US" sz="1900" b="0" dirty="0"/>
                    </a:p>
                  </a:txBody>
                  <a:tcPr/>
                </a:tc>
                <a:tc>
                  <a:txBody>
                    <a:bodyPr/>
                    <a:lstStyle/>
                    <a:p>
                      <a:r>
                        <a:rPr kumimoji="1" lang="en-US" altLang="ja-JP" sz="1900" b="0" dirty="0" err="1" smtClean="0"/>
                        <a:t>CentOS</a:t>
                      </a:r>
                      <a:r>
                        <a:rPr kumimoji="1" lang="en-US" altLang="ja-JP" sz="1900" b="0" baseline="0" dirty="0" smtClean="0"/>
                        <a:t> 6.0</a:t>
                      </a:r>
                      <a:endParaRPr kumimoji="1" lang="ja-JP" altLang="en-US" sz="1900" b="0" dirty="0"/>
                    </a:p>
                  </a:txBody>
                  <a:tcPr/>
                </a:tc>
              </a:tr>
              <a:tr h="381000">
                <a:tc>
                  <a:txBody>
                    <a:bodyPr/>
                    <a:lstStyle/>
                    <a:p>
                      <a:r>
                        <a:rPr kumimoji="1" lang="en-US" altLang="ja-JP" sz="1900" dirty="0" smtClean="0"/>
                        <a:t>Host Compiler</a:t>
                      </a:r>
                      <a:endParaRPr kumimoji="1" lang="ja-JP" altLang="en-US" sz="1900" dirty="0"/>
                    </a:p>
                  </a:txBody>
                  <a:tcPr/>
                </a:tc>
                <a:tc>
                  <a:txBody>
                    <a:bodyPr/>
                    <a:lstStyle/>
                    <a:p>
                      <a:r>
                        <a:rPr kumimoji="1" lang="en-US" altLang="ja-JP" sz="1900" dirty="0" err="1" smtClean="0"/>
                        <a:t>gcc</a:t>
                      </a:r>
                      <a:r>
                        <a:rPr kumimoji="1" lang="en-US" altLang="ja-JP" sz="1900" dirty="0" smtClean="0"/>
                        <a:t> 4.4</a:t>
                      </a:r>
                      <a:endParaRPr kumimoji="1" lang="ja-JP" altLang="en-US" sz="1900" dirty="0"/>
                    </a:p>
                  </a:txBody>
                  <a:tcPr/>
                </a:tc>
              </a:tr>
              <a:tr h="381000">
                <a:tc>
                  <a:txBody>
                    <a:bodyPr/>
                    <a:lstStyle/>
                    <a:p>
                      <a:r>
                        <a:rPr kumimoji="1" lang="en-US" altLang="ja-JP" sz="1900" dirty="0" smtClean="0"/>
                        <a:t>CUDA</a:t>
                      </a:r>
                      <a:endParaRPr kumimoji="1" lang="ja-JP" altLang="en-US" sz="1900" dirty="0"/>
                    </a:p>
                  </a:txBody>
                  <a:tcPr/>
                </a:tc>
                <a:tc>
                  <a:txBody>
                    <a:bodyPr/>
                    <a:lstStyle/>
                    <a:p>
                      <a:r>
                        <a:rPr kumimoji="1" lang="en-US" altLang="ja-JP" sz="1900" dirty="0" smtClean="0"/>
                        <a:t>Toolkit 4.2</a:t>
                      </a:r>
                    </a:p>
                  </a:txBody>
                  <a:tcPr/>
                </a:tc>
              </a:tr>
              <a:tr h="381000">
                <a:tc>
                  <a:txBody>
                    <a:bodyPr/>
                    <a:lstStyle/>
                    <a:p>
                      <a:r>
                        <a:rPr kumimoji="1" lang="en-US" altLang="ja-JP" sz="1800" dirty="0" smtClean="0"/>
                        <a:t>Compiler Option</a:t>
                      </a:r>
                      <a:endParaRPr kumimoji="1" lang="ja-JP" altLang="en-US" sz="1800" dirty="0"/>
                    </a:p>
                  </a:txBody>
                  <a:tcPr/>
                </a:tc>
                <a:tc>
                  <a:txBody>
                    <a:bodyPr/>
                    <a:lstStyle/>
                    <a:p>
                      <a:r>
                        <a:rPr kumimoji="1" lang="en-US" altLang="ja-JP" sz="1900" baseline="0" dirty="0" err="1" smtClean="0"/>
                        <a:t>nvcc</a:t>
                      </a:r>
                      <a:r>
                        <a:rPr kumimoji="1" lang="en-US" altLang="ja-JP" sz="1900" baseline="0" dirty="0" smtClean="0"/>
                        <a:t> -arch sm_20 -O3</a:t>
                      </a:r>
                    </a:p>
                  </a:txBody>
                  <a:tcPr/>
                </a:tc>
              </a:tr>
              <a:tr h="381000">
                <a:tc>
                  <a:txBody>
                    <a:bodyPr/>
                    <a:lstStyle/>
                    <a:p>
                      <a:r>
                        <a:rPr kumimoji="1" lang="en-US" altLang="ja-JP" sz="1900" dirty="0" smtClean="0"/>
                        <a:t>Library</a:t>
                      </a:r>
                      <a:endParaRPr kumimoji="1" lang="ja-JP" altLang="en-US" sz="1900" dirty="0"/>
                    </a:p>
                  </a:txBody>
                  <a:tcPr/>
                </a:tc>
                <a:tc>
                  <a:txBody>
                    <a:bodyPr/>
                    <a:lstStyle/>
                    <a:p>
                      <a:r>
                        <a:rPr kumimoji="1" lang="en-US" altLang="ja-JP" sz="1900" baseline="0" dirty="0" smtClean="0"/>
                        <a:t>CUB v1.1.1</a:t>
                      </a:r>
                    </a:p>
                  </a:txBody>
                  <a:tcPr/>
                </a:tc>
              </a:tr>
              <a:tr h="381000">
                <a:tc>
                  <a:txBody>
                    <a:bodyPr/>
                    <a:lstStyle/>
                    <a:p>
                      <a:r>
                        <a:rPr kumimoji="1" lang="en-US" altLang="ja-JP" sz="1900" dirty="0" smtClean="0"/>
                        <a:t>Benchmark</a:t>
                      </a:r>
                      <a:endParaRPr kumimoji="1" lang="ja-JP" altLang="en-US" sz="1900" dirty="0"/>
                    </a:p>
                  </a:txBody>
                  <a:tcPr/>
                </a:tc>
                <a:tc>
                  <a:txBody>
                    <a:bodyPr/>
                    <a:lstStyle/>
                    <a:p>
                      <a:r>
                        <a:rPr kumimoji="1" lang="en-US" altLang="ja-JP" sz="1900" baseline="0" dirty="0" smtClean="0"/>
                        <a:t>Graph500</a:t>
                      </a:r>
                    </a:p>
                  </a:txBody>
                  <a:tcPr/>
                </a:tc>
              </a:tr>
            </a:tbl>
          </a:graphicData>
        </a:graphic>
      </p:graphicFrame>
      <p:sp>
        <p:nvSpPr>
          <p:cNvPr id="8" name="テキスト ボックス 7"/>
          <p:cNvSpPr txBox="1"/>
          <p:nvPr/>
        </p:nvSpPr>
        <p:spPr>
          <a:xfrm>
            <a:off x="457204" y="1543197"/>
            <a:ext cx="1858201" cy="369332"/>
          </a:xfrm>
          <a:prstGeom prst="rect">
            <a:avLst/>
          </a:prstGeom>
          <a:noFill/>
        </p:spPr>
        <p:txBody>
          <a:bodyPr wrap="none" rtlCol="0">
            <a:spAutoFit/>
          </a:bodyPr>
          <a:lstStyle/>
          <a:p>
            <a:r>
              <a:rPr kumimoji="1" lang="ja-JP" altLang="en-US" dirty="0" smtClean="0"/>
              <a:t>ハードウェア環境</a:t>
            </a:r>
            <a:endParaRPr kumimoji="1" lang="ja-JP" altLang="en-US" dirty="0"/>
          </a:p>
        </p:txBody>
      </p:sp>
      <p:sp>
        <p:nvSpPr>
          <p:cNvPr id="36" name="テキスト ボックス 35"/>
          <p:cNvSpPr txBox="1"/>
          <p:nvPr/>
        </p:nvSpPr>
        <p:spPr>
          <a:xfrm>
            <a:off x="457204" y="3918359"/>
            <a:ext cx="1763524" cy="369332"/>
          </a:xfrm>
          <a:prstGeom prst="rect">
            <a:avLst/>
          </a:prstGeom>
          <a:noFill/>
        </p:spPr>
        <p:txBody>
          <a:bodyPr wrap="none" rtlCol="0">
            <a:spAutoFit/>
          </a:bodyPr>
          <a:lstStyle/>
          <a:p>
            <a:r>
              <a:rPr kumimoji="1" lang="ja-JP" altLang="en-US" dirty="0" smtClean="0"/>
              <a:t>ソフトウェア環境</a:t>
            </a:r>
            <a:endParaRPr kumimoji="1" lang="ja-JP" altLang="en-US" dirty="0"/>
          </a:p>
        </p:txBody>
      </p:sp>
      <p:grpSp>
        <p:nvGrpSpPr>
          <p:cNvPr id="34" name="図形グループ 33"/>
          <p:cNvGrpSpPr/>
          <p:nvPr/>
        </p:nvGrpSpPr>
        <p:grpSpPr>
          <a:xfrm>
            <a:off x="6054104" y="1256456"/>
            <a:ext cx="2820078" cy="3172068"/>
            <a:chOff x="5491083" y="893180"/>
            <a:chExt cx="2820078" cy="3172068"/>
          </a:xfrm>
        </p:grpSpPr>
        <p:sp>
          <p:nvSpPr>
            <p:cNvPr id="35" name="正方形/長方形 34"/>
            <p:cNvSpPr/>
            <p:nvPr/>
          </p:nvSpPr>
          <p:spPr>
            <a:xfrm>
              <a:off x="7434861" y="893180"/>
              <a:ext cx="876300" cy="2704728"/>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37" name="正方形/長方形 36"/>
            <p:cNvSpPr/>
            <p:nvPr/>
          </p:nvSpPr>
          <p:spPr>
            <a:xfrm>
              <a:off x="7562630" y="1967448"/>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38" name="正方形/長方形 37"/>
            <p:cNvSpPr/>
            <p:nvPr/>
          </p:nvSpPr>
          <p:spPr>
            <a:xfrm>
              <a:off x="7562630" y="1648746"/>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62" name="正方形/長方形 61"/>
            <p:cNvSpPr/>
            <p:nvPr/>
          </p:nvSpPr>
          <p:spPr>
            <a:xfrm>
              <a:off x="7562630" y="1329361"/>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63" name="正方形/長方形 62"/>
            <p:cNvSpPr/>
            <p:nvPr/>
          </p:nvSpPr>
          <p:spPr>
            <a:xfrm>
              <a:off x="7562630" y="1010659"/>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64" name="正方形/長方形 63"/>
            <p:cNvSpPr/>
            <p:nvPr/>
          </p:nvSpPr>
          <p:spPr>
            <a:xfrm>
              <a:off x="7562630" y="3234294"/>
              <a:ext cx="624793" cy="24579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65" name="正方形/長方形 64"/>
            <p:cNvSpPr/>
            <p:nvPr/>
          </p:nvSpPr>
          <p:spPr>
            <a:xfrm>
              <a:off x="7562630" y="2915592"/>
              <a:ext cx="624793" cy="24579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66" name="正方形/長方形 65"/>
            <p:cNvSpPr/>
            <p:nvPr/>
          </p:nvSpPr>
          <p:spPr>
            <a:xfrm>
              <a:off x="7562630" y="2596207"/>
              <a:ext cx="624793" cy="24579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67" name="正方形/長方形 66"/>
            <p:cNvSpPr/>
            <p:nvPr/>
          </p:nvSpPr>
          <p:spPr>
            <a:xfrm>
              <a:off x="7562630" y="2277505"/>
              <a:ext cx="624793" cy="24579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68" name="図形グループ 67"/>
            <p:cNvGrpSpPr/>
            <p:nvPr/>
          </p:nvGrpSpPr>
          <p:grpSpPr>
            <a:xfrm>
              <a:off x="5491083" y="1887939"/>
              <a:ext cx="811181" cy="1027653"/>
              <a:chOff x="5293286" y="2699671"/>
              <a:chExt cx="811181" cy="1027653"/>
            </a:xfrm>
          </p:grpSpPr>
          <p:sp>
            <p:nvSpPr>
              <p:cNvPr id="84" name="正方形/長方形 83"/>
              <p:cNvSpPr/>
              <p:nvPr/>
            </p:nvSpPr>
            <p:spPr>
              <a:xfrm>
                <a:off x="5293286" y="2699671"/>
                <a:ext cx="811181" cy="1027653"/>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85" name="正方形/長方形 84"/>
              <p:cNvSpPr/>
              <p:nvPr/>
            </p:nvSpPr>
            <p:spPr>
              <a:xfrm>
                <a:off x="5388160" y="2816691"/>
                <a:ext cx="624793" cy="245797"/>
              </a:xfrm>
              <a:prstGeom prst="rect">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CPU</a:t>
                </a:r>
                <a:endParaRPr kumimoji="1" lang="ja-JP" altLang="en-US" dirty="0">
                  <a:latin typeface="Calibri" panose="020F0502020204030204" pitchFamily="34" charset="0"/>
                </a:endParaRPr>
              </a:p>
            </p:txBody>
          </p:sp>
        </p:grpSp>
        <p:cxnSp>
          <p:nvCxnSpPr>
            <p:cNvPr id="69" name="直線コネクタ 68"/>
            <p:cNvCxnSpPr>
              <a:stCxn id="85" idx="3"/>
            </p:cNvCxnSpPr>
            <p:nvPr/>
          </p:nvCxnSpPr>
          <p:spPr>
            <a:xfrm>
              <a:off x="6210750" y="2127858"/>
              <a:ext cx="599514" cy="0"/>
            </a:xfrm>
            <a:prstGeom prst="line">
              <a:avLst/>
            </a:prstGeom>
            <a:ln>
              <a:prstDash val="solid"/>
            </a:ln>
          </p:spPr>
          <p:style>
            <a:lnRef idx="2">
              <a:schemeClr val="dk1"/>
            </a:lnRef>
            <a:fillRef idx="1">
              <a:schemeClr val="lt1"/>
            </a:fillRef>
            <a:effectRef idx="0">
              <a:schemeClr val="dk1"/>
            </a:effectRef>
            <a:fontRef idx="minor">
              <a:schemeClr val="dk1"/>
            </a:fontRef>
          </p:style>
        </p:cxnSp>
        <p:sp>
          <p:nvSpPr>
            <p:cNvPr id="70" name="テキスト ボックス 69"/>
            <p:cNvSpPr txBox="1"/>
            <p:nvPr/>
          </p:nvSpPr>
          <p:spPr>
            <a:xfrm>
              <a:off x="5718064" y="1185856"/>
              <a:ext cx="1057276" cy="369332"/>
            </a:xfrm>
            <a:prstGeom prst="rect">
              <a:avLst/>
            </a:prstGeom>
            <a:noFill/>
          </p:spPr>
          <p:txBody>
            <a:bodyPr wrap="none" rtlCol="0">
              <a:spAutoFit/>
            </a:bodyPr>
            <a:lstStyle/>
            <a:p>
              <a:r>
                <a:rPr kumimoji="1" lang="en-US" altLang="ja-JP" dirty="0" smtClean="0"/>
                <a:t>Ethernet</a:t>
              </a:r>
              <a:endParaRPr kumimoji="1" lang="ja-JP" altLang="en-US" dirty="0"/>
            </a:p>
          </p:txBody>
        </p:sp>
        <p:cxnSp>
          <p:nvCxnSpPr>
            <p:cNvPr id="71" name="直線矢印コネクタ 70"/>
            <p:cNvCxnSpPr>
              <a:stCxn id="70" idx="2"/>
            </p:cNvCxnSpPr>
            <p:nvPr/>
          </p:nvCxnSpPr>
          <p:spPr>
            <a:xfrm>
              <a:off x="6246702" y="1555188"/>
              <a:ext cx="316658" cy="535159"/>
            </a:xfrm>
            <a:prstGeom prst="straightConnector1">
              <a:avLst/>
            </a:prstGeom>
            <a:ln>
              <a:prstDash val="solid"/>
              <a:tailEnd type="arrow"/>
            </a:ln>
          </p:spPr>
          <p:style>
            <a:lnRef idx="2">
              <a:schemeClr val="dk1"/>
            </a:lnRef>
            <a:fillRef idx="1">
              <a:schemeClr val="lt1"/>
            </a:fillRef>
            <a:effectRef idx="0">
              <a:schemeClr val="dk1"/>
            </a:effectRef>
            <a:fontRef idx="minor">
              <a:schemeClr val="dk1"/>
            </a:fontRef>
          </p:style>
        </p:cxnSp>
        <p:sp>
          <p:nvSpPr>
            <p:cNvPr id="72" name="テキスト ボックス 71"/>
            <p:cNvSpPr txBox="1"/>
            <p:nvPr/>
          </p:nvSpPr>
          <p:spPr>
            <a:xfrm>
              <a:off x="5646154" y="2987861"/>
              <a:ext cx="505329" cy="369332"/>
            </a:xfrm>
            <a:prstGeom prst="rect">
              <a:avLst/>
            </a:prstGeom>
            <a:noFill/>
          </p:spPr>
          <p:txBody>
            <a:bodyPr wrap="none" rtlCol="0">
              <a:spAutoFit/>
            </a:bodyPr>
            <a:lstStyle/>
            <a:p>
              <a:r>
                <a:rPr kumimoji="1" lang="en-US" altLang="ja-JP" dirty="0" smtClean="0"/>
                <a:t>PC</a:t>
              </a:r>
              <a:endParaRPr kumimoji="1" lang="ja-JP" altLang="en-US" dirty="0"/>
            </a:p>
          </p:txBody>
        </p:sp>
        <p:sp>
          <p:nvSpPr>
            <p:cNvPr id="73" name="テキスト ボックス 72"/>
            <p:cNvSpPr txBox="1"/>
            <p:nvPr/>
          </p:nvSpPr>
          <p:spPr>
            <a:xfrm>
              <a:off x="6981422" y="3695916"/>
              <a:ext cx="1249223" cy="369332"/>
            </a:xfrm>
            <a:prstGeom prst="rect">
              <a:avLst/>
            </a:prstGeom>
            <a:noFill/>
          </p:spPr>
          <p:txBody>
            <a:bodyPr wrap="none" rtlCol="0">
              <a:spAutoFit/>
            </a:bodyPr>
            <a:lstStyle/>
            <a:p>
              <a:r>
                <a:rPr kumimoji="1" lang="en-US" altLang="ja-JP" dirty="0" smtClean="0"/>
                <a:t>GPU-BOX</a:t>
              </a:r>
              <a:endParaRPr kumimoji="1" lang="ja-JP" altLang="en-US" dirty="0"/>
            </a:p>
          </p:txBody>
        </p:sp>
        <p:grpSp>
          <p:nvGrpSpPr>
            <p:cNvPr id="74" name="図形グループ 73"/>
            <p:cNvGrpSpPr/>
            <p:nvPr/>
          </p:nvGrpSpPr>
          <p:grpSpPr>
            <a:xfrm>
              <a:off x="6810264" y="893180"/>
              <a:ext cx="752366" cy="2704728"/>
              <a:chOff x="6810264" y="893180"/>
              <a:chExt cx="752366" cy="2704728"/>
            </a:xfrm>
          </p:grpSpPr>
          <p:sp>
            <p:nvSpPr>
              <p:cNvPr id="75" name="正方形/長方形 74"/>
              <p:cNvSpPr/>
              <p:nvPr/>
            </p:nvSpPr>
            <p:spPr>
              <a:xfrm rot="16200000">
                <a:off x="5635645" y="2067799"/>
                <a:ext cx="2704728" cy="35549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en-US" altLang="ja-JP" dirty="0" smtClean="0">
                    <a:latin typeface="Calibri" panose="020F0502020204030204" pitchFamily="34" charset="0"/>
                  </a:rPr>
                  <a:t>Switch</a:t>
                </a:r>
                <a:endParaRPr kumimoji="1" lang="ja-JP" altLang="en-US" dirty="0">
                  <a:latin typeface="Calibri" panose="020F0502020204030204" pitchFamily="34" charset="0"/>
                </a:endParaRPr>
              </a:p>
            </p:txBody>
          </p:sp>
          <p:cxnSp>
            <p:nvCxnSpPr>
              <p:cNvPr id="76" name="直線コネクタ 75"/>
              <p:cNvCxnSpPr>
                <a:stCxn id="63" idx="1"/>
              </p:cNvCxnSpPr>
              <p:nvPr/>
            </p:nvCxnSpPr>
            <p:spPr>
              <a:xfrm flipH="1" flipV="1">
                <a:off x="7165755" y="1130300"/>
                <a:ext cx="396875" cy="3258"/>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77" name="直線コネクタ 76"/>
              <p:cNvCxnSpPr>
                <a:stCxn id="62" idx="1"/>
              </p:cNvCxnSpPr>
              <p:nvPr/>
            </p:nvCxnSpPr>
            <p:spPr>
              <a:xfrm flipH="1" flipV="1">
                <a:off x="7165756" y="1447800"/>
                <a:ext cx="396874" cy="4460"/>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78" name="直線コネクタ 77"/>
              <p:cNvCxnSpPr>
                <a:stCxn id="38" idx="1"/>
              </p:cNvCxnSpPr>
              <p:nvPr/>
            </p:nvCxnSpPr>
            <p:spPr>
              <a:xfrm flipH="1">
                <a:off x="7165756" y="1771645"/>
                <a:ext cx="396874" cy="0"/>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79" name="直線コネクタ 78"/>
              <p:cNvCxnSpPr>
                <a:stCxn id="37" idx="1"/>
              </p:cNvCxnSpPr>
              <p:nvPr/>
            </p:nvCxnSpPr>
            <p:spPr>
              <a:xfrm flipH="1">
                <a:off x="7165756" y="2090347"/>
                <a:ext cx="396874" cy="0"/>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80" name="直線コネクタ 79"/>
              <p:cNvCxnSpPr>
                <a:stCxn id="67" idx="1"/>
              </p:cNvCxnSpPr>
              <p:nvPr/>
            </p:nvCxnSpPr>
            <p:spPr>
              <a:xfrm flipH="1">
                <a:off x="7165756" y="2400404"/>
                <a:ext cx="396874" cy="0"/>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81" name="直線コネクタ 80"/>
              <p:cNvCxnSpPr>
                <a:stCxn id="66" idx="1"/>
              </p:cNvCxnSpPr>
              <p:nvPr/>
            </p:nvCxnSpPr>
            <p:spPr>
              <a:xfrm flipH="1">
                <a:off x="7165756" y="2719106"/>
                <a:ext cx="396874" cy="0"/>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82" name="直線コネクタ 81"/>
              <p:cNvCxnSpPr>
                <a:stCxn id="65" idx="1"/>
              </p:cNvCxnSpPr>
              <p:nvPr/>
            </p:nvCxnSpPr>
            <p:spPr>
              <a:xfrm flipH="1" flipV="1">
                <a:off x="7165756" y="3038490"/>
                <a:ext cx="396874" cy="1"/>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83" name="直線コネクタ 82"/>
              <p:cNvCxnSpPr>
                <a:stCxn id="64" idx="1"/>
              </p:cNvCxnSpPr>
              <p:nvPr/>
            </p:nvCxnSpPr>
            <p:spPr>
              <a:xfrm flipH="1">
                <a:off x="7165756" y="3357193"/>
                <a:ext cx="396874" cy="0"/>
              </a:xfrm>
              <a:prstGeom prst="line">
                <a:avLst/>
              </a:prstGeom>
              <a:ln>
                <a:prstDash val="solid"/>
              </a:ln>
            </p:spPr>
            <p:style>
              <a:lnRef idx="2">
                <a:schemeClr val="dk1"/>
              </a:lnRef>
              <a:fillRef idx="1">
                <a:schemeClr val="lt1"/>
              </a:fillRef>
              <a:effectRef idx="0">
                <a:schemeClr val="dk1"/>
              </a:effectRef>
              <a:fontRef idx="minor">
                <a:schemeClr val="dk1"/>
              </a:fontRef>
            </p:style>
          </p:cxnSp>
        </p:grpSp>
      </p:grpSp>
      <p:sp>
        <p:nvSpPr>
          <p:cNvPr id="3" name="正方形/長方形 2"/>
          <p:cNvSpPr/>
          <p:nvPr/>
        </p:nvSpPr>
        <p:spPr>
          <a:xfrm>
            <a:off x="6149835" y="2747780"/>
            <a:ext cx="623936" cy="423406"/>
          </a:xfrm>
          <a:prstGeom prst="rect">
            <a:avLst/>
          </a:prstGeom>
          <a:solidFill>
            <a:schemeClr val="bg1">
              <a:lumMod val="8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1400" dirty="0" smtClean="0">
                <a:latin typeface="Calibri" panose="020F0502020204030204" pitchFamily="34" charset="0"/>
              </a:rPr>
              <a:t>Host </a:t>
            </a:r>
            <a:r>
              <a:rPr kumimoji="1" lang="en-US" altLang="ja-JP" sz="1400" dirty="0" err="1" smtClean="0">
                <a:latin typeface="Calibri" panose="020F0502020204030204" pitchFamily="34" charset="0"/>
              </a:rPr>
              <a:t>Mem</a:t>
            </a:r>
            <a:endParaRPr kumimoji="1" lang="ja-JP" altLang="en-US" sz="1400" dirty="0">
              <a:latin typeface="Calibri" panose="020F0502020204030204" pitchFamily="34" charset="0"/>
            </a:endParaRPr>
          </a:p>
        </p:txBody>
      </p:sp>
    </p:spTree>
    <p:extLst>
      <p:ext uri="{BB962C8B-B14F-4D97-AF65-F5344CB8AC3E}">
        <p14:creationId xmlns:p14="http://schemas.microsoft.com/office/powerpoint/2010/main" val="634412676"/>
      </p:ext>
    </p:extLst>
  </p:cSld>
  <p:clrMapOvr>
    <a:masterClrMapping/>
  </p:clrMapOvr>
  <mc:AlternateContent xmlns:mc="http://schemas.openxmlformats.org/markup-compatibility/2006" xmlns:p14="http://schemas.microsoft.com/office/powerpoint/2010/main">
    <mc:Choice Requires="p14">
      <p:transition spd="slow" p14:dur="2000" advTm="20967"/>
    </mc:Choice>
    <mc:Fallback xmlns="">
      <p:transition xmlns:p14="http://schemas.microsoft.com/office/powerpoint/2010/main" spd="slow" advTm="20967"/>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smtClean="0"/>
              <a:t>背景</a:t>
            </a:r>
            <a:endParaRPr kumimoji="1" lang="en-US" altLang="ja-JP" dirty="0" smtClean="0"/>
          </a:p>
          <a:p>
            <a:r>
              <a:rPr kumimoji="1" lang="ja-JP" altLang="en-US" dirty="0" smtClean="0"/>
              <a:t>システムの説明</a:t>
            </a:r>
            <a:endParaRPr kumimoji="1" lang="en-US" altLang="ja-JP" dirty="0" smtClean="0"/>
          </a:p>
          <a:p>
            <a:pPr lvl="1"/>
            <a:r>
              <a:rPr kumimoji="1" lang="en-US" altLang="ja-JP" dirty="0" err="1" smtClean="0"/>
              <a:t>ExpEther</a:t>
            </a:r>
            <a:endParaRPr kumimoji="1" lang="en-US" altLang="ja-JP" dirty="0" smtClean="0"/>
          </a:p>
          <a:p>
            <a:pPr lvl="1"/>
            <a:r>
              <a:rPr kumimoji="1" lang="en-US" altLang="ja-JP" dirty="0" err="1" smtClean="0"/>
              <a:t>ExpEther</a:t>
            </a:r>
            <a:r>
              <a:rPr kumimoji="1" lang="ja-JP" altLang="en-US" dirty="0" smtClean="0"/>
              <a:t>を用いたマルチ</a:t>
            </a:r>
            <a:r>
              <a:rPr kumimoji="1" lang="en-US" altLang="ja-JP" dirty="0" smtClean="0"/>
              <a:t>GPU</a:t>
            </a:r>
            <a:r>
              <a:rPr kumimoji="1" lang="ja-JP" altLang="en-US" dirty="0" smtClean="0"/>
              <a:t>システム</a:t>
            </a:r>
            <a:endParaRPr kumimoji="1" lang="en-US" altLang="ja-JP" dirty="0" smtClean="0"/>
          </a:p>
          <a:p>
            <a:r>
              <a:rPr kumimoji="1" lang="en-US" altLang="ja-JP" dirty="0"/>
              <a:t>Breadth First </a:t>
            </a:r>
            <a:r>
              <a:rPr kumimoji="1" lang="en-US" altLang="ja-JP" dirty="0" smtClean="0"/>
              <a:t>Search</a:t>
            </a:r>
          </a:p>
          <a:p>
            <a:pPr lvl="1"/>
            <a:r>
              <a:rPr kumimoji="1" lang="ja-JP" altLang="en-US" dirty="0" smtClean="0"/>
              <a:t>グラフの圧縮</a:t>
            </a:r>
            <a:endParaRPr kumimoji="1" lang="en-US" altLang="ja-JP" dirty="0" smtClean="0"/>
          </a:p>
          <a:p>
            <a:pPr lvl="1"/>
            <a:r>
              <a:rPr kumimoji="1" lang="en-US" altLang="ja-JP" dirty="0" smtClean="0"/>
              <a:t>Level synchronized BFS</a:t>
            </a:r>
          </a:p>
          <a:p>
            <a:pPr lvl="1"/>
            <a:r>
              <a:rPr kumimoji="1" lang="ja-JP" altLang="en-US" dirty="0" smtClean="0"/>
              <a:t>並列</a:t>
            </a:r>
            <a:r>
              <a:rPr kumimoji="1" lang="en-US" altLang="ja-JP" dirty="0" smtClean="0"/>
              <a:t>BFS</a:t>
            </a:r>
            <a:r>
              <a:rPr kumimoji="1" lang="ja-JP" altLang="en-US" dirty="0" smtClean="0"/>
              <a:t>アルゴリズムの流れ</a:t>
            </a:r>
            <a:endParaRPr kumimoji="1" lang="en-US" altLang="ja-JP" dirty="0" smtClean="0"/>
          </a:p>
          <a:p>
            <a:r>
              <a:rPr kumimoji="1" lang="ja-JP" altLang="en-US" dirty="0" smtClean="0"/>
              <a:t>関連研究</a:t>
            </a:r>
            <a:endParaRPr kumimoji="1" lang="en-US" altLang="ja-JP" dirty="0" smtClean="0"/>
          </a:p>
          <a:p>
            <a:pPr lvl="1"/>
            <a:r>
              <a:rPr kumimoji="1" lang="en-US" altLang="ja-JP" dirty="0" err="1" smtClean="0"/>
              <a:t>Mastrostefano</a:t>
            </a:r>
            <a:r>
              <a:rPr kumimoji="1" lang="en-US" altLang="ja-JP" dirty="0" smtClean="0"/>
              <a:t> [2]</a:t>
            </a:r>
            <a:r>
              <a:rPr kumimoji="1" lang="ja-JP" altLang="en-US" dirty="0" smtClean="0"/>
              <a:t>の</a:t>
            </a:r>
            <a:r>
              <a:rPr kumimoji="1" lang="en-US" altLang="ja-JP" dirty="0" smtClean="0"/>
              <a:t>BFS</a:t>
            </a:r>
            <a:r>
              <a:rPr kumimoji="1" lang="ja-JP" altLang="en-US" dirty="0" smtClean="0"/>
              <a:t>アルゴリズム</a:t>
            </a:r>
            <a:endParaRPr kumimoji="1" lang="en-US" altLang="ja-JP" dirty="0" smtClean="0"/>
          </a:p>
          <a:p>
            <a:r>
              <a:rPr kumimoji="1" lang="ja-JP" altLang="en-US" dirty="0" smtClean="0"/>
              <a:t>提案手法</a:t>
            </a:r>
            <a:endParaRPr kumimoji="1" lang="en-US" altLang="ja-JP" dirty="0" smtClean="0"/>
          </a:p>
          <a:p>
            <a:r>
              <a:rPr kumimoji="1" lang="ja-JP" altLang="en-US" dirty="0" smtClean="0"/>
              <a:t>評価</a:t>
            </a:r>
            <a:endParaRPr kumimoji="1" lang="en-US" altLang="ja-JP" dirty="0" smtClean="0"/>
          </a:p>
          <a:p>
            <a:pPr lvl="1"/>
            <a:r>
              <a:rPr kumimoji="1" lang="ja-JP" altLang="en-US" dirty="0" smtClean="0"/>
              <a:t>評価環境，ベンチマーク</a:t>
            </a:r>
            <a:endParaRPr kumimoji="1" lang="en-US" altLang="ja-JP" dirty="0" smtClean="0"/>
          </a:p>
          <a:p>
            <a:pPr lvl="1"/>
            <a:r>
              <a:rPr kumimoji="1" lang="ja-JP" altLang="en-US" dirty="0" smtClean="0"/>
              <a:t>提案手法による通信量削減に関する評価</a:t>
            </a:r>
            <a:endParaRPr kumimoji="1" lang="en-US" altLang="ja-JP" dirty="0" smtClean="0"/>
          </a:p>
          <a:p>
            <a:pPr lvl="1"/>
            <a:r>
              <a:rPr kumimoji="1" lang="ja-JP" altLang="en-US" dirty="0" smtClean="0"/>
              <a:t>提案手法を用いた</a:t>
            </a:r>
            <a:r>
              <a:rPr kumimoji="1" lang="en-US" altLang="ja-JP" dirty="0" smtClean="0"/>
              <a:t>BFS</a:t>
            </a:r>
            <a:r>
              <a:rPr kumimoji="1" lang="ja-JP" altLang="en-US" dirty="0" smtClean="0"/>
              <a:t>アルゴリズムの評価</a:t>
            </a:r>
            <a:endParaRPr kumimoji="1" lang="en-US" altLang="ja-JP" dirty="0" smtClean="0"/>
          </a:p>
          <a:p>
            <a:r>
              <a:rPr kumimoji="1" lang="ja-JP" altLang="en-US" dirty="0" smtClean="0"/>
              <a:t>結論</a:t>
            </a:r>
            <a:endParaRPr kumimoji="1" lang="en-US" altLang="ja-JP" dirty="0" smtClean="0"/>
          </a:p>
          <a:p>
            <a:pPr lvl="1"/>
            <a:endParaRPr kumimoji="1" lang="en-US" altLang="ja-JP" dirty="0" smtClean="0"/>
          </a:p>
          <a:p>
            <a:pPr lvl="1"/>
            <a:endParaRPr kumimoji="1" lang="ja-JP" altLang="en-US" dirty="0"/>
          </a:p>
        </p:txBody>
      </p:sp>
      <p:sp>
        <p:nvSpPr>
          <p:cNvPr id="4" name="日付プレースホルダー 3"/>
          <p:cNvSpPr>
            <a:spLocks noGrp="1"/>
          </p:cNvSpPr>
          <p:nvPr>
            <p:ph type="dt" sz="half" idx="10"/>
          </p:nvPr>
        </p:nvSpPr>
        <p:spPr/>
        <p:txBody>
          <a:bodyPr/>
          <a:lstStyle/>
          <a:p>
            <a:fld id="{4C3CCE7A-F395-0F43-8C8D-33217D98105C}" type="datetime1">
              <a:rPr lang="ja-JP" altLang="en-US" smtClean="0"/>
              <a:t>2014/03/16</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2</a:t>
            </a:fld>
            <a:endParaRPr lang="en-US"/>
          </a:p>
        </p:txBody>
      </p:sp>
    </p:spTree>
    <p:extLst>
      <p:ext uri="{BB962C8B-B14F-4D97-AF65-F5344CB8AC3E}">
        <p14:creationId xmlns:p14="http://schemas.microsoft.com/office/powerpoint/2010/main" val="3217583044"/>
      </p:ext>
    </p:extLst>
  </p:cSld>
  <p:clrMapOvr>
    <a:masterClrMapping/>
  </p:clrMapOvr>
  <mc:AlternateContent xmlns:mc="http://schemas.openxmlformats.org/markup-compatibility/2006" xmlns:p14="http://schemas.microsoft.com/office/powerpoint/2010/main">
    <mc:Choice Requires="p14">
      <p:transition spd="slow" p14:dur="2000" advTm="14850"/>
    </mc:Choice>
    <mc:Fallback xmlns="">
      <p:transition xmlns:p14="http://schemas.microsoft.com/office/powerpoint/2010/main" spd="slow" advTm="14850"/>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Graph500</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グラフ処理性能を測定するベンチマーク</a:t>
            </a:r>
            <a:endParaRPr kumimoji="1" lang="en-US" altLang="ja-JP" dirty="0"/>
          </a:p>
          <a:p>
            <a:endParaRPr kumimoji="1" lang="en-US" altLang="ja-JP" dirty="0" smtClean="0"/>
          </a:p>
          <a:p>
            <a:r>
              <a:rPr kumimoji="1" lang="ja-JP" altLang="en-US" dirty="0" smtClean="0"/>
              <a:t>アプリケーション全体は</a:t>
            </a:r>
            <a:r>
              <a:rPr kumimoji="1" lang="en-US" altLang="ja-JP" dirty="0" smtClean="0"/>
              <a:t>5</a:t>
            </a:r>
            <a:r>
              <a:rPr kumimoji="1" lang="ja-JP" altLang="en-US" dirty="0" smtClean="0"/>
              <a:t>つのステップからなる</a:t>
            </a:r>
            <a:endParaRPr kumimoji="1" lang="en-US" altLang="ja-JP" dirty="0" smtClean="0"/>
          </a:p>
          <a:p>
            <a:pPr marL="457200" indent="-457200">
              <a:buFont typeface="+mj-lt"/>
              <a:buAutoNum type="arabicPeriod"/>
            </a:pPr>
            <a:r>
              <a:rPr kumimoji="1" lang="ja-JP" altLang="en-US" dirty="0" smtClean="0"/>
              <a:t>辺リストを生成する</a:t>
            </a:r>
            <a:endParaRPr kumimoji="1" lang="en-US" altLang="ja-JP" dirty="0" smtClean="0"/>
          </a:p>
          <a:p>
            <a:pPr marL="457200" indent="-457200">
              <a:buFont typeface="+mj-lt"/>
              <a:buAutoNum type="arabicPeriod"/>
            </a:pPr>
            <a:r>
              <a:rPr kumimoji="1" lang="ja-JP" altLang="en-US" dirty="0" smtClean="0"/>
              <a:t>辺リストからアルゴリズムに最適なグラフの形式に直す</a:t>
            </a:r>
            <a:endParaRPr kumimoji="1" lang="en-US" altLang="ja-JP" dirty="0" smtClean="0"/>
          </a:p>
          <a:p>
            <a:pPr marL="457200" indent="-457200">
              <a:buFont typeface="+mj-lt"/>
              <a:buAutoNum type="arabicPeriod"/>
            </a:pPr>
            <a:r>
              <a:rPr kumimoji="1" lang="ja-JP" altLang="en-US" dirty="0" smtClean="0"/>
              <a:t>ソース頂点を</a:t>
            </a:r>
            <a:r>
              <a:rPr kumimoji="1" lang="en-US" altLang="ja-JP" dirty="0" smtClean="0"/>
              <a:t>64</a:t>
            </a:r>
            <a:r>
              <a:rPr kumimoji="1" lang="ja-JP" altLang="en-US" dirty="0" smtClean="0"/>
              <a:t>個選ぶ</a:t>
            </a:r>
            <a:endParaRPr kumimoji="1" lang="en-US" altLang="ja-JP" dirty="0" smtClean="0"/>
          </a:p>
          <a:p>
            <a:pPr marL="457200" indent="-457200">
              <a:buFont typeface="+mj-lt"/>
              <a:buAutoNum type="arabicPeriod"/>
            </a:pPr>
            <a:r>
              <a:rPr kumimoji="1" lang="ja-JP" altLang="en-US" dirty="0" smtClean="0">
                <a:solidFill>
                  <a:srgbClr val="FF0000"/>
                </a:solidFill>
              </a:rPr>
              <a:t>ソース頂点から</a:t>
            </a:r>
            <a:r>
              <a:rPr kumimoji="1" lang="en-US" altLang="ja-JP" dirty="0" smtClean="0">
                <a:solidFill>
                  <a:srgbClr val="FF0000"/>
                </a:solidFill>
              </a:rPr>
              <a:t>BFS</a:t>
            </a:r>
            <a:r>
              <a:rPr kumimoji="1" lang="ja-JP" altLang="en-US" dirty="0" smtClean="0">
                <a:solidFill>
                  <a:srgbClr val="FF0000"/>
                </a:solidFill>
              </a:rPr>
              <a:t>を行い</a:t>
            </a:r>
            <a:r>
              <a:rPr kumimoji="1" lang="ja-JP" altLang="en-US" dirty="0" smtClean="0"/>
              <a:t>，結果が正しいか確認</a:t>
            </a:r>
            <a:r>
              <a:rPr kumimoji="1" lang="en-US" altLang="ja-JP" dirty="0" smtClean="0"/>
              <a:t> × 64</a:t>
            </a:r>
            <a:r>
              <a:rPr kumimoji="1" lang="ja-JP" altLang="en-US" dirty="0" smtClean="0"/>
              <a:t>回</a:t>
            </a:r>
            <a:endParaRPr kumimoji="1" lang="en-US" altLang="ja-JP" dirty="0" smtClean="0"/>
          </a:p>
          <a:p>
            <a:pPr marL="457200" indent="-457200">
              <a:buFont typeface="+mj-lt"/>
              <a:buAutoNum type="arabicPeriod"/>
            </a:pPr>
            <a:r>
              <a:rPr kumimoji="1" lang="ja-JP" altLang="en-US" dirty="0" smtClean="0"/>
              <a:t>性能結果を計算し，出力する</a:t>
            </a:r>
            <a:endParaRPr kumimoji="1" lang="en-US" altLang="ja-JP" dirty="0" smtClean="0"/>
          </a:p>
        </p:txBody>
      </p:sp>
      <p:sp>
        <p:nvSpPr>
          <p:cNvPr id="4" name="日付プレースホルダー 3"/>
          <p:cNvSpPr>
            <a:spLocks noGrp="1"/>
          </p:cNvSpPr>
          <p:nvPr>
            <p:ph type="dt" sz="half" idx="10"/>
          </p:nvPr>
        </p:nvSpPr>
        <p:spPr/>
        <p:txBody>
          <a:bodyPr/>
          <a:lstStyle/>
          <a:p>
            <a:fld id="{242D640E-3AAF-414F-9B80-70C5EB738D6E}" type="datetime1">
              <a:rPr lang="ja-JP" altLang="en-US" smtClean="0"/>
              <a:t>2014/03/16</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20</a:t>
            </a:fld>
            <a:endParaRPr lang="en-US"/>
          </a:p>
        </p:txBody>
      </p:sp>
      <p:pic>
        <p:nvPicPr>
          <p:cNvPr id="55" name="図 54" descr="graph500-logo_2.jpg"/>
          <p:cNvPicPr>
            <a:picLocks noChangeAspect="1"/>
          </p:cNvPicPr>
          <p:nvPr/>
        </p:nvPicPr>
        <p:blipFill rotWithShape="1">
          <a:blip r:embed="rId2">
            <a:extLst>
              <a:ext uri="{28A0092B-C50C-407E-A947-70E740481C1C}">
                <a14:useLocalDpi xmlns:a14="http://schemas.microsoft.com/office/drawing/2010/main" val="0"/>
              </a:ext>
            </a:extLst>
          </a:blip>
          <a:srcRect b="12324"/>
          <a:stretch/>
        </p:blipFill>
        <p:spPr>
          <a:xfrm>
            <a:off x="5991821" y="4734384"/>
            <a:ext cx="2694983" cy="1742616"/>
          </a:xfrm>
          <a:prstGeom prst="rect">
            <a:avLst/>
          </a:prstGeom>
        </p:spPr>
      </p:pic>
    </p:spTree>
    <p:extLst>
      <p:ext uri="{BB962C8B-B14F-4D97-AF65-F5344CB8AC3E}">
        <p14:creationId xmlns:p14="http://schemas.microsoft.com/office/powerpoint/2010/main" val="1425572727"/>
      </p:ext>
    </p:extLst>
  </p:cSld>
  <p:clrMapOvr>
    <a:masterClrMapping/>
  </p:clrMapOvr>
  <mc:AlternateContent xmlns:mc="http://schemas.openxmlformats.org/markup-compatibility/2006" xmlns:p14="http://schemas.microsoft.com/office/powerpoint/2010/main">
    <mc:Choice Requires="p14">
      <p:transition spd="slow" p14:dur="2000" advTm="24704"/>
    </mc:Choice>
    <mc:Fallback xmlns="">
      <p:transition xmlns:p14="http://schemas.microsoft.com/office/powerpoint/2010/main" spd="slow" advTm="24704"/>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コンテンツ プレースホルダー 14"/>
          <p:cNvGraphicFramePr>
            <a:graphicFrameLocks noGrp="1"/>
          </p:cNvGraphicFramePr>
          <p:nvPr>
            <p:ph idx="1"/>
            <p:extLst>
              <p:ext uri="{D42A27DB-BD31-4B8C-83A1-F6EECF244321}">
                <p14:modId xmlns:p14="http://schemas.microsoft.com/office/powerpoint/2010/main" val="1850847368"/>
              </p:ext>
            </p:extLst>
          </p:nvPr>
        </p:nvGraphicFramePr>
        <p:xfrm>
          <a:off x="457200" y="2053650"/>
          <a:ext cx="82296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title"/>
          </p:nvPr>
        </p:nvSpPr>
        <p:spPr>
          <a:xfrm>
            <a:off x="457200" y="373337"/>
            <a:ext cx="8229600" cy="990600"/>
          </a:xfrm>
        </p:spPr>
        <p:txBody>
          <a:bodyPr/>
          <a:lstStyle/>
          <a:p>
            <a:r>
              <a:rPr kumimoji="1" lang="ja-JP" altLang="en-US" dirty="0" smtClean="0"/>
              <a:t>評価：全</a:t>
            </a:r>
            <a:r>
              <a:rPr kumimoji="1" lang="en-US" altLang="ja-JP" dirty="0" smtClean="0"/>
              <a:t>GPU</a:t>
            </a:r>
            <a:r>
              <a:rPr kumimoji="1" lang="ja-JP" altLang="en-US" dirty="0" smtClean="0"/>
              <a:t>の通信量</a:t>
            </a:r>
            <a:endParaRPr kumimoji="1" lang="ja-JP" altLang="en-US" dirty="0"/>
          </a:p>
        </p:txBody>
      </p:sp>
      <p:sp>
        <p:nvSpPr>
          <p:cNvPr id="4" name="日付プレースホルダー 3"/>
          <p:cNvSpPr>
            <a:spLocks noGrp="1"/>
          </p:cNvSpPr>
          <p:nvPr>
            <p:ph type="dt" sz="half" idx="10"/>
          </p:nvPr>
        </p:nvSpPr>
        <p:spPr/>
        <p:txBody>
          <a:bodyPr/>
          <a:lstStyle/>
          <a:p>
            <a:fld id="{DDF291D2-CCBC-9C46-B2D0-D391F4B48F58}" type="datetime1">
              <a:rPr lang="ja-JP" altLang="en-US" smtClean="0"/>
              <a:t>2014/03/16</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21</a:t>
            </a:fld>
            <a:endParaRPr lang="en-US"/>
          </a:p>
        </p:txBody>
      </p:sp>
      <p:sp>
        <p:nvSpPr>
          <p:cNvPr id="11" name="下矢印 10"/>
          <p:cNvSpPr/>
          <p:nvPr/>
        </p:nvSpPr>
        <p:spPr>
          <a:xfrm>
            <a:off x="6754953" y="3425051"/>
            <a:ext cx="409701" cy="886642"/>
          </a:xfrm>
          <a:prstGeom prst="downArrow">
            <a:avLst/>
          </a:prstGeom>
          <a:solidFill>
            <a:schemeClr val="accent3">
              <a:lumMod val="60000"/>
              <a:lumOff val="40000"/>
            </a:schemeClr>
          </a:solidFill>
          <a:ln>
            <a:solidFill>
              <a:schemeClr val="accent3"/>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4" name="下矢印 13"/>
          <p:cNvSpPr/>
          <p:nvPr/>
        </p:nvSpPr>
        <p:spPr>
          <a:xfrm>
            <a:off x="6754953" y="4623962"/>
            <a:ext cx="409701" cy="634279"/>
          </a:xfrm>
          <a:prstGeom prst="downArrow">
            <a:avLst/>
          </a:prstGeom>
          <a:solidFill>
            <a:schemeClr val="accent2">
              <a:lumMod val="60000"/>
              <a:lumOff val="40000"/>
            </a:schemeClr>
          </a:solidFill>
          <a:ln>
            <a:solidFill>
              <a:schemeClr val="accent2"/>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6" name="下矢印 15"/>
          <p:cNvSpPr/>
          <p:nvPr/>
        </p:nvSpPr>
        <p:spPr>
          <a:xfrm>
            <a:off x="6754953" y="5381334"/>
            <a:ext cx="409701" cy="332210"/>
          </a:xfrm>
          <a:prstGeom prst="downArrow">
            <a:avLst/>
          </a:prstGeom>
          <a:solidFill>
            <a:schemeClr val="accent1">
              <a:lumMod val="60000"/>
              <a:lumOff val="40000"/>
            </a:schemeClr>
          </a:solidFill>
          <a:ln>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8" name="角丸四角形吹き出し 17"/>
          <p:cNvSpPr/>
          <p:nvPr/>
        </p:nvSpPr>
        <p:spPr>
          <a:xfrm>
            <a:off x="4934619" y="3138649"/>
            <a:ext cx="1820334" cy="722715"/>
          </a:xfrm>
          <a:prstGeom prst="wedgeRoundRectCallout">
            <a:avLst>
              <a:gd name="adj1" fmla="val 35387"/>
              <a:gd name="adj2" fmla="val 95391"/>
              <a:gd name="adj3" fmla="val 16667"/>
            </a:avLst>
          </a:prstGeom>
          <a:solidFill>
            <a:schemeClr val="bg1"/>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n w="3175" cmpd="sng">
                  <a:noFill/>
                </a:ln>
                <a:solidFill>
                  <a:srgbClr val="000000"/>
                </a:solidFill>
              </a:rPr>
              <a:t>各問題サイズで</a:t>
            </a:r>
            <a:r>
              <a:rPr kumimoji="1" lang="en-US" altLang="ja-JP" dirty="0" smtClean="0">
                <a:ln w="3175" cmpd="sng">
                  <a:noFill/>
                </a:ln>
                <a:solidFill>
                  <a:schemeClr val="accent2"/>
                </a:solidFill>
              </a:rPr>
              <a:t>30〜40%</a:t>
            </a:r>
            <a:r>
              <a:rPr kumimoji="1" lang="ja-JP" altLang="en-US" dirty="0" smtClean="0">
                <a:ln w="3175" cmpd="sng">
                  <a:noFill/>
                </a:ln>
                <a:solidFill>
                  <a:srgbClr val="000000"/>
                </a:solidFill>
              </a:rPr>
              <a:t>削減</a:t>
            </a:r>
            <a:endParaRPr kumimoji="1" lang="ja-JP" altLang="en-US" dirty="0">
              <a:ln w="3175" cmpd="sng">
                <a:noFill/>
              </a:ln>
              <a:solidFill>
                <a:srgbClr val="000000"/>
              </a:solidFill>
            </a:endParaRPr>
          </a:p>
        </p:txBody>
      </p:sp>
      <p:sp>
        <p:nvSpPr>
          <p:cNvPr id="12" name="コンテンツ プレースホルダー 2"/>
          <p:cNvSpPr txBox="1">
            <a:spLocks/>
          </p:cNvSpPr>
          <p:nvPr/>
        </p:nvSpPr>
        <p:spPr>
          <a:xfrm>
            <a:off x="601002" y="1295487"/>
            <a:ext cx="8085798" cy="870497"/>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lvl="1"/>
            <a:r>
              <a:rPr kumimoji="1" lang="en-US" altLang="ja-JP" dirty="0" smtClean="0"/>
              <a:t>base BFS</a:t>
            </a:r>
            <a:r>
              <a:rPr kumimoji="1" lang="ja-JP" altLang="en-US" dirty="0" smtClean="0"/>
              <a:t>：</a:t>
            </a:r>
            <a:r>
              <a:rPr kumimoji="1" lang="en-US" altLang="ja-JP" dirty="0" err="1" smtClean="0"/>
              <a:t>Mastrostefano</a:t>
            </a:r>
            <a:r>
              <a:rPr kumimoji="1" lang="ja-JP" altLang="en-US" dirty="0" smtClean="0"/>
              <a:t>のアルゴリズムを</a:t>
            </a:r>
            <a:r>
              <a:rPr kumimoji="1" lang="en-US" altLang="ja-JP" dirty="0" smtClean="0"/>
              <a:t>GPU-BOX</a:t>
            </a:r>
            <a:r>
              <a:rPr kumimoji="1" lang="ja-JP" altLang="en-US" dirty="0" smtClean="0"/>
              <a:t>用に改良</a:t>
            </a:r>
            <a:endParaRPr kumimoji="1" lang="en-US" altLang="ja-JP" dirty="0" smtClean="0"/>
          </a:p>
          <a:p>
            <a:pPr lvl="1"/>
            <a:r>
              <a:rPr kumimoji="1" lang="en-US" altLang="ja-JP" dirty="0" smtClean="0"/>
              <a:t>proposed BFS</a:t>
            </a:r>
            <a:r>
              <a:rPr kumimoji="1" lang="ja-JP" altLang="en-US" dirty="0" smtClean="0"/>
              <a:t>：提案手法を用いた</a:t>
            </a:r>
            <a:r>
              <a:rPr kumimoji="1" lang="en-US" altLang="ja-JP" dirty="0" smtClean="0"/>
              <a:t>BFS</a:t>
            </a:r>
            <a:r>
              <a:rPr kumimoji="1" lang="ja-JP" altLang="en-US" dirty="0" smtClean="0"/>
              <a:t>アルゴリズム</a:t>
            </a:r>
          </a:p>
        </p:txBody>
      </p:sp>
    </p:spTree>
    <p:extLst>
      <p:ext uri="{BB962C8B-B14F-4D97-AF65-F5344CB8AC3E}">
        <p14:creationId xmlns:p14="http://schemas.microsoft.com/office/powerpoint/2010/main" val="2714957478"/>
      </p:ext>
    </p:extLst>
  </p:cSld>
  <p:clrMapOvr>
    <a:masterClrMapping/>
  </p:clrMapOvr>
  <mc:AlternateContent xmlns:mc="http://schemas.openxmlformats.org/markup-compatibility/2006" xmlns:p14="http://schemas.microsoft.com/office/powerpoint/2010/main">
    <mc:Choice Requires="p14">
      <p:transition spd="slow" p14:dur="2000" advTm="57450"/>
    </mc:Choice>
    <mc:Fallback xmlns="">
      <p:transition xmlns:p14="http://schemas.microsoft.com/office/powerpoint/2010/main" spd="slow" advTm="57450"/>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評価：</a:t>
            </a:r>
            <a:r>
              <a:rPr kumimoji="1" lang="en-US" altLang="ja-JP" dirty="0" smtClean="0"/>
              <a:t>BFS×64</a:t>
            </a:r>
            <a:r>
              <a:rPr kumimoji="1" lang="ja-JP" altLang="en-US" dirty="0" smtClean="0"/>
              <a:t>回の全</a:t>
            </a:r>
            <a:r>
              <a:rPr kumimoji="1" lang="en-US" altLang="ja-JP" dirty="0" smtClean="0"/>
              <a:t>GPU</a:t>
            </a:r>
            <a:r>
              <a:rPr kumimoji="1" lang="ja-JP" altLang="en-US" dirty="0" smtClean="0"/>
              <a:t>実行時間</a:t>
            </a:r>
            <a:r>
              <a:rPr kumimoji="1" lang="en-US" altLang="ja-JP" dirty="0" smtClean="0"/>
              <a:t/>
            </a:r>
            <a:br>
              <a:rPr kumimoji="1" lang="en-US" altLang="ja-JP" dirty="0" smtClean="0"/>
            </a:br>
            <a:r>
              <a:rPr kumimoji="1" lang="ja-JP" altLang="en-US" dirty="0" smtClean="0"/>
              <a:t>（</a:t>
            </a:r>
            <a:r>
              <a:rPr kumimoji="1" lang="en-US" altLang="ja-JP" dirty="0" smtClean="0"/>
              <a:t>N = 2</a:t>
            </a:r>
            <a:r>
              <a:rPr kumimoji="1" lang="en-US" altLang="ja-JP" baseline="30000" dirty="0" smtClean="0"/>
              <a:t>20</a:t>
            </a:r>
            <a:r>
              <a:rPr kumimoji="1" lang="en-US" altLang="ja-JP" dirty="0" smtClean="0"/>
              <a:t>, M = 16</a:t>
            </a:r>
            <a:r>
              <a:rPr kumimoji="1" lang="en-US" altLang="ja-JP" dirty="0"/>
              <a:t> </a:t>
            </a:r>
            <a:r>
              <a:rPr kumimoji="1" lang="en-US" altLang="ja-JP" dirty="0" smtClean="0"/>
              <a:t>×</a:t>
            </a:r>
            <a:r>
              <a:rPr kumimoji="1" lang="en-US" altLang="ja-JP" dirty="0"/>
              <a:t> </a:t>
            </a:r>
            <a:r>
              <a:rPr kumimoji="1" lang="en-US" altLang="ja-JP" dirty="0" smtClean="0"/>
              <a:t>N, GPU4</a:t>
            </a:r>
            <a:r>
              <a:rPr kumimoji="1" lang="ja-JP" altLang="en-US" dirty="0" smtClean="0"/>
              <a:t>台）</a:t>
            </a:r>
            <a:endParaRPr kumimoji="1" lang="ja-JP" altLang="en-US" dirty="0"/>
          </a:p>
        </p:txBody>
      </p:sp>
      <p:sp>
        <p:nvSpPr>
          <p:cNvPr id="3" name="コンテンツ プレースホルダー 2"/>
          <p:cNvSpPr>
            <a:spLocks noGrp="1"/>
          </p:cNvSpPr>
          <p:nvPr>
            <p:ph sz="half" idx="2"/>
          </p:nvPr>
        </p:nvSpPr>
        <p:spPr>
          <a:xfrm>
            <a:off x="4648200" y="2794000"/>
            <a:ext cx="4038600" cy="3597656"/>
          </a:xfrm>
        </p:spPr>
        <p:txBody>
          <a:bodyPr>
            <a:normAutofit/>
          </a:bodyPr>
          <a:lstStyle/>
          <a:p>
            <a:r>
              <a:rPr kumimoji="1" lang="ja-JP" altLang="en-US" sz="2400" dirty="0">
                <a:latin typeface="Calibri" panose="020F0502020204030204" pitchFamily="34" charset="0"/>
              </a:rPr>
              <a:t>頂点の交換量を減らすことで，通信</a:t>
            </a:r>
            <a:r>
              <a:rPr kumimoji="1" lang="ja-JP" altLang="en-US" sz="2400" dirty="0" smtClean="0">
                <a:latin typeface="Calibri" panose="020F0502020204030204" pitchFamily="34" charset="0"/>
              </a:rPr>
              <a:t>時間が</a:t>
            </a:r>
            <a:r>
              <a:rPr kumimoji="1" lang="ja-JP" altLang="en-US" sz="2400" dirty="0" smtClean="0">
                <a:solidFill>
                  <a:schemeClr val="accent2"/>
                </a:solidFill>
                <a:latin typeface="Calibri" panose="020F0502020204030204" pitchFamily="34" charset="0"/>
              </a:rPr>
              <a:t>約</a:t>
            </a:r>
            <a:r>
              <a:rPr kumimoji="1" lang="en-US" altLang="ja-JP" sz="2400" dirty="0">
                <a:solidFill>
                  <a:schemeClr val="accent2"/>
                </a:solidFill>
                <a:latin typeface="Calibri" panose="020F0502020204030204" pitchFamily="34" charset="0"/>
              </a:rPr>
              <a:t>30%</a:t>
            </a:r>
            <a:r>
              <a:rPr kumimoji="1" lang="ja-JP" altLang="en-US" sz="2400" dirty="0">
                <a:latin typeface="Calibri" panose="020F0502020204030204" pitchFamily="34" charset="0"/>
              </a:rPr>
              <a:t>が削減される</a:t>
            </a:r>
          </a:p>
          <a:p>
            <a:r>
              <a:rPr kumimoji="1" lang="ja-JP" altLang="en-US" sz="2400" dirty="0" smtClean="0"/>
              <a:t>頂点交換量削減による計算時間の変化はない</a:t>
            </a:r>
            <a:endParaRPr kumimoji="1" lang="ja-JP" altLang="en-US" sz="2400" dirty="0"/>
          </a:p>
        </p:txBody>
      </p:sp>
      <p:sp>
        <p:nvSpPr>
          <p:cNvPr id="4" name="日付プレースホルダー 3"/>
          <p:cNvSpPr>
            <a:spLocks noGrp="1"/>
          </p:cNvSpPr>
          <p:nvPr>
            <p:ph type="dt" sz="half" idx="10"/>
          </p:nvPr>
        </p:nvSpPr>
        <p:spPr/>
        <p:txBody>
          <a:bodyPr/>
          <a:lstStyle/>
          <a:p>
            <a:fld id="{62F4677D-66B0-7249-9D70-54C452A43D42}" type="datetime1">
              <a:rPr lang="ja-JP" altLang="en-US" smtClean="0"/>
              <a:t>2014/03/16</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22</a:t>
            </a:fld>
            <a:endParaRPr lang="en-US"/>
          </a:p>
        </p:txBody>
      </p:sp>
      <p:graphicFrame>
        <p:nvGraphicFramePr>
          <p:cNvPr id="11" name="コンテンツ プレースホルダー 10"/>
          <p:cNvGraphicFramePr>
            <a:graphicFrameLocks noGrp="1"/>
          </p:cNvGraphicFramePr>
          <p:nvPr>
            <p:ph sz="half" idx="1"/>
            <p:extLst>
              <p:ext uri="{D42A27DB-BD31-4B8C-83A1-F6EECF244321}">
                <p14:modId xmlns:p14="http://schemas.microsoft.com/office/powerpoint/2010/main" val="1666538059"/>
              </p:ext>
            </p:extLst>
          </p:nvPr>
        </p:nvGraphicFramePr>
        <p:xfrm>
          <a:off x="457200" y="1673225"/>
          <a:ext cx="4038600" cy="4718050"/>
        </p:xfrm>
        <a:graphic>
          <a:graphicData uri="http://schemas.openxmlformats.org/drawingml/2006/chart">
            <c:chart xmlns:c="http://schemas.openxmlformats.org/drawingml/2006/chart" xmlns:r="http://schemas.openxmlformats.org/officeDocument/2006/relationships" r:id="rId3"/>
          </a:graphicData>
        </a:graphic>
      </p:graphicFrame>
      <p:cxnSp>
        <p:nvCxnSpPr>
          <p:cNvPr id="8" name="直線コネクタ 7"/>
          <p:cNvCxnSpPr/>
          <p:nvPr/>
        </p:nvCxnSpPr>
        <p:spPr>
          <a:xfrm>
            <a:off x="1700953" y="2444358"/>
            <a:ext cx="2202180" cy="0"/>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19" name="直線矢印コネクタ 18"/>
          <p:cNvCxnSpPr/>
          <p:nvPr/>
        </p:nvCxnSpPr>
        <p:spPr>
          <a:xfrm>
            <a:off x="3580740" y="2444358"/>
            <a:ext cx="0" cy="214175"/>
          </a:xfrm>
          <a:prstGeom prst="straightConnector1">
            <a:avLst/>
          </a:prstGeom>
          <a:ln w="38100" cmpd="sng">
            <a:prstDash val="solid"/>
            <a:tailEnd type="arrow"/>
          </a:ln>
        </p:spPr>
        <p:style>
          <a:lnRef idx="2">
            <a:schemeClr val="dk1"/>
          </a:lnRef>
          <a:fillRef idx="1">
            <a:schemeClr val="lt1"/>
          </a:fillRef>
          <a:effectRef idx="0">
            <a:schemeClr val="dk1"/>
          </a:effectRef>
          <a:fontRef idx="minor">
            <a:schemeClr val="dk1"/>
          </a:fontRef>
        </p:style>
      </p:cxnSp>
      <p:cxnSp>
        <p:nvCxnSpPr>
          <p:cNvPr id="15" name="直線コネクタ 14"/>
          <p:cNvCxnSpPr/>
          <p:nvPr/>
        </p:nvCxnSpPr>
        <p:spPr>
          <a:xfrm>
            <a:off x="1700953" y="3062424"/>
            <a:ext cx="2202180" cy="0"/>
          </a:xfrm>
          <a:prstGeom prst="line">
            <a:avLst/>
          </a:prstGeom>
          <a:ln>
            <a:prstDash val="solid"/>
          </a:ln>
        </p:spPr>
        <p:style>
          <a:lnRef idx="2">
            <a:schemeClr val="dk1"/>
          </a:lnRef>
          <a:fillRef idx="1">
            <a:schemeClr val="lt1"/>
          </a:fillRef>
          <a:effectRef idx="0">
            <a:schemeClr val="dk1"/>
          </a:effectRef>
          <a:fontRef idx="minor">
            <a:schemeClr val="dk1"/>
          </a:fontRef>
        </p:style>
      </p:cxnSp>
      <p:sp>
        <p:nvSpPr>
          <p:cNvPr id="6" name="テキスト ボックス 5"/>
          <p:cNvSpPr txBox="1"/>
          <p:nvPr/>
        </p:nvSpPr>
        <p:spPr>
          <a:xfrm>
            <a:off x="3903133" y="2313214"/>
            <a:ext cx="1339166" cy="369332"/>
          </a:xfrm>
          <a:prstGeom prst="rect">
            <a:avLst/>
          </a:prstGeom>
          <a:noFill/>
        </p:spPr>
        <p:txBody>
          <a:bodyPr wrap="none" rtlCol="0">
            <a:spAutoFit/>
          </a:bodyPr>
          <a:lstStyle/>
          <a:p>
            <a:r>
              <a:rPr kumimoji="1" lang="ja-JP" altLang="en-US" dirty="0" smtClean="0"/>
              <a:t>約</a:t>
            </a:r>
            <a:r>
              <a:rPr kumimoji="1" lang="en-US" altLang="ja-JP" dirty="0" smtClean="0">
                <a:solidFill>
                  <a:schemeClr val="accent2"/>
                </a:solidFill>
              </a:rPr>
              <a:t>30%</a:t>
            </a:r>
            <a:r>
              <a:rPr kumimoji="1" lang="ja-JP" altLang="en-US" dirty="0" smtClean="0"/>
              <a:t>削減</a:t>
            </a:r>
            <a:endParaRPr kumimoji="1" lang="ja-JP" altLang="en-US" dirty="0"/>
          </a:p>
        </p:txBody>
      </p:sp>
    </p:spTree>
    <p:extLst>
      <p:ext uri="{BB962C8B-B14F-4D97-AF65-F5344CB8AC3E}">
        <p14:creationId xmlns:p14="http://schemas.microsoft.com/office/powerpoint/2010/main" val="3114238254"/>
      </p:ext>
    </p:extLst>
  </p:cSld>
  <p:clrMapOvr>
    <a:masterClrMapping/>
  </p:clrMapOvr>
  <mc:AlternateContent xmlns:mc="http://schemas.openxmlformats.org/markup-compatibility/2006" xmlns:p14="http://schemas.microsoft.com/office/powerpoint/2010/main">
    <mc:Choice Requires="p14">
      <p:transition spd="slow" p14:dur="2000" advTm="31012"/>
    </mc:Choice>
    <mc:Fallback xmlns="">
      <p:transition xmlns:p14="http://schemas.microsoft.com/office/powerpoint/2010/main" spd="slow" advTm="31012"/>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コンテンツ プレースホルダー 16"/>
          <p:cNvGraphicFramePr>
            <a:graphicFrameLocks noGrp="1"/>
          </p:cNvGraphicFramePr>
          <p:nvPr>
            <p:ph sz="half" idx="1"/>
            <p:extLst>
              <p:ext uri="{D42A27DB-BD31-4B8C-83A1-F6EECF244321}">
                <p14:modId xmlns:p14="http://schemas.microsoft.com/office/powerpoint/2010/main" val="153709423"/>
              </p:ext>
            </p:extLst>
          </p:nvPr>
        </p:nvGraphicFramePr>
        <p:xfrm>
          <a:off x="457200" y="1673225"/>
          <a:ext cx="4038600" cy="4718050"/>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p:txBody>
          <a:bodyPr>
            <a:normAutofit/>
          </a:bodyPr>
          <a:lstStyle/>
          <a:p>
            <a:r>
              <a:rPr kumimoji="1" lang="ja-JP" altLang="en-US" dirty="0" smtClean="0"/>
              <a:t>評価：</a:t>
            </a:r>
            <a:r>
              <a:rPr lang="en-US" altLang="ja-JP" dirty="0" smtClean="0"/>
              <a:t>Traversed </a:t>
            </a:r>
            <a:r>
              <a:rPr lang="en-US" altLang="ja-JP" dirty="0"/>
              <a:t>Edges Per Second </a:t>
            </a:r>
            <a:endParaRPr kumimoji="1" lang="ja-JP" altLang="en-US" dirty="0"/>
          </a:p>
        </p:txBody>
      </p:sp>
      <p:sp>
        <p:nvSpPr>
          <p:cNvPr id="4" name="日付プレースホルダー 3"/>
          <p:cNvSpPr>
            <a:spLocks noGrp="1"/>
          </p:cNvSpPr>
          <p:nvPr>
            <p:ph type="dt" sz="half" idx="10"/>
          </p:nvPr>
        </p:nvSpPr>
        <p:spPr/>
        <p:txBody>
          <a:bodyPr/>
          <a:lstStyle/>
          <a:p>
            <a:fld id="{77C2C5CC-C3B1-9B43-A11F-15F1D8129221}" type="datetime1">
              <a:rPr lang="ja-JP" altLang="en-US" smtClean="0"/>
              <a:t>2014/03/16</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23</a:t>
            </a:fld>
            <a:endParaRPr lang="en-US"/>
          </a:p>
        </p:txBody>
      </p:sp>
      <p:sp>
        <p:nvSpPr>
          <p:cNvPr id="27" name="テキスト ボックス 26"/>
          <p:cNvSpPr txBox="1"/>
          <p:nvPr/>
        </p:nvSpPr>
        <p:spPr>
          <a:xfrm>
            <a:off x="325099" y="6276189"/>
            <a:ext cx="4500826" cy="369332"/>
          </a:xfrm>
          <a:prstGeom prst="rect">
            <a:avLst/>
          </a:prstGeom>
          <a:noFill/>
        </p:spPr>
        <p:txBody>
          <a:bodyPr wrap="none" rtlCol="0">
            <a:spAutoFit/>
          </a:bodyPr>
          <a:lstStyle/>
          <a:p>
            <a:r>
              <a:rPr kumimoji="1" lang="ja-JP" altLang="en-US" dirty="0" smtClean="0"/>
              <a:t>各手法における性能（</a:t>
            </a:r>
            <a:r>
              <a:rPr kumimoji="1" lang="en-US" altLang="ja-JP" dirty="0" smtClean="0"/>
              <a:t>4GPU</a:t>
            </a:r>
            <a:r>
              <a:rPr kumimoji="1" lang="en-US" altLang="ja-JP" dirty="0"/>
              <a:t> </a:t>
            </a:r>
            <a:r>
              <a:rPr kumimoji="1" lang="en-US" altLang="ja-JP" dirty="0" smtClean="0"/>
              <a:t>on GPU-BOX</a:t>
            </a:r>
            <a:r>
              <a:rPr kumimoji="1" lang="ja-JP" altLang="en-US" dirty="0" smtClean="0"/>
              <a:t>）</a:t>
            </a:r>
            <a:endParaRPr kumimoji="1" lang="ja-JP" altLang="en-US" dirty="0"/>
          </a:p>
        </p:txBody>
      </p:sp>
      <p:sp>
        <p:nvSpPr>
          <p:cNvPr id="29" name="テキスト ボックス 28"/>
          <p:cNvSpPr txBox="1"/>
          <p:nvPr/>
        </p:nvSpPr>
        <p:spPr>
          <a:xfrm>
            <a:off x="5090855" y="6276189"/>
            <a:ext cx="3720865" cy="369332"/>
          </a:xfrm>
          <a:prstGeom prst="rect">
            <a:avLst/>
          </a:prstGeom>
          <a:noFill/>
        </p:spPr>
        <p:txBody>
          <a:bodyPr wrap="none" rtlCol="0">
            <a:spAutoFit/>
          </a:bodyPr>
          <a:lstStyle/>
          <a:p>
            <a:r>
              <a:rPr kumimoji="1" lang="en-US" altLang="ja-JP" dirty="0" smtClean="0"/>
              <a:t>GPU</a:t>
            </a:r>
            <a:r>
              <a:rPr kumimoji="1" lang="ja-JP" altLang="en-US" dirty="0" smtClean="0"/>
              <a:t>の台数を変化させたときの性能</a:t>
            </a:r>
            <a:endParaRPr kumimoji="1" lang="ja-JP" altLang="en-US" dirty="0"/>
          </a:p>
        </p:txBody>
      </p:sp>
      <p:cxnSp>
        <p:nvCxnSpPr>
          <p:cNvPr id="19" name="直線矢印コネクタ 18"/>
          <p:cNvCxnSpPr/>
          <p:nvPr/>
        </p:nvCxnSpPr>
        <p:spPr>
          <a:xfrm flipV="1">
            <a:off x="4189890" y="2501692"/>
            <a:ext cx="0" cy="281182"/>
          </a:xfrm>
          <a:prstGeom prst="straightConnector1">
            <a:avLst/>
          </a:prstGeom>
          <a:ln w="38100" cmpd="sng">
            <a:solidFill>
              <a:schemeClr val="tx1"/>
            </a:solidFill>
            <a:prstDash val="solid"/>
            <a:tailEnd type="arrow"/>
          </a:ln>
        </p:spPr>
        <p:style>
          <a:lnRef idx="2">
            <a:schemeClr val="dk1"/>
          </a:lnRef>
          <a:fillRef idx="1">
            <a:schemeClr val="lt1"/>
          </a:fillRef>
          <a:effectRef idx="0">
            <a:schemeClr val="dk1"/>
          </a:effectRef>
          <a:fontRef idx="minor">
            <a:schemeClr val="dk1"/>
          </a:fontRef>
        </p:style>
      </p:cxnSp>
      <p:sp>
        <p:nvSpPr>
          <p:cNvPr id="26" name="テキスト ボックス 25"/>
          <p:cNvSpPr txBox="1"/>
          <p:nvPr/>
        </p:nvSpPr>
        <p:spPr>
          <a:xfrm>
            <a:off x="3891329" y="2921138"/>
            <a:ext cx="979956" cy="369332"/>
          </a:xfrm>
          <a:prstGeom prst="rect">
            <a:avLst/>
          </a:prstGeom>
          <a:noFill/>
        </p:spPr>
        <p:txBody>
          <a:bodyPr wrap="none" rtlCol="0">
            <a:spAutoFit/>
          </a:bodyPr>
          <a:lstStyle/>
          <a:p>
            <a:r>
              <a:rPr kumimoji="1" lang="en-US" altLang="ja-JP" dirty="0" smtClean="0">
                <a:solidFill>
                  <a:schemeClr val="accent2"/>
                </a:solidFill>
              </a:rPr>
              <a:t>9%</a:t>
            </a:r>
            <a:r>
              <a:rPr kumimoji="1" lang="ja-JP" altLang="en-US" dirty="0" smtClean="0">
                <a:solidFill>
                  <a:schemeClr val="accent2"/>
                </a:solidFill>
              </a:rPr>
              <a:t>向上</a:t>
            </a:r>
            <a:endParaRPr kumimoji="1" lang="ja-JP" altLang="en-US" dirty="0">
              <a:solidFill>
                <a:schemeClr val="accent2"/>
              </a:solidFill>
            </a:endParaRPr>
          </a:p>
        </p:txBody>
      </p:sp>
      <p:graphicFrame>
        <p:nvGraphicFramePr>
          <p:cNvPr id="20" name="コンテンツ プレースホルダー 19"/>
          <p:cNvGraphicFramePr>
            <a:graphicFrameLocks noGrp="1"/>
          </p:cNvGraphicFramePr>
          <p:nvPr>
            <p:ph sz="half" idx="2"/>
            <p:extLst>
              <p:ext uri="{D42A27DB-BD31-4B8C-83A1-F6EECF244321}">
                <p14:modId xmlns:p14="http://schemas.microsoft.com/office/powerpoint/2010/main" val="2944740012"/>
              </p:ext>
            </p:extLst>
          </p:nvPr>
        </p:nvGraphicFramePr>
        <p:xfrm>
          <a:off x="4648200" y="1360827"/>
          <a:ext cx="4038600" cy="503044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09771144"/>
      </p:ext>
    </p:extLst>
  </p:cSld>
  <p:clrMapOvr>
    <a:masterClrMapping/>
  </p:clrMapOvr>
  <mc:AlternateContent xmlns:mc="http://schemas.openxmlformats.org/markup-compatibility/2006" xmlns:p14="http://schemas.microsoft.com/office/powerpoint/2010/main">
    <mc:Choice Requires="p14">
      <p:transition spd="slow" p14:dur="2000" advTm="84048"/>
    </mc:Choice>
    <mc:Fallback xmlns="">
      <p:transition xmlns:p14="http://schemas.microsoft.com/office/powerpoint/2010/main" spd="slow" advTm="84048"/>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結論</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GPU-BOX</a:t>
            </a:r>
            <a:r>
              <a:rPr kumimoji="1" lang="ja-JP" altLang="en-US" dirty="0" smtClean="0"/>
              <a:t>を対象に</a:t>
            </a:r>
            <a:r>
              <a:rPr kumimoji="1" lang="en-US" altLang="ja-JP" dirty="0" smtClean="0"/>
              <a:t>BFS</a:t>
            </a:r>
            <a:r>
              <a:rPr kumimoji="1" lang="ja-JP" altLang="en-US" dirty="0" smtClean="0"/>
              <a:t>アルゴリズムを高速化した</a:t>
            </a:r>
            <a:endParaRPr kumimoji="1" lang="en-US" altLang="ja-JP" dirty="0" smtClean="0"/>
          </a:p>
          <a:p>
            <a:pPr lvl="1"/>
            <a:r>
              <a:rPr kumimoji="1" lang="en-US" altLang="ja-JP" dirty="0" smtClean="0"/>
              <a:t>GPU</a:t>
            </a:r>
            <a:r>
              <a:rPr kumimoji="1" lang="ja-JP" altLang="en-US" dirty="0" smtClean="0"/>
              <a:t>間通信量を減らす</a:t>
            </a:r>
            <a:endParaRPr kumimoji="1" lang="en-US" altLang="ja-JP" dirty="0" smtClean="0"/>
          </a:p>
          <a:p>
            <a:r>
              <a:rPr kumimoji="1" lang="en-US" altLang="ja-JP" dirty="0" smtClean="0"/>
              <a:t>GPU-BOX</a:t>
            </a:r>
            <a:r>
              <a:rPr kumimoji="1" lang="ja-JP" altLang="en-US" dirty="0" smtClean="0"/>
              <a:t>（</a:t>
            </a:r>
            <a:r>
              <a:rPr kumimoji="1" lang="en-US" altLang="ja-JP" dirty="0" smtClean="0"/>
              <a:t>4GPU</a:t>
            </a:r>
            <a:r>
              <a:rPr kumimoji="1" lang="ja-JP" altLang="en-US" dirty="0" smtClean="0"/>
              <a:t>）において</a:t>
            </a:r>
            <a:r>
              <a:rPr kumimoji="1" lang="en-US" altLang="ja-JP" dirty="0" smtClean="0"/>
              <a:t>…</a:t>
            </a:r>
          </a:p>
          <a:p>
            <a:pPr lvl="1"/>
            <a:r>
              <a:rPr kumimoji="1" lang="en-US" altLang="ja-JP" dirty="0" smtClean="0"/>
              <a:t>GPU</a:t>
            </a:r>
            <a:r>
              <a:rPr kumimoji="1" lang="ja-JP" altLang="en-US" dirty="0" smtClean="0"/>
              <a:t>間通信量を約</a:t>
            </a:r>
            <a:r>
              <a:rPr kumimoji="1" lang="en-US" altLang="ja-JP" dirty="0" smtClean="0"/>
              <a:t>30〜40%</a:t>
            </a:r>
            <a:r>
              <a:rPr kumimoji="1" lang="ja-JP" altLang="en-US" dirty="0" smtClean="0"/>
              <a:t>削減でき，さらに約</a:t>
            </a:r>
            <a:r>
              <a:rPr kumimoji="1" lang="en-US" altLang="ja-JP" dirty="0" smtClean="0"/>
              <a:t>9%</a:t>
            </a:r>
            <a:r>
              <a:rPr kumimoji="1" lang="ja-JP" altLang="en-US" dirty="0" smtClean="0"/>
              <a:t>性能が向上した</a:t>
            </a:r>
            <a:endParaRPr kumimoji="1" lang="en-US" altLang="ja-JP" dirty="0" smtClean="0"/>
          </a:p>
          <a:p>
            <a:pPr lvl="1"/>
            <a:endParaRPr kumimoji="1" lang="en-US" altLang="ja-JP" dirty="0"/>
          </a:p>
          <a:p>
            <a:r>
              <a:rPr kumimoji="1" lang="ja-JP" altLang="en-US" dirty="0" smtClean="0"/>
              <a:t>今後の課題</a:t>
            </a:r>
            <a:endParaRPr kumimoji="1" lang="en-US" altLang="ja-JP" dirty="0" smtClean="0"/>
          </a:p>
          <a:p>
            <a:pPr lvl="1"/>
            <a:r>
              <a:rPr kumimoji="1" lang="en-US" altLang="ja-JP" dirty="0" smtClean="0"/>
              <a:t>4</a:t>
            </a:r>
            <a:r>
              <a:rPr kumimoji="1" lang="ja-JP" altLang="en-US" dirty="0" smtClean="0"/>
              <a:t>台以上の</a:t>
            </a:r>
            <a:r>
              <a:rPr kumimoji="1" lang="en-US" altLang="ja-JP" dirty="0" smtClean="0"/>
              <a:t>GPU</a:t>
            </a:r>
            <a:r>
              <a:rPr kumimoji="1" lang="ja-JP" altLang="en-US" dirty="0" smtClean="0"/>
              <a:t>を用いて評価を取る</a:t>
            </a:r>
            <a:endParaRPr kumimoji="1" lang="en-US" altLang="ja-JP" dirty="0" smtClean="0"/>
          </a:p>
          <a:p>
            <a:pPr lvl="1"/>
            <a:r>
              <a:rPr kumimoji="1" lang="ja-JP" altLang="en-US" dirty="0" smtClean="0"/>
              <a:t>グローバルメモリの節約</a:t>
            </a:r>
            <a:endParaRPr kumimoji="1" lang="en-US" altLang="ja-JP" dirty="0"/>
          </a:p>
          <a:p>
            <a:pPr lvl="2"/>
            <a:r>
              <a:rPr kumimoji="1" lang="en-US" altLang="ja-JP" dirty="0" smtClean="0"/>
              <a:t>Visited</a:t>
            </a:r>
            <a:r>
              <a:rPr kumimoji="1" lang="ja-JP" altLang="en-US" dirty="0" smtClean="0"/>
              <a:t>配列の</a:t>
            </a:r>
            <a:r>
              <a:rPr kumimoji="1" lang="en-US" altLang="ja-JP" dirty="0" smtClean="0"/>
              <a:t>bit</a:t>
            </a:r>
            <a:r>
              <a:rPr kumimoji="1" lang="ja-JP" altLang="en-US" dirty="0" smtClean="0"/>
              <a:t>化</a:t>
            </a:r>
            <a:endParaRPr kumimoji="1" lang="en-US" altLang="ja-JP" dirty="0" smtClean="0"/>
          </a:p>
          <a:p>
            <a:pPr lvl="2"/>
            <a:r>
              <a:rPr kumimoji="1" lang="ja-JP" altLang="en-US" dirty="0" smtClean="0"/>
              <a:t>提案手法を</a:t>
            </a:r>
            <a:r>
              <a:rPr kumimoji="1" lang="en-US" altLang="ja-JP" dirty="0" smtClean="0"/>
              <a:t>1</a:t>
            </a:r>
            <a:r>
              <a:rPr kumimoji="1" lang="ja-JP" altLang="en-US" dirty="0" smtClean="0"/>
              <a:t>つのカーネルで実装</a:t>
            </a:r>
            <a:endParaRPr kumimoji="1" lang="en-US" altLang="ja-JP" dirty="0" smtClean="0"/>
          </a:p>
        </p:txBody>
      </p:sp>
      <p:sp>
        <p:nvSpPr>
          <p:cNvPr id="4" name="日付プレースホルダー 3"/>
          <p:cNvSpPr>
            <a:spLocks noGrp="1"/>
          </p:cNvSpPr>
          <p:nvPr>
            <p:ph type="dt" sz="half" idx="10"/>
          </p:nvPr>
        </p:nvSpPr>
        <p:spPr/>
        <p:txBody>
          <a:bodyPr/>
          <a:lstStyle/>
          <a:p>
            <a:fld id="{E6310CD7-D7D4-2E4A-B0AC-B2489395D0D4}" type="datetime1">
              <a:rPr lang="ja-JP" altLang="en-US" smtClean="0"/>
              <a:t>2014/03/16</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24</a:t>
            </a:fld>
            <a:endParaRPr lang="en-US"/>
          </a:p>
        </p:txBody>
      </p:sp>
    </p:spTree>
    <p:extLst>
      <p:ext uri="{BB962C8B-B14F-4D97-AF65-F5344CB8AC3E}">
        <p14:creationId xmlns:p14="http://schemas.microsoft.com/office/powerpoint/2010/main" val="628837795"/>
      </p:ext>
    </p:extLst>
  </p:cSld>
  <p:clrMapOvr>
    <a:masterClrMapping/>
  </p:clrMapOvr>
  <mc:AlternateContent xmlns:mc="http://schemas.openxmlformats.org/markup-compatibility/2006" xmlns:p14="http://schemas.microsoft.com/office/powerpoint/2010/main">
    <mc:Choice Requires="p14">
      <p:transition spd="slow" p14:dur="2000" advTm="71738"/>
    </mc:Choice>
    <mc:Fallback xmlns="">
      <p:transition xmlns:p14="http://schemas.microsoft.com/office/powerpoint/2010/main" spd="slow" advTm="71738"/>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従来手法：</a:t>
            </a:r>
            <a:r>
              <a:rPr kumimoji="1" lang="en-US" altLang="ja-JP" dirty="0" smtClean="0"/>
              <a:t>O</a:t>
            </a:r>
            <a:r>
              <a:rPr kumimoji="1" lang="en-US" altLang="ja-JP" dirty="0"/>
              <a:t>(N</a:t>
            </a:r>
            <a:r>
              <a:rPr kumimoji="1" lang="en-US" altLang="ja-JP" baseline="30000" dirty="0"/>
              <a:t>2</a:t>
            </a:r>
            <a:r>
              <a:rPr kumimoji="1" lang="en-US" altLang="ja-JP" dirty="0"/>
              <a:t> + M</a:t>
            </a:r>
            <a:r>
              <a:rPr kumimoji="1" lang="en-US" altLang="ja-JP" dirty="0" smtClean="0"/>
              <a:t>) </a:t>
            </a:r>
            <a:endParaRPr kumimoji="1" lang="ja-JP" altLang="en-US" dirty="0"/>
          </a:p>
        </p:txBody>
      </p:sp>
      <p:sp>
        <p:nvSpPr>
          <p:cNvPr id="5" name="日付プレースホルダー 4"/>
          <p:cNvSpPr>
            <a:spLocks noGrp="1"/>
          </p:cNvSpPr>
          <p:nvPr>
            <p:ph type="dt" sz="half" idx="10"/>
          </p:nvPr>
        </p:nvSpPr>
        <p:spPr/>
        <p:txBody>
          <a:bodyPr/>
          <a:lstStyle/>
          <a:p>
            <a:fld id="{F7E57504-C844-E745-81AE-9F31E3BE3C2C}" type="datetime1">
              <a:rPr lang="ja-JP" altLang="en-US" smtClean="0"/>
              <a:t>2014/03/16</a:t>
            </a:fld>
            <a:endParaRPr lang="en-US"/>
          </a:p>
        </p:txBody>
      </p:sp>
      <p:sp>
        <p:nvSpPr>
          <p:cNvPr id="6" name="スライド番号プレースホルダー 5"/>
          <p:cNvSpPr>
            <a:spLocks noGrp="1"/>
          </p:cNvSpPr>
          <p:nvPr>
            <p:ph type="sldNum" sz="quarter" idx="12"/>
          </p:nvPr>
        </p:nvSpPr>
        <p:spPr/>
        <p:txBody>
          <a:bodyPr/>
          <a:lstStyle/>
          <a:p>
            <a:fld id="{0CFEC368-1D7A-4F81-ABF6-AE0E36BAF64C}" type="slidenum">
              <a:rPr lang="en-US" smtClean="0"/>
              <a:pPr/>
              <a:t>25</a:t>
            </a:fld>
            <a:endParaRPr lang="en-US"/>
          </a:p>
        </p:txBody>
      </p:sp>
      <p:sp>
        <p:nvSpPr>
          <p:cNvPr id="71" name="円/楕円 70"/>
          <p:cNvSpPr/>
          <p:nvPr/>
        </p:nvSpPr>
        <p:spPr>
          <a:xfrm>
            <a:off x="1818842" y="1724889"/>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1</a:t>
            </a:r>
            <a:endParaRPr kumimoji="1" lang="ja-JP" altLang="en-US" dirty="0">
              <a:latin typeface="Calibri" panose="020F0502020204030204" pitchFamily="34" charset="0"/>
            </a:endParaRPr>
          </a:p>
        </p:txBody>
      </p:sp>
      <p:sp>
        <p:nvSpPr>
          <p:cNvPr id="73" name="円/楕円 72"/>
          <p:cNvSpPr/>
          <p:nvPr/>
        </p:nvSpPr>
        <p:spPr>
          <a:xfrm>
            <a:off x="2326439" y="1724889"/>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2</a:t>
            </a:r>
            <a:endParaRPr kumimoji="1" lang="ja-JP" altLang="en-US" dirty="0">
              <a:latin typeface="Calibri" panose="020F0502020204030204" pitchFamily="34" charset="0"/>
            </a:endParaRPr>
          </a:p>
        </p:txBody>
      </p:sp>
      <p:sp>
        <p:nvSpPr>
          <p:cNvPr id="76" name="円/楕円 75"/>
          <p:cNvSpPr/>
          <p:nvPr/>
        </p:nvSpPr>
        <p:spPr>
          <a:xfrm>
            <a:off x="3328402" y="1724889"/>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79" name="円/楕円 78"/>
          <p:cNvSpPr/>
          <p:nvPr/>
        </p:nvSpPr>
        <p:spPr>
          <a:xfrm>
            <a:off x="4837429" y="1724889"/>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7</a:t>
            </a:r>
            <a:endParaRPr kumimoji="1" lang="ja-JP" altLang="en-US" dirty="0">
              <a:latin typeface="Calibri" panose="020F0502020204030204" pitchFamily="34" charset="0"/>
            </a:endParaRPr>
          </a:p>
        </p:txBody>
      </p:sp>
      <p:grpSp>
        <p:nvGrpSpPr>
          <p:cNvPr id="3" name="図形グループ 2"/>
          <p:cNvGrpSpPr/>
          <p:nvPr/>
        </p:nvGrpSpPr>
        <p:grpSpPr>
          <a:xfrm>
            <a:off x="1803146" y="2951971"/>
            <a:ext cx="3393016" cy="374429"/>
            <a:chOff x="2354876" y="2951969"/>
            <a:chExt cx="3393016" cy="374429"/>
          </a:xfrm>
        </p:grpSpPr>
        <p:sp>
          <p:nvSpPr>
            <p:cNvPr id="81" name="円/楕円 80"/>
            <p:cNvSpPr/>
            <p:nvPr/>
          </p:nvSpPr>
          <p:spPr>
            <a:xfrm>
              <a:off x="2354876" y="2951969"/>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Calibri" panose="020F0502020204030204" pitchFamily="34" charset="0"/>
                </a:rPr>
                <a:t>０</a:t>
              </a:r>
              <a:endParaRPr kumimoji="1" lang="ja-JP" altLang="en-US" dirty="0">
                <a:latin typeface="Calibri" panose="020F0502020204030204" pitchFamily="34" charset="0"/>
              </a:endParaRPr>
            </a:p>
          </p:txBody>
        </p:sp>
        <p:sp>
          <p:nvSpPr>
            <p:cNvPr id="82" name="円/楕円 81"/>
            <p:cNvSpPr/>
            <p:nvPr/>
          </p:nvSpPr>
          <p:spPr>
            <a:xfrm>
              <a:off x="2862475" y="2951969"/>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Calibri" panose="020F0502020204030204" pitchFamily="34" charset="0"/>
                </a:rPr>
                <a:t>０</a:t>
              </a:r>
              <a:endParaRPr kumimoji="1" lang="ja-JP" altLang="en-US" dirty="0">
                <a:latin typeface="Calibri" panose="020F0502020204030204" pitchFamily="34" charset="0"/>
              </a:endParaRPr>
            </a:p>
          </p:txBody>
        </p:sp>
        <p:sp>
          <p:nvSpPr>
            <p:cNvPr id="84" name="円/楕円 83"/>
            <p:cNvSpPr/>
            <p:nvPr/>
          </p:nvSpPr>
          <p:spPr>
            <a:xfrm>
              <a:off x="3864436" y="2951969"/>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Calibri" panose="020F0502020204030204" pitchFamily="34" charset="0"/>
                </a:rPr>
                <a:t>０</a:t>
              </a:r>
              <a:endParaRPr kumimoji="1" lang="ja-JP" altLang="en-US" dirty="0">
                <a:latin typeface="Calibri" panose="020F0502020204030204" pitchFamily="34" charset="0"/>
              </a:endParaRPr>
            </a:p>
          </p:txBody>
        </p:sp>
        <p:sp>
          <p:nvSpPr>
            <p:cNvPr id="87" name="円/楕円 86"/>
            <p:cNvSpPr/>
            <p:nvPr/>
          </p:nvSpPr>
          <p:spPr>
            <a:xfrm>
              <a:off x="5373463" y="2951969"/>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Calibri" panose="020F0502020204030204" pitchFamily="34" charset="0"/>
                </a:rPr>
                <a:t>０</a:t>
              </a:r>
              <a:endParaRPr kumimoji="1" lang="ja-JP" altLang="en-US" dirty="0">
                <a:latin typeface="Calibri" panose="020F0502020204030204" pitchFamily="34" charset="0"/>
              </a:endParaRPr>
            </a:p>
          </p:txBody>
        </p:sp>
      </p:grpSp>
      <p:grpSp>
        <p:nvGrpSpPr>
          <p:cNvPr id="7" name="図形グループ 6"/>
          <p:cNvGrpSpPr/>
          <p:nvPr/>
        </p:nvGrpSpPr>
        <p:grpSpPr>
          <a:xfrm>
            <a:off x="1799831" y="3412552"/>
            <a:ext cx="3393016" cy="374429"/>
            <a:chOff x="2351561" y="3412550"/>
            <a:chExt cx="3393016" cy="374429"/>
          </a:xfrm>
        </p:grpSpPr>
        <p:sp>
          <p:nvSpPr>
            <p:cNvPr id="105" name="円/楕円 104"/>
            <p:cNvSpPr/>
            <p:nvPr/>
          </p:nvSpPr>
          <p:spPr>
            <a:xfrm>
              <a:off x="2351561" y="3412550"/>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Calibri" panose="020F0502020204030204" pitchFamily="34" charset="0"/>
                </a:rPr>
                <a:t>４</a:t>
              </a:r>
              <a:endParaRPr kumimoji="1" lang="ja-JP" altLang="en-US" dirty="0">
                <a:latin typeface="Calibri" panose="020F0502020204030204" pitchFamily="34" charset="0"/>
              </a:endParaRPr>
            </a:p>
          </p:txBody>
        </p:sp>
        <p:sp>
          <p:nvSpPr>
            <p:cNvPr id="106" name="円/楕円 105"/>
            <p:cNvSpPr/>
            <p:nvPr/>
          </p:nvSpPr>
          <p:spPr>
            <a:xfrm>
              <a:off x="2859160" y="3412550"/>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Calibri" panose="020F0502020204030204" pitchFamily="34" charset="0"/>
                </a:rPr>
                <a:t>４</a:t>
              </a:r>
              <a:endParaRPr kumimoji="1" lang="ja-JP" altLang="en-US" dirty="0">
                <a:latin typeface="Calibri" panose="020F0502020204030204" pitchFamily="34" charset="0"/>
              </a:endParaRPr>
            </a:p>
          </p:txBody>
        </p:sp>
        <p:sp>
          <p:nvSpPr>
            <p:cNvPr id="108" name="円/楕円 107"/>
            <p:cNvSpPr/>
            <p:nvPr/>
          </p:nvSpPr>
          <p:spPr>
            <a:xfrm>
              <a:off x="3861121" y="3412550"/>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Calibri" panose="020F0502020204030204" pitchFamily="34" charset="0"/>
                </a:rPr>
                <a:t>１</a:t>
              </a:r>
              <a:endParaRPr kumimoji="1" lang="ja-JP" altLang="en-US" dirty="0">
                <a:latin typeface="Calibri" panose="020F0502020204030204" pitchFamily="34" charset="0"/>
              </a:endParaRPr>
            </a:p>
          </p:txBody>
        </p:sp>
        <p:sp>
          <p:nvSpPr>
            <p:cNvPr id="113" name="円/楕円 112"/>
            <p:cNvSpPr/>
            <p:nvPr/>
          </p:nvSpPr>
          <p:spPr>
            <a:xfrm>
              <a:off x="5370148" y="3412550"/>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Calibri" panose="020F0502020204030204" pitchFamily="34" charset="0"/>
                </a:rPr>
                <a:t>１</a:t>
              </a:r>
              <a:endParaRPr kumimoji="1" lang="ja-JP" altLang="en-US" dirty="0">
                <a:latin typeface="Calibri" panose="020F0502020204030204" pitchFamily="34" charset="0"/>
              </a:endParaRPr>
            </a:p>
          </p:txBody>
        </p:sp>
      </p:grpSp>
      <p:grpSp>
        <p:nvGrpSpPr>
          <p:cNvPr id="9" name="図形グループ 8"/>
          <p:cNvGrpSpPr/>
          <p:nvPr/>
        </p:nvGrpSpPr>
        <p:grpSpPr>
          <a:xfrm>
            <a:off x="1802045" y="3872004"/>
            <a:ext cx="1883989" cy="374429"/>
            <a:chOff x="2353771" y="3872004"/>
            <a:chExt cx="1883989" cy="374429"/>
          </a:xfrm>
        </p:grpSpPr>
        <p:sp>
          <p:nvSpPr>
            <p:cNvPr id="116" name="円/楕円 115"/>
            <p:cNvSpPr/>
            <p:nvPr/>
          </p:nvSpPr>
          <p:spPr>
            <a:xfrm>
              <a:off x="2353771" y="3872004"/>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Calibri" panose="020F0502020204030204" pitchFamily="34" charset="0"/>
                </a:rPr>
                <a:t>７</a:t>
              </a:r>
              <a:endParaRPr kumimoji="1" lang="ja-JP" altLang="en-US" dirty="0">
                <a:latin typeface="Calibri" panose="020F0502020204030204" pitchFamily="34" charset="0"/>
              </a:endParaRPr>
            </a:p>
          </p:txBody>
        </p:sp>
        <p:sp>
          <p:nvSpPr>
            <p:cNvPr id="119" name="円/楕円 118"/>
            <p:cNvSpPr/>
            <p:nvPr/>
          </p:nvSpPr>
          <p:spPr>
            <a:xfrm>
              <a:off x="3863331" y="3872004"/>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Calibri" panose="020F0502020204030204" pitchFamily="34" charset="0"/>
                </a:rPr>
                <a:t>２</a:t>
              </a:r>
              <a:endParaRPr kumimoji="1" lang="ja-JP" altLang="en-US" dirty="0">
                <a:latin typeface="Calibri" panose="020F0502020204030204" pitchFamily="34" charset="0"/>
              </a:endParaRPr>
            </a:p>
          </p:txBody>
        </p:sp>
      </p:grpSp>
      <p:sp>
        <p:nvSpPr>
          <p:cNvPr id="133" name="円/楕円 132"/>
          <p:cNvSpPr/>
          <p:nvPr/>
        </p:nvSpPr>
        <p:spPr>
          <a:xfrm>
            <a:off x="3308290" y="4332587"/>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a:cs typeface="Calibri"/>
              </a:rPr>
              <a:t>3</a:t>
            </a:r>
            <a:endParaRPr kumimoji="1" lang="ja-JP" altLang="en-US" dirty="0">
              <a:latin typeface="Calibri"/>
              <a:cs typeface="Calibri"/>
            </a:endParaRPr>
          </a:p>
        </p:txBody>
      </p:sp>
      <p:sp>
        <p:nvSpPr>
          <p:cNvPr id="141" name="円/楕円 140"/>
          <p:cNvSpPr/>
          <p:nvPr/>
        </p:nvSpPr>
        <p:spPr>
          <a:xfrm>
            <a:off x="3310769" y="4779211"/>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5</a:t>
            </a:r>
            <a:endParaRPr kumimoji="1" lang="ja-JP" altLang="en-US" dirty="0">
              <a:latin typeface="Calibri" panose="020F0502020204030204" pitchFamily="34" charset="0"/>
            </a:endParaRPr>
          </a:p>
        </p:txBody>
      </p:sp>
      <p:sp>
        <p:nvSpPr>
          <p:cNvPr id="149" name="円/楕円 148"/>
          <p:cNvSpPr/>
          <p:nvPr/>
        </p:nvSpPr>
        <p:spPr>
          <a:xfrm>
            <a:off x="3307454" y="523979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6</a:t>
            </a:r>
            <a:endParaRPr kumimoji="1" lang="ja-JP" altLang="en-US" dirty="0">
              <a:latin typeface="Calibri" panose="020F0502020204030204" pitchFamily="34" charset="0"/>
            </a:endParaRPr>
          </a:p>
        </p:txBody>
      </p:sp>
      <p:grpSp>
        <p:nvGrpSpPr>
          <p:cNvPr id="15" name="図形グループ 14"/>
          <p:cNvGrpSpPr/>
          <p:nvPr/>
        </p:nvGrpSpPr>
        <p:grpSpPr>
          <a:xfrm>
            <a:off x="1113884" y="2365398"/>
            <a:ext cx="4257744" cy="3370831"/>
            <a:chOff x="1665614" y="2365395"/>
            <a:chExt cx="4257744" cy="3370831"/>
          </a:xfrm>
        </p:grpSpPr>
        <p:grpSp>
          <p:nvGrpSpPr>
            <p:cNvPr id="14" name="図形グループ 13"/>
            <p:cNvGrpSpPr/>
            <p:nvPr/>
          </p:nvGrpSpPr>
          <p:grpSpPr>
            <a:xfrm>
              <a:off x="1849585" y="2365851"/>
              <a:ext cx="3894082" cy="586117"/>
              <a:chOff x="1849585" y="2365851"/>
              <a:chExt cx="3894082" cy="586117"/>
            </a:xfrm>
          </p:grpSpPr>
          <p:sp>
            <p:nvSpPr>
              <p:cNvPr id="88" name="テキスト ボックス 87"/>
              <p:cNvSpPr txBox="1"/>
              <p:nvPr/>
            </p:nvSpPr>
            <p:spPr>
              <a:xfrm>
                <a:off x="1849585" y="2372656"/>
                <a:ext cx="377177" cy="369332"/>
              </a:xfrm>
              <a:prstGeom prst="rect">
                <a:avLst/>
              </a:prstGeom>
              <a:noFill/>
            </p:spPr>
            <p:txBody>
              <a:bodyPr wrap="none" rtlCol="0">
                <a:spAutoFit/>
              </a:bodyPr>
              <a:lstStyle/>
              <a:p>
                <a:r>
                  <a:rPr kumimoji="1" lang="en-US" altLang="ja-JP" dirty="0" smtClean="0"/>
                  <a:t>t0</a:t>
                </a:r>
                <a:endParaRPr kumimoji="1" lang="ja-JP" altLang="en-US" dirty="0"/>
              </a:p>
            </p:txBody>
          </p:sp>
          <p:sp>
            <p:nvSpPr>
              <p:cNvPr id="89" name="テキスト ボックス 88"/>
              <p:cNvSpPr txBox="1"/>
              <p:nvPr/>
            </p:nvSpPr>
            <p:spPr>
              <a:xfrm>
                <a:off x="2351023" y="2372656"/>
                <a:ext cx="377177" cy="369332"/>
              </a:xfrm>
              <a:prstGeom prst="rect">
                <a:avLst/>
              </a:prstGeom>
              <a:noFill/>
            </p:spPr>
            <p:txBody>
              <a:bodyPr wrap="none" rtlCol="0">
                <a:spAutoFit/>
              </a:bodyPr>
              <a:lstStyle/>
              <a:p>
                <a:r>
                  <a:rPr kumimoji="1" lang="en-US" altLang="ja-JP" dirty="0" smtClean="0"/>
                  <a:t>t1</a:t>
                </a:r>
                <a:endParaRPr kumimoji="1" lang="ja-JP" altLang="en-US" dirty="0"/>
              </a:p>
            </p:txBody>
          </p:sp>
          <p:sp>
            <p:nvSpPr>
              <p:cNvPr id="90" name="テキスト ボックス 89"/>
              <p:cNvSpPr txBox="1"/>
              <p:nvPr/>
            </p:nvSpPr>
            <p:spPr>
              <a:xfrm>
                <a:off x="2859160" y="2372656"/>
                <a:ext cx="377177" cy="369332"/>
              </a:xfrm>
              <a:prstGeom prst="rect">
                <a:avLst/>
              </a:prstGeom>
              <a:noFill/>
            </p:spPr>
            <p:txBody>
              <a:bodyPr wrap="none" rtlCol="0">
                <a:spAutoFit/>
              </a:bodyPr>
              <a:lstStyle/>
              <a:p>
                <a:r>
                  <a:rPr kumimoji="1" lang="en-US" altLang="ja-JP" dirty="0" smtClean="0"/>
                  <a:t>t2</a:t>
                </a:r>
                <a:endParaRPr kumimoji="1" lang="ja-JP" altLang="en-US" dirty="0"/>
              </a:p>
            </p:txBody>
          </p:sp>
          <p:sp>
            <p:nvSpPr>
              <p:cNvPr id="91" name="テキスト ボックス 90"/>
              <p:cNvSpPr txBox="1"/>
              <p:nvPr/>
            </p:nvSpPr>
            <p:spPr>
              <a:xfrm>
                <a:off x="3352984" y="2365851"/>
                <a:ext cx="377177" cy="369332"/>
              </a:xfrm>
              <a:prstGeom prst="rect">
                <a:avLst/>
              </a:prstGeom>
              <a:noFill/>
            </p:spPr>
            <p:txBody>
              <a:bodyPr wrap="none" rtlCol="0">
                <a:spAutoFit/>
              </a:bodyPr>
              <a:lstStyle/>
              <a:p>
                <a:r>
                  <a:rPr kumimoji="1" lang="en-US" altLang="ja-JP" dirty="0" smtClean="0"/>
                  <a:t>t3</a:t>
                </a:r>
                <a:endParaRPr kumimoji="1" lang="ja-JP" altLang="en-US" dirty="0"/>
              </a:p>
            </p:txBody>
          </p:sp>
          <p:sp>
            <p:nvSpPr>
              <p:cNvPr id="92" name="テキスト ボックス 91"/>
              <p:cNvSpPr txBox="1"/>
              <p:nvPr/>
            </p:nvSpPr>
            <p:spPr>
              <a:xfrm>
                <a:off x="3861121" y="2365851"/>
                <a:ext cx="377177" cy="369332"/>
              </a:xfrm>
              <a:prstGeom prst="rect">
                <a:avLst/>
              </a:prstGeom>
              <a:noFill/>
            </p:spPr>
            <p:txBody>
              <a:bodyPr wrap="none" rtlCol="0">
                <a:spAutoFit/>
              </a:bodyPr>
              <a:lstStyle/>
              <a:p>
                <a:r>
                  <a:rPr kumimoji="1" lang="en-US" altLang="ja-JP" dirty="0" smtClean="0"/>
                  <a:t>t4</a:t>
                </a:r>
                <a:endParaRPr kumimoji="1" lang="ja-JP" altLang="en-US" dirty="0"/>
              </a:p>
            </p:txBody>
          </p:sp>
          <p:sp>
            <p:nvSpPr>
              <p:cNvPr id="93" name="テキスト ボックス 92"/>
              <p:cNvSpPr txBox="1"/>
              <p:nvPr/>
            </p:nvSpPr>
            <p:spPr>
              <a:xfrm>
                <a:off x="4356915" y="2372200"/>
                <a:ext cx="377177" cy="369332"/>
              </a:xfrm>
              <a:prstGeom prst="rect">
                <a:avLst/>
              </a:prstGeom>
              <a:noFill/>
            </p:spPr>
            <p:txBody>
              <a:bodyPr wrap="none" rtlCol="0">
                <a:spAutoFit/>
              </a:bodyPr>
              <a:lstStyle/>
              <a:p>
                <a:r>
                  <a:rPr kumimoji="1" lang="en-US" altLang="ja-JP" dirty="0" smtClean="0"/>
                  <a:t>t5</a:t>
                </a:r>
                <a:endParaRPr kumimoji="1" lang="ja-JP" altLang="en-US" dirty="0"/>
              </a:p>
            </p:txBody>
          </p:sp>
          <p:sp>
            <p:nvSpPr>
              <p:cNvPr id="94" name="テキスト ボックス 93"/>
              <p:cNvSpPr txBox="1"/>
              <p:nvPr/>
            </p:nvSpPr>
            <p:spPr>
              <a:xfrm>
                <a:off x="4858353" y="2372200"/>
                <a:ext cx="377177" cy="369332"/>
              </a:xfrm>
              <a:prstGeom prst="rect">
                <a:avLst/>
              </a:prstGeom>
              <a:noFill/>
            </p:spPr>
            <p:txBody>
              <a:bodyPr wrap="none" rtlCol="0">
                <a:spAutoFit/>
              </a:bodyPr>
              <a:lstStyle/>
              <a:p>
                <a:r>
                  <a:rPr kumimoji="1" lang="en-US" altLang="ja-JP" dirty="0" smtClean="0"/>
                  <a:t>t6</a:t>
                </a:r>
                <a:endParaRPr kumimoji="1" lang="ja-JP" altLang="en-US" dirty="0"/>
              </a:p>
            </p:txBody>
          </p:sp>
          <p:sp>
            <p:nvSpPr>
              <p:cNvPr id="95" name="テキスト ボックス 94"/>
              <p:cNvSpPr txBox="1"/>
              <p:nvPr/>
            </p:nvSpPr>
            <p:spPr>
              <a:xfrm>
                <a:off x="5366490" y="2372200"/>
                <a:ext cx="377177" cy="369332"/>
              </a:xfrm>
              <a:prstGeom prst="rect">
                <a:avLst/>
              </a:prstGeom>
              <a:noFill/>
            </p:spPr>
            <p:txBody>
              <a:bodyPr wrap="none" rtlCol="0">
                <a:spAutoFit/>
              </a:bodyPr>
              <a:lstStyle/>
              <a:p>
                <a:r>
                  <a:rPr kumimoji="1" lang="en-US" altLang="ja-JP" dirty="0" smtClean="0"/>
                  <a:t>t7</a:t>
                </a:r>
                <a:endParaRPr kumimoji="1" lang="ja-JP" altLang="en-US" dirty="0"/>
              </a:p>
            </p:txBody>
          </p:sp>
          <p:cxnSp>
            <p:nvCxnSpPr>
              <p:cNvPr id="97" name="直線矢印コネクタ 96"/>
              <p:cNvCxnSpPr>
                <a:stCxn id="89" idx="2"/>
                <a:endCxn id="81" idx="0"/>
              </p:cNvCxnSpPr>
              <p:nvPr/>
            </p:nvCxnSpPr>
            <p:spPr>
              <a:xfrm flipH="1">
                <a:off x="2531681" y="2741988"/>
                <a:ext cx="7931" cy="209980"/>
              </a:xfrm>
              <a:prstGeom prst="straightConnector1">
                <a:avLst/>
              </a:prstGeom>
              <a:ln>
                <a:solidFill>
                  <a:schemeClr val="tx1"/>
                </a:solidFill>
                <a:prstDash val="solid"/>
                <a:tailEnd type="arrow"/>
              </a:ln>
            </p:spPr>
            <p:style>
              <a:lnRef idx="2">
                <a:schemeClr val="dk1"/>
              </a:lnRef>
              <a:fillRef idx="1">
                <a:schemeClr val="lt1"/>
              </a:fillRef>
              <a:effectRef idx="0">
                <a:schemeClr val="dk1"/>
              </a:effectRef>
              <a:fontRef idx="minor">
                <a:schemeClr val="dk1"/>
              </a:fontRef>
            </p:style>
          </p:cxnSp>
          <p:cxnSp>
            <p:nvCxnSpPr>
              <p:cNvPr id="98" name="直線矢印コネクタ 97"/>
              <p:cNvCxnSpPr>
                <a:stCxn id="90" idx="2"/>
                <a:endCxn id="82" idx="0"/>
              </p:cNvCxnSpPr>
              <p:nvPr/>
            </p:nvCxnSpPr>
            <p:spPr>
              <a:xfrm flipH="1">
                <a:off x="3039280" y="2741988"/>
                <a:ext cx="8469" cy="209980"/>
              </a:xfrm>
              <a:prstGeom prst="straightConnector1">
                <a:avLst/>
              </a:prstGeom>
              <a:ln>
                <a:solidFill>
                  <a:schemeClr val="tx1"/>
                </a:solidFill>
                <a:prstDash val="solid"/>
                <a:tailEnd type="arrow"/>
              </a:ln>
            </p:spPr>
            <p:style>
              <a:lnRef idx="2">
                <a:schemeClr val="dk1"/>
              </a:lnRef>
              <a:fillRef idx="1">
                <a:schemeClr val="lt1"/>
              </a:fillRef>
              <a:effectRef idx="0">
                <a:schemeClr val="dk1"/>
              </a:effectRef>
              <a:fontRef idx="minor">
                <a:schemeClr val="dk1"/>
              </a:fontRef>
            </p:style>
          </p:cxnSp>
          <p:cxnSp>
            <p:nvCxnSpPr>
              <p:cNvPr id="100" name="直線矢印コネクタ 99"/>
              <p:cNvCxnSpPr>
                <a:stCxn id="92" idx="2"/>
                <a:endCxn id="84" idx="0"/>
              </p:cNvCxnSpPr>
              <p:nvPr/>
            </p:nvCxnSpPr>
            <p:spPr>
              <a:xfrm flipH="1">
                <a:off x="4041241" y="2735183"/>
                <a:ext cx="8469" cy="216785"/>
              </a:xfrm>
              <a:prstGeom prst="straightConnector1">
                <a:avLst/>
              </a:prstGeom>
              <a:ln>
                <a:solidFill>
                  <a:schemeClr val="tx1"/>
                </a:solidFill>
                <a:prstDash val="solid"/>
                <a:tailEnd type="arrow"/>
              </a:ln>
            </p:spPr>
            <p:style>
              <a:lnRef idx="2">
                <a:schemeClr val="dk1"/>
              </a:lnRef>
              <a:fillRef idx="1">
                <a:schemeClr val="lt1"/>
              </a:fillRef>
              <a:effectRef idx="0">
                <a:schemeClr val="dk1"/>
              </a:effectRef>
              <a:fontRef idx="minor">
                <a:schemeClr val="dk1"/>
              </a:fontRef>
            </p:style>
          </p:cxnSp>
          <p:cxnSp>
            <p:nvCxnSpPr>
              <p:cNvPr id="103" name="直線矢印コネクタ 102"/>
              <p:cNvCxnSpPr>
                <a:stCxn id="95" idx="2"/>
                <a:endCxn id="87" idx="0"/>
              </p:cNvCxnSpPr>
              <p:nvPr/>
            </p:nvCxnSpPr>
            <p:spPr>
              <a:xfrm flipH="1">
                <a:off x="5550268" y="2741532"/>
                <a:ext cx="4811" cy="210436"/>
              </a:xfrm>
              <a:prstGeom prst="straightConnector1">
                <a:avLst/>
              </a:prstGeom>
              <a:ln>
                <a:solidFill>
                  <a:schemeClr val="tx1"/>
                </a:solidFill>
                <a:prstDash val="solid"/>
                <a:tailEnd type="arrow"/>
              </a:ln>
            </p:spPr>
            <p:style>
              <a:lnRef idx="2">
                <a:schemeClr val="dk1"/>
              </a:lnRef>
              <a:fillRef idx="1">
                <a:schemeClr val="lt1"/>
              </a:fillRef>
              <a:effectRef idx="0">
                <a:schemeClr val="dk1"/>
              </a:effectRef>
              <a:fontRef idx="minor">
                <a:schemeClr val="dk1"/>
              </a:fontRef>
            </p:style>
          </p:cxnSp>
        </p:grpSp>
        <p:sp>
          <p:nvSpPr>
            <p:cNvPr id="157" name="角丸四角形 156"/>
            <p:cNvSpPr/>
            <p:nvPr/>
          </p:nvSpPr>
          <p:spPr>
            <a:xfrm>
              <a:off x="1665614" y="2365395"/>
              <a:ext cx="4257744" cy="3370831"/>
            </a:xfrm>
            <a:prstGeom prst="roundRect">
              <a:avLst>
                <a:gd name="adj" fmla="val 4797"/>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sp>
        <p:nvSpPr>
          <p:cNvPr id="175" name="テキスト ボックス 174"/>
          <p:cNvSpPr txBox="1"/>
          <p:nvPr/>
        </p:nvSpPr>
        <p:spPr>
          <a:xfrm>
            <a:off x="221809" y="1545605"/>
            <a:ext cx="979956" cy="646331"/>
          </a:xfrm>
          <a:prstGeom prst="rect">
            <a:avLst/>
          </a:prstGeom>
          <a:noFill/>
        </p:spPr>
        <p:txBody>
          <a:bodyPr wrap="none" rtlCol="0">
            <a:spAutoFit/>
          </a:bodyPr>
          <a:lstStyle/>
          <a:p>
            <a:pPr algn="ctr"/>
            <a:r>
              <a:rPr kumimoji="1" lang="en-US" altLang="ja-JP" dirty="0" smtClean="0"/>
              <a:t>Current</a:t>
            </a:r>
          </a:p>
          <a:p>
            <a:pPr algn="ctr"/>
            <a:r>
              <a:rPr kumimoji="1" lang="en-US" altLang="ja-JP" dirty="0" smtClean="0"/>
              <a:t>Frontier</a:t>
            </a:r>
          </a:p>
        </p:txBody>
      </p:sp>
      <p:sp>
        <p:nvSpPr>
          <p:cNvPr id="184" name="テキスト ボックス 183"/>
          <p:cNvSpPr txBox="1"/>
          <p:nvPr/>
        </p:nvSpPr>
        <p:spPr>
          <a:xfrm>
            <a:off x="221809" y="5946907"/>
            <a:ext cx="979956" cy="646331"/>
          </a:xfrm>
          <a:prstGeom prst="rect">
            <a:avLst/>
          </a:prstGeom>
          <a:noFill/>
        </p:spPr>
        <p:txBody>
          <a:bodyPr wrap="none" rtlCol="0">
            <a:spAutoFit/>
          </a:bodyPr>
          <a:lstStyle/>
          <a:p>
            <a:pPr algn="ctr"/>
            <a:r>
              <a:rPr kumimoji="1" lang="en-US" altLang="ja-JP" dirty="0" smtClean="0"/>
              <a:t>Next</a:t>
            </a:r>
          </a:p>
          <a:p>
            <a:pPr algn="ctr"/>
            <a:r>
              <a:rPr kumimoji="1" lang="en-US" altLang="ja-JP" dirty="0" smtClean="0"/>
              <a:t>Frontier</a:t>
            </a:r>
          </a:p>
        </p:txBody>
      </p:sp>
      <p:grpSp>
        <p:nvGrpSpPr>
          <p:cNvPr id="4" name="図形グループ 3"/>
          <p:cNvGrpSpPr/>
          <p:nvPr/>
        </p:nvGrpSpPr>
        <p:grpSpPr>
          <a:xfrm>
            <a:off x="1720728" y="2869495"/>
            <a:ext cx="3558160" cy="543056"/>
            <a:chOff x="2272458" y="2869494"/>
            <a:chExt cx="3558160" cy="543056"/>
          </a:xfrm>
        </p:grpSpPr>
        <p:sp>
          <p:nvSpPr>
            <p:cNvPr id="129" name="乗算記号 128"/>
            <p:cNvSpPr/>
            <p:nvPr/>
          </p:nvSpPr>
          <p:spPr>
            <a:xfrm>
              <a:off x="2272458" y="2869494"/>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31" name="乗算記号 130"/>
            <p:cNvSpPr/>
            <p:nvPr/>
          </p:nvSpPr>
          <p:spPr>
            <a:xfrm>
              <a:off x="3779769" y="2869494"/>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32" name="乗算記号 131"/>
            <p:cNvSpPr/>
            <p:nvPr/>
          </p:nvSpPr>
          <p:spPr>
            <a:xfrm>
              <a:off x="2780983" y="2872669"/>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35" name="乗算記号 134"/>
            <p:cNvSpPr/>
            <p:nvPr/>
          </p:nvSpPr>
          <p:spPr>
            <a:xfrm>
              <a:off x="5290737" y="2869494"/>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grpSp>
        <p:nvGrpSpPr>
          <p:cNvPr id="8" name="図形グループ 7"/>
          <p:cNvGrpSpPr/>
          <p:nvPr/>
        </p:nvGrpSpPr>
        <p:grpSpPr>
          <a:xfrm>
            <a:off x="1721654" y="3332126"/>
            <a:ext cx="3557234" cy="539881"/>
            <a:chOff x="2273384" y="3332123"/>
            <a:chExt cx="3557234" cy="539881"/>
          </a:xfrm>
        </p:grpSpPr>
        <p:sp>
          <p:nvSpPr>
            <p:cNvPr id="134" name="乗算記号 133"/>
            <p:cNvSpPr/>
            <p:nvPr/>
          </p:nvSpPr>
          <p:spPr>
            <a:xfrm>
              <a:off x="5290737" y="3332123"/>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36" name="乗算記号 135"/>
            <p:cNvSpPr/>
            <p:nvPr/>
          </p:nvSpPr>
          <p:spPr>
            <a:xfrm>
              <a:off x="2273384" y="3332123"/>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37" name="乗算記号 136"/>
            <p:cNvSpPr/>
            <p:nvPr/>
          </p:nvSpPr>
          <p:spPr>
            <a:xfrm>
              <a:off x="2780983" y="3332123"/>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40" name="乗算記号 139"/>
            <p:cNvSpPr/>
            <p:nvPr/>
          </p:nvSpPr>
          <p:spPr>
            <a:xfrm>
              <a:off x="3779769" y="3332123"/>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grpSp>
        <p:nvGrpSpPr>
          <p:cNvPr id="11" name="図形グループ 10"/>
          <p:cNvGrpSpPr/>
          <p:nvPr/>
        </p:nvGrpSpPr>
        <p:grpSpPr>
          <a:xfrm>
            <a:off x="1721658" y="3786981"/>
            <a:ext cx="2048207" cy="545607"/>
            <a:chOff x="2273384" y="3786979"/>
            <a:chExt cx="2048207" cy="545606"/>
          </a:xfrm>
        </p:grpSpPr>
        <p:sp>
          <p:nvSpPr>
            <p:cNvPr id="138" name="乗算記号 137"/>
            <p:cNvSpPr/>
            <p:nvPr/>
          </p:nvSpPr>
          <p:spPr>
            <a:xfrm>
              <a:off x="2273384" y="3792704"/>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42" name="乗算記号 141"/>
            <p:cNvSpPr/>
            <p:nvPr/>
          </p:nvSpPr>
          <p:spPr>
            <a:xfrm>
              <a:off x="3781710" y="3786979"/>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sp>
        <p:nvSpPr>
          <p:cNvPr id="156" name="下矢印 155"/>
          <p:cNvSpPr/>
          <p:nvPr/>
        </p:nvSpPr>
        <p:spPr>
          <a:xfrm>
            <a:off x="331727" y="2283867"/>
            <a:ext cx="632398" cy="3574302"/>
          </a:xfrm>
          <a:prstGeom prst="downArrow">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3" name="テキスト ボックス 22"/>
          <p:cNvSpPr txBox="1"/>
          <p:nvPr/>
        </p:nvSpPr>
        <p:spPr>
          <a:xfrm>
            <a:off x="5486141" y="4496837"/>
            <a:ext cx="3542275" cy="830997"/>
          </a:xfrm>
          <a:prstGeom prst="rect">
            <a:avLst/>
          </a:prstGeom>
          <a:noFill/>
        </p:spPr>
        <p:txBody>
          <a:bodyPr wrap="square" rtlCol="0">
            <a:spAutoFit/>
          </a:bodyPr>
          <a:lstStyle/>
          <a:p>
            <a:pPr algn="ctr"/>
            <a:r>
              <a:rPr kumimoji="1" lang="en-US" altLang="ja-JP" sz="2400" dirty="0">
                <a:solidFill>
                  <a:schemeClr val="accent1"/>
                </a:solidFill>
              </a:rPr>
              <a:t>CUDA</a:t>
            </a:r>
            <a:r>
              <a:rPr kumimoji="1" lang="ja-JP" altLang="en-US" sz="2400" dirty="0">
                <a:solidFill>
                  <a:schemeClr val="accent1"/>
                </a:solidFill>
              </a:rPr>
              <a:t>スレッド間</a:t>
            </a:r>
            <a:r>
              <a:rPr kumimoji="1" lang="ja-JP" altLang="en-US" sz="2400" dirty="0" smtClean="0">
                <a:solidFill>
                  <a:schemeClr val="accent1"/>
                </a:solidFill>
              </a:rPr>
              <a:t>で</a:t>
            </a:r>
            <a:endParaRPr kumimoji="1" lang="en-US" altLang="ja-JP" sz="2400" dirty="0" smtClean="0">
              <a:solidFill>
                <a:schemeClr val="accent1"/>
              </a:solidFill>
            </a:endParaRPr>
          </a:p>
          <a:p>
            <a:pPr algn="ctr"/>
            <a:r>
              <a:rPr kumimoji="1" lang="ja-JP" altLang="en-US" sz="2400" dirty="0" smtClean="0">
                <a:solidFill>
                  <a:schemeClr val="accent1"/>
                </a:solidFill>
              </a:rPr>
              <a:t>タスク</a:t>
            </a:r>
            <a:r>
              <a:rPr kumimoji="1" lang="ja-JP" altLang="en-US" sz="2400" dirty="0">
                <a:solidFill>
                  <a:schemeClr val="accent1"/>
                </a:solidFill>
              </a:rPr>
              <a:t>のバランスが</a:t>
            </a:r>
            <a:r>
              <a:rPr kumimoji="1" lang="ja-JP" altLang="en-US" sz="2400" dirty="0" smtClean="0">
                <a:solidFill>
                  <a:schemeClr val="accent1"/>
                </a:solidFill>
              </a:rPr>
              <a:t>悪い</a:t>
            </a:r>
            <a:endParaRPr kumimoji="1" lang="en-US" altLang="ja-JP" sz="2400" dirty="0">
              <a:solidFill>
                <a:schemeClr val="accent1"/>
              </a:solidFill>
            </a:endParaRPr>
          </a:p>
        </p:txBody>
      </p:sp>
      <p:grpSp>
        <p:nvGrpSpPr>
          <p:cNvPr id="18" name="図形グループ 17"/>
          <p:cNvGrpSpPr/>
          <p:nvPr/>
        </p:nvGrpSpPr>
        <p:grpSpPr>
          <a:xfrm>
            <a:off x="1481602" y="3605027"/>
            <a:ext cx="3710335" cy="1818909"/>
            <a:chOff x="1481602" y="3605027"/>
            <a:chExt cx="3710335" cy="1818909"/>
          </a:xfrm>
        </p:grpSpPr>
        <p:grpSp>
          <p:nvGrpSpPr>
            <p:cNvPr id="16" name="図形グループ 15"/>
            <p:cNvGrpSpPr/>
            <p:nvPr/>
          </p:nvGrpSpPr>
          <p:grpSpPr>
            <a:xfrm>
              <a:off x="3767920" y="3605027"/>
              <a:ext cx="1424017" cy="1050726"/>
              <a:chOff x="3767920" y="3605027"/>
              <a:chExt cx="1424017" cy="1050726"/>
            </a:xfrm>
          </p:grpSpPr>
          <p:sp>
            <p:nvSpPr>
              <p:cNvPr id="10" name="テキスト ボックス 9"/>
              <p:cNvSpPr txBox="1"/>
              <p:nvPr/>
            </p:nvSpPr>
            <p:spPr>
              <a:xfrm>
                <a:off x="3904405" y="4009422"/>
                <a:ext cx="1287532" cy="646331"/>
              </a:xfrm>
              <a:prstGeom prst="rect">
                <a:avLst/>
              </a:prstGeom>
              <a:noFill/>
            </p:spPr>
            <p:txBody>
              <a:bodyPr wrap="none" rtlCol="0">
                <a:spAutoFit/>
              </a:bodyPr>
              <a:lstStyle/>
              <a:p>
                <a:r>
                  <a:rPr kumimoji="1" lang="ja-JP" altLang="en-US" dirty="0" smtClean="0"/>
                  <a:t>ラベル済み</a:t>
                </a:r>
                <a:endParaRPr kumimoji="1" lang="en-US" altLang="ja-JP" dirty="0" smtClean="0"/>
              </a:p>
              <a:p>
                <a:r>
                  <a:rPr kumimoji="1" lang="ja-JP" altLang="en-US" dirty="0" smtClean="0"/>
                  <a:t>隣接頂点</a:t>
                </a:r>
                <a:endParaRPr kumimoji="1" lang="ja-JP" altLang="en-US" dirty="0"/>
              </a:p>
            </p:txBody>
          </p:sp>
          <p:cxnSp>
            <p:nvCxnSpPr>
              <p:cNvPr id="17" name="直線矢印コネクタ 16"/>
              <p:cNvCxnSpPr>
                <a:stCxn id="10" idx="0"/>
              </p:cNvCxnSpPr>
              <p:nvPr/>
            </p:nvCxnSpPr>
            <p:spPr>
              <a:xfrm flipH="1" flipV="1">
                <a:off x="3767920" y="3605027"/>
                <a:ext cx="780251" cy="404395"/>
              </a:xfrm>
              <a:prstGeom prst="straightConnector1">
                <a:avLst/>
              </a:prstGeom>
              <a:ln>
                <a:prstDash val="solid"/>
                <a:tailEnd type="arrow"/>
              </a:ln>
            </p:spPr>
            <p:style>
              <a:lnRef idx="2">
                <a:schemeClr val="dk1"/>
              </a:lnRef>
              <a:fillRef idx="1">
                <a:schemeClr val="lt1"/>
              </a:fillRef>
              <a:effectRef idx="0">
                <a:schemeClr val="dk1"/>
              </a:effectRef>
              <a:fontRef idx="minor">
                <a:schemeClr val="dk1"/>
              </a:fontRef>
            </p:style>
          </p:cxnSp>
          <p:cxnSp>
            <p:nvCxnSpPr>
              <p:cNvPr id="20" name="直線矢印コネクタ 19"/>
              <p:cNvCxnSpPr>
                <a:stCxn id="10" idx="0"/>
              </p:cNvCxnSpPr>
              <p:nvPr/>
            </p:nvCxnSpPr>
            <p:spPr>
              <a:xfrm flipV="1">
                <a:off x="4548171" y="3786981"/>
                <a:ext cx="190836" cy="222441"/>
              </a:xfrm>
              <a:prstGeom prst="straightConnector1">
                <a:avLst/>
              </a:prstGeom>
              <a:ln>
                <a:prstDash val="solid"/>
                <a:tailEnd type="arrow"/>
              </a:ln>
            </p:spPr>
            <p:style>
              <a:lnRef idx="2">
                <a:schemeClr val="dk1"/>
              </a:lnRef>
              <a:fillRef idx="1">
                <a:schemeClr val="lt1"/>
              </a:fillRef>
              <a:effectRef idx="0">
                <a:schemeClr val="dk1"/>
              </a:effectRef>
              <a:fontRef idx="minor">
                <a:schemeClr val="dk1"/>
              </a:fontRef>
            </p:style>
          </p:cxnSp>
        </p:grpSp>
        <p:grpSp>
          <p:nvGrpSpPr>
            <p:cNvPr id="13" name="図形グループ 12"/>
            <p:cNvGrpSpPr/>
            <p:nvPr/>
          </p:nvGrpSpPr>
          <p:grpSpPr>
            <a:xfrm>
              <a:off x="1481602" y="4669221"/>
              <a:ext cx="1696829" cy="754715"/>
              <a:chOff x="1481602" y="4669221"/>
              <a:chExt cx="1696829" cy="754715"/>
            </a:xfrm>
          </p:grpSpPr>
          <p:sp>
            <p:nvSpPr>
              <p:cNvPr id="96" name="テキスト ボックス 95"/>
              <p:cNvSpPr txBox="1"/>
              <p:nvPr/>
            </p:nvSpPr>
            <p:spPr>
              <a:xfrm>
                <a:off x="1481602" y="4669221"/>
                <a:ext cx="1282022" cy="646331"/>
              </a:xfrm>
              <a:prstGeom prst="rect">
                <a:avLst/>
              </a:prstGeom>
              <a:noFill/>
            </p:spPr>
            <p:txBody>
              <a:bodyPr wrap="none" rtlCol="0">
                <a:spAutoFit/>
              </a:bodyPr>
              <a:lstStyle/>
              <a:p>
                <a:r>
                  <a:rPr kumimoji="1" lang="ja-JP" altLang="en-US" dirty="0" smtClean="0"/>
                  <a:t>未ラベルの</a:t>
                </a:r>
                <a:endParaRPr kumimoji="1" lang="en-US" altLang="ja-JP" dirty="0" smtClean="0"/>
              </a:p>
              <a:p>
                <a:r>
                  <a:rPr kumimoji="1" lang="ja-JP" altLang="en-US" dirty="0" smtClean="0"/>
                  <a:t>隣接頂点</a:t>
                </a:r>
                <a:endParaRPr kumimoji="1" lang="ja-JP" altLang="en-US" dirty="0"/>
              </a:p>
            </p:txBody>
          </p:sp>
          <p:cxnSp>
            <p:nvCxnSpPr>
              <p:cNvPr id="70" name="直線矢印コネクタ 69"/>
              <p:cNvCxnSpPr>
                <a:stCxn id="96" idx="3"/>
              </p:cNvCxnSpPr>
              <p:nvPr/>
            </p:nvCxnSpPr>
            <p:spPr>
              <a:xfrm flipV="1">
                <a:off x="2763624" y="4986690"/>
                <a:ext cx="414807" cy="5697"/>
              </a:xfrm>
              <a:prstGeom prst="straightConnector1">
                <a:avLst/>
              </a:prstGeom>
              <a:ln>
                <a:prstDash val="solid"/>
                <a:tailEnd type="arrow"/>
              </a:ln>
            </p:spPr>
            <p:style>
              <a:lnRef idx="2">
                <a:schemeClr val="dk1"/>
              </a:lnRef>
              <a:fillRef idx="1">
                <a:schemeClr val="lt1"/>
              </a:fillRef>
              <a:effectRef idx="0">
                <a:schemeClr val="dk1"/>
              </a:effectRef>
              <a:fontRef idx="minor">
                <a:schemeClr val="dk1"/>
              </a:fontRef>
            </p:style>
          </p:cxnSp>
          <p:cxnSp>
            <p:nvCxnSpPr>
              <p:cNvPr id="74" name="直線矢印コネクタ 73"/>
              <p:cNvCxnSpPr>
                <a:stCxn id="96" idx="3"/>
              </p:cNvCxnSpPr>
              <p:nvPr/>
            </p:nvCxnSpPr>
            <p:spPr>
              <a:xfrm>
                <a:off x="2763624" y="4992387"/>
                <a:ext cx="414807" cy="431549"/>
              </a:xfrm>
              <a:prstGeom prst="straightConnector1">
                <a:avLst/>
              </a:prstGeom>
              <a:ln>
                <a:prstDash val="solid"/>
                <a:tailEnd type="arrow"/>
              </a:ln>
            </p:spPr>
            <p:style>
              <a:lnRef idx="2">
                <a:schemeClr val="dk1"/>
              </a:lnRef>
              <a:fillRef idx="1">
                <a:schemeClr val="lt1"/>
              </a:fillRef>
              <a:effectRef idx="0">
                <a:schemeClr val="dk1"/>
              </a:effectRef>
              <a:fontRef idx="minor">
                <a:schemeClr val="dk1"/>
              </a:fontRef>
            </p:style>
          </p:cxnSp>
        </p:grpSp>
      </p:grpSp>
      <p:sp>
        <p:nvSpPr>
          <p:cNvPr id="102" name="円/楕円 101"/>
          <p:cNvSpPr/>
          <p:nvPr/>
        </p:nvSpPr>
        <p:spPr>
          <a:xfrm>
            <a:off x="1308259" y="1724889"/>
            <a:ext cx="374429" cy="374429"/>
          </a:xfrm>
          <a:prstGeom prst="ellipse">
            <a:avLst/>
          </a:prstGeom>
          <a:solidFill>
            <a:schemeClr val="lt1"/>
          </a:solidFill>
          <a:ln>
            <a:solidFill>
              <a:srgbClr val="BFBFBF"/>
            </a:solidFill>
            <a:prstDash val="dot"/>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solidFill>
                  <a:schemeClr val="bg1">
                    <a:lumMod val="75000"/>
                  </a:schemeClr>
                </a:solidFill>
                <a:latin typeface="Calibri" panose="020F0502020204030204" pitchFamily="34" charset="0"/>
              </a:rPr>
              <a:t>0</a:t>
            </a:r>
            <a:endParaRPr kumimoji="1" lang="ja-JP" altLang="en-US" dirty="0">
              <a:solidFill>
                <a:schemeClr val="bg1">
                  <a:lumMod val="75000"/>
                </a:schemeClr>
              </a:solidFill>
              <a:latin typeface="Calibri" panose="020F0502020204030204" pitchFamily="34" charset="0"/>
            </a:endParaRPr>
          </a:p>
        </p:txBody>
      </p:sp>
      <p:sp>
        <p:nvSpPr>
          <p:cNvPr id="104" name="円/楕円 103"/>
          <p:cNvSpPr/>
          <p:nvPr/>
        </p:nvSpPr>
        <p:spPr>
          <a:xfrm>
            <a:off x="2823932" y="1724889"/>
            <a:ext cx="374429" cy="374429"/>
          </a:xfrm>
          <a:prstGeom prst="ellipse">
            <a:avLst/>
          </a:prstGeom>
          <a:solidFill>
            <a:schemeClr val="lt1">
              <a:alpha val="0"/>
            </a:schemeClr>
          </a:solidFill>
          <a:ln>
            <a:solidFill>
              <a:srgbClr val="BFBFBF"/>
            </a:solidFill>
            <a:prstDash val="dot"/>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solidFill>
                  <a:schemeClr val="bg1">
                    <a:lumMod val="75000"/>
                  </a:schemeClr>
                </a:solidFill>
                <a:latin typeface="Calibri" panose="020F0502020204030204" pitchFamily="34" charset="0"/>
              </a:rPr>
              <a:t>3</a:t>
            </a:r>
            <a:endParaRPr kumimoji="1" lang="ja-JP" altLang="en-US" dirty="0">
              <a:solidFill>
                <a:schemeClr val="bg1">
                  <a:lumMod val="75000"/>
                </a:schemeClr>
              </a:solidFill>
              <a:latin typeface="Calibri" panose="020F0502020204030204" pitchFamily="34" charset="0"/>
            </a:endParaRPr>
          </a:p>
        </p:txBody>
      </p:sp>
      <p:sp>
        <p:nvSpPr>
          <p:cNvPr id="107" name="円/楕円 106"/>
          <p:cNvSpPr/>
          <p:nvPr/>
        </p:nvSpPr>
        <p:spPr>
          <a:xfrm>
            <a:off x="3822237" y="1727595"/>
            <a:ext cx="374429" cy="374429"/>
          </a:xfrm>
          <a:prstGeom prst="ellipse">
            <a:avLst/>
          </a:prstGeom>
          <a:solidFill>
            <a:schemeClr val="lt1">
              <a:alpha val="0"/>
            </a:schemeClr>
          </a:solidFill>
          <a:ln>
            <a:solidFill>
              <a:srgbClr val="BFBFBF"/>
            </a:solidFill>
            <a:prstDash val="dot"/>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solidFill>
                  <a:schemeClr val="bg1">
                    <a:lumMod val="75000"/>
                  </a:schemeClr>
                </a:solidFill>
                <a:latin typeface="Calibri" panose="020F0502020204030204" pitchFamily="34" charset="0"/>
              </a:rPr>
              <a:t>5</a:t>
            </a:r>
            <a:endParaRPr kumimoji="1" lang="ja-JP" altLang="en-US" dirty="0">
              <a:solidFill>
                <a:schemeClr val="bg1">
                  <a:lumMod val="75000"/>
                </a:schemeClr>
              </a:solidFill>
              <a:latin typeface="Calibri" panose="020F0502020204030204" pitchFamily="34" charset="0"/>
            </a:endParaRPr>
          </a:p>
        </p:txBody>
      </p:sp>
      <p:sp>
        <p:nvSpPr>
          <p:cNvPr id="109" name="円/楕円 108"/>
          <p:cNvSpPr/>
          <p:nvPr/>
        </p:nvSpPr>
        <p:spPr>
          <a:xfrm>
            <a:off x="4329834" y="1727595"/>
            <a:ext cx="374429" cy="374429"/>
          </a:xfrm>
          <a:prstGeom prst="ellipse">
            <a:avLst/>
          </a:prstGeom>
          <a:solidFill>
            <a:schemeClr val="lt1">
              <a:alpha val="0"/>
            </a:schemeClr>
          </a:solidFill>
          <a:ln>
            <a:solidFill>
              <a:srgbClr val="BFBFBF"/>
            </a:solidFill>
            <a:prstDash val="dot"/>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solidFill>
                  <a:schemeClr val="bg1">
                    <a:lumMod val="75000"/>
                  </a:schemeClr>
                </a:solidFill>
                <a:latin typeface="Calibri" panose="020F0502020204030204" pitchFamily="34" charset="0"/>
              </a:rPr>
              <a:t>6</a:t>
            </a:r>
            <a:endParaRPr kumimoji="1" lang="ja-JP" altLang="en-US" dirty="0">
              <a:solidFill>
                <a:schemeClr val="bg1">
                  <a:lumMod val="75000"/>
                </a:schemeClr>
              </a:solidFill>
              <a:latin typeface="Calibri" panose="020F0502020204030204" pitchFamily="34" charset="0"/>
            </a:endParaRPr>
          </a:p>
        </p:txBody>
      </p:sp>
      <p:grpSp>
        <p:nvGrpSpPr>
          <p:cNvPr id="19" name="図形グループ 18"/>
          <p:cNvGrpSpPr/>
          <p:nvPr/>
        </p:nvGrpSpPr>
        <p:grpSpPr>
          <a:xfrm>
            <a:off x="1308259" y="6059585"/>
            <a:ext cx="3903599" cy="377135"/>
            <a:chOff x="1308259" y="6059585"/>
            <a:chExt cx="3903599" cy="377135"/>
          </a:xfrm>
        </p:grpSpPr>
        <p:sp>
          <p:nvSpPr>
            <p:cNvPr id="110" name="円/楕円 109"/>
            <p:cNvSpPr/>
            <p:nvPr/>
          </p:nvSpPr>
          <p:spPr>
            <a:xfrm>
              <a:off x="1818842" y="6059585"/>
              <a:ext cx="374429" cy="374429"/>
            </a:xfrm>
            <a:prstGeom prst="ellipse">
              <a:avLst/>
            </a:prstGeom>
            <a:ln>
              <a:solidFill>
                <a:schemeClr val="bg1">
                  <a:lumMod val="75000"/>
                </a:schemeClr>
              </a:solidFill>
              <a:prstDash val="dot"/>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solidFill>
                    <a:srgbClr val="BFBFBF"/>
                  </a:solidFill>
                  <a:latin typeface="Calibri" panose="020F0502020204030204" pitchFamily="34" charset="0"/>
                </a:rPr>
                <a:t>1</a:t>
              </a:r>
              <a:endParaRPr kumimoji="1" lang="ja-JP" altLang="en-US" dirty="0">
                <a:solidFill>
                  <a:srgbClr val="BFBFBF"/>
                </a:solidFill>
                <a:latin typeface="Calibri" panose="020F0502020204030204" pitchFamily="34" charset="0"/>
              </a:endParaRPr>
            </a:p>
          </p:txBody>
        </p:sp>
        <p:sp>
          <p:nvSpPr>
            <p:cNvPr id="111" name="円/楕円 110"/>
            <p:cNvSpPr/>
            <p:nvPr/>
          </p:nvSpPr>
          <p:spPr>
            <a:xfrm>
              <a:off x="2326439" y="6059585"/>
              <a:ext cx="374429" cy="374429"/>
            </a:xfrm>
            <a:prstGeom prst="ellipse">
              <a:avLst/>
            </a:prstGeom>
            <a:ln>
              <a:solidFill>
                <a:schemeClr val="bg1">
                  <a:lumMod val="75000"/>
                </a:schemeClr>
              </a:solidFill>
              <a:prstDash val="dot"/>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solidFill>
                    <a:srgbClr val="BFBFBF"/>
                  </a:solidFill>
                  <a:latin typeface="Calibri" panose="020F0502020204030204" pitchFamily="34" charset="0"/>
                </a:rPr>
                <a:t>2</a:t>
              </a:r>
              <a:endParaRPr kumimoji="1" lang="ja-JP" altLang="en-US" dirty="0">
                <a:solidFill>
                  <a:srgbClr val="BFBFBF"/>
                </a:solidFill>
                <a:latin typeface="Calibri" panose="020F0502020204030204" pitchFamily="34" charset="0"/>
              </a:endParaRPr>
            </a:p>
          </p:txBody>
        </p:sp>
        <p:sp>
          <p:nvSpPr>
            <p:cNvPr id="112" name="円/楕円 111"/>
            <p:cNvSpPr/>
            <p:nvPr/>
          </p:nvSpPr>
          <p:spPr>
            <a:xfrm>
              <a:off x="3328402" y="6059585"/>
              <a:ext cx="374429" cy="374429"/>
            </a:xfrm>
            <a:prstGeom prst="ellipse">
              <a:avLst/>
            </a:prstGeom>
            <a:ln>
              <a:solidFill>
                <a:schemeClr val="bg1">
                  <a:lumMod val="75000"/>
                </a:schemeClr>
              </a:solidFill>
              <a:prstDash val="dot"/>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solidFill>
                    <a:srgbClr val="BFBFBF"/>
                  </a:solidFill>
                  <a:latin typeface="Calibri" panose="020F0502020204030204" pitchFamily="34" charset="0"/>
                </a:rPr>
                <a:t>4</a:t>
              </a:r>
              <a:endParaRPr kumimoji="1" lang="ja-JP" altLang="en-US" dirty="0">
                <a:solidFill>
                  <a:srgbClr val="BFBFBF"/>
                </a:solidFill>
                <a:latin typeface="Calibri" panose="020F0502020204030204" pitchFamily="34" charset="0"/>
              </a:endParaRPr>
            </a:p>
          </p:txBody>
        </p:sp>
        <p:sp>
          <p:nvSpPr>
            <p:cNvPr id="114" name="円/楕円 113"/>
            <p:cNvSpPr/>
            <p:nvPr/>
          </p:nvSpPr>
          <p:spPr>
            <a:xfrm>
              <a:off x="4837429" y="6059585"/>
              <a:ext cx="374429" cy="374429"/>
            </a:xfrm>
            <a:prstGeom prst="ellipse">
              <a:avLst/>
            </a:prstGeom>
            <a:ln>
              <a:solidFill>
                <a:schemeClr val="bg1">
                  <a:lumMod val="75000"/>
                </a:schemeClr>
              </a:solidFill>
              <a:prstDash val="dot"/>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solidFill>
                    <a:srgbClr val="BFBFBF"/>
                  </a:solidFill>
                  <a:latin typeface="Calibri" panose="020F0502020204030204" pitchFamily="34" charset="0"/>
                </a:rPr>
                <a:t>7</a:t>
              </a:r>
              <a:endParaRPr kumimoji="1" lang="ja-JP" altLang="en-US" dirty="0">
                <a:solidFill>
                  <a:srgbClr val="BFBFBF"/>
                </a:solidFill>
                <a:latin typeface="Calibri" panose="020F0502020204030204" pitchFamily="34" charset="0"/>
              </a:endParaRPr>
            </a:p>
          </p:txBody>
        </p:sp>
        <p:sp>
          <p:nvSpPr>
            <p:cNvPr id="115" name="円/楕円 114"/>
            <p:cNvSpPr/>
            <p:nvPr/>
          </p:nvSpPr>
          <p:spPr>
            <a:xfrm>
              <a:off x="1308259" y="6059585"/>
              <a:ext cx="374429" cy="374429"/>
            </a:xfrm>
            <a:prstGeom prst="ellipse">
              <a:avLst/>
            </a:prstGeom>
            <a:solidFill>
              <a:schemeClr val="lt1"/>
            </a:solidFill>
            <a:ln>
              <a:solidFill>
                <a:schemeClr val="bg1">
                  <a:lumMod val="75000"/>
                </a:schemeClr>
              </a:solidFill>
              <a:prstDash val="dot"/>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solidFill>
                    <a:srgbClr val="BFBFBF"/>
                  </a:solidFill>
                  <a:latin typeface="Calibri" panose="020F0502020204030204" pitchFamily="34" charset="0"/>
                </a:rPr>
                <a:t>0</a:t>
              </a:r>
              <a:endParaRPr kumimoji="1" lang="ja-JP" altLang="en-US" dirty="0">
                <a:solidFill>
                  <a:srgbClr val="BFBFBF"/>
                </a:solidFill>
                <a:latin typeface="Calibri" panose="020F0502020204030204" pitchFamily="34" charset="0"/>
              </a:endParaRPr>
            </a:p>
          </p:txBody>
        </p:sp>
        <p:sp>
          <p:nvSpPr>
            <p:cNvPr id="117" name="円/楕円 116"/>
            <p:cNvSpPr/>
            <p:nvPr/>
          </p:nvSpPr>
          <p:spPr>
            <a:xfrm>
              <a:off x="2823932" y="6059585"/>
              <a:ext cx="374429" cy="374429"/>
            </a:xfrm>
            <a:prstGeom prst="ellipse">
              <a:avLst/>
            </a:prstGeom>
            <a:solidFill>
              <a:schemeClr val="lt1">
                <a:alpha val="0"/>
              </a:schemeClr>
            </a:solidFill>
            <a:ln>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118" name="円/楕円 117"/>
            <p:cNvSpPr/>
            <p:nvPr/>
          </p:nvSpPr>
          <p:spPr>
            <a:xfrm>
              <a:off x="3822237" y="6062291"/>
              <a:ext cx="374429" cy="374429"/>
            </a:xfrm>
            <a:prstGeom prst="ellipse">
              <a:avLst/>
            </a:prstGeom>
            <a:solidFill>
              <a:schemeClr val="lt1">
                <a:alpha val="0"/>
              </a:schemeClr>
            </a:solidFill>
            <a:ln>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5</a:t>
              </a:r>
              <a:endParaRPr kumimoji="1" lang="ja-JP" altLang="en-US" dirty="0">
                <a:latin typeface="Calibri" panose="020F0502020204030204" pitchFamily="34" charset="0"/>
              </a:endParaRPr>
            </a:p>
          </p:txBody>
        </p:sp>
        <p:sp>
          <p:nvSpPr>
            <p:cNvPr id="120" name="円/楕円 119"/>
            <p:cNvSpPr/>
            <p:nvPr/>
          </p:nvSpPr>
          <p:spPr>
            <a:xfrm>
              <a:off x="4329834" y="6062291"/>
              <a:ext cx="374429" cy="374429"/>
            </a:xfrm>
            <a:prstGeom prst="ellipse">
              <a:avLst/>
            </a:prstGeom>
            <a:solidFill>
              <a:schemeClr val="lt1">
                <a:alpha val="0"/>
              </a:schemeClr>
            </a:solidFill>
            <a:ln>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6</a:t>
              </a:r>
              <a:endParaRPr kumimoji="1" lang="ja-JP" altLang="en-US" dirty="0">
                <a:latin typeface="Calibri" panose="020F0502020204030204" pitchFamily="34" charset="0"/>
              </a:endParaRPr>
            </a:p>
          </p:txBody>
        </p:sp>
      </p:grpSp>
      <p:sp>
        <p:nvSpPr>
          <p:cNvPr id="78" name="角丸四角形吹き出し 77"/>
          <p:cNvSpPr/>
          <p:nvPr/>
        </p:nvSpPr>
        <p:spPr>
          <a:xfrm>
            <a:off x="5889303" y="1545605"/>
            <a:ext cx="2079369" cy="612648"/>
          </a:xfrm>
          <a:prstGeom prst="wedgeRoundRectCallout">
            <a:avLst>
              <a:gd name="adj1" fmla="val -68932"/>
              <a:gd name="adj2" fmla="val 14920"/>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600" dirty="0" smtClean="0"/>
              <a:t>グラフの全頂点を</a:t>
            </a:r>
            <a:r>
              <a:rPr kumimoji="1" lang="en-US" altLang="ja-JP" sz="1600" dirty="0" smtClean="0"/>
              <a:t>CUDA</a:t>
            </a:r>
            <a:r>
              <a:rPr kumimoji="1" lang="ja-JP" altLang="en-US" sz="1600" dirty="0" smtClean="0"/>
              <a:t>スレッドに割当</a:t>
            </a:r>
            <a:endParaRPr kumimoji="1" lang="en-US" altLang="ja-JP" sz="1600" dirty="0"/>
          </a:p>
        </p:txBody>
      </p:sp>
      <p:grpSp>
        <p:nvGrpSpPr>
          <p:cNvPr id="21" name="図形グループ 20"/>
          <p:cNvGrpSpPr/>
          <p:nvPr/>
        </p:nvGrpSpPr>
        <p:grpSpPr>
          <a:xfrm>
            <a:off x="5889303" y="2686771"/>
            <a:ext cx="2427614" cy="1185233"/>
            <a:chOff x="5889303" y="2686771"/>
            <a:chExt cx="2427614" cy="1185233"/>
          </a:xfrm>
        </p:grpSpPr>
        <p:sp>
          <p:nvSpPr>
            <p:cNvPr id="80" name="角丸四角形吹き出し 79"/>
            <p:cNvSpPr/>
            <p:nvPr/>
          </p:nvSpPr>
          <p:spPr>
            <a:xfrm>
              <a:off x="5889303" y="2686771"/>
              <a:ext cx="2427614" cy="1185233"/>
            </a:xfrm>
            <a:prstGeom prst="wedgeRoundRectCallout">
              <a:avLst>
                <a:gd name="adj1" fmla="val -68285"/>
                <a:gd name="adj2" fmla="val 45891"/>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600" dirty="0"/>
                <a:t>その頂点を担当する</a:t>
              </a:r>
              <a:r>
                <a:rPr kumimoji="1" lang="en-US" altLang="ja-JP" sz="1600" dirty="0"/>
                <a:t>CUDA</a:t>
              </a:r>
              <a:r>
                <a:rPr kumimoji="1" lang="ja-JP" altLang="en-US" sz="1600" dirty="0"/>
                <a:t>スレッドが，</a:t>
              </a:r>
              <a:endParaRPr kumimoji="1" lang="en-US" altLang="ja-JP" sz="1600" dirty="0"/>
            </a:p>
            <a:p>
              <a:r>
                <a:rPr kumimoji="1" lang="ja-JP" altLang="en-US" sz="1600" dirty="0"/>
                <a:t>未ラベルの隣接頂点　</a:t>
              </a:r>
              <a:r>
                <a:rPr kumimoji="1" lang="en-US" altLang="ja-JP" sz="1600" dirty="0"/>
                <a:t> </a:t>
              </a:r>
              <a:r>
                <a:rPr kumimoji="1" lang="ja-JP" altLang="en-US" sz="1600" dirty="0"/>
                <a:t>　</a:t>
              </a:r>
              <a:r>
                <a:rPr kumimoji="1" lang="ja-JP" altLang="en-US" sz="1600" dirty="0" smtClean="0"/>
                <a:t>を</a:t>
              </a:r>
              <a:r>
                <a:rPr kumimoji="1" lang="en-US" altLang="ja-JP" sz="1600" dirty="0" smtClean="0"/>
                <a:t>Next</a:t>
              </a:r>
              <a:r>
                <a:rPr kumimoji="1" lang="en-US" altLang="ja-JP" sz="1600" dirty="0"/>
                <a:t> </a:t>
              </a:r>
              <a:r>
                <a:rPr kumimoji="1" lang="en-US" altLang="ja-JP" sz="1600" dirty="0" smtClean="0"/>
                <a:t>Frontier</a:t>
              </a:r>
              <a:r>
                <a:rPr kumimoji="1" lang="ja-JP" altLang="en-US" sz="1600" dirty="0" smtClean="0"/>
                <a:t>に入れる</a:t>
              </a:r>
              <a:endParaRPr kumimoji="1" lang="en-US" altLang="ja-JP" sz="1600" dirty="0"/>
            </a:p>
          </p:txBody>
        </p:sp>
        <p:sp>
          <p:nvSpPr>
            <p:cNvPr id="85" name="円/楕円 84"/>
            <p:cNvSpPr/>
            <p:nvPr/>
          </p:nvSpPr>
          <p:spPr>
            <a:xfrm>
              <a:off x="7859434" y="3233974"/>
              <a:ext cx="300419" cy="28935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err="1" smtClean="0">
                  <a:latin typeface="Calibri" panose="020F0502020204030204" pitchFamily="34" charset="0"/>
                </a:rPr>
                <a:t>i</a:t>
              </a:r>
              <a:endParaRPr kumimoji="1" lang="ja-JP" altLang="en-US" dirty="0">
                <a:latin typeface="Calibri" panose="020F0502020204030204" pitchFamily="34" charset="0"/>
              </a:endParaRPr>
            </a:p>
          </p:txBody>
        </p:sp>
      </p:grpSp>
      <p:sp>
        <p:nvSpPr>
          <p:cNvPr id="22" name="テキスト ボックス 21"/>
          <p:cNvSpPr txBox="1"/>
          <p:nvPr/>
        </p:nvSpPr>
        <p:spPr>
          <a:xfrm>
            <a:off x="5821942" y="5623741"/>
            <a:ext cx="2840132" cy="646331"/>
          </a:xfrm>
          <a:prstGeom prst="rect">
            <a:avLst/>
          </a:prstGeom>
          <a:noFill/>
        </p:spPr>
        <p:txBody>
          <a:bodyPr wrap="square" rtlCol="0">
            <a:spAutoFit/>
          </a:bodyPr>
          <a:lstStyle/>
          <a:p>
            <a:r>
              <a:rPr kumimoji="1" lang="en-US" altLang="en-US" dirty="0" smtClean="0"/>
              <a:t>※ CUDA</a:t>
            </a:r>
            <a:r>
              <a:rPr kumimoji="1" lang="ja-JP" altLang="en-US" dirty="0" smtClean="0"/>
              <a:t>スレッド：</a:t>
            </a:r>
            <a:r>
              <a:rPr kumimoji="1" lang="en-US" altLang="ja-JP" dirty="0" smtClean="0"/>
              <a:t>GPU</a:t>
            </a:r>
            <a:r>
              <a:rPr kumimoji="1" lang="ja-JP" altLang="en-US" dirty="0" smtClean="0"/>
              <a:t>における実行ユニット</a:t>
            </a:r>
            <a:endParaRPr kumimoji="1" lang="ja-JP" altLang="en-US" dirty="0"/>
          </a:p>
        </p:txBody>
      </p:sp>
    </p:spTree>
    <p:custDataLst>
      <p:tags r:id="rId1"/>
    </p:custDataLst>
    <p:extLst>
      <p:ext uri="{BB962C8B-B14F-4D97-AF65-F5344CB8AC3E}">
        <p14:creationId xmlns:p14="http://schemas.microsoft.com/office/powerpoint/2010/main" val="2338689149"/>
      </p:ext>
    </p:extLst>
  </p:cSld>
  <p:clrMapOvr>
    <a:masterClrMapping/>
  </p:clrMapOvr>
  <mc:AlternateContent xmlns:mc="http://schemas.openxmlformats.org/markup-compatibility/2006" xmlns:p14="http://schemas.microsoft.com/office/powerpoint/2010/main">
    <mc:Choice Requires="p14">
      <p:transition spd="slow" p14:dur="2000" advTm="511"/>
    </mc:Choice>
    <mc:Fallback xmlns="">
      <p:transition xmlns:p14="http://schemas.microsoft.com/office/powerpoint/2010/main" spd="slow" advTm="511"/>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4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0" animBg="1"/>
      <p:bldP spid="141" grpId="0" animBg="1"/>
      <p:bldP spid="149" grpId="0" animBg="1"/>
      <p:bldP spid="23" grpId="0"/>
    </p:bld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9" name="下矢印 128"/>
          <p:cNvSpPr/>
          <p:nvPr/>
        </p:nvSpPr>
        <p:spPr>
          <a:xfrm>
            <a:off x="312029" y="3029255"/>
            <a:ext cx="632398" cy="3661072"/>
          </a:xfrm>
          <a:prstGeom prst="downArrow">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 name="タイトル 1"/>
          <p:cNvSpPr>
            <a:spLocks noGrp="1"/>
          </p:cNvSpPr>
          <p:nvPr>
            <p:ph type="title"/>
          </p:nvPr>
        </p:nvSpPr>
        <p:spPr>
          <a:xfrm>
            <a:off x="457200" y="434013"/>
            <a:ext cx="8229600" cy="990600"/>
          </a:xfrm>
        </p:spPr>
        <p:txBody>
          <a:bodyPr>
            <a:normAutofit/>
          </a:bodyPr>
          <a:lstStyle/>
          <a:p>
            <a:r>
              <a:rPr kumimoji="1" lang="en-US" altLang="ja-JP" dirty="0" smtClean="0"/>
              <a:t>Merrill</a:t>
            </a:r>
            <a:r>
              <a:rPr kumimoji="1" lang="ja-JP" altLang="en-US" dirty="0" smtClean="0"/>
              <a:t>のアルゴリズム</a:t>
            </a:r>
            <a:r>
              <a:rPr kumimoji="1" lang="en-US" altLang="ja-JP" dirty="0" smtClean="0"/>
              <a:t> [1]</a:t>
            </a:r>
            <a:endParaRPr kumimoji="1" lang="ja-JP" altLang="en-US" dirty="0"/>
          </a:p>
        </p:txBody>
      </p:sp>
      <p:sp>
        <p:nvSpPr>
          <p:cNvPr id="13" name="コンテンツ プレースホルダー 12"/>
          <p:cNvSpPr>
            <a:spLocks noGrp="1"/>
          </p:cNvSpPr>
          <p:nvPr>
            <p:ph idx="1"/>
          </p:nvPr>
        </p:nvSpPr>
        <p:spPr>
          <a:xfrm>
            <a:off x="457200" y="1310194"/>
            <a:ext cx="8229600" cy="1582091"/>
          </a:xfrm>
        </p:spPr>
        <p:txBody>
          <a:bodyPr>
            <a:normAutofit/>
          </a:bodyPr>
          <a:lstStyle/>
          <a:p>
            <a:r>
              <a:rPr kumimoji="1" lang="ja-JP" altLang="en-US" dirty="0" smtClean="0"/>
              <a:t>単一ノード向けのマルチ</a:t>
            </a:r>
            <a:r>
              <a:rPr kumimoji="1" lang="en-US" altLang="ja-JP" dirty="0" smtClean="0"/>
              <a:t>GPU</a:t>
            </a:r>
            <a:r>
              <a:rPr kumimoji="1" lang="ja-JP" altLang="en-US" dirty="0" smtClean="0"/>
              <a:t>システムを対象とする</a:t>
            </a:r>
            <a:endParaRPr kumimoji="1" lang="en-US" altLang="ja-JP" dirty="0" smtClean="0"/>
          </a:p>
          <a:p>
            <a:pPr marL="731520" lvl="1" indent="-457200">
              <a:buFont typeface="+mj-lt"/>
              <a:buAutoNum type="alphaLcParenR"/>
            </a:pPr>
            <a:r>
              <a:rPr kumimoji="1" lang="ja-JP" altLang="en-US" dirty="0" smtClean="0"/>
              <a:t>近傍頂点の中からヒューリスティックに冗長</a:t>
            </a:r>
            <a:r>
              <a:rPr kumimoji="1" lang="ja-JP" altLang="en-US" dirty="0"/>
              <a:t>な頂点を</a:t>
            </a:r>
            <a:r>
              <a:rPr kumimoji="1" lang="ja-JP" altLang="en-US" dirty="0" smtClean="0"/>
              <a:t>除く</a:t>
            </a:r>
            <a:r>
              <a:rPr kumimoji="1" lang="en-US" altLang="ja-JP" dirty="0" smtClean="0"/>
              <a:t> (Contract)</a:t>
            </a:r>
            <a:endParaRPr kumimoji="1" lang="en-US" altLang="ja-JP" dirty="0"/>
          </a:p>
          <a:p>
            <a:pPr marL="731520" lvl="1" indent="-457200">
              <a:buFont typeface="+mj-lt"/>
              <a:buAutoNum type="alphaLcParenR"/>
            </a:pPr>
            <a:r>
              <a:rPr kumimoji="1" lang="en-US" altLang="ja-JP" dirty="0" smtClean="0"/>
              <a:t>UVA</a:t>
            </a:r>
            <a:r>
              <a:rPr kumimoji="1" lang="ja-JP" altLang="en-US" dirty="0"/>
              <a:t>（</a:t>
            </a:r>
            <a:r>
              <a:rPr lang="en-US" altLang="ja-JP" dirty="0"/>
              <a:t>Unified Virtual Addressing</a:t>
            </a:r>
            <a:r>
              <a:rPr kumimoji="1" lang="ja-JP" altLang="en-US" dirty="0"/>
              <a:t>）空間を利用して</a:t>
            </a:r>
            <a:r>
              <a:rPr kumimoji="1" lang="en-US" altLang="ja-JP" dirty="0"/>
              <a:t>Contract</a:t>
            </a:r>
            <a:r>
              <a:rPr kumimoji="1" lang="ja-JP" altLang="en-US" dirty="0"/>
              <a:t>カーネルを各</a:t>
            </a:r>
            <a:r>
              <a:rPr kumimoji="1" lang="en-US" altLang="ja-JP" dirty="0"/>
              <a:t>GPU</a:t>
            </a:r>
            <a:r>
              <a:rPr kumimoji="1" lang="ja-JP" altLang="en-US" dirty="0"/>
              <a:t>が持つ担当領域に対してグローバルに行う</a:t>
            </a:r>
            <a:endParaRPr kumimoji="1" lang="en-US" altLang="ja-JP" dirty="0"/>
          </a:p>
          <a:p>
            <a:pPr marL="0" indent="0">
              <a:buNone/>
            </a:pPr>
            <a:endParaRPr kumimoji="1" lang="ja-JP" altLang="en-US" dirty="0"/>
          </a:p>
        </p:txBody>
      </p:sp>
      <p:sp>
        <p:nvSpPr>
          <p:cNvPr id="4" name="日付プレースホルダー 3"/>
          <p:cNvSpPr>
            <a:spLocks noGrp="1"/>
          </p:cNvSpPr>
          <p:nvPr>
            <p:ph type="dt" sz="half" idx="10"/>
          </p:nvPr>
        </p:nvSpPr>
        <p:spPr/>
        <p:txBody>
          <a:bodyPr/>
          <a:lstStyle/>
          <a:p>
            <a:fld id="{22D63C8D-81E0-0D41-82A4-D34BB6F32954}" type="datetime1">
              <a:rPr lang="ja-JP" altLang="en-US" smtClean="0"/>
              <a:t>2014/03/16</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26</a:t>
            </a:fld>
            <a:endParaRPr lang="en-US"/>
          </a:p>
        </p:txBody>
      </p:sp>
      <p:grpSp>
        <p:nvGrpSpPr>
          <p:cNvPr id="9" name="図形グループ 8"/>
          <p:cNvGrpSpPr/>
          <p:nvPr/>
        </p:nvGrpSpPr>
        <p:grpSpPr>
          <a:xfrm>
            <a:off x="2150783" y="3029255"/>
            <a:ext cx="6398377" cy="374429"/>
            <a:chOff x="2153531" y="3357102"/>
            <a:chExt cx="6398377" cy="374429"/>
          </a:xfrm>
        </p:grpSpPr>
        <p:sp>
          <p:nvSpPr>
            <p:cNvPr id="140" name="円/楕円 139"/>
            <p:cNvSpPr/>
            <p:nvPr/>
          </p:nvSpPr>
          <p:spPr>
            <a:xfrm>
              <a:off x="2153531"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141" name="円/楕円 140"/>
            <p:cNvSpPr/>
            <p:nvPr/>
          </p:nvSpPr>
          <p:spPr>
            <a:xfrm>
              <a:off x="265607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142" name="円/楕円 141"/>
            <p:cNvSpPr/>
            <p:nvPr/>
          </p:nvSpPr>
          <p:spPr>
            <a:xfrm>
              <a:off x="3163673"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7</a:t>
              </a:r>
              <a:endParaRPr kumimoji="1" lang="ja-JP" altLang="en-US" dirty="0">
                <a:latin typeface="Calibri" panose="020F0502020204030204" pitchFamily="34" charset="0"/>
              </a:endParaRPr>
            </a:p>
          </p:txBody>
        </p:sp>
        <p:sp>
          <p:nvSpPr>
            <p:cNvPr id="143" name="円/楕円 142"/>
            <p:cNvSpPr/>
            <p:nvPr/>
          </p:nvSpPr>
          <p:spPr>
            <a:xfrm>
              <a:off x="3666216"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144" name="円/楕円 143"/>
            <p:cNvSpPr/>
            <p:nvPr/>
          </p:nvSpPr>
          <p:spPr>
            <a:xfrm>
              <a:off x="416563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145" name="円/楕円 144"/>
            <p:cNvSpPr/>
            <p:nvPr/>
          </p:nvSpPr>
          <p:spPr>
            <a:xfrm>
              <a:off x="4664519"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146" name="円/楕円 145"/>
            <p:cNvSpPr/>
            <p:nvPr/>
          </p:nvSpPr>
          <p:spPr>
            <a:xfrm>
              <a:off x="5172118"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147" name="円/楕円 146"/>
            <p:cNvSpPr/>
            <p:nvPr/>
          </p:nvSpPr>
          <p:spPr>
            <a:xfrm>
              <a:off x="5674661"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2</a:t>
              </a:r>
              <a:endParaRPr kumimoji="1" lang="ja-JP" altLang="en-US" dirty="0">
                <a:latin typeface="Calibri" panose="020F0502020204030204" pitchFamily="34" charset="0"/>
              </a:endParaRPr>
            </a:p>
          </p:txBody>
        </p:sp>
        <p:sp>
          <p:nvSpPr>
            <p:cNvPr id="148" name="円/楕円 147"/>
            <p:cNvSpPr/>
            <p:nvPr/>
          </p:nvSpPr>
          <p:spPr>
            <a:xfrm>
              <a:off x="6174079"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149" name="円/楕円 148"/>
            <p:cNvSpPr/>
            <p:nvPr/>
          </p:nvSpPr>
          <p:spPr>
            <a:xfrm>
              <a:off x="667296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5</a:t>
              </a:r>
              <a:endParaRPr kumimoji="1" lang="ja-JP" altLang="en-US" dirty="0">
                <a:latin typeface="Calibri" panose="020F0502020204030204" pitchFamily="34" charset="0"/>
              </a:endParaRPr>
            </a:p>
          </p:txBody>
        </p:sp>
        <p:sp>
          <p:nvSpPr>
            <p:cNvPr id="150" name="円/楕円 149"/>
            <p:cNvSpPr/>
            <p:nvPr/>
          </p:nvSpPr>
          <p:spPr>
            <a:xfrm>
              <a:off x="7179176"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151" name="円/楕円 150"/>
            <p:cNvSpPr/>
            <p:nvPr/>
          </p:nvSpPr>
          <p:spPr>
            <a:xfrm>
              <a:off x="767859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152" name="円/楕円 151"/>
            <p:cNvSpPr/>
            <p:nvPr/>
          </p:nvSpPr>
          <p:spPr>
            <a:xfrm>
              <a:off x="8177479"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1</a:t>
              </a:r>
              <a:endParaRPr kumimoji="1" lang="ja-JP" altLang="en-US" dirty="0">
                <a:latin typeface="Calibri" panose="020F0502020204030204" pitchFamily="34" charset="0"/>
              </a:endParaRPr>
            </a:p>
          </p:txBody>
        </p:sp>
      </p:grpSp>
      <p:grpSp>
        <p:nvGrpSpPr>
          <p:cNvPr id="18" name="図形グループ 17"/>
          <p:cNvGrpSpPr/>
          <p:nvPr/>
        </p:nvGrpSpPr>
        <p:grpSpPr>
          <a:xfrm>
            <a:off x="1048636" y="3370555"/>
            <a:ext cx="7635416" cy="823532"/>
            <a:chOff x="1051384" y="3731533"/>
            <a:chExt cx="7635416" cy="823532"/>
          </a:xfrm>
        </p:grpSpPr>
        <p:sp>
          <p:nvSpPr>
            <p:cNvPr id="233" name="角丸四角形 232"/>
            <p:cNvSpPr/>
            <p:nvPr/>
          </p:nvSpPr>
          <p:spPr>
            <a:xfrm>
              <a:off x="1735667" y="3887639"/>
              <a:ext cx="6951133" cy="667426"/>
            </a:xfrm>
            <a:prstGeom prst="round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7" name="テキスト ボックス 6"/>
            <p:cNvSpPr txBox="1"/>
            <p:nvPr/>
          </p:nvSpPr>
          <p:spPr>
            <a:xfrm>
              <a:off x="1051384" y="3731533"/>
              <a:ext cx="1057050" cy="369332"/>
            </a:xfrm>
            <a:prstGeom prst="rect">
              <a:avLst/>
            </a:prstGeom>
            <a:solidFill>
              <a:schemeClr val="bg1"/>
            </a:solidFill>
          </p:spPr>
          <p:txBody>
            <a:bodyPr wrap="none" rtlCol="0">
              <a:spAutoFit/>
            </a:bodyPr>
            <a:lstStyle/>
            <a:p>
              <a:pPr algn="ctr"/>
              <a:r>
                <a:rPr kumimoji="1" lang="en-US" altLang="ja-JP" dirty="0" smtClean="0"/>
                <a:t>Contract</a:t>
              </a:r>
            </a:p>
          </p:txBody>
        </p:sp>
      </p:grpSp>
      <p:grpSp>
        <p:nvGrpSpPr>
          <p:cNvPr id="179" name="図形グループ 178"/>
          <p:cNvGrpSpPr/>
          <p:nvPr/>
        </p:nvGrpSpPr>
        <p:grpSpPr>
          <a:xfrm>
            <a:off x="2141578" y="4449595"/>
            <a:ext cx="3887389" cy="374429"/>
            <a:chOff x="4663414" y="4024248"/>
            <a:chExt cx="3887389" cy="374429"/>
          </a:xfrm>
        </p:grpSpPr>
        <p:sp>
          <p:nvSpPr>
            <p:cNvPr id="188" name="円/楕円 187"/>
            <p:cNvSpPr/>
            <p:nvPr/>
          </p:nvSpPr>
          <p:spPr>
            <a:xfrm>
              <a:off x="4663414"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1</a:t>
              </a:r>
              <a:endParaRPr kumimoji="1" lang="ja-JP" altLang="en-US" dirty="0">
                <a:latin typeface="Calibri" panose="020F0502020204030204" pitchFamily="34" charset="0"/>
              </a:endParaRPr>
            </a:p>
          </p:txBody>
        </p:sp>
        <p:sp>
          <p:nvSpPr>
            <p:cNvPr id="203" name="円/楕円 202"/>
            <p:cNvSpPr/>
            <p:nvPr/>
          </p:nvSpPr>
          <p:spPr>
            <a:xfrm>
              <a:off x="5171013"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2</a:t>
              </a:r>
              <a:endParaRPr kumimoji="1" lang="ja-JP" altLang="en-US" dirty="0">
                <a:latin typeface="Calibri" panose="020F0502020204030204" pitchFamily="34" charset="0"/>
              </a:endParaRPr>
            </a:p>
          </p:txBody>
        </p:sp>
        <p:sp>
          <p:nvSpPr>
            <p:cNvPr id="207" name="円/楕円 206"/>
            <p:cNvSpPr/>
            <p:nvPr/>
          </p:nvSpPr>
          <p:spPr>
            <a:xfrm>
              <a:off x="5673556"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221" name="円/楕円 220"/>
            <p:cNvSpPr/>
            <p:nvPr/>
          </p:nvSpPr>
          <p:spPr>
            <a:xfrm>
              <a:off x="6172974"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222" name="円/楕円 221"/>
            <p:cNvSpPr/>
            <p:nvPr/>
          </p:nvSpPr>
          <p:spPr>
            <a:xfrm>
              <a:off x="6671859"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223" name="円/楕円 222"/>
            <p:cNvSpPr/>
            <p:nvPr/>
          </p:nvSpPr>
          <p:spPr>
            <a:xfrm>
              <a:off x="7178071"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5</a:t>
              </a:r>
              <a:endParaRPr kumimoji="1" lang="ja-JP" altLang="en-US" dirty="0">
                <a:latin typeface="Calibri" panose="020F0502020204030204" pitchFamily="34" charset="0"/>
              </a:endParaRPr>
            </a:p>
          </p:txBody>
        </p:sp>
        <p:sp>
          <p:nvSpPr>
            <p:cNvPr id="224" name="円/楕円 223"/>
            <p:cNvSpPr/>
            <p:nvPr/>
          </p:nvSpPr>
          <p:spPr>
            <a:xfrm>
              <a:off x="7677489"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6</a:t>
              </a:r>
              <a:endParaRPr kumimoji="1" lang="ja-JP" altLang="en-US" dirty="0">
                <a:latin typeface="Calibri" panose="020F0502020204030204" pitchFamily="34" charset="0"/>
              </a:endParaRPr>
            </a:p>
          </p:txBody>
        </p:sp>
        <p:sp>
          <p:nvSpPr>
            <p:cNvPr id="225" name="円/楕円 224"/>
            <p:cNvSpPr/>
            <p:nvPr/>
          </p:nvSpPr>
          <p:spPr>
            <a:xfrm>
              <a:off x="8176374" y="4024248"/>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7</a:t>
              </a:r>
              <a:endParaRPr kumimoji="1" lang="ja-JP" altLang="en-US" dirty="0">
                <a:latin typeface="Calibri" panose="020F0502020204030204" pitchFamily="34" charset="0"/>
              </a:endParaRPr>
            </a:p>
          </p:txBody>
        </p:sp>
      </p:grpSp>
      <p:grpSp>
        <p:nvGrpSpPr>
          <p:cNvPr id="3" name="図形グループ 2"/>
          <p:cNvGrpSpPr/>
          <p:nvPr/>
        </p:nvGrpSpPr>
        <p:grpSpPr>
          <a:xfrm>
            <a:off x="2119115" y="4411332"/>
            <a:ext cx="3923039" cy="457803"/>
            <a:chOff x="2602099" y="5022975"/>
            <a:chExt cx="3923039" cy="457803"/>
          </a:xfrm>
        </p:grpSpPr>
        <p:sp>
          <p:nvSpPr>
            <p:cNvPr id="232" name="正方形/長方形 231"/>
            <p:cNvSpPr/>
            <p:nvPr/>
          </p:nvSpPr>
          <p:spPr>
            <a:xfrm>
              <a:off x="3103820" y="5022975"/>
              <a:ext cx="915020" cy="457803"/>
            </a:xfrm>
            <a:prstGeom prst="rect">
              <a:avLst/>
            </a:prstGeom>
            <a:solidFill>
              <a:schemeClr val="accent2">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36" name="正方形/長方形 235"/>
            <p:cNvSpPr/>
            <p:nvPr/>
          </p:nvSpPr>
          <p:spPr>
            <a:xfrm>
              <a:off x="4122796" y="5022975"/>
              <a:ext cx="1412377" cy="457803"/>
            </a:xfrm>
            <a:prstGeom prst="rect">
              <a:avLst/>
            </a:prstGeom>
            <a:solidFill>
              <a:schemeClr val="accent3">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37" name="正方形/長方形 236"/>
            <p:cNvSpPr/>
            <p:nvPr/>
          </p:nvSpPr>
          <p:spPr>
            <a:xfrm>
              <a:off x="5610118" y="5022975"/>
              <a:ext cx="915020" cy="457803"/>
            </a:xfrm>
            <a:prstGeom prst="rect">
              <a:avLst/>
            </a:prstGeom>
            <a:solidFill>
              <a:srgbClr val="8064A2">
                <a:alpha val="44000"/>
              </a:srgb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48" name="正方形/長方形 247"/>
            <p:cNvSpPr/>
            <p:nvPr/>
          </p:nvSpPr>
          <p:spPr>
            <a:xfrm>
              <a:off x="2602099" y="5022975"/>
              <a:ext cx="416296" cy="457803"/>
            </a:xfrm>
            <a:prstGeom prst="rect">
              <a:avLst/>
            </a:prstGeom>
            <a:solidFill>
              <a:schemeClr val="accent1">
                <a:lumMod val="60000"/>
                <a:lumOff val="40000"/>
                <a:alpha val="44000"/>
              </a:schemeClr>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sp>
        <p:nvSpPr>
          <p:cNvPr id="12" name="角丸四角形吹き出し 11"/>
          <p:cNvSpPr/>
          <p:nvPr/>
        </p:nvSpPr>
        <p:spPr>
          <a:xfrm>
            <a:off x="6543012" y="4385930"/>
            <a:ext cx="1563252" cy="553371"/>
          </a:xfrm>
          <a:prstGeom prst="wedgeRoundRectCallout">
            <a:avLst>
              <a:gd name="adj1" fmla="val -74702"/>
              <a:gd name="adj2" fmla="val -24565"/>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各</a:t>
            </a:r>
            <a:r>
              <a:rPr kumimoji="1" lang="en-US" altLang="ja-JP" sz="1600" dirty="0" smtClean="0"/>
              <a:t>GPU</a:t>
            </a:r>
            <a:r>
              <a:rPr kumimoji="1" lang="ja-JP" altLang="en-US" sz="1600" dirty="0" smtClean="0"/>
              <a:t>に向けて領域</a:t>
            </a:r>
            <a:r>
              <a:rPr kumimoji="1" lang="ja-JP" altLang="en-US" sz="1600" dirty="0"/>
              <a:t>に</a:t>
            </a:r>
            <a:r>
              <a:rPr kumimoji="1" lang="ja-JP" altLang="en-US" sz="1600" dirty="0" smtClean="0"/>
              <a:t>分割</a:t>
            </a:r>
            <a:endParaRPr kumimoji="1" lang="ja-JP" altLang="en-US" sz="1600" dirty="0"/>
          </a:p>
        </p:txBody>
      </p:sp>
      <p:grpSp>
        <p:nvGrpSpPr>
          <p:cNvPr id="112" name="図形グループ 111"/>
          <p:cNvGrpSpPr/>
          <p:nvPr/>
        </p:nvGrpSpPr>
        <p:grpSpPr>
          <a:xfrm>
            <a:off x="2148035" y="3668058"/>
            <a:ext cx="6398377" cy="374429"/>
            <a:chOff x="2153531" y="3357102"/>
            <a:chExt cx="6398377" cy="374429"/>
          </a:xfrm>
        </p:grpSpPr>
        <p:sp>
          <p:nvSpPr>
            <p:cNvPr id="114" name="円/楕円 113"/>
            <p:cNvSpPr/>
            <p:nvPr/>
          </p:nvSpPr>
          <p:spPr>
            <a:xfrm>
              <a:off x="2153531"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116" name="円/楕円 115"/>
            <p:cNvSpPr/>
            <p:nvPr/>
          </p:nvSpPr>
          <p:spPr>
            <a:xfrm>
              <a:off x="265607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118" name="円/楕円 117"/>
            <p:cNvSpPr/>
            <p:nvPr/>
          </p:nvSpPr>
          <p:spPr>
            <a:xfrm>
              <a:off x="3163673"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7</a:t>
              </a:r>
              <a:endParaRPr kumimoji="1" lang="ja-JP" altLang="en-US" dirty="0">
                <a:latin typeface="Calibri" panose="020F0502020204030204" pitchFamily="34" charset="0"/>
              </a:endParaRPr>
            </a:p>
          </p:txBody>
        </p:sp>
        <p:sp>
          <p:nvSpPr>
            <p:cNvPr id="120" name="円/楕円 119"/>
            <p:cNvSpPr/>
            <p:nvPr/>
          </p:nvSpPr>
          <p:spPr>
            <a:xfrm>
              <a:off x="3666216"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121" name="円/楕円 120"/>
            <p:cNvSpPr/>
            <p:nvPr/>
          </p:nvSpPr>
          <p:spPr>
            <a:xfrm>
              <a:off x="416563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4</a:t>
              </a:r>
              <a:endParaRPr kumimoji="1" lang="ja-JP" altLang="en-US" dirty="0">
                <a:latin typeface="Calibri" panose="020F0502020204030204" pitchFamily="34" charset="0"/>
              </a:endParaRPr>
            </a:p>
          </p:txBody>
        </p:sp>
        <p:sp>
          <p:nvSpPr>
            <p:cNvPr id="122" name="円/楕円 121"/>
            <p:cNvSpPr/>
            <p:nvPr/>
          </p:nvSpPr>
          <p:spPr>
            <a:xfrm>
              <a:off x="4664519"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123" name="円/楕円 122"/>
            <p:cNvSpPr/>
            <p:nvPr/>
          </p:nvSpPr>
          <p:spPr>
            <a:xfrm>
              <a:off x="5172118"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124" name="円/楕円 123"/>
            <p:cNvSpPr/>
            <p:nvPr/>
          </p:nvSpPr>
          <p:spPr>
            <a:xfrm>
              <a:off x="5674661"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2</a:t>
              </a:r>
              <a:endParaRPr kumimoji="1" lang="ja-JP" altLang="en-US" dirty="0">
                <a:latin typeface="Calibri" panose="020F0502020204030204" pitchFamily="34" charset="0"/>
              </a:endParaRPr>
            </a:p>
          </p:txBody>
        </p:sp>
        <p:sp>
          <p:nvSpPr>
            <p:cNvPr id="125" name="円/楕円 124"/>
            <p:cNvSpPr/>
            <p:nvPr/>
          </p:nvSpPr>
          <p:spPr>
            <a:xfrm>
              <a:off x="6174079"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126" name="円/楕円 125"/>
            <p:cNvSpPr/>
            <p:nvPr/>
          </p:nvSpPr>
          <p:spPr>
            <a:xfrm>
              <a:off x="667296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5</a:t>
              </a:r>
              <a:endParaRPr kumimoji="1" lang="ja-JP" altLang="en-US" dirty="0">
                <a:latin typeface="Calibri" panose="020F0502020204030204" pitchFamily="34" charset="0"/>
              </a:endParaRPr>
            </a:p>
          </p:txBody>
        </p:sp>
        <p:sp>
          <p:nvSpPr>
            <p:cNvPr id="127" name="円/楕円 126"/>
            <p:cNvSpPr/>
            <p:nvPr/>
          </p:nvSpPr>
          <p:spPr>
            <a:xfrm>
              <a:off x="7179176"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128" name="円/楕円 127"/>
            <p:cNvSpPr/>
            <p:nvPr/>
          </p:nvSpPr>
          <p:spPr>
            <a:xfrm>
              <a:off x="7678594"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0</a:t>
              </a:r>
              <a:endParaRPr kumimoji="1" lang="ja-JP" altLang="en-US" dirty="0">
                <a:latin typeface="Calibri" panose="020F0502020204030204" pitchFamily="34" charset="0"/>
              </a:endParaRPr>
            </a:p>
          </p:txBody>
        </p:sp>
        <p:sp>
          <p:nvSpPr>
            <p:cNvPr id="130" name="円/楕円 129"/>
            <p:cNvSpPr/>
            <p:nvPr/>
          </p:nvSpPr>
          <p:spPr>
            <a:xfrm>
              <a:off x="8177479" y="3357102"/>
              <a:ext cx="374429" cy="3744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1</a:t>
              </a:r>
              <a:endParaRPr kumimoji="1" lang="ja-JP" altLang="en-US" dirty="0">
                <a:latin typeface="Calibri" panose="020F0502020204030204" pitchFamily="34" charset="0"/>
              </a:endParaRPr>
            </a:p>
          </p:txBody>
        </p:sp>
      </p:grpSp>
      <p:grpSp>
        <p:nvGrpSpPr>
          <p:cNvPr id="191" name="図形グループ 190"/>
          <p:cNvGrpSpPr/>
          <p:nvPr/>
        </p:nvGrpSpPr>
        <p:grpSpPr>
          <a:xfrm>
            <a:off x="1040145" y="4171621"/>
            <a:ext cx="7622622" cy="823532"/>
            <a:chOff x="1064178" y="3731533"/>
            <a:chExt cx="7622622" cy="823532"/>
          </a:xfrm>
        </p:grpSpPr>
        <p:sp>
          <p:nvSpPr>
            <p:cNvPr id="192" name="角丸四角形 191"/>
            <p:cNvSpPr/>
            <p:nvPr/>
          </p:nvSpPr>
          <p:spPr>
            <a:xfrm>
              <a:off x="1735667" y="3887639"/>
              <a:ext cx="6951133" cy="667426"/>
            </a:xfrm>
            <a:prstGeom prst="round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93" name="テキスト ボックス 192"/>
            <p:cNvSpPr txBox="1"/>
            <p:nvPr/>
          </p:nvSpPr>
          <p:spPr>
            <a:xfrm>
              <a:off x="1064178" y="3731533"/>
              <a:ext cx="1031465" cy="369332"/>
            </a:xfrm>
            <a:prstGeom prst="rect">
              <a:avLst/>
            </a:prstGeom>
            <a:solidFill>
              <a:schemeClr val="bg1"/>
            </a:solidFill>
          </p:spPr>
          <p:txBody>
            <a:bodyPr wrap="none" rtlCol="0">
              <a:spAutoFit/>
            </a:bodyPr>
            <a:lstStyle/>
            <a:p>
              <a:pPr algn="ctr"/>
              <a:r>
                <a:rPr kumimoji="1" lang="en-US" altLang="ja-JP" dirty="0" smtClean="0"/>
                <a:t>Partition</a:t>
              </a:r>
            </a:p>
          </p:txBody>
        </p:sp>
      </p:grpSp>
      <p:grpSp>
        <p:nvGrpSpPr>
          <p:cNvPr id="10" name="図形グループ 9"/>
          <p:cNvGrpSpPr/>
          <p:nvPr/>
        </p:nvGrpSpPr>
        <p:grpSpPr>
          <a:xfrm>
            <a:off x="2067809" y="3590931"/>
            <a:ext cx="6570411" cy="543377"/>
            <a:chOff x="2067809" y="3590931"/>
            <a:chExt cx="6570411" cy="543377"/>
          </a:xfrm>
        </p:grpSpPr>
        <p:sp>
          <p:nvSpPr>
            <p:cNvPr id="240" name="乗算記号 239"/>
            <p:cNvSpPr/>
            <p:nvPr/>
          </p:nvSpPr>
          <p:spPr>
            <a:xfrm>
              <a:off x="3581846" y="35944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42" name="乗算記号 241"/>
            <p:cNvSpPr/>
            <p:nvPr/>
          </p:nvSpPr>
          <p:spPr>
            <a:xfrm>
              <a:off x="4580149" y="3594427"/>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44" name="乗算記号 243"/>
            <p:cNvSpPr/>
            <p:nvPr/>
          </p:nvSpPr>
          <p:spPr>
            <a:xfrm>
              <a:off x="7600990" y="3590931"/>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46" name="乗算記号 245"/>
            <p:cNvSpPr/>
            <p:nvPr/>
          </p:nvSpPr>
          <p:spPr>
            <a:xfrm>
              <a:off x="2067809" y="3590931"/>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228" name="乗算記号 227"/>
            <p:cNvSpPr/>
            <p:nvPr/>
          </p:nvSpPr>
          <p:spPr>
            <a:xfrm>
              <a:off x="8098339" y="3590931"/>
              <a:ext cx="539881" cy="539881"/>
            </a:xfrm>
            <a:prstGeom prst="mathMultiply">
              <a:avLst>
                <a:gd name="adj1" fmla="val 9334"/>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grpSp>
        <p:nvGrpSpPr>
          <p:cNvPr id="11" name="図形グループ 10"/>
          <p:cNvGrpSpPr/>
          <p:nvPr/>
        </p:nvGrpSpPr>
        <p:grpSpPr>
          <a:xfrm>
            <a:off x="1138557" y="5778867"/>
            <a:ext cx="4699835" cy="967174"/>
            <a:chOff x="738578" y="5774036"/>
            <a:chExt cx="4699835" cy="967174"/>
          </a:xfrm>
        </p:grpSpPr>
        <p:grpSp>
          <p:nvGrpSpPr>
            <p:cNvPr id="131" name="図形グループ 130"/>
            <p:cNvGrpSpPr/>
            <p:nvPr/>
          </p:nvGrpSpPr>
          <p:grpSpPr>
            <a:xfrm>
              <a:off x="1615968" y="5814248"/>
              <a:ext cx="1430019" cy="277751"/>
              <a:chOff x="1229816" y="3065364"/>
              <a:chExt cx="930876" cy="313267"/>
            </a:xfrm>
          </p:grpSpPr>
          <p:sp>
            <p:nvSpPr>
              <p:cNvPr id="132" name="正方形/長方形 131"/>
              <p:cNvSpPr/>
              <p:nvPr/>
            </p:nvSpPr>
            <p:spPr>
              <a:xfrm>
                <a:off x="1229816" y="3065364"/>
                <a:ext cx="262465" cy="313267"/>
              </a:xfrm>
              <a:prstGeom prst="rect">
                <a:avLst/>
              </a:prstGeom>
              <a:solidFill>
                <a:schemeClr val="accent1"/>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33" name="正方形/長方形 132"/>
              <p:cNvSpPr/>
              <p:nvPr/>
            </p:nvSpPr>
            <p:spPr>
              <a:xfrm>
                <a:off x="1492281" y="3065364"/>
                <a:ext cx="194278" cy="313267"/>
              </a:xfrm>
              <a:prstGeom prst="rect">
                <a:avLst/>
              </a:prstGeom>
              <a:solidFill>
                <a:srgbClr val="C0504D"/>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34" name="正方形/長方形 133"/>
              <p:cNvSpPr/>
              <p:nvPr/>
            </p:nvSpPr>
            <p:spPr>
              <a:xfrm>
                <a:off x="1686559" y="3065364"/>
                <a:ext cx="203196" cy="313267"/>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35" name="正方形/長方形 134"/>
              <p:cNvSpPr/>
              <p:nvPr/>
            </p:nvSpPr>
            <p:spPr>
              <a:xfrm>
                <a:off x="1889755" y="3065364"/>
                <a:ext cx="270937" cy="313267"/>
              </a:xfrm>
              <a:prstGeom prst="rect">
                <a:avLst/>
              </a:prstGeom>
              <a:solidFill>
                <a:schemeClr val="accent4"/>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grpSp>
          <p:nvGrpSpPr>
            <p:cNvPr id="136" name="図形グループ 135"/>
            <p:cNvGrpSpPr/>
            <p:nvPr/>
          </p:nvGrpSpPr>
          <p:grpSpPr>
            <a:xfrm>
              <a:off x="4008394" y="6407745"/>
              <a:ext cx="1430019" cy="277751"/>
              <a:chOff x="1229816" y="3065364"/>
              <a:chExt cx="930876" cy="313267"/>
            </a:xfrm>
          </p:grpSpPr>
          <p:sp>
            <p:nvSpPr>
              <p:cNvPr id="153" name="正方形/長方形 152"/>
              <p:cNvSpPr/>
              <p:nvPr/>
            </p:nvSpPr>
            <p:spPr>
              <a:xfrm>
                <a:off x="1229816" y="3065364"/>
                <a:ext cx="262465" cy="313267"/>
              </a:xfrm>
              <a:prstGeom prst="rect">
                <a:avLst/>
              </a:prstGeom>
              <a:solidFill>
                <a:schemeClr val="accent1"/>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54" name="正方形/長方形 153"/>
              <p:cNvSpPr/>
              <p:nvPr/>
            </p:nvSpPr>
            <p:spPr>
              <a:xfrm>
                <a:off x="1492281" y="3065364"/>
                <a:ext cx="246559" cy="313267"/>
              </a:xfrm>
              <a:prstGeom prst="rect">
                <a:avLst/>
              </a:prstGeom>
              <a:solidFill>
                <a:srgbClr val="C0504D"/>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55" name="正方形/長方形 154"/>
              <p:cNvSpPr/>
              <p:nvPr/>
            </p:nvSpPr>
            <p:spPr>
              <a:xfrm>
                <a:off x="1738840" y="3065364"/>
                <a:ext cx="150915" cy="313267"/>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56" name="正方形/長方形 155"/>
              <p:cNvSpPr/>
              <p:nvPr/>
            </p:nvSpPr>
            <p:spPr>
              <a:xfrm>
                <a:off x="1889755" y="3065364"/>
                <a:ext cx="270937" cy="313267"/>
              </a:xfrm>
              <a:prstGeom prst="rect">
                <a:avLst/>
              </a:prstGeom>
              <a:solidFill>
                <a:schemeClr val="accent4"/>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grpSp>
          <p:nvGrpSpPr>
            <p:cNvPr id="157" name="図形グループ 156"/>
            <p:cNvGrpSpPr/>
            <p:nvPr/>
          </p:nvGrpSpPr>
          <p:grpSpPr>
            <a:xfrm>
              <a:off x="1615968" y="6407745"/>
              <a:ext cx="1430019" cy="277751"/>
              <a:chOff x="1229816" y="3065364"/>
              <a:chExt cx="930876" cy="313267"/>
            </a:xfrm>
          </p:grpSpPr>
          <p:sp>
            <p:nvSpPr>
              <p:cNvPr id="158" name="正方形/長方形 157"/>
              <p:cNvSpPr/>
              <p:nvPr/>
            </p:nvSpPr>
            <p:spPr>
              <a:xfrm>
                <a:off x="1229816" y="3065364"/>
                <a:ext cx="214194" cy="313267"/>
              </a:xfrm>
              <a:prstGeom prst="rect">
                <a:avLst/>
              </a:prstGeom>
              <a:solidFill>
                <a:schemeClr val="accent1"/>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59" name="正方形/長方形 158"/>
              <p:cNvSpPr/>
              <p:nvPr/>
            </p:nvSpPr>
            <p:spPr>
              <a:xfrm>
                <a:off x="1444010" y="3065364"/>
                <a:ext cx="214821" cy="313267"/>
              </a:xfrm>
              <a:prstGeom prst="rect">
                <a:avLst/>
              </a:prstGeom>
              <a:solidFill>
                <a:srgbClr val="C0504D"/>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60" name="正方形/長方形 159"/>
              <p:cNvSpPr/>
              <p:nvPr/>
            </p:nvSpPr>
            <p:spPr>
              <a:xfrm>
                <a:off x="1658831" y="3065364"/>
                <a:ext cx="230924" cy="313267"/>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61" name="正方形/長方形 160"/>
              <p:cNvSpPr/>
              <p:nvPr/>
            </p:nvSpPr>
            <p:spPr>
              <a:xfrm>
                <a:off x="1889755" y="3065364"/>
                <a:ext cx="270937" cy="313267"/>
              </a:xfrm>
              <a:prstGeom prst="rect">
                <a:avLst/>
              </a:prstGeom>
              <a:solidFill>
                <a:schemeClr val="accent4"/>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grpSp>
          <p:nvGrpSpPr>
            <p:cNvPr id="162" name="図形グループ 161"/>
            <p:cNvGrpSpPr/>
            <p:nvPr/>
          </p:nvGrpSpPr>
          <p:grpSpPr>
            <a:xfrm>
              <a:off x="4008394" y="5814248"/>
              <a:ext cx="1430019" cy="277751"/>
              <a:chOff x="1229816" y="3065364"/>
              <a:chExt cx="930876" cy="313267"/>
            </a:xfrm>
          </p:grpSpPr>
          <p:sp>
            <p:nvSpPr>
              <p:cNvPr id="163" name="正方形/長方形 162"/>
              <p:cNvSpPr/>
              <p:nvPr/>
            </p:nvSpPr>
            <p:spPr>
              <a:xfrm>
                <a:off x="1229816" y="3065364"/>
                <a:ext cx="343305" cy="313267"/>
              </a:xfrm>
              <a:prstGeom prst="rect">
                <a:avLst/>
              </a:prstGeom>
              <a:solidFill>
                <a:schemeClr val="accent1"/>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64" name="正方形/長方形 163"/>
              <p:cNvSpPr/>
              <p:nvPr/>
            </p:nvSpPr>
            <p:spPr>
              <a:xfrm>
                <a:off x="1573121" y="3065364"/>
                <a:ext cx="113438" cy="313267"/>
              </a:xfrm>
              <a:prstGeom prst="rect">
                <a:avLst/>
              </a:prstGeom>
              <a:solidFill>
                <a:srgbClr val="C0504D"/>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65" name="正方形/長方形 164"/>
              <p:cNvSpPr/>
              <p:nvPr/>
            </p:nvSpPr>
            <p:spPr>
              <a:xfrm>
                <a:off x="1686559" y="3065364"/>
                <a:ext cx="234367" cy="313267"/>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66" name="正方形/長方形 165"/>
              <p:cNvSpPr/>
              <p:nvPr/>
            </p:nvSpPr>
            <p:spPr>
              <a:xfrm>
                <a:off x="1920926" y="3065364"/>
                <a:ext cx="239766" cy="313267"/>
              </a:xfrm>
              <a:prstGeom prst="rect">
                <a:avLst/>
              </a:prstGeom>
              <a:solidFill>
                <a:schemeClr val="accent4"/>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sp>
          <p:nvSpPr>
            <p:cNvPr id="167" name="テキスト ボックス 166"/>
            <p:cNvSpPr txBox="1"/>
            <p:nvPr/>
          </p:nvSpPr>
          <p:spPr>
            <a:xfrm>
              <a:off x="738578" y="5774036"/>
              <a:ext cx="877389" cy="369332"/>
            </a:xfrm>
            <a:prstGeom prst="rect">
              <a:avLst/>
            </a:prstGeom>
            <a:noFill/>
          </p:spPr>
          <p:txBody>
            <a:bodyPr wrap="square" rtlCol="0">
              <a:spAutoFit/>
            </a:bodyPr>
            <a:lstStyle/>
            <a:p>
              <a:r>
                <a:rPr kumimoji="1" lang="en-US" altLang="ja-JP" dirty="0" smtClean="0"/>
                <a:t>GPU 0</a:t>
              </a:r>
            </a:p>
          </p:txBody>
        </p:sp>
        <p:sp>
          <p:nvSpPr>
            <p:cNvPr id="168" name="テキスト ボックス 167"/>
            <p:cNvSpPr txBox="1"/>
            <p:nvPr/>
          </p:nvSpPr>
          <p:spPr>
            <a:xfrm>
              <a:off x="3131004" y="5774036"/>
              <a:ext cx="877389" cy="369332"/>
            </a:xfrm>
            <a:prstGeom prst="rect">
              <a:avLst/>
            </a:prstGeom>
            <a:noFill/>
          </p:spPr>
          <p:txBody>
            <a:bodyPr wrap="square" rtlCol="0">
              <a:spAutoFit/>
            </a:bodyPr>
            <a:lstStyle/>
            <a:p>
              <a:r>
                <a:rPr kumimoji="1" lang="en-US" altLang="ja-JP" dirty="0" smtClean="0"/>
                <a:t>GPU 1</a:t>
              </a:r>
              <a:endParaRPr kumimoji="1" lang="ja-JP" altLang="en-US" dirty="0"/>
            </a:p>
          </p:txBody>
        </p:sp>
        <p:sp>
          <p:nvSpPr>
            <p:cNvPr id="169" name="テキスト ボックス 168"/>
            <p:cNvSpPr txBox="1"/>
            <p:nvPr/>
          </p:nvSpPr>
          <p:spPr>
            <a:xfrm>
              <a:off x="738578" y="6370846"/>
              <a:ext cx="877389" cy="369332"/>
            </a:xfrm>
            <a:prstGeom prst="rect">
              <a:avLst/>
            </a:prstGeom>
            <a:noFill/>
          </p:spPr>
          <p:txBody>
            <a:bodyPr wrap="square" rtlCol="0">
              <a:spAutoFit/>
            </a:bodyPr>
            <a:lstStyle/>
            <a:p>
              <a:r>
                <a:rPr kumimoji="1" lang="en-US" altLang="ja-JP" dirty="0" smtClean="0"/>
                <a:t>GPU 2</a:t>
              </a:r>
              <a:endParaRPr kumimoji="1" lang="ja-JP" altLang="en-US" dirty="0"/>
            </a:p>
          </p:txBody>
        </p:sp>
        <p:sp>
          <p:nvSpPr>
            <p:cNvPr id="170" name="テキスト ボックス 169"/>
            <p:cNvSpPr txBox="1"/>
            <p:nvPr/>
          </p:nvSpPr>
          <p:spPr>
            <a:xfrm>
              <a:off x="3131004" y="6371878"/>
              <a:ext cx="877389" cy="369332"/>
            </a:xfrm>
            <a:prstGeom prst="rect">
              <a:avLst/>
            </a:prstGeom>
            <a:noFill/>
          </p:spPr>
          <p:txBody>
            <a:bodyPr wrap="square" rtlCol="0">
              <a:spAutoFit/>
            </a:bodyPr>
            <a:lstStyle/>
            <a:p>
              <a:r>
                <a:rPr kumimoji="1" lang="en-US" altLang="ja-JP" dirty="0" smtClean="0"/>
                <a:t>GPU 3</a:t>
              </a:r>
              <a:endParaRPr kumimoji="1" lang="ja-JP" altLang="en-US" dirty="0"/>
            </a:p>
          </p:txBody>
        </p:sp>
      </p:grpSp>
      <p:cxnSp>
        <p:nvCxnSpPr>
          <p:cNvPr id="171" name="直線矢印コネクタ 170"/>
          <p:cNvCxnSpPr/>
          <p:nvPr/>
        </p:nvCxnSpPr>
        <p:spPr>
          <a:xfrm>
            <a:off x="2717599" y="5568420"/>
            <a:ext cx="0" cy="250659"/>
          </a:xfrm>
          <a:prstGeom prst="straightConnector1">
            <a:avLst/>
          </a:prstGeom>
          <a:ln>
            <a:prstDash val="solid"/>
            <a:tailEnd type="arrow"/>
          </a:ln>
        </p:spPr>
        <p:style>
          <a:lnRef idx="2">
            <a:schemeClr val="dk1"/>
          </a:lnRef>
          <a:fillRef idx="1">
            <a:schemeClr val="lt1"/>
          </a:fillRef>
          <a:effectRef idx="0">
            <a:schemeClr val="dk1"/>
          </a:effectRef>
          <a:fontRef idx="minor">
            <a:schemeClr val="dk1"/>
          </a:fontRef>
        </p:style>
      </p:cxnSp>
      <p:cxnSp>
        <p:nvCxnSpPr>
          <p:cNvPr id="172" name="直線矢印コネクタ 171"/>
          <p:cNvCxnSpPr/>
          <p:nvPr/>
        </p:nvCxnSpPr>
        <p:spPr>
          <a:xfrm>
            <a:off x="5112388" y="5568420"/>
            <a:ext cx="0" cy="250659"/>
          </a:xfrm>
          <a:prstGeom prst="straightConnector1">
            <a:avLst/>
          </a:prstGeom>
          <a:ln>
            <a:prstDash val="solid"/>
            <a:tailEnd type="arrow"/>
          </a:ln>
        </p:spPr>
        <p:style>
          <a:lnRef idx="2">
            <a:schemeClr val="dk1"/>
          </a:lnRef>
          <a:fillRef idx="1">
            <a:schemeClr val="lt1"/>
          </a:fillRef>
          <a:effectRef idx="0">
            <a:schemeClr val="dk1"/>
          </a:effectRef>
          <a:fontRef idx="minor">
            <a:schemeClr val="dk1"/>
          </a:fontRef>
        </p:style>
      </p:cxnSp>
      <p:cxnSp>
        <p:nvCxnSpPr>
          <p:cNvPr id="173" name="直線矢印コネクタ 172"/>
          <p:cNvCxnSpPr/>
          <p:nvPr/>
        </p:nvCxnSpPr>
        <p:spPr>
          <a:xfrm>
            <a:off x="2675003" y="6161917"/>
            <a:ext cx="0" cy="250659"/>
          </a:xfrm>
          <a:prstGeom prst="straightConnector1">
            <a:avLst/>
          </a:prstGeom>
          <a:ln>
            <a:prstDash val="solid"/>
            <a:tailEnd type="arrow"/>
          </a:ln>
        </p:spPr>
        <p:style>
          <a:lnRef idx="2">
            <a:schemeClr val="dk1"/>
          </a:lnRef>
          <a:fillRef idx="1">
            <a:schemeClr val="lt1"/>
          </a:fillRef>
          <a:effectRef idx="0">
            <a:schemeClr val="dk1"/>
          </a:effectRef>
          <a:fontRef idx="minor">
            <a:schemeClr val="dk1"/>
          </a:fontRef>
        </p:style>
      </p:cxnSp>
      <p:cxnSp>
        <p:nvCxnSpPr>
          <p:cNvPr id="174" name="直線矢印コネクタ 173"/>
          <p:cNvCxnSpPr/>
          <p:nvPr/>
        </p:nvCxnSpPr>
        <p:spPr>
          <a:xfrm>
            <a:off x="5190340" y="6161917"/>
            <a:ext cx="0" cy="250659"/>
          </a:xfrm>
          <a:prstGeom prst="straightConnector1">
            <a:avLst/>
          </a:prstGeom>
          <a:ln>
            <a:prstDash val="solid"/>
            <a:tailEnd type="arrow"/>
          </a:ln>
        </p:spPr>
        <p:style>
          <a:lnRef idx="2">
            <a:schemeClr val="dk1"/>
          </a:lnRef>
          <a:fillRef idx="1">
            <a:schemeClr val="lt1"/>
          </a:fillRef>
          <a:effectRef idx="0">
            <a:schemeClr val="dk1"/>
          </a:effectRef>
          <a:fontRef idx="minor">
            <a:schemeClr val="dk1"/>
          </a:fontRef>
        </p:style>
      </p:cxnSp>
      <p:sp>
        <p:nvSpPr>
          <p:cNvPr id="175" name="テキスト ボックス 174"/>
          <p:cNvSpPr txBox="1"/>
          <p:nvPr/>
        </p:nvSpPr>
        <p:spPr>
          <a:xfrm>
            <a:off x="6737474" y="5634413"/>
            <a:ext cx="1437257" cy="369332"/>
          </a:xfrm>
          <a:prstGeom prst="rect">
            <a:avLst/>
          </a:prstGeom>
          <a:noFill/>
        </p:spPr>
        <p:txBody>
          <a:bodyPr wrap="square" rtlCol="0">
            <a:spAutoFit/>
          </a:bodyPr>
          <a:lstStyle/>
          <a:p>
            <a:pPr algn="ctr"/>
            <a:r>
              <a:rPr kumimoji="1" lang="en-US" altLang="ja-JP" dirty="0" smtClean="0"/>
              <a:t>NF (GPU 2)</a:t>
            </a:r>
            <a:endParaRPr kumimoji="1" lang="ja-JP" altLang="en-US" dirty="0"/>
          </a:p>
        </p:txBody>
      </p:sp>
      <p:sp>
        <p:nvSpPr>
          <p:cNvPr id="177" name="正方形/長方形 176"/>
          <p:cNvSpPr/>
          <p:nvPr/>
        </p:nvSpPr>
        <p:spPr>
          <a:xfrm>
            <a:off x="6938818" y="6180615"/>
            <a:ext cx="223410" cy="277751"/>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78" name="正方形/長方形 177"/>
          <p:cNvSpPr/>
          <p:nvPr/>
        </p:nvSpPr>
        <p:spPr>
          <a:xfrm>
            <a:off x="7162228" y="6180615"/>
            <a:ext cx="245528" cy="277751"/>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81" name="正方形/長方形 180"/>
          <p:cNvSpPr/>
          <p:nvPr/>
        </p:nvSpPr>
        <p:spPr>
          <a:xfrm>
            <a:off x="7762503" y="6180615"/>
            <a:ext cx="172641" cy="277751"/>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82" name="正方形/長方形 181"/>
          <p:cNvSpPr/>
          <p:nvPr/>
        </p:nvSpPr>
        <p:spPr>
          <a:xfrm>
            <a:off x="7407756" y="6180615"/>
            <a:ext cx="354747" cy="277751"/>
          </a:xfrm>
          <a:prstGeom prst="rect">
            <a:avLst/>
          </a:prstGeom>
          <a:solidFill>
            <a:schemeClr val="accent3"/>
          </a:solidFill>
          <a:ln>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83" name="テキスト ボックス 182"/>
          <p:cNvSpPr txBox="1"/>
          <p:nvPr/>
        </p:nvSpPr>
        <p:spPr>
          <a:xfrm>
            <a:off x="1080928" y="5209459"/>
            <a:ext cx="2322293" cy="369332"/>
          </a:xfrm>
          <a:prstGeom prst="rect">
            <a:avLst/>
          </a:prstGeom>
          <a:noFill/>
        </p:spPr>
        <p:txBody>
          <a:bodyPr wrap="square" rtlCol="0">
            <a:spAutoFit/>
          </a:bodyPr>
          <a:lstStyle/>
          <a:p>
            <a:r>
              <a:rPr kumimoji="1" lang="en-US" altLang="ja-JP" dirty="0" smtClean="0"/>
              <a:t>(b) </a:t>
            </a:r>
            <a:r>
              <a:rPr kumimoji="1" lang="ja-JP" altLang="en-US" dirty="0" smtClean="0"/>
              <a:t>例</a:t>
            </a:r>
            <a:r>
              <a:rPr kumimoji="1" lang="en-US" altLang="ja-JP" dirty="0" smtClean="0"/>
              <a:t> GPU 2</a:t>
            </a:r>
            <a:r>
              <a:rPr kumimoji="1" lang="ja-JP" altLang="en-US" dirty="0" smtClean="0"/>
              <a:t>の場合</a:t>
            </a:r>
            <a:endParaRPr kumimoji="1" lang="ja-JP" altLang="en-US" dirty="0"/>
          </a:p>
        </p:txBody>
      </p:sp>
      <p:sp>
        <p:nvSpPr>
          <p:cNvPr id="14" name="テキスト ボックス 13"/>
          <p:cNvSpPr txBox="1"/>
          <p:nvPr/>
        </p:nvSpPr>
        <p:spPr>
          <a:xfrm>
            <a:off x="1080928" y="2892285"/>
            <a:ext cx="466782" cy="369332"/>
          </a:xfrm>
          <a:prstGeom prst="rect">
            <a:avLst/>
          </a:prstGeom>
          <a:noFill/>
        </p:spPr>
        <p:txBody>
          <a:bodyPr wrap="none" rtlCol="0">
            <a:spAutoFit/>
          </a:bodyPr>
          <a:lstStyle/>
          <a:p>
            <a:r>
              <a:rPr kumimoji="1" lang="en-US" altLang="ja-JP" dirty="0" smtClean="0"/>
              <a:t>(a)</a:t>
            </a:r>
            <a:endParaRPr kumimoji="1" lang="ja-JP" altLang="en-US" dirty="0"/>
          </a:p>
        </p:txBody>
      </p:sp>
      <p:sp>
        <p:nvSpPr>
          <p:cNvPr id="15" name="角丸四角形吹き出し 14"/>
          <p:cNvSpPr/>
          <p:nvPr/>
        </p:nvSpPr>
        <p:spPr>
          <a:xfrm>
            <a:off x="3471334" y="5272467"/>
            <a:ext cx="3158950" cy="612648"/>
          </a:xfrm>
          <a:prstGeom prst="wedgeRoundRectCallout">
            <a:avLst>
              <a:gd name="adj1" fmla="val 45100"/>
              <a:gd name="adj2" fmla="val 83230"/>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Calibri" panose="020F0502020204030204" pitchFamily="34" charset="0"/>
              </a:rPr>
              <a:t>細かいアクセスが頻繁に発生し，</a:t>
            </a:r>
            <a:r>
              <a:rPr kumimoji="1" lang="ja-JP" altLang="en-US" dirty="0" smtClean="0">
                <a:solidFill>
                  <a:schemeClr val="accent1"/>
                </a:solidFill>
                <a:latin typeface="Calibri" panose="020F0502020204030204" pitchFamily="34" charset="0"/>
              </a:rPr>
              <a:t>スループットが出にくい</a:t>
            </a:r>
            <a:endParaRPr kumimoji="1" lang="ja-JP" altLang="en-US" dirty="0">
              <a:solidFill>
                <a:schemeClr val="accent1"/>
              </a:solidFill>
              <a:latin typeface="Calibri" panose="020F0502020204030204" pitchFamily="34" charset="0"/>
            </a:endParaRPr>
          </a:p>
        </p:txBody>
      </p:sp>
    </p:spTree>
    <p:custDataLst>
      <p:tags r:id="rId1"/>
    </p:custDataLst>
    <p:extLst>
      <p:ext uri="{BB962C8B-B14F-4D97-AF65-F5344CB8AC3E}">
        <p14:creationId xmlns:p14="http://schemas.microsoft.com/office/powerpoint/2010/main" val="4275666967"/>
      </p:ext>
    </p:extLst>
  </p:cSld>
  <p:clrMapOvr>
    <a:masterClrMapping/>
  </p:clrMapOvr>
  <mc:AlternateContent xmlns:mc="http://schemas.openxmlformats.org/markup-compatibility/2006" xmlns:p14="http://schemas.microsoft.com/office/powerpoint/2010/main">
    <mc:Choice Requires="p14">
      <p:transition spd="slow" p14:dur="2000" advTm="149499"/>
    </mc:Choice>
    <mc:Fallback xmlns="">
      <p:transition xmlns:p14="http://schemas.microsoft.com/office/powerpoint/2010/main" spd="slow" advTm="149499"/>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7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7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7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7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8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7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8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75" grpId="0"/>
      <p:bldP spid="177" grpId="0" animBg="1"/>
      <p:bldP spid="178" grpId="0" animBg="1"/>
      <p:bldP spid="181" grpId="0" animBg="1"/>
      <p:bldP spid="182" grpId="0" animBg="1"/>
      <p:bldP spid="183" grpId="0"/>
      <p:bldP spid="15"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評価：</a:t>
            </a:r>
            <a:r>
              <a:rPr kumimoji="1" lang="en-US" altLang="ja-JP" dirty="0" smtClean="0"/>
              <a:t>BFS×64</a:t>
            </a:r>
            <a:r>
              <a:rPr kumimoji="1" lang="ja-JP" altLang="en-US" dirty="0" smtClean="0"/>
              <a:t>回の全</a:t>
            </a:r>
            <a:r>
              <a:rPr kumimoji="1" lang="en-US" altLang="ja-JP" dirty="0" smtClean="0"/>
              <a:t>GPU</a:t>
            </a:r>
            <a:r>
              <a:rPr kumimoji="1" lang="ja-JP" altLang="en-US" dirty="0" smtClean="0"/>
              <a:t>実行時間</a:t>
            </a:r>
            <a:r>
              <a:rPr kumimoji="1" lang="en-US" altLang="ja-JP" dirty="0" smtClean="0"/>
              <a:t/>
            </a:r>
            <a:br>
              <a:rPr kumimoji="1" lang="en-US" altLang="ja-JP" dirty="0" smtClean="0"/>
            </a:br>
            <a:r>
              <a:rPr kumimoji="1" lang="ja-JP" altLang="en-US" dirty="0" smtClean="0"/>
              <a:t>（</a:t>
            </a:r>
            <a:r>
              <a:rPr kumimoji="1" lang="en-US" altLang="ja-JP" dirty="0" smtClean="0"/>
              <a:t>N = 2</a:t>
            </a:r>
            <a:r>
              <a:rPr kumimoji="1" lang="en-US" altLang="ja-JP" baseline="30000" dirty="0" smtClean="0"/>
              <a:t>20</a:t>
            </a:r>
            <a:r>
              <a:rPr kumimoji="1" lang="en-US" altLang="ja-JP" dirty="0" smtClean="0"/>
              <a:t>, M = 16</a:t>
            </a:r>
            <a:r>
              <a:rPr kumimoji="1" lang="en-US" altLang="ja-JP" dirty="0"/>
              <a:t> </a:t>
            </a:r>
            <a:r>
              <a:rPr kumimoji="1" lang="en-US" altLang="ja-JP" dirty="0" smtClean="0"/>
              <a:t>×</a:t>
            </a:r>
            <a:r>
              <a:rPr kumimoji="1" lang="en-US" altLang="ja-JP" dirty="0"/>
              <a:t> </a:t>
            </a:r>
            <a:r>
              <a:rPr kumimoji="1" lang="en-US" altLang="ja-JP" dirty="0" smtClean="0"/>
              <a:t>N, GPU4</a:t>
            </a:r>
            <a:r>
              <a:rPr kumimoji="1" lang="ja-JP" altLang="en-US" dirty="0" smtClean="0"/>
              <a:t>台）</a:t>
            </a:r>
            <a:endParaRPr kumimoji="1" lang="ja-JP" altLang="en-US" dirty="0"/>
          </a:p>
        </p:txBody>
      </p:sp>
      <p:sp>
        <p:nvSpPr>
          <p:cNvPr id="4" name="日付プレースホルダー 3"/>
          <p:cNvSpPr>
            <a:spLocks noGrp="1"/>
          </p:cNvSpPr>
          <p:nvPr>
            <p:ph type="dt" sz="half" idx="10"/>
          </p:nvPr>
        </p:nvSpPr>
        <p:spPr/>
        <p:txBody>
          <a:bodyPr/>
          <a:lstStyle/>
          <a:p>
            <a:fld id="{DE58F0A1-B307-044A-89C0-1048EB9950B7}" type="datetime1">
              <a:rPr lang="ja-JP" altLang="en-US" smtClean="0"/>
              <a:t>2014/03/16</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27</a:t>
            </a:fld>
            <a:endParaRPr lang="en-US"/>
          </a:p>
        </p:txBody>
      </p:sp>
      <p:graphicFrame>
        <p:nvGraphicFramePr>
          <p:cNvPr id="13" name="コンテンツ プレースホルダー 12"/>
          <p:cNvGraphicFramePr>
            <a:graphicFrameLocks noGrp="1"/>
          </p:cNvGraphicFramePr>
          <p:nvPr>
            <p:ph idx="1"/>
            <p:extLst>
              <p:ext uri="{D42A27DB-BD31-4B8C-83A1-F6EECF244321}">
                <p14:modId xmlns:p14="http://schemas.microsoft.com/office/powerpoint/2010/main" val="3304580511"/>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3"/>
          </a:graphicData>
        </a:graphic>
      </p:graphicFrame>
      <p:cxnSp>
        <p:nvCxnSpPr>
          <p:cNvPr id="8" name="直線コネクタ 7"/>
          <p:cNvCxnSpPr/>
          <p:nvPr/>
        </p:nvCxnSpPr>
        <p:spPr>
          <a:xfrm>
            <a:off x="7378701" y="4830249"/>
            <a:ext cx="842433" cy="0"/>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19" name="直線矢印コネクタ 18"/>
          <p:cNvCxnSpPr/>
          <p:nvPr/>
        </p:nvCxnSpPr>
        <p:spPr>
          <a:xfrm>
            <a:off x="8002152" y="4830249"/>
            <a:ext cx="0" cy="297900"/>
          </a:xfrm>
          <a:prstGeom prst="straightConnector1">
            <a:avLst/>
          </a:prstGeom>
          <a:ln w="38100" cmpd="sng">
            <a:prstDash val="solid"/>
            <a:tailEnd type="arrow"/>
          </a:ln>
        </p:spPr>
        <p:style>
          <a:lnRef idx="2">
            <a:schemeClr val="dk1"/>
          </a:lnRef>
          <a:fillRef idx="1">
            <a:schemeClr val="lt1"/>
          </a:fillRef>
          <a:effectRef idx="0">
            <a:schemeClr val="dk1"/>
          </a:effectRef>
          <a:fontRef idx="minor">
            <a:schemeClr val="dk1"/>
          </a:fontRef>
        </p:style>
      </p:cxnSp>
      <p:sp>
        <p:nvSpPr>
          <p:cNvPr id="23" name="角丸四角形吹き出し 22"/>
          <p:cNvSpPr/>
          <p:nvPr/>
        </p:nvSpPr>
        <p:spPr>
          <a:xfrm>
            <a:off x="4813300" y="3657600"/>
            <a:ext cx="3632200" cy="766355"/>
          </a:xfrm>
          <a:prstGeom prst="wedgeRoundRectCallout">
            <a:avLst>
              <a:gd name="adj1" fmla="val 31300"/>
              <a:gd name="adj2" fmla="val 99748"/>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Calibri" panose="020F0502020204030204" pitchFamily="34" charset="0"/>
              </a:rPr>
              <a:t>頂点の交換量を減らすことで，通信時間のみ</a:t>
            </a:r>
            <a:r>
              <a:rPr kumimoji="1" lang="ja-JP" altLang="en-US" dirty="0" smtClean="0">
                <a:solidFill>
                  <a:schemeClr val="accent2"/>
                </a:solidFill>
                <a:latin typeface="Calibri" panose="020F0502020204030204" pitchFamily="34" charset="0"/>
              </a:rPr>
              <a:t>約</a:t>
            </a:r>
            <a:r>
              <a:rPr kumimoji="1" lang="en-US" altLang="ja-JP" dirty="0" smtClean="0">
                <a:solidFill>
                  <a:schemeClr val="accent2"/>
                </a:solidFill>
                <a:latin typeface="Calibri" panose="020F0502020204030204" pitchFamily="34" charset="0"/>
              </a:rPr>
              <a:t>30%</a:t>
            </a:r>
            <a:r>
              <a:rPr kumimoji="1" lang="ja-JP" altLang="en-US" dirty="0" smtClean="0">
                <a:latin typeface="Calibri" panose="020F0502020204030204" pitchFamily="34" charset="0"/>
              </a:rPr>
              <a:t>が削減される</a:t>
            </a:r>
            <a:endParaRPr kumimoji="1" lang="ja-JP" altLang="en-US" dirty="0">
              <a:latin typeface="Calibri" panose="020F0502020204030204" pitchFamily="34" charset="0"/>
            </a:endParaRPr>
          </a:p>
        </p:txBody>
      </p:sp>
    </p:spTree>
    <p:extLst>
      <p:ext uri="{BB962C8B-B14F-4D97-AF65-F5344CB8AC3E}">
        <p14:creationId xmlns:p14="http://schemas.microsoft.com/office/powerpoint/2010/main" val="1720014536"/>
      </p:ext>
    </p:extLst>
  </p:cSld>
  <p:clrMapOvr>
    <a:masterClrMapping/>
  </p:clrMapOvr>
  <mc:AlternateContent xmlns:mc="http://schemas.openxmlformats.org/markup-compatibility/2006" xmlns:p14="http://schemas.microsoft.com/office/powerpoint/2010/main">
    <mc:Choice Requires="p14">
      <p:transition spd="slow" p14:dur="2000" advTm="37301"/>
    </mc:Choice>
    <mc:Fallback xmlns="">
      <p:transition xmlns:p14="http://schemas.microsoft.com/office/powerpoint/2010/main" spd="slow" advTm="37301"/>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ltLang="en-US" dirty="0" smtClean="0"/>
              <a:t>異なるアーキテクチャとの比較</a:t>
            </a:r>
            <a:endParaRPr kumimoji="1" lang="ja-JP" altLang="en-US" dirty="0"/>
          </a:p>
        </p:txBody>
      </p:sp>
      <p:sp>
        <p:nvSpPr>
          <p:cNvPr id="4" name="日付プレースホルダー 3"/>
          <p:cNvSpPr>
            <a:spLocks noGrp="1"/>
          </p:cNvSpPr>
          <p:nvPr>
            <p:ph type="dt" sz="half" idx="10"/>
          </p:nvPr>
        </p:nvSpPr>
        <p:spPr/>
        <p:txBody>
          <a:bodyPr/>
          <a:lstStyle/>
          <a:p>
            <a:fld id="{060D72BA-A9EF-CB49-B38A-B508A7D13172}" type="datetime1">
              <a:rPr lang="ja-JP" altLang="en-US" smtClean="0"/>
              <a:t>2014/03/16</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28</a:t>
            </a:fld>
            <a:endParaRPr lang="en-US"/>
          </a:p>
        </p:txBody>
      </p:sp>
      <p:graphicFrame>
        <p:nvGraphicFramePr>
          <p:cNvPr id="9" name="コンテンツ プレースホルダー 8"/>
          <p:cNvGraphicFramePr>
            <a:graphicFrameLocks noGrp="1"/>
          </p:cNvGraphicFramePr>
          <p:nvPr>
            <p:ph sz="half" idx="2"/>
            <p:extLst>
              <p:ext uri="{D42A27DB-BD31-4B8C-83A1-F6EECF244321}">
                <p14:modId xmlns:p14="http://schemas.microsoft.com/office/powerpoint/2010/main" val="2396154220"/>
              </p:ext>
            </p:extLst>
          </p:nvPr>
        </p:nvGraphicFramePr>
        <p:xfrm>
          <a:off x="4648200" y="1673225"/>
          <a:ext cx="4330700" cy="47180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コンテンツ プレースホルダー 10"/>
          <p:cNvGraphicFramePr>
            <a:graphicFrameLocks noGrp="1"/>
          </p:cNvGraphicFramePr>
          <p:nvPr>
            <p:ph sz="half" idx="1"/>
            <p:extLst>
              <p:ext uri="{D42A27DB-BD31-4B8C-83A1-F6EECF244321}">
                <p14:modId xmlns:p14="http://schemas.microsoft.com/office/powerpoint/2010/main" val="1716158547"/>
              </p:ext>
            </p:extLst>
          </p:nvPr>
        </p:nvGraphicFramePr>
        <p:xfrm>
          <a:off x="165100" y="1673225"/>
          <a:ext cx="4330700" cy="4718050"/>
        </p:xfrm>
        <a:graphic>
          <a:graphicData uri="http://schemas.openxmlformats.org/drawingml/2006/chart">
            <c:chart xmlns:c="http://schemas.openxmlformats.org/drawingml/2006/chart" xmlns:r="http://schemas.openxmlformats.org/officeDocument/2006/relationships" r:id="rId3"/>
          </a:graphicData>
        </a:graphic>
      </p:graphicFrame>
      <p:sp>
        <p:nvSpPr>
          <p:cNvPr id="13" name="テキスト ボックス 12"/>
          <p:cNvSpPr txBox="1"/>
          <p:nvPr/>
        </p:nvSpPr>
        <p:spPr>
          <a:xfrm>
            <a:off x="1059180" y="6302375"/>
            <a:ext cx="3289520" cy="369332"/>
          </a:xfrm>
          <a:prstGeom prst="rect">
            <a:avLst/>
          </a:prstGeom>
          <a:noFill/>
        </p:spPr>
        <p:txBody>
          <a:bodyPr wrap="none" rtlCol="0">
            <a:spAutoFit/>
          </a:bodyPr>
          <a:lstStyle/>
          <a:p>
            <a:r>
              <a:rPr kumimoji="1" lang="en-US" altLang="ja-JP" dirty="0" smtClean="0"/>
              <a:t>Tesla C2050 x 3 on GPU-BOX</a:t>
            </a:r>
            <a:endParaRPr kumimoji="1" lang="ja-JP" altLang="en-US" dirty="0"/>
          </a:p>
        </p:txBody>
      </p:sp>
      <p:sp>
        <p:nvSpPr>
          <p:cNvPr id="14" name="テキスト ボックス 13"/>
          <p:cNvSpPr txBox="1"/>
          <p:nvPr/>
        </p:nvSpPr>
        <p:spPr>
          <a:xfrm>
            <a:off x="6144260" y="6302375"/>
            <a:ext cx="2314568" cy="369332"/>
          </a:xfrm>
          <a:prstGeom prst="rect">
            <a:avLst/>
          </a:prstGeom>
          <a:noFill/>
        </p:spPr>
        <p:txBody>
          <a:bodyPr wrap="none" rtlCol="0">
            <a:spAutoFit/>
          </a:bodyPr>
          <a:lstStyle/>
          <a:p>
            <a:r>
              <a:rPr kumimoji="1" lang="en-US" altLang="ja-JP" dirty="0" smtClean="0"/>
              <a:t>GTX660 x 3 on </a:t>
            </a:r>
            <a:r>
              <a:rPr kumimoji="1" lang="en-US" altLang="ja-JP" dirty="0" err="1" smtClean="0"/>
              <a:t>PCIe</a:t>
            </a:r>
            <a:endParaRPr kumimoji="1" lang="ja-JP" altLang="en-US" dirty="0"/>
          </a:p>
        </p:txBody>
      </p:sp>
      <p:sp>
        <p:nvSpPr>
          <p:cNvPr id="15" name="テキスト ボックス 14"/>
          <p:cNvSpPr txBox="1"/>
          <p:nvPr/>
        </p:nvSpPr>
        <p:spPr>
          <a:xfrm>
            <a:off x="3621734" y="3079234"/>
            <a:ext cx="1172466" cy="369332"/>
          </a:xfrm>
          <a:prstGeom prst="rect">
            <a:avLst/>
          </a:prstGeom>
          <a:noFill/>
        </p:spPr>
        <p:txBody>
          <a:bodyPr wrap="none" rtlCol="0">
            <a:spAutoFit/>
          </a:bodyPr>
          <a:lstStyle/>
          <a:p>
            <a:r>
              <a:rPr kumimoji="1" lang="en-US" altLang="ja-JP" dirty="0" smtClean="0">
                <a:solidFill>
                  <a:schemeClr val="accent2"/>
                </a:solidFill>
              </a:rPr>
              <a:t>4.7%</a:t>
            </a:r>
            <a:r>
              <a:rPr kumimoji="1" lang="ja-JP" altLang="en-US" dirty="0" smtClean="0">
                <a:solidFill>
                  <a:schemeClr val="accent2"/>
                </a:solidFill>
              </a:rPr>
              <a:t>向上</a:t>
            </a:r>
            <a:endParaRPr kumimoji="1" lang="ja-JP" altLang="en-US" dirty="0">
              <a:solidFill>
                <a:schemeClr val="accent2"/>
              </a:solidFill>
            </a:endParaRPr>
          </a:p>
        </p:txBody>
      </p:sp>
      <p:sp>
        <p:nvSpPr>
          <p:cNvPr id="16" name="テキスト ボックス 15"/>
          <p:cNvSpPr txBox="1"/>
          <p:nvPr/>
        </p:nvSpPr>
        <p:spPr>
          <a:xfrm>
            <a:off x="7977884" y="3282950"/>
            <a:ext cx="1172466" cy="369332"/>
          </a:xfrm>
          <a:prstGeom prst="rect">
            <a:avLst/>
          </a:prstGeom>
          <a:noFill/>
        </p:spPr>
        <p:txBody>
          <a:bodyPr wrap="none" rtlCol="0">
            <a:spAutoFit/>
          </a:bodyPr>
          <a:lstStyle/>
          <a:p>
            <a:r>
              <a:rPr kumimoji="1" lang="en-US" altLang="ja-JP" dirty="0" smtClean="0">
                <a:solidFill>
                  <a:srgbClr val="C0504D"/>
                </a:solidFill>
              </a:rPr>
              <a:t>1.6%</a:t>
            </a:r>
            <a:r>
              <a:rPr kumimoji="1" lang="ja-JP" altLang="en-US" dirty="0" smtClean="0">
                <a:solidFill>
                  <a:srgbClr val="C0504D"/>
                </a:solidFill>
              </a:rPr>
              <a:t>向上</a:t>
            </a:r>
            <a:endParaRPr kumimoji="1" lang="ja-JP" altLang="en-US" dirty="0">
              <a:solidFill>
                <a:srgbClr val="C0504D"/>
              </a:solidFill>
            </a:endParaRPr>
          </a:p>
        </p:txBody>
      </p:sp>
      <p:cxnSp>
        <p:nvCxnSpPr>
          <p:cNvPr id="18" name="直線矢印コネクタ 17"/>
          <p:cNvCxnSpPr/>
          <p:nvPr/>
        </p:nvCxnSpPr>
        <p:spPr>
          <a:xfrm flipV="1">
            <a:off x="4161367" y="2692400"/>
            <a:ext cx="0" cy="186266"/>
          </a:xfrm>
          <a:prstGeom prst="straightConnector1">
            <a:avLst/>
          </a:prstGeom>
          <a:ln>
            <a:prstDash val="dash"/>
            <a:tailEnd type="arrow"/>
          </a:ln>
        </p:spPr>
        <p:style>
          <a:lnRef idx="2">
            <a:schemeClr val="dk1"/>
          </a:lnRef>
          <a:fillRef idx="1">
            <a:schemeClr val="lt1"/>
          </a:fillRef>
          <a:effectRef idx="0">
            <a:schemeClr val="dk1"/>
          </a:effectRef>
          <a:fontRef idx="minor">
            <a:schemeClr val="dk1"/>
          </a:fontRef>
        </p:style>
      </p:cxnSp>
      <p:cxnSp>
        <p:nvCxnSpPr>
          <p:cNvPr id="20" name="直線矢印コネクタ 19"/>
          <p:cNvCxnSpPr/>
          <p:nvPr/>
        </p:nvCxnSpPr>
        <p:spPr>
          <a:xfrm flipV="1">
            <a:off x="8648700" y="2946400"/>
            <a:ext cx="0" cy="132834"/>
          </a:xfrm>
          <a:prstGeom prst="straightConnector1">
            <a:avLst/>
          </a:prstGeom>
          <a:ln>
            <a:prstDash val="dash"/>
            <a:tailEnd type="arrow"/>
          </a:ln>
        </p:spPr>
        <p:style>
          <a:lnRef idx="2">
            <a:schemeClr val="dk1"/>
          </a:lnRef>
          <a:fillRef idx="1">
            <a:schemeClr val="lt1"/>
          </a:fillRef>
          <a:effectRef idx="0">
            <a:schemeClr val="dk1"/>
          </a:effectRef>
          <a:fontRef idx="minor">
            <a:schemeClr val="dk1"/>
          </a:fontRef>
        </p:style>
      </p:cxnSp>
    </p:spTree>
    <p:extLst>
      <p:ext uri="{BB962C8B-B14F-4D97-AF65-F5344CB8AC3E}">
        <p14:creationId xmlns:p14="http://schemas.microsoft.com/office/powerpoint/2010/main" val="54572506"/>
      </p:ext>
    </p:extLst>
  </p:cSld>
  <p:clrMapOvr>
    <a:masterClrMapping/>
  </p:clrMapOvr>
  <mc:AlternateContent xmlns:mc="http://schemas.openxmlformats.org/markup-compatibility/2006" xmlns:p14="http://schemas.microsoft.com/office/powerpoint/2010/main">
    <mc:Choice Requires="p14">
      <p:transition spd="slow" p14:dur="2000" advTm="105900"/>
    </mc:Choice>
    <mc:Fallback xmlns="">
      <p:transition xmlns:p14="http://schemas.microsoft.com/office/powerpoint/2010/main" spd="slow" advTm="105900"/>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3" name="コンテンツ プレースホルダー 2"/>
          <p:cNvSpPr>
            <a:spLocks noGrp="1"/>
          </p:cNvSpPr>
          <p:nvPr>
            <p:ph idx="1"/>
          </p:nvPr>
        </p:nvSpPr>
        <p:spPr/>
        <p:txBody>
          <a:bodyPr/>
          <a:lstStyle/>
          <a:p>
            <a:pPr marL="457200" indent="-457200">
              <a:buFont typeface="+mj-lt"/>
              <a:buAutoNum type="arabicPeriod"/>
            </a:pPr>
            <a:r>
              <a:rPr lang="en-US" altLang="ja-JP" sz="2000" dirty="0" smtClean="0"/>
              <a:t>Duane </a:t>
            </a:r>
            <a:r>
              <a:rPr lang="en-US" altLang="ja-JP" sz="2000" dirty="0"/>
              <a:t>Merrill, Michael Garland, and Andrew </a:t>
            </a:r>
            <a:r>
              <a:rPr lang="en-US" altLang="ja-JP" sz="2000" dirty="0" err="1"/>
              <a:t>Grimshaw</a:t>
            </a:r>
            <a:r>
              <a:rPr lang="en-US" altLang="ja-JP" sz="2000" dirty="0"/>
              <a:t>. </a:t>
            </a:r>
            <a:r>
              <a:rPr lang="en-US" altLang="ja-JP" sz="2000" i="1" dirty="0"/>
              <a:t>Scalable GPU Graph Traversal</a:t>
            </a:r>
            <a:r>
              <a:rPr lang="en-US" altLang="ja-JP" sz="2000" dirty="0"/>
              <a:t>. In </a:t>
            </a:r>
            <a:r>
              <a:rPr lang="en-US" altLang="ja-JP" sz="2000" i="1" dirty="0"/>
              <a:t>PPoPP’12</a:t>
            </a:r>
            <a:r>
              <a:rPr lang="en-US" altLang="ja-JP" sz="2000" dirty="0"/>
              <a:t>, pp. 117–127, Feb 2012. </a:t>
            </a:r>
            <a:endParaRPr lang="en-US" altLang="ja-JP" sz="2000" dirty="0" smtClean="0"/>
          </a:p>
          <a:p>
            <a:pPr marL="457200" indent="-457200">
              <a:buFont typeface="+mj-lt"/>
              <a:buAutoNum type="arabicPeriod"/>
            </a:pPr>
            <a:r>
              <a:rPr lang="en-US" altLang="ja-JP" sz="2000" dirty="0"/>
              <a:t>Enrico </a:t>
            </a:r>
            <a:r>
              <a:rPr lang="en-US" altLang="ja-JP" sz="2000" dirty="0" err="1"/>
              <a:t>Mastrostefano</a:t>
            </a:r>
            <a:r>
              <a:rPr lang="en-US" altLang="ja-JP" sz="2000" dirty="0"/>
              <a:t>. </a:t>
            </a:r>
            <a:r>
              <a:rPr lang="en-US" altLang="ja-JP" sz="2000" i="1" dirty="0"/>
              <a:t>Large Graphs on multi-GPUs</a:t>
            </a:r>
            <a:r>
              <a:rPr lang="en-US" altLang="ja-JP" sz="2000" dirty="0"/>
              <a:t>. PhD thesis, </a:t>
            </a:r>
            <a:r>
              <a:rPr lang="en-US" altLang="ja-JP" sz="2000" dirty="0" err="1"/>
              <a:t>Spienza</a:t>
            </a:r>
            <a:r>
              <a:rPr lang="en-US" altLang="ja-JP" sz="2000" dirty="0"/>
              <a:t> University of Roma, 2013. </a:t>
            </a:r>
          </a:p>
          <a:p>
            <a:pPr marL="457200" indent="-457200">
              <a:buFont typeface="+mj-lt"/>
              <a:buAutoNum type="arabicPeriod"/>
            </a:pPr>
            <a:r>
              <a:rPr lang="en-US" altLang="ja-JP" sz="2000" dirty="0" smtClean="0"/>
              <a:t>Graph </a:t>
            </a:r>
            <a:r>
              <a:rPr lang="en-US" altLang="ja-JP" sz="2000" dirty="0"/>
              <a:t>500. </a:t>
            </a:r>
            <a:r>
              <a:rPr lang="en-US" altLang="ja-JP" sz="2000" dirty="0">
                <a:hlinkClick r:id="rId3"/>
              </a:rPr>
              <a:t>http://www.graph500.org/</a:t>
            </a:r>
            <a:r>
              <a:rPr lang="en-US" altLang="ja-JP" sz="2000" dirty="0"/>
              <a:t>. </a:t>
            </a:r>
            <a:endParaRPr lang="en-US" altLang="ja-JP" sz="2000" b="1" dirty="0"/>
          </a:p>
          <a:p>
            <a:pPr marL="457200" indent="-457200">
              <a:buFont typeface="+mj-lt"/>
              <a:buAutoNum type="arabicPeriod"/>
            </a:pPr>
            <a:endParaRPr lang="en-US" altLang="ja-JP" sz="2000" dirty="0"/>
          </a:p>
        </p:txBody>
      </p:sp>
      <p:sp>
        <p:nvSpPr>
          <p:cNvPr id="4" name="日付プレースホルダー 3"/>
          <p:cNvSpPr>
            <a:spLocks noGrp="1"/>
          </p:cNvSpPr>
          <p:nvPr>
            <p:ph type="dt" sz="half" idx="10"/>
          </p:nvPr>
        </p:nvSpPr>
        <p:spPr/>
        <p:txBody>
          <a:bodyPr/>
          <a:lstStyle/>
          <a:p>
            <a:fld id="{F249BE75-48BA-6445-B68A-880AE698AEF2}" type="datetime1">
              <a:rPr lang="ja-JP" altLang="en-US" smtClean="0"/>
              <a:t>2014/03/16</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29</a:t>
            </a:fld>
            <a:endParaRPr lang="en-US"/>
          </a:p>
        </p:txBody>
      </p:sp>
    </p:spTree>
    <p:extLst>
      <p:ext uri="{BB962C8B-B14F-4D97-AF65-F5344CB8AC3E}">
        <p14:creationId xmlns:p14="http://schemas.microsoft.com/office/powerpoint/2010/main" val="3754048361"/>
      </p:ext>
    </p:extLst>
  </p:cSld>
  <p:clrMapOvr>
    <a:masterClrMapping/>
  </p:clrMapOvr>
  <mc:AlternateContent xmlns:mc="http://schemas.openxmlformats.org/markup-compatibility/2006" xmlns:p14="http://schemas.microsoft.com/office/powerpoint/2010/main">
    <mc:Choice Requires="p14">
      <p:transition p14:dur="0" advTm="1507"/>
    </mc:Choice>
    <mc:Fallback xmlns="">
      <p:transition xmlns:p14="http://schemas.microsoft.com/office/powerpoint/2010/main" advTm="1507"/>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smtClean="0"/>
              <a:t>背景</a:t>
            </a:r>
            <a:endParaRPr kumimoji="1" lang="en-US" altLang="ja-JP" dirty="0" smtClean="0"/>
          </a:p>
          <a:p>
            <a:r>
              <a:rPr kumimoji="1" lang="ja-JP" altLang="en-US" dirty="0" smtClean="0">
                <a:solidFill>
                  <a:schemeClr val="bg1">
                    <a:lumMod val="85000"/>
                  </a:schemeClr>
                </a:solidFill>
              </a:rPr>
              <a:t>システムの説明</a:t>
            </a:r>
            <a:endParaRPr kumimoji="1" lang="en-US" altLang="ja-JP" dirty="0" smtClean="0">
              <a:solidFill>
                <a:schemeClr val="bg1">
                  <a:lumMod val="85000"/>
                </a:schemeClr>
              </a:solidFill>
            </a:endParaRPr>
          </a:p>
          <a:p>
            <a:pPr lvl="1"/>
            <a:r>
              <a:rPr kumimoji="1" lang="en-US" altLang="ja-JP" dirty="0" err="1" smtClean="0">
                <a:solidFill>
                  <a:schemeClr val="bg1">
                    <a:lumMod val="85000"/>
                  </a:schemeClr>
                </a:solidFill>
              </a:rPr>
              <a:t>ExpEther</a:t>
            </a:r>
            <a:endParaRPr kumimoji="1" lang="en-US" altLang="ja-JP" dirty="0" smtClean="0">
              <a:solidFill>
                <a:schemeClr val="bg1">
                  <a:lumMod val="85000"/>
                </a:schemeClr>
              </a:solidFill>
            </a:endParaRPr>
          </a:p>
          <a:p>
            <a:pPr lvl="1"/>
            <a:r>
              <a:rPr kumimoji="1" lang="en-US" altLang="ja-JP" dirty="0" err="1" smtClean="0">
                <a:solidFill>
                  <a:schemeClr val="bg1">
                    <a:lumMod val="85000"/>
                  </a:schemeClr>
                </a:solidFill>
              </a:rPr>
              <a:t>ExpEther</a:t>
            </a:r>
            <a:r>
              <a:rPr kumimoji="1" lang="ja-JP" altLang="en-US" dirty="0" smtClean="0">
                <a:solidFill>
                  <a:schemeClr val="bg1">
                    <a:lumMod val="85000"/>
                  </a:schemeClr>
                </a:solidFill>
              </a:rPr>
              <a:t>を用いたマルチ</a:t>
            </a:r>
            <a:r>
              <a:rPr kumimoji="1" lang="en-US" altLang="ja-JP" dirty="0" smtClean="0">
                <a:solidFill>
                  <a:schemeClr val="bg1">
                    <a:lumMod val="85000"/>
                  </a:schemeClr>
                </a:solidFill>
              </a:rPr>
              <a:t>GPU</a:t>
            </a:r>
            <a:r>
              <a:rPr kumimoji="1" lang="ja-JP" altLang="en-US" dirty="0" smtClean="0">
                <a:solidFill>
                  <a:schemeClr val="bg1">
                    <a:lumMod val="85000"/>
                  </a:schemeClr>
                </a:solidFill>
              </a:rPr>
              <a:t>システム</a:t>
            </a:r>
            <a:endParaRPr kumimoji="1" lang="en-US" altLang="ja-JP" dirty="0" smtClean="0">
              <a:solidFill>
                <a:schemeClr val="bg1">
                  <a:lumMod val="85000"/>
                </a:schemeClr>
              </a:solidFill>
            </a:endParaRPr>
          </a:p>
          <a:p>
            <a:r>
              <a:rPr kumimoji="1" lang="en-US" altLang="ja-JP" dirty="0">
                <a:solidFill>
                  <a:schemeClr val="bg1">
                    <a:lumMod val="85000"/>
                  </a:schemeClr>
                </a:solidFill>
              </a:rPr>
              <a:t>Breadth First </a:t>
            </a:r>
            <a:r>
              <a:rPr kumimoji="1" lang="en-US" altLang="ja-JP" dirty="0" smtClean="0">
                <a:solidFill>
                  <a:schemeClr val="bg1">
                    <a:lumMod val="85000"/>
                  </a:schemeClr>
                </a:solidFill>
              </a:rPr>
              <a:t>Search</a:t>
            </a:r>
          </a:p>
          <a:p>
            <a:pPr lvl="1"/>
            <a:r>
              <a:rPr kumimoji="1" lang="ja-JP" altLang="en-US" dirty="0" smtClean="0">
                <a:solidFill>
                  <a:schemeClr val="bg1">
                    <a:lumMod val="85000"/>
                  </a:schemeClr>
                </a:solidFill>
              </a:rPr>
              <a:t>グラフの圧縮</a:t>
            </a:r>
            <a:endParaRPr kumimoji="1" lang="en-US" altLang="ja-JP" dirty="0" smtClean="0">
              <a:solidFill>
                <a:schemeClr val="bg1">
                  <a:lumMod val="85000"/>
                </a:schemeClr>
              </a:solidFill>
            </a:endParaRPr>
          </a:p>
          <a:p>
            <a:pPr lvl="1"/>
            <a:r>
              <a:rPr kumimoji="1" lang="en-US" altLang="ja-JP" dirty="0" smtClean="0">
                <a:solidFill>
                  <a:schemeClr val="bg1">
                    <a:lumMod val="85000"/>
                  </a:schemeClr>
                </a:solidFill>
              </a:rPr>
              <a:t>Level synchronized BFS</a:t>
            </a:r>
          </a:p>
          <a:p>
            <a:pPr lvl="1"/>
            <a:r>
              <a:rPr kumimoji="1" lang="ja-JP" altLang="en-US" dirty="0" smtClean="0">
                <a:solidFill>
                  <a:schemeClr val="bg1">
                    <a:lumMod val="85000"/>
                  </a:schemeClr>
                </a:solidFill>
              </a:rPr>
              <a:t>並列</a:t>
            </a:r>
            <a:r>
              <a:rPr kumimoji="1" lang="en-US" altLang="ja-JP" dirty="0" smtClean="0">
                <a:solidFill>
                  <a:schemeClr val="bg1">
                    <a:lumMod val="85000"/>
                  </a:schemeClr>
                </a:solidFill>
              </a:rPr>
              <a:t>BFS</a:t>
            </a:r>
            <a:r>
              <a:rPr kumimoji="1" lang="ja-JP" altLang="en-US" dirty="0" smtClean="0">
                <a:solidFill>
                  <a:schemeClr val="bg1">
                    <a:lumMod val="85000"/>
                  </a:schemeClr>
                </a:solidFill>
              </a:rPr>
              <a:t>アルゴリズムの流れ</a:t>
            </a:r>
            <a:endParaRPr kumimoji="1" lang="en-US" altLang="ja-JP" dirty="0" smtClean="0">
              <a:solidFill>
                <a:schemeClr val="bg1">
                  <a:lumMod val="85000"/>
                </a:schemeClr>
              </a:solidFill>
            </a:endParaRPr>
          </a:p>
          <a:p>
            <a:r>
              <a:rPr kumimoji="1" lang="ja-JP" altLang="en-US" dirty="0" smtClean="0">
                <a:solidFill>
                  <a:schemeClr val="bg1">
                    <a:lumMod val="85000"/>
                  </a:schemeClr>
                </a:solidFill>
              </a:rPr>
              <a:t>関連研究</a:t>
            </a:r>
            <a:endParaRPr kumimoji="1" lang="en-US" altLang="ja-JP" dirty="0" smtClean="0">
              <a:solidFill>
                <a:schemeClr val="bg1">
                  <a:lumMod val="85000"/>
                </a:schemeClr>
              </a:solidFill>
            </a:endParaRPr>
          </a:p>
          <a:p>
            <a:pPr lvl="1"/>
            <a:r>
              <a:rPr kumimoji="1" lang="en-US" altLang="ja-JP" dirty="0" err="1" smtClean="0">
                <a:solidFill>
                  <a:schemeClr val="bg1">
                    <a:lumMod val="85000"/>
                  </a:schemeClr>
                </a:solidFill>
              </a:rPr>
              <a:t>Mastrostefano</a:t>
            </a:r>
            <a:r>
              <a:rPr kumimoji="1" lang="en-US" altLang="ja-JP" dirty="0" smtClean="0">
                <a:solidFill>
                  <a:schemeClr val="bg1">
                    <a:lumMod val="85000"/>
                  </a:schemeClr>
                </a:solidFill>
              </a:rPr>
              <a:t> [2]</a:t>
            </a:r>
            <a:r>
              <a:rPr kumimoji="1" lang="ja-JP" altLang="en-US" dirty="0" smtClean="0">
                <a:solidFill>
                  <a:schemeClr val="bg1">
                    <a:lumMod val="85000"/>
                  </a:schemeClr>
                </a:solidFill>
              </a:rPr>
              <a:t>の</a:t>
            </a:r>
            <a:r>
              <a:rPr kumimoji="1" lang="en-US" altLang="ja-JP" dirty="0" smtClean="0">
                <a:solidFill>
                  <a:schemeClr val="bg1">
                    <a:lumMod val="85000"/>
                  </a:schemeClr>
                </a:solidFill>
              </a:rPr>
              <a:t>BFS</a:t>
            </a:r>
            <a:r>
              <a:rPr kumimoji="1" lang="ja-JP" altLang="en-US" dirty="0" smtClean="0">
                <a:solidFill>
                  <a:schemeClr val="bg1">
                    <a:lumMod val="85000"/>
                  </a:schemeClr>
                </a:solidFill>
              </a:rPr>
              <a:t>アルゴリズム</a:t>
            </a:r>
            <a:endParaRPr kumimoji="1" lang="en-US" altLang="ja-JP" dirty="0" smtClean="0">
              <a:solidFill>
                <a:schemeClr val="bg1">
                  <a:lumMod val="85000"/>
                </a:schemeClr>
              </a:solidFill>
            </a:endParaRPr>
          </a:p>
          <a:p>
            <a:r>
              <a:rPr kumimoji="1" lang="ja-JP" altLang="en-US" dirty="0" smtClean="0">
                <a:solidFill>
                  <a:schemeClr val="bg1">
                    <a:lumMod val="85000"/>
                  </a:schemeClr>
                </a:solidFill>
              </a:rPr>
              <a:t>提案手法</a:t>
            </a:r>
            <a:endParaRPr kumimoji="1" lang="en-US" altLang="ja-JP" dirty="0" smtClean="0">
              <a:solidFill>
                <a:schemeClr val="bg1">
                  <a:lumMod val="85000"/>
                </a:schemeClr>
              </a:solidFill>
            </a:endParaRPr>
          </a:p>
          <a:p>
            <a:r>
              <a:rPr kumimoji="1" lang="ja-JP" altLang="en-US" dirty="0" smtClean="0">
                <a:solidFill>
                  <a:schemeClr val="bg1">
                    <a:lumMod val="85000"/>
                  </a:schemeClr>
                </a:solidFill>
              </a:rPr>
              <a:t>評価</a:t>
            </a:r>
            <a:endParaRPr kumimoji="1" lang="en-US" altLang="ja-JP" dirty="0" smtClean="0">
              <a:solidFill>
                <a:schemeClr val="bg1">
                  <a:lumMod val="85000"/>
                </a:schemeClr>
              </a:solidFill>
            </a:endParaRPr>
          </a:p>
          <a:p>
            <a:pPr lvl="1"/>
            <a:r>
              <a:rPr kumimoji="1" lang="ja-JP" altLang="en-US" dirty="0" smtClean="0">
                <a:solidFill>
                  <a:schemeClr val="bg1">
                    <a:lumMod val="85000"/>
                  </a:schemeClr>
                </a:solidFill>
              </a:rPr>
              <a:t>評価環境，ベンチマーク</a:t>
            </a:r>
            <a:endParaRPr kumimoji="1" lang="en-US" altLang="ja-JP" dirty="0" smtClean="0">
              <a:solidFill>
                <a:schemeClr val="bg1">
                  <a:lumMod val="85000"/>
                </a:schemeClr>
              </a:solidFill>
            </a:endParaRPr>
          </a:p>
          <a:p>
            <a:pPr lvl="1"/>
            <a:r>
              <a:rPr kumimoji="1" lang="ja-JP" altLang="en-US" dirty="0" smtClean="0">
                <a:solidFill>
                  <a:schemeClr val="bg1">
                    <a:lumMod val="85000"/>
                  </a:schemeClr>
                </a:solidFill>
              </a:rPr>
              <a:t>提案手法による通信量削減に関する評価</a:t>
            </a:r>
            <a:endParaRPr kumimoji="1" lang="en-US" altLang="ja-JP" dirty="0" smtClean="0">
              <a:solidFill>
                <a:schemeClr val="bg1">
                  <a:lumMod val="85000"/>
                </a:schemeClr>
              </a:solidFill>
            </a:endParaRPr>
          </a:p>
          <a:p>
            <a:pPr lvl="1"/>
            <a:r>
              <a:rPr kumimoji="1" lang="ja-JP" altLang="en-US" dirty="0" smtClean="0">
                <a:solidFill>
                  <a:schemeClr val="bg1">
                    <a:lumMod val="85000"/>
                  </a:schemeClr>
                </a:solidFill>
              </a:rPr>
              <a:t>提案手法を用いた</a:t>
            </a:r>
            <a:r>
              <a:rPr kumimoji="1" lang="en-US" altLang="ja-JP" dirty="0" smtClean="0">
                <a:solidFill>
                  <a:schemeClr val="bg1">
                    <a:lumMod val="85000"/>
                  </a:schemeClr>
                </a:solidFill>
              </a:rPr>
              <a:t>BFS</a:t>
            </a:r>
            <a:r>
              <a:rPr kumimoji="1" lang="ja-JP" altLang="en-US" dirty="0" smtClean="0">
                <a:solidFill>
                  <a:schemeClr val="bg1">
                    <a:lumMod val="85000"/>
                  </a:schemeClr>
                </a:solidFill>
              </a:rPr>
              <a:t>アルゴリズムの評価</a:t>
            </a:r>
            <a:endParaRPr kumimoji="1" lang="en-US" altLang="ja-JP" dirty="0" smtClean="0">
              <a:solidFill>
                <a:schemeClr val="bg1">
                  <a:lumMod val="85000"/>
                </a:schemeClr>
              </a:solidFill>
            </a:endParaRPr>
          </a:p>
          <a:p>
            <a:r>
              <a:rPr kumimoji="1" lang="ja-JP" altLang="en-US" dirty="0" smtClean="0">
                <a:solidFill>
                  <a:schemeClr val="bg1">
                    <a:lumMod val="85000"/>
                  </a:schemeClr>
                </a:solidFill>
              </a:rPr>
              <a:t>結論</a:t>
            </a:r>
            <a:endParaRPr kumimoji="1" lang="en-US" altLang="ja-JP" dirty="0" smtClean="0">
              <a:solidFill>
                <a:schemeClr val="bg1">
                  <a:lumMod val="85000"/>
                </a:schemeClr>
              </a:solidFill>
            </a:endParaRPr>
          </a:p>
          <a:p>
            <a:pPr lvl="1"/>
            <a:endParaRPr kumimoji="1" lang="en-US" altLang="ja-JP" dirty="0" smtClean="0">
              <a:solidFill>
                <a:schemeClr val="bg1">
                  <a:lumMod val="85000"/>
                </a:schemeClr>
              </a:solidFill>
            </a:endParaRPr>
          </a:p>
          <a:p>
            <a:pPr lvl="1"/>
            <a:endParaRPr kumimoji="1" lang="ja-JP" altLang="en-US" dirty="0"/>
          </a:p>
        </p:txBody>
      </p:sp>
      <p:sp>
        <p:nvSpPr>
          <p:cNvPr id="4" name="日付プレースホルダー 3"/>
          <p:cNvSpPr>
            <a:spLocks noGrp="1"/>
          </p:cNvSpPr>
          <p:nvPr>
            <p:ph type="dt" sz="half" idx="10"/>
          </p:nvPr>
        </p:nvSpPr>
        <p:spPr/>
        <p:txBody>
          <a:bodyPr/>
          <a:lstStyle/>
          <a:p>
            <a:fld id="{4C3CCE7A-F395-0F43-8C8D-33217D98105C}" type="datetime1">
              <a:rPr lang="ja-JP" altLang="en-US" smtClean="0"/>
              <a:t>2014/03/16</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3</a:t>
            </a:fld>
            <a:endParaRPr lang="en-US"/>
          </a:p>
        </p:txBody>
      </p:sp>
    </p:spTree>
    <p:extLst>
      <p:ext uri="{BB962C8B-B14F-4D97-AF65-F5344CB8AC3E}">
        <p14:creationId xmlns:p14="http://schemas.microsoft.com/office/powerpoint/2010/main" val="2825553621"/>
      </p:ext>
    </p:extLst>
  </p:cSld>
  <p:clrMapOvr>
    <a:masterClrMapping/>
  </p:clrMapOvr>
  <mc:AlternateContent xmlns:mc="http://schemas.openxmlformats.org/markup-compatibility/2006" xmlns:p14="http://schemas.microsoft.com/office/powerpoint/2010/main">
    <mc:Choice Requires="p14">
      <p:transition spd="slow" p14:dur="2000" advTm="2256"/>
    </mc:Choice>
    <mc:Fallback xmlns="">
      <p:transition xmlns:p14="http://schemas.microsoft.com/office/powerpoint/2010/main" spd="slow" advTm="2256"/>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endParaRPr kumimoji="1" lang="ja-JP" altLang="en-US" dirty="0"/>
          </a:p>
        </p:txBody>
      </p:sp>
      <p:sp>
        <p:nvSpPr>
          <p:cNvPr id="3" name="コンテンツ プレースホルダー 2"/>
          <p:cNvSpPr>
            <a:spLocks noGrp="1"/>
          </p:cNvSpPr>
          <p:nvPr>
            <p:ph idx="1"/>
          </p:nvPr>
        </p:nvSpPr>
        <p:spPr>
          <a:xfrm>
            <a:off x="183208" y="1650963"/>
            <a:ext cx="8777585" cy="5077293"/>
          </a:xfrm>
        </p:spPr>
        <p:txBody>
          <a:bodyPr>
            <a:normAutofit fontScale="92500" lnSpcReduction="20000"/>
          </a:bodyPr>
          <a:lstStyle/>
          <a:p>
            <a:r>
              <a:rPr kumimoji="1" lang="ja-JP" altLang="en-US" dirty="0" smtClean="0"/>
              <a:t>グラフ処理には様々な応用分野がある</a:t>
            </a:r>
            <a:endParaRPr kumimoji="1" lang="en-US" altLang="ja-JP" dirty="0" smtClean="0"/>
          </a:p>
          <a:p>
            <a:pPr lvl="1"/>
            <a:r>
              <a:rPr kumimoji="1" lang="en-US" altLang="ja-JP" dirty="0" smtClean="0"/>
              <a:t>Ex) Web</a:t>
            </a:r>
            <a:r>
              <a:rPr kumimoji="1" lang="ja-JP" altLang="en-US" dirty="0" smtClean="0"/>
              <a:t>ページのリンク解析，道路網や送電網の最適化</a:t>
            </a:r>
            <a:r>
              <a:rPr kumimoji="1" lang="en-US" altLang="ja-JP" dirty="0" smtClean="0"/>
              <a:t> etc…</a:t>
            </a:r>
          </a:p>
          <a:p>
            <a:pPr lvl="1"/>
            <a:endParaRPr kumimoji="1" lang="en-US" altLang="ja-JP" dirty="0" smtClean="0"/>
          </a:p>
          <a:p>
            <a:r>
              <a:rPr kumimoji="1" lang="ja-JP" altLang="en-US" dirty="0" smtClean="0"/>
              <a:t>マルチ</a:t>
            </a:r>
            <a:r>
              <a:rPr kumimoji="1" lang="en-US" altLang="ja-JP" dirty="0" smtClean="0"/>
              <a:t>GPU</a:t>
            </a:r>
            <a:r>
              <a:rPr kumimoji="1" lang="ja-JP" altLang="en-US" dirty="0" smtClean="0"/>
              <a:t>システムを用いて幅優先探索</a:t>
            </a:r>
            <a:r>
              <a:rPr kumimoji="1" lang="ja-JP" altLang="en-US" dirty="0"/>
              <a:t>（</a:t>
            </a:r>
            <a:r>
              <a:rPr kumimoji="1" lang="en-US" altLang="ja-JP" dirty="0"/>
              <a:t>Breadth First Search: BFS</a:t>
            </a:r>
            <a:r>
              <a:rPr kumimoji="1" lang="ja-JP" altLang="en-US" dirty="0" smtClean="0"/>
              <a:t>）を高速化する研究がされている</a:t>
            </a:r>
            <a:endParaRPr kumimoji="1" lang="en-US" altLang="ja-JP" dirty="0" smtClean="0"/>
          </a:p>
          <a:p>
            <a:pPr lvl="1"/>
            <a:r>
              <a:rPr lang="en-US" altLang="ja-JP" dirty="0" smtClean="0"/>
              <a:t>Merrill </a:t>
            </a:r>
            <a:r>
              <a:rPr lang="en-US" altLang="ja-JP" dirty="0"/>
              <a:t>et. al </a:t>
            </a:r>
            <a:r>
              <a:rPr lang="en-US" altLang="ja-JP" dirty="0" smtClean="0"/>
              <a:t>[1]</a:t>
            </a:r>
            <a:r>
              <a:rPr lang="ja-JP" altLang="en-US" dirty="0"/>
              <a:t>：単一ノード向け．</a:t>
            </a:r>
            <a:r>
              <a:rPr lang="ja-JP" altLang="en-US" dirty="0" smtClean="0"/>
              <a:t>拡張性</a:t>
            </a:r>
            <a:r>
              <a:rPr lang="ja-JP" altLang="en-US" dirty="0"/>
              <a:t>に</a:t>
            </a:r>
            <a:r>
              <a:rPr lang="ja-JP" altLang="en-US" dirty="0" smtClean="0"/>
              <a:t>乏しい</a:t>
            </a:r>
            <a:endParaRPr lang="en-US" altLang="ja-JP" dirty="0"/>
          </a:p>
          <a:p>
            <a:pPr lvl="1"/>
            <a:r>
              <a:rPr lang="en-US" altLang="ja-JP" dirty="0" err="1" smtClean="0"/>
              <a:t>Mastrostefano</a:t>
            </a:r>
            <a:r>
              <a:rPr lang="en-US" altLang="ja-JP" dirty="0" smtClean="0"/>
              <a:t> [2]</a:t>
            </a:r>
            <a:r>
              <a:rPr lang="ja-JP" altLang="en-US" dirty="0"/>
              <a:t>：複数</a:t>
            </a:r>
            <a:r>
              <a:rPr lang="ja-JP" altLang="en-US" dirty="0" smtClean="0"/>
              <a:t>ノード向けで拡張性に富むが，</a:t>
            </a:r>
            <a:r>
              <a:rPr lang="en-US" altLang="ja-JP" dirty="0" smtClean="0"/>
              <a:t>GPU</a:t>
            </a:r>
            <a:r>
              <a:rPr lang="ja-JP" altLang="en-US" dirty="0" smtClean="0"/>
              <a:t>間通信量</a:t>
            </a:r>
            <a:r>
              <a:rPr lang="ja-JP" altLang="en-US" dirty="0"/>
              <a:t>が</a:t>
            </a:r>
            <a:r>
              <a:rPr lang="ja-JP" altLang="en-US" dirty="0" smtClean="0"/>
              <a:t>多い</a:t>
            </a:r>
            <a:endParaRPr kumimoji="1" lang="en-US" altLang="ja-JP" dirty="0"/>
          </a:p>
          <a:p>
            <a:pPr lvl="1"/>
            <a:endParaRPr kumimoji="1" lang="en-US" altLang="ja-JP" dirty="0" smtClean="0"/>
          </a:p>
          <a:p>
            <a:pPr lvl="1"/>
            <a:endParaRPr kumimoji="1" lang="en-US" altLang="ja-JP" dirty="0" smtClean="0"/>
          </a:p>
          <a:p>
            <a:pPr lvl="1"/>
            <a:endParaRPr kumimoji="1" lang="en-US" altLang="ja-JP" dirty="0"/>
          </a:p>
          <a:p>
            <a:pPr lvl="1"/>
            <a:endParaRPr kumimoji="1" lang="en-US" altLang="ja-JP" dirty="0" smtClean="0"/>
          </a:p>
          <a:p>
            <a:pPr lvl="1"/>
            <a:endParaRPr kumimoji="1" lang="en-US" altLang="ja-JP" dirty="0"/>
          </a:p>
          <a:p>
            <a:pPr lvl="1"/>
            <a:endParaRPr kumimoji="1" lang="en-US" altLang="ja-JP" dirty="0" smtClean="0"/>
          </a:p>
          <a:p>
            <a:pPr marL="274320" lvl="1" indent="0">
              <a:buNone/>
            </a:pPr>
            <a:endParaRPr kumimoji="1" lang="en-US" altLang="ja-JP" dirty="0"/>
          </a:p>
          <a:p>
            <a:pPr marL="274320" lvl="1" indent="0">
              <a:buNone/>
            </a:pPr>
            <a:endParaRPr kumimoji="1" lang="en-US" altLang="ja-JP" dirty="0" smtClean="0"/>
          </a:p>
          <a:p>
            <a:r>
              <a:rPr kumimoji="1" lang="ja-JP" altLang="en-US" dirty="0" smtClean="0"/>
              <a:t>複数</a:t>
            </a:r>
            <a:r>
              <a:rPr kumimoji="1" lang="en-US" altLang="ja-JP" dirty="0" smtClean="0"/>
              <a:t>GPU</a:t>
            </a:r>
            <a:r>
              <a:rPr kumimoji="1" lang="ja-JP" altLang="en-US" dirty="0" smtClean="0"/>
              <a:t>の運用</a:t>
            </a:r>
            <a:r>
              <a:rPr kumimoji="1" lang="ja-JP" altLang="en-US" dirty="0"/>
              <a:t>が</a:t>
            </a:r>
            <a:r>
              <a:rPr kumimoji="1" lang="ja-JP" altLang="en-US" dirty="0" smtClean="0"/>
              <a:t>容易で，拡張性も高い</a:t>
            </a:r>
            <a:r>
              <a:rPr kumimoji="1" lang="en-US" altLang="ja-JP" dirty="0" err="1" smtClean="0"/>
              <a:t>ExpEther</a:t>
            </a:r>
            <a:r>
              <a:rPr kumimoji="1" lang="ja-JP" altLang="en-US" dirty="0" smtClean="0"/>
              <a:t>を用いたマルチ</a:t>
            </a:r>
            <a:r>
              <a:rPr kumimoji="1" lang="en-US" altLang="ja-JP" dirty="0" smtClean="0"/>
              <a:t>GPU</a:t>
            </a:r>
            <a:r>
              <a:rPr kumimoji="1" lang="ja-JP" altLang="en-US" dirty="0" smtClean="0"/>
              <a:t>システム</a:t>
            </a:r>
            <a:r>
              <a:rPr kumimoji="1" lang="en-US" altLang="ja-JP" dirty="0" smtClean="0">
                <a:solidFill>
                  <a:schemeClr val="accent2"/>
                </a:solidFill>
              </a:rPr>
              <a:t>GPU-BOX</a:t>
            </a:r>
            <a:r>
              <a:rPr kumimoji="1" lang="ja-JP" altLang="en-US" dirty="0" smtClean="0"/>
              <a:t>で</a:t>
            </a:r>
            <a:r>
              <a:rPr kumimoji="1" lang="en-US" altLang="ja-JP" dirty="0" smtClean="0"/>
              <a:t>BFS</a:t>
            </a:r>
            <a:r>
              <a:rPr kumimoji="1" lang="ja-JP" altLang="en-US" dirty="0" smtClean="0"/>
              <a:t>を高速化</a:t>
            </a:r>
            <a:endParaRPr kumimoji="1" lang="en-US" altLang="ja-JP" dirty="0" smtClean="0"/>
          </a:p>
        </p:txBody>
      </p:sp>
      <p:sp>
        <p:nvSpPr>
          <p:cNvPr id="4" name="日付プレースホルダー 3"/>
          <p:cNvSpPr>
            <a:spLocks noGrp="1"/>
          </p:cNvSpPr>
          <p:nvPr>
            <p:ph type="dt" sz="half" idx="10"/>
          </p:nvPr>
        </p:nvSpPr>
        <p:spPr/>
        <p:txBody>
          <a:bodyPr/>
          <a:lstStyle/>
          <a:p>
            <a:fld id="{06C63FE7-E6AA-904F-A91A-3D257FF4979D}" type="datetime1">
              <a:rPr lang="ja-JP" altLang="en-US" smtClean="0"/>
              <a:t>2014/03/16</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4</a:t>
            </a:fld>
            <a:endParaRPr lang="en-US"/>
          </a:p>
        </p:txBody>
      </p:sp>
      <p:grpSp>
        <p:nvGrpSpPr>
          <p:cNvPr id="16" name="図形グループ 15"/>
          <p:cNvGrpSpPr/>
          <p:nvPr/>
        </p:nvGrpSpPr>
        <p:grpSpPr>
          <a:xfrm>
            <a:off x="1405726" y="3843312"/>
            <a:ext cx="6332548" cy="1996903"/>
            <a:chOff x="1380289" y="2924712"/>
            <a:chExt cx="6332548" cy="1996903"/>
          </a:xfrm>
        </p:grpSpPr>
        <p:grpSp>
          <p:nvGrpSpPr>
            <p:cNvPr id="97" name="図形グループ 96"/>
            <p:cNvGrpSpPr/>
            <p:nvPr/>
          </p:nvGrpSpPr>
          <p:grpSpPr>
            <a:xfrm>
              <a:off x="1380289" y="3340209"/>
              <a:ext cx="1730984" cy="1362127"/>
              <a:chOff x="583824" y="5243674"/>
              <a:chExt cx="1730984" cy="1362127"/>
            </a:xfrm>
          </p:grpSpPr>
          <p:sp>
            <p:nvSpPr>
              <p:cNvPr id="6" name="正方形/長方形 5"/>
              <p:cNvSpPr/>
              <p:nvPr/>
            </p:nvSpPr>
            <p:spPr>
              <a:xfrm>
                <a:off x="583824" y="5243674"/>
                <a:ext cx="1730984" cy="1362127"/>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7" name="正方形/長方形 6"/>
              <p:cNvSpPr/>
              <p:nvPr/>
            </p:nvSpPr>
            <p:spPr>
              <a:xfrm>
                <a:off x="1577346" y="6282413"/>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24" name="正方形/長方形 23"/>
              <p:cNvSpPr/>
              <p:nvPr/>
            </p:nvSpPr>
            <p:spPr>
              <a:xfrm>
                <a:off x="1577346" y="5963711"/>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25" name="正方形/長方形 24"/>
              <p:cNvSpPr/>
              <p:nvPr/>
            </p:nvSpPr>
            <p:spPr>
              <a:xfrm>
                <a:off x="1577346" y="5644326"/>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26" name="正方形/長方形 25"/>
              <p:cNvSpPr/>
              <p:nvPr/>
            </p:nvSpPr>
            <p:spPr>
              <a:xfrm>
                <a:off x="1577346" y="5325624"/>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28" name="正方形/長方形 27"/>
              <p:cNvSpPr/>
              <p:nvPr/>
            </p:nvSpPr>
            <p:spPr>
              <a:xfrm>
                <a:off x="685010" y="5797950"/>
                <a:ext cx="624793" cy="245797"/>
              </a:xfrm>
              <a:prstGeom prst="rect">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CPU</a:t>
                </a:r>
                <a:endParaRPr kumimoji="1" lang="ja-JP" altLang="en-US" dirty="0">
                  <a:latin typeface="Calibri" panose="020F0502020204030204" pitchFamily="34" charset="0"/>
                </a:endParaRPr>
              </a:p>
            </p:txBody>
          </p:sp>
          <p:cxnSp>
            <p:nvCxnSpPr>
              <p:cNvPr id="30" name="直線コネクタ 29"/>
              <p:cNvCxnSpPr>
                <a:stCxn id="28" idx="3"/>
                <a:endCxn id="26" idx="1"/>
              </p:cNvCxnSpPr>
              <p:nvPr/>
            </p:nvCxnSpPr>
            <p:spPr>
              <a:xfrm flipV="1">
                <a:off x="1309803" y="5448523"/>
                <a:ext cx="267543" cy="472326"/>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33" name="直線コネクタ 32"/>
              <p:cNvCxnSpPr>
                <a:stCxn id="28" idx="3"/>
                <a:endCxn id="25" idx="1"/>
              </p:cNvCxnSpPr>
              <p:nvPr/>
            </p:nvCxnSpPr>
            <p:spPr>
              <a:xfrm flipV="1">
                <a:off x="1309803" y="5767225"/>
                <a:ext cx="267543" cy="153624"/>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35" name="直線コネクタ 34"/>
              <p:cNvCxnSpPr>
                <a:stCxn id="28" idx="3"/>
                <a:endCxn id="24" idx="1"/>
              </p:cNvCxnSpPr>
              <p:nvPr/>
            </p:nvCxnSpPr>
            <p:spPr>
              <a:xfrm>
                <a:off x="1309803" y="5920849"/>
                <a:ext cx="267543" cy="165761"/>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37" name="直線コネクタ 36"/>
              <p:cNvCxnSpPr>
                <a:stCxn id="28" idx="3"/>
                <a:endCxn id="7" idx="1"/>
              </p:cNvCxnSpPr>
              <p:nvPr/>
            </p:nvCxnSpPr>
            <p:spPr>
              <a:xfrm>
                <a:off x="1309803" y="5920849"/>
                <a:ext cx="267543" cy="484463"/>
              </a:xfrm>
              <a:prstGeom prst="line">
                <a:avLst/>
              </a:prstGeom>
              <a:ln>
                <a:prstDash val="solid"/>
              </a:ln>
            </p:spPr>
            <p:style>
              <a:lnRef idx="2">
                <a:schemeClr val="dk1"/>
              </a:lnRef>
              <a:fillRef idx="1">
                <a:schemeClr val="lt1"/>
              </a:fillRef>
              <a:effectRef idx="0">
                <a:schemeClr val="dk1"/>
              </a:effectRef>
              <a:fontRef idx="minor">
                <a:schemeClr val="dk1"/>
              </a:fontRef>
            </p:style>
          </p:cxnSp>
        </p:grpSp>
        <p:grpSp>
          <p:nvGrpSpPr>
            <p:cNvPr id="98" name="図形グループ 97"/>
            <p:cNvGrpSpPr/>
            <p:nvPr/>
          </p:nvGrpSpPr>
          <p:grpSpPr>
            <a:xfrm>
              <a:off x="3757722" y="3344522"/>
              <a:ext cx="3955115" cy="1577093"/>
              <a:chOff x="4144673" y="5139901"/>
              <a:chExt cx="3955115" cy="1577093"/>
            </a:xfrm>
          </p:grpSpPr>
          <p:grpSp>
            <p:nvGrpSpPr>
              <p:cNvPr id="60" name="図形グループ 59"/>
              <p:cNvGrpSpPr/>
              <p:nvPr/>
            </p:nvGrpSpPr>
            <p:grpSpPr>
              <a:xfrm>
                <a:off x="6368804" y="5993886"/>
                <a:ext cx="1730984" cy="723108"/>
                <a:chOff x="6329073" y="5957604"/>
                <a:chExt cx="1730984" cy="723108"/>
              </a:xfrm>
            </p:grpSpPr>
            <p:sp>
              <p:nvSpPr>
                <p:cNvPr id="38" name="正方形/長方形 37"/>
                <p:cNvSpPr/>
                <p:nvPr/>
              </p:nvSpPr>
              <p:spPr>
                <a:xfrm>
                  <a:off x="6329073" y="5957604"/>
                  <a:ext cx="1730984" cy="723108"/>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40" name="正方形/長方形 39"/>
                <p:cNvSpPr/>
                <p:nvPr/>
              </p:nvSpPr>
              <p:spPr>
                <a:xfrm>
                  <a:off x="7322595" y="6355440"/>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41" name="正方形/長方形 40"/>
                <p:cNvSpPr/>
                <p:nvPr/>
              </p:nvSpPr>
              <p:spPr>
                <a:xfrm>
                  <a:off x="7322595" y="6036055"/>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43" name="正方形/長方形 42"/>
                <p:cNvSpPr/>
                <p:nvPr/>
              </p:nvSpPr>
              <p:spPr>
                <a:xfrm>
                  <a:off x="6430259" y="6195468"/>
                  <a:ext cx="624793" cy="245797"/>
                </a:xfrm>
                <a:prstGeom prst="rect">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CPU</a:t>
                  </a:r>
                  <a:endParaRPr kumimoji="1" lang="ja-JP" altLang="en-US" dirty="0">
                    <a:latin typeface="Calibri" panose="020F0502020204030204" pitchFamily="34" charset="0"/>
                  </a:endParaRPr>
                </a:p>
              </p:txBody>
            </p:sp>
            <p:cxnSp>
              <p:nvCxnSpPr>
                <p:cNvPr id="45" name="直線コネクタ 44"/>
                <p:cNvCxnSpPr>
                  <a:stCxn id="43" idx="3"/>
                  <a:endCxn id="41" idx="1"/>
                </p:cNvCxnSpPr>
                <p:nvPr/>
              </p:nvCxnSpPr>
              <p:spPr>
                <a:xfrm flipV="1">
                  <a:off x="7055052" y="6158954"/>
                  <a:ext cx="267543" cy="159413"/>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46" name="直線コネクタ 45"/>
                <p:cNvCxnSpPr>
                  <a:stCxn id="43" idx="3"/>
                  <a:endCxn id="40" idx="1"/>
                </p:cNvCxnSpPr>
                <p:nvPr/>
              </p:nvCxnSpPr>
              <p:spPr>
                <a:xfrm>
                  <a:off x="7055052" y="6318367"/>
                  <a:ext cx="267543" cy="159972"/>
                </a:xfrm>
                <a:prstGeom prst="line">
                  <a:avLst/>
                </a:prstGeom>
                <a:ln>
                  <a:prstDash val="solid"/>
                </a:ln>
              </p:spPr>
              <p:style>
                <a:lnRef idx="2">
                  <a:schemeClr val="dk1"/>
                </a:lnRef>
                <a:fillRef idx="1">
                  <a:schemeClr val="lt1"/>
                </a:fillRef>
                <a:effectRef idx="0">
                  <a:schemeClr val="dk1"/>
                </a:effectRef>
                <a:fontRef idx="minor">
                  <a:schemeClr val="dk1"/>
                </a:fontRef>
              </p:style>
            </p:cxnSp>
          </p:grpSp>
          <p:grpSp>
            <p:nvGrpSpPr>
              <p:cNvPr id="81" name="図形グループ 80"/>
              <p:cNvGrpSpPr/>
              <p:nvPr/>
            </p:nvGrpSpPr>
            <p:grpSpPr>
              <a:xfrm>
                <a:off x="4144673" y="5139901"/>
                <a:ext cx="1730984" cy="723108"/>
                <a:chOff x="4144673" y="5139901"/>
                <a:chExt cx="1730984" cy="723108"/>
              </a:xfrm>
            </p:grpSpPr>
            <p:sp>
              <p:nvSpPr>
                <p:cNvPr id="54" name="正方形/長方形 53"/>
                <p:cNvSpPr/>
                <p:nvPr/>
              </p:nvSpPr>
              <p:spPr>
                <a:xfrm>
                  <a:off x="4144673" y="5139901"/>
                  <a:ext cx="1730984" cy="723108"/>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55" name="正方形/長方形 54"/>
                <p:cNvSpPr/>
                <p:nvPr/>
              </p:nvSpPr>
              <p:spPr>
                <a:xfrm>
                  <a:off x="4259714" y="5542431"/>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56" name="正方形/長方形 55"/>
                <p:cNvSpPr/>
                <p:nvPr/>
              </p:nvSpPr>
              <p:spPr>
                <a:xfrm>
                  <a:off x="4259714" y="5223046"/>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57" name="正方形/長方形 56"/>
                <p:cNvSpPr/>
                <p:nvPr/>
              </p:nvSpPr>
              <p:spPr>
                <a:xfrm>
                  <a:off x="5138195" y="5382459"/>
                  <a:ext cx="624793" cy="245797"/>
                </a:xfrm>
                <a:prstGeom prst="rect">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CPU</a:t>
                  </a:r>
                  <a:endParaRPr kumimoji="1" lang="ja-JP" altLang="en-US" dirty="0">
                    <a:latin typeface="Calibri" panose="020F0502020204030204" pitchFamily="34" charset="0"/>
                  </a:endParaRPr>
                </a:p>
              </p:txBody>
            </p:sp>
            <p:cxnSp>
              <p:nvCxnSpPr>
                <p:cNvPr id="58" name="直線コネクタ 57"/>
                <p:cNvCxnSpPr>
                  <a:stCxn id="57" idx="1"/>
                  <a:endCxn id="56" idx="3"/>
                </p:cNvCxnSpPr>
                <p:nvPr/>
              </p:nvCxnSpPr>
              <p:spPr>
                <a:xfrm flipH="1" flipV="1">
                  <a:off x="4884507" y="5345945"/>
                  <a:ext cx="253688" cy="159413"/>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59" name="直線コネクタ 58"/>
                <p:cNvCxnSpPr>
                  <a:stCxn id="57" idx="1"/>
                  <a:endCxn id="55" idx="3"/>
                </p:cNvCxnSpPr>
                <p:nvPr/>
              </p:nvCxnSpPr>
              <p:spPr>
                <a:xfrm flipH="1">
                  <a:off x="4884507" y="5505358"/>
                  <a:ext cx="253688" cy="159972"/>
                </a:xfrm>
                <a:prstGeom prst="line">
                  <a:avLst/>
                </a:prstGeom>
                <a:ln>
                  <a:prstDash val="solid"/>
                </a:ln>
              </p:spPr>
              <p:style>
                <a:lnRef idx="2">
                  <a:schemeClr val="dk1"/>
                </a:lnRef>
                <a:fillRef idx="1">
                  <a:schemeClr val="lt1"/>
                </a:fillRef>
                <a:effectRef idx="0">
                  <a:schemeClr val="dk1"/>
                </a:effectRef>
                <a:fontRef idx="minor">
                  <a:schemeClr val="dk1"/>
                </a:fontRef>
              </p:style>
            </p:cxnSp>
          </p:grpSp>
          <p:grpSp>
            <p:nvGrpSpPr>
              <p:cNvPr id="62" name="図形グループ 61"/>
              <p:cNvGrpSpPr/>
              <p:nvPr/>
            </p:nvGrpSpPr>
            <p:grpSpPr>
              <a:xfrm>
                <a:off x="6368804" y="5139901"/>
                <a:ext cx="1730984" cy="723108"/>
                <a:chOff x="6329073" y="5160337"/>
                <a:chExt cx="1730984" cy="723108"/>
              </a:xfrm>
            </p:grpSpPr>
            <p:sp>
              <p:nvSpPr>
                <p:cNvPr id="63" name="正方形/長方形 62"/>
                <p:cNvSpPr/>
                <p:nvPr/>
              </p:nvSpPr>
              <p:spPr>
                <a:xfrm>
                  <a:off x="6329073" y="5160337"/>
                  <a:ext cx="1730984" cy="723108"/>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64" name="正方形/長方形 63"/>
                <p:cNvSpPr/>
                <p:nvPr/>
              </p:nvSpPr>
              <p:spPr>
                <a:xfrm>
                  <a:off x="7322595" y="5558173"/>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65" name="正方形/長方形 64"/>
                <p:cNvSpPr/>
                <p:nvPr/>
              </p:nvSpPr>
              <p:spPr>
                <a:xfrm>
                  <a:off x="7322595" y="5238788"/>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66" name="正方形/長方形 65"/>
                <p:cNvSpPr/>
                <p:nvPr/>
              </p:nvSpPr>
              <p:spPr>
                <a:xfrm>
                  <a:off x="6430259" y="5398201"/>
                  <a:ext cx="624793" cy="245797"/>
                </a:xfrm>
                <a:prstGeom prst="rect">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CPU</a:t>
                  </a:r>
                  <a:endParaRPr kumimoji="1" lang="ja-JP" altLang="en-US" dirty="0">
                    <a:latin typeface="Calibri" panose="020F0502020204030204" pitchFamily="34" charset="0"/>
                  </a:endParaRPr>
                </a:p>
              </p:txBody>
            </p:sp>
            <p:cxnSp>
              <p:nvCxnSpPr>
                <p:cNvPr id="67" name="直線コネクタ 66"/>
                <p:cNvCxnSpPr>
                  <a:stCxn id="66" idx="3"/>
                  <a:endCxn id="65" idx="1"/>
                </p:cNvCxnSpPr>
                <p:nvPr/>
              </p:nvCxnSpPr>
              <p:spPr>
                <a:xfrm flipV="1">
                  <a:off x="7055052" y="5361687"/>
                  <a:ext cx="267543" cy="159413"/>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68" name="直線コネクタ 67"/>
                <p:cNvCxnSpPr>
                  <a:stCxn id="66" idx="3"/>
                  <a:endCxn id="64" idx="1"/>
                </p:cNvCxnSpPr>
                <p:nvPr/>
              </p:nvCxnSpPr>
              <p:spPr>
                <a:xfrm>
                  <a:off x="7055052" y="5521100"/>
                  <a:ext cx="267543" cy="159972"/>
                </a:xfrm>
                <a:prstGeom prst="line">
                  <a:avLst/>
                </a:prstGeom>
                <a:ln>
                  <a:prstDash val="solid"/>
                </a:ln>
              </p:spPr>
              <p:style>
                <a:lnRef idx="2">
                  <a:schemeClr val="dk1"/>
                </a:lnRef>
                <a:fillRef idx="1">
                  <a:schemeClr val="lt1"/>
                </a:fillRef>
                <a:effectRef idx="0">
                  <a:schemeClr val="dk1"/>
                </a:effectRef>
                <a:fontRef idx="minor">
                  <a:schemeClr val="dk1"/>
                </a:fontRef>
              </p:style>
            </p:cxnSp>
          </p:grpSp>
          <p:grpSp>
            <p:nvGrpSpPr>
              <p:cNvPr id="82" name="図形グループ 81"/>
              <p:cNvGrpSpPr/>
              <p:nvPr/>
            </p:nvGrpSpPr>
            <p:grpSpPr>
              <a:xfrm>
                <a:off x="4144673" y="5993886"/>
                <a:ext cx="1730984" cy="723108"/>
                <a:chOff x="4144673" y="5139901"/>
                <a:chExt cx="1730984" cy="723108"/>
              </a:xfrm>
            </p:grpSpPr>
            <p:sp>
              <p:nvSpPr>
                <p:cNvPr id="83" name="正方形/長方形 82"/>
                <p:cNvSpPr/>
                <p:nvPr/>
              </p:nvSpPr>
              <p:spPr>
                <a:xfrm>
                  <a:off x="4144673" y="5139901"/>
                  <a:ext cx="1730984" cy="723108"/>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84" name="正方形/長方形 83"/>
                <p:cNvSpPr/>
                <p:nvPr/>
              </p:nvSpPr>
              <p:spPr>
                <a:xfrm>
                  <a:off x="4259714" y="5542431"/>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85" name="正方形/長方形 84"/>
                <p:cNvSpPr/>
                <p:nvPr/>
              </p:nvSpPr>
              <p:spPr>
                <a:xfrm>
                  <a:off x="4259714" y="5223046"/>
                  <a:ext cx="624793" cy="245797"/>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GPU</a:t>
                  </a:r>
                  <a:endParaRPr kumimoji="1" lang="ja-JP" altLang="en-US" dirty="0">
                    <a:latin typeface="Calibri" panose="020F0502020204030204" pitchFamily="34" charset="0"/>
                  </a:endParaRPr>
                </a:p>
              </p:txBody>
            </p:sp>
            <p:sp>
              <p:nvSpPr>
                <p:cNvPr id="86" name="正方形/長方形 85"/>
                <p:cNvSpPr/>
                <p:nvPr/>
              </p:nvSpPr>
              <p:spPr>
                <a:xfrm>
                  <a:off x="5138195" y="5382459"/>
                  <a:ext cx="624793" cy="245797"/>
                </a:xfrm>
                <a:prstGeom prst="rect">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CPU</a:t>
                  </a:r>
                  <a:endParaRPr kumimoji="1" lang="ja-JP" altLang="en-US" dirty="0">
                    <a:latin typeface="Calibri" panose="020F0502020204030204" pitchFamily="34" charset="0"/>
                  </a:endParaRPr>
                </a:p>
              </p:txBody>
            </p:sp>
            <p:cxnSp>
              <p:nvCxnSpPr>
                <p:cNvPr id="87" name="直線コネクタ 86"/>
                <p:cNvCxnSpPr>
                  <a:stCxn id="86" idx="1"/>
                  <a:endCxn id="85" idx="3"/>
                </p:cNvCxnSpPr>
                <p:nvPr/>
              </p:nvCxnSpPr>
              <p:spPr>
                <a:xfrm flipH="1" flipV="1">
                  <a:off x="4884507" y="5345945"/>
                  <a:ext cx="253688" cy="159413"/>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88" name="直線コネクタ 87"/>
                <p:cNvCxnSpPr>
                  <a:stCxn id="86" idx="1"/>
                  <a:endCxn id="84" idx="3"/>
                </p:cNvCxnSpPr>
                <p:nvPr/>
              </p:nvCxnSpPr>
              <p:spPr>
                <a:xfrm flipH="1">
                  <a:off x="4884507" y="5505358"/>
                  <a:ext cx="253688" cy="159972"/>
                </a:xfrm>
                <a:prstGeom prst="line">
                  <a:avLst/>
                </a:prstGeom>
                <a:ln>
                  <a:prstDash val="solid"/>
                </a:ln>
              </p:spPr>
              <p:style>
                <a:lnRef idx="2">
                  <a:schemeClr val="dk1"/>
                </a:lnRef>
                <a:fillRef idx="1">
                  <a:schemeClr val="lt1"/>
                </a:fillRef>
                <a:effectRef idx="0">
                  <a:schemeClr val="dk1"/>
                </a:effectRef>
                <a:fontRef idx="minor">
                  <a:schemeClr val="dk1"/>
                </a:fontRef>
              </p:style>
            </p:cxnSp>
          </p:grpSp>
          <p:cxnSp>
            <p:nvCxnSpPr>
              <p:cNvPr id="90" name="カギ線コネクタ 89"/>
              <p:cNvCxnSpPr>
                <a:stCxn id="57" idx="3"/>
                <a:endCxn id="86" idx="3"/>
              </p:cNvCxnSpPr>
              <p:nvPr/>
            </p:nvCxnSpPr>
            <p:spPr>
              <a:xfrm>
                <a:off x="5762988" y="5505358"/>
                <a:ext cx="12700" cy="853985"/>
              </a:xfrm>
              <a:prstGeom prst="bentConnector3">
                <a:avLst>
                  <a:gd name="adj1" fmla="val 1800000"/>
                </a:avLst>
              </a:prstGeom>
              <a:ln>
                <a:prstDash val="solid"/>
              </a:ln>
            </p:spPr>
            <p:style>
              <a:lnRef idx="2">
                <a:schemeClr val="dk1"/>
              </a:lnRef>
              <a:fillRef idx="1">
                <a:schemeClr val="lt1"/>
              </a:fillRef>
              <a:effectRef idx="0">
                <a:schemeClr val="dk1"/>
              </a:effectRef>
              <a:fontRef idx="minor">
                <a:schemeClr val="dk1"/>
              </a:fontRef>
            </p:style>
          </p:cxnSp>
          <p:cxnSp>
            <p:nvCxnSpPr>
              <p:cNvPr id="93" name="カギ線コネクタ 92"/>
              <p:cNvCxnSpPr>
                <a:stCxn id="66" idx="1"/>
                <a:endCxn id="43" idx="1"/>
              </p:cNvCxnSpPr>
              <p:nvPr/>
            </p:nvCxnSpPr>
            <p:spPr>
              <a:xfrm rot="10800000" flipV="1">
                <a:off x="6469990" y="5500663"/>
                <a:ext cx="12700" cy="853985"/>
              </a:xfrm>
              <a:prstGeom prst="bentConnector3">
                <a:avLst>
                  <a:gd name="adj1" fmla="val 1800000"/>
                </a:avLst>
              </a:prstGeom>
              <a:ln>
                <a:prstDash val="solid"/>
              </a:ln>
            </p:spPr>
            <p:style>
              <a:lnRef idx="2">
                <a:schemeClr val="dk1"/>
              </a:lnRef>
              <a:fillRef idx="1">
                <a:schemeClr val="lt1"/>
              </a:fillRef>
              <a:effectRef idx="0">
                <a:schemeClr val="dk1"/>
              </a:effectRef>
              <a:fontRef idx="minor">
                <a:schemeClr val="dk1"/>
              </a:fontRef>
            </p:style>
          </p:cxnSp>
          <p:cxnSp>
            <p:nvCxnSpPr>
              <p:cNvPr id="95" name="直線コネクタ 94"/>
              <p:cNvCxnSpPr/>
              <p:nvPr/>
            </p:nvCxnSpPr>
            <p:spPr>
              <a:xfrm>
                <a:off x="5974080" y="5920849"/>
                <a:ext cx="294640" cy="0"/>
              </a:xfrm>
              <a:prstGeom prst="line">
                <a:avLst/>
              </a:prstGeom>
              <a:ln>
                <a:prstDash val="solid"/>
              </a:ln>
            </p:spPr>
            <p:style>
              <a:lnRef idx="2">
                <a:schemeClr val="dk1"/>
              </a:lnRef>
              <a:fillRef idx="1">
                <a:schemeClr val="lt1"/>
              </a:fillRef>
              <a:effectRef idx="0">
                <a:schemeClr val="dk1"/>
              </a:effectRef>
              <a:fontRef idx="minor">
                <a:schemeClr val="dk1"/>
              </a:fontRef>
            </p:style>
          </p:cxnSp>
        </p:grpSp>
        <p:sp>
          <p:nvSpPr>
            <p:cNvPr id="12" name="テキスト ボックス 11"/>
            <p:cNvSpPr txBox="1"/>
            <p:nvPr/>
          </p:nvSpPr>
          <p:spPr>
            <a:xfrm>
              <a:off x="1658062" y="2924712"/>
              <a:ext cx="1197764" cy="369332"/>
            </a:xfrm>
            <a:prstGeom prst="rect">
              <a:avLst/>
            </a:prstGeom>
            <a:noFill/>
          </p:spPr>
          <p:txBody>
            <a:bodyPr wrap="none" rtlCol="0">
              <a:spAutoFit/>
            </a:bodyPr>
            <a:lstStyle/>
            <a:p>
              <a:r>
                <a:rPr kumimoji="1" lang="ja-JP" altLang="en-US" dirty="0" smtClean="0"/>
                <a:t>単一ノード</a:t>
              </a:r>
              <a:endParaRPr kumimoji="1" lang="ja-JP" altLang="en-US" dirty="0"/>
            </a:p>
          </p:txBody>
        </p:sp>
        <p:sp>
          <p:nvSpPr>
            <p:cNvPr id="14" name="テキスト ボックス 13"/>
            <p:cNvSpPr txBox="1"/>
            <p:nvPr/>
          </p:nvSpPr>
          <p:spPr>
            <a:xfrm>
              <a:off x="5083001" y="2924712"/>
              <a:ext cx="1197764" cy="369332"/>
            </a:xfrm>
            <a:prstGeom prst="rect">
              <a:avLst/>
            </a:prstGeom>
            <a:noFill/>
          </p:spPr>
          <p:txBody>
            <a:bodyPr wrap="none" rtlCol="0">
              <a:spAutoFit/>
            </a:bodyPr>
            <a:lstStyle/>
            <a:p>
              <a:r>
                <a:rPr kumimoji="1" lang="ja-JP" altLang="en-US" dirty="0" smtClean="0"/>
                <a:t>複数ノード</a:t>
              </a:r>
              <a:endParaRPr kumimoji="1" lang="ja-JP" altLang="en-US" dirty="0"/>
            </a:p>
          </p:txBody>
        </p:sp>
      </p:grpSp>
      <p:sp>
        <p:nvSpPr>
          <p:cNvPr id="8" name="テキスト ボックス 7"/>
          <p:cNvSpPr txBox="1"/>
          <p:nvPr/>
        </p:nvSpPr>
        <p:spPr>
          <a:xfrm>
            <a:off x="3242458" y="673652"/>
            <a:ext cx="5329496" cy="646331"/>
          </a:xfrm>
          <a:prstGeom prst="rect">
            <a:avLst/>
          </a:prstGeom>
          <a:noFill/>
        </p:spPr>
        <p:txBody>
          <a:bodyPr wrap="none" rtlCol="0">
            <a:spAutoFit/>
          </a:bodyPr>
          <a:lstStyle/>
          <a:p>
            <a:r>
              <a:rPr lang="en-US" altLang="ja-JP" dirty="0" smtClean="0"/>
              <a:t>[1] D. Merrill</a:t>
            </a:r>
            <a:r>
              <a:rPr lang="en-US" altLang="ja-JP" dirty="0"/>
              <a:t> </a:t>
            </a:r>
            <a:r>
              <a:rPr lang="en-US" altLang="ja-JP" dirty="0" smtClean="0"/>
              <a:t>et. al. </a:t>
            </a:r>
            <a:r>
              <a:rPr lang="en-US" altLang="ja-JP" i="1" dirty="0"/>
              <a:t>Scalable GPU Graph </a:t>
            </a:r>
            <a:r>
              <a:rPr lang="en-US" altLang="ja-JP" i="1" dirty="0" smtClean="0"/>
              <a:t>Traversal</a:t>
            </a:r>
          </a:p>
          <a:p>
            <a:r>
              <a:rPr kumimoji="1" lang="en-US" altLang="ja-JP" dirty="0" smtClean="0"/>
              <a:t>[2] </a:t>
            </a:r>
            <a:r>
              <a:rPr kumimoji="1" lang="en-US" altLang="ja-JP" dirty="0" err="1" smtClean="0"/>
              <a:t>Mastrostefano</a:t>
            </a:r>
            <a:r>
              <a:rPr kumimoji="1" lang="en-US" altLang="ja-JP" dirty="0" smtClean="0"/>
              <a:t>. </a:t>
            </a:r>
            <a:r>
              <a:rPr lang="en-US" altLang="ja-JP" i="1" dirty="0"/>
              <a:t>Large Graphs on multi-GPUs</a:t>
            </a:r>
            <a:r>
              <a:rPr lang="en-US" altLang="ja-JP" dirty="0"/>
              <a:t>. </a:t>
            </a:r>
            <a:endParaRPr kumimoji="1" lang="ja-JP" altLang="en-US" dirty="0"/>
          </a:p>
        </p:txBody>
      </p:sp>
    </p:spTree>
    <p:extLst>
      <p:ext uri="{BB962C8B-B14F-4D97-AF65-F5344CB8AC3E}">
        <p14:creationId xmlns:p14="http://schemas.microsoft.com/office/powerpoint/2010/main" val="4024565422"/>
      </p:ext>
    </p:extLst>
  </p:cSld>
  <p:clrMapOvr>
    <a:masterClrMapping/>
  </p:clrMapOvr>
  <mc:AlternateContent xmlns:mc="http://schemas.openxmlformats.org/markup-compatibility/2006" xmlns:p14="http://schemas.microsoft.com/office/powerpoint/2010/main">
    <mc:Choice Requires="p14">
      <p:transition spd="slow" p14:dur="2000" advTm="95154"/>
    </mc:Choice>
    <mc:Fallback xmlns="">
      <p:transition xmlns:p14="http://schemas.microsoft.com/office/powerpoint/2010/main" spd="slow" advTm="95154"/>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smtClean="0">
                <a:solidFill>
                  <a:schemeClr val="bg1">
                    <a:lumMod val="85000"/>
                  </a:schemeClr>
                </a:solidFill>
              </a:rPr>
              <a:t>背景</a:t>
            </a:r>
            <a:endParaRPr kumimoji="1" lang="en-US" altLang="ja-JP" dirty="0" smtClean="0">
              <a:solidFill>
                <a:schemeClr val="bg1">
                  <a:lumMod val="85000"/>
                </a:schemeClr>
              </a:solidFill>
            </a:endParaRPr>
          </a:p>
          <a:p>
            <a:r>
              <a:rPr kumimoji="1" lang="ja-JP" altLang="en-US" dirty="0" smtClean="0">
                <a:solidFill>
                  <a:srgbClr val="000000"/>
                </a:solidFill>
              </a:rPr>
              <a:t>システムの説明</a:t>
            </a:r>
            <a:endParaRPr kumimoji="1" lang="en-US" altLang="ja-JP" dirty="0" smtClean="0">
              <a:solidFill>
                <a:srgbClr val="000000"/>
              </a:solidFill>
            </a:endParaRPr>
          </a:p>
          <a:p>
            <a:pPr lvl="1"/>
            <a:r>
              <a:rPr kumimoji="1" lang="en-US" altLang="ja-JP" dirty="0" err="1" smtClean="0">
                <a:solidFill>
                  <a:srgbClr val="000000"/>
                </a:solidFill>
              </a:rPr>
              <a:t>ExpEther</a:t>
            </a:r>
            <a:endParaRPr kumimoji="1" lang="en-US" altLang="ja-JP" dirty="0" smtClean="0">
              <a:solidFill>
                <a:srgbClr val="000000"/>
              </a:solidFill>
            </a:endParaRPr>
          </a:p>
          <a:p>
            <a:pPr lvl="1"/>
            <a:r>
              <a:rPr kumimoji="1" lang="en-US" altLang="ja-JP" dirty="0" err="1" smtClean="0">
                <a:solidFill>
                  <a:srgbClr val="000000"/>
                </a:solidFill>
              </a:rPr>
              <a:t>ExpEther</a:t>
            </a:r>
            <a:r>
              <a:rPr kumimoji="1" lang="ja-JP" altLang="en-US" dirty="0" smtClean="0">
                <a:solidFill>
                  <a:srgbClr val="000000"/>
                </a:solidFill>
              </a:rPr>
              <a:t>を用いたマルチ</a:t>
            </a:r>
            <a:r>
              <a:rPr kumimoji="1" lang="en-US" altLang="ja-JP" dirty="0" smtClean="0">
                <a:solidFill>
                  <a:srgbClr val="000000"/>
                </a:solidFill>
              </a:rPr>
              <a:t>GPU</a:t>
            </a:r>
            <a:r>
              <a:rPr kumimoji="1" lang="ja-JP" altLang="en-US" dirty="0" smtClean="0">
                <a:solidFill>
                  <a:srgbClr val="000000"/>
                </a:solidFill>
              </a:rPr>
              <a:t>システム</a:t>
            </a:r>
            <a:endParaRPr kumimoji="1" lang="en-US" altLang="ja-JP" dirty="0" smtClean="0">
              <a:solidFill>
                <a:srgbClr val="000000"/>
              </a:solidFill>
            </a:endParaRPr>
          </a:p>
          <a:p>
            <a:r>
              <a:rPr kumimoji="1" lang="en-US" altLang="ja-JP" dirty="0">
                <a:solidFill>
                  <a:schemeClr val="bg1">
                    <a:lumMod val="85000"/>
                  </a:schemeClr>
                </a:solidFill>
              </a:rPr>
              <a:t>Breadth First </a:t>
            </a:r>
            <a:r>
              <a:rPr kumimoji="1" lang="en-US" altLang="ja-JP" dirty="0" smtClean="0">
                <a:solidFill>
                  <a:schemeClr val="bg1">
                    <a:lumMod val="85000"/>
                  </a:schemeClr>
                </a:solidFill>
              </a:rPr>
              <a:t>Search</a:t>
            </a:r>
          </a:p>
          <a:p>
            <a:pPr lvl="1"/>
            <a:r>
              <a:rPr kumimoji="1" lang="ja-JP" altLang="en-US" dirty="0" smtClean="0">
                <a:solidFill>
                  <a:schemeClr val="bg1">
                    <a:lumMod val="85000"/>
                  </a:schemeClr>
                </a:solidFill>
              </a:rPr>
              <a:t>グラフの圧縮</a:t>
            </a:r>
            <a:endParaRPr kumimoji="1" lang="en-US" altLang="ja-JP" dirty="0" smtClean="0">
              <a:solidFill>
                <a:schemeClr val="bg1">
                  <a:lumMod val="85000"/>
                </a:schemeClr>
              </a:solidFill>
            </a:endParaRPr>
          </a:p>
          <a:p>
            <a:pPr lvl="1"/>
            <a:r>
              <a:rPr kumimoji="1" lang="en-US" altLang="ja-JP" dirty="0" smtClean="0">
                <a:solidFill>
                  <a:schemeClr val="bg1">
                    <a:lumMod val="85000"/>
                  </a:schemeClr>
                </a:solidFill>
              </a:rPr>
              <a:t>Level synchronized BFS</a:t>
            </a:r>
          </a:p>
          <a:p>
            <a:pPr lvl="1"/>
            <a:r>
              <a:rPr kumimoji="1" lang="ja-JP" altLang="en-US" dirty="0" smtClean="0">
                <a:solidFill>
                  <a:schemeClr val="bg1">
                    <a:lumMod val="85000"/>
                  </a:schemeClr>
                </a:solidFill>
              </a:rPr>
              <a:t>並列</a:t>
            </a:r>
            <a:r>
              <a:rPr kumimoji="1" lang="en-US" altLang="ja-JP" dirty="0" smtClean="0">
                <a:solidFill>
                  <a:schemeClr val="bg1">
                    <a:lumMod val="85000"/>
                  </a:schemeClr>
                </a:solidFill>
              </a:rPr>
              <a:t>BFS</a:t>
            </a:r>
            <a:r>
              <a:rPr kumimoji="1" lang="ja-JP" altLang="en-US" dirty="0" smtClean="0">
                <a:solidFill>
                  <a:schemeClr val="bg1">
                    <a:lumMod val="85000"/>
                  </a:schemeClr>
                </a:solidFill>
              </a:rPr>
              <a:t>アルゴリズムの流れ</a:t>
            </a:r>
            <a:endParaRPr kumimoji="1" lang="en-US" altLang="ja-JP" dirty="0" smtClean="0">
              <a:solidFill>
                <a:schemeClr val="bg1">
                  <a:lumMod val="85000"/>
                </a:schemeClr>
              </a:solidFill>
            </a:endParaRPr>
          </a:p>
          <a:p>
            <a:r>
              <a:rPr kumimoji="1" lang="ja-JP" altLang="en-US" dirty="0" smtClean="0">
                <a:solidFill>
                  <a:schemeClr val="bg1">
                    <a:lumMod val="85000"/>
                  </a:schemeClr>
                </a:solidFill>
              </a:rPr>
              <a:t>関連研究</a:t>
            </a:r>
            <a:endParaRPr kumimoji="1" lang="en-US" altLang="ja-JP" dirty="0" smtClean="0">
              <a:solidFill>
                <a:schemeClr val="bg1">
                  <a:lumMod val="85000"/>
                </a:schemeClr>
              </a:solidFill>
            </a:endParaRPr>
          </a:p>
          <a:p>
            <a:pPr lvl="1"/>
            <a:r>
              <a:rPr kumimoji="1" lang="en-US" altLang="ja-JP" dirty="0" err="1" smtClean="0">
                <a:solidFill>
                  <a:schemeClr val="bg1">
                    <a:lumMod val="85000"/>
                  </a:schemeClr>
                </a:solidFill>
              </a:rPr>
              <a:t>Mastrostefano</a:t>
            </a:r>
            <a:r>
              <a:rPr kumimoji="1" lang="en-US" altLang="ja-JP" dirty="0" smtClean="0">
                <a:solidFill>
                  <a:schemeClr val="bg1">
                    <a:lumMod val="85000"/>
                  </a:schemeClr>
                </a:solidFill>
              </a:rPr>
              <a:t> [2]</a:t>
            </a:r>
            <a:r>
              <a:rPr kumimoji="1" lang="ja-JP" altLang="en-US" dirty="0" smtClean="0">
                <a:solidFill>
                  <a:schemeClr val="bg1">
                    <a:lumMod val="85000"/>
                  </a:schemeClr>
                </a:solidFill>
              </a:rPr>
              <a:t>の</a:t>
            </a:r>
            <a:r>
              <a:rPr kumimoji="1" lang="en-US" altLang="ja-JP" dirty="0" smtClean="0">
                <a:solidFill>
                  <a:schemeClr val="bg1">
                    <a:lumMod val="85000"/>
                  </a:schemeClr>
                </a:solidFill>
              </a:rPr>
              <a:t>BFS</a:t>
            </a:r>
            <a:r>
              <a:rPr kumimoji="1" lang="ja-JP" altLang="en-US" dirty="0" smtClean="0">
                <a:solidFill>
                  <a:schemeClr val="bg1">
                    <a:lumMod val="85000"/>
                  </a:schemeClr>
                </a:solidFill>
              </a:rPr>
              <a:t>アルゴリズム</a:t>
            </a:r>
            <a:endParaRPr kumimoji="1" lang="en-US" altLang="ja-JP" dirty="0" smtClean="0">
              <a:solidFill>
                <a:schemeClr val="bg1">
                  <a:lumMod val="85000"/>
                </a:schemeClr>
              </a:solidFill>
            </a:endParaRPr>
          </a:p>
          <a:p>
            <a:r>
              <a:rPr kumimoji="1" lang="ja-JP" altLang="en-US" dirty="0" smtClean="0">
                <a:solidFill>
                  <a:schemeClr val="bg1">
                    <a:lumMod val="85000"/>
                  </a:schemeClr>
                </a:solidFill>
              </a:rPr>
              <a:t>提案手法</a:t>
            </a:r>
            <a:endParaRPr kumimoji="1" lang="en-US" altLang="ja-JP" dirty="0" smtClean="0">
              <a:solidFill>
                <a:schemeClr val="bg1">
                  <a:lumMod val="85000"/>
                </a:schemeClr>
              </a:solidFill>
            </a:endParaRPr>
          </a:p>
          <a:p>
            <a:r>
              <a:rPr kumimoji="1" lang="ja-JP" altLang="en-US" dirty="0" smtClean="0">
                <a:solidFill>
                  <a:schemeClr val="bg1">
                    <a:lumMod val="85000"/>
                  </a:schemeClr>
                </a:solidFill>
              </a:rPr>
              <a:t>評価</a:t>
            </a:r>
            <a:endParaRPr kumimoji="1" lang="en-US" altLang="ja-JP" dirty="0" smtClean="0">
              <a:solidFill>
                <a:schemeClr val="bg1">
                  <a:lumMod val="85000"/>
                </a:schemeClr>
              </a:solidFill>
            </a:endParaRPr>
          </a:p>
          <a:p>
            <a:pPr lvl="1"/>
            <a:r>
              <a:rPr kumimoji="1" lang="ja-JP" altLang="en-US" dirty="0" smtClean="0">
                <a:solidFill>
                  <a:schemeClr val="bg1">
                    <a:lumMod val="85000"/>
                  </a:schemeClr>
                </a:solidFill>
              </a:rPr>
              <a:t>評価環境，ベンチマーク</a:t>
            </a:r>
            <a:endParaRPr kumimoji="1" lang="en-US" altLang="ja-JP" dirty="0" smtClean="0">
              <a:solidFill>
                <a:schemeClr val="bg1">
                  <a:lumMod val="85000"/>
                </a:schemeClr>
              </a:solidFill>
            </a:endParaRPr>
          </a:p>
          <a:p>
            <a:pPr lvl="1"/>
            <a:r>
              <a:rPr kumimoji="1" lang="ja-JP" altLang="en-US" dirty="0" smtClean="0">
                <a:solidFill>
                  <a:schemeClr val="bg1">
                    <a:lumMod val="85000"/>
                  </a:schemeClr>
                </a:solidFill>
              </a:rPr>
              <a:t>提案手法による通信量削減に関する評価</a:t>
            </a:r>
            <a:endParaRPr kumimoji="1" lang="en-US" altLang="ja-JP" dirty="0" smtClean="0">
              <a:solidFill>
                <a:schemeClr val="bg1">
                  <a:lumMod val="85000"/>
                </a:schemeClr>
              </a:solidFill>
            </a:endParaRPr>
          </a:p>
          <a:p>
            <a:pPr lvl="1"/>
            <a:r>
              <a:rPr kumimoji="1" lang="ja-JP" altLang="en-US" dirty="0" smtClean="0">
                <a:solidFill>
                  <a:schemeClr val="bg1">
                    <a:lumMod val="85000"/>
                  </a:schemeClr>
                </a:solidFill>
              </a:rPr>
              <a:t>提案手法を用いた</a:t>
            </a:r>
            <a:r>
              <a:rPr kumimoji="1" lang="en-US" altLang="ja-JP" dirty="0" smtClean="0">
                <a:solidFill>
                  <a:schemeClr val="bg1">
                    <a:lumMod val="85000"/>
                  </a:schemeClr>
                </a:solidFill>
              </a:rPr>
              <a:t>BFS</a:t>
            </a:r>
            <a:r>
              <a:rPr kumimoji="1" lang="ja-JP" altLang="en-US" dirty="0" smtClean="0">
                <a:solidFill>
                  <a:schemeClr val="bg1">
                    <a:lumMod val="85000"/>
                  </a:schemeClr>
                </a:solidFill>
              </a:rPr>
              <a:t>アルゴリズムの評価</a:t>
            </a:r>
            <a:endParaRPr kumimoji="1" lang="en-US" altLang="ja-JP" dirty="0" smtClean="0">
              <a:solidFill>
                <a:schemeClr val="bg1">
                  <a:lumMod val="85000"/>
                </a:schemeClr>
              </a:solidFill>
            </a:endParaRPr>
          </a:p>
          <a:p>
            <a:r>
              <a:rPr kumimoji="1" lang="ja-JP" altLang="en-US" dirty="0" smtClean="0">
                <a:solidFill>
                  <a:schemeClr val="bg1">
                    <a:lumMod val="85000"/>
                  </a:schemeClr>
                </a:solidFill>
              </a:rPr>
              <a:t>結論</a:t>
            </a:r>
            <a:endParaRPr kumimoji="1" lang="en-US" altLang="ja-JP" dirty="0" smtClean="0">
              <a:solidFill>
                <a:schemeClr val="bg1">
                  <a:lumMod val="85000"/>
                </a:schemeClr>
              </a:solidFill>
            </a:endParaRPr>
          </a:p>
          <a:p>
            <a:pPr lvl="1"/>
            <a:endParaRPr kumimoji="1" lang="en-US" altLang="ja-JP" dirty="0" smtClean="0">
              <a:solidFill>
                <a:schemeClr val="bg1">
                  <a:lumMod val="85000"/>
                </a:schemeClr>
              </a:solidFill>
            </a:endParaRPr>
          </a:p>
          <a:p>
            <a:pPr lvl="1"/>
            <a:endParaRPr kumimoji="1" lang="ja-JP" altLang="en-US" dirty="0"/>
          </a:p>
        </p:txBody>
      </p:sp>
      <p:sp>
        <p:nvSpPr>
          <p:cNvPr id="4" name="日付プレースホルダー 3"/>
          <p:cNvSpPr>
            <a:spLocks noGrp="1"/>
          </p:cNvSpPr>
          <p:nvPr>
            <p:ph type="dt" sz="half" idx="10"/>
          </p:nvPr>
        </p:nvSpPr>
        <p:spPr/>
        <p:txBody>
          <a:bodyPr/>
          <a:lstStyle/>
          <a:p>
            <a:fld id="{4C3CCE7A-F395-0F43-8C8D-33217D98105C}" type="datetime1">
              <a:rPr lang="ja-JP" altLang="en-US" smtClean="0"/>
              <a:t>2014/03/16</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5</a:t>
            </a:fld>
            <a:endParaRPr lang="en-US"/>
          </a:p>
        </p:txBody>
      </p:sp>
    </p:spTree>
    <p:extLst>
      <p:ext uri="{BB962C8B-B14F-4D97-AF65-F5344CB8AC3E}">
        <p14:creationId xmlns:p14="http://schemas.microsoft.com/office/powerpoint/2010/main" val="2261287115"/>
      </p:ext>
    </p:extLst>
  </p:cSld>
  <p:clrMapOvr>
    <a:masterClrMapping/>
  </p:clrMapOvr>
  <mc:AlternateContent xmlns:mc="http://schemas.openxmlformats.org/markup-compatibility/2006" xmlns:p14="http://schemas.microsoft.com/office/powerpoint/2010/main">
    <mc:Choice Requires="p14">
      <p:transition spd="slow" p14:dur="2000" advTm="10546"/>
    </mc:Choice>
    <mc:Fallback xmlns="">
      <p:transition xmlns:p14="http://schemas.microsoft.com/office/powerpoint/2010/main" spd="slow" advTm="10546"/>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ExpEther</a:t>
            </a:r>
            <a:endParaRPr kumimoji="1" lang="ja-JP" altLang="en-US" dirty="0"/>
          </a:p>
        </p:txBody>
      </p:sp>
      <p:sp>
        <p:nvSpPr>
          <p:cNvPr id="3" name="コンテンツ プレースホルダー 2"/>
          <p:cNvSpPr>
            <a:spLocks noGrp="1"/>
          </p:cNvSpPr>
          <p:nvPr>
            <p:ph idx="1"/>
          </p:nvPr>
        </p:nvSpPr>
        <p:spPr>
          <a:xfrm>
            <a:off x="457200" y="1600200"/>
            <a:ext cx="8229600" cy="2372360"/>
          </a:xfrm>
        </p:spPr>
        <p:txBody>
          <a:bodyPr/>
          <a:lstStyle/>
          <a:p>
            <a:r>
              <a:rPr kumimoji="1" lang="en-US" altLang="ja-JP" dirty="0" smtClean="0"/>
              <a:t>PCI </a:t>
            </a:r>
            <a:r>
              <a:rPr kumimoji="1" lang="en-US" altLang="ja-JP" dirty="0"/>
              <a:t>Express</a:t>
            </a:r>
            <a:r>
              <a:rPr kumimoji="1" lang="ja-JP" altLang="en-US" dirty="0"/>
              <a:t>を</a:t>
            </a:r>
            <a:r>
              <a:rPr kumimoji="1" lang="en-US" altLang="ja-JP" dirty="0"/>
              <a:t>Ethernet</a:t>
            </a:r>
            <a:r>
              <a:rPr kumimoji="1" lang="ja-JP" altLang="en-US" dirty="0"/>
              <a:t>に</a:t>
            </a:r>
            <a:r>
              <a:rPr kumimoji="1" lang="ja-JP" altLang="en-US" dirty="0" smtClean="0"/>
              <a:t>拡張するシステム仮想化技術</a:t>
            </a:r>
            <a:endParaRPr kumimoji="1" lang="en-US" altLang="ja-JP" dirty="0"/>
          </a:p>
          <a:p>
            <a:pPr lvl="1"/>
            <a:r>
              <a:rPr lang="en-US" altLang="ja-JP" sz="2200" dirty="0" err="1"/>
              <a:t>PCIe</a:t>
            </a:r>
            <a:r>
              <a:rPr lang="ja-JP" altLang="en-US" sz="2200" dirty="0" smtClean="0"/>
              <a:t>のパケット（</a:t>
            </a:r>
            <a:r>
              <a:rPr lang="en-US" altLang="ja-JP" sz="2200" dirty="0" smtClean="0"/>
              <a:t>TLP</a:t>
            </a:r>
            <a:r>
              <a:rPr lang="ja-JP" altLang="en-US" sz="2200" dirty="0" smtClean="0"/>
              <a:t>）を</a:t>
            </a:r>
            <a:r>
              <a:rPr lang="en-US" altLang="ja-JP" sz="2200" dirty="0"/>
              <a:t>Ethernet</a:t>
            </a:r>
            <a:r>
              <a:rPr lang="ja-JP" altLang="en-US" sz="2200" dirty="0"/>
              <a:t>のフレーム</a:t>
            </a:r>
            <a:r>
              <a:rPr lang="ja-JP" altLang="en-US" sz="2200" dirty="0" smtClean="0"/>
              <a:t>にカプセル化</a:t>
            </a:r>
            <a:endParaRPr lang="en-US" altLang="ja-JP" sz="2200" dirty="0"/>
          </a:p>
          <a:p>
            <a:r>
              <a:rPr lang="ja-JP" altLang="en-US" dirty="0"/>
              <a:t>ホスト側での設定は不要</a:t>
            </a:r>
            <a:endParaRPr lang="en-US" altLang="ja-JP" dirty="0"/>
          </a:p>
          <a:p>
            <a:pPr lvl="1"/>
            <a:r>
              <a:rPr lang="ja-JP" altLang="en-US" sz="2200" dirty="0"/>
              <a:t>必要な機能は</a:t>
            </a:r>
            <a:r>
              <a:rPr lang="en-US" altLang="ja-JP" sz="2200" dirty="0"/>
              <a:t>NIC</a:t>
            </a:r>
            <a:r>
              <a:rPr lang="ja-JP" altLang="en-US" sz="2200" dirty="0"/>
              <a:t>上のハードウェアで提供</a:t>
            </a:r>
            <a:endParaRPr lang="en-US" altLang="ja-JP" sz="2200" dirty="0"/>
          </a:p>
          <a:p>
            <a:pPr lvl="1"/>
            <a:r>
              <a:rPr lang="ja-JP" altLang="en-US" sz="2200" dirty="0"/>
              <a:t>ユーザは</a:t>
            </a:r>
            <a:r>
              <a:rPr lang="en-US" altLang="ja-JP" sz="2200" dirty="0"/>
              <a:t>Ethernet</a:t>
            </a:r>
            <a:r>
              <a:rPr lang="ja-JP" altLang="en-US" sz="2200" dirty="0"/>
              <a:t>の存在を意識しなくて</a:t>
            </a:r>
            <a:r>
              <a:rPr lang="ja-JP" altLang="en-US" sz="2200" dirty="0" smtClean="0"/>
              <a:t>よい</a:t>
            </a:r>
            <a:endParaRPr lang="en-US" altLang="ja-JP" sz="2200" dirty="0"/>
          </a:p>
        </p:txBody>
      </p:sp>
      <p:sp>
        <p:nvSpPr>
          <p:cNvPr id="4" name="日付プレースホルダー 3"/>
          <p:cNvSpPr>
            <a:spLocks noGrp="1"/>
          </p:cNvSpPr>
          <p:nvPr>
            <p:ph type="dt" sz="half" idx="10"/>
          </p:nvPr>
        </p:nvSpPr>
        <p:spPr/>
        <p:txBody>
          <a:bodyPr/>
          <a:lstStyle/>
          <a:p>
            <a:fld id="{B6B959AE-93AE-2C47-AE1E-BCCEC5793A4E}" type="datetime1">
              <a:rPr lang="ja-JP" altLang="en-US" smtClean="0"/>
              <a:t>2014/03/16</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6</a:t>
            </a:fld>
            <a:endParaRPr lang="en-US"/>
          </a:p>
        </p:txBody>
      </p:sp>
      <p:grpSp>
        <p:nvGrpSpPr>
          <p:cNvPr id="148" name="図形グループ 147"/>
          <p:cNvGrpSpPr/>
          <p:nvPr/>
        </p:nvGrpSpPr>
        <p:grpSpPr>
          <a:xfrm>
            <a:off x="437739" y="4476998"/>
            <a:ext cx="8268522" cy="1856740"/>
            <a:chOff x="416460" y="3972560"/>
            <a:chExt cx="8268522" cy="1856740"/>
          </a:xfrm>
        </p:grpSpPr>
        <p:cxnSp>
          <p:nvCxnSpPr>
            <p:cNvPr id="104" name="直線コネクタ 103"/>
            <p:cNvCxnSpPr>
              <a:endCxn id="42" idx="2"/>
            </p:cNvCxnSpPr>
            <p:nvPr/>
          </p:nvCxnSpPr>
          <p:spPr>
            <a:xfrm flipH="1">
              <a:off x="3064990" y="4053780"/>
              <a:ext cx="790" cy="1775520"/>
            </a:xfrm>
            <a:prstGeom prst="line">
              <a:avLst/>
            </a:prstGeom>
            <a:ln>
              <a:prstDash val="dash"/>
            </a:ln>
          </p:spPr>
          <p:style>
            <a:lnRef idx="2">
              <a:schemeClr val="dk1"/>
            </a:lnRef>
            <a:fillRef idx="1">
              <a:schemeClr val="lt1"/>
            </a:fillRef>
            <a:effectRef idx="0">
              <a:schemeClr val="dk1"/>
            </a:effectRef>
            <a:fontRef idx="minor">
              <a:schemeClr val="dk1"/>
            </a:fontRef>
          </p:style>
        </p:cxnSp>
        <p:cxnSp>
          <p:nvCxnSpPr>
            <p:cNvPr id="112" name="直線コネクタ 111"/>
            <p:cNvCxnSpPr>
              <a:endCxn id="65" idx="2"/>
            </p:cNvCxnSpPr>
            <p:nvPr/>
          </p:nvCxnSpPr>
          <p:spPr>
            <a:xfrm>
              <a:off x="6003847" y="4053780"/>
              <a:ext cx="0" cy="1775520"/>
            </a:xfrm>
            <a:prstGeom prst="line">
              <a:avLst/>
            </a:prstGeom>
            <a:ln>
              <a:prstDash val="dash"/>
            </a:ln>
          </p:spPr>
          <p:style>
            <a:lnRef idx="2">
              <a:schemeClr val="dk1"/>
            </a:lnRef>
            <a:fillRef idx="1">
              <a:schemeClr val="lt1"/>
            </a:fillRef>
            <a:effectRef idx="0">
              <a:schemeClr val="dk1"/>
            </a:effectRef>
            <a:fontRef idx="minor">
              <a:schemeClr val="dk1"/>
            </a:fontRef>
          </p:style>
        </p:cxnSp>
        <p:cxnSp>
          <p:nvCxnSpPr>
            <p:cNvPr id="116" name="直線コネクタ 115"/>
            <p:cNvCxnSpPr/>
            <p:nvPr/>
          </p:nvCxnSpPr>
          <p:spPr>
            <a:xfrm>
              <a:off x="794053" y="4053780"/>
              <a:ext cx="0" cy="1775520"/>
            </a:xfrm>
            <a:prstGeom prst="line">
              <a:avLst/>
            </a:prstGeom>
            <a:ln>
              <a:prstDash val="dash"/>
            </a:ln>
          </p:spPr>
          <p:style>
            <a:lnRef idx="2">
              <a:schemeClr val="dk1"/>
            </a:lnRef>
            <a:fillRef idx="1">
              <a:schemeClr val="lt1"/>
            </a:fillRef>
            <a:effectRef idx="0">
              <a:schemeClr val="dk1"/>
            </a:effectRef>
            <a:fontRef idx="minor">
              <a:schemeClr val="dk1"/>
            </a:fontRef>
          </p:style>
        </p:cxnSp>
        <p:cxnSp>
          <p:nvCxnSpPr>
            <p:cNvPr id="117" name="直線コネクタ 116"/>
            <p:cNvCxnSpPr/>
            <p:nvPr/>
          </p:nvCxnSpPr>
          <p:spPr>
            <a:xfrm>
              <a:off x="8307389" y="4053780"/>
              <a:ext cx="0" cy="1775520"/>
            </a:xfrm>
            <a:prstGeom prst="line">
              <a:avLst/>
            </a:prstGeom>
            <a:ln>
              <a:prstDash val="dash"/>
            </a:ln>
          </p:spPr>
          <p:style>
            <a:lnRef idx="2">
              <a:schemeClr val="dk1"/>
            </a:lnRef>
            <a:fillRef idx="1">
              <a:schemeClr val="lt1"/>
            </a:fillRef>
            <a:effectRef idx="0">
              <a:schemeClr val="dk1"/>
            </a:effectRef>
            <a:fontRef idx="minor">
              <a:schemeClr val="dk1"/>
            </a:fontRef>
          </p:style>
        </p:cxnSp>
        <p:sp>
          <p:nvSpPr>
            <p:cNvPr id="41" name="正方形/長方形 40"/>
            <p:cNvSpPr/>
            <p:nvPr/>
          </p:nvSpPr>
          <p:spPr>
            <a:xfrm>
              <a:off x="416460" y="4893835"/>
              <a:ext cx="755186" cy="426836"/>
            </a:xfrm>
            <a:prstGeom prst="rect">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400" dirty="0" smtClean="0">
                  <a:latin typeface="Calibri" panose="020F0502020204030204" pitchFamily="34" charset="0"/>
                </a:rPr>
                <a:t>CPU</a:t>
              </a:r>
              <a:endParaRPr kumimoji="1" lang="ja-JP" altLang="en-US" sz="2400" dirty="0">
                <a:latin typeface="Calibri" panose="020F0502020204030204" pitchFamily="34" charset="0"/>
              </a:endParaRPr>
            </a:p>
          </p:txBody>
        </p:sp>
        <p:sp>
          <p:nvSpPr>
            <p:cNvPr id="42" name="角丸四角形 41"/>
            <p:cNvSpPr/>
            <p:nvPr/>
          </p:nvSpPr>
          <p:spPr>
            <a:xfrm>
              <a:off x="2374399" y="4782210"/>
              <a:ext cx="1381182" cy="655870"/>
            </a:xfrm>
            <a:prstGeom prst="roundRect">
              <a:avLst/>
            </a:prstGeom>
            <a:solidFill>
              <a:schemeClr val="accent3">
                <a:lumMod val="60000"/>
                <a:lumOff val="4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2400" dirty="0" err="1" smtClean="0">
                  <a:latin typeface="Calibri" panose="020F0502020204030204" pitchFamily="34" charset="0"/>
                </a:rPr>
                <a:t>ExpEther</a:t>
              </a:r>
              <a:endParaRPr kumimoji="1" lang="en-US" altLang="ja-JP" sz="2400" dirty="0">
                <a:latin typeface="Calibri" panose="020F0502020204030204" pitchFamily="34" charset="0"/>
              </a:endParaRPr>
            </a:p>
            <a:p>
              <a:pPr algn="ctr"/>
              <a:r>
                <a:rPr kumimoji="1" lang="en-US" altLang="ja-JP" sz="2400" dirty="0" smtClean="0">
                  <a:latin typeface="Calibri" panose="020F0502020204030204" pitchFamily="34" charset="0"/>
                </a:rPr>
                <a:t>NIC</a:t>
              </a:r>
              <a:endParaRPr kumimoji="1" lang="ja-JP" altLang="en-US" sz="2400" dirty="0">
                <a:latin typeface="Calibri" panose="020F0502020204030204" pitchFamily="34" charset="0"/>
              </a:endParaRPr>
            </a:p>
          </p:txBody>
        </p:sp>
        <p:sp>
          <p:nvSpPr>
            <p:cNvPr id="65" name="角丸四角形 64"/>
            <p:cNvSpPr/>
            <p:nvPr/>
          </p:nvSpPr>
          <p:spPr>
            <a:xfrm>
              <a:off x="5313256" y="4782210"/>
              <a:ext cx="1381182" cy="655870"/>
            </a:xfrm>
            <a:prstGeom prst="roundRect">
              <a:avLst/>
            </a:prstGeom>
            <a:solidFill>
              <a:schemeClr val="accent3">
                <a:lumMod val="60000"/>
                <a:lumOff val="4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2400" dirty="0" err="1" smtClean="0">
                  <a:latin typeface="Calibri" panose="020F0502020204030204" pitchFamily="34" charset="0"/>
                </a:rPr>
                <a:t>ExpEther</a:t>
              </a:r>
              <a:endParaRPr kumimoji="1" lang="en-US" altLang="ja-JP" sz="2400" dirty="0">
                <a:latin typeface="Calibri" panose="020F0502020204030204" pitchFamily="34" charset="0"/>
              </a:endParaRPr>
            </a:p>
            <a:p>
              <a:pPr algn="ctr"/>
              <a:r>
                <a:rPr kumimoji="1" lang="en-US" altLang="ja-JP" sz="2400" dirty="0" smtClean="0">
                  <a:latin typeface="Calibri" panose="020F0502020204030204" pitchFamily="34" charset="0"/>
                </a:rPr>
                <a:t>NIC</a:t>
              </a:r>
              <a:endParaRPr kumimoji="1" lang="ja-JP" altLang="en-US" sz="2400" dirty="0">
                <a:latin typeface="Calibri" panose="020F0502020204030204" pitchFamily="34" charset="0"/>
              </a:endParaRPr>
            </a:p>
          </p:txBody>
        </p:sp>
        <p:cxnSp>
          <p:nvCxnSpPr>
            <p:cNvPr id="29" name="直線矢印コネクタ 28"/>
            <p:cNvCxnSpPr>
              <a:stCxn id="41" idx="3"/>
              <a:endCxn id="42" idx="1"/>
            </p:cNvCxnSpPr>
            <p:nvPr/>
          </p:nvCxnSpPr>
          <p:spPr>
            <a:xfrm>
              <a:off x="1171646" y="5107253"/>
              <a:ext cx="1202753" cy="2892"/>
            </a:xfrm>
            <a:prstGeom prst="straightConnector1">
              <a:avLst/>
            </a:prstGeom>
            <a:ln>
              <a:prstDash val="solid"/>
              <a:headEnd type="arrow"/>
              <a:tailEnd type="arrow"/>
            </a:ln>
          </p:spPr>
          <p:style>
            <a:lnRef idx="2">
              <a:schemeClr val="dk1"/>
            </a:lnRef>
            <a:fillRef idx="1">
              <a:schemeClr val="lt1"/>
            </a:fillRef>
            <a:effectRef idx="0">
              <a:schemeClr val="dk1"/>
            </a:effectRef>
            <a:fontRef idx="minor">
              <a:schemeClr val="dk1"/>
            </a:fontRef>
          </p:style>
        </p:cxnSp>
        <p:cxnSp>
          <p:nvCxnSpPr>
            <p:cNvPr id="86" name="直線矢印コネクタ 85"/>
            <p:cNvCxnSpPr>
              <a:stCxn id="65" idx="3"/>
              <a:endCxn id="95" idx="1"/>
            </p:cNvCxnSpPr>
            <p:nvPr/>
          </p:nvCxnSpPr>
          <p:spPr>
            <a:xfrm>
              <a:off x="6694438" y="5110145"/>
              <a:ext cx="1235358" cy="0"/>
            </a:xfrm>
            <a:prstGeom prst="straightConnector1">
              <a:avLst/>
            </a:prstGeom>
            <a:ln>
              <a:prstDash val="solid"/>
              <a:headEnd type="arrow"/>
              <a:tailEnd type="arrow"/>
            </a:ln>
          </p:spPr>
          <p:style>
            <a:lnRef idx="2">
              <a:schemeClr val="dk1"/>
            </a:lnRef>
            <a:fillRef idx="1">
              <a:schemeClr val="lt1"/>
            </a:fillRef>
            <a:effectRef idx="0">
              <a:schemeClr val="dk1"/>
            </a:effectRef>
            <a:fontRef idx="minor">
              <a:schemeClr val="dk1"/>
            </a:fontRef>
          </p:style>
        </p:cxnSp>
        <p:sp>
          <p:nvSpPr>
            <p:cNvPr id="95" name="正方形/長方形 94"/>
            <p:cNvSpPr/>
            <p:nvPr/>
          </p:nvSpPr>
          <p:spPr>
            <a:xfrm>
              <a:off x="7929796" y="4896727"/>
              <a:ext cx="755186" cy="426836"/>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400" dirty="0" smtClean="0">
                  <a:latin typeface="Calibri" panose="020F0502020204030204" pitchFamily="34" charset="0"/>
                </a:rPr>
                <a:t>GPU</a:t>
              </a:r>
              <a:endParaRPr kumimoji="1" lang="ja-JP" altLang="en-US" sz="2400" dirty="0">
                <a:latin typeface="Calibri" panose="020F0502020204030204" pitchFamily="34" charset="0"/>
              </a:endParaRPr>
            </a:p>
          </p:txBody>
        </p:sp>
        <p:cxnSp>
          <p:nvCxnSpPr>
            <p:cNvPr id="99" name="直線矢印コネクタ 98"/>
            <p:cNvCxnSpPr>
              <a:stCxn id="42" idx="3"/>
              <a:endCxn id="65" idx="1"/>
            </p:cNvCxnSpPr>
            <p:nvPr/>
          </p:nvCxnSpPr>
          <p:spPr>
            <a:xfrm>
              <a:off x="3755581" y="5110145"/>
              <a:ext cx="1557675" cy="0"/>
            </a:xfrm>
            <a:prstGeom prst="straightConnector1">
              <a:avLst/>
            </a:prstGeom>
            <a:ln>
              <a:prstDash val="solid"/>
              <a:headEnd type="arrow"/>
              <a:tailEnd type="arrow"/>
            </a:ln>
          </p:spPr>
          <p:style>
            <a:lnRef idx="2">
              <a:schemeClr val="dk1"/>
            </a:lnRef>
            <a:fillRef idx="1">
              <a:schemeClr val="lt1"/>
            </a:fillRef>
            <a:effectRef idx="0">
              <a:schemeClr val="dk1"/>
            </a:effectRef>
            <a:fontRef idx="minor">
              <a:schemeClr val="dk1"/>
            </a:fontRef>
          </p:style>
        </p:cxnSp>
        <p:cxnSp>
          <p:nvCxnSpPr>
            <p:cNvPr id="129" name="直線矢印コネクタ 128"/>
            <p:cNvCxnSpPr/>
            <p:nvPr/>
          </p:nvCxnSpPr>
          <p:spPr>
            <a:xfrm>
              <a:off x="794053" y="4356100"/>
              <a:ext cx="2270937" cy="0"/>
            </a:xfrm>
            <a:prstGeom prst="straightConnector1">
              <a:avLst/>
            </a:prstGeom>
            <a:ln>
              <a:solidFill>
                <a:srgbClr val="4F81BD"/>
              </a:solidFill>
              <a:prstDash val="dash"/>
              <a:headEnd type="arrow"/>
              <a:tailEnd type="arrow"/>
            </a:ln>
          </p:spPr>
          <p:style>
            <a:lnRef idx="2">
              <a:schemeClr val="dk1"/>
            </a:lnRef>
            <a:fillRef idx="1">
              <a:schemeClr val="lt1"/>
            </a:fillRef>
            <a:effectRef idx="0">
              <a:schemeClr val="dk1"/>
            </a:effectRef>
            <a:fontRef idx="minor">
              <a:schemeClr val="dk1"/>
            </a:fontRef>
          </p:style>
        </p:cxnSp>
        <p:cxnSp>
          <p:nvCxnSpPr>
            <p:cNvPr id="131" name="直線矢印コネクタ 130"/>
            <p:cNvCxnSpPr/>
            <p:nvPr/>
          </p:nvCxnSpPr>
          <p:spPr>
            <a:xfrm>
              <a:off x="3065780" y="4356100"/>
              <a:ext cx="2938067" cy="0"/>
            </a:xfrm>
            <a:prstGeom prst="straightConnector1">
              <a:avLst/>
            </a:prstGeom>
            <a:ln>
              <a:solidFill>
                <a:schemeClr val="accent3"/>
              </a:solidFill>
              <a:prstDash val="dash"/>
              <a:headEnd type="arrow"/>
              <a:tailEnd type="arrow"/>
            </a:ln>
          </p:spPr>
          <p:style>
            <a:lnRef idx="2">
              <a:schemeClr val="dk1"/>
            </a:lnRef>
            <a:fillRef idx="1">
              <a:schemeClr val="lt1"/>
            </a:fillRef>
            <a:effectRef idx="0">
              <a:schemeClr val="dk1"/>
            </a:effectRef>
            <a:fontRef idx="minor">
              <a:schemeClr val="dk1"/>
            </a:fontRef>
          </p:style>
        </p:cxnSp>
        <p:sp>
          <p:nvSpPr>
            <p:cNvPr id="134" name="テキスト ボックス 133"/>
            <p:cNvSpPr txBox="1"/>
            <p:nvPr/>
          </p:nvSpPr>
          <p:spPr>
            <a:xfrm>
              <a:off x="1215460" y="3986768"/>
              <a:ext cx="1467431" cy="369332"/>
            </a:xfrm>
            <a:prstGeom prst="rect">
              <a:avLst/>
            </a:prstGeom>
            <a:noFill/>
          </p:spPr>
          <p:txBody>
            <a:bodyPr wrap="none" rtlCol="0">
              <a:spAutoFit/>
            </a:bodyPr>
            <a:lstStyle/>
            <a:p>
              <a:r>
                <a:rPr kumimoji="1" lang="en-US" altLang="ja-JP" dirty="0" smtClean="0"/>
                <a:t>PCI Express</a:t>
              </a:r>
              <a:endParaRPr kumimoji="1" lang="ja-JP" altLang="en-US" dirty="0"/>
            </a:p>
          </p:txBody>
        </p:sp>
        <p:sp>
          <p:nvSpPr>
            <p:cNvPr id="137" name="テキスト ボックス 136"/>
            <p:cNvSpPr txBox="1"/>
            <p:nvPr/>
          </p:nvSpPr>
          <p:spPr>
            <a:xfrm>
              <a:off x="4013200" y="3972560"/>
              <a:ext cx="1057276" cy="369332"/>
            </a:xfrm>
            <a:prstGeom prst="rect">
              <a:avLst/>
            </a:prstGeom>
            <a:noFill/>
          </p:spPr>
          <p:txBody>
            <a:bodyPr wrap="none" rtlCol="0">
              <a:spAutoFit/>
            </a:bodyPr>
            <a:lstStyle/>
            <a:p>
              <a:r>
                <a:rPr kumimoji="1" lang="en-US" altLang="ja-JP" dirty="0" smtClean="0"/>
                <a:t>Ethernet</a:t>
              </a:r>
              <a:endParaRPr kumimoji="1" lang="ja-JP" altLang="en-US" dirty="0"/>
            </a:p>
          </p:txBody>
        </p:sp>
        <p:sp>
          <p:nvSpPr>
            <p:cNvPr id="138" name="片側の 2 つの角を切り取った四角形 137"/>
            <p:cNvSpPr/>
            <p:nvPr/>
          </p:nvSpPr>
          <p:spPr>
            <a:xfrm>
              <a:off x="1393898" y="4877526"/>
              <a:ext cx="752476" cy="393700"/>
            </a:xfrm>
            <a:prstGeom prst="snip2Same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2400" dirty="0" smtClean="0">
                  <a:latin typeface="Calibri" panose="020F0502020204030204" pitchFamily="34" charset="0"/>
                </a:rPr>
                <a:t>TLP</a:t>
              </a:r>
              <a:endParaRPr kumimoji="1" lang="ja-JP" altLang="en-US" sz="2400" dirty="0">
                <a:latin typeface="Calibri" panose="020F0502020204030204" pitchFamily="34" charset="0"/>
              </a:endParaRPr>
            </a:p>
          </p:txBody>
        </p:sp>
        <p:cxnSp>
          <p:nvCxnSpPr>
            <p:cNvPr id="142" name="直線矢印コネクタ 141"/>
            <p:cNvCxnSpPr/>
            <p:nvPr/>
          </p:nvCxnSpPr>
          <p:spPr>
            <a:xfrm>
              <a:off x="6016077" y="4356100"/>
              <a:ext cx="2270937" cy="0"/>
            </a:xfrm>
            <a:prstGeom prst="straightConnector1">
              <a:avLst/>
            </a:prstGeom>
            <a:ln>
              <a:solidFill>
                <a:srgbClr val="4F81BD"/>
              </a:solidFill>
              <a:prstDash val="dash"/>
              <a:headEnd type="arrow"/>
              <a:tailEnd type="arrow"/>
            </a:ln>
          </p:spPr>
          <p:style>
            <a:lnRef idx="2">
              <a:schemeClr val="dk1"/>
            </a:lnRef>
            <a:fillRef idx="1">
              <a:schemeClr val="lt1"/>
            </a:fillRef>
            <a:effectRef idx="0">
              <a:schemeClr val="dk1"/>
            </a:effectRef>
            <a:fontRef idx="minor">
              <a:schemeClr val="dk1"/>
            </a:fontRef>
          </p:style>
        </p:cxnSp>
        <p:sp>
          <p:nvSpPr>
            <p:cNvPr id="143" name="テキスト ボックス 142"/>
            <p:cNvSpPr txBox="1"/>
            <p:nvPr/>
          </p:nvSpPr>
          <p:spPr>
            <a:xfrm>
              <a:off x="6437484" y="3986768"/>
              <a:ext cx="1467431" cy="369332"/>
            </a:xfrm>
            <a:prstGeom prst="rect">
              <a:avLst/>
            </a:prstGeom>
            <a:noFill/>
          </p:spPr>
          <p:txBody>
            <a:bodyPr wrap="none" rtlCol="0">
              <a:spAutoFit/>
            </a:bodyPr>
            <a:lstStyle/>
            <a:p>
              <a:r>
                <a:rPr kumimoji="1" lang="en-US" altLang="ja-JP" dirty="0" smtClean="0"/>
                <a:t>PCI Express</a:t>
              </a:r>
              <a:endParaRPr kumimoji="1" lang="ja-JP" altLang="en-US" dirty="0"/>
            </a:p>
          </p:txBody>
        </p:sp>
        <p:sp>
          <p:nvSpPr>
            <p:cNvPr id="145" name="片側の 2 つの角を切り取った四角形 144"/>
            <p:cNvSpPr/>
            <p:nvPr/>
          </p:nvSpPr>
          <p:spPr>
            <a:xfrm>
              <a:off x="6942234" y="4877526"/>
              <a:ext cx="752476" cy="393700"/>
            </a:xfrm>
            <a:prstGeom prst="snip2Same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2400" dirty="0" smtClean="0">
                  <a:latin typeface="Calibri" panose="020F0502020204030204" pitchFamily="34" charset="0"/>
                </a:rPr>
                <a:t>TLP</a:t>
              </a:r>
              <a:endParaRPr kumimoji="1" lang="ja-JP" altLang="en-US" sz="2400" dirty="0">
                <a:latin typeface="Calibri" panose="020F0502020204030204" pitchFamily="34" charset="0"/>
              </a:endParaRPr>
            </a:p>
          </p:txBody>
        </p:sp>
        <p:sp>
          <p:nvSpPr>
            <p:cNvPr id="147" name="片側の 2 つの角を切り取った四角形 146"/>
            <p:cNvSpPr/>
            <p:nvPr/>
          </p:nvSpPr>
          <p:spPr>
            <a:xfrm>
              <a:off x="3981970" y="4877526"/>
              <a:ext cx="1114494" cy="393700"/>
            </a:xfrm>
            <a:prstGeom prst="snip2Same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2400" dirty="0" smtClean="0">
                  <a:latin typeface="Calibri" panose="020F0502020204030204" pitchFamily="34" charset="0"/>
                </a:rPr>
                <a:t>Frame</a:t>
              </a:r>
              <a:endParaRPr kumimoji="1" lang="ja-JP" altLang="en-US" sz="2400" dirty="0">
                <a:latin typeface="Calibri" panose="020F0502020204030204" pitchFamily="34" charset="0"/>
              </a:endParaRPr>
            </a:p>
          </p:txBody>
        </p:sp>
      </p:grpSp>
      <p:sp>
        <p:nvSpPr>
          <p:cNvPr id="151" name="テキスト ボックス 150"/>
          <p:cNvSpPr txBox="1"/>
          <p:nvPr/>
        </p:nvSpPr>
        <p:spPr>
          <a:xfrm>
            <a:off x="4987752" y="3841988"/>
            <a:ext cx="3340916" cy="369332"/>
          </a:xfrm>
          <a:prstGeom prst="rect">
            <a:avLst/>
          </a:prstGeom>
          <a:noFill/>
        </p:spPr>
        <p:txBody>
          <a:bodyPr wrap="none" rtlCol="0">
            <a:spAutoFit/>
          </a:bodyPr>
          <a:lstStyle/>
          <a:p>
            <a:r>
              <a:rPr kumimoji="1" lang="en-US" altLang="ja-JP" dirty="0" smtClean="0"/>
              <a:t>TLP: Transaction Layer Packet</a:t>
            </a:r>
            <a:endParaRPr kumimoji="1" lang="ja-JP" altLang="en-US" dirty="0"/>
          </a:p>
        </p:txBody>
      </p:sp>
    </p:spTree>
    <p:extLst>
      <p:ext uri="{BB962C8B-B14F-4D97-AF65-F5344CB8AC3E}">
        <p14:creationId xmlns:p14="http://schemas.microsoft.com/office/powerpoint/2010/main" val="669514323"/>
      </p:ext>
    </p:extLst>
  </p:cSld>
  <p:clrMapOvr>
    <a:masterClrMapping/>
  </p:clrMapOvr>
  <mc:AlternateContent xmlns:mc="http://schemas.openxmlformats.org/markup-compatibility/2006" xmlns:p14="http://schemas.microsoft.com/office/powerpoint/2010/main">
    <mc:Choice Requires="p14">
      <p:transition spd="slow" p14:dur="2000" advTm="36704"/>
    </mc:Choice>
    <mc:Fallback xmlns="">
      <p:transition xmlns:p14="http://schemas.microsoft.com/office/powerpoint/2010/main" spd="slow" advTm="36704"/>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err="1" smtClean="0"/>
              <a:t>ExpEther</a:t>
            </a:r>
            <a:r>
              <a:rPr kumimoji="1" lang="ja-JP" altLang="en-US" dirty="0" smtClean="0"/>
              <a:t>を用いたマルチ</a:t>
            </a:r>
            <a:r>
              <a:rPr kumimoji="1" lang="en-US" altLang="ja-JP" dirty="0" smtClean="0"/>
              <a:t>GPU</a:t>
            </a:r>
            <a:r>
              <a:rPr kumimoji="1" lang="ja-JP" altLang="en-US" dirty="0" smtClean="0"/>
              <a:t>システム</a:t>
            </a:r>
            <a:endParaRPr kumimoji="1" lang="ja-JP" altLang="en-US" dirty="0"/>
          </a:p>
        </p:txBody>
      </p:sp>
      <p:sp>
        <p:nvSpPr>
          <p:cNvPr id="30" name="コンテンツ プレースホルダー 29"/>
          <p:cNvSpPr>
            <a:spLocks noGrp="1"/>
          </p:cNvSpPr>
          <p:nvPr>
            <p:ph sz="half" idx="1"/>
          </p:nvPr>
        </p:nvSpPr>
        <p:spPr>
          <a:xfrm>
            <a:off x="400338" y="2351927"/>
            <a:ext cx="4203555" cy="1617472"/>
          </a:xfrm>
        </p:spPr>
        <p:txBody>
          <a:bodyPr>
            <a:normAutofit/>
          </a:bodyPr>
          <a:lstStyle/>
          <a:p>
            <a:r>
              <a:rPr kumimoji="1" lang="ja-JP" altLang="en-US" sz="2200" dirty="0" smtClean="0">
                <a:solidFill>
                  <a:schemeClr val="accent2"/>
                </a:solidFill>
              </a:rPr>
              <a:t>利点</a:t>
            </a:r>
            <a:endParaRPr kumimoji="1" lang="en-US" altLang="ja-JP" sz="2200" dirty="0">
              <a:solidFill>
                <a:schemeClr val="accent2"/>
              </a:solidFill>
            </a:endParaRPr>
          </a:p>
          <a:p>
            <a:pPr lvl="1"/>
            <a:r>
              <a:rPr kumimoji="1" lang="ja-JP" altLang="en-US" sz="2000" dirty="0"/>
              <a:t>複数ノード環境の構築が不要</a:t>
            </a:r>
            <a:endParaRPr kumimoji="1" lang="en-US" altLang="ja-JP" sz="2000" dirty="0"/>
          </a:p>
          <a:p>
            <a:pPr lvl="1"/>
            <a:r>
              <a:rPr kumimoji="1" lang="ja-JP" altLang="en-US" sz="2000" dirty="0"/>
              <a:t>ノード間制御のプログラムが不要</a:t>
            </a:r>
            <a:endParaRPr kumimoji="1" lang="en-US" altLang="ja-JP" sz="2000" dirty="0"/>
          </a:p>
          <a:p>
            <a:pPr lvl="1"/>
            <a:r>
              <a:rPr kumimoji="1" lang="ja-JP" altLang="en-US" sz="2000" dirty="0"/>
              <a:t>拡張性に優れて</a:t>
            </a:r>
            <a:r>
              <a:rPr kumimoji="1" lang="ja-JP" altLang="en-US" sz="2000" dirty="0" smtClean="0"/>
              <a:t>いる</a:t>
            </a:r>
            <a:endParaRPr kumimoji="1" lang="en-US" altLang="ja-JP" sz="2000" dirty="0" smtClean="0"/>
          </a:p>
          <a:p>
            <a:endParaRPr kumimoji="1" lang="ja-JP" altLang="en-US" sz="2000" dirty="0"/>
          </a:p>
        </p:txBody>
      </p:sp>
      <p:sp>
        <p:nvSpPr>
          <p:cNvPr id="32" name="コンテンツ プレースホルダー 31"/>
          <p:cNvSpPr>
            <a:spLocks noGrp="1"/>
          </p:cNvSpPr>
          <p:nvPr>
            <p:ph sz="half" idx="2"/>
          </p:nvPr>
        </p:nvSpPr>
        <p:spPr>
          <a:xfrm>
            <a:off x="4810404" y="2351927"/>
            <a:ext cx="4279085" cy="1617472"/>
          </a:xfrm>
        </p:spPr>
        <p:txBody>
          <a:bodyPr>
            <a:normAutofit/>
          </a:bodyPr>
          <a:lstStyle/>
          <a:p>
            <a:r>
              <a:rPr kumimoji="1" lang="ja-JP" altLang="en-US" sz="2200" dirty="0" smtClean="0">
                <a:solidFill>
                  <a:schemeClr val="accent1"/>
                </a:solidFill>
              </a:rPr>
              <a:t>欠点</a:t>
            </a:r>
            <a:endParaRPr kumimoji="1" lang="en-US" altLang="ja-JP" sz="2200" dirty="0">
              <a:solidFill>
                <a:schemeClr val="accent1"/>
              </a:solidFill>
            </a:endParaRPr>
          </a:p>
          <a:p>
            <a:pPr lvl="1"/>
            <a:r>
              <a:rPr kumimoji="1" lang="en-US" altLang="ja-JP" sz="2000" dirty="0" err="1" smtClean="0"/>
              <a:t>PCIe</a:t>
            </a:r>
            <a:r>
              <a:rPr kumimoji="1" lang="ja-JP" altLang="en-US" sz="2000" dirty="0" smtClean="0"/>
              <a:t>と比較するとデータ</a:t>
            </a:r>
            <a:r>
              <a:rPr kumimoji="1" lang="ja-JP" altLang="en-US" sz="2000" dirty="0"/>
              <a:t>転送スループットが小さい</a:t>
            </a:r>
            <a:endParaRPr kumimoji="1" lang="en-US" altLang="ja-JP" sz="2000" dirty="0"/>
          </a:p>
          <a:p>
            <a:endParaRPr kumimoji="1" lang="ja-JP" altLang="en-US" dirty="0"/>
          </a:p>
        </p:txBody>
      </p:sp>
      <p:sp>
        <p:nvSpPr>
          <p:cNvPr id="4" name="日付プレースホルダー 3"/>
          <p:cNvSpPr>
            <a:spLocks noGrp="1"/>
          </p:cNvSpPr>
          <p:nvPr>
            <p:ph type="dt" sz="half" idx="10"/>
          </p:nvPr>
        </p:nvSpPr>
        <p:spPr/>
        <p:txBody>
          <a:bodyPr/>
          <a:lstStyle/>
          <a:p>
            <a:fld id="{723E69E0-DDFF-6C48-BE02-9309187D77B8}" type="datetime1">
              <a:rPr lang="ja-JP" altLang="en-US" smtClean="0"/>
              <a:t>2014/03/16</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7</a:t>
            </a:fld>
            <a:endParaRPr lang="en-US"/>
          </a:p>
        </p:txBody>
      </p:sp>
      <p:grpSp>
        <p:nvGrpSpPr>
          <p:cNvPr id="66" name="図形グループ 65"/>
          <p:cNvGrpSpPr/>
          <p:nvPr/>
        </p:nvGrpSpPr>
        <p:grpSpPr>
          <a:xfrm>
            <a:off x="537641" y="4335521"/>
            <a:ext cx="2664995" cy="1662899"/>
            <a:chOff x="613841" y="2976621"/>
            <a:chExt cx="2664995" cy="1662899"/>
          </a:xfrm>
        </p:grpSpPr>
        <p:sp>
          <p:nvSpPr>
            <p:cNvPr id="19" name="正方形/長方形 18"/>
            <p:cNvSpPr/>
            <p:nvPr/>
          </p:nvSpPr>
          <p:spPr>
            <a:xfrm>
              <a:off x="613841" y="3193397"/>
              <a:ext cx="2258153" cy="1446123"/>
            </a:xfrm>
            <a:prstGeom prst="rect">
              <a:avLst/>
            </a:prstGeom>
            <a:noFill/>
            <a:ln w="38100" cmpd="sng">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8" name="正方形/長方形 7"/>
            <p:cNvSpPr/>
            <p:nvPr/>
          </p:nvSpPr>
          <p:spPr>
            <a:xfrm>
              <a:off x="1030247" y="3408463"/>
              <a:ext cx="914400" cy="426836"/>
            </a:xfrm>
            <a:prstGeom prst="rect">
              <a:avLst/>
            </a:prstGeom>
            <a:solidFill>
              <a:schemeClr val="accent2">
                <a:lumMod val="60000"/>
                <a:lumOff val="40000"/>
              </a:schemeClr>
            </a:solidFill>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CPU</a:t>
              </a:r>
              <a:endParaRPr kumimoji="1" lang="ja-JP" altLang="en-US" dirty="0">
                <a:latin typeface="Calibri" panose="020F0502020204030204" pitchFamily="34" charset="0"/>
              </a:endParaRPr>
            </a:p>
          </p:txBody>
        </p:sp>
        <p:sp>
          <p:nvSpPr>
            <p:cNvPr id="11" name="角丸四角形 10"/>
            <p:cNvSpPr/>
            <p:nvPr/>
          </p:nvSpPr>
          <p:spPr>
            <a:xfrm>
              <a:off x="2185772" y="3296838"/>
              <a:ext cx="1093064" cy="655870"/>
            </a:xfrm>
            <a:prstGeom prst="roundRect">
              <a:avLst/>
            </a:prstGeom>
            <a:solidFill>
              <a:schemeClr val="accent3">
                <a:lumMod val="60000"/>
                <a:lumOff val="4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dirty="0" err="1" smtClean="0">
                  <a:latin typeface="Calibri" panose="020F0502020204030204" pitchFamily="34" charset="0"/>
                </a:rPr>
                <a:t>ExpEther</a:t>
              </a:r>
              <a:endParaRPr kumimoji="1" lang="en-US" altLang="ja-JP" dirty="0">
                <a:latin typeface="Calibri" panose="020F0502020204030204" pitchFamily="34" charset="0"/>
              </a:endParaRPr>
            </a:p>
            <a:p>
              <a:pPr algn="ctr"/>
              <a:r>
                <a:rPr kumimoji="1" lang="en-US" altLang="ja-JP" dirty="0" smtClean="0">
                  <a:latin typeface="Calibri" panose="020F0502020204030204" pitchFamily="34" charset="0"/>
                </a:rPr>
                <a:t>NIC</a:t>
              </a:r>
              <a:endParaRPr kumimoji="1" lang="ja-JP" altLang="en-US" dirty="0">
                <a:latin typeface="Calibri" panose="020F0502020204030204" pitchFamily="34" charset="0"/>
              </a:endParaRPr>
            </a:p>
          </p:txBody>
        </p:sp>
        <p:sp>
          <p:nvSpPr>
            <p:cNvPr id="20" name="正方形/長方形 19"/>
            <p:cNvSpPr/>
            <p:nvPr/>
          </p:nvSpPr>
          <p:spPr>
            <a:xfrm>
              <a:off x="914044" y="3952708"/>
              <a:ext cx="1155525" cy="544245"/>
            </a:xfrm>
            <a:prstGeom prst="rect">
              <a:avLst/>
            </a:prstGeom>
            <a:solidFill>
              <a:schemeClr val="bg1">
                <a:lumMod val="8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dirty="0" smtClean="0">
                  <a:latin typeface="Calibri" panose="020F0502020204030204" pitchFamily="34" charset="0"/>
                </a:rPr>
                <a:t>Host</a:t>
              </a:r>
            </a:p>
            <a:p>
              <a:pPr algn="ctr"/>
              <a:r>
                <a:rPr kumimoji="1" lang="en-US" altLang="ja-JP" dirty="0" smtClean="0">
                  <a:latin typeface="Calibri" panose="020F0502020204030204" pitchFamily="34" charset="0"/>
                </a:rPr>
                <a:t>Memory</a:t>
              </a:r>
              <a:endParaRPr kumimoji="1" lang="ja-JP" altLang="en-US" dirty="0">
                <a:latin typeface="Calibri" panose="020F0502020204030204" pitchFamily="34" charset="0"/>
              </a:endParaRPr>
            </a:p>
          </p:txBody>
        </p:sp>
        <p:sp>
          <p:nvSpPr>
            <p:cNvPr id="42" name="テキスト ボックス 41"/>
            <p:cNvSpPr txBox="1"/>
            <p:nvPr/>
          </p:nvSpPr>
          <p:spPr>
            <a:xfrm>
              <a:off x="1380705" y="2976621"/>
              <a:ext cx="659293" cy="369332"/>
            </a:xfrm>
            <a:prstGeom prst="rect">
              <a:avLst/>
            </a:prstGeom>
            <a:solidFill>
              <a:schemeClr val="bg1"/>
            </a:solidFill>
          </p:spPr>
          <p:txBody>
            <a:bodyPr wrap="none" rtlCol="0">
              <a:spAutoFit/>
            </a:bodyPr>
            <a:lstStyle/>
            <a:p>
              <a:r>
                <a:rPr kumimoji="1" lang="en-US" altLang="ja-JP" dirty="0" smtClean="0"/>
                <a:t>Host</a:t>
              </a:r>
              <a:endParaRPr kumimoji="1" lang="ja-JP" altLang="en-US" dirty="0"/>
            </a:p>
          </p:txBody>
        </p:sp>
      </p:grpSp>
      <p:grpSp>
        <p:nvGrpSpPr>
          <p:cNvPr id="65" name="図形グループ 64"/>
          <p:cNvGrpSpPr/>
          <p:nvPr/>
        </p:nvGrpSpPr>
        <p:grpSpPr>
          <a:xfrm>
            <a:off x="2567700" y="3999084"/>
            <a:ext cx="1057276" cy="871703"/>
            <a:chOff x="3063480" y="2538412"/>
            <a:chExt cx="1057276" cy="973475"/>
          </a:xfrm>
        </p:grpSpPr>
        <p:sp>
          <p:nvSpPr>
            <p:cNvPr id="34" name="テキスト ボックス 33"/>
            <p:cNvSpPr txBox="1"/>
            <p:nvPr/>
          </p:nvSpPr>
          <p:spPr>
            <a:xfrm>
              <a:off x="3063480" y="2538412"/>
              <a:ext cx="1057276" cy="369332"/>
            </a:xfrm>
            <a:prstGeom prst="rect">
              <a:avLst/>
            </a:prstGeom>
            <a:noFill/>
          </p:spPr>
          <p:txBody>
            <a:bodyPr wrap="none" rtlCol="0">
              <a:spAutoFit/>
            </a:bodyPr>
            <a:lstStyle/>
            <a:p>
              <a:r>
                <a:rPr kumimoji="1" lang="en-US" altLang="ja-JP" dirty="0" smtClean="0"/>
                <a:t>Ethernet</a:t>
              </a:r>
              <a:endParaRPr kumimoji="1" lang="ja-JP" altLang="en-US" dirty="0"/>
            </a:p>
          </p:txBody>
        </p:sp>
        <p:cxnSp>
          <p:nvCxnSpPr>
            <p:cNvPr id="35" name="直線矢印コネクタ 34"/>
            <p:cNvCxnSpPr>
              <a:stCxn id="34" idx="2"/>
            </p:cNvCxnSpPr>
            <p:nvPr/>
          </p:nvCxnSpPr>
          <p:spPr>
            <a:xfrm>
              <a:off x="3592118" y="2907744"/>
              <a:ext cx="461962" cy="604143"/>
            </a:xfrm>
            <a:prstGeom prst="straightConnector1">
              <a:avLst/>
            </a:prstGeom>
            <a:ln>
              <a:prstDash val="solid"/>
              <a:tailEnd type="arrow"/>
            </a:ln>
          </p:spPr>
          <p:style>
            <a:lnRef idx="2">
              <a:schemeClr val="dk1"/>
            </a:lnRef>
            <a:fillRef idx="1">
              <a:schemeClr val="lt1"/>
            </a:fillRef>
            <a:effectRef idx="0">
              <a:schemeClr val="dk1"/>
            </a:effectRef>
            <a:fontRef idx="minor">
              <a:schemeClr val="dk1"/>
            </a:fontRef>
          </p:style>
        </p:cxnSp>
      </p:grpSp>
      <p:sp>
        <p:nvSpPr>
          <p:cNvPr id="12" name="正方形/長方形 11"/>
          <p:cNvSpPr/>
          <p:nvPr/>
        </p:nvSpPr>
        <p:spPr>
          <a:xfrm rot="16200000">
            <a:off x="2887523" y="5336504"/>
            <a:ext cx="2287406" cy="492193"/>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en-US" altLang="ja-JP" dirty="0" smtClean="0">
                <a:latin typeface="Calibri" panose="020F0502020204030204" pitchFamily="34" charset="0"/>
              </a:rPr>
              <a:t>Switch</a:t>
            </a:r>
            <a:endParaRPr kumimoji="1" lang="ja-JP" altLang="en-US" dirty="0">
              <a:latin typeface="Calibri" panose="020F0502020204030204" pitchFamily="34" charset="0"/>
            </a:endParaRPr>
          </a:p>
        </p:txBody>
      </p:sp>
      <p:cxnSp>
        <p:nvCxnSpPr>
          <p:cNvPr id="39" name="直線コネクタ 38"/>
          <p:cNvCxnSpPr>
            <a:stCxn id="11" idx="3"/>
          </p:cNvCxnSpPr>
          <p:nvPr/>
        </p:nvCxnSpPr>
        <p:spPr>
          <a:xfrm>
            <a:off x="3202636" y="4983673"/>
            <a:ext cx="582492" cy="0"/>
          </a:xfrm>
          <a:prstGeom prst="line">
            <a:avLst/>
          </a:prstGeom>
          <a:ln>
            <a:prstDash val="solid"/>
          </a:ln>
        </p:spPr>
        <p:style>
          <a:lnRef idx="2">
            <a:schemeClr val="dk1"/>
          </a:lnRef>
          <a:fillRef idx="1">
            <a:schemeClr val="lt1"/>
          </a:fillRef>
          <a:effectRef idx="0">
            <a:schemeClr val="dk1"/>
          </a:effectRef>
          <a:fontRef idx="minor">
            <a:schemeClr val="dk1"/>
          </a:fontRef>
        </p:style>
      </p:cxnSp>
      <p:grpSp>
        <p:nvGrpSpPr>
          <p:cNvPr id="85" name="図形グループ 84"/>
          <p:cNvGrpSpPr/>
          <p:nvPr/>
        </p:nvGrpSpPr>
        <p:grpSpPr>
          <a:xfrm>
            <a:off x="4294254" y="4003418"/>
            <a:ext cx="4518154" cy="2871328"/>
            <a:chOff x="4277322" y="3981662"/>
            <a:chExt cx="4518154" cy="2871328"/>
          </a:xfrm>
        </p:grpSpPr>
        <p:sp>
          <p:nvSpPr>
            <p:cNvPr id="74" name="正方形/長方形 73"/>
            <p:cNvSpPr/>
            <p:nvPr/>
          </p:nvSpPr>
          <p:spPr>
            <a:xfrm>
              <a:off x="4315422" y="3981662"/>
              <a:ext cx="4480054" cy="2871328"/>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45" name="図形グループ 44"/>
            <p:cNvGrpSpPr/>
            <p:nvPr/>
          </p:nvGrpSpPr>
          <p:grpSpPr>
            <a:xfrm>
              <a:off x="4823606" y="4469810"/>
              <a:ext cx="3845089" cy="2132340"/>
              <a:chOff x="4857424" y="3132666"/>
              <a:chExt cx="3845089" cy="2132340"/>
            </a:xfrm>
          </p:grpSpPr>
          <p:grpSp>
            <p:nvGrpSpPr>
              <p:cNvPr id="47" name="図形グループ 46"/>
              <p:cNvGrpSpPr/>
              <p:nvPr/>
            </p:nvGrpSpPr>
            <p:grpSpPr>
              <a:xfrm>
                <a:off x="4857424" y="3132666"/>
                <a:ext cx="3845089" cy="960216"/>
                <a:chOff x="4857424" y="3132666"/>
                <a:chExt cx="3845089" cy="960216"/>
              </a:xfrm>
            </p:grpSpPr>
            <p:sp>
              <p:nvSpPr>
                <p:cNvPr id="61" name="正方形/長方形 60"/>
                <p:cNvSpPr/>
                <p:nvPr/>
              </p:nvSpPr>
              <p:spPr>
                <a:xfrm>
                  <a:off x="5319220" y="3132666"/>
                  <a:ext cx="3383293" cy="960216"/>
                </a:xfrm>
                <a:prstGeom prst="rect">
                  <a:avLst/>
                </a:prstGeom>
                <a:noFill/>
                <a:ln w="38100" cmpd="sng">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62" name="正方形/長方形 61"/>
                <p:cNvSpPr/>
                <p:nvPr/>
              </p:nvSpPr>
              <p:spPr>
                <a:xfrm>
                  <a:off x="6158690" y="3408463"/>
                  <a:ext cx="914400" cy="426836"/>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G</a:t>
                  </a:r>
                  <a:r>
                    <a:rPr kumimoji="1" lang="en-US" altLang="ja-JP" dirty="0" smtClean="0">
                      <a:latin typeface="Calibri" panose="020F0502020204030204" pitchFamily="34" charset="0"/>
                    </a:rPr>
                    <a:t>PU</a:t>
                  </a:r>
                  <a:endParaRPr kumimoji="1" lang="ja-JP" altLang="en-US" dirty="0">
                    <a:latin typeface="Calibri" panose="020F0502020204030204" pitchFamily="34" charset="0"/>
                  </a:endParaRPr>
                </a:p>
              </p:txBody>
            </p:sp>
            <p:sp>
              <p:nvSpPr>
                <p:cNvPr id="63" name="角丸四角形 62"/>
                <p:cNvSpPr/>
                <p:nvPr/>
              </p:nvSpPr>
              <p:spPr>
                <a:xfrm>
                  <a:off x="4857424" y="3296838"/>
                  <a:ext cx="1093064" cy="655870"/>
                </a:xfrm>
                <a:prstGeom prst="roundRect">
                  <a:avLst/>
                </a:prstGeom>
                <a:solidFill>
                  <a:schemeClr val="accent3">
                    <a:lumMod val="60000"/>
                    <a:lumOff val="4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dirty="0" err="1" smtClean="0">
                      <a:latin typeface="Calibri" panose="020F0502020204030204" pitchFamily="34" charset="0"/>
                    </a:rPr>
                    <a:t>ExpEther</a:t>
                  </a:r>
                  <a:endParaRPr kumimoji="1" lang="en-US" altLang="ja-JP" dirty="0">
                    <a:latin typeface="Calibri" panose="020F0502020204030204" pitchFamily="34" charset="0"/>
                  </a:endParaRPr>
                </a:p>
                <a:p>
                  <a:pPr algn="ctr"/>
                  <a:r>
                    <a:rPr kumimoji="1" lang="en-US" altLang="ja-JP" dirty="0" smtClean="0">
                      <a:latin typeface="Calibri" panose="020F0502020204030204" pitchFamily="34" charset="0"/>
                    </a:rPr>
                    <a:t>NIC</a:t>
                  </a:r>
                  <a:endParaRPr kumimoji="1" lang="ja-JP" altLang="en-US" dirty="0">
                    <a:latin typeface="Calibri" panose="020F0502020204030204" pitchFamily="34" charset="0"/>
                  </a:endParaRPr>
                </a:p>
              </p:txBody>
            </p:sp>
            <p:sp>
              <p:nvSpPr>
                <p:cNvPr id="64" name="正方形/長方形 63"/>
                <p:cNvSpPr/>
                <p:nvPr/>
              </p:nvSpPr>
              <p:spPr>
                <a:xfrm>
                  <a:off x="7312306" y="3345131"/>
                  <a:ext cx="1155525" cy="544245"/>
                </a:xfrm>
                <a:prstGeom prst="rect">
                  <a:avLst/>
                </a:prstGeom>
                <a:solidFill>
                  <a:schemeClr val="bg1">
                    <a:lumMod val="8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latin typeface="Calibri" panose="020F0502020204030204" pitchFamily="34" charset="0"/>
                    </a:rPr>
                    <a:t>Device</a:t>
                  </a:r>
                </a:p>
                <a:p>
                  <a:pPr algn="ctr"/>
                  <a:r>
                    <a:rPr kumimoji="1" lang="en-US" altLang="ja-JP" dirty="0" smtClean="0">
                      <a:latin typeface="Calibri" panose="020F0502020204030204" pitchFamily="34" charset="0"/>
                    </a:rPr>
                    <a:t>Memory</a:t>
                  </a:r>
                  <a:endParaRPr kumimoji="1" lang="ja-JP" altLang="en-US" dirty="0">
                    <a:latin typeface="Calibri" panose="020F0502020204030204" pitchFamily="34" charset="0"/>
                  </a:endParaRPr>
                </a:p>
              </p:txBody>
            </p:sp>
          </p:grpSp>
          <p:grpSp>
            <p:nvGrpSpPr>
              <p:cNvPr id="48" name="図形グループ 47"/>
              <p:cNvGrpSpPr/>
              <p:nvPr/>
            </p:nvGrpSpPr>
            <p:grpSpPr>
              <a:xfrm>
                <a:off x="4857424" y="4304790"/>
                <a:ext cx="3845089" cy="960216"/>
                <a:chOff x="4857424" y="4304790"/>
                <a:chExt cx="3845089" cy="960216"/>
              </a:xfrm>
            </p:grpSpPr>
            <p:sp>
              <p:nvSpPr>
                <p:cNvPr id="57" name="正方形/長方形 56"/>
                <p:cNvSpPr/>
                <p:nvPr/>
              </p:nvSpPr>
              <p:spPr>
                <a:xfrm>
                  <a:off x="5319220" y="4304790"/>
                  <a:ext cx="3383293" cy="960216"/>
                </a:xfrm>
                <a:prstGeom prst="rect">
                  <a:avLst/>
                </a:prstGeom>
                <a:noFill/>
                <a:ln w="38100" cmpd="sng">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58" name="正方形/長方形 57"/>
                <p:cNvSpPr/>
                <p:nvPr/>
              </p:nvSpPr>
              <p:spPr>
                <a:xfrm>
                  <a:off x="6158690" y="4577055"/>
                  <a:ext cx="914400" cy="426836"/>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G</a:t>
                  </a:r>
                  <a:r>
                    <a:rPr kumimoji="1" lang="en-US" altLang="ja-JP" dirty="0" smtClean="0">
                      <a:latin typeface="Calibri" panose="020F0502020204030204" pitchFamily="34" charset="0"/>
                    </a:rPr>
                    <a:t>PU</a:t>
                  </a:r>
                  <a:endParaRPr kumimoji="1" lang="ja-JP" altLang="en-US" dirty="0">
                    <a:latin typeface="Calibri" panose="020F0502020204030204" pitchFamily="34" charset="0"/>
                  </a:endParaRPr>
                </a:p>
              </p:txBody>
            </p:sp>
            <p:sp>
              <p:nvSpPr>
                <p:cNvPr id="59" name="角丸四角形 58"/>
                <p:cNvSpPr/>
                <p:nvPr/>
              </p:nvSpPr>
              <p:spPr>
                <a:xfrm>
                  <a:off x="4857424" y="4465430"/>
                  <a:ext cx="1093064" cy="655870"/>
                </a:xfrm>
                <a:prstGeom prst="roundRect">
                  <a:avLst/>
                </a:prstGeom>
                <a:solidFill>
                  <a:schemeClr val="accent3">
                    <a:lumMod val="60000"/>
                    <a:lumOff val="4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dirty="0" err="1" smtClean="0">
                      <a:latin typeface="Calibri" panose="020F0502020204030204" pitchFamily="34" charset="0"/>
                    </a:rPr>
                    <a:t>ExpEther</a:t>
                  </a:r>
                  <a:endParaRPr kumimoji="1" lang="en-US" altLang="ja-JP" dirty="0">
                    <a:latin typeface="Calibri" panose="020F0502020204030204" pitchFamily="34" charset="0"/>
                  </a:endParaRPr>
                </a:p>
                <a:p>
                  <a:pPr algn="ctr"/>
                  <a:r>
                    <a:rPr kumimoji="1" lang="en-US" altLang="ja-JP" dirty="0" smtClean="0">
                      <a:latin typeface="Calibri" panose="020F0502020204030204" pitchFamily="34" charset="0"/>
                    </a:rPr>
                    <a:t>NIC</a:t>
                  </a:r>
                  <a:endParaRPr kumimoji="1" lang="ja-JP" altLang="en-US" dirty="0">
                    <a:latin typeface="Calibri" panose="020F0502020204030204" pitchFamily="34" charset="0"/>
                  </a:endParaRPr>
                </a:p>
              </p:txBody>
            </p:sp>
            <p:sp>
              <p:nvSpPr>
                <p:cNvPr id="60" name="正方形/長方形 59"/>
                <p:cNvSpPr/>
                <p:nvPr/>
              </p:nvSpPr>
              <p:spPr>
                <a:xfrm>
                  <a:off x="7312306" y="4512854"/>
                  <a:ext cx="1155525" cy="544245"/>
                </a:xfrm>
                <a:prstGeom prst="rect">
                  <a:avLst/>
                </a:prstGeom>
                <a:solidFill>
                  <a:schemeClr val="bg1">
                    <a:lumMod val="8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latin typeface="Calibri" panose="020F0502020204030204" pitchFamily="34" charset="0"/>
                    </a:rPr>
                    <a:t>Device</a:t>
                  </a:r>
                </a:p>
                <a:p>
                  <a:pPr algn="ctr"/>
                  <a:r>
                    <a:rPr kumimoji="1" lang="en-US" altLang="ja-JP" dirty="0" smtClean="0">
                      <a:latin typeface="Calibri" panose="020F0502020204030204" pitchFamily="34" charset="0"/>
                    </a:rPr>
                    <a:t>Memory</a:t>
                  </a:r>
                  <a:endParaRPr kumimoji="1" lang="ja-JP" altLang="en-US" dirty="0">
                    <a:latin typeface="Calibri" panose="020F0502020204030204" pitchFamily="34" charset="0"/>
                  </a:endParaRPr>
                </a:p>
              </p:txBody>
            </p:sp>
          </p:grpSp>
        </p:grpSp>
        <p:cxnSp>
          <p:nvCxnSpPr>
            <p:cNvPr id="76" name="直線コネクタ 75"/>
            <p:cNvCxnSpPr>
              <a:stCxn id="63" idx="1"/>
            </p:cNvCxnSpPr>
            <p:nvPr/>
          </p:nvCxnSpPr>
          <p:spPr>
            <a:xfrm flipH="1">
              <a:off x="4277322" y="4961917"/>
              <a:ext cx="546284" cy="0"/>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77" name="直線コネクタ 76"/>
            <p:cNvCxnSpPr>
              <a:stCxn id="59" idx="1"/>
            </p:cNvCxnSpPr>
            <p:nvPr/>
          </p:nvCxnSpPr>
          <p:spPr>
            <a:xfrm flipH="1">
              <a:off x="4277322" y="6130509"/>
              <a:ext cx="546284" cy="0"/>
            </a:xfrm>
            <a:prstGeom prst="line">
              <a:avLst/>
            </a:prstGeom>
            <a:ln>
              <a:prstDash val="solid"/>
            </a:ln>
          </p:spPr>
          <p:style>
            <a:lnRef idx="2">
              <a:schemeClr val="dk1"/>
            </a:lnRef>
            <a:fillRef idx="1">
              <a:schemeClr val="lt1"/>
            </a:fillRef>
            <a:effectRef idx="0">
              <a:schemeClr val="dk1"/>
            </a:effectRef>
            <a:fontRef idx="minor">
              <a:schemeClr val="dk1"/>
            </a:fontRef>
          </p:style>
        </p:cxnSp>
      </p:grpSp>
      <p:grpSp>
        <p:nvGrpSpPr>
          <p:cNvPr id="91" name="図形グループ 90"/>
          <p:cNvGrpSpPr/>
          <p:nvPr/>
        </p:nvGrpSpPr>
        <p:grpSpPr>
          <a:xfrm>
            <a:off x="4277322" y="3999084"/>
            <a:ext cx="4541860" cy="2871328"/>
            <a:chOff x="4277322" y="3999084"/>
            <a:chExt cx="4541860" cy="2871328"/>
          </a:xfrm>
        </p:grpSpPr>
        <p:grpSp>
          <p:nvGrpSpPr>
            <p:cNvPr id="71" name="図形グループ 70"/>
            <p:cNvGrpSpPr/>
            <p:nvPr/>
          </p:nvGrpSpPr>
          <p:grpSpPr>
            <a:xfrm>
              <a:off x="4277322" y="3999084"/>
              <a:ext cx="4541860" cy="2871328"/>
              <a:chOff x="4215516" y="3986673"/>
              <a:chExt cx="4541860" cy="2871328"/>
            </a:xfrm>
          </p:grpSpPr>
          <p:sp>
            <p:nvSpPr>
              <p:cNvPr id="6" name="正方形/長方形 5"/>
              <p:cNvSpPr/>
              <p:nvPr/>
            </p:nvSpPr>
            <p:spPr>
              <a:xfrm>
                <a:off x="4232448" y="3986673"/>
                <a:ext cx="4524928" cy="2871328"/>
              </a:xfrm>
              <a:prstGeom prst="rect">
                <a:avLst/>
              </a:prstGeom>
              <a:solidFill>
                <a:schemeClr val="l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grpSp>
            <p:nvGrpSpPr>
              <p:cNvPr id="69" name="図形グループ 68"/>
              <p:cNvGrpSpPr/>
              <p:nvPr/>
            </p:nvGrpSpPr>
            <p:grpSpPr>
              <a:xfrm>
                <a:off x="4781224" y="4170555"/>
                <a:ext cx="3845089" cy="2563718"/>
                <a:chOff x="4857424" y="2824355"/>
                <a:chExt cx="3845089" cy="2563718"/>
              </a:xfrm>
            </p:grpSpPr>
            <p:sp>
              <p:nvSpPr>
                <p:cNvPr id="17" name="正方形/長方形 16"/>
                <p:cNvSpPr/>
                <p:nvPr/>
              </p:nvSpPr>
              <p:spPr>
                <a:xfrm>
                  <a:off x="5319220" y="3080287"/>
                  <a:ext cx="3383293" cy="2307786"/>
                </a:xfrm>
                <a:prstGeom prst="rect">
                  <a:avLst/>
                </a:prstGeom>
                <a:noFill/>
                <a:ln w="38100" cmpd="sng">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sp>
              <p:nvSpPr>
                <p:cNvPr id="10" name="正方形/長方形 9"/>
                <p:cNvSpPr/>
                <p:nvPr/>
              </p:nvSpPr>
              <p:spPr>
                <a:xfrm>
                  <a:off x="6158690" y="3408463"/>
                  <a:ext cx="914400" cy="426836"/>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G</a:t>
                  </a:r>
                  <a:r>
                    <a:rPr kumimoji="1" lang="en-US" altLang="ja-JP" dirty="0" smtClean="0">
                      <a:latin typeface="Calibri" panose="020F0502020204030204" pitchFamily="34" charset="0"/>
                    </a:rPr>
                    <a:t>PU</a:t>
                  </a:r>
                  <a:endParaRPr kumimoji="1" lang="ja-JP" altLang="en-US" dirty="0">
                    <a:latin typeface="Calibri" panose="020F0502020204030204" pitchFamily="34" charset="0"/>
                  </a:endParaRPr>
                </a:p>
              </p:txBody>
            </p:sp>
            <p:sp>
              <p:nvSpPr>
                <p:cNvPr id="13" name="角丸四角形 12"/>
                <p:cNvSpPr/>
                <p:nvPr/>
              </p:nvSpPr>
              <p:spPr>
                <a:xfrm>
                  <a:off x="4857424" y="3296838"/>
                  <a:ext cx="1093064" cy="655870"/>
                </a:xfrm>
                <a:prstGeom prst="roundRect">
                  <a:avLst/>
                </a:prstGeom>
                <a:solidFill>
                  <a:schemeClr val="accent3">
                    <a:lumMod val="60000"/>
                    <a:lumOff val="4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dirty="0" err="1" smtClean="0">
                      <a:latin typeface="Calibri" panose="020F0502020204030204" pitchFamily="34" charset="0"/>
                    </a:rPr>
                    <a:t>ExpEther</a:t>
                  </a:r>
                  <a:endParaRPr kumimoji="1" lang="en-US" altLang="ja-JP" dirty="0">
                    <a:latin typeface="Calibri" panose="020F0502020204030204" pitchFamily="34" charset="0"/>
                  </a:endParaRPr>
                </a:p>
                <a:p>
                  <a:pPr algn="ctr"/>
                  <a:r>
                    <a:rPr kumimoji="1" lang="en-US" altLang="ja-JP" dirty="0" smtClean="0">
                      <a:latin typeface="Calibri" panose="020F0502020204030204" pitchFamily="34" charset="0"/>
                    </a:rPr>
                    <a:t>NIC</a:t>
                  </a:r>
                  <a:endParaRPr kumimoji="1" lang="ja-JP" altLang="en-US" dirty="0">
                    <a:latin typeface="Calibri" panose="020F0502020204030204" pitchFamily="34" charset="0"/>
                  </a:endParaRPr>
                </a:p>
              </p:txBody>
            </p:sp>
            <p:sp>
              <p:nvSpPr>
                <p:cNvPr id="14" name="正方形/長方形 13"/>
                <p:cNvSpPr/>
                <p:nvPr/>
              </p:nvSpPr>
              <p:spPr>
                <a:xfrm>
                  <a:off x="6158690" y="4212974"/>
                  <a:ext cx="914400" cy="426836"/>
                </a:xfrm>
                <a:prstGeom prst="rect">
                  <a:avLst/>
                </a:prstGeom>
                <a:solidFill>
                  <a:schemeClr val="accent1">
                    <a:lumMod val="60000"/>
                    <a:lumOff val="4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latin typeface="Calibri" panose="020F0502020204030204" pitchFamily="34" charset="0"/>
                    </a:rPr>
                    <a:t>G</a:t>
                  </a:r>
                  <a:r>
                    <a:rPr kumimoji="1" lang="en-US" altLang="ja-JP" dirty="0" smtClean="0">
                      <a:latin typeface="Calibri" panose="020F0502020204030204" pitchFamily="34" charset="0"/>
                    </a:rPr>
                    <a:t>PU</a:t>
                  </a:r>
                  <a:endParaRPr kumimoji="1" lang="ja-JP" altLang="en-US" dirty="0">
                    <a:latin typeface="Calibri" panose="020F0502020204030204" pitchFamily="34" charset="0"/>
                  </a:endParaRPr>
                </a:p>
              </p:txBody>
            </p:sp>
            <p:sp>
              <p:nvSpPr>
                <p:cNvPr id="15" name="角丸四角形 14"/>
                <p:cNvSpPr/>
                <p:nvPr/>
              </p:nvSpPr>
              <p:spPr>
                <a:xfrm>
                  <a:off x="4857424" y="4101349"/>
                  <a:ext cx="1093064" cy="655870"/>
                </a:xfrm>
                <a:prstGeom prst="roundRect">
                  <a:avLst/>
                </a:prstGeom>
                <a:solidFill>
                  <a:schemeClr val="accent3">
                    <a:lumMod val="60000"/>
                    <a:lumOff val="4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dirty="0" err="1" smtClean="0">
                      <a:latin typeface="Calibri" panose="020F0502020204030204" pitchFamily="34" charset="0"/>
                    </a:rPr>
                    <a:t>ExpEther</a:t>
                  </a:r>
                  <a:endParaRPr kumimoji="1" lang="en-US" altLang="ja-JP" dirty="0">
                    <a:latin typeface="Calibri" panose="020F0502020204030204" pitchFamily="34" charset="0"/>
                  </a:endParaRPr>
                </a:p>
                <a:p>
                  <a:pPr algn="ctr"/>
                  <a:r>
                    <a:rPr kumimoji="1" lang="en-US" altLang="ja-JP" dirty="0" smtClean="0">
                      <a:latin typeface="Calibri" panose="020F0502020204030204" pitchFamily="34" charset="0"/>
                    </a:rPr>
                    <a:t>NIC</a:t>
                  </a:r>
                  <a:endParaRPr kumimoji="1" lang="ja-JP" altLang="en-US" dirty="0">
                    <a:latin typeface="Calibri" panose="020F0502020204030204" pitchFamily="34" charset="0"/>
                  </a:endParaRPr>
                </a:p>
              </p:txBody>
            </p:sp>
            <p:sp>
              <p:nvSpPr>
                <p:cNvPr id="22" name="正方形/長方形 21"/>
                <p:cNvSpPr/>
                <p:nvPr/>
              </p:nvSpPr>
              <p:spPr>
                <a:xfrm>
                  <a:off x="7312306" y="3345131"/>
                  <a:ext cx="1155525" cy="544245"/>
                </a:xfrm>
                <a:prstGeom prst="rect">
                  <a:avLst/>
                </a:prstGeom>
                <a:solidFill>
                  <a:schemeClr val="bg1">
                    <a:lumMod val="8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latin typeface="Calibri" panose="020F0502020204030204" pitchFamily="34" charset="0"/>
                    </a:rPr>
                    <a:t>Device</a:t>
                  </a:r>
                </a:p>
                <a:p>
                  <a:pPr algn="ctr"/>
                  <a:r>
                    <a:rPr kumimoji="1" lang="en-US" altLang="ja-JP" dirty="0" smtClean="0">
                      <a:latin typeface="Calibri" panose="020F0502020204030204" pitchFamily="34" charset="0"/>
                    </a:rPr>
                    <a:t>Memory</a:t>
                  </a:r>
                  <a:endParaRPr kumimoji="1" lang="ja-JP" altLang="en-US" dirty="0">
                    <a:latin typeface="Calibri" panose="020F0502020204030204" pitchFamily="34" charset="0"/>
                  </a:endParaRPr>
                </a:p>
              </p:txBody>
            </p:sp>
            <p:sp>
              <p:nvSpPr>
                <p:cNvPr id="24" name="正方形/長方形 23"/>
                <p:cNvSpPr/>
                <p:nvPr/>
              </p:nvSpPr>
              <p:spPr>
                <a:xfrm>
                  <a:off x="7312306" y="4148773"/>
                  <a:ext cx="1155525" cy="544245"/>
                </a:xfrm>
                <a:prstGeom prst="rect">
                  <a:avLst/>
                </a:prstGeom>
                <a:solidFill>
                  <a:schemeClr val="bg1">
                    <a:lumMod val="8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latin typeface="Calibri" panose="020F0502020204030204" pitchFamily="34" charset="0"/>
                    </a:rPr>
                    <a:t>Device</a:t>
                  </a:r>
                </a:p>
                <a:p>
                  <a:pPr algn="ctr"/>
                  <a:r>
                    <a:rPr kumimoji="1" lang="en-US" altLang="ja-JP" dirty="0" smtClean="0">
                      <a:latin typeface="Calibri" panose="020F0502020204030204" pitchFamily="34" charset="0"/>
                    </a:rPr>
                    <a:t>Memory</a:t>
                  </a:r>
                  <a:endParaRPr kumimoji="1" lang="ja-JP" altLang="en-US" dirty="0">
                    <a:latin typeface="Calibri" panose="020F0502020204030204" pitchFamily="34" charset="0"/>
                  </a:endParaRPr>
                </a:p>
              </p:txBody>
            </p:sp>
            <p:sp>
              <p:nvSpPr>
                <p:cNvPr id="31" name="テキスト ボックス 30"/>
                <p:cNvSpPr txBox="1"/>
                <p:nvPr/>
              </p:nvSpPr>
              <p:spPr>
                <a:xfrm>
                  <a:off x="6323441" y="2824355"/>
                  <a:ext cx="1249223" cy="369332"/>
                </a:xfrm>
                <a:prstGeom prst="rect">
                  <a:avLst/>
                </a:prstGeom>
                <a:solidFill>
                  <a:schemeClr val="bg1"/>
                </a:solidFill>
              </p:spPr>
              <p:txBody>
                <a:bodyPr wrap="none" rtlCol="0">
                  <a:spAutoFit/>
                </a:bodyPr>
                <a:lstStyle/>
                <a:p>
                  <a:r>
                    <a:rPr kumimoji="1" lang="en-US" altLang="ja-JP" dirty="0" smtClean="0"/>
                    <a:t>GPU-BOX</a:t>
                  </a:r>
                  <a:endParaRPr kumimoji="1" lang="ja-JP" altLang="en-US" dirty="0"/>
                </a:p>
              </p:txBody>
            </p:sp>
          </p:grpSp>
          <p:cxnSp>
            <p:nvCxnSpPr>
              <p:cNvPr id="41" name="直線コネクタ 40"/>
              <p:cNvCxnSpPr>
                <a:stCxn id="13" idx="1"/>
              </p:cNvCxnSpPr>
              <p:nvPr/>
            </p:nvCxnSpPr>
            <p:spPr>
              <a:xfrm flipH="1">
                <a:off x="4215516" y="4970973"/>
                <a:ext cx="565708" cy="289"/>
              </a:xfrm>
              <a:prstGeom prst="line">
                <a:avLst/>
              </a:prstGeom>
              <a:ln>
                <a:prstDash val="solid"/>
              </a:ln>
            </p:spPr>
            <p:style>
              <a:lnRef idx="2">
                <a:schemeClr val="dk1"/>
              </a:lnRef>
              <a:fillRef idx="1">
                <a:schemeClr val="lt1"/>
              </a:fillRef>
              <a:effectRef idx="0">
                <a:schemeClr val="dk1"/>
              </a:effectRef>
              <a:fontRef idx="minor">
                <a:schemeClr val="dk1"/>
              </a:fontRef>
            </p:style>
          </p:cxnSp>
          <p:cxnSp>
            <p:nvCxnSpPr>
              <p:cNvPr id="44" name="直線コネクタ 43"/>
              <p:cNvCxnSpPr>
                <a:stCxn id="15" idx="1"/>
              </p:cNvCxnSpPr>
              <p:nvPr/>
            </p:nvCxnSpPr>
            <p:spPr>
              <a:xfrm flipH="1">
                <a:off x="4215516" y="5775484"/>
                <a:ext cx="565708" cy="0"/>
              </a:xfrm>
              <a:prstGeom prst="line">
                <a:avLst/>
              </a:prstGeom>
              <a:ln>
                <a:prstDash val="solid"/>
              </a:ln>
            </p:spPr>
            <p:style>
              <a:lnRef idx="2">
                <a:schemeClr val="dk1"/>
              </a:lnRef>
              <a:fillRef idx="1">
                <a:schemeClr val="lt1"/>
              </a:fillRef>
              <a:effectRef idx="0">
                <a:schemeClr val="dk1"/>
              </a:effectRef>
              <a:fontRef idx="minor">
                <a:schemeClr val="dk1"/>
              </a:fontRef>
            </p:style>
          </p:cxnSp>
        </p:grpSp>
        <p:sp>
          <p:nvSpPr>
            <p:cNvPr id="90" name="テキスト ボックス 89"/>
            <p:cNvSpPr txBox="1"/>
            <p:nvPr/>
          </p:nvSpPr>
          <p:spPr>
            <a:xfrm>
              <a:off x="5936094" y="6231333"/>
              <a:ext cx="1928871" cy="369332"/>
            </a:xfrm>
            <a:prstGeom prst="rect">
              <a:avLst/>
            </a:prstGeom>
            <a:noFill/>
          </p:spPr>
          <p:txBody>
            <a:bodyPr wrap="none" rtlCol="0">
              <a:spAutoFit/>
            </a:bodyPr>
            <a:lstStyle/>
            <a:p>
              <a:r>
                <a:rPr kumimoji="1" lang="ja-JP" altLang="en-US" dirty="0" smtClean="0"/>
                <a:t>最大</a:t>
              </a:r>
              <a:r>
                <a:rPr kumimoji="1" lang="en-US" altLang="ja-JP" dirty="0" smtClean="0"/>
                <a:t>8</a:t>
              </a:r>
              <a:r>
                <a:rPr kumimoji="1" lang="ja-JP" altLang="en-US" dirty="0" smtClean="0"/>
                <a:t>台搭載可能</a:t>
              </a:r>
              <a:endParaRPr kumimoji="1" lang="ja-JP" altLang="en-US" dirty="0"/>
            </a:p>
          </p:txBody>
        </p:sp>
      </p:grpSp>
      <p:sp>
        <p:nvSpPr>
          <p:cNvPr id="93" name="コンテンツ プレースホルダー 31"/>
          <p:cNvSpPr txBox="1">
            <a:spLocks/>
          </p:cNvSpPr>
          <p:nvPr/>
        </p:nvSpPr>
        <p:spPr>
          <a:xfrm>
            <a:off x="400338" y="1478641"/>
            <a:ext cx="8412070" cy="861946"/>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8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8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9pPr>
          </a:lstStyle>
          <a:p>
            <a:r>
              <a:rPr kumimoji="1" lang="ja-JP" altLang="en-US" sz="2200" dirty="0"/>
              <a:t>単一ホストのマルチ</a:t>
            </a:r>
            <a:r>
              <a:rPr kumimoji="1" lang="en-US" altLang="ja-JP" sz="2200" dirty="0"/>
              <a:t>GPU</a:t>
            </a:r>
            <a:r>
              <a:rPr kumimoji="1" lang="ja-JP" altLang="en-US" sz="2200" dirty="0"/>
              <a:t>システム</a:t>
            </a:r>
            <a:endParaRPr kumimoji="1" lang="en-US" altLang="ja-JP" sz="2200" dirty="0"/>
          </a:p>
          <a:p>
            <a:r>
              <a:rPr kumimoji="1" lang="en-US" altLang="ja-JP" sz="2200" dirty="0"/>
              <a:t>Ethernet</a:t>
            </a:r>
            <a:r>
              <a:rPr kumimoji="1" lang="ja-JP" altLang="en-US" sz="2200" dirty="0"/>
              <a:t>でホスト</a:t>
            </a:r>
            <a:r>
              <a:rPr kumimoji="1" lang="en-US" altLang="ja-JP" sz="2200" dirty="0"/>
              <a:t>−</a:t>
            </a:r>
            <a:r>
              <a:rPr kumimoji="1" lang="ja-JP" altLang="en-US" sz="2200" dirty="0" smtClean="0"/>
              <a:t>デバイス間，デバイス</a:t>
            </a:r>
            <a:r>
              <a:rPr kumimoji="1" lang="en-US" altLang="ja-JP" sz="2200" dirty="0" smtClean="0"/>
              <a:t>−</a:t>
            </a:r>
            <a:r>
              <a:rPr kumimoji="1" lang="ja-JP" altLang="en-US" sz="2200" dirty="0" smtClean="0"/>
              <a:t>デバイス間を接続</a:t>
            </a:r>
            <a:endParaRPr kumimoji="1" lang="en-US" altLang="ja-JP" sz="2200" dirty="0"/>
          </a:p>
        </p:txBody>
      </p:sp>
      <p:cxnSp>
        <p:nvCxnSpPr>
          <p:cNvPr id="95" name="直線コネクタ 94"/>
          <p:cNvCxnSpPr/>
          <p:nvPr/>
        </p:nvCxnSpPr>
        <p:spPr>
          <a:xfrm flipH="1">
            <a:off x="4603893" y="2431307"/>
            <a:ext cx="2480" cy="1628812"/>
          </a:xfrm>
          <a:prstGeom prst="line">
            <a:avLst/>
          </a:prstGeom>
          <a:ln>
            <a:prstDash val="dash"/>
          </a:ln>
        </p:spPr>
        <p:style>
          <a:lnRef idx="2">
            <a:schemeClr val="dk1"/>
          </a:lnRef>
          <a:fillRef idx="1">
            <a:schemeClr val="lt1"/>
          </a:fillRef>
          <a:effectRef idx="0">
            <a:schemeClr val="dk1"/>
          </a:effectRef>
          <a:fontRef idx="minor">
            <a:schemeClr val="dk1"/>
          </a:fontRef>
        </p:style>
      </p:cxnSp>
      <p:grpSp>
        <p:nvGrpSpPr>
          <p:cNvPr id="103" name="図形グループ 102"/>
          <p:cNvGrpSpPr/>
          <p:nvPr/>
        </p:nvGrpSpPr>
        <p:grpSpPr>
          <a:xfrm>
            <a:off x="4843030" y="3507734"/>
            <a:ext cx="4109134" cy="461665"/>
            <a:chOff x="4843030" y="3507734"/>
            <a:chExt cx="4109134" cy="461665"/>
          </a:xfrm>
        </p:grpSpPr>
        <p:sp>
          <p:nvSpPr>
            <p:cNvPr id="96" name="右矢印 95"/>
            <p:cNvSpPr/>
            <p:nvPr/>
          </p:nvSpPr>
          <p:spPr>
            <a:xfrm>
              <a:off x="4843030" y="3575271"/>
              <a:ext cx="431214" cy="312713"/>
            </a:xfrm>
            <a:prstGeom prst="rightArrow">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a:latin typeface="Calibri" panose="020F0502020204030204" pitchFamily="34" charset="0"/>
              </a:endParaRPr>
            </a:p>
          </p:txBody>
        </p:sp>
        <p:sp>
          <p:nvSpPr>
            <p:cNvPr id="97" name="テキスト ボックス 96"/>
            <p:cNvSpPr txBox="1"/>
            <p:nvPr/>
          </p:nvSpPr>
          <p:spPr>
            <a:xfrm>
              <a:off x="5325450" y="3507734"/>
              <a:ext cx="3626714" cy="461665"/>
            </a:xfrm>
            <a:prstGeom prst="rect">
              <a:avLst/>
            </a:prstGeom>
            <a:noFill/>
          </p:spPr>
          <p:txBody>
            <a:bodyPr wrap="none" rtlCol="0">
              <a:spAutoFit/>
            </a:bodyPr>
            <a:lstStyle/>
            <a:p>
              <a:r>
                <a:rPr kumimoji="1" lang="ja-JP" altLang="en-US" sz="2400" dirty="0" smtClean="0">
                  <a:solidFill>
                    <a:srgbClr val="C0504D"/>
                  </a:solidFill>
                </a:rPr>
                <a:t>通信量を減らすことが重要</a:t>
              </a:r>
              <a:endParaRPr kumimoji="1" lang="ja-JP" altLang="en-US" sz="2400" dirty="0">
                <a:solidFill>
                  <a:srgbClr val="C0504D"/>
                </a:solidFill>
              </a:endParaRPr>
            </a:p>
          </p:txBody>
        </p:sp>
      </p:grpSp>
      <p:grpSp>
        <p:nvGrpSpPr>
          <p:cNvPr id="105" name="図形グループ 104"/>
          <p:cNvGrpSpPr/>
          <p:nvPr/>
        </p:nvGrpSpPr>
        <p:grpSpPr>
          <a:xfrm>
            <a:off x="4810404" y="4182965"/>
            <a:ext cx="3997437" cy="2669101"/>
            <a:chOff x="4810404" y="4182965"/>
            <a:chExt cx="3997437" cy="2669101"/>
          </a:xfrm>
        </p:grpSpPr>
        <p:sp>
          <p:nvSpPr>
            <p:cNvPr id="104" name="正方形/長方形 103"/>
            <p:cNvSpPr/>
            <p:nvPr/>
          </p:nvSpPr>
          <p:spPr>
            <a:xfrm>
              <a:off x="4810404" y="4182965"/>
              <a:ext cx="3997437" cy="2669101"/>
            </a:xfrm>
            <a:prstGeom prst="rect">
              <a:avLst/>
            </a:prstGeom>
            <a:solidFill>
              <a:schemeClr val="l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Calibri" panose="020F0502020204030204" pitchFamily="34" charset="0"/>
              </a:endParaRPr>
            </a:p>
          </p:txBody>
        </p:sp>
        <p:pic>
          <p:nvPicPr>
            <p:cNvPr id="89" name="図 88" descr="GPGPUBOX.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43030" y="4343236"/>
              <a:ext cx="3305717" cy="2443891"/>
            </a:xfrm>
            <a:prstGeom prst="rect">
              <a:avLst/>
            </a:prstGeom>
          </p:spPr>
        </p:pic>
      </p:grpSp>
    </p:spTree>
    <p:custDataLst>
      <p:tags r:id="rId1"/>
    </p:custDataLst>
    <p:extLst>
      <p:ext uri="{BB962C8B-B14F-4D97-AF65-F5344CB8AC3E}">
        <p14:creationId xmlns:p14="http://schemas.microsoft.com/office/powerpoint/2010/main" val="1826063507"/>
      </p:ext>
    </p:extLst>
  </p:cSld>
  <p:clrMapOvr>
    <a:masterClrMapping/>
  </p:clrMapOvr>
  <mc:AlternateContent xmlns:mc="http://schemas.openxmlformats.org/markup-compatibility/2006" xmlns:p14="http://schemas.microsoft.com/office/powerpoint/2010/main">
    <mc:Choice Requires="p14">
      <p:transition spd="slow" p14:dur="2000" advTm="150605"/>
    </mc:Choice>
    <mc:Fallback xmlns="">
      <p:transition xmlns:p14="http://schemas.microsoft.com/office/powerpoint/2010/main" spd="slow" advTm="150605"/>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smtClean="0">
                <a:solidFill>
                  <a:schemeClr val="bg1">
                    <a:lumMod val="85000"/>
                  </a:schemeClr>
                </a:solidFill>
              </a:rPr>
              <a:t>背景</a:t>
            </a:r>
            <a:endParaRPr kumimoji="1" lang="en-US" altLang="ja-JP" dirty="0" smtClean="0">
              <a:solidFill>
                <a:schemeClr val="bg1">
                  <a:lumMod val="85000"/>
                </a:schemeClr>
              </a:solidFill>
            </a:endParaRPr>
          </a:p>
          <a:p>
            <a:r>
              <a:rPr kumimoji="1" lang="ja-JP" altLang="en-US" dirty="0" smtClean="0">
                <a:solidFill>
                  <a:schemeClr val="bg1">
                    <a:lumMod val="85000"/>
                  </a:schemeClr>
                </a:solidFill>
              </a:rPr>
              <a:t>システムの説明</a:t>
            </a:r>
            <a:endParaRPr kumimoji="1" lang="en-US" altLang="ja-JP" dirty="0" smtClean="0">
              <a:solidFill>
                <a:schemeClr val="bg1">
                  <a:lumMod val="85000"/>
                </a:schemeClr>
              </a:solidFill>
            </a:endParaRPr>
          </a:p>
          <a:p>
            <a:pPr lvl="1"/>
            <a:r>
              <a:rPr kumimoji="1" lang="en-US" altLang="ja-JP" dirty="0" err="1" smtClean="0">
                <a:solidFill>
                  <a:schemeClr val="bg1">
                    <a:lumMod val="85000"/>
                  </a:schemeClr>
                </a:solidFill>
              </a:rPr>
              <a:t>ExpEther</a:t>
            </a:r>
            <a:endParaRPr kumimoji="1" lang="en-US" altLang="ja-JP" dirty="0" smtClean="0">
              <a:solidFill>
                <a:schemeClr val="bg1">
                  <a:lumMod val="85000"/>
                </a:schemeClr>
              </a:solidFill>
            </a:endParaRPr>
          </a:p>
          <a:p>
            <a:pPr lvl="1"/>
            <a:r>
              <a:rPr kumimoji="1" lang="en-US" altLang="ja-JP" dirty="0" err="1" smtClean="0">
                <a:solidFill>
                  <a:schemeClr val="bg1">
                    <a:lumMod val="85000"/>
                  </a:schemeClr>
                </a:solidFill>
              </a:rPr>
              <a:t>ExpEther</a:t>
            </a:r>
            <a:r>
              <a:rPr kumimoji="1" lang="ja-JP" altLang="en-US" dirty="0" smtClean="0">
                <a:solidFill>
                  <a:schemeClr val="bg1">
                    <a:lumMod val="85000"/>
                  </a:schemeClr>
                </a:solidFill>
              </a:rPr>
              <a:t>を用いたマルチ</a:t>
            </a:r>
            <a:r>
              <a:rPr kumimoji="1" lang="en-US" altLang="ja-JP" dirty="0" smtClean="0">
                <a:solidFill>
                  <a:schemeClr val="bg1">
                    <a:lumMod val="85000"/>
                  </a:schemeClr>
                </a:solidFill>
              </a:rPr>
              <a:t>GPU</a:t>
            </a:r>
            <a:r>
              <a:rPr kumimoji="1" lang="ja-JP" altLang="en-US" dirty="0" smtClean="0">
                <a:solidFill>
                  <a:schemeClr val="bg1">
                    <a:lumMod val="85000"/>
                  </a:schemeClr>
                </a:solidFill>
              </a:rPr>
              <a:t>システム</a:t>
            </a:r>
            <a:endParaRPr kumimoji="1" lang="en-US" altLang="ja-JP" dirty="0" smtClean="0">
              <a:solidFill>
                <a:schemeClr val="bg1">
                  <a:lumMod val="85000"/>
                </a:schemeClr>
              </a:solidFill>
            </a:endParaRPr>
          </a:p>
          <a:p>
            <a:r>
              <a:rPr kumimoji="1" lang="en-US" altLang="ja-JP" dirty="0">
                <a:solidFill>
                  <a:srgbClr val="000000"/>
                </a:solidFill>
              </a:rPr>
              <a:t>Breadth First </a:t>
            </a:r>
            <a:r>
              <a:rPr kumimoji="1" lang="en-US" altLang="ja-JP" dirty="0" smtClean="0">
                <a:solidFill>
                  <a:srgbClr val="000000"/>
                </a:solidFill>
              </a:rPr>
              <a:t>Search</a:t>
            </a:r>
          </a:p>
          <a:p>
            <a:pPr lvl="1"/>
            <a:r>
              <a:rPr kumimoji="1" lang="ja-JP" altLang="en-US" dirty="0" smtClean="0">
                <a:solidFill>
                  <a:srgbClr val="000000"/>
                </a:solidFill>
              </a:rPr>
              <a:t>グラフの圧縮</a:t>
            </a:r>
            <a:endParaRPr kumimoji="1" lang="en-US" altLang="ja-JP" dirty="0" smtClean="0">
              <a:solidFill>
                <a:srgbClr val="000000"/>
              </a:solidFill>
            </a:endParaRPr>
          </a:p>
          <a:p>
            <a:pPr lvl="1"/>
            <a:r>
              <a:rPr kumimoji="1" lang="en-US" altLang="ja-JP" dirty="0" smtClean="0">
                <a:solidFill>
                  <a:srgbClr val="000000"/>
                </a:solidFill>
              </a:rPr>
              <a:t>Level synchronized BFS</a:t>
            </a:r>
          </a:p>
          <a:p>
            <a:pPr lvl="1"/>
            <a:r>
              <a:rPr kumimoji="1" lang="ja-JP" altLang="en-US" dirty="0" smtClean="0">
                <a:solidFill>
                  <a:srgbClr val="000000"/>
                </a:solidFill>
              </a:rPr>
              <a:t>並列</a:t>
            </a:r>
            <a:r>
              <a:rPr kumimoji="1" lang="en-US" altLang="ja-JP" dirty="0" smtClean="0">
                <a:solidFill>
                  <a:srgbClr val="000000"/>
                </a:solidFill>
              </a:rPr>
              <a:t>BFS</a:t>
            </a:r>
            <a:r>
              <a:rPr kumimoji="1" lang="ja-JP" altLang="en-US" dirty="0" smtClean="0">
                <a:solidFill>
                  <a:srgbClr val="000000"/>
                </a:solidFill>
              </a:rPr>
              <a:t>アルゴリズムの流れ</a:t>
            </a:r>
            <a:endParaRPr kumimoji="1" lang="en-US" altLang="ja-JP" dirty="0" smtClean="0">
              <a:solidFill>
                <a:srgbClr val="000000"/>
              </a:solidFill>
            </a:endParaRPr>
          </a:p>
          <a:p>
            <a:r>
              <a:rPr kumimoji="1" lang="ja-JP" altLang="en-US" dirty="0" smtClean="0">
                <a:solidFill>
                  <a:schemeClr val="bg1">
                    <a:lumMod val="85000"/>
                  </a:schemeClr>
                </a:solidFill>
              </a:rPr>
              <a:t>関連研究</a:t>
            </a:r>
            <a:endParaRPr kumimoji="1" lang="en-US" altLang="ja-JP" dirty="0" smtClean="0">
              <a:solidFill>
                <a:schemeClr val="bg1">
                  <a:lumMod val="85000"/>
                </a:schemeClr>
              </a:solidFill>
            </a:endParaRPr>
          </a:p>
          <a:p>
            <a:pPr lvl="1"/>
            <a:r>
              <a:rPr kumimoji="1" lang="en-US" altLang="ja-JP" dirty="0" err="1" smtClean="0">
                <a:solidFill>
                  <a:schemeClr val="bg1">
                    <a:lumMod val="85000"/>
                  </a:schemeClr>
                </a:solidFill>
              </a:rPr>
              <a:t>Mastrostefano</a:t>
            </a:r>
            <a:r>
              <a:rPr kumimoji="1" lang="en-US" altLang="ja-JP" dirty="0" smtClean="0">
                <a:solidFill>
                  <a:schemeClr val="bg1">
                    <a:lumMod val="85000"/>
                  </a:schemeClr>
                </a:solidFill>
              </a:rPr>
              <a:t> [2]</a:t>
            </a:r>
            <a:r>
              <a:rPr kumimoji="1" lang="ja-JP" altLang="en-US" dirty="0" smtClean="0">
                <a:solidFill>
                  <a:schemeClr val="bg1">
                    <a:lumMod val="85000"/>
                  </a:schemeClr>
                </a:solidFill>
              </a:rPr>
              <a:t>の</a:t>
            </a:r>
            <a:r>
              <a:rPr kumimoji="1" lang="en-US" altLang="ja-JP" dirty="0" smtClean="0">
                <a:solidFill>
                  <a:schemeClr val="bg1">
                    <a:lumMod val="85000"/>
                  </a:schemeClr>
                </a:solidFill>
              </a:rPr>
              <a:t>BFS</a:t>
            </a:r>
            <a:r>
              <a:rPr kumimoji="1" lang="ja-JP" altLang="en-US" dirty="0" smtClean="0">
                <a:solidFill>
                  <a:schemeClr val="bg1">
                    <a:lumMod val="85000"/>
                  </a:schemeClr>
                </a:solidFill>
              </a:rPr>
              <a:t>アルゴリズム</a:t>
            </a:r>
            <a:endParaRPr kumimoji="1" lang="en-US" altLang="ja-JP" dirty="0" smtClean="0">
              <a:solidFill>
                <a:schemeClr val="bg1">
                  <a:lumMod val="85000"/>
                </a:schemeClr>
              </a:solidFill>
            </a:endParaRPr>
          </a:p>
          <a:p>
            <a:r>
              <a:rPr kumimoji="1" lang="ja-JP" altLang="en-US" dirty="0" smtClean="0">
                <a:solidFill>
                  <a:schemeClr val="bg1">
                    <a:lumMod val="85000"/>
                  </a:schemeClr>
                </a:solidFill>
              </a:rPr>
              <a:t>提案手法</a:t>
            </a:r>
            <a:endParaRPr kumimoji="1" lang="en-US" altLang="ja-JP" dirty="0" smtClean="0">
              <a:solidFill>
                <a:schemeClr val="bg1">
                  <a:lumMod val="85000"/>
                </a:schemeClr>
              </a:solidFill>
            </a:endParaRPr>
          </a:p>
          <a:p>
            <a:r>
              <a:rPr kumimoji="1" lang="ja-JP" altLang="en-US" dirty="0" smtClean="0">
                <a:solidFill>
                  <a:schemeClr val="bg1">
                    <a:lumMod val="85000"/>
                  </a:schemeClr>
                </a:solidFill>
              </a:rPr>
              <a:t>評価</a:t>
            </a:r>
            <a:endParaRPr kumimoji="1" lang="en-US" altLang="ja-JP" dirty="0" smtClean="0">
              <a:solidFill>
                <a:schemeClr val="bg1">
                  <a:lumMod val="85000"/>
                </a:schemeClr>
              </a:solidFill>
            </a:endParaRPr>
          </a:p>
          <a:p>
            <a:pPr lvl="1"/>
            <a:r>
              <a:rPr kumimoji="1" lang="ja-JP" altLang="en-US" dirty="0" smtClean="0">
                <a:solidFill>
                  <a:schemeClr val="bg1">
                    <a:lumMod val="85000"/>
                  </a:schemeClr>
                </a:solidFill>
              </a:rPr>
              <a:t>評価環境，ベンチマーク</a:t>
            </a:r>
            <a:endParaRPr kumimoji="1" lang="en-US" altLang="ja-JP" dirty="0" smtClean="0">
              <a:solidFill>
                <a:schemeClr val="bg1">
                  <a:lumMod val="85000"/>
                </a:schemeClr>
              </a:solidFill>
            </a:endParaRPr>
          </a:p>
          <a:p>
            <a:pPr lvl="1"/>
            <a:r>
              <a:rPr kumimoji="1" lang="ja-JP" altLang="en-US" dirty="0" smtClean="0">
                <a:solidFill>
                  <a:schemeClr val="bg1">
                    <a:lumMod val="85000"/>
                  </a:schemeClr>
                </a:solidFill>
              </a:rPr>
              <a:t>提案手法による通信量削減に関する評価</a:t>
            </a:r>
            <a:endParaRPr kumimoji="1" lang="en-US" altLang="ja-JP" dirty="0" smtClean="0">
              <a:solidFill>
                <a:schemeClr val="bg1">
                  <a:lumMod val="85000"/>
                </a:schemeClr>
              </a:solidFill>
            </a:endParaRPr>
          </a:p>
          <a:p>
            <a:pPr lvl="1"/>
            <a:r>
              <a:rPr kumimoji="1" lang="ja-JP" altLang="en-US" dirty="0" smtClean="0">
                <a:solidFill>
                  <a:schemeClr val="bg1">
                    <a:lumMod val="85000"/>
                  </a:schemeClr>
                </a:solidFill>
              </a:rPr>
              <a:t>提案手法を用いた</a:t>
            </a:r>
            <a:r>
              <a:rPr kumimoji="1" lang="en-US" altLang="ja-JP" dirty="0" smtClean="0">
                <a:solidFill>
                  <a:schemeClr val="bg1">
                    <a:lumMod val="85000"/>
                  </a:schemeClr>
                </a:solidFill>
              </a:rPr>
              <a:t>BFS</a:t>
            </a:r>
            <a:r>
              <a:rPr kumimoji="1" lang="ja-JP" altLang="en-US" dirty="0" smtClean="0">
                <a:solidFill>
                  <a:schemeClr val="bg1">
                    <a:lumMod val="85000"/>
                  </a:schemeClr>
                </a:solidFill>
              </a:rPr>
              <a:t>アルゴリズムの評価</a:t>
            </a:r>
            <a:endParaRPr kumimoji="1" lang="en-US" altLang="ja-JP" dirty="0" smtClean="0">
              <a:solidFill>
                <a:schemeClr val="bg1">
                  <a:lumMod val="85000"/>
                </a:schemeClr>
              </a:solidFill>
            </a:endParaRPr>
          </a:p>
          <a:p>
            <a:r>
              <a:rPr kumimoji="1" lang="ja-JP" altLang="en-US" dirty="0" smtClean="0">
                <a:solidFill>
                  <a:schemeClr val="bg1">
                    <a:lumMod val="85000"/>
                  </a:schemeClr>
                </a:solidFill>
              </a:rPr>
              <a:t>結論</a:t>
            </a:r>
            <a:endParaRPr kumimoji="1" lang="en-US" altLang="ja-JP" dirty="0" smtClean="0">
              <a:solidFill>
                <a:schemeClr val="bg1">
                  <a:lumMod val="85000"/>
                </a:schemeClr>
              </a:solidFill>
            </a:endParaRPr>
          </a:p>
          <a:p>
            <a:pPr lvl="1"/>
            <a:endParaRPr kumimoji="1" lang="en-US" altLang="ja-JP" dirty="0" smtClean="0">
              <a:solidFill>
                <a:schemeClr val="bg1">
                  <a:lumMod val="85000"/>
                </a:schemeClr>
              </a:solidFill>
            </a:endParaRPr>
          </a:p>
          <a:p>
            <a:pPr lvl="1"/>
            <a:endParaRPr kumimoji="1" lang="ja-JP" altLang="en-US" dirty="0"/>
          </a:p>
        </p:txBody>
      </p:sp>
      <p:sp>
        <p:nvSpPr>
          <p:cNvPr id="4" name="日付プレースホルダー 3"/>
          <p:cNvSpPr>
            <a:spLocks noGrp="1"/>
          </p:cNvSpPr>
          <p:nvPr>
            <p:ph type="dt" sz="half" idx="10"/>
          </p:nvPr>
        </p:nvSpPr>
        <p:spPr/>
        <p:txBody>
          <a:bodyPr/>
          <a:lstStyle/>
          <a:p>
            <a:fld id="{4C3CCE7A-F395-0F43-8C8D-33217D98105C}" type="datetime1">
              <a:rPr lang="ja-JP" altLang="en-US" smtClean="0"/>
              <a:t>2014/03/16</a:t>
            </a:fld>
            <a:endParaRPr lang="en-US"/>
          </a:p>
        </p:txBody>
      </p:sp>
      <p:sp>
        <p:nvSpPr>
          <p:cNvPr id="5" name="スライド番号プレースホルダー 4"/>
          <p:cNvSpPr>
            <a:spLocks noGrp="1"/>
          </p:cNvSpPr>
          <p:nvPr>
            <p:ph type="sldNum" sz="quarter" idx="12"/>
          </p:nvPr>
        </p:nvSpPr>
        <p:spPr/>
        <p:txBody>
          <a:bodyPr/>
          <a:lstStyle/>
          <a:p>
            <a:fld id="{0CFEC368-1D7A-4F81-ABF6-AE0E36BAF64C}" type="slidenum">
              <a:rPr lang="en-US" smtClean="0"/>
              <a:pPr/>
              <a:t>8</a:t>
            </a:fld>
            <a:endParaRPr lang="en-US"/>
          </a:p>
        </p:txBody>
      </p:sp>
    </p:spTree>
    <p:extLst>
      <p:ext uri="{BB962C8B-B14F-4D97-AF65-F5344CB8AC3E}">
        <p14:creationId xmlns:p14="http://schemas.microsoft.com/office/powerpoint/2010/main" val="2261287115"/>
      </p:ext>
    </p:extLst>
  </p:cSld>
  <p:clrMapOvr>
    <a:masterClrMapping/>
  </p:clrMapOvr>
  <mc:AlternateContent xmlns:mc="http://schemas.openxmlformats.org/markup-compatibility/2006" xmlns:p14="http://schemas.microsoft.com/office/powerpoint/2010/main">
    <mc:Choice Requires="p14">
      <p:transition spd="slow" p14:dur="2000" advTm="409"/>
    </mc:Choice>
    <mc:Fallback xmlns="">
      <p:transition xmlns:p14="http://schemas.microsoft.com/office/powerpoint/2010/main" spd="slow" advTm="409"/>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グラフの圧縮</a:t>
            </a:r>
            <a:endParaRPr kumimoji="1" lang="ja-JP" altLang="en-US" dirty="0"/>
          </a:p>
        </p:txBody>
      </p:sp>
      <p:grpSp>
        <p:nvGrpSpPr>
          <p:cNvPr id="72" name="グループ化 71"/>
          <p:cNvGrpSpPr/>
          <p:nvPr/>
        </p:nvGrpSpPr>
        <p:grpSpPr>
          <a:xfrm>
            <a:off x="5578294" y="1279808"/>
            <a:ext cx="2719014" cy="3077766"/>
            <a:chOff x="5436096" y="1503362"/>
            <a:chExt cx="2719014" cy="3077766"/>
          </a:xfrm>
        </p:grpSpPr>
        <p:grpSp>
          <p:nvGrpSpPr>
            <p:cNvPr id="66" name="グループ化 65"/>
            <p:cNvGrpSpPr/>
            <p:nvPr/>
          </p:nvGrpSpPr>
          <p:grpSpPr>
            <a:xfrm>
              <a:off x="5436096" y="1872694"/>
              <a:ext cx="2719014" cy="2708434"/>
              <a:chOff x="5436096" y="1556792"/>
              <a:chExt cx="2719014" cy="2708434"/>
            </a:xfrm>
          </p:grpSpPr>
          <p:sp>
            <p:nvSpPr>
              <p:cNvPr id="63" name="テキスト ボックス 62"/>
              <p:cNvSpPr txBox="1"/>
              <p:nvPr/>
            </p:nvSpPr>
            <p:spPr>
              <a:xfrm>
                <a:off x="5436096" y="1556792"/>
                <a:ext cx="2719014" cy="2708434"/>
              </a:xfrm>
              <a:prstGeom prst="rect">
                <a:avLst/>
              </a:prstGeom>
              <a:noFill/>
            </p:spPr>
            <p:txBody>
              <a:bodyPr wrap="none" rtlCol="0">
                <a:spAutoFit/>
              </a:bodyPr>
              <a:lstStyle/>
              <a:p>
                <a:r>
                  <a:rPr lang="en-US" altLang="ja-JP" dirty="0" smtClean="0">
                    <a:latin typeface="Calibri" panose="020F0502020204030204" pitchFamily="34" charset="0"/>
                  </a:rPr>
                  <a:t>       0   1   2   3   4   5   6   7</a:t>
                </a:r>
                <a:endParaRPr lang="en-US" altLang="ja-JP" sz="1200" dirty="0" smtClean="0">
                  <a:latin typeface="Calibri" panose="020F0502020204030204" pitchFamily="34" charset="0"/>
                </a:endParaRPr>
              </a:p>
              <a:p>
                <a:endParaRPr lang="en-US" altLang="ja-JP" sz="800" dirty="0" smtClean="0">
                  <a:latin typeface="Calibri" panose="020F0502020204030204" pitchFamily="34" charset="0"/>
                </a:endParaRPr>
              </a:p>
              <a:p>
                <a:r>
                  <a:rPr lang="en-US" altLang="ja-JP" dirty="0" smtClean="0">
                    <a:latin typeface="Calibri" panose="020F0502020204030204" pitchFamily="34" charset="0"/>
                  </a:rPr>
                  <a:t>0      0   </a:t>
                </a:r>
                <a:r>
                  <a:rPr lang="en-US" altLang="ja-JP" dirty="0" smtClean="0">
                    <a:solidFill>
                      <a:srgbClr val="FF0000"/>
                    </a:solidFill>
                    <a:latin typeface="Calibri" panose="020F0502020204030204" pitchFamily="34" charset="0"/>
                  </a:rPr>
                  <a:t>1   1   </a:t>
                </a:r>
                <a:r>
                  <a:rPr lang="en-US" altLang="ja-JP" dirty="0" smtClean="0">
                    <a:latin typeface="Calibri" panose="020F0502020204030204" pitchFamily="34" charset="0"/>
                  </a:rPr>
                  <a:t>0   </a:t>
                </a:r>
                <a:r>
                  <a:rPr lang="en-US" altLang="ja-JP" dirty="0" smtClean="0">
                    <a:solidFill>
                      <a:srgbClr val="FF0000"/>
                    </a:solidFill>
                    <a:latin typeface="Calibri" panose="020F0502020204030204" pitchFamily="34" charset="0"/>
                  </a:rPr>
                  <a:t>1   </a:t>
                </a:r>
                <a:r>
                  <a:rPr lang="en-US" altLang="ja-JP" dirty="0" smtClean="0">
                    <a:latin typeface="Calibri" panose="020F0502020204030204" pitchFamily="34" charset="0"/>
                  </a:rPr>
                  <a:t>0   0  </a:t>
                </a:r>
                <a:r>
                  <a:rPr lang="en-US" altLang="ja-JP" dirty="0" smtClean="0">
                    <a:solidFill>
                      <a:srgbClr val="FF0000"/>
                    </a:solidFill>
                    <a:latin typeface="Calibri" panose="020F0502020204030204" pitchFamily="34" charset="0"/>
                  </a:rPr>
                  <a:t> 1</a:t>
                </a:r>
                <a:endParaRPr lang="en-US" altLang="ja-JP" dirty="0">
                  <a:solidFill>
                    <a:srgbClr val="FF0000"/>
                  </a:solidFill>
                  <a:latin typeface="Calibri" panose="020F0502020204030204" pitchFamily="34" charset="0"/>
                </a:endParaRPr>
              </a:p>
              <a:p>
                <a:r>
                  <a:rPr lang="en-US" altLang="ja-JP" dirty="0" smtClean="0">
                    <a:latin typeface="Calibri" panose="020F0502020204030204" pitchFamily="34" charset="0"/>
                  </a:rPr>
                  <a:t>1      </a:t>
                </a:r>
                <a:r>
                  <a:rPr lang="en-US" altLang="ja-JP" dirty="0" smtClean="0">
                    <a:solidFill>
                      <a:srgbClr val="FF0000"/>
                    </a:solidFill>
                    <a:latin typeface="Calibri" panose="020F0502020204030204" pitchFamily="34" charset="0"/>
                  </a:rPr>
                  <a:t>1   </a:t>
                </a:r>
                <a:r>
                  <a:rPr lang="en-US" altLang="ja-JP" dirty="0" smtClean="0">
                    <a:latin typeface="Calibri" panose="020F0502020204030204" pitchFamily="34" charset="0"/>
                  </a:rPr>
                  <a:t>0   0   0   </a:t>
                </a:r>
                <a:r>
                  <a:rPr lang="en-US" altLang="ja-JP" dirty="0" smtClean="0">
                    <a:solidFill>
                      <a:srgbClr val="FF0000"/>
                    </a:solidFill>
                    <a:latin typeface="Calibri" panose="020F0502020204030204" pitchFamily="34" charset="0"/>
                  </a:rPr>
                  <a:t>1</a:t>
                </a:r>
                <a:r>
                  <a:rPr lang="en-US" altLang="ja-JP" dirty="0" smtClean="0">
                    <a:latin typeface="Calibri" panose="020F0502020204030204" pitchFamily="34" charset="0"/>
                  </a:rPr>
                  <a:t>   0   0   </a:t>
                </a:r>
                <a:r>
                  <a:rPr lang="en-US" altLang="ja-JP" dirty="0" smtClean="0">
                    <a:solidFill>
                      <a:srgbClr val="FF0000"/>
                    </a:solidFill>
                    <a:latin typeface="Calibri" panose="020F0502020204030204" pitchFamily="34" charset="0"/>
                  </a:rPr>
                  <a:t>1</a:t>
                </a:r>
              </a:p>
              <a:p>
                <a:r>
                  <a:rPr lang="en-US" altLang="ja-JP" dirty="0" smtClean="0">
                    <a:latin typeface="Calibri" panose="020F0502020204030204" pitchFamily="34" charset="0"/>
                  </a:rPr>
                  <a:t>2      </a:t>
                </a:r>
                <a:r>
                  <a:rPr lang="en-US" altLang="ja-JP" dirty="0" smtClean="0">
                    <a:solidFill>
                      <a:srgbClr val="FF0000"/>
                    </a:solidFill>
                    <a:latin typeface="Calibri" panose="020F0502020204030204" pitchFamily="34" charset="0"/>
                  </a:rPr>
                  <a:t>1 </a:t>
                </a:r>
                <a:r>
                  <a:rPr lang="en-US" altLang="ja-JP" dirty="0" smtClean="0">
                    <a:latin typeface="Calibri" panose="020F0502020204030204" pitchFamily="34" charset="0"/>
                  </a:rPr>
                  <a:t>  0   0   0   </a:t>
                </a:r>
                <a:r>
                  <a:rPr lang="en-US" altLang="ja-JP" dirty="0" smtClean="0">
                    <a:solidFill>
                      <a:srgbClr val="FF0000"/>
                    </a:solidFill>
                    <a:latin typeface="Calibri" panose="020F0502020204030204" pitchFamily="34" charset="0"/>
                  </a:rPr>
                  <a:t>1 </a:t>
                </a:r>
                <a:r>
                  <a:rPr lang="en-US" altLang="ja-JP" dirty="0" smtClean="0">
                    <a:latin typeface="Calibri" panose="020F0502020204030204" pitchFamily="34" charset="0"/>
                  </a:rPr>
                  <a:t>  0   0   0</a:t>
                </a:r>
                <a:endParaRPr lang="en-US" altLang="ja-JP" dirty="0">
                  <a:latin typeface="Calibri" panose="020F0502020204030204" pitchFamily="34" charset="0"/>
                </a:endParaRPr>
              </a:p>
              <a:p>
                <a:r>
                  <a:rPr lang="en-US" altLang="ja-JP" dirty="0" smtClean="0">
                    <a:latin typeface="Calibri" panose="020F0502020204030204" pitchFamily="34" charset="0"/>
                  </a:rPr>
                  <a:t>3      0   0   0   0   </a:t>
                </a:r>
                <a:r>
                  <a:rPr lang="en-US" altLang="ja-JP" dirty="0" smtClean="0">
                    <a:solidFill>
                      <a:srgbClr val="FF0000"/>
                    </a:solidFill>
                    <a:latin typeface="Calibri" panose="020F0502020204030204" pitchFamily="34" charset="0"/>
                  </a:rPr>
                  <a:t>1   </a:t>
                </a:r>
                <a:r>
                  <a:rPr lang="en-US" altLang="ja-JP" dirty="0" smtClean="0">
                    <a:latin typeface="Calibri" panose="020F0502020204030204" pitchFamily="34" charset="0"/>
                  </a:rPr>
                  <a:t>0   0   0</a:t>
                </a:r>
              </a:p>
              <a:p>
                <a:r>
                  <a:rPr lang="en-US" altLang="ja-JP" dirty="0" smtClean="0">
                    <a:latin typeface="Calibri" panose="020F0502020204030204" pitchFamily="34" charset="0"/>
                  </a:rPr>
                  <a:t>4      </a:t>
                </a:r>
                <a:r>
                  <a:rPr lang="en-US" altLang="ja-JP" dirty="0" smtClean="0">
                    <a:solidFill>
                      <a:srgbClr val="FF0000"/>
                    </a:solidFill>
                    <a:latin typeface="Calibri" panose="020F0502020204030204" pitchFamily="34" charset="0"/>
                  </a:rPr>
                  <a:t>1   1   1   1   </a:t>
                </a:r>
                <a:r>
                  <a:rPr lang="en-US" altLang="ja-JP" dirty="0" smtClean="0">
                    <a:latin typeface="Calibri" panose="020F0502020204030204" pitchFamily="34" charset="0"/>
                  </a:rPr>
                  <a:t>0   </a:t>
                </a:r>
                <a:r>
                  <a:rPr lang="en-US" altLang="ja-JP" dirty="0" smtClean="0">
                    <a:solidFill>
                      <a:srgbClr val="FF0000"/>
                    </a:solidFill>
                    <a:latin typeface="Calibri" panose="020F0502020204030204" pitchFamily="34" charset="0"/>
                  </a:rPr>
                  <a:t>1   1   </a:t>
                </a:r>
                <a:r>
                  <a:rPr lang="en-US" altLang="ja-JP" dirty="0" smtClean="0">
                    <a:latin typeface="Calibri" panose="020F0502020204030204" pitchFamily="34" charset="0"/>
                  </a:rPr>
                  <a:t>0</a:t>
                </a:r>
                <a:endParaRPr lang="en-US" altLang="ja-JP" dirty="0">
                  <a:latin typeface="Calibri" panose="020F0502020204030204" pitchFamily="34" charset="0"/>
                </a:endParaRPr>
              </a:p>
              <a:p>
                <a:r>
                  <a:rPr lang="en-US" altLang="ja-JP" dirty="0" smtClean="0">
                    <a:latin typeface="Calibri" panose="020F0502020204030204" pitchFamily="34" charset="0"/>
                  </a:rPr>
                  <a:t>5      0   0   0   0   </a:t>
                </a:r>
                <a:r>
                  <a:rPr lang="en-US" altLang="ja-JP" dirty="0" smtClean="0">
                    <a:solidFill>
                      <a:srgbClr val="FF0000"/>
                    </a:solidFill>
                    <a:latin typeface="Calibri" panose="020F0502020204030204" pitchFamily="34" charset="0"/>
                  </a:rPr>
                  <a:t>1   </a:t>
                </a:r>
                <a:r>
                  <a:rPr lang="en-US" altLang="ja-JP" dirty="0" smtClean="0">
                    <a:latin typeface="Calibri" panose="020F0502020204030204" pitchFamily="34" charset="0"/>
                  </a:rPr>
                  <a:t>0   </a:t>
                </a:r>
                <a:r>
                  <a:rPr lang="en-US" altLang="ja-JP" dirty="0" smtClean="0">
                    <a:solidFill>
                      <a:srgbClr val="FF0000"/>
                    </a:solidFill>
                    <a:latin typeface="Calibri" panose="020F0502020204030204" pitchFamily="34" charset="0"/>
                  </a:rPr>
                  <a:t>1 </a:t>
                </a:r>
                <a:r>
                  <a:rPr lang="en-US" altLang="ja-JP" dirty="0" smtClean="0">
                    <a:latin typeface="Calibri" panose="020F0502020204030204" pitchFamily="34" charset="0"/>
                  </a:rPr>
                  <a:t>  0</a:t>
                </a:r>
              </a:p>
              <a:p>
                <a:r>
                  <a:rPr lang="en-US" altLang="ja-JP" dirty="0" smtClean="0">
                    <a:latin typeface="Calibri" panose="020F0502020204030204" pitchFamily="34" charset="0"/>
                  </a:rPr>
                  <a:t>6      0   0   0   0   </a:t>
                </a:r>
                <a:r>
                  <a:rPr lang="en-US" altLang="ja-JP" dirty="0" smtClean="0">
                    <a:solidFill>
                      <a:srgbClr val="FF0000"/>
                    </a:solidFill>
                    <a:latin typeface="Calibri" panose="020F0502020204030204" pitchFamily="34" charset="0"/>
                  </a:rPr>
                  <a:t>1   1  </a:t>
                </a:r>
                <a:r>
                  <a:rPr lang="ja-JP" altLang="en-US" dirty="0" smtClean="0">
                    <a:solidFill>
                      <a:srgbClr val="FF0000"/>
                    </a:solidFill>
                    <a:latin typeface="Calibri" panose="020F0502020204030204" pitchFamily="34" charset="0"/>
                  </a:rPr>
                  <a:t> </a:t>
                </a:r>
                <a:r>
                  <a:rPr lang="en-US" altLang="ja-JP" dirty="0" smtClean="0">
                    <a:latin typeface="Calibri" panose="020F0502020204030204" pitchFamily="34" charset="0"/>
                  </a:rPr>
                  <a:t>0   0</a:t>
                </a:r>
                <a:endParaRPr lang="en-US" altLang="ja-JP" dirty="0">
                  <a:latin typeface="Calibri" panose="020F0502020204030204" pitchFamily="34" charset="0"/>
                </a:endParaRPr>
              </a:p>
              <a:p>
                <a:r>
                  <a:rPr lang="en-US" altLang="ja-JP" dirty="0" smtClean="0">
                    <a:latin typeface="Calibri" panose="020F0502020204030204" pitchFamily="34" charset="0"/>
                  </a:rPr>
                  <a:t>7      </a:t>
                </a:r>
                <a:r>
                  <a:rPr lang="en-US" altLang="ja-JP" dirty="0" smtClean="0">
                    <a:solidFill>
                      <a:srgbClr val="FF0000"/>
                    </a:solidFill>
                    <a:latin typeface="Calibri" panose="020F0502020204030204" pitchFamily="34" charset="0"/>
                  </a:rPr>
                  <a:t>1   1   </a:t>
                </a:r>
                <a:r>
                  <a:rPr lang="en-US" altLang="ja-JP" dirty="0" smtClean="0">
                    <a:latin typeface="Calibri" panose="020F0502020204030204" pitchFamily="34" charset="0"/>
                  </a:rPr>
                  <a:t>0   0   0   0   0   0</a:t>
                </a:r>
                <a:endParaRPr lang="ja-JP" altLang="en-US" dirty="0">
                  <a:latin typeface="Calibri" panose="020F0502020204030204" pitchFamily="34" charset="0"/>
                </a:endParaRPr>
              </a:p>
            </p:txBody>
          </p:sp>
          <p:sp>
            <p:nvSpPr>
              <p:cNvPr id="64" name="大かっこ 63"/>
              <p:cNvSpPr/>
              <p:nvPr/>
            </p:nvSpPr>
            <p:spPr>
              <a:xfrm>
                <a:off x="5792311" y="1978927"/>
                <a:ext cx="2362799" cy="2242161"/>
              </a:xfrm>
              <a:prstGeom prst="bracketPair">
                <a:avLst>
                  <a:gd name="adj" fmla="val 2882"/>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latin typeface="Calibri" panose="020F0502020204030204" pitchFamily="34" charset="0"/>
                </a:endParaRPr>
              </a:p>
            </p:txBody>
          </p:sp>
        </p:grpSp>
        <p:sp>
          <p:nvSpPr>
            <p:cNvPr id="71" name="テキスト ボックス 70"/>
            <p:cNvSpPr txBox="1"/>
            <p:nvPr/>
          </p:nvSpPr>
          <p:spPr>
            <a:xfrm>
              <a:off x="6354580" y="1503362"/>
              <a:ext cx="1107996" cy="369332"/>
            </a:xfrm>
            <a:prstGeom prst="rect">
              <a:avLst/>
            </a:prstGeom>
            <a:noFill/>
          </p:spPr>
          <p:txBody>
            <a:bodyPr wrap="none" rtlCol="0">
              <a:spAutoFit/>
            </a:bodyPr>
            <a:lstStyle/>
            <a:p>
              <a:r>
                <a:rPr kumimoji="1" lang="ja-JP" altLang="en-US" dirty="0" smtClean="0"/>
                <a:t>隣接行列</a:t>
              </a:r>
              <a:endParaRPr kumimoji="1" lang="ja-JP" altLang="en-US" dirty="0"/>
            </a:p>
          </p:txBody>
        </p:sp>
      </p:grpSp>
      <p:sp>
        <p:nvSpPr>
          <p:cNvPr id="81" name="等号 80"/>
          <p:cNvSpPr/>
          <p:nvPr/>
        </p:nvSpPr>
        <p:spPr>
          <a:xfrm>
            <a:off x="4499992" y="2773398"/>
            <a:ext cx="720080" cy="649880"/>
          </a:xfrm>
          <a:prstGeom prst="mathEqual">
            <a:avLst>
              <a:gd name="adj1" fmla="val 13324"/>
              <a:gd name="adj2" fmla="val 18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Calibri" panose="020F0502020204030204" pitchFamily="34" charset="0"/>
            </a:endParaRPr>
          </a:p>
        </p:txBody>
      </p:sp>
      <p:sp>
        <p:nvSpPr>
          <p:cNvPr id="190" name="テキスト ボックス 189"/>
          <p:cNvSpPr txBox="1"/>
          <p:nvPr/>
        </p:nvSpPr>
        <p:spPr>
          <a:xfrm>
            <a:off x="482671" y="4824531"/>
            <a:ext cx="3983144" cy="369332"/>
          </a:xfrm>
          <a:prstGeom prst="rect">
            <a:avLst/>
          </a:prstGeom>
          <a:noFill/>
        </p:spPr>
        <p:txBody>
          <a:bodyPr wrap="none" rtlCol="0">
            <a:spAutoFit/>
          </a:bodyPr>
          <a:lstStyle/>
          <a:p>
            <a:r>
              <a:rPr lang="ja-JP" altLang="en-US" dirty="0" smtClean="0"/>
              <a:t>行オフセット配列</a:t>
            </a:r>
            <a:r>
              <a:rPr lang="en-US" altLang="ja-JP" dirty="0" smtClean="0"/>
              <a:t> R (Length:</a:t>
            </a:r>
            <a:r>
              <a:rPr lang="ja-JP" altLang="en-US" dirty="0" smtClean="0"/>
              <a:t>頂点数</a:t>
            </a:r>
            <a:r>
              <a:rPr lang="en-US" altLang="ja-JP" dirty="0" smtClean="0"/>
              <a:t>+1)</a:t>
            </a:r>
            <a:endParaRPr kumimoji="1" lang="ja-JP" altLang="en-US" dirty="0"/>
          </a:p>
        </p:txBody>
      </p:sp>
      <p:sp>
        <p:nvSpPr>
          <p:cNvPr id="201" name="テキスト ボックス 200"/>
          <p:cNvSpPr txBox="1"/>
          <p:nvPr/>
        </p:nvSpPr>
        <p:spPr>
          <a:xfrm>
            <a:off x="5205541" y="4999905"/>
            <a:ext cx="3429144" cy="646331"/>
          </a:xfrm>
          <a:prstGeom prst="rect">
            <a:avLst/>
          </a:prstGeom>
          <a:noFill/>
        </p:spPr>
        <p:txBody>
          <a:bodyPr wrap="none" rtlCol="0">
            <a:spAutoFit/>
          </a:bodyPr>
          <a:lstStyle/>
          <a:p>
            <a:pPr algn="ctr"/>
            <a:r>
              <a:rPr lang="ja-JP" altLang="en-US" dirty="0" smtClean="0"/>
              <a:t>隣接</a:t>
            </a:r>
            <a:r>
              <a:rPr lang="ja-JP" altLang="en-US" dirty="0"/>
              <a:t>行列</a:t>
            </a:r>
            <a:r>
              <a:rPr kumimoji="1" lang="ja-JP" altLang="en-US" dirty="0" smtClean="0"/>
              <a:t>の</a:t>
            </a:r>
            <a:r>
              <a:rPr kumimoji="1" lang="en-US" altLang="ja-JP" dirty="0" smtClean="0">
                <a:solidFill>
                  <a:srgbClr val="FF0000"/>
                </a:solidFill>
              </a:rPr>
              <a:t>CSR</a:t>
            </a:r>
            <a:endParaRPr kumimoji="1" lang="en-US" altLang="ja-JP" dirty="0" smtClean="0"/>
          </a:p>
          <a:p>
            <a:r>
              <a:rPr lang="en-US" altLang="ja-JP" dirty="0" smtClean="0"/>
              <a:t>CSR: Compressed </a:t>
            </a:r>
            <a:r>
              <a:rPr lang="en-US" altLang="ja-JP" dirty="0"/>
              <a:t>Sparse </a:t>
            </a:r>
            <a:r>
              <a:rPr lang="en-US" altLang="ja-JP" dirty="0" smtClean="0"/>
              <a:t>Row</a:t>
            </a:r>
            <a:endParaRPr kumimoji="1" lang="ja-JP" altLang="en-US" dirty="0"/>
          </a:p>
        </p:txBody>
      </p:sp>
      <p:graphicFrame>
        <p:nvGraphicFramePr>
          <p:cNvPr id="124" name="表 123"/>
          <p:cNvGraphicFramePr>
            <a:graphicFrameLocks noGrp="1"/>
          </p:cNvGraphicFramePr>
          <p:nvPr>
            <p:extLst>
              <p:ext uri="{D42A27DB-BD31-4B8C-83A1-F6EECF244321}">
                <p14:modId xmlns:p14="http://schemas.microsoft.com/office/powerpoint/2010/main" val="775417186"/>
              </p:ext>
            </p:extLst>
          </p:nvPr>
        </p:nvGraphicFramePr>
        <p:xfrm>
          <a:off x="827584" y="5328587"/>
          <a:ext cx="3059055" cy="259080"/>
        </p:xfrm>
        <a:graphic>
          <a:graphicData uri="http://schemas.openxmlformats.org/drawingml/2006/table">
            <a:tbl>
              <a:tblPr firstRow="1" bandRow="1">
                <a:tableStyleId>{5940675A-B579-460E-94D1-54222C63F5DA}</a:tableStyleId>
              </a:tblPr>
              <a:tblGrid>
                <a:gridCol w="339895"/>
                <a:gridCol w="339895"/>
                <a:gridCol w="339895"/>
                <a:gridCol w="339895"/>
                <a:gridCol w="339895"/>
                <a:gridCol w="339895"/>
                <a:gridCol w="339895"/>
                <a:gridCol w="339895"/>
                <a:gridCol w="339895"/>
              </a:tblGrid>
              <a:tr h="123699">
                <a:tc>
                  <a:txBody>
                    <a:bodyPr/>
                    <a:lstStyle/>
                    <a:p>
                      <a:pPr algn="ctr"/>
                      <a:r>
                        <a:rPr kumimoji="1" lang="en-US" altLang="ja-JP" sz="1100" dirty="0" smtClean="0"/>
                        <a:t>0</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4</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7</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9</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10</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16</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18</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20</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22</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1950674999"/>
              </p:ext>
            </p:extLst>
          </p:nvPr>
        </p:nvGraphicFramePr>
        <p:xfrm>
          <a:off x="824121" y="6264691"/>
          <a:ext cx="7473180" cy="259080"/>
        </p:xfrm>
        <a:graphic>
          <a:graphicData uri="http://schemas.openxmlformats.org/drawingml/2006/table">
            <a:tbl>
              <a:tblPr firstRow="1" bandRow="1">
                <a:tableStyleId>{5940675A-B579-460E-94D1-54222C63F5DA}</a:tableStyleId>
              </a:tblPr>
              <a:tblGrid>
                <a:gridCol w="339690"/>
                <a:gridCol w="339690"/>
                <a:gridCol w="339690"/>
                <a:gridCol w="339690"/>
                <a:gridCol w="339690"/>
                <a:gridCol w="339690"/>
                <a:gridCol w="339690"/>
                <a:gridCol w="339690"/>
                <a:gridCol w="339690"/>
                <a:gridCol w="339690"/>
                <a:gridCol w="339690"/>
                <a:gridCol w="339690"/>
                <a:gridCol w="339690"/>
                <a:gridCol w="339690"/>
                <a:gridCol w="339690"/>
                <a:gridCol w="339690"/>
                <a:gridCol w="339690"/>
                <a:gridCol w="339690"/>
                <a:gridCol w="339690"/>
                <a:gridCol w="339690"/>
                <a:gridCol w="339690"/>
                <a:gridCol w="339690"/>
              </a:tblGrid>
              <a:tr h="0">
                <a:tc>
                  <a:txBody>
                    <a:bodyPr/>
                    <a:lstStyle/>
                    <a:p>
                      <a:pPr algn="ctr"/>
                      <a:r>
                        <a:rPr kumimoji="1" lang="en-US" altLang="ja-JP" sz="1100" dirty="0" smtClean="0"/>
                        <a:t>1</a:t>
                      </a:r>
                      <a:endParaRPr kumimoji="1" lang="ja-JP" altLang="en-US" sz="1100" dirty="0"/>
                    </a:p>
                  </a:txBody>
                  <a:tcPr>
                    <a:lnL w="28575" cap="flat" cmpd="sng" algn="ctr">
                      <a:solidFill>
                        <a:srgbClr val="FF0000"/>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2</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4</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7</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0</a:t>
                      </a:r>
                      <a:endParaRPr kumimoji="1" lang="ja-JP" altLang="en-US" sz="1100" dirty="0"/>
                    </a:p>
                  </a:txBody>
                  <a:tcPr>
                    <a:lnL w="28575" cap="flat" cmpd="sng" algn="ctr">
                      <a:solidFill>
                        <a:srgbClr val="FF0000"/>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4</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7</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0</a:t>
                      </a:r>
                      <a:endParaRPr kumimoji="1" lang="ja-JP" altLang="en-US" sz="1100" dirty="0"/>
                    </a:p>
                  </a:txBody>
                  <a:tcPr>
                    <a:lnL w="28575" cap="flat" cmpd="sng" algn="ctr">
                      <a:solidFill>
                        <a:srgbClr val="FF0000"/>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4</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4</a:t>
                      </a:r>
                      <a:endParaRPr kumimoji="1" lang="ja-JP" altLang="en-US" sz="1100" dirty="0"/>
                    </a:p>
                  </a:txBody>
                  <a:tcP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0</a:t>
                      </a:r>
                      <a:endParaRPr kumimoji="1" lang="ja-JP" altLang="en-US" sz="1100" dirty="0"/>
                    </a:p>
                  </a:txBody>
                  <a:tcPr>
                    <a:lnL w="28575" cap="flat" cmpd="sng" algn="ctr">
                      <a:solidFill>
                        <a:srgbClr val="FF0000"/>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1</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2</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3</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5</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6</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4</a:t>
                      </a:r>
                      <a:endParaRPr kumimoji="1" lang="ja-JP" altLang="en-US" sz="1100" dirty="0"/>
                    </a:p>
                  </a:txBody>
                  <a:tcPr>
                    <a:lnL w="28575" cap="flat" cmpd="sng" algn="ctr">
                      <a:solidFill>
                        <a:srgbClr val="FF0000"/>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6</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4</a:t>
                      </a:r>
                      <a:endParaRPr kumimoji="1" lang="ja-JP" altLang="en-US" sz="1100" dirty="0"/>
                    </a:p>
                  </a:txBody>
                  <a:tcPr>
                    <a:lnL w="28575" cap="flat" cmpd="sng" algn="ctr">
                      <a:solidFill>
                        <a:srgbClr val="FF0000"/>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5</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0</a:t>
                      </a:r>
                      <a:endParaRPr kumimoji="1" lang="ja-JP" altLang="en-US" sz="1100" dirty="0"/>
                    </a:p>
                  </a:txBody>
                  <a:tcPr>
                    <a:lnL w="28575" cap="flat" cmpd="sng" algn="ctr">
                      <a:solidFill>
                        <a:srgbClr val="FF0000"/>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c>
                  <a:txBody>
                    <a:bodyPr/>
                    <a:lstStyle/>
                    <a:p>
                      <a:pPr algn="ctr"/>
                      <a:r>
                        <a:rPr kumimoji="1" lang="en-US" altLang="ja-JP" sz="1100" dirty="0" smtClean="0"/>
                        <a:t>1</a:t>
                      </a:r>
                      <a:endParaRPr kumimoji="1" lang="ja-JP" altLang="en-US" sz="1100" dirty="0"/>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tcPr>
                </a:tc>
              </a:tr>
            </a:tbl>
          </a:graphicData>
        </a:graphic>
      </p:graphicFrame>
      <p:grpSp>
        <p:nvGrpSpPr>
          <p:cNvPr id="44" name="図形グループ 43"/>
          <p:cNvGrpSpPr/>
          <p:nvPr/>
        </p:nvGrpSpPr>
        <p:grpSpPr>
          <a:xfrm>
            <a:off x="944010" y="1804290"/>
            <a:ext cx="2952329" cy="2430286"/>
            <a:chOff x="1064270" y="3743690"/>
            <a:chExt cx="2952329" cy="2430286"/>
          </a:xfrm>
        </p:grpSpPr>
        <p:sp>
          <p:nvSpPr>
            <p:cNvPr id="45" name="円/楕円 44"/>
            <p:cNvSpPr/>
            <p:nvPr/>
          </p:nvSpPr>
          <p:spPr>
            <a:xfrm>
              <a:off x="2072383" y="3743690"/>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Calibri" panose="020F0502020204030204" pitchFamily="34" charset="0"/>
                </a:rPr>
                <a:t>0</a:t>
              </a:r>
              <a:endParaRPr kumimoji="1" lang="ja-JP" altLang="en-US" dirty="0">
                <a:latin typeface="Calibri" panose="020F0502020204030204" pitchFamily="34" charset="0"/>
              </a:endParaRPr>
            </a:p>
          </p:txBody>
        </p:sp>
        <p:sp>
          <p:nvSpPr>
            <p:cNvPr id="46" name="円/楕円 45"/>
            <p:cNvSpPr/>
            <p:nvPr/>
          </p:nvSpPr>
          <p:spPr>
            <a:xfrm>
              <a:off x="1064271" y="4103730"/>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1</a:t>
              </a:r>
              <a:endParaRPr kumimoji="1" lang="ja-JP" altLang="en-US" dirty="0">
                <a:latin typeface="Calibri" panose="020F0502020204030204" pitchFamily="34" charset="0"/>
              </a:endParaRPr>
            </a:p>
          </p:txBody>
        </p:sp>
        <p:sp>
          <p:nvSpPr>
            <p:cNvPr id="47" name="円/楕円 46"/>
            <p:cNvSpPr/>
            <p:nvPr/>
          </p:nvSpPr>
          <p:spPr>
            <a:xfrm>
              <a:off x="1064271" y="4967826"/>
              <a:ext cx="504056" cy="504056"/>
            </a:xfrm>
            <a:prstGeom prst="ellipse">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2</a:t>
              </a:r>
              <a:endParaRPr kumimoji="1" lang="ja-JP" altLang="en-US" dirty="0">
                <a:latin typeface="Calibri" panose="020F0502020204030204" pitchFamily="34" charset="0"/>
              </a:endParaRPr>
            </a:p>
          </p:txBody>
        </p:sp>
        <p:sp>
          <p:nvSpPr>
            <p:cNvPr id="48" name="円/楕円 47"/>
            <p:cNvSpPr/>
            <p:nvPr/>
          </p:nvSpPr>
          <p:spPr>
            <a:xfrm>
              <a:off x="1640335" y="5543890"/>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3</a:t>
              </a:r>
              <a:endParaRPr kumimoji="1" lang="ja-JP" altLang="en-US" dirty="0">
                <a:latin typeface="Calibri" panose="020F0502020204030204" pitchFamily="34" charset="0"/>
              </a:endParaRPr>
            </a:p>
          </p:txBody>
        </p:sp>
        <p:sp>
          <p:nvSpPr>
            <p:cNvPr id="49" name="円/楕円 48"/>
            <p:cNvSpPr/>
            <p:nvPr/>
          </p:nvSpPr>
          <p:spPr>
            <a:xfrm>
              <a:off x="2504431" y="5669920"/>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4</a:t>
              </a:r>
              <a:endParaRPr kumimoji="1" lang="ja-JP" altLang="en-US" dirty="0">
                <a:latin typeface="Calibri" panose="020F0502020204030204" pitchFamily="34" charset="0"/>
              </a:endParaRPr>
            </a:p>
          </p:txBody>
        </p:sp>
        <p:sp>
          <p:nvSpPr>
            <p:cNvPr id="50" name="円/楕円 49"/>
            <p:cNvSpPr/>
            <p:nvPr/>
          </p:nvSpPr>
          <p:spPr>
            <a:xfrm>
              <a:off x="3440535" y="5327866"/>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5</a:t>
              </a:r>
              <a:endParaRPr kumimoji="1" lang="ja-JP" altLang="en-US" dirty="0">
                <a:latin typeface="Calibri" panose="020F0502020204030204" pitchFamily="34" charset="0"/>
              </a:endParaRPr>
            </a:p>
          </p:txBody>
        </p:sp>
        <p:sp>
          <p:nvSpPr>
            <p:cNvPr id="51" name="円/楕円 50"/>
            <p:cNvSpPr/>
            <p:nvPr/>
          </p:nvSpPr>
          <p:spPr>
            <a:xfrm>
              <a:off x="3512543" y="4391762"/>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6</a:t>
              </a:r>
              <a:endParaRPr kumimoji="1" lang="ja-JP" altLang="en-US" dirty="0">
                <a:latin typeface="Calibri" panose="020F0502020204030204" pitchFamily="34" charset="0"/>
              </a:endParaRPr>
            </a:p>
          </p:txBody>
        </p:sp>
        <p:sp>
          <p:nvSpPr>
            <p:cNvPr id="52" name="円/楕円 51"/>
            <p:cNvSpPr/>
            <p:nvPr/>
          </p:nvSpPr>
          <p:spPr>
            <a:xfrm>
              <a:off x="2936479" y="3887706"/>
              <a:ext cx="504056" cy="504056"/>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latin typeface="Calibri" panose="020F0502020204030204" pitchFamily="34" charset="0"/>
                </a:rPr>
                <a:t>7</a:t>
              </a:r>
              <a:endParaRPr kumimoji="1" lang="ja-JP" altLang="en-US" dirty="0">
                <a:latin typeface="Calibri" panose="020F0502020204030204" pitchFamily="34" charset="0"/>
              </a:endParaRPr>
            </a:p>
          </p:txBody>
        </p:sp>
        <p:cxnSp>
          <p:nvCxnSpPr>
            <p:cNvPr id="53" name="曲線コネクタ 52"/>
            <p:cNvCxnSpPr>
              <a:stCxn id="45" idx="1"/>
              <a:endCxn id="46" idx="0"/>
            </p:cNvCxnSpPr>
            <p:nvPr/>
          </p:nvCxnSpPr>
          <p:spPr>
            <a:xfrm rot="16200000" flipH="1" flipV="1">
              <a:off x="1588138" y="3545667"/>
              <a:ext cx="286223" cy="829901"/>
            </a:xfrm>
            <a:prstGeom prst="curvedConnector3">
              <a:avLst>
                <a:gd name="adj1" fmla="val -17635"/>
              </a:avLst>
            </a:prstGeom>
            <a:ln/>
          </p:spPr>
          <p:style>
            <a:lnRef idx="2">
              <a:schemeClr val="dk1"/>
            </a:lnRef>
            <a:fillRef idx="1">
              <a:schemeClr val="lt1"/>
            </a:fillRef>
            <a:effectRef idx="0">
              <a:schemeClr val="dk1"/>
            </a:effectRef>
            <a:fontRef idx="minor">
              <a:schemeClr val="dk1"/>
            </a:fontRef>
          </p:style>
        </p:cxnSp>
        <p:cxnSp>
          <p:nvCxnSpPr>
            <p:cNvPr id="54" name="曲線コネクタ 53"/>
            <p:cNvCxnSpPr>
              <a:stCxn id="45" idx="3"/>
              <a:endCxn id="47" idx="6"/>
            </p:cNvCxnSpPr>
            <p:nvPr/>
          </p:nvCxnSpPr>
          <p:spPr>
            <a:xfrm rot="5400000">
              <a:off x="1334302" y="4407955"/>
              <a:ext cx="1045925"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55" name="曲線コネクタ 54"/>
            <p:cNvCxnSpPr>
              <a:stCxn id="46" idx="2"/>
              <a:endCxn id="49" idx="3"/>
            </p:cNvCxnSpPr>
            <p:nvPr/>
          </p:nvCxnSpPr>
          <p:spPr>
            <a:xfrm rot="10800000" flipH="1" flipV="1">
              <a:off x="1064270" y="4355758"/>
              <a:ext cx="1513977" cy="1744400"/>
            </a:xfrm>
            <a:prstGeom prst="curvedConnector4">
              <a:avLst>
                <a:gd name="adj1" fmla="val -11696"/>
                <a:gd name="adj2" fmla="val 112168"/>
              </a:avLst>
            </a:prstGeom>
            <a:ln/>
          </p:spPr>
          <p:style>
            <a:lnRef idx="2">
              <a:schemeClr val="dk1"/>
            </a:lnRef>
            <a:fillRef idx="1">
              <a:schemeClr val="lt1"/>
            </a:fillRef>
            <a:effectRef idx="0">
              <a:schemeClr val="dk1"/>
            </a:effectRef>
            <a:fontRef idx="minor">
              <a:schemeClr val="dk1"/>
            </a:fontRef>
          </p:style>
        </p:cxnSp>
        <p:cxnSp>
          <p:nvCxnSpPr>
            <p:cNvPr id="56" name="曲線コネクタ 55"/>
            <p:cNvCxnSpPr>
              <a:stCxn id="47" idx="6"/>
              <a:endCxn id="49" idx="1"/>
            </p:cNvCxnSpPr>
            <p:nvPr/>
          </p:nvCxnSpPr>
          <p:spPr>
            <a:xfrm>
              <a:off x="1568327" y="5219854"/>
              <a:ext cx="1009921" cy="52388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57" name="曲線コネクタ 56"/>
            <p:cNvCxnSpPr>
              <a:stCxn id="48" idx="7"/>
              <a:endCxn id="49" idx="1"/>
            </p:cNvCxnSpPr>
            <p:nvPr/>
          </p:nvCxnSpPr>
          <p:spPr>
            <a:xfrm rot="16200000" flipH="1">
              <a:off x="2261396" y="5426885"/>
              <a:ext cx="126029" cy="507674"/>
            </a:xfrm>
            <a:prstGeom prst="curvedConnector3">
              <a:avLst>
                <a:gd name="adj1" fmla="val -35578"/>
              </a:avLst>
            </a:prstGeom>
            <a:ln/>
          </p:spPr>
          <p:style>
            <a:lnRef idx="2">
              <a:schemeClr val="dk1"/>
            </a:lnRef>
            <a:fillRef idx="1">
              <a:schemeClr val="lt1"/>
            </a:fillRef>
            <a:effectRef idx="0">
              <a:schemeClr val="dk1"/>
            </a:effectRef>
            <a:fontRef idx="minor">
              <a:schemeClr val="dk1"/>
            </a:fontRef>
          </p:style>
        </p:cxnSp>
        <p:cxnSp>
          <p:nvCxnSpPr>
            <p:cNvPr id="58" name="曲線コネクタ 57"/>
            <p:cNvCxnSpPr>
              <a:stCxn id="49" idx="6"/>
              <a:endCxn id="50" idx="3"/>
            </p:cNvCxnSpPr>
            <p:nvPr/>
          </p:nvCxnSpPr>
          <p:spPr>
            <a:xfrm flipV="1">
              <a:off x="3008487" y="5758106"/>
              <a:ext cx="505865" cy="163842"/>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59" name="曲線コネクタ 58"/>
            <p:cNvCxnSpPr>
              <a:stCxn id="50" idx="6"/>
              <a:endCxn id="51" idx="6"/>
            </p:cNvCxnSpPr>
            <p:nvPr/>
          </p:nvCxnSpPr>
          <p:spPr>
            <a:xfrm flipV="1">
              <a:off x="3944591" y="4643790"/>
              <a:ext cx="72008" cy="936104"/>
            </a:xfrm>
            <a:prstGeom prst="curvedConnector3">
              <a:avLst>
                <a:gd name="adj1" fmla="val 292268"/>
              </a:avLst>
            </a:prstGeom>
            <a:ln/>
          </p:spPr>
          <p:style>
            <a:lnRef idx="2">
              <a:schemeClr val="dk1"/>
            </a:lnRef>
            <a:fillRef idx="1">
              <a:schemeClr val="lt1"/>
            </a:fillRef>
            <a:effectRef idx="0">
              <a:schemeClr val="dk1"/>
            </a:effectRef>
            <a:fontRef idx="minor">
              <a:schemeClr val="dk1"/>
            </a:fontRef>
          </p:style>
        </p:cxnSp>
        <p:cxnSp>
          <p:nvCxnSpPr>
            <p:cNvPr id="60" name="曲線コネクタ 59"/>
            <p:cNvCxnSpPr>
              <a:stCxn id="49" idx="7"/>
              <a:endCxn id="51" idx="2"/>
            </p:cNvCxnSpPr>
            <p:nvPr/>
          </p:nvCxnSpPr>
          <p:spPr>
            <a:xfrm rot="5400000" flipH="1" flipV="1">
              <a:off x="2673633" y="4904827"/>
              <a:ext cx="1099946" cy="577873"/>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62" name="曲線コネクタ 61"/>
            <p:cNvCxnSpPr>
              <a:stCxn id="45" idx="7"/>
              <a:endCxn id="52" idx="0"/>
            </p:cNvCxnSpPr>
            <p:nvPr/>
          </p:nvCxnSpPr>
          <p:spPr>
            <a:xfrm rot="16200000" flipH="1">
              <a:off x="2810464" y="3509664"/>
              <a:ext cx="70199" cy="685885"/>
            </a:xfrm>
            <a:prstGeom prst="curvedConnector3">
              <a:avLst>
                <a:gd name="adj1" fmla="val -118915"/>
              </a:avLst>
            </a:prstGeom>
            <a:ln/>
          </p:spPr>
          <p:style>
            <a:lnRef idx="2">
              <a:schemeClr val="dk1"/>
            </a:lnRef>
            <a:fillRef idx="1">
              <a:schemeClr val="lt1"/>
            </a:fillRef>
            <a:effectRef idx="0">
              <a:schemeClr val="dk1"/>
            </a:effectRef>
            <a:fontRef idx="minor">
              <a:schemeClr val="dk1"/>
            </a:fontRef>
          </p:style>
        </p:cxnSp>
        <p:cxnSp>
          <p:nvCxnSpPr>
            <p:cNvPr id="65" name="曲線コネクタ 64"/>
            <p:cNvCxnSpPr>
              <a:stCxn id="45" idx="6"/>
              <a:endCxn id="49" idx="0"/>
            </p:cNvCxnSpPr>
            <p:nvPr/>
          </p:nvCxnSpPr>
          <p:spPr>
            <a:xfrm>
              <a:off x="2576439" y="3995718"/>
              <a:ext cx="180020" cy="1674201"/>
            </a:xfrm>
            <a:prstGeom prst="curvedConnector2">
              <a:avLst/>
            </a:prstGeom>
            <a:ln/>
          </p:spPr>
          <p:style>
            <a:lnRef idx="2">
              <a:schemeClr val="dk1"/>
            </a:lnRef>
            <a:fillRef idx="1">
              <a:schemeClr val="lt1"/>
            </a:fillRef>
            <a:effectRef idx="0">
              <a:schemeClr val="dk1"/>
            </a:effectRef>
            <a:fontRef idx="minor">
              <a:schemeClr val="dk1"/>
            </a:fontRef>
          </p:style>
        </p:cxnSp>
        <p:cxnSp>
          <p:nvCxnSpPr>
            <p:cNvPr id="67" name="曲線コネクタ 66"/>
            <p:cNvCxnSpPr>
              <a:stCxn id="52" idx="7"/>
              <a:endCxn id="46" idx="1"/>
            </p:cNvCxnSpPr>
            <p:nvPr/>
          </p:nvCxnSpPr>
          <p:spPr>
            <a:xfrm rot="16200000" flipH="1" flipV="1">
              <a:off x="2144391" y="2955220"/>
              <a:ext cx="216024" cy="2228630"/>
            </a:xfrm>
            <a:prstGeom prst="curvedConnector3">
              <a:avLst>
                <a:gd name="adj1" fmla="val -230293"/>
              </a:avLst>
            </a:prstGeom>
            <a:ln/>
          </p:spPr>
          <p:style>
            <a:lnRef idx="2">
              <a:schemeClr val="dk1"/>
            </a:lnRef>
            <a:fillRef idx="1">
              <a:schemeClr val="lt1"/>
            </a:fillRef>
            <a:effectRef idx="0">
              <a:schemeClr val="dk1"/>
            </a:effectRef>
            <a:fontRef idx="minor">
              <a:schemeClr val="dk1"/>
            </a:fontRef>
          </p:style>
        </p:cxnSp>
      </p:grpSp>
      <p:sp>
        <p:nvSpPr>
          <p:cNvPr id="19" name="日付プレースホルダー 18"/>
          <p:cNvSpPr>
            <a:spLocks noGrp="1"/>
          </p:cNvSpPr>
          <p:nvPr>
            <p:ph type="dt" sz="half" idx="10"/>
          </p:nvPr>
        </p:nvSpPr>
        <p:spPr/>
        <p:txBody>
          <a:bodyPr/>
          <a:lstStyle/>
          <a:p>
            <a:fld id="{57824FFE-1339-CD49-98BA-B340EAC08F5A}" type="datetime1">
              <a:rPr lang="ja-JP" altLang="en-US" smtClean="0"/>
              <a:t>2014/03/16</a:t>
            </a:fld>
            <a:endParaRPr lang="en-US"/>
          </a:p>
        </p:txBody>
      </p:sp>
      <p:sp>
        <p:nvSpPr>
          <p:cNvPr id="20" name="スライド番号プレースホルダー 19"/>
          <p:cNvSpPr>
            <a:spLocks noGrp="1"/>
          </p:cNvSpPr>
          <p:nvPr>
            <p:ph type="sldNum" sz="quarter" idx="12"/>
          </p:nvPr>
        </p:nvSpPr>
        <p:spPr/>
        <p:txBody>
          <a:bodyPr/>
          <a:lstStyle/>
          <a:p>
            <a:fld id="{0CFEC368-1D7A-4F81-ABF6-AE0E36BAF64C}" type="slidenum">
              <a:rPr lang="en-US" smtClean="0"/>
              <a:pPr/>
              <a:t>9</a:t>
            </a:fld>
            <a:endParaRPr lang="en-US"/>
          </a:p>
        </p:txBody>
      </p:sp>
      <p:cxnSp>
        <p:nvCxnSpPr>
          <p:cNvPr id="24" name="直線コネクタ 23"/>
          <p:cNvCxnSpPr/>
          <p:nvPr/>
        </p:nvCxnSpPr>
        <p:spPr>
          <a:xfrm>
            <a:off x="0" y="4638261"/>
            <a:ext cx="9144000" cy="0"/>
          </a:xfrm>
          <a:prstGeom prst="line">
            <a:avLst/>
          </a:prstGeom>
          <a:ln>
            <a:prstDash val="dash"/>
          </a:ln>
        </p:spPr>
        <p:style>
          <a:lnRef idx="2">
            <a:schemeClr val="dk1"/>
          </a:lnRef>
          <a:fillRef idx="1">
            <a:schemeClr val="lt1"/>
          </a:fillRef>
          <a:effectRef idx="0">
            <a:schemeClr val="dk1"/>
          </a:effectRef>
          <a:fontRef idx="minor">
            <a:schemeClr val="dk1"/>
          </a:fontRef>
        </p:style>
      </p:cxnSp>
      <p:sp>
        <p:nvSpPr>
          <p:cNvPr id="208" name="下矢印 207"/>
          <p:cNvSpPr/>
          <p:nvPr/>
        </p:nvSpPr>
        <p:spPr>
          <a:xfrm>
            <a:off x="6876256" y="4471958"/>
            <a:ext cx="449707" cy="3251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 name="直線矢印コネクタ 29"/>
          <p:cNvCxnSpPr/>
          <p:nvPr/>
        </p:nvCxnSpPr>
        <p:spPr>
          <a:xfrm flipH="1">
            <a:off x="824125" y="5587667"/>
            <a:ext cx="193703" cy="677024"/>
          </a:xfrm>
          <a:prstGeom prst="straightConnector1">
            <a:avLst/>
          </a:prstGeom>
          <a:ln>
            <a:prstDash val="dash"/>
            <a:tailEnd type="arrow"/>
          </a:ln>
        </p:spPr>
        <p:style>
          <a:lnRef idx="2">
            <a:schemeClr val="dk1"/>
          </a:lnRef>
          <a:fillRef idx="1">
            <a:schemeClr val="lt1"/>
          </a:fillRef>
          <a:effectRef idx="0">
            <a:schemeClr val="dk1"/>
          </a:effectRef>
          <a:fontRef idx="minor">
            <a:schemeClr val="dk1"/>
          </a:fontRef>
        </p:style>
      </p:cxnSp>
      <p:cxnSp>
        <p:nvCxnSpPr>
          <p:cNvPr id="41" name="直線矢印コネクタ 40"/>
          <p:cNvCxnSpPr/>
          <p:nvPr/>
        </p:nvCxnSpPr>
        <p:spPr>
          <a:xfrm>
            <a:off x="1330960" y="5587667"/>
            <a:ext cx="843280" cy="677024"/>
          </a:xfrm>
          <a:prstGeom prst="straightConnector1">
            <a:avLst/>
          </a:prstGeom>
          <a:ln>
            <a:prstDash val="dash"/>
            <a:tailEnd type="arrow"/>
          </a:ln>
        </p:spPr>
        <p:style>
          <a:lnRef idx="2">
            <a:schemeClr val="dk1"/>
          </a:lnRef>
          <a:fillRef idx="1">
            <a:schemeClr val="lt1"/>
          </a:fillRef>
          <a:effectRef idx="0">
            <a:schemeClr val="dk1"/>
          </a:effectRef>
          <a:fontRef idx="minor">
            <a:schemeClr val="dk1"/>
          </a:fontRef>
        </p:style>
      </p:cxnSp>
      <p:cxnSp>
        <p:nvCxnSpPr>
          <p:cNvPr id="43" name="直線矢印コネクタ 42"/>
          <p:cNvCxnSpPr/>
          <p:nvPr/>
        </p:nvCxnSpPr>
        <p:spPr>
          <a:xfrm>
            <a:off x="1676400" y="5587667"/>
            <a:ext cx="1570058" cy="677024"/>
          </a:xfrm>
          <a:prstGeom prst="straightConnector1">
            <a:avLst/>
          </a:prstGeom>
          <a:ln>
            <a:prstDash val="dash"/>
            <a:tailEnd type="arrow"/>
          </a:ln>
        </p:spPr>
        <p:style>
          <a:lnRef idx="2">
            <a:schemeClr val="dk1"/>
          </a:lnRef>
          <a:fillRef idx="1">
            <a:schemeClr val="lt1"/>
          </a:fillRef>
          <a:effectRef idx="0">
            <a:schemeClr val="dk1"/>
          </a:effectRef>
          <a:fontRef idx="minor">
            <a:schemeClr val="dk1"/>
          </a:fontRef>
        </p:style>
      </p:cxnSp>
      <p:cxnSp>
        <p:nvCxnSpPr>
          <p:cNvPr id="69" name="直線矢印コネクタ 68"/>
          <p:cNvCxnSpPr/>
          <p:nvPr/>
        </p:nvCxnSpPr>
        <p:spPr>
          <a:xfrm>
            <a:off x="2025941" y="5587667"/>
            <a:ext cx="1870398" cy="677024"/>
          </a:xfrm>
          <a:prstGeom prst="straightConnector1">
            <a:avLst/>
          </a:prstGeom>
          <a:ln>
            <a:prstDash val="dash"/>
            <a:tailEnd type="arrow"/>
          </a:ln>
        </p:spPr>
        <p:style>
          <a:lnRef idx="2">
            <a:schemeClr val="dk1"/>
          </a:lnRef>
          <a:fillRef idx="1">
            <a:schemeClr val="lt1"/>
          </a:fillRef>
          <a:effectRef idx="0">
            <a:schemeClr val="dk1"/>
          </a:effectRef>
          <a:fontRef idx="minor">
            <a:schemeClr val="dk1"/>
          </a:fontRef>
        </p:style>
      </p:cxnSp>
      <p:cxnSp>
        <p:nvCxnSpPr>
          <p:cNvPr id="77" name="直線矢印コネクタ 76"/>
          <p:cNvCxnSpPr/>
          <p:nvPr/>
        </p:nvCxnSpPr>
        <p:spPr>
          <a:xfrm>
            <a:off x="2382361" y="5587667"/>
            <a:ext cx="1864519" cy="677024"/>
          </a:xfrm>
          <a:prstGeom prst="straightConnector1">
            <a:avLst/>
          </a:prstGeom>
          <a:ln>
            <a:prstDash val="dash"/>
            <a:tailEnd type="arrow"/>
          </a:ln>
        </p:spPr>
        <p:style>
          <a:lnRef idx="2">
            <a:schemeClr val="dk1"/>
          </a:lnRef>
          <a:fillRef idx="1">
            <a:schemeClr val="lt1"/>
          </a:fillRef>
          <a:effectRef idx="0">
            <a:schemeClr val="dk1"/>
          </a:effectRef>
          <a:fontRef idx="minor">
            <a:schemeClr val="dk1"/>
          </a:fontRef>
        </p:style>
      </p:cxnSp>
      <p:cxnSp>
        <p:nvCxnSpPr>
          <p:cNvPr id="80" name="直線矢印コネクタ 79"/>
          <p:cNvCxnSpPr/>
          <p:nvPr/>
        </p:nvCxnSpPr>
        <p:spPr>
          <a:xfrm>
            <a:off x="2636199" y="5587667"/>
            <a:ext cx="3652841" cy="677024"/>
          </a:xfrm>
          <a:prstGeom prst="straightConnector1">
            <a:avLst/>
          </a:prstGeom>
          <a:ln>
            <a:prstDash val="dash"/>
            <a:tailEnd type="arrow"/>
          </a:ln>
        </p:spPr>
        <p:style>
          <a:lnRef idx="2">
            <a:schemeClr val="dk1"/>
          </a:lnRef>
          <a:fillRef idx="1">
            <a:schemeClr val="lt1"/>
          </a:fillRef>
          <a:effectRef idx="0">
            <a:schemeClr val="dk1"/>
          </a:effectRef>
          <a:fontRef idx="minor">
            <a:schemeClr val="dk1"/>
          </a:fontRef>
        </p:style>
      </p:cxnSp>
      <p:cxnSp>
        <p:nvCxnSpPr>
          <p:cNvPr id="83" name="直線矢印コネクタ 82"/>
          <p:cNvCxnSpPr/>
          <p:nvPr/>
        </p:nvCxnSpPr>
        <p:spPr>
          <a:xfrm>
            <a:off x="3068246" y="5587667"/>
            <a:ext cx="3881194" cy="677024"/>
          </a:xfrm>
          <a:prstGeom prst="straightConnector1">
            <a:avLst/>
          </a:prstGeom>
          <a:ln>
            <a:prstDash val="dash"/>
            <a:tailEnd type="arrow"/>
          </a:ln>
        </p:spPr>
        <p:style>
          <a:lnRef idx="2">
            <a:schemeClr val="dk1"/>
          </a:lnRef>
          <a:fillRef idx="1">
            <a:schemeClr val="lt1"/>
          </a:fillRef>
          <a:effectRef idx="0">
            <a:schemeClr val="dk1"/>
          </a:effectRef>
          <a:fontRef idx="minor">
            <a:schemeClr val="dk1"/>
          </a:fontRef>
        </p:style>
      </p:cxnSp>
      <p:cxnSp>
        <p:nvCxnSpPr>
          <p:cNvPr id="85" name="直線矢印コネクタ 84"/>
          <p:cNvCxnSpPr/>
          <p:nvPr/>
        </p:nvCxnSpPr>
        <p:spPr>
          <a:xfrm>
            <a:off x="3392283" y="5587667"/>
            <a:ext cx="4227717" cy="677024"/>
          </a:xfrm>
          <a:prstGeom prst="straightConnector1">
            <a:avLst/>
          </a:prstGeom>
          <a:ln>
            <a:prstDash val="dash"/>
            <a:tailEnd type="arrow"/>
          </a:ln>
        </p:spPr>
        <p:style>
          <a:lnRef idx="2">
            <a:schemeClr val="dk1"/>
          </a:lnRef>
          <a:fillRef idx="1">
            <a:schemeClr val="lt1"/>
          </a:fillRef>
          <a:effectRef idx="0">
            <a:schemeClr val="dk1"/>
          </a:effectRef>
          <a:fontRef idx="minor">
            <a:schemeClr val="dk1"/>
          </a:fontRef>
        </p:style>
      </p:cxnSp>
      <p:grpSp>
        <p:nvGrpSpPr>
          <p:cNvPr id="87" name="図形グループ 86"/>
          <p:cNvGrpSpPr/>
          <p:nvPr/>
        </p:nvGrpSpPr>
        <p:grpSpPr>
          <a:xfrm>
            <a:off x="482671" y="5717271"/>
            <a:ext cx="6592678" cy="369332"/>
            <a:chOff x="482671" y="5760635"/>
            <a:chExt cx="6592678" cy="369332"/>
          </a:xfrm>
        </p:grpSpPr>
        <p:sp>
          <p:nvSpPr>
            <p:cNvPr id="189" name="テキスト ボックス 188"/>
            <p:cNvSpPr txBox="1"/>
            <p:nvPr/>
          </p:nvSpPr>
          <p:spPr>
            <a:xfrm>
              <a:off x="482671" y="5760635"/>
              <a:ext cx="3796720" cy="369332"/>
            </a:xfrm>
            <a:prstGeom prst="rect">
              <a:avLst/>
            </a:prstGeom>
            <a:solidFill>
              <a:schemeClr val="bg1"/>
            </a:solidFill>
          </p:spPr>
          <p:txBody>
            <a:bodyPr wrap="none" rtlCol="0">
              <a:spAutoFit/>
            </a:bodyPr>
            <a:lstStyle/>
            <a:p>
              <a:r>
                <a:rPr kumimoji="1" lang="ja-JP" altLang="en-US" dirty="0" smtClean="0"/>
                <a:t>列インデックス配列</a:t>
              </a:r>
              <a:r>
                <a:rPr kumimoji="1" lang="en-US" altLang="ja-JP" dirty="0" smtClean="0"/>
                <a:t> C (Length: </a:t>
              </a:r>
              <a:r>
                <a:rPr kumimoji="1" lang="ja-JP" altLang="en-US" dirty="0" smtClean="0"/>
                <a:t>辺数</a:t>
              </a:r>
              <a:r>
                <a:rPr kumimoji="1" lang="en-US" altLang="ja-JP" dirty="0" smtClean="0"/>
                <a:t>)</a:t>
              </a:r>
              <a:endParaRPr kumimoji="1" lang="ja-JP" altLang="en-US" dirty="0"/>
            </a:p>
          </p:txBody>
        </p:sp>
        <p:sp>
          <p:nvSpPr>
            <p:cNvPr id="15" name="テキスト ボックス 14"/>
            <p:cNvSpPr txBox="1"/>
            <p:nvPr/>
          </p:nvSpPr>
          <p:spPr>
            <a:xfrm>
              <a:off x="4279391" y="5760635"/>
              <a:ext cx="2795958" cy="369332"/>
            </a:xfrm>
            <a:prstGeom prst="rect">
              <a:avLst/>
            </a:prstGeom>
            <a:solidFill>
              <a:schemeClr val="bg1"/>
            </a:solidFill>
          </p:spPr>
          <p:txBody>
            <a:bodyPr wrap="none" rtlCol="0">
              <a:spAutoFit/>
            </a:bodyPr>
            <a:lstStyle/>
            <a:p>
              <a:r>
                <a:rPr lang="en-US" altLang="ja-JP" dirty="0" smtClean="0"/>
                <a:t>※</a:t>
              </a:r>
              <a:r>
                <a:rPr lang="ja-JP" altLang="en-US" dirty="0" smtClean="0"/>
                <a:t> </a:t>
              </a:r>
              <a:r>
                <a:rPr lang="ja-JP" altLang="en-US" b="1" dirty="0" smtClean="0">
                  <a:solidFill>
                    <a:srgbClr val="FF0000"/>
                  </a:solidFill>
                </a:rPr>
                <a:t>｜</a:t>
              </a:r>
              <a:r>
                <a:rPr lang="ja-JP" altLang="en-US" dirty="0" smtClean="0"/>
                <a:t>は開始オフセット位置</a:t>
              </a:r>
              <a:endParaRPr kumimoji="1" lang="ja-JP" altLang="en-US" dirty="0"/>
            </a:p>
          </p:txBody>
        </p:sp>
      </p:grpSp>
    </p:spTree>
    <p:extLst>
      <p:ext uri="{BB962C8B-B14F-4D97-AF65-F5344CB8AC3E}">
        <p14:creationId xmlns:p14="http://schemas.microsoft.com/office/powerpoint/2010/main" val="2318540930"/>
      </p:ext>
    </p:extLst>
  </p:cSld>
  <p:clrMapOvr>
    <a:masterClrMapping/>
  </p:clrMapOvr>
  <mc:AlternateContent xmlns:mc="http://schemas.openxmlformats.org/markup-compatibility/2006" xmlns:p14="http://schemas.microsoft.com/office/powerpoint/2010/main">
    <mc:Choice Requires="p14">
      <p:transition spd="slow" p14:dur="2000" advTm="99706"/>
    </mc:Choice>
    <mc:Fallback xmlns="">
      <p:transition xmlns:p14="http://schemas.microsoft.com/office/powerpoint/2010/main" spd="slow" advTm="99706"/>
    </mc:Fallback>
  </mc:AlternateContent>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53.6|76.3|4.7"/>
</p:tagLst>
</file>

<file path=ppt/tags/tag2.xml><?xml version="1.0" encoding="utf-8"?>
<p:tagLst xmlns:a="http://schemas.openxmlformats.org/drawingml/2006/main" xmlns:r="http://schemas.openxmlformats.org/officeDocument/2006/relationships" xmlns:p="http://schemas.openxmlformats.org/presentationml/2006/main">
  <p:tag name="TIMING" val="|65.1|7.7|0.3|0.6|1"/>
</p:tagLst>
</file>

<file path=ppt/tags/tag3.xml><?xml version="1.0" encoding="utf-8"?>
<p:tagLst xmlns:a="http://schemas.openxmlformats.org/drawingml/2006/main" xmlns:r="http://schemas.openxmlformats.org/officeDocument/2006/relationships" xmlns:p="http://schemas.openxmlformats.org/presentationml/2006/main">
  <p:tag name="TIMING" val="|32.4|2.1|25.2|0.1"/>
</p:tagLst>
</file>

<file path=ppt/tags/tag4.xml><?xml version="1.0" encoding="utf-8"?>
<p:tagLst xmlns:a="http://schemas.openxmlformats.org/drawingml/2006/main" xmlns:r="http://schemas.openxmlformats.org/officeDocument/2006/relationships" xmlns:p="http://schemas.openxmlformats.org/presentationml/2006/main">
  <p:tag name="TIMING" val="|33.1|2.8|25.4|2.6|13|1.3|31.3"/>
</p:tagLst>
</file>

<file path=ppt/tags/tag5.xml><?xml version="1.0" encoding="utf-8"?>
<p:tagLst xmlns:a="http://schemas.openxmlformats.org/drawingml/2006/main" xmlns:r="http://schemas.openxmlformats.org/officeDocument/2006/relationships" xmlns:p="http://schemas.openxmlformats.org/presentationml/2006/main">
  <p:tag name="TIMING" val="|23.6|2.9|4.3|11|3.5"/>
</p:tagLst>
</file>

<file path=ppt/tags/tag6.xml><?xml version="1.0" encoding="utf-8"?>
<p:tagLst xmlns:a="http://schemas.openxmlformats.org/drawingml/2006/main" xmlns:r="http://schemas.openxmlformats.org/officeDocument/2006/relationships" xmlns:p="http://schemas.openxmlformats.org/presentationml/2006/main">
  <p:tag name="TIMING" val="|23.3|33.8|12.4|19.4"/>
</p:tagLst>
</file>

<file path=ppt/tags/tag7.xml><?xml version="1.0" encoding="utf-8"?>
<p:tagLst xmlns:a="http://schemas.openxmlformats.org/drawingml/2006/main" xmlns:r="http://schemas.openxmlformats.org/officeDocument/2006/relationships" xmlns:p="http://schemas.openxmlformats.org/presentationml/2006/main">
  <p:tag name="TIMING" val="|15|8|4.4|0.7|0.7|0.6|0.6|0.7|0.4|0.8|1.5|9.1"/>
</p:tagLst>
</file>

<file path=ppt/tags/tag8.xml><?xml version="1.0" encoding="utf-8"?>
<p:tagLst xmlns:a="http://schemas.openxmlformats.org/drawingml/2006/main" xmlns:r="http://schemas.openxmlformats.org/officeDocument/2006/relationships" xmlns:p="http://schemas.openxmlformats.org/presentationml/2006/main">
  <p:tag name="TIMING" val="|29.3|0.7|0.7|1.6|11.5|41.4|7.3|3.8|9.2|9.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spDef>
      <a:spPr>
        <a:solidFill>
          <a:schemeClr val="accent1">
            <a:lumMod val="60000"/>
            <a:lumOff val="40000"/>
          </a:schemeClr>
        </a:solidFill>
        <a:ln>
          <a:solidFill>
            <a:schemeClr val="accent1"/>
          </a:solidFill>
        </a:ln>
      </a:spPr>
      <a:bodyPr rtlCol="0" anchor="ctr"/>
      <a:lstStyle>
        <a:defPPr algn="ctr">
          <a:defRPr kumimoji="1" dirty="0">
            <a:latin typeface="Calibri" panose="020F0502020204030204" pitchFamily="34" charset="0"/>
          </a:defRPr>
        </a:defPPr>
      </a:lstStyle>
      <a:style>
        <a:lnRef idx="2">
          <a:schemeClr val="dk1"/>
        </a:lnRef>
        <a:fillRef idx="1">
          <a:schemeClr val="lt1"/>
        </a:fillRef>
        <a:effectRef idx="0">
          <a:schemeClr val="dk1"/>
        </a:effectRef>
        <a:fontRef idx="minor">
          <a:schemeClr val="dk1"/>
        </a:fontRef>
      </a:style>
    </a:spDef>
    <a:lnDef>
      <a:spPr>
        <a:ln>
          <a:prstDash val="dash"/>
        </a:ln>
      </a:spPr>
      <a:bodyPr/>
      <a:lstStyle/>
      <a:style>
        <a:lnRef idx="2">
          <a:schemeClr val="dk1"/>
        </a:lnRef>
        <a:fillRef idx="1">
          <a:schemeClr val="lt1"/>
        </a:fillRef>
        <a:effectRef idx="0">
          <a:schemeClr val="dk1"/>
        </a:effectRef>
        <a:fontRef idx="minor">
          <a:schemeClr val="dk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クラリティ.thmx</Template>
  <TotalTime>21398</TotalTime>
  <Words>3852</Words>
  <Application>Microsoft Macintosh PowerPoint</Application>
  <PresentationFormat>画面に合わせる (4:3)</PresentationFormat>
  <Paragraphs>1007</Paragraphs>
  <Slides>29</Slides>
  <Notes>18</Notes>
  <HiddenSlides>5</HiddenSlides>
  <MMClips>0</MMClips>
  <ScaleCrop>false</ScaleCrop>
  <HeadingPairs>
    <vt:vector size="4" baseType="variant">
      <vt:variant>
        <vt:lpstr>テーマ</vt:lpstr>
      </vt:variant>
      <vt:variant>
        <vt:i4>1</vt:i4>
      </vt:variant>
      <vt:variant>
        <vt:lpstr>スライド タイトル</vt:lpstr>
      </vt:variant>
      <vt:variant>
        <vt:i4>29</vt:i4>
      </vt:variant>
    </vt:vector>
  </HeadingPairs>
  <TitlesOfParts>
    <vt:vector size="30" baseType="lpstr">
      <vt:lpstr>Clarity</vt:lpstr>
      <vt:lpstr>GPU-BOXにおける幅優先探索の高速化</vt:lpstr>
      <vt:lpstr>Outline</vt:lpstr>
      <vt:lpstr>Outline</vt:lpstr>
      <vt:lpstr>背景</vt:lpstr>
      <vt:lpstr>Outline</vt:lpstr>
      <vt:lpstr>ExpEther</vt:lpstr>
      <vt:lpstr>ExpEtherを用いたマルチGPUシステム</vt:lpstr>
      <vt:lpstr>Outline</vt:lpstr>
      <vt:lpstr>グラフの圧縮</vt:lpstr>
      <vt:lpstr>Level synchronized BFS</vt:lpstr>
      <vt:lpstr>Level synchronized BFS（複数GPU）</vt:lpstr>
      <vt:lpstr>並列BFSアルゴリズムの流れ</vt:lpstr>
      <vt:lpstr>Outline</vt:lpstr>
      <vt:lpstr>Mastrostefanoのアルゴリズム [2]</vt:lpstr>
      <vt:lpstr>Outline</vt:lpstr>
      <vt:lpstr>提案手法</vt:lpstr>
      <vt:lpstr>提案手法の実装</vt:lpstr>
      <vt:lpstr>Outline</vt:lpstr>
      <vt:lpstr>評価環境</vt:lpstr>
      <vt:lpstr>Graph500</vt:lpstr>
      <vt:lpstr>評価：全GPUの通信量</vt:lpstr>
      <vt:lpstr>評価：BFS×64回の全GPU実行時間 （N = 220, M = 16 × N, GPU4台）</vt:lpstr>
      <vt:lpstr>評価：Traversed Edges Per Second </vt:lpstr>
      <vt:lpstr>結論</vt:lpstr>
      <vt:lpstr>従来手法：O(N2 + M) </vt:lpstr>
      <vt:lpstr>Merrillのアルゴリズム [1]</vt:lpstr>
      <vt:lpstr>評価：BFS×64回の全GPU実行時間 （N = 220, M = 16 × N, GPU4台）</vt:lpstr>
      <vt:lpstr>異なるアーキテクチャとの比較</vt:lpstr>
      <vt:lpstr>参考文献</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GPU-BOXにおける 幅優先探索の高速化</dc:title>
  <dc:creator>三石 拓司</dc:creator>
  <cp:lastModifiedBy>三石 拓司</cp:lastModifiedBy>
  <cp:revision>689</cp:revision>
  <cp:lastPrinted>2014-03-11T10:25:54Z</cp:lastPrinted>
  <dcterms:created xsi:type="dcterms:W3CDTF">2014-01-14T07:08:57Z</dcterms:created>
  <dcterms:modified xsi:type="dcterms:W3CDTF">2014-03-16T00:00:30Z</dcterms:modified>
</cp:coreProperties>
</file>