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3.xml" ContentType="application/vnd.openxmlformats-officedocument.presentationml.tags+xml"/>
  <Override PartName="/ppt/notesSlides/notesSlide1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notesSlides/notesSlide16.xml" ContentType="application/vnd.openxmlformats-officedocument.presentationml.notesSlide+xml"/>
  <Override PartName="/ppt/charts/chart2.xml" ContentType="application/vnd.openxmlformats-officedocument.drawingml.chart+xml"/>
  <Override PartName="/ppt/notesSlides/notesSlide17.xml" ContentType="application/vnd.openxmlformats-officedocument.presentationml.notesSlide+xml"/>
  <Override PartName="/ppt/charts/chart3.xml" ContentType="application/vnd.openxmlformats-officedocument.drawingml.chart+xml"/>
  <Override PartName="/ppt/notesSlides/notesSlide18.xml" ContentType="application/vnd.openxmlformats-officedocument.presentationml.notesSlide+xml"/>
  <Override PartName="/ppt/charts/chart4.xml" ContentType="application/vnd.openxmlformats-officedocument.drawingml.chart+xml"/>
  <Override PartName="/ppt/notesSlides/notesSlide19.xml" ContentType="application/vnd.openxmlformats-officedocument.presentationml.notesSlide+xml"/>
  <Override PartName="/ppt/tags/tag8.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handoutMasterIdLst>
    <p:handoutMasterId r:id="rId33"/>
  </p:handoutMasterIdLst>
  <p:sldIdLst>
    <p:sldId id="256" r:id="rId2"/>
    <p:sldId id="263" r:id="rId3"/>
    <p:sldId id="275" r:id="rId4"/>
    <p:sldId id="294" r:id="rId5"/>
    <p:sldId id="276" r:id="rId6"/>
    <p:sldId id="258" r:id="rId7"/>
    <p:sldId id="259" r:id="rId8"/>
    <p:sldId id="277" r:id="rId9"/>
    <p:sldId id="265" r:id="rId10"/>
    <p:sldId id="262" r:id="rId11"/>
    <p:sldId id="278" r:id="rId12"/>
    <p:sldId id="264" r:id="rId13"/>
    <p:sldId id="267" r:id="rId14"/>
    <p:sldId id="279" r:id="rId15"/>
    <p:sldId id="274" r:id="rId16"/>
    <p:sldId id="283" r:id="rId17"/>
    <p:sldId id="266" r:id="rId18"/>
    <p:sldId id="282" r:id="rId19"/>
    <p:sldId id="284" r:id="rId20"/>
    <p:sldId id="268" r:id="rId21"/>
    <p:sldId id="280" r:id="rId22"/>
    <p:sldId id="269" r:id="rId23"/>
    <p:sldId id="288" r:id="rId24"/>
    <p:sldId id="290" r:id="rId25"/>
    <p:sldId id="272" r:id="rId26"/>
    <p:sldId id="292" r:id="rId27"/>
    <p:sldId id="281" r:id="rId28"/>
    <p:sldId id="270" r:id="rId29"/>
    <p:sldId id="260" r:id="rId30"/>
    <p:sldId id="295" r:id="rId31"/>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560" autoAdjust="0"/>
  </p:normalViewPr>
  <p:slideViewPr>
    <p:cSldViewPr snapToGrid="0" snapToObjects="1">
      <p:cViewPr varScale="1">
        <p:scale>
          <a:sx n="87" d="100"/>
          <a:sy n="87" d="100"/>
        </p:scale>
        <p:origin x="-2968"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handoutMaster" Target="handoutMasters/handout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its:Documents:hlab:data:graph500:result_zeus_each_bf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its:Documents:hlab:data:graph500:result_zeus_each_bf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its:Documents:hlab:data:graph500:141008_profile_gpu-box.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mits:Documents:hlab:data:graph500:result_zeus_each_bf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Sheet5!$B$3</c:f>
              <c:strCache>
                <c:ptCount val="1"/>
                <c:pt idx="0">
                  <c:v>e=16</c:v>
                </c:pt>
              </c:strCache>
            </c:strRef>
          </c:tx>
          <c:spPr>
            <a:effectLst/>
          </c:spPr>
          <c:marker>
            <c:symbol val="square"/>
            <c:size val="9"/>
            <c:spPr>
              <a:solidFill>
                <a:schemeClr val="accent1"/>
              </a:solidFill>
              <a:ln>
                <a:solidFill>
                  <a:schemeClr val="accent1"/>
                </a:solidFill>
              </a:ln>
              <a:effectLst/>
            </c:spPr>
          </c:marker>
          <c:cat>
            <c:numRef>
              <c:f>Sheet5!$A$16:$A$25</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Sheet5!$B$16:$B$25</c:f>
              <c:numCache>
                <c:formatCode>General</c:formatCode>
                <c:ptCount val="10"/>
                <c:pt idx="0">
                  <c:v>0.0340062475738725</c:v>
                </c:pt>
                <c:pt idx="1">
                  <c:v>0.0380544728596804</c:v>
                </c:pt>
                <c:pt idx="2">
                  <c:v>0.058776095093402</c:v>
                </c:pt>
                <c:pt idx="3">
                  <c:v>0.0740514861559371</c:v>
                </c:pt>
                <c:pt idx="4">
                  <c:v>0.0838405357982646</c:v>
                </c:pt>
                <c:pt idx="5">
                  <c:v>0.106788712841284</c:v>
                </c:pt>
                <c:pt idx="6">
                  <c:v>0.0936653337496215</c:v>
                </c:pt>
                <c:pt idx="7">
                  <c:v>0.0765847873542841</c:v>
                </c:pt>
                <c:pt idx="8">
                  <c:v>0.0630114628168534</c:v>
                </c:pt>
                <c:pt idx="9">
                  <c:v>0.052656310195205</c:v>
                </c:pt>
              </c:numCache>
            </c:numRef>
          </c:val>
          <c:smooth val="0"/>
        </c:ser>
        <c:ser>
          <c:idx val="1"/>
          <c:order val="1"/>
          <c:tx>
            <c:strRef>
              <c:f>Sheet5!$C$3</c:f>
              <c:strCache>
                <c:ptCount val="1"/>
                <c:pt idx="0">
                  <c:v>e=32</c:v>
                </c:pt>
              </c:strCache>
            </c:strRef>
          </c:tx>
          <c:spPr>
            <a:ln>
              <a:solidFill>
                <a:schemeClr val="accent1"/>
              </a:solidFill>
              <a:prstDash val="sysDot"/>
            </a:ln>
            <a:effectLst/>
          </c:spPr>
          <c:marker>
            <c:symbol val="square"/>
            <c:size val="9"/>
            <c:spPr>
              <a:solidFill>
                <a:schemeClr val="accent1"/>
              </a:solidFill>
              <a:ln>
                <a:solidFill>
                  <a:schemeClr val="accent1"/>
                </a:solidFill>
              </a:ln>
              <a:effectLst/>
            </c:spPr>
          </c:marker>
          <c:cat>
            <c:numRef>
              <c:f>Sheet5!$A$16:$A$25</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Sheet5!$C$16:$C$25</c:f>
              <c:numCache>
                <c:formatCode>General</c:formatCode>
                <c:ptCount val="10"/>
                <c:pt idx="0">
                  <c:v>0.0537249995596893</c:v>
                </c:pt>
                <c:pt idx="1">
                  <c:v>0.068209846360346</c:v>
                </c:pt>
                <c:pt idx="2">
                  <c:v>0.0856473995820587</c:v>
                </c:pt>
                <c:pt idx="3">
                  <c:v>0.100920170747298</c:v>
                </c:pt>
                <c:pt idx="4">
                  <c:v>0.120258733106258</c:v>
                </c:pt>
                <c:pt idx="5">
                  <c:v>0.142373708902226</c:v>
                </c:pt>
                <c:pt idx="6">
                  <c:v>0.119845438095261</c:v>
                </c:pt>
                <c:pt idx="7">
                  <c:v>0.0963425250670369</c:v>
                </c:pt>
                <c:pt idx="8">
                  <c:v>0.0768538577901999</c:v>
                </c:pt>
                <c:pt idx="9">
                  <c:v>0.0623787101958465</c:v>
                </c:pt>
              </c:numCache>
            </c:numRef>
          </c:val>
          <c:smooth val="0"/>
        </c:ser>
        <c:ser>
          <c:idx val="2"/>
          <c:order val="2"/>
          <c:tx>
            <c:strRef>
              <c:f>Sheet5!$D$3</c:f>
              <c:strCache>
                <c:ptCount val="1"/>
                <c:pt idx="0">
                  <c:v>e=16</c:v>
                </c:pt>
              </c:strCache>
            </c:strRef>
          </c:tx>
          <c:spPr>
            <a:ln>
              <a:solidFill>
                <a:schemeClr val="accent2"/>
              </a:solidFill>
            </a:ln>
            <a:effectLst/>
          </c:spPr>
          <c:marker>
            <c:symbol val="diamond"/>
            <c:size val="9"/>
            <c:spPr>
              <a:solidFill>
                <a:schemeClr val="accent2"/>
              </a:solidFill>
              <a:ln>
                <a:solidFill>
                  <a:schemeClr val="accent2"/>
                </a:solidFill>
              </a:ln>
              <a:effectLst/>
            </c:spPr>
          </c:marker>
          <c:cat>
            <c:numRef>
              <c:f>Sheet5!$A$16:$A$25</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Sheet5!$D$16:$D$25</c:f>
              <c:numCache>
                <c:formatCode>General</c:formatCode>
                <c:ptCount val="10"/>
                <c:pt idx="0">
                  <c:v>0.0296</c:v>
                </c:pt>
                <c:pt idx="1">
                  <c:v>0.0441</c:v>
                </c:pt>
                <c:pt idx="2">
                  <c:v>0.0621</c:v>
                </c:pt>
                <c:pt idx="3">
                  <c:v>0.0767</c:v>
                </c:pt>
                <c:pt idx="4">
                  <c:v>0.0876</c:v>
                </c:pt>
                <c:pt idx="5">
                  <c:v>0.0928</c:v>
                </c:pt>
                <c:pt idx="6">
                  <c:v>0.0951</c:v>
                </c:pt>
                <c:pt idx="7">
                  <c:v>0.0958</c:v>
                </c:pt>
              </c:numCache>
            </c:numRef>
          </c:val>
          <c:smooth val="0"/>
        </c:ser>
        <c:ser>
          <c:idx val="3"/>
          <c:order val="3"/>
          <c:tx>
            <c:strRef>
              <c:f>Sheet5!$E$3</c:f>
              <c:strCache>
                <c:ptCount val="1"/>
                <c:pt idx="0">
                  <c:v>e=32</c:v>
                </c:pt>
              </c:strCache>
            </c:strRef>
          </c:tx>
          <c:spPr>
            <a:ln>
              <a:solidFill>
                <a:schemeClr val="accent2"/>
              </a:solidFill>
              <a:prstDash val="sysDot"/>
            </a:ln>
            <a:effectLst/>
          </c:spPr>
          <c:marker>
            <c:symbol val="diamond"/>
            <c:size val="9"/>
            <c:spPr>
              <a:solidFill>
                <a:schemeClr val="accent2"/>
              </a:solidFill>
              <a:ln>
                <a:solidFill>
                  <a:schemeClr val="accent2"/>
                </a:solidFill>
              </a:ln>
              <a:effectLst/>
            </c:spPr>
          </c:marker>
          <c:cat>
            <c:numRef>
              <c:f>Sheet5!$A$16:$A$25</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Sheet5!$E$16:$E$25</c:f>
              <c:numCache>
                <c:formatCode>General</c:formatCode>
                <c:ptCount val="10"/>
                <c:pt idx="0">
                  <c:v>0.0519</c:v>
                </c:pt>
                <c:pt idx="1">
                  <c:v>0.0717</c:v>
                </c:pt>
                <c:pt idx="2">
                  <c:v>0.0893</c:v>
                </c:pt>
                <c:pt idx="3">
                  <c:v>0.0966</c:v>
                </c:pt>
                <c:pt idx="4">
                  <c:v>0.103</c:v>
                </c:pt>
                <c:pt idx="5">
                  <c:v>0.104</c:v>
                </c:pt>
                <c:pt idx="6">
                  <c:v>0.103</c:v>
                </c:pt>
              </c:numCache>
            </c:numRef>
          </c:val>
          <c:smooth val="0"/>
        </c:ser>
        <c:ser>
          <c:idx val="4"/>
          <c:order val="4"/>
          <c:tx>
            <c:strRef>
              <c:f>Sheet5!$F$3</c:f>
              <c:strCache>
                <c:ptCount val="1"/>
                <c:pt idx="0">
                  <c:v>e=16</c:v>
                </c:pt>
              </c:strCache>
            </c:strRef>
          </c:tx>
          <c:spPr>
            <a:ln>
              <a:solidFill>
                <a:schemeClr val="accent3"/>
              </a:solidFill>
            </a:ln>
            <a:effectLst/>
          </c:spPr>
          <c:marker>
            <c:symbol val="triangle"/>
            <c:size val="9"/>
            <c:spPr>
              <a:solidFill>
                <a:schemeClr val="accent3"/>
              </a:solidFill>
              <a:ln>
                <a:solidFill>
                  <a:schemeClr val="accent3"/>
                </a:solidFill>
              </a:ln>
              <a:effectLst/>
            </c:spPr>
          </c:marker>
          <c:cat>
            <c:numRef>
              <c:f>Sheet5!$A$16:$A$25</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Sheet5!$F$16:$F$25</c:f>
              <c:numCache>
                <c:formatCode>General</c:formatCode>
                <c:ptCount val="10"/>
                <c:pt idx="0">
                  <c:v>0.0541</c:v>
                </c:pt>
                <c:pt idx="1">
                  <c:v>0.0999</c:v>
                </c:pt>
                <c:pt idx="2">
                  <c:v>0.162</c:v>
                </c:pt>
                <c:pt idx="3">
                  <c:v>0.275</c:v>
                </c:pt>
                <c:pt idx="4">
                  <c:v>0.388</c:v>
                </c:pt>
                <c:pt idx="5">
                  <c:v>0.533</c:v>
                </c:pt>
                <c:pt idx="6">
                  <c:v>0.55</c:v>
                </c:pt>
                <c:pt idx="7">
                  <c:v>0.573</c:v>
                </c:pt>
                <c:pt idx="8">
                  <c:v>0.571</c:v>
                </c:pt>
                <c:pt idx="9">
                  <c:v>0.518</c:v>
                </c:pt>
              </c:numCache>
            </c:numRef>
          </c:val>
          <c:smooth val="0"/>
        </c:ser>
        <c:ser>
          <c:idx val="5"/>
          <c:order val="5"/>
          <c:tx>
            <c:strRef>
              <c:f>Sheet5!$G$3</c:f>
              <c:strCache>
                <c:ptCount val="1"/>
                <c:pt idx="0">
                  <c:v>e=32</c:v>
                </c:pt>
              </c:strCache>
            </c:strRef>
          </c:tx>
          <c:spPr>
            <a:ln>
              <a:solidFill>
                <a:schemeClr val="accent3"/>
              </a:solidFill>
              <a:prstDash val="sysDot"/>
            </a:ln>
            <a:effectLst/>
          </c:spPr>
          <c:marker>
            <c:symbol val="triangle"/>
            <c:size val="9"/>
            <c:spPr>
              <a:solidFill>
                <a:schemeClr val="accent3"/>
              </a:solidFill>
              <a:ln>
                <a:solidFill>
                  <a:schemeClr val="accent3"/>
                </a:solidFill>
              </a:ln>
              <a:effectLst/>
            </c:spPr>
          </c:marker>
          <c:cat>
            <c:numRef>
              <c:f>Sheet5!$A$16:$A$25</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Sheet5!$G$16:$G$25</c:f>
              <c:numCache>
                <c:formatCode>General</c:formatCode>
                <c:ptCount val="10"/>
                <c:pt idx="0">
                  <c:v>0.109</c:v>
                </c:pt>
                <c:pt idx="1">
                  <c:v>0.204</c:v>
                </c:pt>
                <c:pt idx="2">
                  <c:v>0.323</c:v>
                </c:pt>
                <c:pt idx="3">
                  <c:v>0.473</c:v>
                </c:pt>
                <c:pt idx="4">
                  <c:v>0.668</c:v>
                </c:pt>
                <c:pt idx="5">
                  <c:v>0.791</c:v>
                </c:pt>
                <c:pt idx="6">
                  <c:v>0.869</c:v>
                </c:pt>
                <c:pt idx="7">
                  <c:v>0.882</c:v>
                </c:pt>
                <c:pt idx="8">
                  <c:v>0.766</c:v>
                </c:pt>
                <c:pt idx="9">
                  <c:v>0.659</c:v>
                </c:pt>
              </c:numCache>
            </c:numRef>
          </c:val>
          <c:smooth val="0"/>
        </c:ser>
        <c:dLbls>
          <c:showLegendKey val="0"/>
          <c:showVal val="0"/>
          <c:showCatName val="0"/>
          <c:showSerName val="0"/>
          <c:showPercent val="0"/>
          <c:showBubbleSize val="0"/>
        </c:dLbls>
        <c:marker val="1"/>
        <c:smooth val="0"/>
        <c:axId val="-1988337480"/>
        <c:axId val="-1982020792"/>
      </c:lineChart>
      <c:catAx>
        <c:axId val="-1988337480"/>
        <c:scaling>
          <c:orientation val="minMax"/>
        </c:scaling>
        <c:delete val="0"/>
        <c:axPos val="b"/>
        <c:title>
          <c:tx>
            <c:rich>
              <a:bodyPr/>
              <a:lstStyle/>
              <a:p>
                <a:pPr>
                  <a:defRPr b="0"/>
                </a:pPr>
                <a:r>
                  <a:rPr lang="en-US" b="0"/>
                  <a:t>SCALE (2^SCALE)</a:t>
                </a:r>
                <a:endParaRPr lang="ja-JP" b="0"/>
              </a:p>
            </c:rich>
          </c:tx>
          <c:layout/>
          <c:overlay val="0"/>
        </c:title>
        <c:numFmt formatCode="General" sourceLinked="1"/>
        <c:majorTickMark val="out"/>
        <c:minorTickMark val="none"/>
        <c:tickLblPos val="nextTo"/>
        <c:crossAx val="-1982020792"/>
        <c:crosses val="autoZero"/>
        <c:auto val="1"/>
        <c:lblAlgn val="ctr"/>
        <c:lblOffset val="100"/>
        <c:noMultiLvlLbl val="0"/>
      </c:catAx>
      <c:valAx>
        <c:axId val="-1982020792"/>
        <c:scaling>
          <c:orientation val="minMax"/>
        </c:scaling>
        <c:delete val="0"/>
        <c:axPos val="l"/>
        <c:majorGridlines/>
        <c:title>
          <c:tx>
            <c:rich>
              <a:bodyPr rot="-5400000" vert="horz"/>
              <a:lstStyle/>
              <a:p>
                <a:pPr>
                  <a:defRPr b="0"/>
                </a:pPr>
                <a:r>
                  <a:rPr lang="en-US" b="0"/>
                  <a:t>TEPS (billion)</a:t>
                </a:r>
                <a:endParaRPr lang="ja-JP" b="0"/>
              </a:p>
            </c:rich>
          </c:tx>
          <c:layout/>
          <c:overlay val="0"/>
        </c:title>
        <c:numFmt formatCode="General" sourceLinked="1"/>
        <c:majorTickMark val="out"/>
        <c:minorTickMark val="none"/>
        <c:tickLblPos val="nextTo"/>
        <c:crossAx val="-1988337480"/>
        <c:crosses val="autoZero"/>
        <c:crossBetween val="between"/>
        <c:majorUnit val="0.2"/>
      </c:valAx>
    </c:plotArea>
    <c:legend>
      <c:legendPos val="r"/>
      <c:layout/>
      <c:overlay val="0"/>
    </c:legend>
    <c:plotVisOnly val="1"/>
    <c:dispBlanksAs val="gap"/>
    <c:showDLblsOverMax val="0"/>
  </c:chart>
  <c:txPr>
    <a:bodyPr/>
    <a:lstStyle/>
    <a:p>
      <a:pPr>
        <a:defRPr sz="1800"/>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Sheet5!$B$38</c:f>
              <c:strCache>
                <c:ptCount val="1"/>
                <c:pt idx="0">
                  <c:v>p=1</c:v>
                </c:pt>
              </c:strCache>
            </c:strRef>
          </c:tx>
          <c:spPr>
            <a:ln>
              <a:solidFill>
                <a:schemeClr val="accent1"/>
              </a:solidFill>
            </a:ln>
            <a:effectLst/>
          </c:spPr>
          <c:marker>
            <c:symbol val="square"/>
            <c:size val="9"/>
            <c:spPr>
              <a:solidFill>
                <a:schemeClr val="accent1"/>
              </a:solidFill>
              <a:ln>
                <a:solidFill>
                  <a:schemeClr val="accent1"/>
                </a:solidFill>
              </a:ln>
              <a:effectLst/>
            </c:spPr>
          </c:marker>
          <c:cat>
            <c:numRef>
              <c:f>Sheet5!$A$51:$A$60</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Sheet5!$B$51:$B$60</c:f>
              <c:numCache>
                <c:formatCode>General</c:formatCode>
                <c:ptCount val="10"/>
                <c:pt idx="0">
                  <c:v>0.0340062475738725</c:v>
                </c:pt>
                <c:pt idx="1">
                  <c:v>0.0380544728596804</c:v>
                </c:pt>
                <c:pt idx="2">
                  <c:v>0.058776095093402</c:v>
                </c:pt>
                <c:pt idx="3">
                  <c:v>0.0740514861559371</c:v>
                </c:pt>
                <c:pt idx="4">
                  <c:v>0.0838405357982646</c:v>
                </c:pt>
                <c:pt idx="5">
                  <c:v>0.106788712841284</c:v>
                </c:pt>
                <c:pt idx="6">
                  <c:v>0.0936653337496215</c:v>
                </c:pt>
                <c:pt idx="7">
                  <c:v>0.0765847873542841</c:v>
                </c:pt>
                <c:pt idx="8">
                  <c:v>0.0630114628168534</c:v>
                </c:pt>
                <c:pt idx="9">
                  <c:v>0.052656310195205</c:v>
                </c:pt>
              </c:numCache>
            </c:numRef>
          </c:val>
          <c:smooth val="0"/>
        </c:ser>
        <c:ser>
          <c:idx val="1"/>
          <c:order val="1"/>
          <c:tx>
            <c:strRef>
              <c:f>Sheet5!$C$38</c:f>
              <c:strCache>
                <c:ptCount val="1"/>
                <c:pt idx="0">
                  <c:v>p=2</c:v>
                </c:pt>
              </c:strCache>
            </c:strRef>
          </c:tx>
          <c:spPr>
            <a:ln>
              <a:solidFill>
                <a:schemeClr val="accent1"/>
              </a:solidFill>
              <a:prstDash val="sysDot"/>
            </a:ln>
            <a:effectLst/>
          </c:spPr>
          <c:marker>
            <c:symbol val="square"/>
            <c:size val="9"/>
            <c:spPr>
              <a:solidFill>
                <a:schemeClr val="accent1"/>
              </a:solidFill>
              <a:ln>
                <a:solidFill>
                  <a:schemeClr val="accent1"/>
                </a:solidFill>
              </a:ln>
              <a:effectLst/>
            </c:spPr>
          </c:marker>
          <c:cat>
            <c:numRef>
              <c:f>Sheet5!$A$51:$A$60</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Sheet5!$C$51:$C$60</c:f>
              <c:numCache>
                <c:formatCode>General</c:formatCode>
                <c:ptCount val="10"/>
                <c:pt idx="0">
                  <c:v>0.019</c:v>
                </c:pt>
                <c:pt idx="1">
                  <c:v>0.032</c:v>
                </c:pt>
                <c:pt idx="2">
                  <c:v>0.0419</c:v>
                </c:pt>
                <c:pt idx="3">
                  <c:v>0.0597</c:v>
                </c:pt>
                <c:pt idx="4">
                  <c:v>0.0833</c:v>
                </c:pt>
                <c:pt idx="5">
                  <c:v>0.108</c:v>
                </c:pt>
                <c:pt idx="6">
                  <c:v>0.13</c:v>
                </c:pt>
                <c:pt idx="7">
                  <c:v>0.116</c:v>
                </c:pt>
                <c:pt idx="8">
                  <c:v>0.106</c:v>
                </c:pt>
                <c:pt idx="9">
                  <c:v>0.0929</c:v>
                </c:pt>
              </c:numCache>
            </c:numRef>
          </c:val>
          <c:smooth val="0"/>
        </c:ser>
        <c:ser>
          <c:idx val="2"/>
          <c:order val="2"/>
          <c:tx>
            <c:strRef>
              <c:f>Sheet5!$D$38</c:f>
              <c:strCache>
                <c:ptCount val="1"/>
                <c:pt idx="0">
                  <c:v>p=1</c:v>
                </c:pt>
              </c:strCache>
            </c:strRef>
          </c:tx>
          <c:spPr>
            <a:ln>
              <a:solidFill>
                <a:schemeClr val="accent2"/>
              </a:solidFill>
            </a:ln>
            <a:effectLst/>
          </c:spPr>
          <c:marker>
            <c:symbol val="diamond"/>
            <c:size val="9"/>
            <c:spPr>
              <a:solidFill>
                <a:schemeClr val="accent2"/>
              </a:solidFill>
              <a:ln>
                <a:solidFill>
                  <a:schemeClr val="accent2"/>
                </a:solidFill>
              </a:ln>
              <a:effectLst/>
            </c:spPr>
          </c:marker>
          <c:cat>
            <c:numRef>
              <c:f>Sheet5!$A$51:$A$60</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Sheet5!$D$51:$D$60</c:f>
              <c:numCache>
                <c:formatCode>General</c:formatCode>
                <c:ptCount val="10"/>
                <c:pt idx="0">
                  <c:v>0.0296</c:v>
                </c:pt>
                <c:pt idx="1">
                  <c:v>0.0441</c:v>
                </c:pt>
                <c:pt idx="2">
                  <c:v>0.0621</c:v>
                </c:pt>
                <c:pt idx="3">
                  <c:v>0.0767</c:v>
                </c:pt>
                <c:pt idx="4">
                  <c:v>0.0876</c:v>
                </c:pt>
                <c:pt idx="5">
                  <c:v>0.0928</c:v>
                </c:pt>
                <c:pt idx="6">
                  <c:v>0.0951</c:v>
                </c:pt>
                <c:pt idx="7">
                  <c:v>0.0958</c:v>
                </c:pt>
              </c:numCache>
            </c:numRef>
          </c:val>
          <c:smooth val="0"/>
        </c:ser>
        <c:ser>
          <c:idx val="3"/>
          <c:order val="3"/>
          <c:tx>
            <c:strRef>
              <c:f>Sheet5!$E$38</c:f>
              <c:strCache>
                <c:ptCount val="1"/>
                <c:pt idx="0">
                  <c:v>p=2</c:v>
                </c:pt>
              </c:strCache>
            </c:strRef>
          </c:tx>
          <c:spPr>
            <a:ln>
              <a:solidFill>
                <a:schemeClr val="accent2"/>
              </a:solidFill>
              <a:prstDash val="sysDot"/>
            </a:ln>
            <a:effectLst/>
          </c:spPr>
          <c:marker>
            <c:symbol val="diamond"/>
            <c:size val="9"/>
            <c:spPr>
              <a:solidFill>
                <a:schemeClr val="accent2"/>
              </a:solidFill>
              <a:ln>
                <a:solidFill>
                  <a:schemeClr val="accent2"/>
                </a:solidFill>
              </a:ln>
              <a:effectLst/>
            </c:spPr>
          </c:marker>
          <c:cat>
            <c:numRef>
              <c:f>Sheet5!$A$51:$A$60</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Sheet5!$E$51:$E$60</c:f>
              <c:numCache>
                <c:formatCode>General</c:formatCode>
                <c:ptCount val="10"/>
                <c:pt idx="0">
                  <c:v>0.0219</c:v>
                </c:pt>
                <c:pt idx="1">
                  <c:v>0.0364</c:v>
                </c:pt>
                <c:pt idx="2">
                  <c:v>0.0606</c:v>
                </c:pt>
                <c:pt idx="3">
                  <c:v>0.0908</c:v>
                </c:pt>
                <c:pt idx="4">
                  <c:v>0.121</c:v>
                </c:pt>
                <c:pt idx="5">
                  <c:v>0.144</c:v>
                </c:pt>
                <c:pt idx="6">
                  <c:v>0.158</c:v>
                </c:pt>
                <c:pt idx="7">
                  <c:v>0.165</c:v>
                </c:pt>
                <c:pt idx="8">
                  <c:v>0.168</c:v>
                </c:pt>
              </c:numCache>
            </c:numRef>
          </c:val>
          <c:smooth val="0"/>
        </c:ser>
        <c:ser>
          <c:idx val="4"/>
          <c:order val="4"/>
          <c:tx>
            <c:strRef>
              <c:f>Sheet5!$F$38</c:f>
              <c:strCache>
                <c:ptCount val="1"/>
                <c:pt idx="0">
                  <c:v>p=1</c:v>
                </c:pt>
              </c:strCache>
            </c:strRef>
          </c:tx>
          <c:spPr>
            <a:ln>
              <a:solidFill>
                <a:schemeClr val="accent3"/>
              </a:solidFill>
              <a:prstDash val="solid"/>
            </a:ln>
            <a:effectLst/>
          </c:spPr>
          <c:marker>
            <c:symbol val="triangle"/>
            <c:size val="9"/>
            <c:spPr>
              <a:solidFill>
                <a:schemeClr val="accent3"/>
              </a:solidFill>
              <a:ln>
                <a:solidFill>
                  <a:schemeClr val="accent3"/>
                </a:solidFill>
              </a:ln>
              <a:effectLst/>
            </c:spPr>
          </c:marker>
          <c:cat>
            <c:numRef>
              <c:f>Sheet5!$A$51:$A$60</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Sheet5!$F$51:$F$60</c:f>
              <c:numCache>
                <c:formatCode>General</c:formatCode>
                <c:ptCount val="10"/>
                <c:pt idx="0">
                  <c:v>0.0541</c:v>
                </c:pt>
                <c:pt idx="1">
                  <c:v>0.0999</c:v>
                </c:pt>
                <c:pt idx="2">
                  <c:v>0.162</c:v>
                </c:pt>
                <c:pt idx="3">
                  <c:v>0.275</c:v>
                </c:pt>
                <c:pt idx="4">
                  <c:v>0.388</c:v>
                </c:pt>
                <c:pt idx="5">
                  <c:v>0.533</c:v>
                </c:pt>
                <c:pt idx="6">
                  <c:v>0.55</c:v>
                </c:pt>
                <c:pt idx="7">
                  <c:v>0.573</c:v>
                </c:pt>
                <c:pt idx="8">
                  <c:v>0.571</c:v>
                </c:pt>
                <c:pt idx="9">
                  <c:v>0.518</c:v>
                </c:pt>
              </c:numCache>
            </c:numRef>
          </c:val>
          <c:smooth val="0"/>
        </c:ser>
        <c:ser>
          <c:idx val="5"/>
          <c:order val="5"/>
          <c:tx>
            <c:strRef>
              <c:f>Sheet5!$G$38</c:f>
              <c:strCache>
                <c:ptCount val="1"/>
                <c:pt idx="0">
                  <c:v>p=2</c:v>
                </c:pt>
              </c:strCache>
            </c:strRef>
          </c:tx>
          <c:spPr>
            <a:ln>
              <a:solidFill>
                <a:schemeClr val="accent3"/>
              </a:solidFill>
              <a:prstDash val="sysDot"/>
            </a:ln>
            <a:effectLst/>
          </c:spPr>
          <c:marker>
            <c:symbol val="triangle"/>
            <c:size val="9"/>
            <c:spPr>
              <a:solidFill>
                <a:schemeClr val="accent3"/>
              </a:solidFill>
              <a:ln>
                <a:solidFill>
                  <a:schemeClr val="accent3"/>
                </a:solidFill>
              </a:ln>
              <a:effectLst/>
            </c:spPr>
          </c:marker>
          <c:cat>
            <c:numRef>
              <c:f>Sheet5!$A$51:$A$60</c:f>
              <c:numCache>
                <c:formatCode>General</c:formatCode>
                <c:ptCount val="10"/>
                <c:pt idx="0">
                  <c:v>13.0</c:v>
                </c:pt>
                <c:pt idx="1">
                  <c:v>14.0</c:v>
                </c:pt>
                <c:pt idx="2">
                  <c:v>15.0</c:v>
                </c:pt>
                <c:pt idx="3">
                  <c:v>16.0</c:v>
                </c:pt>
                <c:pt idx="4">
                  <c:v>17.0</c:v>
                </c:pt>
                <c:pt idx="5">
                  <c:v>18.0</c:v>
                </c:pt>
                <c:pt idx="6">
                  <c:v>19.0</c:v>
                </c:pt>
                <c:pt idx="7">
                  <c:v>20.0</c:v>
                </c:pt>
                <c:pt idx="8">
                  <c:v>21.0</c:v>
                </c:pt>
                <c:pt idx="9">
                  <c:v>22.0</c:v>
                </c:pt>
              </c:numCache>
            </c:numRef>
          </c:cat>
          <c:val>
            <c:numRef>
              <c:f>Sheet5!$G$51:$G$60</c:f>
              <c:numCache>
                <c:formatCode>General</c:formatCode>
                <c:ptCount val="10"/>
                <c:pt idx="0">
                  <c:v>0.0255</c:v>
                </c:pt>
                <c:pt idx="1">
                  <c:v>0.0487</c:v>
                </c:pt>
                <c:pt idx="2">
                  <c:v>0.0834</c:v>
                </c:pt>
                <c:pt idx="3">
                  <c:v>0.161</c:v>
                </c:pt>
                <c:pt idx="4">
                  <c:v>0.284</c:v>
                </c:pt>
                <c:pt idx="5">
                  <c:v>0.423</c:v>
                </c:pt>
                <c:pt idx="6">
                  <c:v>0.546</c:v>
                </c:pt>
                <c:pt idx="7">
                  <c:v>0.603</c:v>
                </c:pt>
                <c:pt idx="8">
                  <c:v>0.646</c:v>
                </c:pt>
                <c:pt idx="9">
                  <c:v>0.643</c:v>
                </c:pt>
              </c:numCache>
            </c:numRef>
          </c:val>
          <c:smooth val="0"/>
        </c:ser>
        <c:dLbls>
          <c:showLegendKey val="0"/>
          <c:showVal val="0"/>
          <c:showCatName val="0"/>
          <c:showSerName val="0"/>
          <c:showPercent val="0"/>
          <c:showBubbleSize val="0"/>
        </c:dLbls>
        <c:marker val="1"/>
        <c:smooth val="0"/>
        <c:axId val="-2131597096"/>
        <c:axId val="-2082675944"/>
      </c:lineChart>
      <c:catAx>
        <c:axId val="-2131597096"/>
        <c:scaling>
          <c:orientation val="minMax"/>
        </c:scaling>
        <c:delete val="0"/>
        <c:axPos val="b"/>
        <c:title>
          <c:tx>
            <c:rich>
              <a:bodyPr/>
              <a:lstStyle/>
              <a:p>
                <a:pPr>
                  <a:defRPr b="0"/>
                </a:pPr>
                <a:r>
                  <a:rPr lang="en-US" b="0"/>
                  <a:t>SCALE (2^SCALE)</a:t>
                </a:r>
                <a:endParaRPr lang="ja-JP" b="0"/>
              </a:p>
            </c:rich>
          </c:tx>
          <c:layout/>
          <c:overlay val="0"/>
        </c:title>
        <c:numFmt formatCode="General" sourceLinked="1"/>
        <c:majorTickMark val="out"/>
        <c:minorTickMark val="none"/>
        <c:tickLblPos val="nextTo"/>
        <c:crossAx val="-2082675944"/>
        <c:crosses val="autoZero"/>
        <c:auto val="1"/>
        <c:lblAlgn val="ctr"/>
        <c:lblOffset val="100"/>
        <c:noMultiLvlLbl val="0"/>
      </c:catAx>
      <c:valAx>
        <c:axId val="-2082675944"/>
        <c:scaling>
          <c:orientation val="minMax"/>
        </c:scaling>
        <c:delete val="0"/>
        <c:axPos val="l"/>
        <c:majorGridlines/>
        <c:title>
          <c:tx>
            <c:rich>
              <a:bodyPr rot="-5400000" vert="horz"/>
              <a:lstStyle/>
              <a:p>
                <a:pPr>
                  <a:defRPr b="0"/>
                </a:pPr>
                <a:r>
                  <a:rPr lang="en-US" b="0"/>
                  <a:t>TEPS (billion)</a:t>
                </a:r>
                <a:endParaRPr lang="ja-JP" b="0"/>
              </a:p>
            </c:rich>
          </c:tx>
          <c:layout/>
          <c:overlay val="0"/>
        </c:title>
        <c:numFmt formatCode="General" sourceLinked="1"/>
        <c:majorTickMark val="out"/>
        <c:minorTickMark val="none"/>
        <c:tickLblPos val="nextTo"/>
        <c:crossAx val="-2131597096"/>
        <c:crosses val="autoZero"/>
        <c:crossBetween val="between"/>
      </c:valAx>
    </c:plotArea>
    <c:legend>
      <c:legendPos val="r"/>
      <c:layout/>
      <c:overlay val="0"/>
    </c:legend>
    <c:plotVisOnly val="1"/>
    <c:dispBlanksAs val="gap"/>
    <c:showDLblsOverMax val="0"/>
  </c:chart>
  <c:txPr>
    <a:bodyPr/>
    <a:lstStyle/>
    <a:p>
      <a:pPr>
        <a:defRPr sz="1800"/>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09089141635073"/>
          <c:y val="0.102360564304462"/>
          <c:w val="0.870193326528628"/>
          <c:h val="0.691837885498688"/>
        </c:manualLayout>
      </c:layout>
      <c:barChart>
        <c:barDir val="col"/>
        <c:grouping val="clustered"/>
        <c:varyColors val="0"/>
        <c:ser>
          <c:idx val="0"/>
          <c:order val="0"/>
          <c:tx>
            <c:strRef>
              <c:f>result!$A$57</c:f>
              <c:strCache>
                <c:ptCount val="1"/>
                <c:pt idx="0">
                  <c:v>calculation time</c:v>
                </c:pt>
              </c:strCache>
            </c:strRef>
          </c:tx>
          <c:spPr>
            <a:solidFill>
              <a:schemeClr val="accent1"/>
            </a:solidFill>
            <a:ln w="6350">
              <a:solidFill>
                <a:schemeClr val="tx1"/>
              </a:solidFill>
            </a:ln>
            <a:effectLst/>
          </c:spPr>
          <c:invertIfNegative val="0"/>
          <c:cat>
            <c:multiLvlStrRef>
              <c:f>result!$B$55:$J$56</c:f>
              <c:multiLvlStrCache>
                <c:ptCount val="9"/>
                <c:lvl>
                  <c:pt idx="0">
                    <c:v>p=2</c:v>
                  </c:pt>
                  <c:pt idx="1">
                    <c:v>p=3</c:v>
                  </c:pt>
                  <c:pt idx="2">
                    <c:v>p=4</c:v>
                  </c:pt>
                  <c:pt idx="3">
                    <c:v>p=2</c:v>
                  </c:pt>
                  <c:pt idx="4">
                    <c:v>p=3</c:v>
                  </c:pt>
                  <c:pt idx="5">
                    <c:v>p=4</c:v>
                  </c:pt>
                  <c:pt idx="6">
                    <c:v>p=2</c:v>
                  </c:pt>
                  <c:pt idx="7">
                    <c:v>p=3</c:v>
                  </c:pt>
                  <c:pt idx="8">
                    <c:v>p=4</c:v>
                  </c:pt>
                </c:lvl>
                <c:lvl>
                  <c:pt idx="0">
                    <c:v>N=2^18</c:v>
                  </c:pt>
                  <c:pt idx="3">
                    <c:v>N=2^19</c:v>
                  </c:pt>
                  <c:pt idx="6">
                    <c:v>N=2^20</c:v>
                  </c:pt>
                </c:lvl>
              </c:multiLvlStrCache>
            </c:multiLvlStrRef>
          </c:cat>
          <c:val>
            <c:numRef>
              <c:f>result!$B$57:$J$57</c:f>
              <c:numCache>
                <c:formatCode>0.00E+00</c:formatCode>
                <c:ptCount val="9"/>
                <c:pt idx="0">
                  <c:v>659.6274179999994</c:v>
                </c:pt>
                <c:pt idx="1">
                  <c:v>615.17297</c:v>
                </c:pt>
                <c:pt idx="2">
                  <c:v>967.2014104877284</c:v>
                </c:pt>
                <c:pt idx="3">
                  <c:v>1097.452436</c:v>
                </c:pt>
                <c:pt idx="4">
                  <c:v>1159.454</c:v>
                </c:pt>
                <c:pt idx="5">
                  <c:v>1362.43</c:v>
                </c:pt>
                <c:pt idx="6">
                  <c:v>2054.924</c:v>
                </c:pt>
                <c:pt idx="7">
                  <c:v>2578.491</c:v>
                </c:pt>
                <c:pt idx="8">
                  <c:v>2954.269</c:v>
                </c:pt>
              </c:numCache>
            </c:numRef>
          </c:val>
        </c:ser>
        <c:ser>
          <c:idx val="1"/>
          <c:order val="1"/>
          <c:tx>
            <c:strRef>
              <c:f>result!$A$58</c:f>
              <c:strCache>
                <c:ptCount val="1"/>
                <c:pt idx="0">
                  <c:v>communication time</c:v>
                </c:pt>
              </c:strCache>
            </c:strRef>
          </c:tx>
          <c:spPr>
            <a:solidFill>
              <a:schemeClr val="accent2"/>
            </a:solidFill>
            <a:ln w="6350">
              <a:solidFill>
                <a:schemeClr val="tx1"/>
              </a:solidFill>
            </a:ln>
            <a:effectLst/>
          </c:spPr>
          <c:invertIfNegative val="0"/>
          <c:cat>
            <c:multiLvlStrRef>
              <c:f>result!$B$55:$J$56</c:f>
              <c:multiLvlStrCache>
                <c:ptCount val="9"/>
                <c:lvl>
                  <c:pt idx="0">
                    <c:v>p=2</c:v>
                  </c:pt>
                  <c:pt idx="1">
                    <c:v>p=3</c:v>
                  </c:pt>
                  <c:pt idx="2">
                    <c:v>p=4</c:v>
                  </c:pt>
                  <c:pt idx="3">
                    <c:v>p=2</c:v>
                  </c:pt>
                  <c:pt idx="4">
                    <c:v>p=3</c:v>
                  </c:pt>
                  <c:pt idx="5">
                    <c:v>p=4</c:v>
                  </c:pt>
                  <c:pt idx="6">
                    <c:v>p=2</c:v>
                  </c:pt>
                  <c:pt idx="7">
                    <c:v>p=3</c:v>
                  </c:pt>
                  <c:pt idx="8">
                    <c:v>p=4</c:v>
                  </c:pt>
                </c:lvl>
                <c:lvl>
                  <c:pt idx="0">
                    <c:v>N=2^18</c:v>
                  </c:pt>
                  <c:pt idx="3">
                    <c:v>N=2^19</c:v>
                  </c:pt>
                  <c:pt idx="6">
                    <c:v>N=2^20</c:v>
                  </c:pt>
                </c:lvl>
              </c:multiLvlStrCache>
            </c:multiLvlStrRef>
          </c:cat>
          <c:val>
            <c:numRef>
              <c:f>result!$B$58:$J$58</c:f>
              <c:numCache>
                <c:formatCode>0.00E+00</c:formatCode>
                <c:ptCount val="9"/>
                <c:pt idx="0">
                  <c:v>140.52291</c:v>
                </c:pt>
                <c:pt idx="1">
                  <c:v>276.890805</c:v>
                </c:pt>
                <c:pt idx="2">
                  <c:v>534.714305</c:v>
                </c:pt>
                <c:pt idx="3">
                  <c:v>610.688259</c:v>
                </c:pt>
                <c:pt idx="4">
                  <c:v>1336.154</c:v>
                </c:pt>
                <c:pt idx="5">
                  <c:v>2240.607</c:v>
                </c:pt>
                <c:pt idx="6">
                  <c:v>821.654</c:v>
                </c:pt>
                <c:pt idx="7">
                  <c:v>1750.0</c:v>
                </c:pt>
                <c:pt idx="8">
                  <c:v>3030.629</c:v>
                </c:pt>
              </c:numCache>
            </c:numRef>
          </c:val>
        </c:ser>
        <c:dLbls>
          <c:showLegendKey val="0"/>
          <c:showVal val="0"/>
          <c:showCatName val="0"/>
          <c:showSerName val="0"/>
          <c:showPercent val="0"/>
          <c:showBubbleSize val="0"/>
        </c:dLbls>
        <c:gapWidth val="150"/>
        <c:axId val="-2022049752"/>
        <c:axId val="-2021693896"/>
      </c:barChart>
      <c:catAx>
        <c:axId val="-2022049752"/>
        <c:scaling>
          <c:orientation val="minMax"/>
        </c:scaling>
        <c:delete val="0"/>
        <c:axPos val="b"/>
        <c:majorTickMark val="out"/>
        <c:minorTickMark val="none"/>
        <c:tickLblPos val="nextTo"/>
        <c:crossAx val="-2021693896"/>
        <c:crosses val="autoZero"/>
        <c:auto val="1"/>
        <c:lblAlgn val="ctr"/>
        <c:lblOffset val="100"/>
        <c:noMultiLvlLbl val="0"/>
      </c:catAx>
      <c:valAx>
        <c:axId val="-2021693896"/>
        <c:scaling>
          <c:orientation val="minMax"/>
        </c:scaling>
        <c:delete val="0"/>
        <c:axPos val="l"/>
        <c:majorGridlines/>
        <c:title>
          <c:tx>
            <c:rich>
              <a:bodyPr rot="-5400000" vert="horz"/>
              <a:lstStyle/>
              <a:p>
                <a:pPr>
                  <a:defRPr/>
                </a:pPr>
                <a:r>
                  <a:rPr lang="en-US"/>
                  <a:t>msec</a:t>
                </a:r>
                <a:endParaRPr lang="ja-JP"/>
              </a:p>
            </c:rich>
          </c:tx>
          <c:overlay val="0"/>
        </c:title>
        <c:numFmt formatCode="General" sourceLinked="0"/>
        <c:majorTickMark val="out"/>
        <c:minorTickMark val="none"/>
        <c:tickLblPos val="nextTo"/>
        <c:crossAx val="-2022049752"/>
        <c:crosses val="autoZero"/>
        <c:crossBetween val="between"/>
      </c:valAx>
    </c:plotArea>
    <c:legend>
      <c:legendPos val="t"/>
      <c:overlay val="0"/>
      <c:txPr>
        <a:bodyPr/>
        <a:lstStyle/>
        <a:p>
          <a:pPr>
            <a:defRPr sz="1800"/>
          </a:pPr>
          <a:endParaRPr lang="ja-JP"/>
        </a:p>
      </c:txPr>
    </c:legend>
    <c:plotVisOnly val="1"/>
    <c:dispBlanksAs val="gap"/>
    <c:showDLblsOverMax val="0"/>
  </c:chart>
  <c:txPr>
    <a:bodyPr/>
    <a:lstStyle/>
    <a:p>
      <a:pPr>
        <a:defRPr sz="1600"/>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Sheet4!$H$1</c:f>
              <c:strCache>
                <c:ptCount val="1"/>
                <c:pt idx="0">
                  <c:v>p=1, e=16</c:v>
                </c:pt>
              </c:strCache>
            </c:strRef>
          </c:tx>
          <c:spPr>
            <a:effectLst/>
          </c:spPr>
          <c:marker>
            <c:spPr>
              <a:effectLst/>
            </c:spPr>
          </c:marker>
          <c:cat>
            <c:numRef>
              <c:f>Sheet4!$G$17:$G$26</c:f>
              <c:numCache>
                <c:formatCode>General</c:formatCode>
                <c:ptCount val="10"/>
                <c:pt idx="0">
                  <c:v>16.0</c:v>
                </c:pt>
                <c:pt idx="1">
                  <c:v>17.0</c:v>
                </c:pt>
                <c:pt idx="2">
                  <c:v>18.0</c:v>
                </c:pt>
                <c:pt idx="3">
                  <c:v>19.0</c:v>
                </c:pt>
                <c:pt idx="4">
                  <c:v>20.0</c:v>
                </c:pt>
                <c:pt idx="5">
                  <c:v>21.0</c:v>
                </c:pt>
                <c:pt idx="6">
                  <c:v>22.0</c:v>
                </c:pt>
                <c:pt idx="7">
                  <c:v>23.0</c:v>
                </c:pt>
                <c:pt idx="8">
                  <c:v>24.0</c:v>
                </c:pt>
                <c:pt idx="9">
                  <c:v>25.0</c:v>
                </c:pt>
              </c:numCache>
            </c:numRef>
          </c:cat>
          <c:val>
            <c:numRef>
              <c:f>Sheet4!$H$17:$H$26</c:f>
              <c:numCache>
                <c:formatCode>General</c:formatCode>
                <c:ptCount val="10"/>
                <c:pt idx="0">
                  <c:v>0.201523826163289</c:v>
                </c:pt>
                <c:pt idx="1">
                  <c:v>0.263999001532781</c:v>
                </c:pt>
                <c:pt idx="2">
                  <c:v>0.420372837464931</c:v>
                </c:pt>
                <c:pt idx="3">
                  <c:v>0.459045980002778</c:v>
                </c:pt>
                <c:pt idx="4">
                  <c:v>0.502837765144616</c:v>
                </c:pt>
                <c:pt idx="5">
                  <c:v>0.463373496480929</c:v>
                </c:pt>
                <c:pt idx="6">
                  <c:v>0.453129332613592</c:v>
                </c:pt>
                <c:pt idx="7">
                  <c:v>0.419296912048103</c:v>
                </c:pt>
              </c:numCache>
            </c:numRef>
          </c:val>
          <c:smooth val="0"/>
        </c:ser>
        <c:ser>
          <c:idx val="1"/>
          <c:order val="1"/>
          <c:tx>
            <c:strRef>
              <c:f>Sheet4!$I$1</c:f>
              <c:strCache>
                <c:ptCount val="1"/>
                <c:pt idx="0">
                  <c:v>p=2, e=16</c:v>
                </c:pt>
              </c:strCache>
            </c:strRef>
          </c:tx>
          <c:spPr>
            <a:effectLst/>
          </c:spPr>
          <c:marker>
            <c:spPr>
              <a:effectLst/>
            </c:spPr>
          </c:marker>
          <c:cat>
            <c:numRef>
              <c:f>Sheet4!$G$17:$G$26</c:f>
              <c:numCache>
                <c:formatCode>General</c:formatCode>
                <c:ptCount val="10"/>
                <c:pt idx="0">
                  <c:v>16.0</c:v>
                </c:pt>
                <c:pt idx="1">
                  <c:v>17.0</c:v>
                </c:pt>
                <c:pt idx="2">
                  <c:v>18.0</c:v>
                </c:pt>
                <c:pt idx="3">
                  <c:v>19.0</c:v>
                </c:pt>
                <c:pt idx="4">
                  <c:v>20.0</c:v>
                </c:pt>
                <c:pt idx="5">
                  <c:v>21.0</c:v>
                </c:pt>
                <c:pt idx="6">
                  <c:v>22.0</c:v>
                </c:pt>
                <c:pt idx="7">
                  <c:v>23.0</c:v>
                </c:pt>
                <c:pt idx="8">
                  <c:v>24.0</c:v>
                </c:pt>
                <c:pt idx="9">
                  <c:v>25.0</c:v>
                </c:pt>
              </c:numCache>
            </c:numRef>
          </c:cat>
          <c:val>
            <c:numRef>
              <c:f>Sheet4!$I$17:$I$26</c:f>
              <c:numCache>
                <c:formatCode>General</c:formatCode>
                <c:ptCount val="10"/>
                <c:pt idx="0">
                  <c:v>0.112599029955744</c:v>
                </c:pt>
                <c:pt idx="1">
                  <c:v>0.156609827387005</c:v>
                </c:pt>
                <c:pt idx="2">
                  <c:v>0.287384871329343</c:v>
                </c:pt>
                <c:pt idx="3">
                  <c:v>0.309957802189513</c:v>
                </c:pt>
                <c:pt idx="4">
                  <c:v>0.451341461611426</c:v>
                </c:pt>
                <c:pt idx="5">
                  <c:v>0.498868252068721</c:v>
                </c:pt>
                <c:pt idx="6">
                  <c:v>0.477752608279075</c:v>
                </c:pt>
                <c:pt idx="7">
                  <c:v>0.476588986431309</c:v>
                </c:pt>
                <c:pt idx="8">
                  <c:v>0.487997372629381</c:v>
                </c:pt>
              </c:numCache>
            </c:numRef>
          </c:val>
          <c:smooth val="0"/>
        </c:ser>
        <c:ser>
          <c:idx val="2"/>
          <c:order val="2"/>
          <c:tx>
            <c:strRef>
              <c:f>Sheet4!$J$1</c:f>
              <c:strCache>
                <c:ptCount val="1"/>
                <c:pt idx="0">
                  <c:v>p=3, e=16</c:v>
                </c:pt>
              </c:strCache>
            </c:strRef>
          </c:tx>
          <c:spPr>
            <a:effectLst/>
          </c:spPr>
          <c:marker>
            <c:spPr>
              <a:effectLst/>
            </c:spPr>
          </c:marker>
          <c:cat>
            <c:numRef>
              <c:f>Sheet4!$G$17:$G$26</c:f>
              <c:numCache>
                <c:formatCode>General</c:formatCode>
                <c:ptCount val="10"/>
                <c:pt idx="0">
                  <c:v>16.0</c:v>
                </c:pt>
                <c:pt idx="1">
                  <c:v>17.0</c:v>
                </c:pt>
                <c:pt idx="2">
                  <c:v>18.0</c:v>
                </c:pt>
                <c:pt idx="3">
                  <c:v>19.0</c:v>
                </c:pt>
                <c:pt idx="4">
                  <c:v>20.0</c:v>
                </c:pt>
                <c:pt idx="5">
                  <c:v>21.0</c:v>
                </c:pt>
                <c:pt idx="6">
                  <c:v>22.0</c:v>
                </c:pt>
                <c:pt idx="7">
                  <c:v>23.0</c:v>
                </c:pt>
                <c:pt idx="8">
                  <c:v>24.0</c:v>
                </c:pt>
                <c:pt idx="9">
                  <c:v>25.0</c:v>
                </c:pt>
              </c:numCache>
            </c:numRef>
          </c:cat>
          <c:val>
            <c:numRef>
              <c:f>Sheet4!$J$17:$J$26</c:f>
              <c:numCache>
                <c:formatCode>General</c:formatCode>
                <c:ptCount val="10"/>
                <c:pt idx="0">
                  <c:v>0.0873896360359787</c:v>
                </c:pt>
                <c:pt idx="1">
                  <c:v>0.150918257418216</c:v>
                </c:pt>
                <c:pt idx="2">
                  <c:v>0.251245400542441</c:v>
                </c:pt>
                <c:pt idx="3">
                  <c:v>0.265491491137263</c:v>
                </c:pt>
                <c:pt idx="4">
                  <c:v>0.405982148000728</c:v>
                </c:pt>
                <c:pt idx="5">
                  <c:v>0.492670035033188</c:v>
                </c:pt>
                <c:pt idx="6">
                  <c:v>0.533857567595536</c:v>
                </c:pt>
                <c:pt idx="7">
                  <c:v>0.531569219421713</c:v>
                </c:pt>
                <c:pt idx="8">
                  <c:v>0.53372707007497</c:v>
                </c:pt>
              </c:numCache>
            </c:numRef>
          </c:val>
          <c:smooth val="0"/>
        </c:ser>
        <c:ser>
          <c:idx val="3"/>
          <c:order val="3"/>
          <c:tx>
            <c:strRef>
              <c:f>Sheet4!$K$1</c:f>
              <c:strCache>
                <c:ptCount val="1"/>
                <c:pt idx="0">
                  <c:v>p=4, e=16</c:v>
                </c:pt>
              </c:strCache>
            </c:strRef>
          </c:tx>
          <c:spPr>
            <a:effectLst/>
          </c:spPr>
          <c:marker>
            <c:spPr>
              <a:effectLst/>
            </c:spPr>
          </c:marker>
          <c:cat>
            <c:numRef>
              <c:f>Sheet4!$G$17:$G$26</c:f>
              <c:numCache>
                <c:formatCode>General</c:formatCode>
                <c:ptCount val="10"/>
                <c:pt idx="0">
                  <c:v>16.0</c:v>
                </c:pt>
                <c:pt idx="1">
                  <c:v>17.0</c:v>
                </c:pt>
                <c:pt idx="2">
                  <c:v>18.0</c:v>
                </c:pt>
                <c:pt idx="3">
                  <c:v>19.0</c:v>
                </c:pt>
                <c:pt idx="4">
                  <c:v>20.0</c:v>
                </c:pt>
                <c:pt idx="5">
                  <c:v>21.0</c:v>
                </c:pt>
                <c:pt idx="6">
                  <c:v>22.0</c:v>
                </c:pt>
                <c:pt idx="7">
                  <c:v>23.0</c:v>
                </c:pt>
                <c:pt idx="8">
                  <c:v>24.0</c:v>
                </c:pt>
                <c:pt idx="9">
                  <c:v>25.0</c:v>
                </c:pt>
              </c:numCache>
            </c:numRef>
          </c:cat>
          <c:val>
            <c:numRef>
              <c:f>Sheet4!$K$17:$K$26</c:f>
              <c:numCache>
                <c:formatCode>General</c:formatCode>
                <c:ptCount val="10"/>
                <c:pt idx="0">
                  <c:v>0.0738215667750849</c:v>
                </c:pt>
                <c:pt idx="1">
                  <c:v>0.134228096875134</c:v>
                </c:pt>
                <c:pt idx="2">
                  <c:v>0.207177615350516</c:v>
                </c:pt>
                <c:pt idx="3">
                  <c:v>0.219566197488672</c:v>
                </c:pt>
                <c:pt idx="4">
                  <c:v>0.354605692564744</c:v>
                </c:pt>
                <c:pt idx="5">
                  <c:v>0.456883551904633</c:v>
                </c:pt>
                <c:pt idx="6">
                  <c:v>0.519150214663857</c:v>
                </c:pt>
                <c:pt idx="7">
                  <c:v>0.561607918101192</c:v>
                </c:pt>
                <c:pt idx="8">
                  <c:v>0.571549685348906</c:v>
                </c:pt>
                <c:pt idx="9">
                  <c:v>0.601471826561343</c:v>
                </c:pt>
              </c:numCache>
            </c:numRef>
          </c:val>
          <c:smooth val="0"/>
        </c:ser>
        <c:dLbls>
          <c:showLegendKey val="0"/>
          <c:showVal val="0"/>
          <c:showCatName val="0"/>
          <c:showSerName val="0"/>
          <c:showPercent val="0"/>
          <c:showBubbleSize val="0"/>
        </c:dLbls>
        <c:marker val="1"/>
        <c:smooth val="0"/>
        <c:axId val="-2023959224"/>
        <c:axId val="-2063752232"/>
      </c:lineChart>
      <c:catAx>
        <c:axId val="-2023959224"/>
        <c:scaling>
          <c:orientation val="minMax"/>
        </c:scaling>
        <c:delete val="0"/>
        <c:axPos val="b"/>
        <c:title>
          <c:tx>
            <c:rich>
              <a:bodyPr/>
              <a:lstStyle/>
              <a:p>
                <a:pPr>
                  <a:defRPr b="0"/>
                </a:pPr>
                <a:r>
                  <a:rPr lang="en-US" b="0"/>
                  <a:t>SCALE (2^SCALE)</a:t>
                </a:r>
                <a:endParaRPr lang="ja-JP" b="0"/>
              </a:p>
            </c:rich>
          </c:tx>
          <c:overlay val="0"/>
        </c:title>
        <c:numFmt formatCode="General" sourceLinked="1"/>
        <c:majorTickMark val="out"/>
        <c:minorTickMark val="none"/>
        <c:tickLblPos val="nextTo"/>
        <c:crossAx val="-2063752232"/>
        <c:crosses val="autoZero"/>
        <c:auto val="1"/>
        <c:lblAlgn val="ctr"/>
        <c:lblOffset val="100"/>
        <c:noMultiLvlLbl val="0"/>
      </c:catAx>
      <c:valAx>
        <c:axId val="-2063752232"/>
        <c:scaling>
          <c:orientation val="minMax"/>
        </c:scaling>
        <c:delete val="0"/>
        <c:axPos val="l"/>
        <c:majorGridlines/>
        <c:title>
          <c:tx>
            <c:rich>
              <a:bodyPr rot="-5400000" vert="horz"/>
              <a:lstStyle/>
              <a:p>
                <a:pPr>
                  <a:defRPr b="0"/>
                </a:pPr>
                <a:r>
                  <a:rPr lang="en-US" b="0"/>
                  <a:t>TEPS (billion)</a:t>
                </a:r>
                <a:endParaRPr lang="ja-JP" b="0"/>
              </a:p>
            </c:rich>
          </c:tx>
          <c:overlay val="0"/>
        </c:title>
        <c:numFmt formatCode="General" sourceLinked="1"/>
        <c:majorTickMark val="out"/>
        <c:minorTickMark val="none"/>
        <c:tickLblPos val="nextTo"/>
        <c:crossAx val="-2023959224"/>
        <c:crosses val="autoZero"/>
        <c:crossBetween val="between"/>
      </c:valAx>
    </c:plotArea>
    <c:legend>
      <c:legendPos val="r"/>
      <c:overlay val="0"/>
    </c:legend>
    <c:plotVisOnly val="1"/>
    <c:dispBlanksAs val="gap"/>
    <c:showDLblsOverMax val="0"/>
  </c:chart>
  <c:txPr>
    <a:bodyPr/>
    <a:lstStyle/>
    <a:p>
      <a:pPr>
        <a:defRPr sz="1800"/>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E97633F-FAA9-C44C-BEE4-FAC4D6E3F9EB}" type="datetime1">
              <a:rPr kumimoji="1" lang="ja-JP" altLang="en-US" smtClean="0"/>
              <a:t>2014/12/04</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0AAEE97-2CE7-9649-B162-00B10891E074}" type="slidenum">
              <a:rPr kumimoji="1" lang="ja-JP" altLang="en-US" smtClean="0"/>
              <a:t>‹#›</a:t>
            </a:fld>
            <a:endParaRPr kumimoji="1" lang="ja-JP" altLang="en-US"/>
          </a:p>
        </p:txBody>
      </p:sp>
    </p:spTree>
    <p:extLst>
      <p:ext uri="{BB962C8B-B14F-4D97-AF65-F5344CB8AC3E}">
        <p14:creationId xmlns:p14="http://schemas.microsoft.com/office/powerpoint/2010/main" val="14740960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5015BE-370A-6644-B2B5-706BDE8A9392}" type="datetime1">
              <a:rPr kumimoji="1" lang="ja-JP" altLang="en-US" smtClean="0"/>
              <a:t>2014/12/04</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489F55-5F66-0F47-8D26-68777A3E0CA2}" type="slidenum">
              <a:rPr kumimoji="1" lang="ja-JP" altLang="en-US" smtClean="0"/>
              <a:t>‹#›</a:t>
            </a:fld>
            <a:endParaRPr kumimoji="1" lang="ja-JP" altLang="en-US"/>
          </a:p>
        </p:txBody>
      </p:sp>
    </p:spTree>
    <p:extLst>
      <p:ext uri="{BB962C8B-B14F-4D97-AF65-F5344CB8AC3E}">
        <p14:creationId xmlns:p14="http://schemas.microsoft.com/office/powerpoint/2010/main" val="14380977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4489F55-5F66-0F47-8D26-68777A3E0CA2}" type="slidenum">
              <a:rPr kumimoji="1" lang="ja-JP" altLang="en-US" smtClean="0"/>
              <a:t>1</a:t>
            </a:fld>
            <a:endParaRPr kumimoji="1" lang="ja-JP" altLang="en-US"/>
          </a:p>
        </p:txBody>
      </p:sp>
    </p:spTree>
    <p:extLst>
      <p:ext uri="{BB962C8B-B14F-4D97-AF65-F5344CB8AC3E}">
        <p14:creationId xmlns:p14="http://schemas.microsoft.com/office/powerpoint/2010/main" val="2552308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10</a:t>
            </a:fld>
            <a:endParaRPr kumimoji="1" lang="ja-JP" altLang="en-US"/>
          </a:p>
        </p:txBody>
      </p:sp>
    </p:spTree>
    <p:extLst>
      <p:ext uri="{BB962C8B-B14F-4D97-AF65-F5344CB8AC3E}">
        <p14:creationId xmlns:p14="http://schemas.microsoft.com/office/powerpoint/2010/main" val="2122768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11</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14</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21</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22</a:t>
            </a:fld>
            <a:endParaRPr kumimoji="1" lang="ja-JP" altLang="en-US"/>
          </a:p>
        </p:txBody>
      </p:sp>
    </p:spTree>
    <p:extLst>
      <p:ext uri="{BB962C8B-B14F-4D97-AF65-F5344CB8AC3E}">
        <p14:creationId xmlns:p14="http://schemas.microsoft.com/office/powerpoint/2010/main" val="31544842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4489F55-5F66-0F47-8D26-68777A3E0CA2}" type="slidenum">
              <a:rPr kumimoji="1" lang="ja-JP" altLang="en-US" smtClean="0"/>
              <a:t>23</a:t>
            </a:fld>
            <a:endParaRPr kumimoji="1" lang="ja-JP" altLang="en-US"/>
          </a:p>
        </p:txBody>
      </p:sp>
    </p:spTree>
    <p:extLst>
      <p:ext uri="{BB962C8B-B14F-4D97-AF65-F5344CB8AC3E}">
        <p14:creationId xmlns:p14="http://schemas.microsoft.com/office/powerpoint/2010/main" val="42259263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計算時間が全体的に短縮されたため，通信時間が目立つようになったから</a:t>
            </a:r>
            <a:endParaRPr kumimoji="1" lang="ja-JP" altLang="en-US" dirty="0"/>
          </a:p>
        </p:txBody>
      </p:sp>
      <p:sp>
        <p:nvSpPr>
          <p:cNvPr id="4" name="スライド番号プレースホルダー 3"/>
          <p:cNvSpPr>
            <a:spLocks noGrp="1"/>
          </p:cNvSpPr>
          <p:nvPr>
            <p:ph type="sldNum" sz="quarter" idx="10"/>
          </p:nvPr>
        </p:nvSpPr>
        <p:spPr/>
        <p:txBody>
          <a:bodyPr/>
          <a:lstStyle/>
          <a:p>
            <a:fld id="{34489F55-5F66-0F47-8D26-68777A3E0CA2}" type="slidenum">
              <a:rPr kumimoji="1" lang="ja-JP" altLang="en-US" smtClean="0"/>
              <a:t>24</a:t>
            </a:fld>
            <a:endParaRPr kumimoji="1" lang="ja-JP" altLang="en-US"/>
          </a:p>
        </p:txBody>
      </p:sp>
    </p:spTree>
    <p:extLst>
      <p:ext uri="{BB962C8B-B14F-4D97-AF65-F5344CB8AC3E}">
        <p14:creationId xmlns:p14="http://schemas.microsoft.com/office/powerpoint/2010/main" val="4225926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(2014/11/10 16:15) -----</a:t>
            </a:r>
          </a:p>
          <a:p>
            <a:r>
              <a:rPr kumimoji="1" lang="ja-JP" altLang="en-US"/>
              <a:t>グラフの軸の説明を入れる</a:t>
            </a:r>
          </a:p>
          <a:p>
            <a:r>
              <a:rPr kumimoji="1" lang="ja-JP" altLang="en-US"/>
              <a:t>グラフ自体の説明をする</a:t>
            </a:r>
          </a:p>
          <a:p>
            <a:r>
              <a:rPr kumimoji="1" lang="ja-JP" altLang="en-US"/>
              <a:t>棒グラフの傾きを示す</a:t>
            </a:r>
          </a:p>
        </p:txBody>
      </p:sp>
      <p:sp>
        <p:nvSpPr>
          <p:cNvPr id="4" name="スライド番号プレースホルダー 3"/>
          <p:cNvSpPr>
            <a:spLocks noGrp="1"/>
          </p:cNvSpPr>
          <p:nvPr>
            <p:ph type="sldNum" sz="quarter" idx="10"/>
          </p:nvPr>
        </p:nvSpPr>
        <p:spPr/>
        <p:txBody>
          <a:bodyPr/>
          <a:lstStyle/>
          <a:p>
            <a:fld id="{34489F55-5F66-0F47-8D26-68777A3E0CA2}" type="slidenum">
              <a:rPr kumimoji="1" lang="ja-JP" altLang="en-US" smtClean="0"/>
              <a:t>25</a:t>
            </a:fld>
            <a:endParaRPr kumimoji="1" lang="ja-JP" altLang="en-US"/>
          </a:p>
        </p:txBody>
      </p:sp>
    </p:spTree>
    <p:extLst>
      <p:ext uri="{BB962C8B-B14F-4D97-AF65-F5344CB8AC3E}">
        <p14:creationId xmlns:p14="http://schemas.microsoft.com/office/powerpoint/2010/main" val="833555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4489F55-5F66-0F47-8D26-68777A3E0CA2}" type="slidenum">
              <a:rPr kumimoji="1" lang="ja-JP" altLang="en-US" smtClean="0"/>
              <a:t>26</a:t>
            </a:fld>
            <a:endParaRPr kumimoji="1" lang="ja-JP" altLang="en-US"/>
          </a:p>
        </p:txBody>
      </p:sp>
    </p:spTree>
    <p:extLst>
      <p:ext uri="{BB962C8B-B14F-4D97-AF65-F5344CB8AC3E}">
        <p14:creationId xmlns:p14="http://schemas.microsoft.com/office/powerpoint/2010/main" val="42259263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27</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29</a:t>
            </a:fld>
            <a:endParaRPr kumimoji="1" lang="ja-JP" altLang="en-US"/>
          </a:p>
        </p:txBody>
      </p:sp>
    </p:spTree>
    <p:extLst>
      <p:ext uri="{BB962C8B-B14F-4D97-AF65-F5344CB8AC3E}">
        <p14:creationId xmlns:p14="http://schemas.microsoft.com/office/powerpoint/2010/main" val="3374738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BFS</a:t>
            </a:r>
            <a:r>
              <a:rPr kumimoji="1" lang="ja-JP" altLang="en-US" dirty="0" smtClean="0"/>
              <a:t>の説明をする前に，グラフ情報の保持の仕方について説明する</a:t>
            </a:r>
            <a:endParaRPr kumimoji="1" lang="en-US" altLang="ja-JP" dirty="0" smtClean="0"/>
          </a:p>
          <a:p>
            <a:endParaRPr kumimoji="1" lang="en-US" altLang="ja-JP" dirty="0" smtClean="0"/>
          </a:p>
          <a:p>
            <a:r>
              <a:rPr kumimoji="1" lang="ja-JP" altLang="en-US" dirty="0" smtClean="0"/>
              <a:t>本研究では探索するグラフの情報を隣接行列の形で保持する</a:t>
            </a:r>
            <a:endParaRPr kumimoji="1" lang="en-US" altLang="ja-JP" dirty="0" smtClean="0"/>
          </a:p>
          <a:p>
            <a:r>
              <a:rPr kumimoji="1" lang="ja-JP" altLang="en-US" dirty="0" smtClean="0"/>
              <a:t>リアルワールドのグラフを隣接行列にすると右の隣接行列のように疎行列になる</a:t>
            </a:r>
            <a:endParaRPr kumimoji="1" lang="en-US" altLang="ja-JP" dirty="0" smtClean="0"/>
          </a:p>
          <a:p>
            <a:r>
              <a:rPr kumimoji="1" lang="ja-JP" altLang="en-US" dirty="0" smtClean="0"/>
              <a:t>この疎行列をそのままの形でメモリに保持するのは非常に無駄なので，</a:t>
            </a:r>
            <a:endParaRPr kumimoji="1" lang="en-US" altLang="ja-JP" dirty="0" smtClean="0"/>
          </a:p>
          <a:p>
            <a:r>
              <a:rPr kumimoji="1" lang="ja-JP" altLang="en-US" dirty="0" smtClean="0"/>
              <a:t>本研究では隣接行列を，</a:t>
            </a:r>
            <a:r>
              <a:rPr kumimoji="1" lang="en-US" altLang="ja-JP" dirty="0" smtClean="0"/>
              <a:t>CSR</a:t>
            </a:r>
            <a:r>
              <a:rPr kumimoji="1" lang="ja-JP" altLang="en-US" dirty="0" smtClean="0"/>
              <a:t>という疎行列を圧縮する際に良く利用される方法を用いて圧縮する</a:t>
            </a:r>
            <a:endParaRPr kumimoji="1" lang="en-US" altLang="ja-JP" dirty="0" smtClean="0"/>
          </a:p>
          <a:p>
            <a:endParaRPr kumimoji="1" lang="en-US" altLang="ja-JP" dirty="0" smtClean="0"/>
          </a:p>
          <a:p>
            <a:r>
              <a:rPr kumimoji="1" lang="en-US" altLang="ja-JP" dirty="0" smtClean="0"/>
              <a:t>CSR</a:t>
            </a:r>
            <a:r>
              <a:rPr kumimoji="1" lang="ja-JP" altLang="en-US" dirty="0" smtClean="0"/>
              <a:t>では行列を</a:t>
            </a:r>
            <a:r>
              <a:rPr kumimoji="1" lang="en-US" altLang="ja-JP" dirty="0" smtClean="0"/>
              <a:t>2</a:t>
            </a:r>
            <a:r>
              <a:rPr kumimoji="1" lang="ja-JP" altLang="en-US" dirty="0" smtClean="0"/>
              <a:t>つの配列に変形する</a:t>
            </a:r>
            <a:endParaRPr kumimoji="1" lang="en-US" altLang="ja-JP" dirty="0" smtClean="0"/>
          </a:p>
          <a:p>
            <a:r>
              <a:rPr kumimoji="1" lang="en-US" altLang="ja-JP" dirty="0" smtClean="0"/>
              <a:t>1</a:t>
            </a:r>
            <a:r>
              <a:rPr kumimoji="1" lang="ja-JP" altLang="en-US" dirty="0" smtClean="0"/>
              <a:t>つは，各頂点の隣接リストを</a:t>
            </a:r>
            <a:r>
              <a:rPr kumimoji="1" lang="en-US" altLang="ja-JP" dirty="0" smtClean="0"/>
              <a:t>1</a:t>
            </a:r>
            <a:r>
              <a:rPr kumimoji="1" lang="ja-JP" altLang="en-US" dirty="0" smtClean="0"/>
              <a:t>つに連結した配列である，列インデックス配列と，</a:t>
            </a:r>
            <a:endParaRPr kumimoji="1" lang="en-US" altLang="ja-JP" dirty="0" smtClean="0"/>
          </a:p>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dirty="0" smtClean="0"/>
              <a:t>もう</a:t>
            </a:r>
            <a:r>
              <a:rPr kumimoji="1" lang="en-US" altLang="ja-JP" dirty="0" smtClean="0"/>
              <a:t>1</a:t>
            </a:r>
            <a:r>
              <a:rPr kumimoji="1" lang="ja-JP" altLang="en-US" dirty="0" smtClean="0"/>
              <a:t>つは，列インデックス配列において，各頂点の隣接リストの開始オフセット位置を示す行オフセット配列である</a:t>
            </a:r>
            <a:endParaRPr kumimoji="1" lang="en-US" altLang="ja-JP"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EB8EB251-6491-4372-8067-334D6DFDDAFC}" type="slidenum">
              <a:rPr kumimoji="1" lang="ja-JP" altLang="en-US" smtClean="0"/>
              <a:t>30</a:t>
            </a:fld>
            <a:endParaRPr kumimoji="1" lang="ja-JP" altLang="en-US"/>
          </a:p>
        </p:txBody>
      </p:sp>
    </p:spTree>
    <p:extLst>
      <p:ext uri="{BB962C8B-B14F-4D97-AF65-F5344CB8AC3E}">
        <p14:creationId xmlns:p14="http://schemas.microsoft.com/office/powerpoint/2010/main" val="1332148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3</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0" lvl="0" indent="0">
              <a:buFont typeface="Arial"/>
              <a:buNone/>
            </a:pPr>
            <a:r>
              <a:rPr kumimoji="1" lang="ja-JP" altLang="en-US" baseline="0" dirty="0" smtClean="0"/>
              <a:t>近年，データセンタなどでグラフ探索を含むビッグデータ処理が行われています．</a:t>
            </a:r>
            <a:endParaRPr kumimoji="1" lang="en-US" altLang="ja-JP" baseline="0" dirty="0" smtClean="0"/>
          </a:p>
          <a:p>
            <a:pPr marL="0" lvl="0" indent="0">
              <a:buFont typeface="Arial"/>
              <a:buNone/>
            </a:pPr>
            <a:r>
              <a:rPr kumimoji="1" lang="ja-JP" altLang="en-US" baseline="0" dirty="0" smtClean="0"/>
              <a:t>また</a:t>
            </a:r>
            <a:r>
              <a:rPr kumimoji="1" lang="ja-JP" altLang="en-US" baseline="0" dirty="0" smtClean="0"/>
              <a:t>，</a:t>
            </a:r>
            <a:r>
              <a:rPr kumimoji="1" lang="ja-JP" altLang="en-US" baseline="0" dirty="0" smtClean="0"/>
              <a:t>複数台の</a:t>
            </a:r>
            <a:r>
              <a:rPr kumimoji="1" lang="en-US" altLang="ja-JP" baseline="0" dirty="0" smtClean="0"/>
              <a:t>GPU</a:t>
            </a:r>
            <a:r>
              <a:rPr kumimoji="1" lang="ja-JP" altLang="en-US" baseline="0" dirty="0" smtClean="0"/>
              <a:t>を利用してビッグデータ処理を高速化するケースが考えられますが，すべてのノードで</a:t>
            </a:r>
            <a:r>
              <a:rPr kumimoji="1" lang="en-US" altLang="ja-JP" baseline="0" dirty="0" smtClean="0"/>
              <a:t>GPU</a:t>
            </a:r>
            <a:r>
              <a:rPr kumimoji="1" lang="ja-JP" altLang="en-US" baseline="0" dirty="0" smtClean="0"/>
              <a:t>が使われるわけではありません．</a:t>
            </a:r>
          </a:p>
          <a:p>
            <a:pPr marL="0" lvl="0" indent="0">
              <a:buFont typeface="Arial"/>
              <a:buNone/>
            </a:pPr>
            <a:r>
              <a:rPr kumimoji="1" lang="ja-JP" altLang="en-US" baseline="0" dirty="0" smtClean="0"/>
              <a:t>そのため，</a:t>
            </a:r>
            <a:r>
              <a:rPr kumimoji="1" lang="en-US" altLang="ja-JP" baseline="0" dirty="0" smtClean="0"/>
              <a:t>GPU</a:t>
            </a:r>
            <a:r>
              <a:rPr kumimoji="1" lang="ja-JP" altLang="en-US" baseline="0" dirty="0" smtClean="0"/>
              <a:t>を柔軟に付け替える方法が求められています</a:t>
            </a:r>
            <a:r>
              <a:rPr kumimoji="1" lang="ja-JP" altLang="en-US" baseline="0" dirty="0" smtClean="0"/>
              <a:t>．</a:t>
            </a:r>
            <a:endParaRPr kumimoji="1" lang="en-US" altLang="ja-JP" baseline="0" dirty="0" smtClean="0"/>
          </a:p>
          <a:p>
            <a:pPr marL="0" lvl="0" indent="0">
              <a:buFont typeface="Arial"/>
              <a:buNone/>
            </a:pPr>
            <a:r>
              <a:rPr kumimoji="1" lang="ja-JP" altLang="en-US" baseline="0" dirty="0" smtClean="0"/>
              <a:t>そこで，我々は</a:t>
            </a:r>
            <a:r>
              <a:rPr kumimoji="1" lang="en-US" altLang="ja-JP" baseline="0" dirty="0" err="1" smtClean="0"/>
              <a:t>ExpEther</a:t>
            </a:r>
            <a:r>
              <a:rPr kumimoji="1" lang="ja-JP" altLang="en-US" baseline="0" dirty="0" smtClean="0"/>
              <a:t>を用いたマルチ</a:t>
            </a:r>
            <a:r>
              <a:rPr kumimoji="1" lang="en-US" altLang="ja-JP" baseline="0" dirty="0" smtClean="0"/>
              <a:t>GPU</a:t>
            </a:r>
            <a:r>
              <a:rPr kumimoji="1" lang="ja-JP" altLang="en-US" baseline="0" dirty="0" smtClean="0"/>
              <a:t>システムを用いてビッグデータ処理で利用されるグラフ探索アルゴリズム</a:t>
            </a:r>
            <a:r>
              <a:rPr kumimoji="1" lang="en-US" altLang="ja-JP" baseline="0" dirty="0" smtClean="0"/>
              <a:t>BFS</a:t>
            </a:r>
            <a:r>
              <a:rPr kumimoji="1" lang="ja-JP" altLang="en-US" baseline="0" dirty="0" smtClean="0"/>
              <a:t>の高速化手法を提案します．</a:t>
            </a:r>
            <a:endParaRPr kumimoji="1" lang="en-US" altLang="ja-JP" baseline="0" dirty="0" smtClean="0"/>
          </a:p>
          <a:p>
            <a:pPr marL="0" lvl="0" indent="0">
              <a:buFont typeface="Arial"/>
              <a:buNone/>
            </a:pPr>
            <a:r>
              <a:rPr kumimoji="1" lang="ja-JP" altLang="en-US" baseline="0" dirty="0" smtClean="0"/>
              <a:t>このシステムは</a:t>
            </a:r>
            <a:r>
              <a:rPr kumimoji="1" lang="en-US" altLang="ja-JP" baseline="0" smtClean="0"/>
              <a:t>…</a:t>
            </a:r>
            <a:endParaRPr kumimoji="1" lang="ja-JP" altLang="en-US"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4</a:t>
            </a:fld>
            <a:endParaRPr kumimoji="1" lang="ja-JP" altLang="en-US"/>
          </a:p>
        </p:txBody>
      </p:sp>
    </p:spTree>
    <p:extLst>
      <p:ext uri="{BB962C8B-B14F-4D97-AF65-F5344CB8AC3E}">
        <p14:creationId xmlns:p14="http://schemas.microsoft.com/office/powerpoint/2010/main" val="1771535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5</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6</a:t>
            </a:fld>
            <a:endParaRPr kumimoji="1" lang="ja-JP" altLang="en-US"/>
          </a:p>
        </p:txBody>
      </p:sp>
    </p:spTree>
    <p:extLst>
      <p:ext uri="{BB962C8B-B14F-4D97-AF65-F5344CB8AC3E}">
        <p14:creationId xmlns:p14="http://schemas.microsoft.com/office/powerpoint/2010/main" val="2835664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endParaRPr kumimoji="1" lang="en-US" altLang="ja-JP" baseline="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 会議メモ (2014/11/06 15:30) -----</a:t>
            </a:r>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すかすか行き過ぎ</a:t>
            </a:r>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実際に売られていて使われている</a:t>
            </a:r>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プロトコルは特殊だよ</a:t>
            </a:r>
          </a:p>
          <a:p>
            <a:pPr marL="0" marR="0" indent="0" algn="l" defTabSz="457200" rtl="0" eaLnBrk="1" fontAlgn="auto" latinLnBrk="0" hangingPunct="1">
              <a:lnSpc>
                <a:spcPct val="100000"/>
              </a:lnSpc>
              <a:spcBef>
                <a:spcPts val="0"/>
              </a:spcBef>
              <a:spcAft>
                <a:spcPts val="0"/>
              </a:spcAft>
              <a:buClrTx/>
              <a:buSzTx/>
              <a:buFont typeface="Arial"/>
              <a:buNone/>
              <a:tabLst/>
              <a:defRPr/>
            </a:pPr>
            <a:endParaRPr kumimoji="1" lang="en-US" altLang="ja-JP" baseline="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ExpEtherとBFSのストーリーが悪い</a:t>
            </a:r>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ExpEtherはクラウド使えて、ビッグデータに向いてるよ</a:t>
            </a:r>
          </a:p>
          <a:p>
            <a:pPr marL="0" marR="0" indent="0" algn="l" defTabSz="457200" rtl="0" eaLnBrk="1" fontAlgn="auto" latinLnBrk="0" hangingPunct="1">
              <a:lnSpc>
                <a:spcPct val="100000"/>
              </a:lnSpc>
              <a:spcBef>
                <a:spcPts val="0"/>
              </a:spcBef>
              <a:spcAft>
                <a:spcPts val="0"/>
              </a:spcAft>
              <a:buClrTx/>
              <a:buSzTx/>
              <a:buFont typeface="Arial"/>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7</a:t>
            </a:fld>
            <a:endParaRPr kumimoji="1" lang="ja-JP" altLang="en-US"/>
          </a:p>
        </p:txBody>
      </p:sp>
    </p:spTree>
    <p:extLst>
      <p:ext uri="{BB962C8B-B14F-4D97-AF65-F5344CB8AC3E}">
        <p14:creationId xmlns:p14="http://schemas.microsoft.com/office/powerpoint/2010/main" val="2769204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8</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a:buNone/>
              <a:tabLst/>
              <a:defRPr/>
            </a:pPr>
            <a:endParaRPr kumimoji="1" lang="en-US" altLang="ja-JP" sz="1200"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9</a:t>
            </a:fld>
            <a:endParaRPr kumimoji="1" lang="ja-JP" altLang="en-US"/>
          </a:p>
        </p:txBody>
      </p:sp>
    </p:spTree>
    <p:extLst>
      <p:ext uri="{BB962C8B-B14F-4D97-AF65-F5344CB8AC3E}">
        <p14:creationId xmlns:p14="http://schemas.microsoft.com/office/powerpoint/2010/main" val="702229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C34C0DB-3DB2-3244-96D2-42CA71E022BD}" type="datetime1">
              <a:rPr kumimoji="1" lang="ja-JP" altLang="en-US" smtClean="0"/>
              <a:t>2014/12/04</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11CPSY</a:t>
            </a:r>
            <a:endParaRPr kumimoji="1" lang="ja-JP" altLang="en-US"/>
          </a:p>
        </p:txBody>
      </p:sp>
      <p:sp>
        <p:nvSpPr>
          <p:cNvPr id="6" name="Slide Number Placeholder 5"/>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2EBC0B56-BE21-344A-8E0D-4DFACE897D16}" type="datetime1">
              <a:rPr kumimoji="1" lang="ja-JP" altLang="en-US" smtClean="0"/>
              <a:t>2014/12/04</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11CPSY</a:t>
            </a:r>
            <a:endParaRPr kumimoji="1" lang="ja-JP" altLang="en-US"/>
          </a:p>
        </p:txBody>
      </p:sp>
      <p:sp>
        <p:nvSpPr>
          <p:cNvPr id="6" name="Slide Number Placeholder 5"/>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F50C4FF-1A8A-9E42-82AA-D123FD8C9633}" type="datetime1">
              <a:rPr kumimoji="1" lang="ja-JP" altLang="en-US" smtClean="0"/>
              <a:t>2014/12/04</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11CPSY</a:t>
            </a:r>
            <a:endParaRPr kumimoji="1" lang="ja-JP" altLang="en-US"/>
          </a:p>
        </p:txBody>
      </p:sp>
      <p:sp>
        <p:nvSpPr>
          <p:cNvPr id="6" name="Slide Number Placeholder 5"/>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6AD678B7-2200-794C-9D11-1E9DAD0DEFC4}" type="datetime1">
              <a:rPr kumimoji="1" lang="ja-JP" altLang="en-US" smtClean="0"/>
              <a:t>2014/12/04</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11CPSY</a:t>
            </a:r>
            <a:endParaRPr kumimoji="1" lang="ja-JP" altLang="en-US"/>
          </a:p>
        </p:txBody>
      </p:sp>
      <p:sp>
        <p:nvSpPr>
          <p:cNvPr id="6" name="Slide Number Placeholder 5"/>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BD39B38-6524-C847-86D9-473118B585A4}" type="datetime1">
              <a:rPr kumimoji="1" lang="ja-JP" altLang="en-US" smtClean="0"/>
              <a:t>2014/12/04</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11CPSY</a:t>
            </a:r>
            <a:endParaRPr kumimoji="1" lang="ja-JP" altLang="en-US"/>
          </a:p>
        </p:txBody>
      </p:sp>
      <p:sp>
        <p:nvSpPr>
          <p:cNvPr id="6" name="Slide Number Placeholder 5"/>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9D70BC7-B06E-4E42-B949-1E745A8A6E5E}" type="datetime1">
              <a:rPr kumimoji="1" lang="ja-JP" altLang="en-US" smtClean="0"/>
              <a:t>2014/12/04</a:t>
            </a:fld>
            <a:endParaRPr kumimoji="1" lang="ja-JP" altLang="en-US"/>
          </a:p>
        </p:txBody>
      </p:sp>
      <p:sp>
        <p:nvSpPr>
          <p:cNvPr id="6" name="Footer Placeholder 5"/>
          <p:cNvSpPr>
            <a:spLocks noGrp="1"/>
          </p:cNvSpPr>
          <p:nvPr>
            <p:ph type="ftr" sz="quarter" idx="11"/>
          </p:nvPr>
        </p:nvSpPr>
        <p:spPr/>
        <p:txBody>
          <a:bodyPr/>
          <a:lstStyle/>
          <a:p>
            <a:r>
              <a:rPr kumimoji="1" lang="en-US" altLang="ja-JP" smtClean="0"/>
              <a:t>11CPSY</a:t>
            </a:r>
            <a:endParaRPr kumimoji="1" lang="ja-JP" altLang="en-US"/>
          </a:p>
        </p:txBody>
      </p:sp>
      <p:sp>
        <p:nvSpPr>
          <p:cNvPr id="7" name="Slide Number Placeholder 6"/>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B594AAE-D338-CD42-B056-5266E740786E}" type="datetime1">
              <a:rPr kumimoji="1" lang="ja-JP" altLang="en-US" smtClean="0"/>
              <a:t>2014/12/04</a:t>
            </a:fld>
            <a:endParaRPr kumimoji="1" lang="ja-JP" altLang="en-US"/>
          </a:p>
        </p:txBody>
      </p:sp>
      <p:sp>
        <p:nvSpPr>
          <p:cNvPr id="8" name="Footer Placeholder 7"/>
          <p:cNvSpPr>
            <a:spLocks noGrp="1"/>
          </p:cNvSpPr>
          <p:nvPr>
            <p:ph type="ftr" sz="quarter" idx="11"/>
          </p:nvPr>
        </p:nvSpPr>
        <p:spPr/>
        <p:txBody>
          <a:bodyPr/>
          <a:lstStyle/>
          <a:p>
            <a:r>
              <a:rPr kumimoji="1" lang="en-US" altLang="ja-JP" smtClean="0"/>
              <a:t>11CPSY</a:t>
            </a:r>
            <a:endParaRPr kumimoji="1" lang="ja-JP" altLang="en-US"/>
          </a:p>
        </p:txBody>
      </p:sp>
      <p:sp>
        <p:nvSpPr>
          <p:cNvPr id="9" name="Slide Number Placeholder 8"/>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598195A6-BFDB-5D4C-AA28-9A95F605CEA4}" type="datetime1">
              <a:rPr kumimoji="1" lang="ja-JP" altLang="en-US" smtClean="0"/>
              <a:t>2014/12/04</a:t>
            </a:fld>
            <a:endParaRPr kumimoji="1" lang="ja-JP" altLang="en-US"/>
          </a:p>
        </p:txBody>
      </p:sp>
      <p:sp>
        <p:nvSpPr>
          <p:cNvPr id="4" name="Footer Placeholder 3"/>
          <p:cNvSpPr>
            <a:spLocks noGrp="1"/>
          </p:cNvSpPr>
          <p:nvPr>
            <p:ph type="ftr" sz="quarter" idx="11"/>
          </p:nvPr>
        </p:nvSpPr>
        <p:spPr/>
        <p:txBody>
          <a:bodyPr/>
          <a:lstStyle/>
          <a:p>
            <a:r>
              <a:rPr kumimoji="1" lang="en-US" altLang="ja-JP" smtClean="0"/>
              <a:t>11CPSY</a:t>
            </a:r>
            <a:endParaRPr kumimoji="1" lang="ja-JP" altLang="en-US"/>
          </a:p>
        </p:txBody>
      </p:sp>
      <p:sp>
        <p:nvSpPr>
          <p:cNvPr id="5" name="Slide Number Placeholder 4"/>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AF146D-A29F-6341-9026-B7006CE9D2F1}" type="datetime1">
              <a:rPr kumimoji="1" lang="ja-JP" altLang="en-US" smtClean="0"/>
              <a:t>2014/12/04</a:t>
            </a:fld>
            <a:endParaRPr kumimoji="1" lang="ja-JP" altLang="en-US"/>
          </a:p>
        </p:txBody>
      </p:sp>
      <p:sp>
        <p:nvSpPr>
          <p:cNvPr id="3" name="Footer Placeholder 2"/>
          <p:cNvSpPr>
            <a:spLocks noGrp="1"/>
          </p:cNvSpPr>
          <p:nvPr>
            <p:ph type="ftr" sz="quarter" idx="11"/>
          </p:nvPr>
        </p:nvSpPr>
        <p:spPr/>
        <p:txBody>
          <a:bodyPr/>
          <a:lstStyle/>
          <a:p>
            <a:r>
              <a:rPr kumimoji="1" lang="en-US" altLang="ja-JP" smtClean="0"/>
              <a:t>11CPSY</a:t>
            </a:r>
            <a:endParaRPr kumimoji="1" lang="ja-JP" altLang="en-US"/>
          </a:p>
        </p:txBody>
      </p:sp>
      <p:sp>
        <p:nvSpPr>
          <p:cNvPr id="4" name="Slide Number Placeholder 3"/>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8B95077-7340-4F4C-8957-B20E91416014}" type="datetime1">
              <a:rPr kumimoji="1" lang="ja-JP" altLang="en-US" smtClean="0"/>
              <a:t>2014/12/04</a:t>
            </a:fld>
            <a:endParaRPr kumimoji="1" lang="ja-JP" altLang="en-US"/>
          </a:p>
        </p:txBody>
      </p:sp>
      <p:sp>
        <p:nvSpPr>
          <p:cNvPr id="6" name="Footer Placeholder 5"/>
          <p:cNvSpPr>
            <a:spLocks noGrp="1"/>
          </p:cNvSpPr>
          <p:nvPr>
            <p:ph type="ftr" sz="quarter" idx="11"/>
          </p:nvPr>
        </p:nvSpPr>
        <p:spPr/>
        <p:txBody>
          <a:bodyPr/>
          <a:lstStyle/>
          <a:p>
            <a:r>
              <a:rPr kumimoji="1" lang="en-US" altLang="ja-JP" smtClean="0"/>
              <a:t>11CPSY</a:t>
            </a:r>
            <a:endParaRPr kumimoji="1" lang="ja-JP" altLang="en-US"/>
          </a:p>
        </p:txBody>
      </p:sp>
      <p:sp>
        <p:nvSpPr>
          <p:cNvPr id="7" name="Slide Number Placeholder 6"/>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9F0A3A5-2318-0343-BD63-721804E0EB35}" type="datetime1">
              <a:rPr kumimoji="1" lang="ja-JP" altLang="en-US" smtClean="0"/>
              <a:t>2014/12/04</a:t>
            </a:fld>
            <a:endParaRPr kumimoji="1" lang="ja-JP" altLang="en-US"/>
          </a:p>
        </p:txBody>
      </p:sp>
      <p:sp>
        <p:nvSpPr>
          <p:cNvPr id="6" name="Footer Placeholder 5"/>
          <p:cNvSpPr>
            <a:spLocks noGrp="1"/>
          </p:cNvSpPr>
          <p:nvPr>
            <p:ph type="ftr" sz="quarter" idx="11"/>
          </p:nvPr>
        </p:nvSpPr>
        <p:spPr/>
        <p:txBody>
          <a:bodyPr/>
          <a:lstStyle/>
          <a:p>
            <a:r>
              <a:rPr kumimoji="1" lang="en-US" altLang="ja-JP" smtClean="0"/>
              <a:t>11CPSY</a:t>
            </a:r>
            <a:endParaRPr kumimoji="1" lang="ja-JP" altLang="en-US"/>
          </a:p>
        </p:txBody>
      </p:sp>
      <p:sp>
        <p:nvSpPr>
          <p:cNvPr id="7" name="Slide Number Placeholder 6"/>
          <p:cNvSpPr>
            <a:spLocks noGrp="1"/>
          </p:cNvSpPr>
          <p:nvPr>
            <p:ph type="sldNum" sz="quarter" idx="12"/>
          </p:nvPr>
        </p:nvSpPr>
        <p:spPr/>
        <p:txBody>
          <a:bodyPr/>
          <a:lstStyle/>
          <a:p>
            <a:fld id="{45E31C3F-C679-2546-A6E2-524E8614E711}"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8812618-BA2E-6044-8B2B-97830A3CA064}" type="datetime1">
              <a:rPr kumimoji="1" lang="ja-JP" altLang="en-US" smtClean="0"/>
              <a:t>2014/12/04</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kumimoji="1" lang="en-US" altLang="ja-JP" smtClean="0"/>
              <a:t>11CPSY</a:t>
            </a:r>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5E31C3F-C679-2546-A6E2-524E8614E711}"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xmlns:p14="http://schemas.microsoft.com/office/powerpoint/2010/main" id="1" dur="indefinite" restart="never" nodeType="tmRoot"/>
      </p:par>
    </p:tnLst>
  </p:timing>
  <p:hf hdr="0"/>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chart" Target="../charts/char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chart" Target="../charts/char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chart" Target="../charts/char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chart" Target="../charts/char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image" Target="../media/image4.jpg"/><Relationship Id="rId1" Type="http://schemas.openxmlformats.org/officeDocument/2006/relationships/tags" Target="../tags/tag1.xml"/><Relationship Id="rId2"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z="3200" dirty="0"/>
              <a:t>GPU-BOX </a:t>
            </a:r>
            <a:r>
              <a:rPr lang="ja-JP" altLang="en-US" sz="3200" dirty="0"/>
              <a:t>における中規模グラフに</a:t>
            </a:r>
            <a:r>
              <a:rPr lang="ja-JP" altLang="en-US" sz="3200" dirty="0" smtClean="0"/>
              <a:t>適した</a:t>
            </a:r>
            <a:r>
              <a:rPr lang="en-US" altLang="ja-JP" sz="3200" dirty="0" smtClean="0"/>
              <a:t/>
            </a:r>
            <a:br>
              <a:rPr lang="en-US" altLang="ja-JP" sz="3200" dirty="0" smtClean="0"/>
            </a:br>
            <a:r>
              <a:rPr lang="ja-JP" altLang="en-US" sz="3200" dirty="0" smtClean="0"/>
              <a:t>並列</a:t>
            </a:r>
            <a:r>
              <a:rPr lang="ja-JP" altLang="en-US" sz="3200" dirty="0"/>
              <a:t>幅優先探索</a:t>
            </a:r>
            <a:r>
              <a:rPr lang="ja-JP" altLang="en-US" sz="3200" dirty="0" smtClean="0"/>
              <a:t>手法</a:t>
            </a:r>
            <a:endParaRPr kumimoji="1" lang="ja-JP" altLang="en-US" sz="3200" dirty="0"/>
          </a:p>
        </p:txBody>
      </p:sp>
      <p:sp>
        <p:nvSpPr>
          <p:cNvPr id="3" name="サブタイトル 2"/>
          <p:cNvSpPr>
            <a:spLocks noGrp="1"/>
          </p:cNvSpPr>
          <p:nvPr>
            <p:ph type="subTitle" idx="1"/>
          </p:nvPr>
        </p:nvSpPr>
        <p:spPr/>
        <p:txBody>
          <a:bodyPr>
            <a:normAutofit lnSpcReduction="10000"/>
          </a:bodyPr>
          <a:lstStyle/>
          <a:p>
            <a:r>
              <a:rPr lang="ja-JP" altLang="en-US" dirty="0"/>
              <a:t>三石 拓司</a:t>
            </a:r>
            <a:r>
              <a:rPr lang="en-US" altLang="ja-JP" dirty="0"/>
              <a:t>†</a:t>
            </a:r>
            <a:r>
              <a:rPr lang="ja-JP" altLang="en-US" dirty="0" smtClean="0"/>
              <a:t>，鈴木 </a:t>
            </a:r>
            <a:r>
              <a:rPr lang="ja-JP" altLang="en-US" dirty="0"/>
              <a:t>順</a:t>
            </a:r>
            <a:r>
              <a:rPr lang="en-US" altLang="ja-JP" dirty="0"/>
              <a:t>††</a:t>
            </a:r>
            <a:r>
              <a:rPr lang="ja-JP" altLang="en-US" dirty="0"/>
              <a:t>，林 佑樹</a:t>
            </a:r>
            <a:r>
              <a:rPr lang="en-US" altLang="ja-JP" dirty="0"/>
              <a:t>††</a:t>
            </a:r>
            <a:r>
              <a:rPr lang="ja-JP" altLang="en-US" dirty="0" smtClean="0"/>
              <a:t>，</a:t>
            </a:r>
            <a:endParaRPr lang="en-US" altLang="ja-JP" dirty="0" smtClean="0"/>
          </a:p>
          <a:p>
            <a:r>
              <a:rPr lang="ja-JP" altLang="en-US" dirty="0" smtClean="0"/>
              <a:t>菅</a:t>
            </a:r>
            <a:r>
              <a:rPr lang="en-US" altLang="ja-JP" dirty="0" smtClean="0"/>
              <a:t> </a:t>
            </a:r>
            <a:r>
              <a:rPr lang="ja-JP" altLang="en-US" dirty="0"/>
              <a:t>真樹</a:t>
            </a:r>
            <a:r>
              <a:rPr lang="en-US" altLang="ja-JP" dirty="0"/>
              <a:t>††</a:t>
            </a:r>
            <a:r>
              <a:rPr lang="ja-JP" altLang="en-US" dirty="0"/>
              <a:t>，天野 英晴</a:t>
            </a:r>
            <a:r>
              <a:rPr lang="en-US" altLang="ja-JP" dirty="0"/>
              <a:t>† </a:t>
            </a:r>
          </a:p>
          <a:p>
            <a:endParaRPr lang="en-US" altLang="ja-JP" dirty="0"/>
          </a:p>
          <a:p>
            <a:r>
              <a:rPr lang="en-US" altLang="ja-JP" dirty="0"/>
              <a:t>† </a:t>
            </a:r>
            <a:r>
              <a:rPr lang="ja-JP" altLang="en-US" dirty="0"/>
              <a:t>慶應義塾大学，</a:t>
            </a:r>
            <a:r>
              <a:rPr lang="en-US" altLang="ja-JP" dirty="0"/>
              <a:t>†† NEC </a:t>
            </a:r>
          </a:p>
        </p:txBody>
      </p:sp>
      <p:sp>
        <p:nvSpPr>
          <p:cNvPr id="4" name="日付プレースホルダー 3"/>
          <p:cNvSpPr>
            <a:spLocks noGrp="1"/>
          </p:cNvSpPr>
          <p:nvPr>
            <p:ph type="dt" sz="half" idx="10"/>
          </p:nvPr>
        </p:nvSpPr>
        <p:spPr/>
        <p:txBody>
          <a:bodyPr/>
          <a:lstStyle/>
          <a:p>
            <a:fld id="{A2529B79-A0F7-B943-8E7E-408E08F51B79}" type="datetime1">
              <a:rPr kumimoji="1" lang="ja-JP" altLang="en-US" smtClean="0"/>
              <a:t>2014/12/04</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dirty="0" smtClean="0"/>
              <a:t>11CPSY</a:t>
            </a:r>
            <a:endParaRPr kumimoji="1" lang="ja-JP" altLang="en-US" dirty="0"/>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1</a:t>
            </a:fld>
            <a:endParaRPr kumimoji="1" lang="ja-JP" altLang="en-US"/>
          </a:p>
        </p:txBody>
      </p:sp>
    </p:spTree>
    <p:extLst>
      <p:ext uri="{BB962C8B-B14F-4D97-AF65-F5344CB8AC3E}">
        <p14:creationId xmlns:p14="http://schemas.microsoft.com/office/powerpoint/2010/main" val="20177188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マルチ</a:t>
            </a:r>
            <a:r>
              <a:rPr lang="en-US" altLang="ja-JP" dirty="0" smtClean="0"/>
              <a:t>GPU</a:t>
            </a:r>
            <a:r>
              <a:rPr lang="ja-JP" altLang="en-US" dirty="0" smtClean="0"/>
              <a:t>システムにおける</a:t>
            </a:r>
            <a:r>
              <a:rPr lang="en-US" altLang="ja-JP" dirty="0" smtClean="0"/>
              <a:t>BFS</a:t>
            </a:r>
            <a:endParaRPr kumimoji="1" lang="ja-JP" altLang="en-US" dirty="0"/>
          </a:p>
        </p:txBody>
      </p:sp>
      <p:sp>
        <p:nvSpPr>
          <p:cNvPr id="3" name="コンテンツ プレースホルダー 2"/>
          <p:cNvSpPr>
            <a:spLocks noGrp="1"/>
          </p:cNvSpPr>
          <p:nvPr>
            <p:ph idx="1"/>
          </p:nvPr>
        </p:nvSpPr>
        <p:spPr>
          <a:xfrm>
            <a:off x="457200" y="1600200"/>
            <a:ext cx="8229600" cy="1357515"/>
          </a:xfrm>
        </p:spPr>
        <p:txBody>
          <a:bodyPr>
            <a:normAutofit fontScale="92500"/>
          </a:bodyPr>
          <a:lstStyle/>
          <a:p>
            <a:r>
              <a:rPr lang="ja-JP" altLang="en-US" dirty="0" smtClean="0"/>
              <a:t>グラフの</a:t>
            </a:r>
            <a:r>
              <a:rPr lang="en-US" altLang="ja-JP" i="1" dirty="0" smtClean="0"/>
              <a:t>N</a:t>
            </a:r>
            <a:r>
              <a:rPr lang="ja-JP" altLang="en-US" dirty="0" smtClean="0"/>
              <a:t>個の頂点を</a:t>
            </a:r>
            <a:r>
              <a:rPr lang="en-US" altLang="ja-JP" i="1" dirty="0" smtClean="0"/>
              <a:t>p</a:t>
            </a:r>
            <a:r>
              <a:rPr lang="ja-JP" altLang="en-US" dirty="0" smtClean="0"/>
              <a:t>個の</a:t>
            </a:r>
            <a:r>
              <a:rPr lang="en-US" altLang="ja-JP" dirty="0" smtClean="0"/>
              <a:t>GPU</a:t>
            </a:r>
            <a:r>
              <a:rPr lang="ja-JP" altLang="en-US" dirty="0" smtClean="0"/>
              <a:t>で分割</a:t>
            </a:r>
            <a:endParaRPr lang="en-US" altLang="ja-JP" dirty="0" smtClean="0"/>
          </a:p>
          <a:p>
            <a:r>
              <a:rPr kumimoji="1" lang="ja-JP" altLang="en-US" dirty="0" smtClean="0"/>
              <a:t>各</a:t>
            </a:r>
            <a:r>
              <a:rPr kumimoji="1" lang="en-US" altLang="ja-JP" dirty="0" smtClean="0"/>
              <a:t>GPU</a:t>
            </a:r>
            <a:r>
              <a:rPr kumimoji="1" lang="ja-JP" altLang="en-US" dirty="0" smtClean="0"/>
              <a:t>は担当の頂点のみを探索す</a:t>
            </a:r>
            <a:r>
              <a:rPr lang="ja-JP" altLang="en-US" dirty="0" smtClean="0"/>
              <a:t>る</a:t>
            </a:r>
            <a:endParaRPr lang="en-US" altLang="ja-JP" dirty="0" smtClean="0"/>
          </a:p>
          <a:p>
            <a:r>
              <a:rPr kumimoji="1" lang="ja-JP" altLang="en-US" dirty="0" smtClean="0"/>
              <a:t>担当の頂点以外を見つけたら，それを担当</a:t>
            </a:r>
            <a:r>
              <a:rPr lang="ja-JP" altLang="en-US" dirty="0" smtClean="0"/>
              <a:t>する</a:t>
            </a:r>
            <a:r>
              <a:rPr kumimoji="1" lang="en-US" altLang="ja-JP" dirty="0" smtClean="0"/>
              <a:t>GPU</a:t>
            </a:r>
            <a:r>
              <a:rPr kumimoji="1" lang="ja-JP" altLang="en-US" dirty="0" smtClean="0"/>
              <a:t>に渡す</a:t>
            </a:r>
            <a:r>
              <a:rPr kumimoji="1" lang="en-US" altLang="ja-JP" dirty="0" smtClean="0"/>
              <a:t>(</a:t>
            </a:r>
            <a:r>
              <a:rPr kumimoji="1" lang="ja-JP" altLang="en-US" dirty="0" smtClean="0"/>
              <a:t>通信</a:t>
            </a:r>
            <a:r>
              <a:rPr kumimoji="1" lang="en-US" altLang="ja-JP" dirty="0" smtClean="0"/>
              <a:t>)</a:t>
            </a:r>
          </a:p>
        </p:txBody>
      </p:sp>
      <p:sp>
        <p:nvSpPr>
          <p:cNvPr id="4" name="日付プレースホルダー 3"/>
          <p:cNvSpPr>
            <a:spLocks noGrp="1"/>
          </p:cNvSpPr>
          <p:nvPr>
            <p:ph type="dt" sz="half" idx="10"/>
          </p:nvPr>
        </p:nvSpPr>
        <p:spPr/>
        <p:txBody>
          <a:bodyPr/>
          <a:lstStyle/>
          <a:p>
            <a:fld id="{A3CA58B3-C54B-5140-89DD-D69CEF0DFC02}" type="datetime1">
              <a:rPr lang="ja-JP" altLang="en-US" smtClean="0"/>
              <a:t>2014/12/04</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10</a:t>
            </a:fld>
            <a:endParaRPr lang="en-US"/>
          </a:p>
        </p:txBody>
      </p:sp>
      <p:sp>
        <p:nvSpPr>
          <p:cNvPr id="63" name="テキスト ボックス 62"/>
          <p:cNvSpPr txBox="1"/>
          <p:nvPr/>
        </p:nvSpPr>
        <p:spPr>
          <a:xfrm>
            <a:off x="624860" y="3196640"/>
            <a:ext cx="1089286" cy="369332"/>
          </a:xfrm>
          <a:prstGeom prst="rect">
            <a:avLst/>
          </a:prstGeom>
          <a:noFill/>
        </p:spPr>
        <p:txBody>
          <a:bodyPr wrap="none" rtlCol="0">
            <a:spAutoFit/>
          </a:bodyPr>
          <a:lstStyle/>
          <a:p>
            <a:r>
              <a:rPr kumimoji="1" lang="en-US" altLang="ja-JP" dirty="0" smtClean="0"/>
              <a:t>ex) </a:t>
            </a:r>
            <a:r>
              <a:rPr kumimoji="1" lang="en-US" altLang="ja-JP" i="1" dirty="0" smtClean="0"/>
              <a:t>p</a:t>
            </a:r>
            <a:r>
              <a:rPr kumimoji="1" lang="en-US" altLang="ja-JP" dirty="0" smtClean="0"/>
              <a:t> = 4</a:t>
            </a:r>
            <a:endParaRPr kumimoji="1" lang="ja-JP" altLang="en-US" dirty="0"/>
          </a:p>
        </p:txBody>
      </p:sp>
      <p:sp>
        <p:nvSpPr>
          <p:cNvPr id="64" name="右矢印 63"/>
          <p:cNvSpPr/>
          <p:nvPr/>
        </p:nvSpPr>
        <p:spPr>
          <a:xfrm>
            <a:off x="4545454" y="4594683"/>
            <a:ext cx="647700" cy="540060"/>
          </a:xfrm>
          <a:prstGeom prst="right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72" name="図形グループ 71"/>
          <p:cNvGrpSpPr/>
          <p:nvPr/>
        </p:nvGrpSpPr>
        <p:grpSpPr>
          <a:xfrm>
            <a:off x="5705098" y="3381306"/>
            <a:ext cx="2349500" cy="504056"/>
            <a:chOff x="5270500" y="3286368"/>
            <a:chExt cx="2349500" cy="504056"/>
          </a:xfrm>
        </p:grpSpPr>
        <p:sp>
          <p:nvSpPr>
            <p:cNvPr id="65" name="テキスト ボックス 64"/>
            <p:cNvSpPr txBox="1"/>
            <p:nvPr/>
          </p:nvSpPr>
          <p:spPr>
            <a:xfrm>
              <a:off x="5270500" y="3359666"/>
              <a:ext cx="877389" cy="369332"/>
            </a:xfrm>
            <a:prstGeom prst="rect">
              <a:avLst/>
            </a:prstGeom>
            <a:noFill/>
          </p:spPr>
          <p:txBody>
            <a:bodyPr wrap="none" rtlCol="0">
              <a:spAutoFit/>
            </a:bodyPr>
            <a:lstStyle/>
            <a:p>
              <a:r>
                <a:rPr kumimoji="1" lang="en-US" altLang="ja-JP" dirty="0" smtClean="0"/>
                <a:t>GPU 0</a:t>
              </a:r>
              <a:endParaRPr kumimoji="1" lang="ja-JP" altLang="en-US" dirty="0"/>
            </a:p>
          </p:txBody>
        </p:sp>
        <p:sp>
          <p:nvSpPr>
            <p:cNvPr id="70" name="円/楕円 69"/>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71" name="円/楕円 70"/>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75" name="図形グループ 74"/>
          <p:cNvGrpSpPr/>
          <p:nvPr/>
        </p:nvGrpSpPr>
        <p:grpSpPr>
          <a:xfrm>
            <a:off x="5705098" y="4223070"/>
            <a:ext cx="2349500" cy="504056"/>
            <a:chOff x="5270500" y="3286368"/>
            <a:chExt cx="2349500" cy="504056"/>
          </a:xfrm>
        </p:grpSpPr>
        <p:sp>
          <p:nvSpPr>
            <p:cNvPr id="76" name="テキスト ボックス 75"/>
            <p:cNvSpPr txBox="1"/>
            <p:nvPr/>
          </p:nvSpPr>
          <p:spPr>
            <a:xfrm>
              <a:off x="5270500" y="3359666"/>
              <a:ext cx="877389" cy="369332"/>
            </a:xfrm>
            <a:prstGeom prst="rect">
              <a:avLst/>
            </a:prstGeom>
            <a:noFill/>
          </p:spPr>
          <p:txBody>
            <a:bodyPr wrap="none" rtlCol="0">
              <a:spAutoFit/>
            </a:bodyPr>
            <a:lstStyle/>
            <a:p>
              <a:r>
                <a:rPr kumimoji="1" lang="en-US" altLang="ja-JP" dirty="0" smtClean="0"/>
                <a:t>GPU 1</a:t>
              </a:r>
              <a:endParaRPr kumimoji="1" lang="ja-JP" altLang="en-US" dirty="0"/>
            </a:p>
          </p:txBody>
        </p:sp>
        <p:sp>
          <p:nvSpPr>
            <p:cNvPr id="77" name="円/楕円 76"/>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78" name="円/楕円 77"/>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grpSp>
      <p:grpSp>
        <p:nvGrpSpPr>
          <p:cNvPr id="79" name="図形グループ 78"/>
          <p:cNvGrpSpPr/>
          <p:nvPr/>
        </p:nvGrpSpPr>
        <p:grpSpPr>
          <a:xfrm>
            <a:off x="5705098" y="5067081"/>
            <a:ext cx="2349500" cy="504056"/>
            <a:chOff x="5270500" y="3286368"/>
            <a:chExt cx="2349500" cy="504056"/>
          </a:xfrm>
        </p:grpSpPr>
        <p:sp>
          <p:nvSpPr>
            <p:cNvPr id="80" name="テキスト ボックス 79"/>
            <p:cNvSpPr txBox="1"/>
            <p:nvPr/>
          </p:nvSpPr>
          <p:spPr>
            <a:xfrm>
              <a:off x="5270500" y="3359666"/>
              <a:ext cx="877389" cy="369332"/>
            </a:xfrm>
            <a:prstGeom prst="rect">
              <a:avLst/>
            </a:prstGeom>
            <a:noFill/>
          </p:spPr>
          <p:txBody>
            <a:bodyPr wrap="none" rtlCol="0">
              <a:spAutoFit/>
            </a:bodyPr>
            <a:lstStyle/>
            <a:p>
              <a:r>
                <a:rPr kumimoji="1" lang="en-US" altLang="ja-JP" dirty="0" smtClean="0"/>
                <a:t>GPU 2</a:t>
              </a:r>
              <a:endParaRPr kumimoji="1" lang="ja-JP" altLang="en-US" dirty="0"/>
            </a:p>
          </p:txBody>
        </p:sp>
        <p:sp>
          <p:nvSpPr>
            <p:cNvPr id="81" name="円/楕円 80"/>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82" name="円/楕円 81"/>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grpSp>
        <p:nvGrpSpPr>
          <p:cNvPr id="83" name="図形グループ 82"/>
          <p:cNvGrpSpPr/>
          <p:nvPr/>
        </p:nvGrpSpPr>
        <p:grpSpPr>
          <a:xfrm>
            <a:off x="5705098" y="5908845"/>
            <a:ext cx="2349500" cy="504056"/>
            <a:chOff x="5270500" y="3286368"/>
            <a:chExt cx="2349500" cy="504056"/>
          </a:xfrm>
        </p:grpSpPr>
        <p:sp>
          <p:nvSpPr>
            <p:cNvPr id="84" name="テキスト ボックス 83"/>
            <p:cNvSpPr txBox="1"/>
            <p:nvPr/>
          </p:nvSpPr>
          <p:spPr>
            <a:xfrm>
              <a:off x="5270500" y="3359666"/>
              <a:ext cx="877389" cy="369332"/>
            </a:xfrm>
            <a:prstGeom prst="rect">
              <a:avLst/>
            </a:prstGeom>
            <a:noFill/>
          </p:spPr>
          <p:txBody>
            <a:bodyPr wrap="none" rtlCol="0">
              <a:spAutoFit/>
            </a:bodyPr>
            <a:lstStyle/>
            <a:p>
              <a:r>
                <a:rPr kumimoji="1" lang="en-US" altLang="ja-JP" dirty="0" smtClean="0"/>
                <a:t>GPU 3</a:t>
              </a:r>
              <a:endParaRPr kumimoji="1" lang="ja-JP" altLang="en-US" dirty="0"/>
            </a:p>
          </p:txBody>
        </p:sp>
        <p:sp>
          <p:nvSpPr>
            <p:cNvPr id="85" name="円/楕円 84"/>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86" name="円/楕円 85"/>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grpSp>
      <p:sp>
        <p:nvSpPr>
          <p:cNvPr id="88" name="正方形/長方形 87"/>
          <p:cNvSpPr/>
          <p:nvPr/>
        </p:nvSpPr>
        <p:spPr>
          <a:xfrm>
            <a:off x="6714398" y="4152264"/>
            <a:ext cx="1469090" cy="63744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9" name="正方形/長方形 88"/>
          <p:cNvSpPr/>
          <p:nvPr/>
        </p:nvSpPr>
        <p:spPr>
          <a:xfrm>
            <a:off x="6714397" y="5018898"/>
            <a:ext cx="1469089" cy="610062"/>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0" name="正方形/長方形 89"/>
          <p:cNvSpPr/>
          <p:nvPr/>
        </p:nvSpPr>
        <p:spPr>
          <a:xfrm>
            <a:off x="6714398" y="3320422"/>
            <a:ext cx="1469090" cy="637443"/>
          </a:xfrm>
          <a:prstGeom prst="rect">
            <a:avLst/>
          </a:prstGeom>
          <a:solidFill>
            <a:schemeClr val="accent1">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3" name="正方形/長方形 92"/>
          <p:cNvSpPr/>
          <p:nvPr/>
        </p:nvSpPr>
        <p:spPr>
          <a:xfrm>
            <a:off x="6714397" y="5861219"/>
            <a:ext cx="1469089" cy="610062"/>
          </a:xfrm>
          <a:prstGeom prst="rect">
            <a:avLst/>
          </a:prstGeom>
          <a:solidFill>
            <a:schemeClr val="accent4">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49" name="図形グループ 48"/>
          <p:cNvGrpSpPr/>
          <p:nvPr/>
        </p:nvGrpSpPr>
        <p:grpSpPr>
          <a:xfrm>
            <a:off x="624860" y="3957865"/>
            <a:ext cx="3210333" cy="1932612"/>
            <a:chOff x="5277736" y="95444"/>
            <a:chExt cx="3210333" cy="1932612"/>
          </a:xfrm>
        </p:grpSpPr>
        <p:sp>
          <p:nvSpPr>
            <p:cNvPr id="50" name="円/楕円 49"/>
            <p:cNvSpPr/>
            <p:nvPr/>
          </p:nvSpPr>
          <p:spPr>
            <a:xfrm>
              <a:off x="5277736"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000000"/>
                  </a:solidFill>
                  <a:latin typeface="Calibri" panose="020F0502020204030204" pitchFamily="34" charset="0"/>
                </a:rPr>
                <a:t>0</a:t>
              </a:r>
              <a:endParaRPr kumimoji="1" lang="ja-JP" altLang="en-US" dirty="0">
                <a:solidFill>
                  <a:srgbClr val="000000"/>
                </a:solidFill>
                <a:latin typeface="Calibri" panose="020F0502020204030204" pitchFamily="34" charset="0"/>
              </a:endParaRPr>
            </a:p>
          </p:txBody>
        </p:sp>
        <p:sp>
          <p:nvSpPr>
            <p:cNvPr id="51" name="円/楕円 50"/>
            <p:cNvSpPr/>
            <p:nvPr/>
          </p:nvSpPr>
          <p:spPr>
            <a:xfrm>
              <a:off x="5900558" y="1524000"/>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1</a:t>
              </a:r>
              <a:endParaRPr kumimoji="1" lang="ja-JP" altLang="en-US" dirty="0">
                <a:solidFill>
                  <a:srgbClr val="000000"/>
                </a:solidFill>
                <a:latin typeface="Calibri" panose="020F0502020204030204" pitchFamily="34" charset="0"/>
              </a:endParaRPr>
            </a:p>
          </p:txBody>
        </p:sp>
        <p:sp>
          <p:nvSpPr>
            <p:cNvPr id="52" name="円/楕円 51"/>
            <p:cNvSpPr/>
            <p:nvPr/>
          </p:nvSpPr>
          <p:spPr>
            <a:xfrm>
              <a:off x="6499437"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4</a:t>
              </a:r>
              <a:endParaRPr kumimoji="1" lang="ja-JP" altLang="en-US" dirty="0">
                <a:solidFill>
                  <a:srgbClr val="000000"/>
                </a:solidFill>
                <a:latin typeface="Calibri" panose="020F0502020204030204" pitchFamily="34" charset="0"/>
              </a:endParaRPr>
            </a:p>
          </p:txBody>
        </p:sp>
        <p:sp>
          <p:nvSpPr>
            <p:cNvPr id="53" name="円/楕円 52"/>
            <p:cNvSpPr/>
            <p:nvPr/>
          </p:nvSpPr>
          <p:spPr>
            <a:xfrm>
              <a:off x="5924138" y="95444"/>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2</a:t>
              </a:r>
              <a:endParaRPr kumimoji="1" lang="ja-JP" altLang="en-US" dirty="0">
                <a:solidFill>
                  <a:srgbClr val="000000"/>
                </a:solidFill>
                <a:latin typeface="Calibri" panose="020F0502020204030204" pitchFamily="34" charset="0"/>
              </a:endParaRPr>
            </a:p>
          </p:txBody>
        </p:sp>
        <p:sp>
          <p:nvSpPr>
            <p:cNvPr id="54" name="円/楕円 53"/>
            <p:cNvSpPr/>
            <p:nvPr/>
          </p:nvSpPr>
          <p:spPr>
            <a:xfrm>
              <a:off x="6866314" y="100701"/>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55" name="円/楕円 54"/>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56" name="円/楕円 55"/>
            <p:cNvSpPr/>
            <p:nvPr/>
          </p:nvSpPr>
          <p:spPr>
            <a:xfrm>
              <a:off x="6803394" y="1524000"/>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57" name="円/楕円 56"/>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cxnSp>
          <p:nvCxnSpPr>
            <p:cNvPr id="58" name="直線コネクタ 57"/>
            <p:cNvCxnSpPr>
              <a:stCxn id="53" idx="3"/>
              <a:endCxn id="50"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59" name="直線コネクタ 58"/>
            <p:cNvCxnSpPr>
              <a:stCxn id="50" idx="5"/>
              <a:endCxn id="51"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60" name="直線コネクタ 59"/>
            <p:cNvCxnSpPr>
              <a:stCxn id="53" idx="5"/>
              <a:endCxn id="52"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61" name="直線コネクタ 60"/>
            <p:cNvCxnSpPr>
              <a:stCxn id="54" idx="5"/>
              <a:endCxn id="55"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62" name="直線コネクタ 61"/>
            <p:cNvCxnSpPr>
              <a:stCxn id="52" idx="5"/>
              <a:endCxn id="56"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66" name="直線コネクタ 65"/>
            <p:cNvCxnSpPr>
              <a:stCxn id="51" idx="6"/>
              <a:endCxn id="56"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67" name="直線コネクタ 66"/>
            <p:cNvCxnSpPr>
              <a:stCxn id="52" idx="3"/>
              <a:endCxn id="51"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68" name="直線コネクタ 67"/>
            <p:cNvCxnSpPr>
              <a:stCxn id="50" idx="6"/>
              <a:endCxn id="52"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69" name="直線コネクタ 68"/>
            <p:cNvCxnSpPr>
              <a:stCxn id="53" idx="4"/>
              <a:endCxn id="51"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73" name="直線コネクタ 72"/>
            <p:cNvCxnSpPr>
              <a:stCxn id="53" idx="6"/>
              <a:endCxn id="54"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74" name="直線コネクタ 73"/>
            <p:cNvCxnSpPr>
              <a:stCxn id="54" idx="4"/>
              <a:endCxn id="52"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87" name="直線コネクタ 86"/>
            <p:cNvCxnSpPr>
              <a:stCxn id="55" idx="3"/>
              <a:endCxn id="56"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91" name="直線コネクタ 90"/>
            <p:cNvCxnSpPr>
              <a:stCxn id="55" idx="5"/>
              <a:endCxn id="57"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243812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solidFill>
                  <a:schemeClr val="bg1">
                    <a:lumMod val="85000"/>
                  </a:schemeClr>
                </a:solidFill>
              </a:rPr>
              <a:t>背景</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システムの</a:t>
            </a:r>
            <a:r>
              <a:rPr lang="ja-JP" altLang="en-US" dirty="0" smtClean="0">
                <a:solidFill>
                  <a:schemeClr val="bg1">
                    <a:lumMod val="85000"/>
                  </a:schemeClr>
                </a:solidFill>
              </a:rPr>
              <a:t>概要</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r>
              <a:rPr kumimoji="1" lang="ja-JP" altLang="en-US" dirty="0" smtClean="0">
                <a:solidFill>
                  <a:schemeClr val="bg1">
                    <a:lumMod val="85000"/>
                  </a:schemeClr>
                </a:solidFill>
              </a:rPr>
              <a:t>を用いたマルチ</a:t>
            </a:r>
            <a:r>
              <a:rPr kumimoji="1" lang="en-US" altLang="ja-JP" dirty="0" smtClean="0">
                <a:solidFill>
                  <a:schemeClr val="bg1">
                    <a:lumMod val="85000"/>
                  </a:schemeClr>
                </a:solidFill>
              </a:rPr>
              <a:t>GPU</a:t>
            </a:r>
            <a:r>
              <a:rPr kumimoji="1" lang="ja-JP" altLang="en-US" dirty="0" smtClean="0">
                <a:solidFill>
                  <a:schemeClr val="bg1">
                    <a:lumMod val="85000"/>
                  </a:schemeClr>
                </a:solidFill>
              </a:rPr>
              <a:t>システム</a:t>
            </a:r>
            <a:endParaRPr kumimoji="1" lang="en-US" altLang="ja-JP" dirty="0" smtClean="0">
              <a:solidFill>
                <a:schemeClr val="bg1">
                  <a:lumMod val="85000"/>
                </a:schemeClr>
              </a:solidFill>
            </a:endParaRPr>
          </a:p>
          <a:p>
            <a:r>
              <a:rPr lang="ja-JP" altLang="en-US" dirty="0" smtClean="0">
                <a:solidFill>
                  <a:schemeClr val="bg1">
                    <a:lumMod val="85000"/>
                  </a:schemeClr>
                </a:solidFill>
              </a:rPr>
              <a:t>幅優先探索</a:t>
            </a:r>
            <a:r>
              <a:rPr lang="en-US" altLang="ja-JP" dirty="0" smtClean="0">
                <a:solidFill>
                  <a:schemeClr val="bg1">
                    <a:lumMod val="85000"/>
                  </a:schemeClr>
                </a:solidFill>
              </a:rPr>
              <a:t>(BFS)</a:t>
            </a:r>
            <a:endParaRPr kumimoji="1" lang="en-US" altLang="ja-JP" dirty="0" smtClean="0">
              <a:solidFill>
                <a:schemeClr val="bg1">
                  <a:lumMod val="85000"/>
                </a:schemeClr>
              </a:solidFill>
            </a:endParaRPr>
          </a:p>
          <a:p>
            <a:pPr lvl="1"/>
            <a:r>
              <a:rPr lang="ja-JP" altLang="en-US" dirty="0" smtClean="0">
                <a:solidFill>
                  <a:schemeClr val="bg1">
                    <a:lumMod val="85000"/>
                  </a:schemeClr>
                </a:solidFill>
              </a:rPr>
              <a:t>幅優先探索</a:t>
            </a:r>
            <a:r>
              <a:rPr lang="en-US" altLang="ja-JP" dirty="0" smtClean="0">
                <a:solidFill>
                  <a:schemeClr val="bg1">
                    <a:lumMod val="85000"/>
                  </a:schemeClr>
                </a:solidFill>
              </a:rPr>
              <a:t>(BFS)</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Level synchronized BFS</a:t>
            </a:r>
          </a:p>
          <a:p>
            <a:pPr lvl="1"/>
            <a:r>
              <a:rPr lang="ja-JP" altLang="en-US" dirty="0" smtClean="0">
                <a:solidFill>
                  <a:schemeClr val="bg1">
                    <a:lumMod val="85000"/>
                  </a:schemeClr>
                </a:solidFill>
              </a:rPr>
              <a:t>マルチ</a:t>
            </a:r>
            <a:r>
              <a:rPr lang="en-US" altLang="ja-JP" dirty="0" smtClean="0">
                <a:solidFill>
                  <a:schemeClr val="bg1">
                    <a:lumMod val="85000"/>
                  </a:schemeClr>
                </a:solidFill>
              </a:rPr>
              <a:t>GPU</a:t>
            </a:r>
            <a:r>
              <a:rPr lang="ja-JP" altLang="en-US" dirty="0" smtClean="0">
                <a:solidFill>
                  <a:schemeClr val="bg1">
                    <a:lumMod val="85000"/>
                  </a:schemeClr>
                </a:solidFill>
              </a:rPr>
              <a:t>システムにおける</a:t>
            </a:r>
            <a:r>
              <a:rPr lang="en-US" altLang="ja-JP" dirty="0" smtClean="0">
                <a:solidFill>
                  <a:schemeClr val="bg1">
                    <a:lumMod val="85000"/>
                  </a:schemeClr>
                </a:solidFill>
              </a:rPr>
              <a:t>BFS</a:t>
            </a:r>
            <a:endParaRPr kumimoji="1" lang="en-US" altLang="ja-JP" dirty="0" smtClean="0">
              <a:solidFill>
                <a:schemeClr val="bg1">
                  <a:lumMod val="85000"/>
                </a:schemeClr>
              </a:solidFill>
            </a:endParaRPr>
          </a:p>
          <a:p>
            <a:r>
              <a:rPr kumimoji="1" lang="ja-JP" altLang="en-US" dirty="0" smtClean="0">
                <a:solidFill>
                  <a:srgbClr val="C0504D"/>
                </a:solidFill>
              </a:rPr>
              <a:t>関連研究</a:t>
            </a:r>
            <a:endParaRPr kumimoji="1" lang="en-US" altLang="ja-JP" dirty="0" smtClean="0">
              <a:solidFill>
                <a:srgbClr val="C0504D"/>
              </a:solidFill>
            </a:endParaRPr>
          </a:p>
          <a:p>
            <a:pPr lvl="1"/>
            <a:r>
              <a:rPr kumimoji="1" lang="en-US" altLang="ja-JP" dirty="0" smtClean="0">
                <a:solidFill>
                  <a:srgbClr val="C0504D"/>
                </a:solidFill>
              </a:rPr>
              <a:t>Simple BFS [</a:t>
            </a:r>
            <a:r>
              <a:rPr lang="en-US" altLang="ja-JP" dirty="0">
                <a:solidFill>
                  <a:srgbClr val="C0504D"/>
                </a:solidFill>
              </a:rPr>
              <a:t>P. </a:t>
            </a:r>
            <a:r>
              <a:rPr lang="en-US" altLang="ja-JP" dirty="0" smtClean="0">
                <a:solidFill>
                  <a:srgbClr val="C0504D"/>
                </a:solidFill>
              </a:rPr>
              <a:t>Harish, </a:t>
            </a:r>
            <a:r>
              <a:rPr lang="en-US" altLang="ja-JP" dirty="0" err="1" smtClean="0">
                <a:solidFill>
                  <a:srgbClr val="C0504D"/>
                </a:solidFill>
              </a:rPr>
              <a:t>HiPC</a:t>
            </a:r>
            <a:r>
              <a:rPr lang="en-US" altLang="ja-JP" dirty="0" smtClean="0">
                <a:solidFill>
                  <a:srgbClr val="C0504D"/>
                </a:solidFill>
              </a:rPr>
              <a:t> 2007]</a:t>
            </a:r>
            <a:endParaRPr kumimoji="1" lang="en-US" altLang="ja-JP" dirty="0" smtClean="0">
              <a:solidFill>
                <a:srgbClr val="C0504D"/>
              </a:solidFill>
            </a:endParaRPr>
          </a:p>
          <a:p>
            <a:pPr lvl="1"/>
            <a:r>
              <a:rPr kumimoji="1" lang="en-US" altLang="ja-JP" dirty="0" smtClean="0">
                <a:solidFill>
                  <a:srgbClr val="C0504D"/>
                </a:solidFill>
              </a:rPr>
              <a:t>Pre-research BFS [T. </a:t>
            </a:r>
            <a:r>
              <a:rPr kumimoji="1" lang="en-US" altLang="ja-JP" dirty="0" err="1" smtClean="0">
                <a:solidFill>
                  <a:srgbClr val="C0504D"/>
                </a:solidFill>
              </a:rPr>
              <a:t>Mitsuishi</a:t>
            </a:r>
            <a:r>
              <a:rPr kumimoji="1" lang="en-US" altLang="ja-JP" dirty="0" smtClean="0">
                <a:solidFill>
                  <a:srgbClr val="C0504D"/>
                </a:solidFill>
              </a:rPr>
              <a:t>, HEART2014]</a:t>
            </a:r>
          </a:p>
          <a:p>
            <a:r>
              <a:rPr kumimoji="1" lang="ja-JP" altLang="en-US" dirty="0" smtClean="0">
                <a:solidFill>
                  <a:srgbClr val="D9D9D9"/>
                </a:solidFill>
              </a:rPr>
              <a:t>提案手法</a:t>
            </a:r>
            <a:endParaRPr kumimoji="1" lang="en-US" altLang="ja-JP" dirty="0" smtClean="0">
              <a:solidFill>
                <a:srgbClr val="D9D9D9"/>
              </a:solidFill>
            </a:endParaRPr>
          </a:p>
          <a:p>
            <a:r>
              <a:rPr kumimoji="1" lang="ja-JP" altLang="en-US" dirty="0" smtClean="0">
                <a:solidFill>
                  <a:srgbClr val="D9D9D9"/>
                </a:solidFill>
              </a:rPr>
              <a:t>評価</a:t>
            </a:r>
            <a:endParaRPr kumimoji="1" lang="en-US" altLang="ja-JP" dirty="0" smtClean="0">
              <a:solidFill>
                <a:srgbClr val="D9D9D9"/>
              </a:solidFill>
            </a:endParaRPr>
          </a:p>
          <a:p>
            <a:pPr lvl="1"/>
            <a:r>
              <a:rPr kumimoji="1" lang="ja-JP" altLang="en-US" dirty="0" smtClean="0">
                <a:solidFill>
                  <a:srgbClr val="D9D9D9"/>
                </a:solidFill>
              </a:rPr>
              <a:t>評価環境，ベンチマーク</a:t>
            </a:r>
            <a:endParaRPr kumimoji="1" lang="en-US" altLang="ja-JP" dirty="0" smtClean="0">
              <a:solidFill>
                <a:srgbClr val="D9D9D9"/>
              </a:solidFill>
            </a:endParaRPr>
          </a:p>
          <a:p>
            <a:pPr lvl="1"/>
            <a:r>
              <a:rPr kumimoji="1" lang="en-US" altLang="ja-JP" dirty="0" smtClean="0">
                <a:solidFill>
                  <a:srgbClr val="D9D9D9"/>
                </a:solidFill>
              </a:rPr>
              <a:t>BFS</a:t>
            </a:r>
            <a:r>
              <a:rPr kumimoji="1" lang="ja-JP" altLang="en-US" dirty="0" smtClean="0">
                <a:solidFill>
                  <a:srgbClr val="D9D9D9"/>
                </a:solidFill>
              </a:rPr>
              <a:t>各種の比較</a:t>
            </a:r>
            <a:endParaRPr kumimoji="1" lang="en-US" altLang="ja-JP" dirty="0" smtClean="0">
              <a:solidFill>
                <a:srgbClr val="D9D9D9"/>
              </a:solidFill>
            </a:endParaRPr>
          </a:p>
          <a:p>
            <a:pPr lvl="1"/>
            <a:r>
              <a:rPr kumimoji="1" lang="en-US" altLang="ja-JP" dirty="0" smtClean="0">
                <a:solidFill>
                  <a:srgbClr val="D9D9D9"/>
                </a:solidFill>
              </a:rPr>
              <a:t>Proposed BFS</a:t>
            </a:r>
            <a:r>
              <a:rPr kumimoji="1" lang="ja-JP" altLang="en-US" dirty="0" smtClean="0">
                <a:solidFill>
                  <a:srgbClr val="D9D9D9"/>
                </a:solidFill>
              </a:rPr>
              <a:t>と</a:t>
            </a:r>
            <a:r>
              <a:rPr kumimoji="1" lang="en-US" altLang="ja-JP" dirty="0" smtClean="0">
                <a:solidFill>
                  <a:srgbClr val="D9D9D9"/>
                </a:solidFill>
              </a:rPr>
              <a:t>GPU</a:t>
            </a:r>
            <a:r>
              <a:rPr lang="ja-JP" altLang="en-US" dirty="0" smtClean="0">
                <a:solidFill>
                  <a:srgbClr val="D9D9D9"/>
                </a:solidFill>
              </a:rPr>
              <a:t>台数の評価</a:t>
            </a:r>
            <a:endParaRPr kumimoji="1" lang="en-US" altLang="ja-JP" dirty="0" smtClean="0">
              <a:solidFill>
                <a:srgbClr val="D9D9D9"/>
              </a:solidFill>
            </a:endParaRPr>
          </a:p>
          <a:p>
            <a:r>
              <a:rPr kumimoji="1" lang="ja-JP" altLang="en-US" dirty="0" smtClean="0">
                <a:solidFill>
                  <a:srgbClr val="D9D9D9"/>
                </a:solidFill>
              </a:rPr>
              <a:t>結論</a:t>
            </a:r>
            <a:endParaRPr kumimoji="1" lang="en-US" altLang="ja-JP" dirty="0" smtClean="0">
              <a:solidFill>
                <a:srgbClr val="D9D9D9"/>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11</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50757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72291"/>
            <a:ext cx="8229600" cy="990600"/>
          </a:xfrm>
        </p:spPr>
        <p:txBody>
          <a:bodyPr/>
          <a:lstStyle/>
          <a:p>
            <a:r>
              <a:rPr lang="ja-JP" altLang="en-US" dirty="0" smtClean="0"/>
              <a:t>関連研究</a:t>
            </a:r>
            <a:r>
              <a:rPr lang="en-US" altLang="ja-JP" dirty="0" smtClean="0"/>
              <a:t>―Simple BFS</a:t>
            </a:r>
            <a:endParaRPr kumimoji="1" lang="ja-JP" altLang="en-US" dirty="0"/>
          </a:p>
        </p:txBody>
      </p:sp>
      <p:sp>
        <p:nvSpPr>
          <p:cNvPr id="9" name="コンテンツ プレースホルダー 8"/>
          <p:cNvSpPr>
            <a:spLocks noGrp="1"/>
          </p:cNvSpPr>
          <p:nvPr>
            <p:ph sz="half" idx="2"/>
          </p:nvPr>
        </p:nvSpPr>
        <p:spPr>
          <a:xfrm>
            <a:off x="6054230" y="1983892"/>
            <a:ext cx="3013946" cy="3301146"/>
          </a:xfrm>
        </p:spPr>
        <p:txBody>
          <a:bodyPr>
            <a:normAutofit/>
          </a:bodyPr>
          <a:lstStyle/>
          <a:p>
            <a:r>
              <a:rPr kumimoji="1" lang="en-US" altLang="ja-JP" sz="2000" dirty="0" smtClean="0"/>
              <a:t>frontier</a:t>
            </a:r>
            <a:r>
              <a:rPr lang="en-US" altLang="ja-JP" sz="2000" dirty="0" smtClean="0"/>
              <a:t>: </a:t>
            </a:r>
            <a:r>
              <a:rPr kumimoji="1" lang="en-US" altLang="ja-JP" sz="2000" dirty="0" smtClean="0"/>
              <a:t>0,1</a:t>
            </a:r>
            <a:r>
              <a:rPr kumimoji="1" lang="ja-JP" altLang="en-US" sz="2000" dirty="0" smtClean="0"/>
              <a:t>配列</a:t>
            </a:r>
            <a:r>
              <a:rPr kumimoji="1" lang="en-US" altLang="ja-JP" sz="2000" dirty="0" smtClean="0"/>
              <a:t>CA/NA</a:t>
            </a:r>
          </a:p>
          <a:p>
            <a:r>
              <a:rPr kumimoji="1" lang="ja-JP" altLang="en-US" sz="2000" dirty="0" smtClean="0"/>
              <a:t>頂点</a:t>
            </a:r>
            <a:r>
              <a:rPr kumimoji="1" lang="en-US" altLang="ja-JP" sz="2000" dirty="0" smtClean="0"/>
              <a:t>ID</a:t>
            </a:r>
            <a:r>
              <a:rPr kumimoji="1" lang="ja-JP" altLang="en-US" sz="2000" dirty="0" smtClean="0"/>
              <a:t>とスレッド</a:t>
            </a:r>
            <a:r>
              <a:rPr kumimoji="1" lang="en-US" altLang="ja-JP" sz="2000" dirty="0" smtClean="0"/>
              <a:t>ID</a:t>
            </a:r>
            <a:r>
              <a:rPr kumimoji="1" lang="ja-JP" altLang="en-US" sz="2000" dirty="0" smtClean="0"/>
              <a:t>を対応付け，</a:t>
            </a:r>
            <a:r>
              <a:rPr kumimoji="1" lang="en-US" altLang="ja-JP" sz="2000" dirty="0" smtClean="0"/>
              <a:t>frontier</a:t>
            </a:r>
            <a:r>
              <a:rPr kumimoji="1" lang="ja-JP" altLang="en-US" sz="2000" dirty="0" smtClean="0"/>
              <a:t>に存在する頂点のスレッドのみ動作する</a:t>
            </a:r>
            <a:endParaRPr kumimoji="1" lang="en-US" altLang="ja-JP" sz="2000" dirty="0" smtClean="0"/>
          </a:p>
          <a:p>
            <a:endParaRPr kumimoji="1" lang="en-US" altLang="ja-JP" sz="2000" dirty="0" smtClean="0"/>
          </a:p>
          <a:p>
            <a:r>
              <a:rPr kumimoji="1" lang="en-US" altLang="ja-JP" sz="2000" dirty="0" smtClean="0"/>
              <a:t>warp</a:t>
            </a:r>
            <a:r>
              <a:rPr kumimoji="1" lang="ja-JP" altLang="en-US" sz="2000" dirty="0" smtClean="0"/>
              <a:t>内の</a:t>
            </a:r>
            <a:r>
              <a:rPr kumimoji="1" lang="en-US" altLang="ja-JP" sz="2000" dirty="0" smtClean="0"/>
              <a:t>CUDA</a:t>
            </a:r>
            <a:r>
              <a:rPr kumimoji="1" lang="ja-JP" altLang="en-US" sz="2000" dirty="0" smtClean="0"/>
              <a:t>スレッド効率が悪い</a:t>
            </a:r>
            <a:endParaRPr kumimoji="1" lang="en-US" altLang="ja-JP" sz="2000" dirty="0" smtClean="0"/>
          </a:p>
          <a:p>
            <a:r>
              <a:rPr kumimoji="1" lang="ja-JP" altLang="en-US" sz="2000" dirty="0" smtClean="0"/>
              <a:t>タスクバランスが悪い</a:t>
            </a:r>
            <a:endParaRPr kumimoji="1" lang="en-US" altLang="ja-JP" sz="2000" dirty="0" smtClean="0"/>
          </a:p>
        </p:txBody>
      </p:sp>
      <p:sp>
        <p:nvSpPr>
          <p:cNvPr id="3" name="日付プレースホルダー 2"/>
          <p:cNvSpPr>
            <a:spLocks noGrp="1"/>
          </p:cNvSpPr>
          <p:nvPr>
            <p:ph type="dt" sz="half" idx="10"/>
          </p:nvPr>
        </p:nvSpPr>
        <p:spPr/>
        <p:txBody>
          <a:bodyPr/>
          <a:lstStyle/>
          <a:p>
            <a:fld id="{8432E70D-34B7-9241-A186-D6B12E218F2F}" type="datetime1">
              <a:rPr kumimoji="1" lang="ja-JP" altLang="en-US" smtClean="0"/>
              <a:t>2014/12/04</a:t>
            </a:fld>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smtClean="0"/>
              <a:t>11CPSY</a:t>
            </a:r>
            <a:endParaRPr kumimoji="1" lang="ja-JP" altLang="en-US"/>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12</a:t>
            </a:fld>
            <a:endParaRPr kumimoji="1" lang="ja-JP" altLang="en-US"/>
          </a:p>
        </p:txBody>
      </p:sp>
      <p:sp>
        <p:nvSpPr>
          <p:cNvPr id="5" name="角丸四角形 4"/>
          <p:cNvSpPr/>
          <p:nvPr/>
        </p:nvSpPr>
        <p:spPr>
          <a:xfrm>
            <a:off x="622232" y="1946743"/>
            <a:ext cx="5327650" cy="3616869"/>
          </a:xfrm>
          <a:prstGeom prst="roundRect">
            <a:avLst>
              <a:gd name="adj" fmla="val 5556"/>
            </a:avLst>
          </a:prstGeom>
          <a:ln w="28575" cmpd="sng"/>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grpSp>
        <p:nvGrpSpPr>
          <p:cNvPr id="187" name="図形グループ 186"/>
          <p:cNvGrpSpPr/>
          <p:nvPr/>
        </p:nvGrpSpPr>
        <p:grpSpPr>
          <a:xfrm>
            <a:off x="857182" y="1946743"/>
            <a:ext cx="4847168" cy="3616869"/>
            <a:chOff x="1200770" y="2410777"/>
            <a:chExt cx="4847168" cy="3616869"/>
          </a:xfrm>
        </p:grpSpPr>
        <p:grpSp>
          <p:nvGrpSpPr>
            <p:cNvPr id="185" name="図形グループ 184"/>
            <p:cNvGrpSpPr/>
            <p:nvPr/>
          </p:nvGrpSpPr>
          <p:grpSpPr>
            <a:xfrm>
              <a:off x="1200770" y="2410777"/>
              <a:ext cx="1822450" cy="3616869"/>
              <a:chOff x="1200770" y="2410778"/>
              <a:chExt cx="1822450" cy="3492182"/>
            </a:xfrm>
          </p:grpSpPr>
          <p:cxnSp>
            <p:nvCxnSpPr>
              <p:cNvPr id="7" name="直線コネクタ 6"/>
              <p:cNvCxnSpPr/>
              <p:nvPr/>
            </p:nvCxnSpPr>
            <p:spPr>
              <a:xfrm>
                <a:off x="1200770" y="2410778"/>
                <a:ext cx="0" cy="3492182"/>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1808253" y="2410778"/>
                <a:ext cx="0" cy="3492182"/>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2415737" y="2410778"/>
                <a:ext cx="0" cy="3492182"/>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5" name="直線コネクタ 14"/>
              <p:cNvCxnSpPr/>
              <p:nvPr/>
            </p:nvCxnSpPr>
            <p:spPr>
              <a:xfrm>
                <a:off x="3023220" y="2410778"/>
                <a:ext cx="0" cy="3492182"/>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grpSp>
        <p:grpSp>
          <p:nvGrpSpPr>
            <p:cNvPr id="186" name="図形グループ 185"/>
            <p:cNvGrpSpPr/>
            <p:nvPr/>
          </p:nvGrpSpPr>
          <p:grpSpPr>
            <a:xfrm>
              <a:off x="3630703" y="2410778"/>
              <a:ext cx="2417235" cy="3338293"/>
              <a:chOff x="3630703" y="2410778"/>
              <a:chExt cx="2417235" cy="3338293"/>
            </a:xfrm>
          </p:grpSpPr>
          <p:cxnSp>
            <p:nvCxnSpPr>
              <p:cNvPr id="16" name="直線コネクタ 15"/>
              <p:cNvCxnSpPr/>
              <p:nvPr/>
            </p:nvCxnSpPr>
            <p:spPr>
              <a:xfrm>
                <a:off x="3630703" y="2410778"/>
                <a:ext cx="0" cy="3338293"/>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8" name="直線コネクタ 17"/>
              <p:cNvCxnSpPr/>
              <p:nvPr/>
            </p:nvCxnSpPr>
            <p:spPr>
              <a:xfrm>
                <a:off x="4238187" y="2410778"/>
                <a:ext cx="0" cy="3338293"/>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a:off x="4845670" y="2410778"/>
                <a:ext cx="0" cy="3338293"/>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20" name="直線コネクタ 19"/>
              <p:cNvCxnSpPr/>
              <p:nvPr/>
            </p:nvCxnSpPr>
            <p:spPr>
              <a:xfrm>
                <a:off x="5453153" y="2410778"/>
                <a:ext cx="0" cy="3338293"/>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21" name="直線コネクタ 20"/>
              <p:cNvCxnSpPr/>
              <p:nvPr/>
            </p:nvCxnSpPr>
            <p:spPr>
              <a:xfrm>
                <a:off x="6047938" y="2410778"/>
                <a:ext cx="0" cy="3338293"/>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grpSp>
      </p:grpSp>
      <p:sp>
        <p:nvSpPr>
          <p:cNvPr id="111" name="円/楕円 110"/>
          <p:cNvSpPr/>
          <p:nvPr/>
        </p:nvSpPr>
        <p:spPr>
          <a:xfrm>
            <a:off x="3369661" y="2519197"/>
            <a:ext cx="448945" cy="448945"/>
          </a:xfrm>
          <a:prstGeom prst="ellipse">
            <a:avLst/>
          </a:prstGeom>
          <a:solidFill>
            <a:schemeClr val="bg1">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bg1"/>
                </a:solidFill>
              </a:rPr>
              <a:t>0</a:t>
            </a:r>
            <a:endParaRPr kumimoji="1" lang="ja-JP" altLang="en-US" dirty="0">
              <a:solidFill>
                <a:schemeClr val="bg1"/>
              </a:solidFill>
            </a:endParaRPr>
          </a:p>
        </p:txBody>
      </p:sp>
      <p:sp>
        <p:nvSpPr>
          <p:cNvPr id="112" name="円/楕円 111"/>
          <p:cNvSpPr/>
          <p:nvPr/>
        </p:nvSpPr>
        <p:spPr>
          <a:xfrm>
            <a:off x="3369661" y="3086887"/>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bg1"/>
                </a:solidFill>
              </a:rPr>
              <a:t>1</a:t>
            </a:r>
            <a:endParaRPr kumimoji="1" lang="ja-JP" altLang="en-US" dirty="0">
              <a:solidFill>
                <a:schemeClr val="bg1"/>
              </a:solidFill>
            </a:endParaRPr>
          </a:p>
        </p:txBody>
      </p:sp>
      <p:sp>
        <p:nvSpPr>
          <p:cNvPr id="113" name="円/楕円 112"/>
          <p:cNvSpPr/>
          <p:nvPr/>
        </p:nvSpPr>
        <p:spPr>
          <a:xfrm>
            <a:off x="3369661" y="3654577"/>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bg1"/>
                </a:solidFill>
              </a:rPr>
              <a:t>2</a:t>
            </a:r>
            <a:endParaRPr kumimoji="1" lang="ja-JP" altLang="en-US" dirty="0">
              <a:solidFill>
                <a:schemeClr val="bg1"/>
              </a:solidFill>
            </a:endParaRPr>
          </a:p>
        </p:txBody>
      </p:sp>
      <p:sp>
        <p:nvSpPr>
          <p:cNvPr id="114" name="円/楕円 113"/>
          <p:cNvSpPr/>
          <p:nvPr/>
        </p:nvSpPr>
        <p:spPr>
          <a:xfrm>
            <a:off x="3369661" y="422226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15" name="円/楕円 114"/>
          <p:cNvSpPr/>
          <p:nvPr/>
        </p:nvSpPr>
        <p:spPr>
          <a:xfrm>
            <a:off x="3369661" y="478995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sp>
        <p:nvSpPr>
          <p:cNvPr id="117" name="円/楕円 116"/>
          <p:cNvSpPr/>
          <p:nvPr/>
        </p:nvSpPr>
        <p:spPr>
          <a:xfrm>
            <a:off x="1546577" y="2519197"/>
            <a:ext cx="448945" cy="448945"/>
          </a:xfrm>
          <a:prstGeom prst="ellipse">
            <a:avLst/>
          </a:prstGeom>
          <a:solidFill>
            <a:schemeClr val="bg1">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bg1"/>
                </a:solidFill>
              </a:rPr>
              <a:t>0</a:t>
            </a:r>
            <a:endParaRPr kumimoji="1" lang="ja-JP" altLang="en-US" dirty="0">
              <a:solidFill>
                <a:schemeClr val="bg1"/>
              </a:solidFill>
            </a:endParaRPr>
          </a:p>
        </p:txBody>
      </p:sp>
      <p:sp>
        <p:nvSpPr>
          <p:cNvPr id="118" name="円/楕円 117"/>
          <p:cNvSpPr/>
          <p:nvPr/>
        </p:nvSpPr>
        <p:spPr>
          <a:xfrm>
            <a:off x="1546577" y="3086887"/>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bg1"/>
                </a:solidFill>
              </a:rPr>
              <a:t>2</a:t>
            </a:r>
            <a:endParaRPr kumimoji="1" lang="ja-JP" altLang="en-US" dirty="0">
              <a:solidFill>
                <a:schemeClr val="bg1"/>
              </a:solidFill>
            </a:endParaRPr>
          </a:p>
        </p:txBody>
      </p:sp>
      <p:sp>
        <p:nvSpPr>
          <p:cNvPr id="119" name="円/楕円 118"/>
          <p:cNvSpPr/>
          <p:nvPr/>
        </p:nvSpPr>
        <p:spPr>
          <a:xfrm>
            <a:off x="1546577" y="3654577"/>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bg1"/>
                </a:solidFill>
              </a:rPr>
              <a:t>4</a:t>
            </a:r>
            <a:endParaRPr kumimoji="1" lang="ja-JP" altLang="en-US" dirty="0">
              <a:solidFill>
                <a:schemeClr val="bg1"/>
              </a:solidFill>
            </a:endParaRPr>
          </a:p>
        </p:txBody>
      </p:sp>
      <p:sp>
        <p:nvSpPr>
          <p:cNvPr id="120" name="円/楕円 119"/>
          <p:cNvSpPr/>
          <p:nvPr/>
        </p:nvSpPr>
        <p:spPr>
          <a:xfrm>
            <a:off x="1546577" y="422226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sp>
        <p:nvSpPr>
          <p:cNvPr id="122" name="円/楕円 121"/>
          <p:cNvSpPr/>
          <p:nvPr/>
        </p:nvSpPr>
        <p:spPr>
          <a:xfrm>
            <a:off x="2152155" y="2519197"/>
            <a:ext cx="448945" cy="448945"/>
          </a:xfrm>
          <a:prstGeom prst="ellipse">
            <a:avLst/>
          </a:prstGeom>
          <a:solidFill>
            <a:schemeClr val="bg1">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bg1"/>
                </a:solidFill>
              </a:rPr>
              <a:t>0</a:t>
            </a:r>
            <a:endParaRPr kumimoji="1" lang="ja-JP" altLang="en-US" dirty="0">
              <a:solidFill>
                <a:schemeClr val="bg1"/>
              </a:solidFill>
            </a:endParaRPr>
          </a:p>
        </p:txBody>
      </p:sp>
      <p:sp>
        <p:nvSpPr>
          <p:cNvPr id="123" name="円/楕円 122"/>
          <p:cNvSpPr/>
          <p:nvPr/>
        </p:nvSpPr>
        <p:spPr>
          <a:xfrm>
            <a:off x="2152155" y="3086887"/>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bg1"/>
                </a:solidFill>
              </a:rPr>
              <a:t>1</a:t>
            </a:r>
            <a:endParaRPr kumimoji="1" lang="ja-JP" altLang="en-US" dirty="0">
              <a:solidFill>
                <a:schemeClr val="bg1"/>
              </a:solidFill>
            </a:endParaRPr>
          </a:p>
        </p:txBody>
      </p:sp>
      <p:sp>
        <p:nvSpPr>
          <p:cNvPr id="124" name="円/楕円 123"/>
          <p:cNvSpPr/>
          <p:nvPr/>
        </p:nvSpPr>
        <p:spPr>
          <a:xfrm>
            <a:off x="2152155" y="365457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25" name="円/楕円 124"/>
          <p:cNvSpPr/>
          <p:nvPr/>
        </p:nvSpPr>
        <p:spPr>
          <a:xfrm>
            <a:off x="2152155" y="4222267"/>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bg1"/>
                </a:solidFill>
              </a:rPr>
              <a:t>4</a:t>
            </a:r>
            <a:endParaRPr kumimoji="1" lang="ja-JP" altLang="en-US" dirty="0">
              <a:solidFill>
                <a:schemeClr val="bg1"/>
              </a:solidFill>
            </a:endParaRPr>
          </a:p>
        </p:txBody>
      </p:sp>
      <p:graphicFrame>
        <p:nvGraphicFramePr>
          <p:cNvPr id="140" name="表 139"/>
          <p:cNvGraphicFramePr>
            <a:graphicFrameLocks noGrp="1"/>
          </p:cNvGraphicFramePr>
          <p:nvPr>
            <p:extLst>
              <p:ext uri="{D42A27DB-BD31-4B8C-83A1-F6EECF244321}">
                <p14:modId xmlns:p14="http://schemas.microsoft.com/office/powerpoint/2010/main" val="4224324572"/>
              </p:ext>
            </p:extLst>
          </p:nvPr>
        </p:nvGraphicFramePr>
        <p:xfrm>
          <a:off x="865581" y="1327636"/>
          <a:ext cx="4847168" cy="365760"/>
        </p:xfrm>
        <a:graphic>
          <a:graphicData uri="http://schemas.openxmlformats.org/drawingml/2006/table">
            <a:tbl>
              <a:tblPr bandRow="1">
                <a:tableStyleId>{5C22544A-7EE6-4342-B048-85BDC9FD1C3A}</a:tableStyleId>
              </a:tblPr>
              <a:tblGrid>
                <a:gridCol w="605896"/>
                <a:gridCol w="605896"/>
                <a:gridCol w="605896"/>
                <a:gridCol w="605896"/>
                <a:gridCol w="605896"/>
                <a:gridCol w="605896"/>
                <a:gridCol w="605896"/>
                <a:gridCol w="605896"/>
              </a:tblGrid>
              <a:tr h="312359">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bg1"/>
                          </a:solidFill>
                        </a:rPr>
                        <a:t>1</a:t>
                      </a:r>
                      <a:endParaRPr kumimoji="1" lang="ja-JP" altLang="en-US" dirty="0">
                        <a:solidFill>
                          <a:schemeClr val="bg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solidFill>
                            <a:schemeClr val="bg1"/>
                          </a:solidFill>
                        </a:rPr>
                        <a:t>1</a:t>
                      </a:r>
                      <a:endParaRPr kumimoji="1" lang="ja-JP" altLang="en-US" dirty="0">
                        <a:solidFill>
                          <a:schemeClr val="bg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aphicFrame>
        <p:nvGraphicFramePr>
          <p:cNvPr id="141" name="表 140"/>
          <p:cNvGraphicFramePr>
            <a:graphicFrameLocks noGrp="1"/>
          </p:cNvGraphicFramePr>
          <p:nvPr>
            <p:extLst>
              <p:ext uri="{D42A27DB-BD31-4B8C-83A1-F6EECF244321}">
                <p14:modId xmlns:p14="http://schemas.microsoft.com/office/powerpoint/2010/main" val="3863162095"/>
              </p:ext>
            </p:extLst>
          </p:nvPr>
        </p:nvGraphicFramePr>
        <p:xfrm>
          <a:off x="857181" y="5822932"/>
          <a:ext cx="4847168" cy="365760"/>
        </p:xfrm>
        <a:graphic>
          <a:graphicData uri="http://schemas.openxmlformats.org/drawingml/2006/table">
            <a:tbl>
              <a:tblPr bandRow="1">
                <a:tableStyleId>{5C22544A-7EE6-4342-B048-85BDC9FD1C3A}</a:tableStyleId>
              </a:tblPr>
              <a:tblGrid>
                <a:gridCol w="605896"/>
                <a:gridCol w="605896"/>
                <a:gridCol w="605896"/>
                <a:gridCol w="605896"/>
                <a:gridCol w="605896"/>
                <a:gridCol w="605896"/>
                <a:gridCol w="605896"/>
                <a:gridCol w="605896"/>
              </a:tblGrid>
              <a:tr h="365760">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lang="en-US" altLang="ja-JP" dirty="0" smtClean="0"/>
                        <a:t>0</a:t>
                      </a:r>
                      <a:endParaRPr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174" name="図形グループ 173"/>
          <p:cNvGrpSpPr/>
          <p:nvPr/>
        </p:nvGrpSpPr>
        <p:grpSpPr>
          <a:xfrm>
            <a:off x="896978" y="1983891"/>
            <a:ext cx="4807372" cy="950383"/>
            <a:chOff x="1240566" y="2447925"/>
            <a:chExt cx="4807372" cy="950383"/>
          </a:xfrm>
        </p:grpSpPr>
        <p:grpSp>
          <p:nvGrpSpPr>
            <p:cNvPr id="172" name="図形グループ 171"/>
            <p:cNvGrpSpPr/>
            <p:nvPr/>
          </p:nvGrpSpPr>
          <p:grpSpPr>
            <a:xfrm>
              <a:off x="1314456" y="2447925"/>
              <a:ext cx="4640560" cy="372507"/>
              <a:chOff x="1314456" y="2447925"/>
              <a:chExt cx="4640560" cy="372507"/>
            </a:xfrm>
          </p:grpSpPr>
          <p:sp>
            <p:nvSpPr>
              <p:cNvPr id="128" name="テキスト ボックス 127"/>
              <p:cNvSpPr txBox="1"/>
              <p:nvPr/>
            </p:nvSpPr>
            <p:spPr>
              <a:xfrm>
                <a:off x="1314456" y="2447925"/>
                <a:ext cx="377177" cy="369332"/>
              </a:xfrm>
              <a:prstGeom prst="rect">
                <a:avLst/>
              </a:prstGeom>
              <a:noFill/>
            </p:spPr>
            <p:txBody>
              <a:bodyPr wrap="none" rtlCol="0">
                <a:spAutoFit/>
              </a:bodyPr>
              <a:lstStyle/>
              <a:p>
                <a:r>
                  <a:rPr kumimoji="1" lang="en-US" altLang="ja-JP" dirty="0" smtClean="0"/>
                  <a:t>t0</a:t>
                </a:r>
                <a:endParaRPr kumimoji="1" lang="ja-JP" altLang="en-US" dirty="0"/>
              </a:p>
            </p:txBody>
          </p:sp>
          <p:sp>
            <p:nvSpPr>
              <p:cNvPr id="129" name="テキスト ボックス 128"/>
              <p:cNvSpPr txBox="1"/>
              <p:nvPr/>
            </p:nvSpPr>
            <p:spPr>
              <a:xfrm>
                <a:off x="1927231" y="2447925"/>
                <a:ext cx="377177" cy="369332"/>
              </a:xfrm>
              <a:prstGeom prst="rect">
                <a:avLst/>
              </a:prstGeom>
              <a:noFill/>
            </p:spPr>
            <p:txBody>
              <a:bodyPr wrap="none" rtlCol="0">
                <a:spAutoFit/>
              </a:bodyPr>
              <a:lstStyle/>
              <a:p>
                <a:r>
                  <a:rPr kumimoji="1" lang="en-US" altLang="ja-JP" dirty="0" smtClean="0"/>
                  <a:t>t1</a:t>
                </a:r>
                <a:endParaRPr kumimoji="1" lang="ja-JP" altLang="en-US" dirty="0"/>
              </a:p>
            </p:txBody>
          </p:sp>
          <p:sp>
            <p:nvSpPr>
              <p:cNvPr id="130" name="テキスト ボックス 129"/>
              <p:cNvSpPr txBox="1"/>
              <p:nvPr/>
            </p:nvSpPr>
            <p:spPr>
              <a:xfrm>
                <a:off x="2530481" y="2447925"/>
                <a:ext cx="377177" cy="369332"/>
              </a:xfrm>
              <a:prstGeom prst="rect">
                <a:avLst/>
              </a:prstGeom>
              <a:noFill/>
            </p:spPr>
            <p:txBody>
              <a:bodyPr wrap="none" rtlCol="0">
                <a:spAutoFit/>
              </a:bodyPr>
              <a:lstStyle/>
              <a:p>
                <a:r>
                  <a:rPr kumimoji="1" lang="en-US" altLang="ja-JP" dirty="0" smtClean="0"/>
                  <a:t>t2</a:t>
                </a:r>
                <a:endParaRPr kumimoji="1" lang="ja-JP" altLang="en-US" dirty="0"/>
              </a:p>
            </p:txBody>
          </p:sp>
          <p:sp>
            <p:nvSpPr>
              <p:cNvPr id="133" name="テキスト ボックス 132"/>
              <p:cNvSpPr txBox="1"/>
              <p:nvPr/>
            </p:nvSpPr>
            <p:spPr>
              <a:xfrm>
                <a:off x="3143256" y="2451100"/>
                <a:ext cx="377177" cy="369332"/>
              </a:xfrm>
              <a:prstGeom prst="rect">
                <a:avLst/>
              </a:prstGeom>
              <a:noFill/>
            </p:spPr>
            <p:txBody>
              <a:bodyPr wrap="none" rtlCol="0">
                <a:spAutoFit/>
              </a:bodyPr>
              <a:lstStyle/>
              <a:p>
                <a:r>
                  <a:rPr kumimoji="1" lang="en-US" altLang="ja-JP" dirty="0" smtClean="0"/>
                  <a:t>t3</a:t>
                </a:r>
                <a:endParaRPr kumimoji="1" lang="ja-JP" altLang="en-US" dirty="0"/>
              </a:p>
            </p:txBody>
          </p:sp>
          <p:sp>
            <p:nvSpPr>
              <p:cNvPr id="134" name="テキスト ボックス 133"/>
              <p:cNvSpPr txBox="1"/>
              <p:nvPr/>
            </p:nvSpPr>
            <p:spPr>
              <a:xfrm>
                <a:off x="3746506" y="2451100"/>
                <a:ext cx="377177" cy="369332"/>
              </a:xfrm>
              <a:prstGeom prst="rect">
                <a:avLst/>
              </a:prstGeom>
              <a:noFill/>
            </p:spPr>
            <p:txBody>
              <a:bodyPr wrap="none" rtlCol="0">
                <a:spAutoFit/>
              </a:bodyPr>
              <a:lstStyle/>
              <a:p>
                <a:r>
                  <a:rPr kumimoji="1" lang="en-US" altLang="ja-JP" dirty="0" smtClean="0"/>
                  <a:t>t4</a:t>
                </a:r>
                <a:endParaRPr kumimoji="1" lang="ja-JP" altLang="en-US" dirty="0"/>
              </a:p>
            </p:txBody>
          </p:sp>
          <p:sp>
            <p:nvSpPr>
              <p:cNvPr id="136" name="テキスト ボックス 135"/>
              <p:cNvSpPr txBox="1"/>
              <p:nvPr/>
            </p:nvSpPr>
            <p:spPr>
              <a:xfrm>
                <a:off x="4361814" y="2447925"/>
                <a:ext cx="377177" cy="369332"/>
              </a:xfrm>
              <a:prstGeom prst="rect">
                <a:avLst/>
              </a:prstGeom>
              <a:noFill/>
            </p:spPr>
            <p:txBody>
              <a:bodyPr wrap="none" rtlCol="0">
                <a:spAutoFit/>
              </a:bodyPr>
              <a:lstStyle/>
              <a:p>
                <a:r>
                  <a:rPr kumimoji="1" lang="en-US" altLang="ja-JP" dirty="0" smtClean="0"/>
                  <a:t>t5</a:t>
                </a:r>
                <a:endParaRPr kumimoji="1" lang="ja-JP" altLang="en-US" dirty="0"/>
              </a:p>
            </p:txBody>
          </p:sp>
          <p:sp>
            <p:nvSpPr>
              <p:cNvPr id="137" name="テキスト ボックス 136"/>
              <p:cNvSpPr txBox="1"/>
              <p:nvPr/>
            </p:nvSpPr>
            <p:spPr>
              <a:xfrm>
                <a:off x="4965064" y="2447925"/>
                <a:ext cx="377177" cy="369332"/>
              </a:xfrm>
              <a:prstGeom prst="rect">
                <a:avLst/>
              </a:prstGeom>
              <a:noFill/>
            </p:spPr>
            <p:txBody>
              <a:bodyPr wrap="none" rtlCol="0">
                <a:spAutoFit/>
              </a:bodyPr>
              <a:lstStyle/>
              <a:p>
                <a:r>
                  <a:rPr kumimoji="1" lang="en-US" altLang="ja-JP" dirty="0" smtClean="0"/>
                  <a:t>t6</a:t>
                </a:r>
                <a:endParaRPr kumimoji="1" lang="ja-JP" altLang="en-US" dirty="0"/>
              </a:p>
            </p:txBody>
          </p:sp>
          <p:sp>
            <p:nvSpPr>
              <p:cNvPr id="138" name="テキスト ボックス 137"/>
              <p:cNvSpPr txBox="1"/>
              <p:nvPr/>
            </p:nvSpPr>
            <p:spPr>
              <a:xfrm>
                <a:off x="5577839" y="2451100"/>
                <a:ext cx="377177" cy="369332"/>
              </a:xfrm>
              <a:prstGeom prst="rect">
                <a:avLst/>
              </a:prstGeom>
              <a:noFill/>
            </p:spPr>
            <p:txBody>
              <a:bodyPr wrap="none" rtlCol="0">
                <a:spAutoFit/>
              </a:bodyPr>
              <a:lstStyle/>
              <a:p>
                <a:r>
                  <a:rPr kumimoji="1" lang="en-US" altLang="ja-JP" dirty="0" smtClean="0"/>
                  <a:t>t7</a:t>
                </a:r>
                <a:endParaRPr kumimoji="1" lang="ja-JP" altLang="en-US" dirty="0"/>
              </a:p>
            </p:txBody>
          </p:sp>
        </p:grpSp>
        <p:grpSp>
          <p:nvGrpSpPr>
            <p:cNvPr id="173" name="図形グループ 172"/>
            <p:cNvGrpSpPr/>
            <p:nvPr/>
          </p:nvGrpSpPr>
          <p:grpSpPr>
            <a:xfrm>
              <a:off x="1240566" y="3025801"/>
              <a:ext cx="4807372" cy="372507"/>
              <a:chOff x="1240566" y="3025801"/>
              <a:chExt cx="4807372" cy="372507"/>
            </a:xfrm>
          </p:grpSpPr>
          <p:sp>
            <p:nvSpPr>
              <p:cNvPr id="142" name="テキスト ボックス 141"/>
              <p:cNvSpPr txBox="1"/>
              <p:nvPr/>
            </p:nvSpPr>
            <p:spPr>
              <a:xfrm>
                <a:off x="1240566" y="3025801"/>
                <a:ext cx="543989" cy="369332"/>
              </a:xfrm>
              <a:prstGeom prst="rect">
                <a:avLst/>
              </a:prstGeom>
              <a:noFill/>
            </p:spPr>
            <p:txBody>
              <a:bodyPr wrap="none" rtlCol="0">
                <a:spAutoFit/>
              </a:bodyPr>
              <a:lstStyle/>
              <a:p>
                <a:r>
                  <a:rPr lang="en-US" altLang="ja-JP" dirty="0" smtClean="0"/>
                  <a:t>idle</a:t>
                </a:r>
                <a:endParaRPr kumimoji="1" lang="ja-JP" altLang="en-US" dirty="0"/>
              </a:p>
            </p:txBody>
          </p:sp>
          <p:sp>
            <p:nvSpPr>
              <p:cNvPr id="143" name="テキスト ボックス 142"/>
              <p:cNvSpPr txBox="1"/>
              <p:nvPr/>
            </p:nvSpPr>
            <p:spPr>
              <a:xfrm>
                <a:off x="3069366" y="3028976"/>
                <a:ext cx="543989" cy="369332"/>
              </a:xfrm>
              <a:prstGeom prst="rect">
                <a:avLst/>
              </a:prstGeom>
              <a:noFill/>
            </p:spPr>
            <p:txBody>
              <a:bodyPr wrap="none" rtlCol="0">
                <a:spAutoFit/>
              </a:bodyPr>
              <a:lstStyle/>
              <a:p>
                <a:r>
                  <a:rPr lang="en-US" altLang="ja-JP" dirty="0" smtClean="0"/>
                  <a:t>idle</a:t>
                </a:r>
                <a:endParaRPr kumimoji="1" lang="ja-JP" altLang="en-US" dirty="0"/>
              </a:p>
            </p:txBody>
          </p:sp>
          <p:sp>
            <p:nvSpPr>
              <p:cNvPr id="144" name="テキスト ボックス 143"/>
              <p:cNvSpPr txBox="1"/>
              <p:nvPr/>
            </p:nvSpPr>
            <p:spPr>
              <a:xfrm>
                <a:off x="4287924" y="3025801"/>
                <a:ext cx="543989" cy="369332"/>
              </a:xfrm>
              <a:prstGeom prst="rect">
                <a:avLst/>
              </a:prstGeom>
              <a:noFill/>
            </p:spPr>
            <p:txBody>
              <a:bodyPr wrap="none" rtlCol="0">
                <a:spAutoFit/>
              </a:bodyPr>
              <a:lstStyle/>
              <a:p>
                <a:r>
                  <a:rPr lang="en-US" altLang="ja-JP" dirty="0" smtClean="0"/>
                  <a:t>idle</a:t>
                </a:r>
                <a:endParaRPr kumimoji="1" lang="ja-JP" altLang="en-US" dirty="0"/>
              </a:p>
            </p:txBody>
          </p:sp>
          <p:sp>
            <p:nvSpPr>
              <p:cNvPr id="145" name="テキスト ボックス 144"/>
              <p:cNvSpPr txBox="1"/>
              <p:nvPr/>
            </p:nvSpPr>
            <p:spPr>
              <a:xfrm>
                <a:off x="4891174" y="3025801"/>
                <a:ext cx="543989" cy="369332"/>
              </a:xfrm>
              <a:prstGeom prst="rect">
                <a:avLst/>
              </a:prstGeom>
              <a:noFill/>
            </p:spPr>
            <p:txBody>
              <a:bodyPr wrap="none" rtlCol="0">
                <a:spAutoFit/>
              </a:bodyPr>
              <a:lstStyle/>
              <a:p>
                <a:r>
                  <a:rPr lang="en-US" altLang="ja-JP" dirty="0" smtClean="0"/>
                  <a:t>idle</a:t>
                </a:r>
                <a:endParaRPr kumimoji="1" lang="ja-JP" altLang="en-US" dirty="0"/>
              </a:p>
            </p:txBody>
          </p:sp>
          <p:sp>
            <p:nvSpPr>
              <p:cNvPr id="146" name="テキスト ボックス 145"/>
              <p:cNvSpPr txBox="1"/>
              <p:nvPr/>
            </p:nvSpPr>
            <p:spPr>
              <a:xfrm>
                <a:off x="5503949" y="3028976"/>
                <a:ext cx="543989" cy="369332"/>
              </a:xfrm>
              <a:prstGeom prst="rect">
                <a:avLst/>
              </a:prstGeom>
              <a:noFill/>
            </p:spPr>
            <p:txBody>
              <a:bodyPr wrap="none" rtlCol="0">
                <a:spAutoFit/>
              </a:bodyPr>
              <a:lstStyle/>
              <a:p>
                <a:r>
                  <a:rPr lang="en-US" altLang="ja-JP" dirty="0" smtClean="0"/>
                  <a:t>idle</a:t>
                </a:r>
                <a:endParaRPr kumimoji="1" lang="ja-JP" altLang="en-US" dirty="0"/>
              </a:p>
            </p:txBody>
          </p:sp>
        </p:grpSp>
      </p:grpSp>
      <p:grpSp>
        <p:nvGrpSpPr>
          <p:cNvPr id="148" name="図形グループ 147"/>
          <p:cNvGrpSpPr/>
          <p:nvPr/>
        </p:nvGrpSpPr>
        <p:grpSpPr>
          <a:xfrm>
            <a:off x="7005950" y="432624"/>
            <a:ext cx="2102014" cy="1265407"/>
            <a:chOff x="5277736" y="95444"/>
            <a:chExt cx="3210333" cy="1932612"/>
          </a:xfrm>
        </p:grpSpPr>
        <p:sp>
          <p:nvSpPr>
            <p:cNvPr id="149" name="円/楕円 148"/>
            <p:cNvSpPr/>
            <p:nvPr/>
          </p:nvSpPr>
          <p:spPr>
            <a:xfrm>
              <a:off x="5277736" y="783017"/>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smtClean="0">
                  <a:solidFill>
                    <a:srgbClr val="FFFFFF"/>
                  </a:solidFill>
                  <a:latin typeface="Calibri" panose="020F0502020204030204" pitchFamily="34" charset="0"/>
                </a:rPr>
                <a:t>0</a:t>
              </a:r>
              <a:endParaRPr kumimoji="1" lang="ja-JP" altLang="en-US" sz="1200" dirty="0">
                <a:solidFill>
                  <a:srgbClr val="FFFFFF"/>
                </a:solidFill>
                <a:latin typeface="Calibri" panose="020F0502020204030204" pitchFamily="34" charset="0"/>
              </a:endParaRPr>
            </a:p>
          </p:txBody>
        </p:sp>
        <p:sp>
          <p:nvSpPr>
            <p:cNvPr id="150" name="円/楕円 149"/>
            <p:cNvSpPr/>
            <p:nvPr/>
          </p:nvSpPr>
          <p:spPr>
            <a:xfrm>
              <a:off x="5900558" y="1524000"/>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1</a:t>
              </a:r>
              <a:endParaRPr kumimoji="1" lang="ja-JP" altLang="en-US" sz="1200" dirty="0">
                <a:solidFill>
                  <a:srgbClr val="FFFFFF"/>
                </a:solidFill>
                <a:latin typeface="Calibri" panose="020F0502020204030204" pitchFamily="34" charset="0"/>
              </a:endParaRPr>
            </a:p>
          </p:txBody>
        </p:sp>
        <p:sp>
          <p:nvSpPr>
            <p:cNvPr id="151" name="円/楕円 150"/>
            <p:cNvSpPr/>
            <p:nvPr/>
          </p:nvSpPr>
          <p:spPr>
            <a:xfrm>
              <a:off x="6499437"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4</a:t>
              </a:r>
              <a:endParaRPr kumimoji="1" lang="ja-JP" altLang="en-US" sz="1200" dirty="0">
                <a:solidFill>
                  <a:srgbClr val="FFFFFF"/>
                </a:solidFill>
                <a:latin typeface="Calibri" panose="020F0502020204030204" pitchFamily="34" charset="0"/>
              </a:endParaRPr>
            </a:p>
          </p:txBody>
        </p:sp>
        <p:sp>
          <p:nvSpPr>
            <p:cNvPr id="152" name="円/楕円 151"/>
            <p:cNvSpPr/>
            <p:nvPr/>
          </p:nvSpPr>
          <p:spPr>
            <a:xfrm>
              <a:off x="5924138" y="95444"/>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2</a:t>
              </a:r>
              <a:endParaRPr kumimoji="1" lang="ja-JP" altLang="en-US" sz="1200" dirty="0">
                <a:solidFill>
                  <a:srgbClr val="FFFFFF"/>
                </a:solidFill>
                <a:latin typeface="Calibri" panose="020F0502020204030204" pitchFamily="34" charset="0"/>
              </a:endParaRPr>
            </a:p>
          </p:txBody>
        </p:sp>
        <p:sp>
          <p:nvSpPr>
            <p:cNvPr id="153" name="円/楕円 152"/>
            <p:cNvSpPr/>
            <p:nvPr/>
          </p:nvSpPr>
          <p:spPr>
            <a:xfrm>
              <a:off x="6866314" y="100701"/>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3</a:t>
              </a:r>
              <a:endParaRPr kumimoji="1" lang="ja-JP" altLang="en-US" sz="1200" dirty="0">
                <a:solidFill>
                  <a:srgbClr val="FFFFFF"/>
                </a:solidFill>
                <a:latin typeface="Calibri" panose="020F0502020204030204" pitchFamily="34" charset="0"/>
              </a:endParaRPr>
            </a:p>
          </p:txBody>
        </p:sp>
        <p:sp>
          <p:nvSpPr>
            <p:cNvPr id="154" name="円/楕円 153"/>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5</a:t>
              </a:r>
              <a:endParaRPr kumimoji="1" lang="ja-JP" altLang="en-US" sz="1200" dirty="0">
                <a:solidFill>
                  <a:srgbClr val="000000"/>
                </a:solidFill>
                <a:latin typeface="Calibri" panose="020F0502020204030204" pitchFamily="34" charset="0"/>
              </a:endParaRPr>
            </a:p>
          </p:txBody>
        </p:sp>
        <p:sp>
          <p:nvSpPr>
            <p:cNvPr id="155" name="円/楕円 154"/>
            <p:cNvSpPr/>
            <p:nvPr/>
          </p:nvSpPr>
          <p:spPr>
            <a:xfrm>
              <a:off x="6803394" y="1524000"/>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6</a:t>
              </a:r>
              <a:endParaRPr kumimoji="1" lang="ja-JP" altLang="en-US" sz="1200" dirty="0">
                <a:solidFill>
                  <a:srgbClr val="FFFFFF"/>
                </a:solidFill>
                <a:latin typeface="Calibri" panose="020F0502020204030204" pitchFamily="34" charset="0"/>
              </a:endParaRPr>
            </a:p>
          </p:txBody>
        </p:sp>
        <p:sp>
          <p:nvSpPr>
            <p:cNvPr id="156" name="円/楕円 155"/>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7</a:t>
              </a:r>
              <a:endParaRPr kumimoji="1" lang="ja-JP" altLang="en-US" sz="1200" dirty="0">
                <a:solidFill>
                  <a:srgbClr val="000000"/>
                </a:solidFill>
                <a:latin typeface="Calibri" panose="020F0502020204030204" pitchFamily="34" charset="0"/>
              </a:endParaRPr>
            </a:p>
          </p:txBody>
        </p:sp>
        <p:cxnSp>
          <p:nvCxnSpPr>
            <p:cNvPr id="157" name="直線コネクタ 156"/>
            <p:cNvCxnSpPr>
              <a:stCxn id="152" idx="3"/>
              <a:endCxn id="149"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158" name="直線コネクタ 157"/>
            <p:cNvCxnSpPr>
              <a:stCxn id="149" idx="5"/>
              <a:endCxn id="150"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159" name="直線コネクタ 158"/>
            <p:cNvCxnSpPr>
              <a:stCxn id="152" idx="5"/>
              <a:endCxn id="151"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160" name="直線コネクタ 159"/>
            <p:cNvCxnSpPr>
              <a:stCxn id="153" idx="5"/>
              <a:endCxn id="154"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161" name="直線コネクタ 160"/>
            <p:cNvCxnSpPr>
              <a:stCxn id="151" idx="5"/>
              <a:endCxn id="155"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162" name="直線コネクタ 161"/>
            <p:cNvCxnSpPr>
              <a:stCxn id="150" idx="6"/>
              <a:endCxn id="155"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163" name="直線コネクタ 162"/>
            <p:cNvCxnSpPr>
              <a:stCxn id="151" idx="3"/>
              <a:endCxn id="150"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164" name="直線コネクタ 163"/>
            <p:cNvCxnSpPr>
              <a:stCxn id="149" idx="6"/>
              <a:endCxn id="151"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165" name="直線コネクタ 164"/>
            <p:cNvCxnSpPr>
              <a:stCxn id="152" idx="4"/>
              <a:endCxn id="150"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166" name="直線コネクタ 165"/>
            <p:cNvCxnSpPr>
              <a:stCxn id="152" idx="6"/>
              <a:endCxn id="153"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167" name="直線コネクタ 166"/>
            <p:cNvCxnSpPr>
              <a:stCxn id="153" idx="4"/>
              <a:endCxn id="151"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168" name="直線コネクタ 167"/>
            <p:cNvCxnSpPr>
              <a:stCxn id="154" idx="3"/>
              <a:endCxn id="155"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169" name="直線コネクタ 168"/>
            <p:cNvCxnSpPr>
              <a:stCxn id="154" idx="5"/>
              <a:endCxn id="156"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sp>
        <p:nvSpPr>
          <p:cNvPr id="170" name="テキスト ボックス 169"/>
          <p:cNvSpPr txBox="1"/>
          <p:nvPr/>
        </p:nvSpPr>
        <p:spPr>
          <a:xfrm>
            <a:off x="249079" y="1327636"/>
            <a:ext cx="505329" cy="369332"/>
          </a:xfrm>
          <a:prstGeom prst="rect">
            <a:avLst/>
          </a:prstGeom>
          <a:noFill/>
        </p:spPr>
        <p:txBody>
          <a:bodyPr wrap="none" rtlCol="0">
            <a:spAutoFit/>
          </a:bodyPr>
          <a:lstStyle/>
          <a:p>
            <a:r>
              <a:rPr kumimoji="1" lang="en-US" altLang="ja-JP" dirty="0" smtClean="0"/>
              <a:t>CA</a:t>
            </a:r>
            <a:endParaRPr kumimoji="1" lang="ja-JP" altLang="en-US" dirty="0"/>
          </a:p>
        </p:txBody>
      </p:sp>
      <p:sp>
        <p:nvSpPr>
          <p:cNvPr id="171" name="テキスト ボックス 170"/>
          <p:cNvSpPr txBox="1"/>
          <p:nvPr/>
        </p:nvSpPr>
        <p:spPr>
          <a:xfrm>
            <a:off x="249141" y="5841358"/>
            <a:ext cx="505267" cy="369332"/>
          </a:xfrm>
          <a:prstGeom prst="rect">
            <a:avLst/>
          </a:prstGeom>
          <a:noFill/>
        </p:spPr>
        <p:txBody>
          <a:bodyPr wrap="none" rtlCol="0">
            <a:spAutoFit/>
          </a:bodyPr>
          <a:lstStyle/>
          <a:p>
            <a:r>
              <a:rPr kumimoji="1" lang="en-US" altLang="ja-JP" dirty="0" smtClean="0"/>
              <a:t>NA</a:t>
            </a:r>
          </a:p>
        </p:txBody>
      </p:sp>
      <p:sp>
        <p:nvSpPr>
          <p:cNvPr id="176" name="テキスト ボックス 175"/>
          <p:cNvSpPr txBox="1"/>
          <p:nvPr/>
        </p:nvSpPr>
        <p:spPr>
          <a:xfrm>
            <a:off x="3284741" y="5255836"/>
            <a:ext cx="2554931" cy="307777"/>
          </a:xfrm>
          <a:prstGeom prst="rect">
            <a:avLst/>
          </a:prstGeom>
          <a:noFill/>
        </p:spPr>
        <p:txBody>
          <a:bodyPr wrap="none" rtlCol="0">
            <a:spAutoFit/>
          </a:bodyPr>
          <a:lstStyle/>
          <a:p>
            <a:r>
              <a:rPr kumimoji="1" lang="en-US" altLang="ja-JP" sz="1400" dirty="0" err="1" smtClean="0">
                <a:latin typeface="Courier"/>
                <a:cs typeface="Courier"/>
              </a:rPr>
              <a:t>visit_neighbors_kernel</a:t>
            </a:r>
            <a:endParaRPr kumimoji="1" lang="ja-JP" altLang="en-US" sz="1400" dirty="0">
              <a:latin typeface="Courier"/>
              <a:cs typeface="Courier"/>
            </a:endParaRPr>
          </a:p>
        </p:txBody>
      </p:sp>
      <p:sp>
        <p:nvSpPr>
          <p:cNvPr id="75" name="環状矢印 74"/>
          <p:cNvSpPr/>
          <p:nvPr/>
        </p:nvSpPr>
        <p:spPr>
          <a:xfrm rot="5400000" flipV="1">
            <a:off x="84113" y="1696968"/>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76" name="環状矢印 75"/>
          <p:cNvSpPr/>
          <p:nvPr/>
        </p:nvSpPr>
        <p:spPr>
          <a:xfrm rot="5400000" flipV="1">
            <a:off x="84113" y="4844524"/>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77" name="テキスト ボックス 76"/>
          <p:cNvSpPr txBox="1"/>
          <p:nvPr/>
        </p:nvSpPr>
        <p:spPr>
          <a:xfrm>
            <a:off x="90017" y="6439030"/>
            <a:ext cx="8970024" cy="307777"/>
          </a:xfrm>
          <a:prstGeom prst="rect">
            <a:avLst/>
          </a:prstGeom>
          <a:noFill/>
        </p:spPr>
        <p:txBody>
          <a:bodyPr wrap="none" rtlCol="0">
            <a:spAutoFit/>
          </a:bodyPr>
          <a:lstStyle/>
          <a:p>
            <a:r>
              <a:rPr lang="en-US" altLang="ja-JP" sz="1400" dirty="0" smtClean="0"/>
              <a:t>[3] P</a:t>
            </a:r>
            <a:r>
              <a:rPr lang="en-US" altLang="ja-JP" sz="1400" dirty="0"/>
              <a:t>. Harish and P. </a:t>
            </a:r>
            <a:r>
              <a:rPr lang="en-US" altLang="ja-JP" sz="1400" dirty="0" smtClean="0"/>
              <a:t>Narayanan</a:t>
            </a:r>
            <a:r>
              <a:rPr lang="en-US" altLang="ja-JP" sz="1400" dirty="0"/>
              <a:t>.</a:t>
            </a:r>
            <a:r>
              <a:rPr lang="en-US" altLang="ja-JP" sz="1400" dirty="0" smtClean="0"/>
              <a:t> </a:t>
            </a:r>
            <a:r>
              <a:rPr lang="en-US" altLang="ja-JP" sz="1400" i="1" dirty="0" err="1" smtClean="0"/>
              <a:t>Accelerationg</a:t>
            </a:r>
            <a:r>
              <a:rPr lang="en-US" altLang="ja-JP" sz="1400" i="1" dirty="0" smtClean="0"/>
              <a:t> </a:t>
            </a:r>
            <a:r>
              <a:rPr lang="en-US" altLang="ja-JP" sz="1400" i="1" dirty="0"/>
              <a:t>Large Graph Algorithms on the GPU Using </a:t>
            </a:r>
            <a:r>
              <a:rPr lang="en-US" altLang="ja-JP" sz="1400" i="1" dirty="0" smtClean="0"/>
              <a:t>CUDA</a:t>
            </a:r>
            <a:r>
              <a:rPr lang="en-US" altLang="ja-JP" sz="1400" dirty="0" smtClean="0"/>
              <a:t>. In </a:t>
            </a:r>
            <a:r>
              <a:rPr lang="en-US" altLang="ja-JP" sz="1400" i="1" dirty="0" err="1" smtClean="0"/>
              <a:t>HiPC</a:t>
            </a:r>
            <a:r>
              <a:rPr lang="en-US" altLang="ja-JP" sz="1400" i="1" dirty="0" smtClean="0"/>
              <a:t> 2007</a:t>
            </a:r>
            <a:endParaRPr lang="en-US" altLang="ja-JP" sz="1400" i="1" dirty="0"/>
          </a:p>
        </p:txBody>
      </p:sp>
      <p:sp>
        <p:nvSpPr>
          <p:cNvPr id="8" name="テキスト ボックス 7"/>
          <p:cNvSpPr txBox="1"/>
          <p:nvPr/>
        </p:nvSpPr>
        <p:spPr>
          <a:xfrm>
            <a:off x="6232052" y="5582567"/>
            <a:ext cx="2788744" cy="646331"/>
          </a:xfrm>
          <a:prstGeom prst="rect">
            <a:avLst/>
          </a:prstGeom>
          <a:noFill/>
        </p:spPr>
        <p:txBody>
          <a:bodyPr wrap="none" rtlCol="0">
            <a:spAutoFit/>
          </a:bodyPr>
          <a:lstStyle/>
          <a:p>
            <a:r>
              <a:rPr kumimoji="1" lang="en-US" altLang="ja-JP" dirty="0" smtClean="0"/>
              <a:t>CA: Current frontier Array</a:t>
            </a:r>
          </a:p>
          <a:p>
            <a:r>
              <a:rPr lang="en-US" altLang="ja-JP" dirty="0" smtClean="0"/>
              <a:t>NA: Next frontier Array</a:t>
            </a:r>
            <a:endParaRPr kumimoji="1" lang="ja-JP" altLang="en-US" dirty="0"/>
          </a:p>
        </p:txBody>
      </p:sp>
    </p:spTree>
    <p:custDataLst>
      <p:tags r:id="rId1"/>
    </p:custDataLst>
    <p:extLst>
      <p:ext uri="{BB962C8B-B14F-4D97-AF65-F5344CB8AC3E}">
        <p14:creationId xmlns:p14="http://schemas.microsoft.com/office/powerpoint/2010/main" val="23493988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 grpId="0" animBg="1"/>
      <p:bldP spid="112" grpId="0" animBg="1"/>
      <p:bldP spid="113" grpId="0" animBg="1"/>
      <p:bldP spid="114" grpId="0" animBg="1"/>
      <p:bldP spid="115" grpId="0" animBg="1"/>
      <p:bldP spid="117" grpId="0" animBg="1"/>
      <p:bldP spid="118" grpId="0" animBg="1"/>
      <p:bldP spid="119" grpId="0" animBg="1"/>
      <p:bldP spid="120" grpId="0" animBg="1"/>
      <p:bldP spid="122" grpId="0" animBg="1"/>
      <p:bldP spid="123" grpId="0" animBg="1"/>
      <p:bldP spid="124" grpId="0" animBg="1"/>
      <p:bldP spid="125" grpId="0" animBg="1"/>
      <p:bldP spid="17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72758"/>
            <a:ext cx="8229600" cy="990600"/>
          </a:xfrm>
        </p:spPr>
        <p:txBody>
          <a:bodyPr/>
          <a:lstStyle/>
          <a:p>
            <a:r>
              <a:rPr lang="ja-JP" altLang="en-US" dirty="0" smtClean="0"/>
              <a:t>関連研究</a:t>
            </a:r>
            <a:r>
              <a:rPr lang="en-US" altLang="ja-JP" dirty="0" smtClean="0"/>
              <a:t>―Pre-research BFS</a:t>
            </a:r>
            <a:endParaRPr kumimoji="1" lang="ja-JP" altLang="en-US" dirty="0"/>
          </a:p>
        </p:txBody>
      </p:sp>
      <p:sp>
        <p:nvSpPr>
          <p:cNvPr id="5" name="角丸四角形 4"/>
          <p:cNvSpPr/>
          <p:nvPr/>
        </p:nvSpPr>
        <p:spPr>
          <a:xfrm>
            <a:off x="647409" y="2020219"/>
            <a:ext cx="8369300" cy="2699433"/>
          </a:xfrm>
          <a:prstGeom prst="roundRect">
            <a:avLst>
              <a:gd name="adj" fmla="val 5556"/>
            </a:avLst>
          </a:prstGeom>
          <a:ln w="28575" cmpd="sng"/>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grpSp>
        <p:nvGrpSpPr>
          <p:cNvPr id="167" name="図形グループ 166"/>
          <p:cNvGrpSpPr/>
          <p:nvPr/>
        </p:nvGrpSpPr>
        <p:grpSpPr>
          <a:xfrm>
            <a:off x="882359" y="2020219"/>
            <a:ext cx="7899400" cy="1663701"/>
            <a:chOff x="692150" y="2882899"/>
            <a:chExt cx="7899400" cy="2781301"/>
          </a:xfrm>
        </p:grpSpPr>
        <p:cxnSp>
          <p:nvCxnSpPr>
            <p:cNvPr id="7" name="直線コネクタ 6"/>
            <p:cNvCxnSpPr/>
            <p:nvPr/>
          </p:nvCxnSpPr>
          <p:spPr>
            <a:xfrm>
              <a:off x="6921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8" name="直線コネクタ 7"/>
            <p:cNvCxnSpPr/>
            <p:nvPr/>
          </p:nvCxnSpPr>
          <p:spPr>
            <a:xfrm>
              <a:off x="129963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9" name="直線コネクタ 8"/>
            <p:cNvCxnSpPr/>
            <p:nvPr/>
          </p:nvCxnSpPr>
          <p:spPr>
            <a:xfrm>
              <a:off x="190711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a:off x="251460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312208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372956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43370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4" name="直線コネクタ 13"/>
            <p:cNvCxnSpPr/>
            <p:nvPr/>
          </p:nvCxnSpPr>
          <p:spPr>
            <a:xfrm>
              <a:off x="494453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5" name="直線コネクタ 14"/>
            <p:cNvCxnSpPr/>
            <p:nvPr/>
          </p:nvCxnSpPr>
          <p:spPr>
            <a:xfrm>
              <a:off x="555201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a:xfrm>
              <a:off x="615950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7" name="直線コネクタ 16"/>
            <p:cNvCxnSpPr/>
            <p:nvPr/>
          </p:nvCxnSpPr>
          <p:spPr>
            <a:xfrm>
              <a:off x="676698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8" name="直線コネクタ 17"/>
            <p:cNvCxnSpPr/>
            <p:nvPr/>
          </p:nvCxnSpPr>
          <p:spPr>
            <a:xfrm>
              <a:off x="737446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a:off x="79819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20" name="直線コネクタ 19"/>
            <p:cNvCxnSpPr/>
            <p:nvPr/>
          </p:nvCxnSpPr>
          <p:spPr>
            <a:xfrm>
              <a:off x="85915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grpSp>
      <p:grpSp>
        <p:nvGrpSpPr>
          <p:cNvPr id="43" name="図形グループ 42"/>
          <p:cNvGrpSpPr/>
          <p:nvPr/>
        </p:nvGrpSpPr>
        <p:grpSpPr>
          <a:xfrm>
            <a:off x="7005950" y="432624"/>
            <a:ext cx="2102014" cy="1265407"/>
            <a:chOff x="5277736" y="95444"/>
            <a:chExt cx="3210333" cy="1932612"/>
          </a:xfrm>
        </p:grpSpPr>
        <p:sp>
          <p:nvSpPr>
            <p:cNvPr id="44" name="円/楕円 43"/>
            <p:cNvSpPr/>
            <p:nvPr/>
          </p:nvSpPr>
          <p:spPr>
            <a:xfrm>
              <a:off x="5277736" y="783017"/>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smtClean="0">
                  <a:solidFill>
                    <a:srgbClr val="FFFFFF"/>
                  </a:solidFill>
                  <a:latin typeface="Calibri" panose="020F0502020204030204" pitchFamily="34" charset="0"/>
                </a:rPr>
                <a:t>0</a:t>
              </a:r>
              <a:endParaRPr kumimoji="1" lang="ja-JP" altLang="en-US" sz="1200" dirty="0">
                <a:solidFill>
                  <a:srgbClr val="FFFFFF"/>
                </a:solidFill>
                <a:latin typeface="Calibri" panose="020F0502020204030204" pitchFamily="34" charset="0"/>
              </a:endParaRPr>
            </a:p>
          </p:txBody>
        </p:sp>
        <p:sp>
          <p:nvSpPr>
            <p:cNvPr id="45" name="円/楕円 44"/>
            <p:cNvSpPr/>
            <p:nvPr/>
          </p:nvSpPr>
          <p:spPr>
            <a:xfrm>
              <a:off x="5900558" y="1524000"/>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1</a:t>
              </a:r>
              <a:endParaRPr kumimoji="1" lang="ja-JP" altLang="en-US" sz="1200" dirty="0">
                <a:solidFill>
                  <a:srgbClr val="FFFFFF"/>
                </a:solidFill>
                <a:latin typeface="Calibri" panose="020F0502020204030204" pitchFamily="34" charset="0"/>
              </a:endParaRPr>
            </a:p>
          </p:txBody>
        </p:sp>
        <p:sp>
          <p:nvSpPr>
            <p:cNvPr id="46" name="円/楕円 45"/>
            <p:cNvSpPr/>
            <p:nvPr/>
          </p:nvSpPr>
          <p:spPr>
            <a:xfrm>
              <a:off x="6499437"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4</a:t>
              </a:r>
              <a:endParaRPr kumimoji="1" lang="ja-JP" altLang="en-US" sz="1200" dirty="0">
                <a:solidFill>
                  <a:srgbClr val="FFFFFF"/>
                </a:solidFill>
                <a:latin typeface="Calibri" panose="020F0502020204030204" pitchFamily="34" charset="0"/>
              </a:endParaRPr>
            </a:p>
          </p:txBody>
        </p:sp>
        <p:sp>
          <p:nvSpPr>
            <p:cNvPr id="47" name="円/楕円 46"/>
            <p:cNvSpPr/>
            <p:nvPr/>
          </p:nvSpPr>
          <p:spPr>
            <a:xfrm>
              <a:off x="5924138" y="95444"/>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2</a:t>
              </a:r>
              <a:endParaRPr kumimoji="1" lang="ja-JP" altLang="en-US" sz="1200" dirty="0">
                <a:solidFill>
                  <a:srgbClr val="FFFFFF"/>
                </a:solidFill>
                <a:latin typeface="Calibri" panose="020F0502020204030204" pitchFamily="34" charset="0"/>
              </a:endParaRPr>
            </a:p>
          </p:txBody>
        </p:sp>
        <p:sp>
          <p:nvSpPr>
            <p:cNvPr id="48" name="円/楕円 47"/>
            <p:cNvSpPr/>
            <p:nvPr/>
          </p:nvSpPr>
          <p:spPr>
            <a:xfrm>
              <a:off x="6866314" y="100701"/>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3</a:t>
              </a:r>
              <a:endParaRPr kumimoji="1" lang="ja-JP" altLang="en-US" sz="1200" dirty="0">
                <a:solidFill>
                  <a:srgbClr val="FFFFFF"/>
                </a:solidFill>
                <a:latin typeface="Calibri" panose="020F0502020204030204" pitchFamily="34" charset="0"/>
              </a:endParaRPr>
            </a:p>
          </p:txBody>
        </p:sp>
        <p:sp>
          <p:nvSpPr>
            <p:cNvPr id="49" name="円/楕円 48"/>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5</a:t>
              </a:r>
              <a:endParaRPr kumimoji="1" lang="ja-JP" altLang="en-US" sz="1200" dirty="0">
                <a:solidFill>
                  <a:srgbClr val="000000"/>
                </a:solidFill>
                <a:latin typeface="Calibri" panose="020F0502020204030204" pitchFamily="34" charset="0"/>
              </a:endParaRPr>
            </a:p>
          </p:txBody>
        </p:sp>
        <p:sp>
          <p:nvSpPr>
            <p:cNvPr id="50" name="円/楕円 49"/>
            <p:cNvSpPr/>
            <p:nvPr/>
          </p:nvSpPr>
          <p:spPr>
            <a:xfrm>
              <a:off x="6803394" y="1524000"/>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6</a:t>
              </a:r>
              <a:endParaRPr kumimoji="1" lang="ja-JP" altLang="en-US" sz="1200" dirty="0">
                <a:solidFill>
                  <a:srgbClr val="FFFFFF"/>
                </a:solidFill>
                <a:latin typeface="Calibri" panose="020F0502020204030204" pitchFamily="34" charset="0"/>
              </a:endParaRPr>
            </a:p>
          </p:txBody>
        </p:sp>
        <p:sp>
          <p:nvSpPr>
            <p:cNvPr id="51" name="円/楕円 50"/>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7</a:t>
              </a:r>
              <a:endParaRPr kumimoji="1" lang="ja-JP" altLang="en-US" sz="1200" dirty="0">
                <a:solidFill>
                  <a:srgbClr val="000000"/>
                </a:solidFill>
                <a:latin typeface="Calibri" panose="020F0502020204030204" pitchFamily="34" charset="0"/>
              </a:endParaRPr>
            </a:p>
          </p:txBody>
        </p:sp>
        <p:cxnSp>
          <p:nvCxnSpPr>
            <p:cNvPr id="52" name="直線コネクタ 51"/>
            <p:cNvCxnSpPr>
              <a:stCxn id="47" idx="3"/>
              <a:endCxn id="44"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53" name="直線コネクタ 52"/>
            <p:cNvCxnSpPr>
              <a:stCxn id="44" idx="5"/>
              <a:endCxn id="45"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54" name="直線コネクタ 53"/>
            <p:cNvCxnSpPr>
              <a:stCxn id="47" idx="5"/>
              <a:endCxn id="46"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55" name="直線コネクタ 54"/>
            <p:cNvCxnSpPr>
              <a:stCxn id="48" idx="5"/>
              <a:endCxn id="49"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56" name="直線コネクタ 55"/>
            <p:cNvCxnSpPr>
              <a:stCxn id="46" idx="5"/>
              <a:endCxn id="50"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57" name="直線コネクタ 56"/>
            <p:cNvCxnSpPr>
              <a:stCxn id="45" idx="6"/>
              <a:endCxn id="50"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58" name="直線コネクタ 57"/>
            <p:cNvCxnSpPr>
              <a:stCxn id="46" idx="3"/>
              <a:endCxn id="45"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59" name="直線コネクタ 58"/>
            <p:cNvCxnSpPr>
              <a:stCxn id="44" idx="6"/>
              <a:endCxn id="46"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60" name="直線コネクタ 59"/>
            <p:cNvCxnSpPr>
              <a:stCxn id="47" idx="4"/>
              <a:endCxn id="45"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61" name="直線コネクタ 60"/>
            <p:cNvCxnSpPr>
              <a:stCxn id="47" idx="6"/>
              <a:endCxn id="48"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62" name="直線コネクタ 61"/>
            <p:cNvCxnSpPr>
              <a:stCxn id="48" idx="4"/>
              <a:endCxn id="46"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63" name="直線コネクタ 62"/>
            <p:cNvCxnSpPr>
              <a:stCxn id="49" idx="3"/>
              <a:endCxn id="50"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64" name="直線コネクタ 63"/>
            <p:cNvCxnSpPr>
              <a:stCxn id="49" idx="5"/>
              <a:endCxn id="51"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sp>
        <p:nvSpPr>
          <p:cNvPr id="73" name="テキスト ボックス 72"/>
          <p:cNvSpPr txBox="1"/>
          <p:nvPr/>
        </p:nvSpPr>
        <p:spPr>
          <a:xfrm>
            <a:off x="992012" y="2080734"/>
            <a:ext cx="377177" cy="369332"/>
          </a:xfrm>
          <a:prstGeom prst="rect">
            <a:avLst/>
          </a:prstGeom>
          <a:noFill/>
        </p:spPr>
        <p:txBody>
          <a:bodyPr wrap="none" rtlCol="0">
            <a:spAutoFit/>
          </a:bodyPr>
          <a:lstStyle/>
          <a:p>
            <a:r>
              <a:rPr kumimoji="1" lang="en-US" altLang="ja-JP" dirty="0" smtClean="0"/>
              <a:t>t0</a:t>
            </a:r>
            <a:endParaRPr kumimoji="1" lang="ja-JP" altLang="en-US" dirty="0"/>
          </a:p>
        </p:txBody>
      </p:sp>
      <p:sp>
        <p:nvSpPr>
          <p:cNvPr id="74" name="テキスト ボックス 73"/>
          <p:cNvSpPr txBox="1"/>
          <p:nvPr/>
        </p:nvSpPr>
        <p:spPr>
          <a:xfrm>
            <a:off x="1604787" y="2080734"/>
            <a:ext cx="377177" cy="369332"/>
          </a:xfrm>
          <a:prstGeom prst="rect">
            <a:avLst/>
          </a:prstGeom>
          <a:noFill/>
        </p:spPr>
        <p:txBody>
          <a:bodyPr wrap="none" rtlCol="0">
            <a:spAutoFit/>
          </a:bodyPr>
          <a:lstStyle/>
          <a:p>
            <a:r>
              <a:rPr kumimoji="1" lang="en-US" altLang="ja-JP" dirty="0" smtClean="0"/>
              <a:t>t1</a:t>
            </a:r>
            <a:endParaRPr kumimoji="1" lang="ja-JP" altLang="en-US" dirty="0"/>
          </a:p>
        </p:txBody>
      </p:sp>
      <p:sp>
        <p:nvSpPr>
          <p:cNvPr id="75" name="テキスト ボックス 74"/>
          <p:cNvSpPr txBox="1"/>
          <p:nvPr/>
        </p:nvSpPr>
        <p:spPr>
          <a:xfrm>
            <a:off x="2208037" y="2080734"/>
            <a:ext cx="377177" cy="369332"/>
          </a:xfrm>
          <a:prstGeom prst="rect">
            <a:avLst/>
          </a:prstGeom>
          <a:noFill/>
        </p:spPr>
        <p:txBody>
          <a:bodyPr wrap="none" rtlCol="0">
            <a:spAutoFit/>
          </a:bodyPr>
          <a:lstStyle/>
          <a:p>
            <a:r>
              <a:rPr kumimoji="1" lang="en-US" altLang="ja-JP" dirty="0" smtClean="0"/>
              <a:t>t2</a:t>
            </a:r>
            <a:endParaRPr kumimoji="1" lang="ja-JP" altLang="en-US" dirty="0"/>
          </a:p>
        </p:txBody>
      </p:sp>
      <p:sp>
        <p:nvSpPr>
          <p:cNvPr id="76" name="テキスト ボックス 75"/>
          <p:cNvSpPr txBox="1"/>
          <p:nvPr/>
        </p:nvSpPr>
        <p:spPr>
          <a:xfrm>
            <a:off x="2820812" y="2083909"/>
            <a:ext cx="377177" cy="369332"/>
          </a:xfrm>
          <a:prstGeom prst="rect">
            <a:avLst/>
          </a:prstGeom>
          <a:noFill/>
        </p:spPr>
        <p:txBody>
          <a:bodyPr wrap="none" rtlCol="0">
            <a:spAutoFit/>
          </a:bodyPr>
          <a:lstStyle/>
          <a:p>
            <a:r>
              <a:rPr kumimoji="1" lang="en-US" altLang="ja-JP" dirty="0" smtClean="0"/>
              <a:t>t3</a:t>
            </a:r>
            <a:endParaRPr kumimoji="1" lang="ja-JP" altLang="en-US" dirty="0"/>
          </a:p>
        </p:txBody>
      </p:sp>
      <p:sp>
        <p:nvSpPr>
          <p:cNvPr id="77" name="テキスト ボックス 76"/>
          <p:cNvSpPr txBox="1"/>
          <p:nvPr/>
        </p:nvSpPr>
        <p:spPr>
          <a:xfrm>
            <a:off x="3424062" y="2083909"/>
            <a:ext cx="377177" cy="369332"/>
          </a:xfrm>
          <a:prstGeom prst="rect">
            <a:avLst/>
          </a:prstGeom>
          <a:noFill/>
        </p:spPr>
        <p:txBody>
          <a:bodyPr wrap="none" rtlCol="0">
            <a:spAutoFit/>
          </a:bodyPr>
          <a:lstStyle/>
          <a:p>
            <a:r>
              <a:rPr kumimoji="1" lang="en-US" altLang="ja-JP" dirty="0" smtClean="0"/>
              <a:t>t4</a:t>
            </a:r>
            <a:endParaRPr kumimoji="1" lang="ja-JP" altLang="en-US" dirty="0"/>
          </a:p>
        </p:txBody>
      </p:sp>
      <p:sp>
        <p:nvSpPr>
          <p:cNvPr id="78" name="テキスト ボックス 77"/>
          <p:cNvSpPr txBox="1"/>
          <p:nvPr/>
        </p:nvSpPr>
        <p:spPr>
          <a:xfrm>
            <a:off x="4039370" y="2080734"/>
            <a:ext cx="377177" cy="369332"/>
          </a:xfrm>
          <a:prstGeom prst="rect">
            <a:avLst/>
          </a:prstGeom>
          <a:noFill/>
        </p:spPr>
        <p:txBody>
          <a:bodyPr wrap="none" rtlCol="0">
            <a:spAutoFit/>
          </a:bodyPr>
          <a:lstStyle/>
          <a:p>
            <a:r>
              <a:rPr kumimoji="1" lang="en-US" altLang="ja-JP" dirty="0" smtClean="0"/>
              <a:t>t5</a:t>
            </a:r>
            <a:endParaRPr kumimoji="1" lang="ja-JP" altLang="en-US" dirty="0"/>
          </a:p>
        </p:txBody>
      </p:sp>
      <p:sp>
        <p:nvSpPr>
          <p:cNvPr id="79" name="テキスト ボックス 78"/>
          <p:cNvSpPr txBox="1"/>
          <p:nvPr/>
        </p:nvSpPr>
        <p:spPr>
          <a:xfrm>
            <a:off x="4642620" y="2080734"/>
            <a:ext cx="377177" cy="369332"/>
          </a:xfrm>
          <a:prstGeom prst="rect">
            <a:avLst/>
          </a:prstGeom>
          <a:noFill/>
        </p:spPr>
        <p:txBody>
          <a:bodyPr wrap="none" rtlCol="0">
            <a:spAutoFit/>
          </a:bodyPr>
          <a:lstStyle/>
          <a:p>
            <a:r>
              <a:rPr kumimoji="1" lang="en-US" altLang="ja-JP" dirty="0" smtClean="0"/>
              <a:t>t6</a:t>
            </a:r>
            <a:endParaRPr kumimoji="1" lang="ja-JP" altLang="en-US" dirty="0"/>
          </a:p>
        </p:txBody>
      </p:sp>
      <p:sp>
        <p:nvSpPr>
          <p:cNvPr id="80" name="テキスト ボックス 79"/>
          <p:cNvSpPr txBox="1"/>
          <p:nvPr/>
        </p:nvSpPr>
        <p:spPr>
          <a:xfrm>
            <a:off x="5255395" y="2083909"/>
            <a:ext cx="377177" cy="369332"/>
          </a:xfrm>
          <a:prstGeom prst="rect">
            <a:avLst/>
          </a:prstGeom>
          <a:noFill/>
        </p:spPr>
        <p:txBody>
          <a:bodyPr wrap="none" rtlCol="0">
            <a:spAutoFit/>
          </a:bodyPr>
          <a:lstStyle/>
          <a:p>
            <a:r>
              <a:rPr kumimoji="1" lang="en-US" altLang="ja-JP" dirty="0" smtClean="0"/>
              <a:t>t7</a:t>
            </a:r>
            <a:endParaRPr kumimoji="1" lang="ja-JP" altLang="en-US" dirty="0"/>
          </a:p>
        </p:txBody>
      </p:sp>
      <p:sp>
        <p:nvSpPr>
          <p:cNvPr id="81" name="テキスト ボックス 80"/>
          <p:cNvSpPr txBox="1"/>
          <p:nvPr/>
        </p:nvSpPr>
        <p:spPr>
          <a:xfrm>
            <a:off x="5864129" y="2087084"/>
            <a:ext cx="377177" cy="369332"/>
          </a:xfrm>
          <a:prstGeom prst="rect">
            <a:avLst/>
          </a:prstGeom>
          <a:noFill/>
        </p:spPr>
        <p:txBody>
          <a:bodyPr wrap="none" rtlCol="0">
            <a:spAutoFit/>
          </a:bodyPr>
          <a:lstStyle/>
          <a:p>
            <a:r>
              <a:rPr kumimoji="1" lang="en-US" altLang="ja-JP" dirty="0" smtClean="0"/>
              <a:t>t8</a:t>
            </a:r>
            <a:endParaRPr kumimoji="1" lang="ja-JP" altLang="en-US" dirty="0"/>
          </a:p>
        </p:txBody>
      </p:sp>
      <p:sp>
        <p:nvSpPr>
          <p:cNvPr id="82" name="テキスト ボックス 81"/>
          <p:cNvSpPr txBox="1"/>
          <p:nvPr/>
        </p:nvSpPr>
        <p:spPr>
          <a:xfrm>
            <a:off x="6467379" y="2087084"/>
            <a:ext cx="377177" cy="369332"/>
          </a:xfrm>
          <a:prstGeom prst="rect">
            <a:avLst/>
          </a:prstGeom>
          <a:noFill/>
        </p:spPr>
        <p:txBody>
          <a:bodyPr wrap="none" rtlCol="0">
            <a:spAutoFit/>
          </a:bodyPr>
          <a:lstStyle/>
          <a:p>
            <a:r>
              <a:rPr kumimoji="1" lang="en-US" altLang="ja-JP" dirty="0" smtClean="0"/>
              <a:t>t9</a:t>
            </a:r>
            <a:endParaRPr kumimoji="1" lang="ja-JP" altLang="en-US" dirty="0"/>
          </a:p>
        </p:txBody>
      </p:sp>
      <p:sp>
        <p:nvSpPr>
          <p:cNvPr id="83" name="テキスト ボックス 82"/>
          <p:cNvSpPr txBox="1"/>
          <p:nvPr/>
        </p:nvSpPr>
        <p:spPr>
          <a:xfrm>
            <a:off x="7018783" y="2083909"/>
            <a:ext cx="505555" cy="369332"/>
          </a:xfrm>
          <a:prstGeom prst="rect">
            <a:avLst/>
          </a:prstGeom>
          <a:noFill/>
        </p:spPr>
        <p:txBody>
          <a:bodyPr wrap="none" rtlCol="0">
            <a:spAutoFit/>
          </a:bodyPr>
          <a:lstStyle/>
          <a:p>
            <a:r>
              <a:rPr kumimoji="1" lang="en-US" altLang="ja-JP" dirty="0" smtClean="0"/>
              <a:t>t10</a:t>
            </a:r>
            <a:endParaRPr kumimoji="1" lang="ja-JP" altLang="en-US" dirty="0"/>
          </a:p>
        </p:txBody>
      </p:sp>
      <p:sp>
        <p:nvSpPr>
          <p:cNvPr id="84" name="テキスト ボックス 83"/>
          <p:cNvSpPr txBox="1"/>
          <p:nvPr/>
        </p:nvSpPr>
        <p:spPr>
          <a:xfrm>
            <a:off x="7622033" y="2083909"/>
            <a:ext cx="488422" cy="369332"/>
          </a:xfrm>
          <a:prstGeom prst="rect">
            <a:avLst/>
          </a:prstGeom>
          <a:noFill/>
        </p:spPr>
        <p:txBody>
          <a:bodyPr wrap="none" rtlCol="0">
            <a:spAutoFit/>
          </a:bodyPr>
          <a:lstStyle/>
          <a:p>
            <a:r>
              <a:rPr kumimoji="1" lang="en-US" altLang="ja-JP" dirty="0" smtClean="0"/>
              <a:t>t11</a:t>
            </a:r>
            <a:endParaRPr kumimoji="1" lang="ja-JP" altLang="en-US" dirty="0"/>
          </a:p>
        </p:txBody>
      </p:sp>
      <p:sp>
        <p:nvSpPr>
          <p:cNvPr id="85" name="テキスト ボックス 84"/>
          <p:cNvSpPr txBox="1"/>
          <p:nvPr/>
        </p:nvSpPr>
        <p:spPr>
          <a:xfrm>
            <a:off x="8234808" y="2087084"/>
            <a:ext cx="505555" cy="369332"/>
          </a:xfrm>
          <a:prstGeom prst="rect">
            <a:avLst/>
          </a:prstGeom>
          <a:noFill/>
        </p:spPr>
        <p:txBody>
          <a:bodyPr wrap="none" rtlCol="0">
            <a:spAutoFit/>
          </a:bodyPr>
          <a:lstStyle/>
          <a:p>
            <a:r>
              <a:rPr kumimoji="1" lang="en-US" altLang="ja-JP" dirty="0" smtClean="0"/>
              <a:t>t12</a:t>
            </a:r>
            <a:endParaRPr kumimoji="1" lang="ja-JP" altLang="en-US" dirty="0"/>
          </a:p>
        </p:txBody>
      </p:sp>
      <p:sp>
        <p:nvSpPr>
          <p:cNvPr id="86" name="円/楕円 85"/>
          <p:cNvSpPr/>
          <p:nvPr/>
        </p:nvSpPr>
        <p:spPr>
          <a:xfrm>
            <a:off x="1872853" y="2456416"/>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1</a:t>
            </a:r>
            <a:endParaRPr kumimoji="1" lang="ja-JP" altLang="en-US" dirty="0"/>
          </a:p>
        </p:txBody>
      </p:sp>
      <p:sp>
        <p:nvSpPr>
          <p:cNvPr id="87" name="円/楕円 86"/>
          <p:cNvSpPr/>
          <p:nvPr/>
        </p:nvSpPr>
        <p:spPr>
          <a:xfrm>
            <a:off x="4302786" y="2456416"/>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88" name="円/楕円 87"/>
          <p:cNvSpPr/>
          <p:nvPr/>
        </p:nvSpPr>
        <p:spPr>
          <a:xfrm>
            <a:off x="7036907" y="2456416"/>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90" name="円/楕円 89"/>
          <p:cNvSpPr/>
          <p:nvPr/>
        </p:nvSpPr>
        <p:spPr>
          <a:xfrm>
            <a:off x="957844"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91" name="円/楕円 90"/>
          <p:cNvSpPr/>
          <p:nvPr/>
        </p:nvSpPr>
        <p:spPr>
          <a:xfrm>
            <a:off x="1567655"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70" name="円/楕円 69"/>
          <p:cNvSpPr/>
          <p:nvPr/>
        </p:nvSpPr>
        <p:spPr>
          <a:xfrm>
            <a:off x="2177466"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72" name="円/楕円 71"/>
          <p:cNvSpPr/>
          <p:nvPr/>
        </p:nvSpPr>
        <p:spPr>
          <a:xfrm>
            <a:off x="2787277"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sp>
        <p:nvSpPr>
          <p:cNvPr id="89" name="円/楕円 88"/>
          <p:cNvSpPr/>
          <p:nvPr/>
        </p:nvSpPr>
        <p:spPr>
          <a:xfrm>
            <a:off x="3397088"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05" name="円/楕円 104"/>
          <p:cNvSpPr/>
          <p:nvPr/>
        </p:nvSpPr>
        <p:spPr>
          <a:xfrm>
            <a:off x="4006899"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1</a:t>
            </a:r>
            <a:endParaRPr kumimoji="1" lang="ja-JP" altLang="en-US" dirty="0"/>
          </a:p>
        </p:txBody>
      </p:sp>
      <p:sp>
        <p:nvSpPr>
          <p:cNvPr id="106" name="円/楕円 105"/>
          <p:cNvSpPr/>
          <p:nvPr/>
        </p:nvSpPr>
        <p:spPr>
          <a:xfrm>
            <a:off x="4616710"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07" name="円/楕円 106"/>
          <p:cNvSpPr/>
          <p:nvPr/>
        </p:nvSpPr>
        <p:spPr>
          <a:xfrm>
            <a:off x="5226521"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109" name="円/楕円 108"/>
          <p:cNvSpPr/>
          <p:nvPr/>
        </p:nvSpPr>
        <p:spPr>
          <a:xfrm>
            <a:off x="5825751"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10" name="円/楕円 109"/>
          <p:cNvSpPr/>
          <p:nvPr/>
        </p:nvSpPr>
        <p:spPr>
          <a:xfrm>
            <a:off x="6427096"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1</a:t>
            </a:r>
            <a:endParaRPr kumimoji="1" lang="ja-JP" altLang="en-US" dirty="0"/>
          </a:p>
        </p:txBody>
      </p:sp>
      <p:sp>
        <p:nvSpPr>
          <p:cNvPr id="111" name="円/楕円 110"/>
          <p:cNvSpPr/>
          <p:nvPr/>
        </p:nvSpPr>
        <p:spPr>
          <a:xfrm>
            <a:off x="7036907"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112" name="円/楕円 111"/>
          <p:cNvSpPr/>
          <p:nvPr/>
        </p:nvSpPr>
        <p:spPr>
          <a:xfrm>
            <a:off x="7646718"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13" name="円/楕円 112"/>
          <p:cNvSpPr/>
          <p:nvPr/>
        </p:nvSpPr>
        <p:spPr>
          <a:xfrm>
            <a:off x="8256529" y="3033297"/>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cxnSp>
        <p:nvCxnSpPr>
          <p:cNvPr id="21" name="直線コネクタ 20"/>
          <p:cNvCxnSpPr>
            <a:stCxn id="86" idx="4"/>
            <a:endCxn id="90" idx="0"/>
          </p:cNvCxnSpPr>
          <p:nvPr/>
        </p:nvCxnSpPr>
        <p:spPr>
          <a:xfrm flipH="1">
            <a:off x="1182317" y="2905361"/>
            <a:ext cx="915009"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4" name="直線コネクタ 113"/>
          <p:cNvCxnSpPr>
            <a:stCxn id="86" idx="4"/>
            <a:endCxn id="91" idx="0"/>
          </p:cNvCxnSpPr>
          <p:nvPr/>
        </p:nvCxnSpPr>
        <p:spPr>
          <a:xfrm flipH="1">
            <a:off x="1792128" y="2905361"/>
            <a:ext cx="305198"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5" name="直線コネクタ 114"/>
          <p:cNvCxnSpPr>
            <a:stCxn id="86" idx="4"/>
            <a:endCxn id="70" idx="0"/>
          </p:cNvCxnSpPr>
          <p:nvPr/>
        </p:nvCxnSpPr>
        <p:spPr>
          <a:xfrm>
            <a:off x="2097326" y="2905361"/>
            <a:ext cx="304613"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6" name="直線コネクタ 115"/>
          <p:cNvCxnSpPr>
            <a:stCxn id="86" idx="4"/>
            <a:endCxn id="72" idx="0"/>
          </p:cNvCxnSpPr>
          <p:nvPr/>
        </p:nvCxnSpPr>
        <p:spPr>
          <a:xfrm>
            <a:off x="2097326" y="2905361"/>
            <a:ext cx="914424"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7" name="直線コネクタ 116"/>
          <p:cNvCxnSpPr>
            <a:stCxn id="87" idx="4"/>
            <a:endCxn id="89" idx="0"/>
          </p:cNvCxnSpPr>
          <p:nvPr/>
        </p:nvCxnSpPr>
        <p:spPr>
          <a:xfrm flipH="1">
            <a:off x="3621561" y="2905361"/>
            <a:ext cx="905698"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8" name="直線コネクタ 117"/>
          <p:cNvCxnSpPr>
            <a:stCxn id="87" idx="4"/>
            <a:endCxn id="105" idx="0"/>
          </p:cNvCxnSpPr>
          <p:nvPr/>
        </p:nvCxnSpPr>
        <p:spPr>
          <a:xfrm flipH="1">
            <a:off x="4231372" y="2905361"/>
            <a:ext cx="295887"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9" name="直線コネクタ 118"/>
          <p:cNvCxnSpPr>
            <a:stCxn id="87" idx="4"/>
            <a:endCxn id="106" idx="0"/>
          </p:cNvCxnSpPr>
          <p:nvPr/>
        </p:nvCxnSpPr>
        <p:spPr>
          <a:xfrm>
            <a:off x="4527259" y="2905361"/>
            <a:ext cx="313924"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0" name="直線コネクタ 119"/>
          <p:cNvCxnSpPr>
            <a:stCxn id="87" idx="4"/>
            <a:endCxn id="107" idx="0"/>
          </p:cNvCxnSpPr>
          <p:nvPr/>
        </p:nvCxnSpPr>
        <p:spPr>
          <a:xfrm>
            <a:off x="4527259" y="2905361"/>
            <a:ext cx="923735"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1" name="直線コネクタ 120"/>
          <p:cNvCxnSpPr>
            <a:stCxn id="88" idx="4"/>
            <a:endCxn id="109" idx="0"/>
          </p:cNvCxnSpPr>
          <p:nvPr/>
        </p:nvCxnSpPr>
        <p:spPr>
          <a:xfrm flipH="1">
            <a:off x="6050224" y="2905361"/>
            <a:ext cx="1211156"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2" name="直線コネクタ 121"/>
          <p:cNvCxnSpPr>
            <a:stCxn id="88" idx="4"/>
            <a:endCxn id="110" idx="0"/>
          </p:cNvCxnSpPr>
          <p:nvPr/>
        </p:nvCxnSpPr>
        <p:spPr>
          <a:xfrm flipH="1">
            <a:off x="6651569" y="2905361"/>
            <a:ext cx="609811"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3" name="直線コネクタ 122"/>
          <p:cNvCxnSpPr>
            <a:stCxn id="88" idx="4"/>
            <a:endCxn id="111" idx="0"/>
          </p:cNvCxnSpPr>
          <p:nvPr/>
        </p:nvCxnSpPr>
        <p:spPr>
          <a:xfrm>
            <a:off x="7261380" y="2905361"/>
            <a:ext cx="0"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5" name="直線コネクタ 124"/>
          <p:cNvCxnSpPr>
            <a:stCxn id="88" idx="4"/>
            <a:endCxn id="112" idx="0"/>
          </p:cNvCxnSpPr>
          <p:nvPr/>
        </p:nvCxnSpPr>
        <p:spPr>
          <a:xfrm>
            <a:off x="7261380" y="2905361"/>
            <a:ext cx="609811"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8" name="直線コネクタ 127"/>
          <p:cNvCxnSpPr>
            <a:stCxn id="88" idx="4"/>
            <a:endCxn id="113" idx="0"/>
          </p:cNvCxnSpPr>
          <p:nvPr/>
        </p:nvCxnSpPr>
        <p:spPr>
          <a:xfrm>
            <a:off x="7261380" y="2905361"/>
            <a:ext cx="1219622"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aphicFrame>
        <p:nvGraphicFramePr>
          <p:cNvPr id="132" name="表 131"/>
          <p:cNvGraphicFramePr>
            <a:graphicFrameLocks noGrp="1"/>
          </p:cNvGraphicFramePr>
          <p:nvPr>
            <p:extLst>
              <p:ext uri="{D42A27DB-BD31-4B8C-83A1-F6EECF244321}">
                <p14:modId xmlns:p14="http://schemas.microsoft.com/office/powerpoint/2010/main" val="2949976910"/>
              </p:ext>
            </p:extLst>
          </p:nvPr>
        </p:nvGraphicFramePr>
        <p:xfrm>
          <a:off x="882359" y="3796340"/>
          <a:ext cx="7899398" cy="626532"/>
        </p:xfrm>
        <a:graphic>
          <a:graphicData uri="http://schemas.openxmlformats.org/drawingml/2006/table">
            <a:tbl>
              <a:tblPr bandRow="1">
                <a:tableStyleId>{5C22544A-7EE6-4342-B048-85BDC9FD1C3A}</a:tableStyleId>
              </a:tblPr>
              <a:tblGrid>
                <a:gridCol w="607646"/>
                <a:gridCol w="607646"/>
                <a:gridCol w="607646"/>
                <a:gridCol w="607646"/>
                <a:gridCol w="607646"/>
                <a:gridCol w="607646"/>
                <a:gridCol w="607646"/>
                <a:gridCol w="607646"/>
                <a:gridCol w="607646"/>
                <a:gridCol w="607646"/>
                <a:gridCol w="607646"/>
                <a:gridCol w="607646"/>
                <a:gridCol w="607646"/>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146" name="図形グループ 145"/>
          <p:cNvGrpSpPr/>
          <p:nvPr/>
        </p:nvGrpSpPr>
        <p:grpSpPr>
          <a:xfrm>
            <a:off x="957844" y="3886310"/>
            <a:ext cx="7747630" cy="448945"/>
            <a:chOff x="767635" y="5059903"/>
            <a:chExt cx="7747630" cy="448945"/>
          </a:xfrm>
        </p:grpSpPr>
        <p:sp>
          <p:nvSpPr>
            <p:cNvPr id="133" name="円/楕円 132"/>
            <p:cNvSpPr/>
            <p:nvPr/>
          </p:nvSpPr>
          <p:spPr>
            <a:xfrm>
              <a:off x="767635"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34" name="円/楕円 133"/>
            <p:cNvSpPr/>
            <p:nvPr/>
          </p:nvSpPr>
          <p:spPr>
            <a:xfrm>
              <a:off x="1377446"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135" name="円/楕円 134"/>
            <p:cNvSpPr/>
            <p:nvPr/>
          </p:nvSpPr>
          <p:spPr>
            <a:xfrm>
              <a:off x="1987257"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136" name="円/楕円 135"/>
            <p:cNvSpPr/>
            <p:nvPr/>
          </p:nvSpPr>
          <p:spPr>
            <a:xfrm>
              <a:off x="2597068"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sp>
          <p:nvSpPr>
            <p:cNvPr id="137" name="円/楕円 136"/>
            <p:cNvSpPr/>
            <p:nvPr/>
          </p:nvSpPr>
          <p:spPr>
            <a:xfrm>
              <a:off x="3206879"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38" name="円/楕円 137"/>
            <p:cNvSpPr/>
            <p:nvPr/>
          </p:nvSpPr>
          <p:spPr>
            <a:xfrm>
              <a:off x="3816690"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1</a:t>
              </a:r>
              <a:endParaRPr kumimoji="1" lang="ja-JP" altLang="en-US" dirty="0"/>
            </a:p>
          </p:txBody>
        </p:sp>
        <p:sp>
          <p:nvSpPr>
            <p:cNvPr id="139" name="円/楕円 138"/>
            <p:cNvSpPr/>
            <p:nvPr/>
          </p:nvSpPr>
          <p:spPr>
            <a:xfrm>
              <a:off x="4426501"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40" name="円/楕円 139"/>
            <p:cNvSpPr/>
            <p:nvPr/>
          </p:nvSpPr>
          <p:spPr>
            <a:xfrm>
              <a:off x="5036312"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141" name="円/楕円 140"/>
            <p:cNvSpPr/>
            <p:nvPr/>
          </p:nvSpPr>
          <p:spPr>
            <a:xfrm>
              <a:off x="5635542"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42" name="円/楕円 141"/>
            <p:cNvSpPr/>
            <p:nvPr/>
          </p:nvSpPr>
          <p:spPr>
            <a:xfrm>
              <a:off x="6236887"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1</a:t>
              </a:r>
              <a:endParaRPr kumimoji="1" lang="ja-JP" altLang="en-US" dirty="0"/>
            </a:p>
          </p:txBody>
        </p:sp>
        <p:sp>
          <p:nvSpPr>
            <p:cNvPr id="143" name="円/楕円 142"/>
            <p:cNvSpPr/>
            <p:nvPr/>
          </p:nvSpPr>
          <p:spPr>
            <a:xfrm>
              <a:off x="6846698"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144" name="円/楕円 143"/>
            <p:cNvSpPr/>
            <p:nvPr/>
          </p:nvSpPr>
          <p:spPr>
            <a:xfrm>
              <a:off x="7456509"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45" name="円/楕円 144"/>
            <p:cNvSpPr/>
            <p:nvPr/>
          </p:nvSpPr>
          <p:spPr>
            <a:xfrm>
              <a:off x="8066320"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grpSp>
      <p:cxnSp>
        <p:nvCxnSpPr>
          <p:cNvPr id="148" name="直線矢印コネクタ 147"/>
          <p:cNvCxnSpPr>
            <a:stCxn id="90" idx="4"/>
          </p:cNvCxnSpPr>
          <p:nvPr/>
        </p:nvCxnSpPr>
        <p:spPr>
          <a:xfrm>
            <a:off x="1182317" y="3482242"/>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49" name="直線矢印コネクタ 148"/>
          <p:cNvCxnSpPr/>
          <p:nvPr/>
        </p:nvCxnSpPr>
        <p:spPr>
          <a:xfrm>
            <a:off x="1793636" y="3482242"/>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1" name="直線矢印コネクタ 150"/>
          <p:cNvCxnSpPr/>
          <p:nvPr/>
        </p:nvCxnSpPr>
        <p:spPr>
          <a:xfrm>
            <a:off x="2405166" y="3477593"/>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3" name="直線矢印コネクタ 152"/>
          <p:cNvCxnSpPr/>
          <p:nvPr/>
        </p:nvCxnSpPr>
        <p:spPr>
          <a:xfrm>
            <a:off x="3010031" y="3482242"/>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4" name="直線矢印コネクタ 153"/>
          <p:cNvCxnSpPr/>
          <p:nvPr/>
        </p:nvCxnSpPr>
        <p:spPr>
          <a:xfrm>
            <a:off x="3621561" y="3477593"/>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6" name="直線矢印コネクタ 155"/>
          <p:cNvCxnSpPr/>
          <p:nvPr/>
        </p:nvCxnSpPr>
        <p:spPr>
          <a:xfrm>
            <a:off x="4222299" y="3477593"/>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7" name="直線矢印コネクタ 156"/>
          <p:cNvCxnSpPr/>
          <p:nvPr/>
        </p:nvCxnSpPr>
        <p:spPr>
          <a:xfrm>
            <a:off x="4833829" y="3472944"/>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8" name="直線矢印コネクタ 157"/>
          <p:cNvCxnSpPr/>
          <p:nvPr/>
        </p:nvCxnSpPr>
        <p:spPr>
          <a:xfrm>
            <a:off x="5438694" y="3477593"/>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9" name="直線矢印コネクタ 158"/>
          <p:cNvCxnSpPr/>
          <p:nvPr/>
        </p:nvCxnSpPr>
        <p:spPr>
          <a:xfrm>
            <a:off x="6050224" y="3472944"/>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61" name="直線矢印コネクタ 160"/>
          <p:cNvCxnSpPr/>
          <p:nvPr/>
        </p:nvCxnSpPr>
        <p:spPr>
          <a:xfrm>
            <a:off x="6662421" y="3477593"/>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62" name="直線矢印コネクタ 161"/>
          <p:cNvCxnSpPr/>
          <p:nvPr/>
        </p:nvCxnSpPr>
        <p:spPr>
          <a:xfrm>
            <a:off x="7273951" y="3472944"/>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63" name="直線矢印コネクタ 162"/>
          <p:cNvCxnSpPr/>
          <p:nvPr/>
        </p:nvCxnSpPr>
        <p:spPr>
          <a:xfrm>
            <a:off x="7878816" y="3477593"/>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64" name="直線矢印コネクタ 163"/>
          <p:cNvCxnSpPr/>
          <p:nvPr/>
        </p:nvCxnSpPr>
        <p:spPr>
          <a:xfrm>
            <a:off x="8490346" y="3472944"/>
            <a:ext cx="0" cy="3140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5" name="テキスト ボックス 164"/>
          <p:cNvSpPr txBox="1"/>
          <p:nvPr/>
        </p:nvSpPr>
        <p:spPr>
          <a:xfrm>
            <a:off x="6134469" y="4417395"/>
            <a:ext cx="2662670" cy="307777"/>
          </a:xfrm>
          <a:prstGeom prst="rect">
            <a:avLst/>
          </a:prstGeom>
          <a:noFill/>
        </p:spPr>
        <p:txBody>
          <a:bodyPr wrap="none" rtlCol="0">
            <a:spAutoFit/>
          </a:bodyPr>
          <a:lstStyle/>
          <a:p>
            <a:r>
              <a:rPr lang="en-US" altLang="ja-JP" sz="1400" dirty="0" err="1" smtClean="0">
                <a:latin typeface="Courier"/>
                <a:cs typeface="Courier"/>
              </a:rPr>
              <a:t>gather</a:t>
            </a:r>
            <a:r>
              <a:rPr kumimoji="1" lang="en-US" altLang="ja-JP" sz="1400" dirty="0" err="1" smtClean="0">
                <a:latin typeface="Courier"/>
                <a:cs typeface="Courier"/>
              </a:rPr>
              <a:t>_neighbors_kernel</a:t>
            </a:r>
            <a:endParaRPr kumimoji="1" lang="ja-JP" altLang="en-US" sz="1400" dirty="0">
              <a:latin typeface="Courier"/>
              <a:cs typeface="Courier"/>
            </a:endParaRPr>
          </a:p>
        </p:txBody>
      </p:sp>
      <p:graphicFrame>
        <p:nvGraphicFramePr>
          <p:cNvPr id="183" name="表 182"/>
          <p:cNvGraphicFramePr>
            <a:graphicFrameLocks noGrp="1"/>
          </p:cNvGraphicFramePr>
          <p:nvPr>
            <p:extLst>
              <p:ext uri="{D42A27DB-BD31-4B8C-83A1-F6EECF244321}">
                <p14:modId xmlns:p14="http://schemas.microsoft.com/office/powerpoint/2010/main" val="2276476528"/>
              </p:ext>
            </p:extLst>
          </p:nvPr>
        </p:nvGraphicFramePr>
        <p:xfrm>
          <a:off x="882359" y="1263894"/>
          <a:ext cx="1822449" cy="626532"/>
        </p:xfrm>
        <a:graphic>
          <a:graphicData uri="http://schemas.openxmlformats.org/drawingml/2006/table">
            <a:tbl>
              <a:tblPr bandRow="1">
                <a:tableStyleId>{5C22544A-7EE6-4342-B048-85BDC9FD1C3A}</a:tableStyleId>
              </a:tblPr>
              <a:tblGrid>
                <a:gridCol w="607483"/>
                <a:gridCol w="607483"/>
                <a:gridCol w="607483"/>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229" name="図形グループ 228"/>
          <p:cNvGrpSpPr/>
          <p:nvPr/>
        </p:nvGrpSpPr>
        <p:grpSpPr>
          <a:xfrm>
            <a:off x="959653" y="1352215"/>
            <a:ext cx="1668567" cy="448945"/>
            <a:chOff x="769444" y="1612321"/>
            <a:chExt cx="1668567" cy="448945"/>
          </a:xfrm>
        </p:grpSpPr>
        <p:sp>
          <p:nvSpPr>
            <p:cNvPr id="185" name="円/楕円 184"/>
            <p:cNvSpPr/>
            <p:nvPr/>
          </p:nvSpPr>
          <p:spPr>
            <a:xfrm>
              <a:off x="769444"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1</a:t>
              </a:r>
              <a:endParaRPr kumimoji="1" lang="ja-JP" altLang="en-US" dirty="0"/>
            </a:p>
          </p:txBody>
        </p:sp>
        <p:sp>
          <p:nvSpPr>
            <p:cNvPr id="186" name="円/楕円 185"/>
            <p:cNvSpPr/>
            <p:nvPr/>
          </p:nvSpPr>
          <p:spPr>
            <a:xfrm>
              <a:off x="1379255"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2</a:t>
              </a:r>
              <a:endParaRPr kumimoji="1" lang="ja-JP" altLang="en-US" dirty="0"/>
            </a:p>
          </p:txBody>
        </p:sp>
        <p:sp>
          <p:nvSpPr>
            <p:cNvPr id="187" name="円/楕円 186"/>
            <p:cNvSpPr/>
            <p:nvPr/>
          </p:nvSpPr>
          <p:spPr>
            <a:xfrm>
              <a:off x="1989066"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4</a:t>
              </a:r>
              <a:endParaRPr kumimoji="1" lang="ja-JP" altLang="en-US" dirty="0"/>
            </a:p>
          </p:txBody>
        </p:sp>
      </p:grpSp>
      <p:sp>
        <p:nvSpPr>
          <p:cNvPr id="198" name="角丸四角形 197"/>
          <p:cNvSpPr/>
          <p:nvPr/>
        </p:nvSpPr>
        <p:spPr>
          <a:xfrm>
            <a:off x="626796" y="4936843"/>
            <a:ext cx="8369300" cy="1045438"/>
          </a:xfrm>
          <a:prstGeom prst="roundRect">
            <a:avLst>
              <a:gd name="adj" fmla="val 14432"/>
            </a:avLst>
          </a:prstGeom>
          <a:ln w="28575" cmpd="sng"/>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graphicFrame>
        <p:nvGraphicFramePr>
          <p:cNvPr id="199" name="表 198"/>
          <p:cNvGraphicFramePr>
            <a:graphicFrameLocks noGrp="1"/>
          </p:cNvGraphicFramePr>
          <p:nvPr>
            <p:extLst>
              <p:ext uri="{D42A27DB-BD31-4B8C-83A1-F6EECF244321}">
                <p14:modId xmlns:p14="http://schemas.microsoft.com/office/powerpoint/2010/main" val="3870301693"/>
              </p:ext>
            </p:extLst>
          </p:nvPr>
        </p:nvGraphicFramePr>
        <p:xfrm>
          <a:off x="882359" y="5047972"/>
          <a:ext cx="7899398" cy="626532"/>
        </p:xfrm>
        <a:graphic>
          <a:graphicData uri="http://schemas.openxmlformats.org/drawingml/2006/table">
            <a:tbl>
              <a:tblPr bandRow="1">
                <a:tableStyleId>{5C22544A-7EE6-4342-B048-85BDC9FD1C3A}</a:tableStyleId>
              </a:tblPr>
              <a:tblGrid>
                <a:gridCol w="607646"/>
                <a:gridCol w="607646"/>
                <a:gridCol w="607646"/>
                <a:gridCol w="607646"/>
                <a:gridCol w="607646"/>
                <a:gridCol w="607646"/>
                <a:gridCol w="607646"/>
                <a:gridCol w="607646"/>
                <a:gridCol w="607646"/>
                <a:gridCol w="607646"/>
                <a:gridCol w="607646"/>
                <a:gridCol w="607646"/>
                <a:gridCol w="607646"/>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200" name="図形グループ 199"/>
          <p:cNvGrpSpPr/>
          <p:nvPr/>
        </p:nvGrpSpPr>
        <p:grpSpPr>
          <a:xfrm>
            <a:off x="957844" y="5137942"/>
            <a:ext cx="7747630" cy="448945"/>
            <a:chOff x="767635" y="5059903"/>
            <a:chExt cx="7747630" cy="448945"/>
          </a:xfrm>
        </p:grpSpPr>
        <p:sp>
          <p:nvSpPr>
            <p:cNvPr id="201" name="円/楕円 200"/>
            <p:cNvSpPr/>
            <p:nvPr/>
          </p:nvSpPr>
          <p:spPr>
            <a:xfrm>
              <a:off x="767635"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rPr>
                <a:t>0</a:t>
              </a:r>
              <a:endParaRPr kumimoji="1" lang="ja-JP" altLang="en-US" dirty="0">
                <a:solidFill>
                  <a:schemeClr val="tx1"/>
                </a:solidFill>
              </a:endParaRPr>
            </a:p>
          </p:txBody>
        </p:sp>
        <p:sp>
          <p:nvSpPr>
            <p:cNvPr id="202" name="円/楕円 201"/>
            <p:cNvSpPr/>
            <p:nvPr/>
          </p:nvSpPr>
          <p:spPr>
            <a:xfrm>
              <a:off x="1377446"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chemeClr val="tx1"/>
                  </a:solidFill>
                </a:rPr>
                <a:t>0</a:t>
              </a:r>
              <a:endParaRPr kumimoji="1" lang="ja-JP" altLang="en-US" dirty="0">
                <a:solidFill>
                  <a:schemeClr val="tx1"/>
                </a:solidFill>
              </a:endParaRPr>
            </a:p>
          </p:txBody>
        </p:sp>
        <p:sp>
          <p:nvSpPr>
            <p:cNvPr id="203" name="円/楕円 202"/>
            <p:cNvSpPr/>
            <p:nvPr/>
          </p:nvSpPr>
          <p:spPr>
            <a:xfrm>
              <a:off x="1987257"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chemeClr val="tx1"/>
                  </a:solidFill>
                </a:rPr>
                <a:t>0</a:t>
              </a:r>
              <a:endParaRPr kumimoji="1" lang="ja-JP" altLang="en-US" dirty="0">
                <a:solidFill>
                  <a:schemeClr val="tx1"/>
                </a:solidFill>
              </a:endParaRPr>
            </a:p>
          </p:txBody>
        </p:sp>
        <p:sp>
          <p:nvSpPr>
            <p:cNvPr id="204" name="円/楕円 203"/>
            <p:cNvSpPr/>
            <p:nvPr/>
          </p:nvSpPr>
          <p:spPr>
            <a:xfrm>
              <a:off x="2597068"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1</a:t>
              </a:r>
              <a:endParaRPr kumimoji="1" lang="ja-JP" altLang="en-US" dirty="0">
                <a:solidFill>
                  <a:schemeClr val="tx1"/>
                </a:solidFill>
              </a:endParaRPr>
            </a:p>
          </p:txBody>
        </p:sp>
        <p:sp>
          <p:nvSpPr>
            <p:cNvPr id="205" name="円/楕円 204"/>
            <p:cNvSpPr/>
            <p:nvPr/>
          </p:nvSpPr>
          <p:spPr>
            <a:xfrm>
              <a:off x="3206879"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1</a:t>
              </a:r>
              <a:endParaRPr kumimoji="1" lang="ja-JP" altLang="en-US" dirty="0">
                <a:solidFill>
                  <a:schemeClr val="tx1"/>
                </a:solidFill>
              </a:endParaRPr>
            </a:p>
          </p:txBody>
        </p:sp>
        <p:sp>
          <p:nvSpPr>
            <p:cNvPr id="206" name="円/楕円 205"/>
            <p:cNvSpPr/>
            <p:nvPr/>
          </p:nvSpPr>
          <p:spPr>
            <a:xfrm>
              <a:off x="3816690"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2</a:t>
              </a:r>
              <a:endParaRPr kumimoji="1" lang="ja-JP" altLang="en-US" dirty="0">
                <a:solidFill>
                  <a:schemeClr val="tx1"/>
                </a:solidFill>
              </a:endParaRPr>
            </a:p>
          </p:txBody>
        </p:sp>
        <p:sp>
          <p:nvSpPr>
            <p:cNvPr id="207" name="円/楕円 206"/>
            <p:cNvSpPr/>
            <p:nvPr/>
          </p:nvSpPr>
          <p:spPr>
            <a:xfrm>
              <a:off x="4426501"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chemeClr val="tx1"/>
                  </a:solidFill>
                </a:rPr>
                <a:t>2</a:t>
              </a:r>
              <a:endParaRPr kumimoji="1" lang="ja-JP" altLang="en-US" dirty="0">
                <a:solidFill>
                  <a:schemeClr val="tx1"/>
                </a:solidFill>
              </a:endParaRPr>
            </a:p>
          </p:txBody>
        </p:sp>
        <p:sp>
          <p:nvSpPr>
            <p:cNvPr id="208" name="円/楕円 207"/>
            <p:cNvSpPr/>
            <p:nvPr/>
          </p:nvSpPr>
          <p:spPr>
            <a:xfrm>
              <a:off x="5036312"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chemeClr val="tx1"/>
                  </a:solidFill>
                </a:rPr>
                <a:t>3</a:t>
              </a:r>
              <a:endParaRPr kumimoji="1" lang="ja-JP" altLang="en-US" dirty="0">
                <a:solidFill>
                  <a:schemeClr val="tx1"/>
                </a:solidFill>
              </a:endParaRPr>
            </a:p>
          </p:txBody>
        </p:sp>
        <p:sp>
          <p:nvSpPr>
            <p:cNvPr id="209" name="円/楕円 208"/>
            <p:cNvSpPr/>
            <p:nvPr/>
          </p:nvSpPr>
          <p:spPr>
            <a:xfrm>
              <a:off x="5635542"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3</a:t>
              </a:r>
              <a:endParaRPr kumimoji="1" lang="ja-JP" altLang="en-US" dirty="0">
                <a:solidFill>
                  <a:schemeClr val="tx1"/>
                </a:solidFill>
              </a:endParaRPr>
            </a:p>
          </p:txBody>
        </p:sp>
        <p:sp>
          <p:nvSpPr>
            <p:cNvPr id="210" name="円/楕円 209"/>
            <p:cNvSpPr/>
            <p:nvPr/>
          </p:nvSpPr>
          <p:spPr>
            <a:xfrm>
              <a:off x="6236887"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chemeClr val="tx1"/>
                  </a:solidFill>
                </a:rPr>
                <a:t>4</a:t>
              </a:r>
              <a:endParaRPr kumimoji="1" lang="ja-JP" altLang="en-US" dirty="0">
                <a:solidFill>
                  <a:schemeClr val="tx1"/>
                </a:solidFill>
              </a:endParaRPr>
            </a:p>
          </p:txBody>
        </p:sp>
        <p:sp>
          <p:nvSpPr>
            <p:cNvPr id="211" name="円/楕円 210"/>
            <p:cNvSpPr/>
            <p:nvPr/>
          </p:nvSpPr>
          <p:spPr>
            <a:xfrm>
              <a:off x="6846698"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chemeClr val="tx1"/>
                  </a:solidFill>
                </a:rPr>
                <a:t>4</a:t>
              </a:r>
              <a:endParaRPr kumimoji="1" lang="ja-JP" altLang="en-US" dirty="0">
                <a:solidFill>
                  <a:schemeClr val="tx1"/>
                </a:solidFill>
              </a:endParaRPr>
            </a:p>
          </p:txBody>
        </p:sp>
        <p:sp>
          <p:nvSpPr>
            <p:cNvPr id="212" name="円/楕円 211"/>
            <p:cNvSpPr/>
            <p:nvPr/>
          </p:nvSpPr>
          <p:spPr>
            <a:xfrm>
              <a:off x="7456509" y="5059903"/>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solidFill>
                    <a:schemeClr val="tx1"/>
                  </a:solidFill>
                </a:rPr>
                <a:t>6</a:t>
              </a:r>
              <a:endParaRPr kumimoji="1" lang="ja-JP" altLang="en-US" dirty="0">
                <a:solidFill>
                  <a:schemeClr val="tx1"/>
                </a:solidFill>
              </a:endParaRPr>
            </a:p>
          </p:txBody>
        </p:sp>
        <p:sp>
          <p:nvSpPr>
            <p:cNvPr id="213" name="円/楕円 212"/>
            <p:cNvSpPr/>
            <p:nvPr/>
          </p:nvSpPr>
          <p:spPr>
            <a:xfrm>
              <a:off x="8066320" y="5059903"/>
              <a:ext cx="448945" cy="448945"/>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6</a:t>
              </a:r>
              <a:endParaRPr kumimoji="1" lang="ja-JP" altLang="en-US" dirty="0">
                <a:solidFill>
                  <a:schemeClr val="tx1"/>
                </a:solidFill>
              </a:endParaRPr>
            </a:p>
          </p:txBody>
        </p:sp>
      </p:grpSp>
      <p:graphicFrame>
        <p:nvGraphicFramePr>
          <p:cNvPr id="230" name="表 229"/>
          <p:cNvGraphicFramePr>
            <a:graphicFrameLocks noGrp="1"/>
          </p:cNvGraphicFramePr>
          <p:nvPr>
            <p:extLst>
              <p:ext uri="{D42A27DB-BD31-4B8C-83A1-F6EECF244321}">
                <p14:modId xmlns:p14="http://schemas.microsoft.com/office/powerpoint/2010/main" val="790545508"/>
              </p:ext>
            </p:extLst>
          </p:nvPr>
        </p:nvGraphicFramePr>
        <p:xfrm>
          <a:off x="880903" y="6131166"/>
          <a:ext cx="1216424" cy="626532"/>
        </p:xfrm>
        <a:graphic>
          <a:graphicData uri="http://schemas.openxmlformats.org/drawingml/2006/table">
            <a:tbl>
              <a:tblPr bandRow="1">
                <a:tableStyleId>{5C22544A-7EE6-4342-B048-85BDC9FD1C3A}</a:tableStyleId>
              </a:tblPr>
              <a:tblGrid>
                <a:gridCol w="608212"/>
                <a:gridCol w="608212"/>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236" name="図形グループ 235"/>
          <p:cNvGrpSpPr/>
          <p:nvPr/>
        </p:nvGrpSpPr>
        <p:grpSpPr>
          <a:xfrm>
            <a:off x="958197" y="6219487"/>
            <a:ext cx="1058756" cy="448945"/>
            <a:chOff x="767988" y="6219487"/>
            <a:chExt cx="1058756" cy="448945"/>
          </a:xfrm>
        </p:grpSpPr>
        <p:sp>
          <p:nvSpPr>
            <p:cNvPr id="232" name="円/楕円 231"/>
            <p:cNvSpPr/>
            <p:nvPr/>
          </p:nvSpPr>
          <p:spPr>
            <a:xfrm>
              <a:off x="767988" y="6219487"/>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3</a:t>
              </a:r>
              <a:endParaRPr kumimoji="1" lang="ja-JP" altLang="en-US" dirty="0"/>
            </a:p>
          </p:txBody>
        </p:sp>
        <p:sp>
          <p:nvSpPr>
            <p:cNvPr id="233" name="円/楕円 232"/>
            <p:cNvSpPr/>
            <p:nvPr/>
          </p:nvSpPr>
          <p:spPr>
            <a:xfrm>
              <a:off x="1377799" y="6219487"/>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6</a:t>
              </a:r>
              <a:endParaRPr kumimoji="1" lang="ja-JP" altLang="en-US" dirty="0"/>
            </a:p>
          </p:txBody>
        </p:sp>
      </p:grpSp>
      <p:sp>
        <p:nvSpPr>
          <p:cNvPr id="235" name="テキスト ボックス 234"/>
          <p:cNvSpPr txBox="1"/>
          <p:nvPr/>
        </p:nvSpPr>
        <p:spPr>
          <a:xfrm>
            <a:off x="6146529" y="5674504"/>
            <a:ext cx="2554931" cy="307777"/>
          </a:xfrm>
          <a:prstGeom prst="rect">
            <a:avLst/>
          </a:prstGeom>
          <a:noFill/>
        </p:spPr>
        <p:txBody>
          <a:bodyPr wrap="none" rtlCol="0">
            <a:spAutoFit/>
          </a:bodyPr>
          <a:lstStyle/>
          <a:p>
            <a:r>
              <a:rPr kumimoji="1" lang="en-US" altLang="ja-JP" sz="1400" dirty="0" smtClean="0">
                <a:latin typeface="Courier"/>
                <a:cs typeface="Courier"/>
              </a:rPr>
              <a:t>Sort-Unique by library</a:t>
            </a:r>
            <a:endParaRPr kumimoji="1" lang="ja-JP" altLang="en-US" sz="1400" dirty="0">
              <a:latin typeface="Courier"/>
              <a:cs typeface="Courier"/>
            </a:endParaRPr>
          </a:p>
        </p:txBody>
      </p:sp>
      <p:sp>
        <p:nvSpPr>
          <p:cNvPr id="237" name="テキスト ボックス 236"/>
          <p:cNvSpPr txBox="1"/>
          <p:nvPr/>
        </p:nvSpPr>
        <p:spPr>
          <a:xfrm>
            <a:off x="276446" y="1367993"/>
            <a:ext cx="530915" cy="369332"/>
          </a:xfrm>
          <a:prstGeom prst="rect">
            <a:avLst/>
          </a:prstGeom>
          <a:noFill/>
        </p:spPr>
        <p:txBody>
          <a:bodyPr wrap="none" rtlCol="0">
            <a:spAutoFit/>
          </a:bodyPr>
          <a:lstStyle/>
          <a:p>
            <a:r>
              <a:rPr lang="en-US" altLang="ja-JP" dirty="0" smtClean="0"/>
              <a:t>CQ</a:t>
            </a:r>
            <a:endParaRPr kumimoji="1" lang="ja-JP" altLang="en-US" dirty="0"/>
          </a:p>
        </p:txBody>
      </p:sp>
      <p:sp>
        <p:nvSpPr>
          <p:cNvPr id="238" name="テキスト ボックス 237"/>
          <p:cNvSpPr txBox="1"/>
          <p:nvPr/>
        </p:nvSpPr>
        <p:spPr>
          <a:xfrm>
            <a:off x="276446" y="6275578"/>
            <a:ext cx="530915" cy="369332"/>
          </a:xfrm>
          <a:prstGeom prst="rect">
            <a:avLst/>
          </a:prstGeom>
          <a:noFill/>
        </p:spPr>
        <p:txBody>
          <a:bodyPr wrap="none" rtlCol="0">
            <a:spAutoFit/>
          </a:bodyPr>
          <a:lstStyle/>
          <a:p>
            <a:r>
              <a:rPr lang="en-US" altLang="ja-JP" dirty="0"/>
              <a:t>N</a:t>
            </a:r>
            <a:r>
              <a:rPr lang="en-US" altLang="ja-JP" dirty="0" smtClean="0"/>
              <a:t>Q</a:t>
            </a:r>
            <a:endParaRPr kumimoji="1" lang="ja-JP" altLang="en-US" dirty="0"/>
          </a:p>
        </p:txBody>
      </p:sp>
      <p:sp>
        <p:nvSpPr>
          <p:cNvPr id="239" name="日付プレースホルダー 238"/>
          <p:cNvSpPr>
            <a:spLocks noGrp="1"/>
          </p:cNvSpPr>
          <p:nvPr>
            <p:ph type="dt" sz="half" idx="10"/>
          </p:nvPr>
        </p:nvSpPr>
        <p:spPr/>
        <p:txBody>
          <a:bodyPr/>
          <a:lstStyle/>
          <a:p>
            <a:fld id="{852AD6E8-AB92-6B4E-A843-34C6E3E15666}" type="datetime1">
              <a:rPr kumimoji="1" lang="ja-JP" altLang="en-US" smtClean="0"/>
              <a:t>2014/12/04</a:t>
            </a:fld>
            <a:endParaRPr kumimoji="1" lang="ja-JP" altLang="en-US"/>
          </a:p>
        </p:txBody>
      </p:sp>
      <p:sp>
        <p:nvSpPr>
          <p:cNvPr id="240" name="フッター プレースホルダー 239"/>
          <p:cNvSpPr>
            <a:spLocks noGrp="1"/>
          </p:cNvSpPr>
          <p:nvPr>
            <p:ph type="ftr" sz="quarter" idx="11"/>
          </p:nvPr>
        </p:nvSpPr>
        <p:spPr/>
        <p:txBody>
          <a:bodyPr/>
          <a:lstStyle/>
          <a:p>
            <a:r>
              <a:rPr kumimoji="1" lang="en-US" altLang="ja-JP" smtClean="0"/>
              <a:t>11CPSY</a:t>
            </a:r>
            <a:endParaRPr kumimoji="1" lang="ja-JP" altLang="en-US"/>
          </a:p>
        </p:txBody>
      </p:sp>
      <p:sp>
        <p:nvSpPr>
          <p:cNvPr id="241" name="スライド番号プレースホルダー 240"/>
          <p:cNvSpPr>
            <a:spLocks noGrp="1"/>
          </p:cNvSpPr>
          <p:nvPr>
            <p:ph type="sldNum" sz="quarter" idx="12"/>
          </p:nvPr>
        </p:nvSpPr>
        <p:spPr/>
        <p:txBody>
          <a:bodyPr/>
          <a:lstStyle/>
          <a:p>
            <a:fld id="{45E31C3F-C679-2546-A6E2-524E8614E711}" type="slidenum">
              <a:rPr kumimoji="1" lang="ja-JP" altLang="en-US" smtClean="0"/>
              <a:t>13</a:t>
            </a:fld>
            <a:endParaRPr kumimoji="1" lang="ja-JP" altLang="en-US"/>
          </a:p>
        </p:txBody>
      </p:sp>
      <p:sp>
        <p:nvSpPr>
          <p:cNvPr id="245" name="環状矢印 244"/>
          <p:cNvSpPr/>
          <p:nvPr/>
        </p:nvSpPr>
        <p:spPr>
          <a:xfrm rot="5400000" flipV="1">
            <a:off x="84113" y="1724754"/>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246" name="環状矢印 245"/>
          <p:cNvSpPr/>
          <p:nvPr/>
        </p:nvSpPr>
        <p:spPr>
          <a:xfrm rot="5400000" flipV="1">
            <a:off x="84113" y="5322509"/>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247" name="環状矢印 246"/>
          <p:cNvSpPr/>
          <p:nvPr/>
        </p:nvSpPr>
        <p:spPr>
          <a:xfrm rot="5400000" flipV="1">
            <a:off x="84113" y="4159534"/>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248" name="テキスト ボックス 247"/>
          <p:cNvSpPr txBox="1"/>
          <p:nvPr/>
        </p:nvSpPr>
        <p:spPr>
          <a:xfrm>
            <a:off x="5099872" y="6198417"/>
            <a:ext cx="3916837" cy="523220"/>
          </a:xfrm>
          <a:prstGeom prst="rect">
            <a:avLst/>
          </a:prstGeom>
          <a:noFill/>
        </p:spPr>
        <p:txBody>
          <a:bodyPr wrap="none" rtlCol="0">
            <a:spAutoFit/>
          </a:bodyPr>
          <a:lstStyle/>
          <a:p>
            <a:r>
              <a:rPr lang="en-US" altLang="ja-JP" sz="1400" dirty="0" smtClean="0"/>
              <a:t>[4] T</a:t>
            </a:r>
            <a:r>
              <a:rPr lang="en-US" altLang="ja-JP" sz="1400" dirty="0"/>
              <a:t>. </a:t>
            </a:r>
            <a:r>
              <a:rPr lang="en-US" altLang="ja-JP" sz="1400" dirty="0" err="1" smtClean="0"/>
              <a:t>Mitsuishi</a:t>
            </a:r>
            <a:r>
              <a:rPr lang="en-US" altLang="ja-JP" sz="1400" dirty="0"/>
              <a:t> </a:t>
            </a:r>
            <a:r>
              <a:rPr lang="en-US" altLang="ja-JP" sz="1400" dirty="0" err="1" smtClean="0"/>
              <a:t>et.al</a:t>
            </a:r>
            <a:r>
              <a:rPr lang="en-US" altLang="ja-JP" sz="1400" dirty="0" smtClean="0"/>
              <a:t>. </a:t>
            </a:r>
            <a:r>
              <a:rPr lang="en-US" altLang="ja-JP" sz="1400" i="1" dirty="0" smtClean="0"/>
              <a:t>Accelerating </a:t>
            </a:r>
            <a:r>
              <a:rPr lang="en-US" altLang="ja-JP" sz="1400" i="1" dirty="0"/>
              <a:t>Breadth First </a:t>
            </a:r>
            <a:endParaRPr lang="en-US" altLang="ja-JP" sz="1400" i="1" dirty="0" smtClean="0"/>
          </a:p>
          <a:p>
            <a:r>
              <a:rPr lang="en-US" altLang="ja-JP" sz="1400" i="1" dirty="0" smtClean="0"/>
              <a:t>  Search </a:t>
            </a:r>
            <a:r>
              <a:rPr lang="en-US" altLang="ja-JP" sz="1400" i="1" dirty="0"/>
              <a:t>on GPU-</a:t>
            </a:r>
            <a:r>
              <a:rPr lang="en-US" altLang="ja-JP" sz="1400" i="1" dirty="0" smtClean="0"/>
              <a:t>BOX</a:t>
            </a:r>
            <a:r>
              <a:rPr lang="en-US" altLang="ja-JP" sz="1400" dirty="0" smtClean="0"/>
              <a:t>. In </a:t>
            </a:r>
            <a:r>
              <a:rPr lang="en-US" altLang="ja-JP" sz="1400" i="1" dirty="0" smtClean="0"/>
              <a:t>HEART2014</a:t>
            </a:r>
            <a:r>
              <a:rPr lang="en-US" altLang="ja-JP" sz="1400" dirty="0" smtClean="0"/>
              <a:t>.</a:t>
            </a:r>
            <a:endParaRPr lang="ja-JP" altLang="en-US" sz="1400" dirty="0"/>
          </a:p>
        </p:txBody>
      </p:sp>
      <p:sp>
        <p:nvSpPr>
          <p:cNvPr id="3" name="テキスト ボックス 2"/>
          <p:cNvSpPr txBox="1"/>
          <p:nvPr/>
        </p:nvSpPr>
        <p:spPr>
          <a:xfrm>
            <a:off x="3517912" y="1263894"/>
            <a:ext cx="2968631" cy="646331"/>
          </a:xfrm>
          <a:prstGeom prst="rect">
            <a:avLst/>
          </a:prstGeom>
          <a:noFill/>
        </p:spPr>
        <p:txBody>
          <a:bodyPr wrap="none" rtlCol="0">
            <a:spAutoFit/>
          </a:bodyPr>
          <a:lstStyle/>
          <a:p>
            <a:r>
              <a:rPr kumimoji="1" lang="en-US" altLang="ja-JP" dirty="0" smtClean="0"/>
              <a:t>CQ: Current frontier Queue</a:t>
            </a:r>
          </a:p>
          <a:p>
            <a:r>
              <a:rPr lang="en-US" altLang="ja-JP" dirty="0" smtClean="0"/>
              <a:t>NQ: Next frontier Queue</a:t>
            </a:r>
            <a:endParaRPr kumimoji="1" lang="ja-JP" altLang="en-US" dirty="0"/>
          </a:p>
        </p:txBody>
      </p:sp>
    </p:spTree>
    <p:extLst>
      <p:ext uri="{BB962C8B-B14F-4D97-AF65-F5344CB8AC3E}">
        <p14:creationId xmlns:p14="http://schemas.microsoft.com/office/powerpoint/2010/main" val="190778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solidFill>
                  <a:schemeClr val="bg1">
                    <a:lumMod val="85000"/>
                  </a:schemeClr>
                </a:solidFill>
              </a:rPr>
              <a:t>背景</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システムの</a:t>
            </a:r>
            <a:r>
              <a:rPr lang="ja-JP" altLang="en-US" dirty="0" smtClean="0">
                <a:solidFill>
                  <a:schemeClr val="bg1">
                    <a:lumMod val="85000"/>
                  </a:schemeClr>
                </a:solidFill>
              </a:rPr>
              <a:t>概要</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r>
              <a:rPr kumimoji="1" lang="ja-JP" altLang="en-US" dirty="0" smtClean="0">
                <a:solidFill>
                  <a:schemeClr val="bg1">
                    <a:lumMod val="85000"/>
                  </a:schemeClr>
                </a:solidFill>
              </a:rPr>
              <a:t>を用いたマルチ</a:t>
            </a:r>
            <a:r>
              <a:rPr kumimoji="1" lang="en-US" altLang="ja-JP" dirty="0" smtClean="0">
                <a:solidFill>
                  <a:schemeClr val="bg1">
                    <a:lumMod val="85000"/>
                  </a:schemeClr>
                </a:solidFill>
              </a:rPr>
              <a:t>GPU</a:t>
            </a:r>
            <a:r>
              <a:rPr kumimoji="1" lang="ja-JP" altLang="en-US" dirty="0" smtClean="0">
                <a:solidFill>
                  <a:schemeClr val="bg1">
                    <a:lumMod val="85000"/>
                  </a:schemeClr>
                </a:solidFill>
              </a:rPr>
              <a:t>システム</a:t>
            </a:r>
            <a:endParaRPr kumimoji="1" lang="en-US" altLang="ja-JP" dirty="0" smtClean="0">
              <a:solidFill>
                <a:schemeClr val="bg1">
                  <a:lumMod val="85000"/>
                </a:schemeClr>
              </a:solidFill>
            </a:endParaRPr>
          </a:p>
          <a:p>
            <a:r>
              <a:rPr lang="ja-JP" altLang="en-US" dirty="0" smtClean="0">
                <a:solidFill>
                  <a:schemeClr val="bg1">
                    <a:lumMod val="85000"/>
                  </a:schemeClr>
                </a:solidFill>
              </a:rPr>
              <a:t>幅優先探索</a:t>
            </a:r>
            <a:r>
              <a:rPr lang="en-US" altLang="ja-JP" dirty="0" smtClean="0">
                <a:solidFill>
                  <a:schemeClr val="bg1">
                    <a:lumMod val="85000"/>
                  </a:schemeClr>
                </a:solidFill>
              </a:rPr>
              <a:t>(BFS)</a:t>
            </a:r>
            <a:endParaRPr kumimoji="1" lang="en-US" altLang="ja-JP" dirty="0" smtClean="0">
              <a:solidFill>
                <a:schemeClr val="bg1">
                  <a:lumMod val="85000"/>
                </a:schemeClr>
              </a:solidFill>
            </a:endParaRPr>
          </a:p>
          <a:p>
            <a:pPr lvl="1"/>
            <a:r>
              <a:rPr lang="ja-JP" altLang="en-US" dirty="0" smtClean="0">
                <a:solidFill>
                  <a:schemeClr val="bg1">
                    <a:lumMod val="85000"/>
                  </a:schemeClr>
                </a:solidFill>
              </a:rPr>
              <a:t>幅優先探索</a:t>
            </a:r>
            <a:r>
              <a:rPr lang="en-US" altLang="ja-JP" dirty="0" smtClean="0">
                <a:solidFill>
                  <a:schemeClr val="bg1">
                    <a:lumMod val="85000"/>
                  </a:schemeClr>
                </a:solidFill>
              </a:rPr>
              <a:t>(BFS)</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Level synchronized BFS</a:t>
            </a:r>
          </a:p>
          <a:p>
            <a:pPr lvl="1"/>
            <a:r>
              <a:rPr lang="ja-JP" altLang="en-US" dirty="0" smtClean="0">
                <a:solidFill>
                  <a:schemeClr val="bg1">
                    <a:lumMod val="85000"/>
                  </a:schemeClr>
                </a:solidFill>
              </a:rPr>
              <a:t>マルチ</a:t>
            </a:r>
            <a:r>
              <a:rPr lang="en-US" altLang="ja-JP" dirty="0" smtClean="0">
                <a:solidFill>
                  <a:schemeClr val="bg1">
                    <a:lumMod val="85000"/>
                  </a:schemeClr>
                </a:solidFill>
              </a:rPr>
              <a:t>GPU</a:t>
            </a:r>
            <a:r>
              <a:rPr lang="ja-JP" altLang="en-US" dirty="0" smtClean="0">
                <a:solidFill>
                  <a:schemeClr val="bg1">
                    <a:lumMod val="85000"/>
                  </a:schemeClr>
                </a:solidFill>
              </a:rPr>
              <a:t>システムにおける</a:t>
            </a:r>
            <a:r>
              <a:rPr lang="en-US" altLang="ja-JP" dirty="0" smtClean="0">
                <a:solidFill>
                  <a:schemeClr val="bg1">
                    <a:lumMod val="85000"/>
                  </a:schemeClr>
                </a:solidFill>
              </a:rPr>
              <a:t>BFS</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関連研究</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Simple BFS [</a:t>
            </a:r>
            <a:r>
              <a:rPr lang="en-US" altLang="ja-JP" dirty="0">
                <a:solidFill>
                  <a:schemeClr val="bg1">
                    <a:lumMod val="85000"/>
                  </a:schemeClr>
                </a:solidFill>
              </a:rPr>
              <a:t>P. </a:t>
            </a:r>
            <a:r>
              <a:rPr lang="en-US" altLang="ja-JP" dirty="0" smtClean="0">
                <a:solidFill>
                  <a:schemeClr val="bg1">
                    <a:lumMod val="85000"/>
                  </a:schemeClr>
                </a:solidFill>
              </a:rPr>
              <a:t>Harish, </a:t>
            </a:r>
            <a:r>
              <a:rPr lang="en-US" altLang="ja-JP" dirty="0" err="1" smtClean="0">
                <a:solidFill>
                  <a:schemeClr val="bg1">
                    <a:lumMod val="85000"/>
                  </a:schemeClr>
                </a:solidFill>
              </a:rPr>
              <a:t>HiPC</a:t>
            </a:r>
            <a:r>
              <a:rPr lang="en-US" altLang="ja-JP" dirty="0" smtClean="0">
                <a:solidFill>
                  <a:schemeClr val="bg1">
                    <a:lumMod val="85000"/>
                  </a:schemeClr>
                </a:solidFill>
              </a:rPr>
              <a:t> 2007]</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Pre-research BFS [T. </a:t>
            </a:r>
            <a:r>
              <a:rPr kumimoji="1" lang="en-US" altLang="ja-JP" dirty="0" err="1" smtClean="0">
                <a:solidFill>
                  <a:schemeClr val="bg1">
                    <a:lumMod val="85000"/>
                  </a:schemeClr>
                </a:solidFill>
              </a:rPr>
              <a:t>Mitsuishi</a:t>
            </a:r>
            <a:r>
              <a:rPr kumimoji="1" lang="en-US" altLang="ja-JP" dirty="0" smtClean="0">
                <a:solidFill>
                  <a:schemeClr val="bg1">
                    <a:lumMod val="85000"/>
                  </a:schemeClr>
                </a:solidFill>
              </a:rPr>
              <a:t>, HEART2014]</a:t>
            </a:r>
          </a:p>
          <a:p>
            <a:r>
              <a:rPr kumimoji="1" lang="ja-JP" altLang="en-US" dirty="0" smtClean="0">
                <a:solidFill>
                  <a:srgbClr val="C0504D"/>
                </a:solidFill>
              </a:rPr>
              <a:t>提案手法</a:t>
            </a:r>
            <a:endParaRPr kumimoji="1" lang="en-US" altLang="ja-JP" dirty="0" smtClean="0">
              <a:solidFill>
                <a:srgbClr val="C0504D"/>
              </a:solidFill>
            </a:endParaRPr>
          </a:p>
          <a:p>
            <a:r>
              <a:rPr kumimoji="1" lang="ja-JP" altLang="en-US" dirty="0" smtClean="0">
                <a:solidFill>
                  <a:srgbClr val="D9D9D9"/>
                </a:solidFill>
              </a:rPr>
              <a:t>評価</a:t>
            </a:r>
            <a:endParaRPr kumimoji="1" lang="en-US" altLang="ja-JP" dirty="0" smtClean="0">
              <a:solidFill>
                <a:srgbClr val="D9D9D9"/>
              </a:solidFill>
            </a:endParaRPr>
          </a:p>
          <a:p>
            <a:pPr lvl="1"/>
            <a:r>
              <a:rPr kumimoji="1" lang="ja-JP" altLang="en-US" dirty="0" smtClean="0">
                <a:solidFill>
                  <a:srgbClr val="D9D9D9"/>
                </a:solidFill>
              </a:rPr>
              <a:t>評価環境，ベンチマーク</a:t>
            </a:r>
            <a:endParaRPr kumimoji="1" lang="en-US" altLang="ja-JP" dirty="0" smtClean="0">
              <a:solidFill>
                <a:srgbClr val="D9D9D9"/>
              </a:solidFill>
            </a:endParaRPr>
          </a:p>
          <a:p>
            <a:pPr lvl="1"/>
            <a:r>
              <a:rPr kumimoji="1" lang="en-US" altLang="ja-JP" dirty="0" smtClean="0">
                <a:solidFill>
                  <a:srgbClr val="D9D9D9"/>
                </a:solidFill>
              </a:rPr>
              <a:t>BFS</a:t>
            </a:r>
            <a:r>
              <a:rPr kumimoji="1" lang="ja-JP" altLang="en-US" dirty="0" smtClean="0">
                <a:solidFill>
                  <a:srgbClr val="D9D9D9"/>
                </a:solidFill>
              </a:rPr>
              <a:t>各種の比較</a:t>
            </a:r>
            <a:endParaRPr kumimoji="1" lang="en-US" altLang="ja-JP" dirty="0" smtClean="0">
              <a:solidFill>
                <a:srgbClr val="D9D9D9"/>
              </a:solidFill>
            </a:endParaRPr>
          </a:p>
          <a:p>
            <a:pPr lvl="1"/>
            <a:r>
              <a:rPr kumimoji="1" lang="en-US" altLang="ja-JP" dirty="0" smtClean="0">
                <a:solidFill>
                  <a:srgbClr val="D9D9D9"/>
                </a:solidFill>
              </a:rPr>
              <a:t>Proposed BFS</a:t>
            </a:r>
            <a:r>
              <a:rPr kumimoji="1" lang="ja-JP" altLang="en-US" dirty="0" smtClean="0">
                <a:solidFill>
                  <a:srgbClr val="D9D9D9"/>
                </a:solidFill>
              </a:rPr>
              <a:t>と</a:t>
            </a:r>
            <a:r>
              <a:rPr kumimoji="1" lang="en-US" altLang="ja-JP" dirty="0" smtClean="0">
                <a:solidFill>
                  <a:srgbClr val="D9D9D9"/>
                </a:solidFill>
              </a:rPr>
              <a:t>GPU</a:t>
            </a:r>
            <a:r>
              <a:rPr lang="ja-JP" altLang="en-US" dirty="0" smtClean="0">
                <a:solidFill>
                  <a:srgbClr val="D9D9D9"/>
                </a:solidFill>
              </a:rPr>
              <a:t>台数の評価</a:t>
            </a:r>
            <a:endParaRPr kumimoji="1" lang="en-US" altLang="ja-JP" dirty="0" smtClean="0">
              <a:solidFill>
                <a:srgbClr val="D9D9D9"/>
              </a:solidFill>
            </a:endParaRPr>
          </a:p>
          <a:p>
            <a:r>
              <a:rPr kumimoji="1" lang="ja-JP" altLang="en-US" dirty="0" smtClean="0">
                <a:solidFill>
                  <a:srgbClr val="D9D9D9"/>
                </a:solidFill>
              </a:rPr>
              <a:t>結論</a:t>
            </a:r>
            <a:endParaRPr kumimoji="1" lang="en-US" altLang="ja-JP" dirty="0" smtClean="0">
              <a:solidFill>
                <a:srgbClr val="D9D9D9"/>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14</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50757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従来の</a:t>
            </a:r>
            <a:r>
              <a:rPr lang="en-US" altLang="ja-JP" dirty="0" smtClean="0"/>
              <a:t>BFS</a:t>
            </a:r>
            <a:r>
              <a:rPr lang="ja-JP" altLang="en-US" dirty="0" smtClean="0"/>
              <a:t>の特徴と提案手法</a:t>
            </a:r>
            <a:endParaRPr kumimoji="1" lang="ja-JP" altLang="en-US" dirty="0"/>
          </a:p>
        </p:txBody>
      </p:sp>
      <p:sp>
        <p:nvSpPr>
          <p:cNvPr id="7" name="コンテンツ プレースホルダー 6"/>
          <p:cNvSpPr>
            <a:spLocks noGrp="1"/>
          </p:cNvSpPr>
          <p:nvPr>
            <p:ph sz="half" idx="1"/>
          </p:nvPr>
        </p:nvSpPr>
        <p:spPr>
          <a:xfrm>
            <a:off x="457200" y="1673353"/>
            <a:ext cx="4038600" cy="2032266"/>
          </a:xfrm>
          <a:ln w="28575" cmpd="sng">
            <a:solidFill>
              <a:schemeClr val="accent1"/>
            </a:solidFill>
            <a:prstDash val="lgDash"/>
          </a:ln>
        </p:spPr>
        <p:txBody>
          <a:bodyPr>
            <a:normAutofit/>
          </a:bodyPr>
          <a:lstStyle/>
          <a:p>
            <a:r>
              <a:rPr kumimoji="1" lang="en-US" altLang="ja-JP" dirty="0" smtClean="0"/>
              <a:t>Simple BFS</a:t>
            </a:r>
          </a:p>
          <a:p>
            <a:pPr lvl="1"/>
            <a:r>
              <a:rPr lang="en-US" altLang="ja-JP" sz="2000" dirty="0" smtClean="0"/>
              <a:t>warp</a:t>
            </a:r>
            <a:r>
              <a:rPr lang="ja-JP" altLang="en-US" sz="2000" dirty="0" smtClean="0"/>
              <a:t>内のアクティブスレッドの</a:t>
            </a:r>
            <a:r>
              <a:rPr lang="ja-JP" altLang="en-US" sz="2000" dirty="0" smtClean="0">
                <a:solidFill>
                  <a:schemeClr val="accent1"/>
                </a:solidFill>
              </a:rPr>
              <a:t>効率が悪い</a:t>
            </a:r>
            <a:endParaRPr lang="en-US" altLang="ja-JP" sz="2000" dirty="0" smtClean="0">
              <a:solidFill>
                <a:schemeClr val="accent1"/>
              </a:solidFill>
            </a:endParaRPr>
          </a:p>
          <a:p>
            <a:pPr lvl="1"/>
            <a:r>
              <a:rPr lang="en-US" altLang="ja-JP" sz="2000" dirty="0" smtClean="0"/>
              <a:t>CUDA</a:t>
            </a:r>
            <a:r>
              <a:rPr lang="ja-JP" altLang="en-US" sz="2000" dirty="0" smtClean="0"/>
              <a:t>スレッド間で</a:t>
            </a:r>
            <a:r>
              <a:rPr lang="ja-JP" altLang="en-US" sz="2000" dirty="0" smtClean="0">
                <a:solidFill>
                  <a:srgbClr val="4F81BD"/>
                </a:solidFill>
              </a:rPr>
              <a:t>タスクバランスが悪い</a:t>
            </a:r>
            <a:endParaRPr lang="en-US" altLang="ja-JP" sz="2000" dirty="0" smtClean="0">
              <a:solidFill>
                <a:srgbClr val="4F81BD"/>
              </a:solidFill>
            </a:endParaRPr>
          </a:p>
        </p:txBody>
      </p:sp>
      <p:sp>
        <p:nvSpPr>
          <p:cNvPr id="8" name="コンテンツ プレースホルダー 7"/>
          <p:cNvSpPr>
            <a:spLocks noGrp="1"/>
          </p:cNvSpPr>
          <p:nvPr>
            <p:ph sz="half" idx="2"/>
          </p:nvPr>
        </p:nvSpPr>
        <p:spPr>
          <a:xfrm>
            <a:off x="4648200" y="1673353"/>
            <a:ext cx="4038600" cy="2032266"/>
          </a:xfrm>
          <a:ln w="28575" cmpd="sng">
            <a:solidFill>
              <a:schemeClr val="accent1"/>
            </a:solidFill>
            <a:prstDash val="lgDash"/>
          </a:ln>
        </p:spPr>
        <p:txBody>
          <a:bodyPr>
            <a:noAutofit/>
          </a:bodyPr>
          <a:lstStyle/>
          <a:p>
            <a:r>
              <a:rPr kumimoji="1" lang="en-US" altLang="ja-JP" dirty="0" smtClean="0"/>
              <a:t>Pre-research BFS</a:t>
            </a:r>
          </a:p>
          <a:p>
            <a:pPr lvl="1"/>
            <a:r>
              <a:rPr kumimoji="1" lang="ja-JP" altLang="en-US" sz="2000" dirty="0" smtClean="0"/>
              <a:t>通信量削減の工夫あり</a:t>
            </a:r>
            <a:endParaRPr kumimoji="1" lang="en-US" altLang="ja-JP" sz="2000" dirty="0" smtClean="0"/>
          </a:p>
          <a:p>
            <a:pPr lvl="1"/>
            <a:r>
              <a:rPr kumimoji="1" lang="en-US" altLang="ja-JP" sz="2000" dirty="0" smtClean="0"/>
              <a:t>Simple BFS</a:t>
            </a:r>
            <a:r>
              <a:rPr kumimoji="1" lang="ja-JP" altLang="en-US" sz="2000" dirty="0" smtClean="0"/>
              <a:t>の</a:t>
            </a:r>
            <a:r>
              <a:rPr lang="ja-JP" altLang="en-US" sz="2000" dirty="0" smtClean="0">
                <a:solidFill>
                  <a:schemeClr val="accent2"/>
                </a:solidFill>
              </a:rPr>
              <a:t>欠点</a:t>
            </a:r>
            <a:r>
              <a:rPr kumimoji="1" lang="en-US" altLang="ja-JP" sz="2000" dirty="0" smtClean="0">
                <a:solidFill>
                  <a:schemeClr val="accent2"/>
                </a:solidFill>
              </a:rPr>
              <a:t>2</a:t>
            </a:r>
            <a:r>
              <a:rPr kumimoji="1" lang="ja-JP" altLang="en-US" sz="2000" dirty="0" smtClean="0">
                <a:solidFill>
                  <a:schemeClr val="accent2"/>
                </a:solidFill>
              </a:rPr>
              <a:t>つ</a:t>
            </a:r>
            <a:r>
              <a:rPr lang="ja-JP" altLang="en-US" sz="2000" dirty="0" smtClean="0">
                <a:solidFill>
                  <a:schemeClr val="accent2"/>
                </a:solidFill>
              </a:rPr>
              <a:t>を克服</a:t>
            </a:r>
            <a:endParaRPr lang="en-US" altLang="ja-JP" sz="2000" dirty="0" smtClean="0">
              <a:solidFill>
                <a:schemeClr val="accent2"/>
              </a:solidFill>
            </a:endParaRPr>
          </a:p>
          <a:p>
            <a:pPr lvl="1"/>
            <a:r>
              <a:rPr lang="ja-JP" altLang="en-US" sz="2000" dirty="0" smtClean="0"/>
              <a:t>途中の整列処理が重く，</a:t>
            </a:r>
            <a:r>
              <a:rPr lang="ja-JP" altLang="en-US" sz="2000" dirty="0" smtClean="0">
                <a:solidFill>
                  <a:schemeClr val="accent1"/>
                </a:solidFill>
              </a:rPr>
              <a:t>性能が上がらない</a:t>
            </a:r>
            <a:endParaRPr kumimoji="1" lang="ja-JP" altLang="en-US" sz="2000" dirty="0">
              <a:solidFill>
                <a:schemeClr val="accent1"/>
              </a:solidFill>
            </a:endParaRPr>
          </a:p>
        </p:txBody>
      </p:sp>
      <p:sp>
        <p:nvSpPr>
          <p:cNvPr id="4" name="日付プレースホルダー 3"/>
          <p:cNvSpPr>
            <a:spLocks noGrp="1"/>
          </p:cNvSpPr>
          <p:nvPr>
            <p:ph type="dt" sz="half" idx="10"/>
          </p:nvPr>
        </p:nvSpPr>
        <p:spPr/>
        <p:txBody>
          <a:bodyPr/>
          <a:lstStyle/>
          <a:p>
            <a:fld id="{4E36FA76-62C4-3A4D-8CB4-2E0D3A6283D3}" type="datetime1">
              <a:rPr kumimoji="1" lang="ja-JP" altLang="en-US" smtClean="0"/>
              <a:t>2014/12/04</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11CPSY</a:t>
            </a:r>
            <a:endParaRPr kumimoji="1" lang="ja-JP" altLang="en-US"/>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15</a:t>
            </a:fld>
            <a:endParaRPr kumimoji="1" lang="ja-JP" altLang="en-US"/>
          </a:p>
        </p:txBody>
      </p:sp>
      <p:sp>
        <p:nvSpPr>
          <p:cNvPr id="9" name="コンテンツ プレースホルダー 2"/>
          <p:cNvSpPr txBox="1">
            <a:spLocks/>
          </p:cNvSpPr>
          <p:nvPr/>
        </p:nvSpPr>
        <p:spPr>
          <a:xfrm>
            <a:off x="457200" y="4754886"/>
            <a:ext cx="8229600" cy="1610189"/>
          </a:xfrm>
          <a:prstGeom prst="rect">
            <a:avLst/>
          </a:prstGeom>
          <a:ln w="28575" cmpd="sng">
            <a:solidFill>
              <a:schemeClr val="accent2"/>
            </a:solidFill>
            <a:prstDash val="lgDash"/>
          </a:ln>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kumimoji="1" sz="28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20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8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8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8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8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8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800" kern="1200">
                <a:solidFill>
                  <a:schemeClr val="tx1"/>
                </a:solidFill>
                <a:latin typeface="+mn-lt"/>
                <a:ea typeface="+mn-ea"/>
                <a:cs typeface="+mn-cs"/>
              </a:defRPr>
            </a:lvl9pPr>
          </a:lstStyle>
          <a:p>
            <a:r>
              <a:rPr lang="en-US" altLang="ja-JP" dirty="0" smtClean="0"/>
              <a:t>Proposed BFS</a:t>
            </a:r>
          </a:p>
          <a:p>
            <a:pPr lvl="1"/>
            <a:r>
              <a:rPr lang="en-US" altLang="ja-JP" sz="2000" dirty="0" smtClean="0"/>
              <a:t>Pre-research BFS</a:t>
            </a:r>
            <a:r>
              <a:rPr lang="ja-JP" altLang="en-US" sz="2000" dirty="0" smtClean="0"/>
              <a:t>と同様に</a:t>
            </a:r>
            <a:r>
              <a:rPr lang="en-US" altLang="ja-JP" sz="2000" dirty="0" smtClean="0"/>
              <a:t>Simple BFS</a:t>
            </a:r>
            <a:r>
              <a:rPr lang="ja-JP" altLang="en-US" sz="2000" dirty="0" smtClean="0"/>
              <a:t>の欠点を克服</a:t>
            </a:r>
            <a:endParaRPr lang="en-US" altLang="ja-JP" sz="2000" dirty="0" smtClean="0"/>
          </a:p>
          <a:p>
            <a:pPr lvl="1"/>
            <a:r>
              <a:rPr lang="ja-JP" altLang="en-US" sz="2000" dirty="0" smtClean="0"/>
              <a:t>重い整列処理は行わない</a:t>
            </a:r>
            <a:endParaRPr lang="en-US" altLang="ja-JP" sz="2000" dirty="0" smtClean="0"/>
          </a:p>
          <a:p>
            <a:pPr lvl="1"/>
            <a:r>
              <a:rPr lang="en-US" altLang="ja-JP" sz="2000" dirty="0" smtClean="0">
                <a:solidFill>
                  <a:schemeClr val="accent2"/>
                </a:solidFill>
              </a:rPr>
              <a:t>bin sort</a:t>
            </a:r>
            <a:r>
              <a:rPr lang="ja-JP" altLang="en-US" sz="2000" dirty="0" smtClean="0"/>
              <a:t>を応用したデータ構造の切り替えによる効率良く行う</a:t>
            </a:r>
            <a:endParaRPr lang="en-US" altLang="ja-JP" sz="2000" dirty="0" smtClean="0"/>
          </a:p>
        </p:txBody>
      </p:sp>
      <p:sp>
        <p:nvSpPr>
          <p:cNvPr id="10" name="下矢印 9"/>
          <p:cNvSpPr/>
          <p:nvPr/>
        </p:nvSpPr>
        <p:spPr>
          <a:xfrm>
            <a:off x="4331166" y="3973382"/>
            <a:ext cx="484632" cy="544814"/>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23500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bin sort (bucket sort)</a:t>
            </a:r>
            <a:endParaRPr kumimoji="1" lang="ja-JP" altLang="en-US" dirty="0"/>
          </a:p>
        </p:txBody>
      </p:sp>
      <p:sp>
        <p:nvSpPr>
          <p:cNvPr id="8" name="コンテンツ プレースホルダー 7"/>
          <p:cNvSpPr>
            <a:spLocks noGrp="1"/>
          </p:cNvSpPr>
          <p:nvPr>
            <p:ph idx="1"/>
          </p:nvPr>
        </p:nvSpPr>
        <p:spPr>
          <a:xfrm>
            <a:off x="457200" y="1600201"/>
            <a:ext cx="8229600" cy="1526652"/>
          </a:xfrm>
        </p:spPr>
        <p:txBody>
          <a:bodyPr>
            <a:normAutofit fontScale="92500" lnSpcReduction="10000"/>
          </a:bodyPr>
          <a:lstStyle/>
          <a:p>
            <a:r>
              <a:rPr lang="ja-JP" altLang="en-US" dirty="0" smtClean="0"/>
              <a:t>値の比較を行わない高速な整列</a:t>
            </a:r>
            <a:r>
              <a:rPr lang="en-US" altLang="ja-JP" dirty="0" smtClean="0"/>
              <a:t> </a:t>
            </a:r>
            <a:r>
              <a:rPr lang="en-US" altLang="ja-JP" i="1" dirty="0" smtClean="0"/>
              <a:t>O</a:t>
            </a:r>
            <a:r>
              <a:rPr lang="en-US" altLang="ja-JP" dirty="0" smtClean="0"/>
              <a:t>(</a:t>
            </a:r>
            <a:r>
              <a:rPr lang="en-US" altLang="ja-JP" i="1" dirty="0" smtClean="0"/>
              <a:t>N</a:t>
            </a:r>
            <a:r>
              <a:rPr lang="en-US" altLang="ja-JP" dirty="0" smtClean="0"/>
              <a:t>)</a:t>
            </a:r>
          </a:p>
          <a:p>
            <a:r>
              <a:rPr lang="ja-JP" altLang="en-US" dirty="0" smtClean="0"/>
              <a:t>整列される</a:t>
            </a:r>
            <a:r>
              <a:rPr lang="ja-JP" altLang="en-US" dirty="0"/>
              <a:t>値の最大値分だけビン</a:t>
            </a:r>
            <a:r>
              <a:rPr lang="en-US" altLang="ja-JP" dirty="0"/>
              <a:t>(</a:t>
            </a:r>
            <a:r>
              <a:rPr lang="ja-JP" altLang="en-US" dirty="0"/>
              <a:t>配列</a:t>
            </a:r>
            <a:r>
              <a:rPr lang="en-US" altLang="ja-JP" dirty="0"/>
              <a:t>)</a:t>
            </a:r>
            <a:r>
              <a:rPr lang="ja-JP" altLang="en-US" dirty="0"/>
              <a:t>を用意する</a:t>
            </a:r>
            <a:endParaRPr lang="en-US" altLang="ja-JP" dirty="0" smtClean="0"/>
          </a:p>
          <a:p>
            <a:pPr marL="457200" indent="-457200">
              <a:buFont typeface="+mj-lt"/>
              <a:buAutoNum type="arabicPeriod"/>
            </a:pPr>
            <a:r>
              <a:rPr lang="ja-JP" altLang="en-US" dirty="0" smtClean="0"/>
              <a:t>値をビンに振り分ける</a:t>
            </a:r>
            <a:endParaRPr lang="en-US" altLang="ja-JP" dirty="0" smtClean="0"/>
          </a:p>
          <a:p>
            <a:pPr marL="457200" indent="-457200">
              <a:buFont typeface="+mj-lt"/>
              <a:buAutoNum type="arabicPeriod"/>
            </a:pPr>
            <a:r>
              <a:rPr kumimoji="1" lang="ja-JP" altLang="en-US" dirty="0" smtClean="0"/>
              <a:t>順番にビンから値を取り出す</a:t>
            </a:r>
            <a:endParaRPr kumimoji="1" lang="ja-JP" altLang="en-US" dirty="0"/>
          </a:p>
        </p:txBody>
      </p:sp>
      <p:sp>
        <p:nvSpPr>
          <p:cNvPr id="5" name="日付プレースホルダー 4"/>
          <p:cNvSpPr>
            <a:spLocks noGrp="1"/>
          </p:cNvSpPr>
          <p:nvPr>
            <p:ph type="dt" sz="half" idx="10"/>
          </p:nvPr>
        </p:nvSpPr>
        <p:spPr/>
        <p:txBody>
          <a:bodyPr/>
          <a:lstStyle/>
          <a:p>
            <a:fld id="{D9D70BC7-B06E-4E42-B949-1E745A8A6E5E}" type="datetime1">
              <a:rPr kumimoji="1" lang="ja-JP" altLang="en-US" smtClean="0"/>
              <a:t>2014/12/04</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
        <p:nvSpPr>
          <p:cNvPr id="7" name="スライド番号プレースホルダー 6"/>
          <p:cNvSpPr>
            <a:spLocks noGrp="1"/>
          </p:cNvSpPr>
          <p:nvPr>
            <p:ph type="sldNum" sz="quarter" idx="12"/>
          </p:nvPr>
        </p:nvSpPr>
        <p:spPr/>
        <p:txBody>
          <a:bodyPr/>
          <a:lstStyle/>
          <a:p>
            <a:fld id="{45E31C3F-C679-2546-A6E2-524E8614E711}" type="slidenum">
              <a:rPr kumimoji="1" lang="ja-JP" altLang="en-US" smtClean="0"/>
              <a:t>16</a:t>
            </a:fld>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3018590845"/>
              </p:ext>
            </p:extLst>
          </p:nvPr>
        </p:nvGraphicFramePr>
        <p:xfrm>
          <a:off x="1241952" y="3499625"/>
          <a:ext cx="7608704" cy="365760"/>
        </p:xfrm>
        <a:graphic>
          <a:graphicData uri="http://schemas.openxmlformats.org/drawingml/2006/table">
            <a:tbl>
              <a:tblPr bandRow="1">
                <a:tableStyleId>{5C22544A-7EE6-4342-B048-85BDC9FD1C3A}</a:tableStyleId>
              </a:tblPr>
              <a:tblGrid>
                <a:gridCol w="475544"/>
                <a:gridCol w="475544"/>
                <a:gridCol w="475544"/>
                <a:gridCol w="475544"/>
                <a:gridCol w="475544"/>
                <a:gridCol w="475544"/>
                <a:gridCol w="475544"/>
                <a:gridCol w="475544"/>
                <a:gridCol w="475544"/>
                <a:gridCol w="475544"/>
                <a:gridCol w="475544"/>
                <a:gridCol w="475544"/>
                <a:gridCol w="475544"/>
                <a:gridCol w="475544"/>
                <a:gridCol w="475544"/>
                <a:gridCol w="475544"/>
              </a:tblGrid>
              <a:tr h="312359">
                <a:tc>
                  <a:txBody>
                    <a:bodyPr/>
                    <a:lstStyle/>
                    <a:p>
                      <a:pPr algn="ctr"/>
                      <a:r>
                        <a:rPr kumimoji="1" lang="en-US" altLang="ja-JP" dirty="0" smtClean="0">
                          <a:solidFill>
                            <a:schemeClr val="tx1"/>
                          </a:solidFill>
                        </a:rPr>
                        <a:t>6</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10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5</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3</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7</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9</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5</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9</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10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6</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8</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3</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205319400"/>
              </p:ext>
            </p:extLst>
          </p:nvPr>
        </p:nvGraphicFramePr>
        <p:xfrm>
          <a:off x="1241952" y="4666039"/>
          <a:ext cx="4759040" cy="678119"/>
        </p:xfrm>
        <a:graphic>
          <a:graphicData uri="http://schemas.openxmlformats.org/drawingml/2006/table">
            <a:tbl>
              <a:tblPr bandRow="1">
                <a:tableStyleId>{5C22544A-7EE6-4342-B048-85BDC9FD1C3A}</a:tableStyleId>
              </a:tblPr>
              <a:tblGrid>
                <a:gridCol w="475904"/>
                <a:gridCol w="475904"/>
                <a:gridCol w="475904"/>
                <a:gridCol w="475904"/>
                <a:gridCol w="475904"/>
                <a:gridCol w="475904"/>
                <a:gridCol w="475904"/>
                <a:gridCol w="475904"/>
                <a:gridCol w="475904"/>
                <a:gridCol w="475904"/>
              </a:tblGrid>
              <a:tr h="312359">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r h="312359">
                <a:tc>
                  <a:txBody>
                    <a:bodyPr/>
                    <a:lstStyle/>
                    <a:p>
                      <a:pPr algn="ctr"/>
                      <a:r>
                        <a:rPr kumimoji="1" lang="en-US" altLang="ja-JP" sz="1200" dirty="0" smtClean="0">
                          <a:solidFill>
                            <a:schemeClr val="tx1"/>
                          </a:solidFill>
                        </a:rPr>
                        <a:t>1</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2</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3</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4</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5</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6</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7</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8</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9</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dirty="0" smtClean="0">
                          <a:solidFill>
                            <a:schemeClr val="tx1"/>
                          </a:solidFill>
                        </a:rPr>
                        <a:t>10</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テキスト ボックス 11"/>
          <p:cNvSpPr txBox="1"/>
          <p:nvPr/>
        </p:nvSpPr>
        <p:spPr>
          <a:xfrm>
            <a:off x="632530" y="4666039"/>
            <a:ext cx="492705" cy="369332"/>
          </a:xfrm>
          <a:prstGeom prst="rect">
            <a:avLst/>
          </a:prstGeom>
          <a:noFill/>
        </p:spPr>
        <p:txBody>
          <a:bodyPr wrap="none" rtlCol="0">
            <a:spAutoFit/>
          </a:bodyPr>
          <a:lstStyle/>
          <a:p>
            <a:r>
              <a:rPr kumimoji="1" lang="en-US" altLang="ja-JP" dirty="0" smtClean="0"/>
              <a:t>bin</a:t>
            </a:r>
            <a:endParaRPr kumimoji="1" lang="ja-JP" altLang="en-US" dirty="0"/>
          </a:p>
        </p:txBody>
      </p:sp>
      <p:graphicFrame>
        <p:nvGraphicFramePr>
          <p:cNvPr id="13" name="表 12"/>
          <p:cNvGraphicFramePr>
            <a:graphicFrameLocks noGrp="1"/>
          </p:cNvGraphicFramePr>
          <p:nvPr>
            <p:extLst>
              <p:ext uri="{D42A27DB-BD31-4B8C-83A1-F6EECF244321}">
                <p14:modId xmlns:p14="http://schemas.microsoft.com/office/powerpoint/2010/main" val="2601439445"/>
              </p:ext>
            </p:extLst>
          </p:nvPr>
        </p:nvGraphicFramePr>
        <p:xfrm>
          <a:off x="1241952" y="6095879"/>
          <a:ext cx="7608704" cy="365760"/>
        </p:xfrm>
        <a:graphic>
          <a:graphicData uri="http://schemas.openxmlformats.org/drawingml/2006/table">
            <a:tbl>
              <a:tblPr bandRow="1">
                <a:tableStyleId>{5C22544A-7EE6-4342-B048-85BDC9FD1C3A}</a:tableStyleId>
              </a:tblPr>
              <a:tblGrid>
                <a:gridCol w="475544"/>
                <a:gridCol w="475544"/>
                <a:gridCol w="475544"/>
                <a:gridCol w="475544"/>
                <a:gridCol w="475544"/>
                <a:gridCol w="475544"/>
                <a:gridCol w="475544"/>
                <a:gridCol w="475544"/>
                <a:gridCol w="475544"/>
                <a:gridCol w="475544"/>
                <a:gridCol w="475544"/>
                <a:gridCol w="475544"/>
                <a:gridCol w="475544"/>
                <a:gridCol w="475544"/>
                <a:gridCol w="475544"/>
                <a:gridCol w="475544"/>
              </a:tblGrid>
              <a:tr h="312359">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22" name="図形グループ 21"/>
          <p:cNvGrpSpPr/>
          <p:nvPr/>
        </p:nvGrpSpPr>
        <p:grpSpPr>
          <a:xfrm>
            <a:off x="1485189" y="3865385"/>
            <a:ext cx="2381250" cy="800654"/>
            <a:chOff x="895350" y="3865385"/>
            <a:chExt cx="2381250" cy="800654"/>
          </a:xfrm>
        </p:grpSpPr>
        <p:cxnSp>
          <p:nvCxnSpPr>
            <p:cNvPr id="17" name="直線コネクタ 16"/>
            <p:cNvCxnSpPr/>
            <p:nvPr/>
          </p:nvCxnSpPr>
          <p:spPr>
            <a:xfrm>
              <a:off x="895350" y="3865385"/>
              <a:ext cx="0" cy="344665"/>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a:off x="895350" y="4210050"/>
              <a:ext cx="238125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直線矢印コネクタ 20"/>
            <p:cNvCxnSpPr/>
            <p:nvPr/>
          </p:nvCxnSpPr>
          <p:spPr>
            <a:xfrm>
              <a:off x="3276600" y="4210050"/>
              <a:ext cx="0" cy="4559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23" name="図形グループ 22"/>
          <p:cNvGrpSpPr/>
          <p:nvPr/>
        </p:nvGrpSpPr>
        <p:grpSpPr>
          <a:xfrm>
            <a:off x="1959323" y="5344158"/>
            <a:ext cx="950383" cy="751721"/>
            <a:chOff x="895350" y="3865385"/>
            <a:chExt cx="2381250" cy="800654"/>
          </a:xfrm>
        </p:grpSpPr>
        <p:cxnSp>
          <p:nvCxnSpPr>
            <p:cNvPr id="24" name="直線コネクタ 23"/>
            <p:cNvCxnSpPr/>
            <p:nvPr/>
          </p:nvCxnSpPr>
          <p:spPr>
            <a:xfrm>
              <a:off x="895350" y="3865385"/>
              <a:ext cx="0" cy="166865"/>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直線コネクタ 24"/>
            <p:cNvCxnSpPr/>
            <p:nvPr/>
          </p:nvCxnSpPr>
          <p:spPr>
            <a:xfrm>
              <a:off x="895350" y="4032250"/>
              <a:ext cx="238125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直線矢印コネクタ 25"/>
            <p:cNvCxnSpPr/>
            <p:nvPr/>
          </p:nvCxnSpPr>
          <p:spPr>
            <a:xfrm>
              <a:off x="3276600" y="4032250"/>
              <a:ext cx="0" cy="6337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29" name="図形グループ 28"/>
          <p:cNvGrpSpPr/>
          <p:nvPr/>
        </p:nvGrpSpPr>
        <p:grpSpPr>
          <a:xfrm flipH="1">
            <a:off x="1485189" y="3865385"/>
            <a:ext cx="952500" cy="800654"/>
            <a:chOff x="895350" y="3865385"/>
            <a:chExt cx="2381250" cy="800654"/>
          </a:xfrm>
        </p:grpSpPr>
        <p:cxnSp>
          <p:nvCxnSpPr>
            <p:cNvPr id="30" name="直線コネクタ 29"/>
            <p:cNvCxnSpPr/>
            <p:nvPr/>
          </p:nvCxnSpPr>
          <p:spPr>
            <a:xfrm flipH="1">
              <a:off x="895350" y="3865385"/>
              <a:ext cx="0" cy="5288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直線コネクタ 30"/>
            <p:cNvCxnSpPr/>
            <p:nvPr/>
          </p:nvCxnSpPr>
          <p:spPr>
            <a:xfrm>
              <a:off x="895350" y="4394200"/>
              <a:ext cx="238125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直線矢印コネクタ 31"/>
            <p:cNvCxnSpPr/>
            <p:nvPr/>
          </p:nvCxnSpPr>
          <p:spPr>
            <a:xfrm flipH="1">
              <a:off x="3276600" y="4394200"/>
              <a:ext cx="0" cy="27183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41" name="図形グループ 40"/>
          <p:cNvGrpSpPr/>
          <p:nvPr/>
        </p:nvGrpSpPr>
        <p:grpSpPr>
          <a:xfrm>
            <a:off x="1485189" y="5344158"/>
            <a:ext cx="952500" cy="751721"/>
            <a:chOff x="895350" y="5344158"/>
            <a:chExt cx="952500" cy="751721"/>
          </a:xfrm>
        </p:grpSpPr>
        <p:grpSp>
          <p:nvGrpSpPr>
            <p:cNvPr id="35" name="図形グループ 34"/>
            <p:cNvGrpSpPr/>
            <p:nvPr/>
          </p:nvGrpSpPr>
          <p:grpSpPr>
            <a:xfrm>
              <a:off x="895350" y="5344158"/>
              <a:ext cx="952500" cy="751721"/>
              <a:chOff x="895350" y="3865385"/>
              <a:chExt cx="2381250" cy="800654"/>
            </a:xfrm>
          </p:grpSpPr>
          <p:cxnSp>
            <p:nvCxnSpPr>
              <p:cNvPr id="36" name="直線コネクタ 35"/>
              <p:cNvCxnSpPr/>
              <p:nvPr/>
            </p:nvCxnSpPr>
            <p:spPr>
              <a:xfrm>
                <a:off x="895350" y="3865385"/>
                <a:ext cx="0" cy="344665"/>
              </a:xfrm>
              <a:prstGeom prst="line">
                <a:avLst/>
              </a:prstGeom>
            </p:spPr>
            <p:style>
              <a:lnRef idx="2">
                <a:schemeClr val="accent1"/>
              </a:lnRef>
              <a:fillRef idx="0">
                <a:schemeClr val="accent1"/>
              </a:fillRef>
              <a:effectRef idx="1">
                <a:schemeClr val="accent1"/>
              </a:effectRef>
              <a:fontRef idx="minor">
                <a:schemeClr val="tx1"/>
              </a:fontRef>
            </p:style>
          </p:cxnSp>
          <p:cxnSp>
            <p:nvCxnSpPr>
              <p:cNvPr id="37" name="直線コネクタ 36"/>
              <p:cNvCxnSpPr/>
              <p:nvPr/>
            </p:nvCxnSpPr>
            <p:spPr>
              <a:xfrm>
                <a:off x="895350" y="4210050"/>
                <a:ext cx="238125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直線矢印コネクタ 37"/>
              <p:cNvCxnSpPr/>
              <p:nvPr/>
            </p:nvCxnSpPr>
            <p:spPr>
              <a:xfrm>
                <a:off x="3276600" y="4210050"/>
                <a:ext cx="0" cy="4559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cxnSp>
          <p:nvCxnSpPr>
            <p:cNvPr id="39" name="直線矢印コネクタ 38"/>
            <p:cNvCxnSpPr/>
            <p:nvPr/>
          </p:nvCxnSpPr>
          <p:spPr>
            <a:xfrm>
              <a:off x="1369484" y="5667758"/>
              <a:ext cx="0" cy="42812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直線矢印コネクタ 39"/>
            <p:cNvCxnSpPr/>
            <p:nvPr/>
          </p:nvCxnSpPr>
          <p:spPr>
            <a:xfrm>
              <a:off x="895350" y="5667758"/>
              <a:ext cx="0" cy="42812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42" name="図形グループ 41"/>
          <p:cNvGrpSpPr/>
          <p:nvPr/>
        </p:nvGrpSpPr>
        <p:grpSpPr>
          <a:xfrm>
            <a:off x="1960381" y="3867502"/>
            <a:ext cx="3812116" cy="800654"/>
            <a:chOff x="895350" y="3865385"/>
            <a:chExt cx="2381250" cy="800654"/>
          </a:xfrm>
        </p:grpSpPr>
        <p:cxnSp>
          <p:nvCxnSpPr>
            <p:cNvPr id="43" name="直線コネクタ 42"/>
            <p:cNvCxnSpPr/>
            <p:nvPr/>
          </p:nvCxnSpPr>
          <p:spPr>
            <a:xfrm>
              <a:off x="895350" y="3865385"/>
              <a:ext cx="0" cy="166865"/>
            </a:xfrm>
            <a:prstGeom prst="line">
              <a:avLst/>
            </a:prstGeom>
          </p:spPr>
          <p:style>
            <a:lnRef idx="2">
              <a:schemeClr val="accent1"/>
            </a:lnRef>
            <a:fillRef idx="0">
              <a:schemeClr val="accent1"/>
            </a:fillRef>
            <a:effectRef idx="1">
              <a:schemeClr val="accent1"/>
            </a:effectRef>
            <a:fontRef idx="minor">
              <a:schemeClr val="tx1"/>
            </a:fontRef>
          </p:style>
        </p:cxnSp>
        <p:cxnSp>
          <p:nvCxnSpPr>
            <p:cNvPr id="44" name="直線コネクタ 43"/>
            <p:cNvCxnSpPr/>
            <p:nvPr/>
          </p:nvCxnSpPr>
          <p:spPr>
            <a:xfrm>
              <a:off x="895350" y="4032250"/>
              <a:ext cx="238125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直線矢印コネクタ 44"/>
            <p:cNvCxnSpPr/>
            <p:nvPr/>
          </p:nvCxnSpPr>
          <p:spPr>
            <a:xfrm>
              <a:off x="3276600" y="4032250"/>
              <a:ext cx="0" cy="6337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46" name="テキスト ボックス 45"/>
          <p:cNvSpPr txBox="1"/>
          <p:nvPr/>
        </p:nvSpPr>
        <p:spPr>
          <a:xfrm>
            <a:off x="3527141" y="5483092"/>
            <a:ext cx="877163" cy="369332"/>
          </a:xfrm>
          <a:prstGeom prst="rect">
            <a:avLst/>
          </a:prstGeom>
          <a:noFill/>
        </p:spPr>
        <p:txBody>
          <a:bodyPr wrap="none" rtlCol="0">
            <a:spAutoFit/>
          </a:bodyPr>
          <a:lstStyle/>
          <a:p>
            <a:r>
              <a:rPr kumimoji="1" lang="en-US" altLang="ja-JP" dirty="0" smtClean="0">
                <a:solidFill>
                  <a:srgbClr val="4F81BD"/>
                </a:solidFill>
              </a:rPr>
              <a:t>………</a:t>
            </a:r>
            <a:endParaRPr kumimoji="1" lang="ja-JP" altLang="en-US" dirty="0">
              <a:solidFill>
                <a:srgbClr val="4F81BD"/>
              </a:solidFill>
            </a:endParaRPr>
          </a:p>
        </p:txBody>
      </p:sp>
      <p:sp>
        <p:nvSpPr>
          <p:cNvPr id="47" name="テキスト ボックス 46"/>
          <p:cNvSpPr txBox="1"/>
          <p:nvPr/>
        </p:nvSpPr>
        <p:spPr>
          <a:xfrm>
            <a:off x="286055" y="3460234"/>
            <a:ext cx="839180" cy="369332"/>
          </a:xfrm>
          <a:prstGeom prst="rect">
            <a:avLst/>
          </a:prstGeom>
          <a:noFill/>
        </p:spPr>
        <p:txBody>
          <a:bodyPr wrap="none" rtlCol="0">
            <a:spAutoFit/>
          </a:bodyPr>
          <a:lstStyle/>
          <a:p>
            <a:r>
              <a:rPr kumimoji="1" lang="en-US" altLang="ja-JP" dirty="0" smtClean="0"/>
              <a:t>before</a:t>
            </a:r>
            <a:endParaRPr kumimoji="1" lang="ja-JP" altLang="en-US" dirty="0"/>
          </a:p>
        </p:txBody>
      </p:sp>
      <p:sp>
        <p:nvSpPr>
          <p:cNvPr id="48" name="テキスト ボックス 47"/>
          <p:cNvSpPr txBox="1"/>
          <p:nvPr/>
        </p:nvSpPr>
        <p:spPr>
          <a:xfrm>
            <a:off x="478679" y="6092307"/>
            <a:ext cx="646556" cy="369332"/>
          </a:xfrm>
          <a:prstGeom prst="rect">
            <a:avLst/>
          </a:prstGeom>
          <a:noFill/>
        </p:spPr>
        <p:txBody>
          <a:bodyPr wrap="none" rtlCol="0">
            <a:spAutoFit/>
          </a:bodyPr>
          <a:lstStyle/>
          <a:p>
            <a:r>
              <a:rPr kumimoji="1" lang="en-US" altLang="ja-JP" dirty="0" smtClean="0"/>
              <a:t>after</a:t>
            </a:r>
          </a:p>
        </p:txBody>
      </p:sp>
      <p:graphicFrame>
        <p:nvGraphicFramePr>
          <p:cNvPr id="49" name="表 48"/>
          <p:cNvGraphicFramePr>
            <a:graphicFrameLocks noGrp="1"/>
          </p:cNvGraphicFramePr>
          <p:nvPr>
            <p:extLst>
              <p:ext uri="{D42A27DB-BD31-4B8C-83A1-F6EECF244321}">
                <p14:modId xmlns:p14="http://schemas.microsoft.com/office/powerpoint/2010/main" val="3343403423"/>
              </p:ext>
            </p:extLst>
          </p:nvPr>
        </p:nvGraphicFramePr>
        <p:xfrm>
          <a:off x="1241952" y="4663497"/>
          <a:ext cx="4759040" cy="678119"/>
        </p:xfrm>
        <a:graphic>
          <a:graphicData uri="http://schemas.openxmlformats.org/drawingml/2006/table">
            <a:tbl>
              <a:tblPr bandRow="1">
                <a:tableStyleId>{5C22544A-7EE6-4342-B048-85BDC9FD1C3A}</a:tableStyleId>
              </a:tblPr>
              <a:tblGrid>
                <a:gridCol w="475904"/>
                <a:gridCol w="475904"/>
                <a:gridCol w="475904"/>
                <a:gridCol w="475904"/>
                <a:gridCol w="475904"/>
                <a:gridCol w="475904"/>
                <a:gridCol w="475904"/>
                <a:gridCol w="475904"/>
                <a:gridCol w="475904"/>
                <a:gridCol w="475904"/>
              </a:tblGrid>
              <a:tr h="312359">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r>
              <a:tr h="312359">
                <a:tc>
                  <a:txBody>
                    <a:bodyPr/>
                    <a:lstStyle/>
                    <a:p>
                      <a:pPr algn="ctr"/>
                      <a:r>
                        <a:rPr kumimoji="1" lang="en-US" altLang="ja-JP" sz="1200" dirty="0" smtClean="0">
                          <a:solidFill>
                            <a:schemeClr val="tx1"/>
                          </a:solidFill>
                        </a:rPr>
                        <a:t>1</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2</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3</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4</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5</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6</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7</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8</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9</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dirty="0" smtClean="0">
                          <a:solidFill>
                            <a:schemeClr val="tx1"/>
                          </a:solidFill>
                        </a:rPr>
                        <a:t>10</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51" name="表 50"/>
          <p:cNvGraphicFramePr>
            <a:graphicFrameLocks noGrp="1"/>
          </p:cNvGraphicFramePr>
          <p:nvPr>
            <p:extLst>
              <p:ext uri="{D42A27DB-BD31-4B8C-83A1-F6EECF244321}">
                <p14:modId xmlns:p14="http://schemas.microsoft.com/office/powerpoint/2010/main" val="144740324"/>
              </p:ext>
            </p:extLst>
          </p:nvPr>
        </p:nvGraphicFramePr>
        <p:xfrm>
          <a:off x="1241952" y="4663497"/>
          <a:ext cx="4759040" cy="678119"/>
        </p:xfrm>
        <a:graphic>
          <a:graphicData uri="http://schemas.openxmlformats.org/drawingml/2006/table">
            <a:tbl>
              <a:tblPr bandRow="1">
                <a:tableStyleId>{5C22544A-7EE6-4342-B048-85BDC9FD1C3A}</a:tableStyleId>
              </a:tblPr>
              <a:tblGrid>
                <a:gridCol w="475904"/>
                <a:gridCol w="475904"/>
                <a:gridCol w="475904"/>
                <a:gridCol w="475904"/>
                <a:gridCol w="475904"/>
                <a:gridCol w="475904"/>
                <a:gridCol w="475904"/>
                <a:gridCol w="475904"/>
                <a:gridCol w="475904"/>
                <a:gridCol w="475904"/>
              </a:tblGrid>
              <a:tr h="312359">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r>
              <a:tr h="312359">
                <a:tc>
                  <a:txBody>
                    <a:bodyPr/>
                    <a:lstStyle/>
                    <a:p>
                      <a:pPr algn="ctr"/>
                      <a:r>
                        <a:rPr kumimoji="1" lang="en-US" altLang="ja-JP" sz="1200" dirty="0" smtClean="0">
                          <a:solidFill>
                            <a:schemeClr val="tx1"/>
                          </a:solidFill>
                        </a:rPr>
                        <a:t>1</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2</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3</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4</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5</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6</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7</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8</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9</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10</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52" name="表 51"/>
          <p:cNvGraphicFramePr>
            <a:graphicFrameLocks noGrp="1"/>
          </p:cNvGraphicFramePr>
          <p:nvPr>
            <p:extLst>
              <p:ext uri="{D42A27DB-BD31-4B8C-83A1-F6EECF244321}">
                <p14:modId xmlns:p14="http://schemas.microsoft.com/office/powerpoint/2010/main" val="860749327"/>
              </p:ext>
            </p:extLst>
          </p:nvPr>
        </p:nvGraphicFramePr>
        <p:xfrm>
          <a:off x="1241952" y="4663497"/>
          <a:ext cx="4759040" cy="678119"/>
        </p:xfrm>
        <a:graphic>
          <a:graphicData uri="http://schemas.openxmlformats.org/drawingml/2006/table">
            <a:tbl>
              <a:tblPr bandRow="1">
                <a:tableStyleId>{5C22544A-7EE6-4342-B048-85BDC9FD1C3A}</a:tableStyleId>
              </a:tblPr>
              <a:tblGrid>
                <a:gridCol w="475904"/>
                <a:gridCol w="475904"/>
                <a:gridCol w="475904"/>
                <a:gridCol w="475904"/>
                <a:gridCol w="475904"/>
                <a:gridCol w="475904"/>
                <a:gridCol w="475904"/>
                <a:gridCol w="475904"/>
                <a:gridCol w="475904"/>
                <a:gridCol w="475904"/>
              </a:tblGrid>
              <a:tr h="312359">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r>
              <a:tr h="312359">
                <a:tc>
                  <a:txBody>
                    <a:bodyPr/>
                    <a:lstStyle/>
                    <a:p>
                      <a:pPr algn="ctr"/>
                      <a:r>
                        <a:rPr kumimoji="1" lang="en-US" altLang="ja-JP" sz="1200" dirty="0" smtClean="0">
                          <a:solidFill>
                            <a:schemeClr val="tx1"/>
                          </a:solidFill>
                        </a:rPr>
                        <a:t>1</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2</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3</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4</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5</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6</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7</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8</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9</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10</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graphicFrame>
        <p:nvGraphicFramePr>
          <p:cNvPr id="53" name="表 52"/>
          <p:cNvGraphicFramePr>
            <a:graphicFrameLocks noGrp="1"/>
          </p:cNvGraphicFramePr>
          <p:nvPr>
            <p:extLst>
              <p:ext uri="{D42A27DB-BD31-4B8C-83A1-F6EECF244321}">
                <p14:modId xmlns:p14="http://schemas.microsoft.com/office/powerpoint/2010/main" val="3369595473"/>
              </p:ext>
            </p:extLst>
          </p:nvPr>
        </p:nvGraphicFramePr>
        <p:xfrm>
          <a:off x="1241952" y="4663497"/>
          <a:ext cx="4759040" cy="678119"/>
        </p:xfrm>
        <a:graphic>
          <a:graphicData uri="http://schemas.openxmlformats.org/drawingml/2006/table">
            <a:tbl>
              <a:tblPr bandRow="1">
                <a:tableStyleId>{5C22544A-7EE6-4342-B048-85BDC9FD1C3A}</a:tableStyleId>
              </a:tblPr>
              <a:tblGrid>
                <a:gridCol w="475904"/>
                <a:gridCol w="475904"/>
                <a:gridCol w="475904"/>
                <a:gridCol w="475904"/>
                <a:gridCol w="475904"/>
                <a:gridCol w="475904"/>
                <a:gridCol w="475904"/>
                <a:gridCol w="475904"/>
                <a:gridCol w="475904"/>
                <a:gridCol w="475904"/>
              </a:tblGrid>
              <a:tr h="312359">
                <a:tc>
                  <a:txBody>
                    <a:bodyPr/>
                    <a:lstStyle/>
                    <a:p>
                      <a:pPr algn="ctr"/>
                      <a:r>
                        <a:rPr kumimoji="1" lang="en-US" altLang="ja-JP" dirty="0" smtClean="0">
                          <a:solidFill>
                            <a:schemeClr val="tx1"/>
                          </a:solidFill>
                        </a:rPr>
                        <a:t>3</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r>
              <a:tr h="312359">
                <a:tc>
                  <a:txBody>
                    <a:bodyPr/>
                    <a:lstStyle/>
                    <a:p>
                      <a:pPr algn="ctr"/>
                      <a:r>
                        <a:rPr kumimoji="1" lang="en-US" altLang="ja-JP" sz="1200" dirty="0" smtClean="0">
                          <a:solidFill>
                            <a:schemeClr val="tx1"/>
                          </a:solidFill>
                        </a:rPr>
                        <a:t>1</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2</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3</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4</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5</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6</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7</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8</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9</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kumimoji="1" lang="en-US" altLang="ja-JP" sz="1200" dirty="0" smtClean="0">
                          <a:solidFill>
                            <a:schemeClr val="tx1"/>
                          </a:solidFill>
                        </a:rPr>
                        <a:t>10</a:t>
                      </a:r>
                      <a:endParaRPr kumimoji="1" lang="ja-JP" altLang="en-US" sz="1200" dirty="0">
                        <a:solidFill>
                          <a:schemeClr val="tx1"/>
                        </a:solidFill>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
        <p:nvSpPr>
          <p:cNvPr id="55" name="テキスト ボックス 54"/>
          <p:cNvSpPr txBox="1"/>
          <p:nvPr/>
        </p:nvSpPr>
        <p:spPr>
          <a:xfrm>
            <a:off x="6333841" y="4095234"/>
            <a:ext cx="877163" cy="369332"/>
          </a:xfrm>
          <a:prstGeom prst="rect">
            <a:avLst/>
          </a:prstGeom>
          <a:noFill/>
        </p:spPr>
        <p:txBody>
          <a:bodyPr wrap="none" rtlCol="0">
            <a:spAutoFit/>
          </a:bodyPr>
          <a:lstStyle/>
          <a:p>
            <a:r>
              <a:rPr kumimoji="1" lang="en-US" altLang="ja-JP" dirty="0" smtClean="0">
                <a:solidFill>
                  <a:srgbClr val="4F81BD"/>
                </a:solidFill>
              </a:rPr>
              <a:t>………</a:t>
            </a:r>
            <a:endParaRPr kumimoji="1" lang="ja-JP" altLang="en-US" dirty="0">
              <a:solidFill>
                <a:srgbClr val="4F81BD"/>
              </a:solidFill>
            </a:endParaRPr>
          </a:p>
        </p:txBody>
      </p:sp>
      <p:graphicFrame>
        <p:nvGraphicFramePr>
          <p:cNvPr id="56" name="表 55"/>
          <p:cNvGraphicFramePr>
            <a:graphicFrameLocks noGrp="1"/>
          </p:cNvGraphicFramePr>
          <p:nvPr>
            <p:extLst>
              <p:ext uri="{D42A27DB-BD31-4B8C-83A1-F6EECF244321}">
                <p14:modId xmlns:p14="http://schemas.microsoft.com/office/powerpoint/2010/main" val="3691467115"/>
              </p:ext>
            </p:extLst>
          </p:nvPr>
        </p:nvGraphicFramePr>
        <p:xfrm>
          <a:off x="1241952" y="6095879"/>
          <a:ext cx="7608704" cy="365760"/>
        </p:xfrm>
        <a:graphic>
          <a:graphicData uri="http://schemas.openxmlformats.org/drawingml/2006/table">
            <a:tbl>
              <a:tblPr bandRow="1">
                <a:tableStyleId>{5C22544A-7EE6-4342-B048-85BDC9FD1C3A}</a:tableStyleId>
              </a:tblPr>
              <a:tblGrid>
                <a:gridCol w="475544"/>
                <a:gridCol w="475544"/>
                <a:gridCol w="475544"/>
                <a:gridCol w="475544"/>
                <a:gridCol w="475544"/>
                <a:gridCol w="475544"/>
                <a:gridCol w="475544"/>
                <a:gridCol w="475544"/>
                <a:gridCol w="475544"/>
                <a:gridCol w="475544"/>
                <a:gridCol w="475544"/>
                <a:gridCol w="475544"/>
                <a:gridCol w="475544"/>
                <a:gridCol w="475544"/>
                <a:gridCol w="475544"/>
                <a:gridCol w="475544"/>
              </a:tblGrid>
              <a:tr h="312359">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r>
            </a:tbl>
          </a:graphicData>
        </a:graphic>
      </p:graphicFrame>
      <p:graphicFrame>
        <p:nvGraphicFramePr>
          <p:cNvPr id="57" name="表 56"/>
          <p:cNvGraphicFramePr>
            <a:graphicFrameLocks noGrp="1"/>
          </p:cNvGraphicFramePr>
          <p:nvPr>
            <p:extLst>
              <p:ext uri="{D42A27DB-BD31-4B8C-83A1-F6EECF244321}">
                <p14:modId xmlns:p14="http://schemas.microsoft.com/office/powerpoint/2010/main" val="421442780"/>
              </p:ext>
            </p:extLst>
          </p:nvPr>
        </p:nvGraphicFramePr>
        <p:xfrm>
          <a:off x="1241952" y="6092307"/>
          <a:ext cx="7608704" cy="365760"/>
        </p:xfrm>
        <a:graphic>
          <a:graphicData uri="http://schemas.openxmlformats.org/drawingml/2006/table">
            <a:tbl>
              <a:tblPr bandRow="1">
                <a:tableStyleId>{5C22544A-7EE6-4342-B048-85BDC9FD1C3A}</a:tableStyleId>
              </a:tblPr>
              <a:tblGrid>
                <a:gridCol w="475544"/>
                <a:gridCol w="475544"/>
                <a:gridCol w="475544"/>
                <a:gridCol w="475544"/>
                <a:gridCol w="475544"/>
                <a:gridCol w="475544"/>
                <a:gridCol w="475544"/>
                <a:gridCol w="475544"/>
                <a:gridCol w="475544"/>
                <a:gridCol w="475544"/>
                <a:gridCol w="475544"/>
                <a:gridCol w="475544"/>
                <a:gridCol w="475544"/>
                <a:gridCol w="475544"/>
                <a:gridCol w="475544"/>
                <a:gridCol w="475544"/>
              </a:tblGrid>
              <a:tr h="312359">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r>
            </a:tbl>
          </a:graphicData>
        </a:graphic>
      </p:graphicFrame>
      <p:graphicFrame>
        <p:nvGraphicFramePr>
          <p:cNvPr id="58" name="表 57"/>
          <p:cNvGraphicFramePr>
            <a:graphicFrameLocks noGrp="1"/>
          </p:cNvGraphicFramePr>
          <p:nvPr>
            <p:extLst>
              <p:ext uri="{D42A27DB-BD31-4B8C-83A1-F6EECF244321}">
                <p14:modId xmlns:p14="http://schemas.microsoft.com/office/powerpoint/2010/main" val="1053181886"/>
              </p:ext>
            </p:extLst>
          </p:nvPr>
        </p:nvGraphicFramePr>
        <p:xfrm>
          <a:off x="1241952" y="6092307"/>
          <a:ext cx="7608704" cy="365760"/>
        </p:xfrm>
        <a:graphic>
          <a:graphicData uri="http://schemas.openxmlformats.org/drawingml/2006/table">
            <a:tbl>
              <a:tblPr bandRow="1">
                <a:tableStyleId>{5C22544A-7EE6-4342-B048-85BDC9FD1C3A}</a:tableStyleId>
              </a:tblPr>
              <a:tblGrid>
                <a:gridCol w="475544"/>
                <a:gridCol w="475544"/>
                <a:gridCol w="475544"/>
                <a:gridCol w="475544"/>
                <a:gridCol w="475544"/>
                <a:gridCol w="475544"/>
                <a:gridCol w="475544"/>
                <a:gridCol w="475544"/>
                <a:gridCol w="475544"/>
                <a:gridCol w="475544"/>
                <a:gridCol w="475544"/>
                <a:gridCol w="475544"/>
                <a:gridCol w="475544"/>
                <a:gridCol w="475544"/>
                <a:gridCol w="475544"/>
                <a:gridCol w="475544"/>
              </a:tblGrid>
              <a:tr h="312359">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3</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3</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5</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5</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6</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6</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7</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8</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9</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9</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10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r>
            </a:tbl>
          </a:graphicData>
        </a:graphic>
      </p:graphicFrame>
      <p:sp>
        <p:nvSpPr>
          <p:cNvPr id="59" name="テキスト ボックス 58"/>
          <p:cNvSpPr txBox="1"/>
          <p:nvPr/>
        </p:nvSpPr>
        <p:spPr>
          <a:xfrm>
            <a:off x="273206" y="4063484"/>
            <a:ext cx="852029" cy="369332"/>
          </a:xfrm>
          <a:prstGeom prst="rect">
            <a:avLst/>
          </a:prstGeom>
          <a:noFill/>
        </p:spPr>
        <p:txBody>
          <a:bodyPr wrap="none" rtlCol="0">
            <a:spAutoFit/>
          </a:bodyPr>
          <a:lstStyle/>
          <a:p>
            <a:r>
              <a:rPr kumimoji="1" lang="en-US" altLang="ja-JP" dirty="0" smtClean="0">
                <a:solidFill>
                  <a:schemeClr val="accent1"/>
                </a:solidFill>
              </a:rPr>
              <a:t>Step 1</a:t>
            </a:r>
            <a:endParaRPr kumimoji="1" lang="ja-JP" altLang="en-US" dirty="0">
              <a:solidFill>
                <a:schemeClr val="accent1"/>
              </a:solidFill>
            </a:endParaRPr>
          </a:p>
        </p:txBody>
      </p:sp>
      <p:sp>
        <p:nvSpPr>
          <p:cNvPr id="60" name="テキスト ボックス 59"/>
          <p:cNvSpPr txBox="1"/>
          <p:nvPr/>
        </p:nvSpPr>
        <p:spPr>
          <a:xfrm>
            <a:off x="273206" y="5483092"/>
            <a:ext cx="852029" cy="369332"/>
          </a:xfrm>
          <a:prstGeom prst="rect">
            <a:avLst/>
          </a:prstGeom>
          <a:noFill/>
        </p:spPr>
        <p:txBody>
          <a:bodyPr wrap="none" rtlCol="0">
            <a:spAutoFit/>
          </a:bodyPr>
          <a:lstStyle/>
          <a:p>
            <a:r>
              <a:rPr kumimoji="1" lang="en-US" altLang="ja-JP" dirty="0" smtClean="0">
                <a:solidFill>
                  <a:schemeClr val="accent1"/>
                </a:solidFill>
              </a:rPr>
              <a:t>Step 2</a:t>
            </a:r>
            <a:endParaRPr kumimoji="1" lang="ja-JP" altLang="en-US" dirty="0">
              <a:solidFill>
                <a:schemeClr val="accent1"/>
              </a:solidFill>
            </a:endParaRPr>
          </a:p>
        </p:txBody>
      </p:sp>
      <p:sp>
        <p:nvSpPr>
          <p:cNvPr id="61" name="テキスト ボックス 60"/>
          <p:cNvSpPr txBox="1"/>
          <p:nvPr/>
        </p:nvSpPr>
        <p:spPr>
          <a:xfrm>
            <a:off x="5844805" y="4260337"/>
            <a:ext cx="447846" cy="369332"/>
          </a:xfrm>
          <a:prstGeom prst="rect">
            <a:avLst/>
          </a:prstGeom>
          <a:noFill/>
        </p:spPr>
        <p:txBody>
          <a:bodyPr wrap="none" rtlCol="0">
            <a:spAutoFit/>
          </a:bodyPr>
          <a:lstStyle/>
          <a:p>
            <a:r>
              <a:rPr kumimoji="1" lang="en-US" altLang="ja-JP" dirty="0" smtClean="0">
                <a:solidFill>
                  <a:schemeClr val="accent1"/>
                </a:solidFill>
              </a:rPr>
              <a:t>+1</a:t>
            </a:r>
            <a:endParaRPr kumimoji="1" lang="ja-JP" altLang="en-US" dirty="0">
              <a:solidFill>
                <a:schemeClr val="accent1"/>
              </a:solidFill>
            </a:endParaRPr>
          </a:p>
        </p:txBody>
      </p:sp>
      <p:sp>
        <p:nvSpPr>
          <p:cNvPr id="63" name="テキスト ボックス 62"/>
          <p:cNvSpPr txBox="1"/>
          <p:nvPr/>
        </p:nvSpPr>
        <p:spPr>
          <a:xfrm>
            <a:off x="3934175" y="4260337"/>
            <a:ext cx="447846" cy="369332"/>
          </a:xfrm>
          <a:prstGeom prst="rect">
            <a:avLst/>
          </a:prstGeom>
          <a:noFill/>
        </p:spPr>
        <p:txBody>
          <a:bodyPr wrap="none" rtlCol="0">
            <a:spAutoFit/>
          </a:bodyPr>
          <a:lstStyle/>
          <a:p>
            <a:r>
              <a:rPr kumimoji="1" lang="en-US" altLang="ja-JP" dirty="0" smtClean="0">
                <a:solidFill>
                  <a:schemeClr val="accent1"/>
                </a:solidFill>
              </a:rPr>
              <a:t>+1</a:t>
            </a:r>
            <a:endParaRPr kumimoji="1" lang="ja-JP" altLang="en-US" dirty="0">
              <a:solidFill>
                <a:schemeClr val="accent1"/>
              </a:solidFill>
            </a:endParaRPr>
          </a:p>
        </p:txBody>
      </p:sp>
      <p:sp>
        <p:nvSpPr>
          <p:cNvPr id="64" name="テキスト ボックス 63"/>
          <p:cNvSpPr txBox="1"/>
          <p:nvPr/>
        </p:nvSpPr>
        <p:spPr>
          <a:xfrm>
            <a:off x="1552925" y="4260337"/>
            <a:ext cx="447846"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solidFill>
                  <a:schemeClr val="accent1"/>
                </a:solidFill>
              </a:rPr>
              <a:t>+1</a:t>
            </a:r>
            <a:endParaRPr kumimoji="1" lang="ja-JP" altLang="en-US" dirty="0">
              <a:solidFill>
                <a:schemeClr val="accent1"/>
              </a:solidFill>
            </a:endParaRPr>
          </a:p>
        </p:txBody>
      </p:sp>
    </p:spTree>
    <p:custDataLst>
      <p:tags r:id="rId1"/>
    </p:custDataLst>
    <p:extLst>
      <p:ext uri="{BB962C8B-B14F-4D97-AF65-F5344CB8AC3E}">
        <p14:creationId xmlns:p14="http://schemas.microsoft.com/office/powerpoint/2010/main" val="1221031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55" grpId="0"/>
      <p:bldP spid="61" grpId="0"/>
      <p:bldP spid="63" grpId="0"/>
      <p:bldP spid="6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3700" y="533400"/>
            <a:ext cx="8229600" cy="990600"/>
          </a:xfrm>
        </p:spPr>
        <p:txBody>
          <a:bodyPr/>
          <a:lstStyle/>
          <a:p>
            <a:r>
              <a:rPr kumimoji="1" lang="ja-JP" altLang="en-US" dirty="0" smtClean="0"/>
              <a:t>提案手法</a:t>
            </a:r>
            <a:r>
              <a:rPr lang="en-US" altLang="ja-JP" dirty="0" smtClean="0"/>
              <a:t>―</a:t>
            </a:r>
            <a:r>
              <a:rPr kumimoji="1" lang="en-US" altLang="ja-JP" dirty="0" smtClean="0"/>
              <a:t>Proposed BFS 1/2</a:t>
            </a:r>
            <a:endParaRPr kumimoji="1" lang="ja-JP" altLang="en-US" dirty="0"/>
          </a:p>
        </p:txBody>
      </p:sp>
      <p:sp>
        <p:nvSpPr>
          <p:cNvPr id="63" name="コンテンツ プレースホルダー 62"/>
          <p:cNvSpPr>
            <a:spLocks noGrp="1"/>
          </p:cNvSpPr>
          <p:nvPr>
            <p:ph idx="1"/>
          </p:nvPr>
        </p:nvSpPr>
        <p:spPr>
          <a:xfrm>
            <a:off x="457200" y="1746251"/>
            <a:ext cx="8229600" cy="996950"/>
          </a:xfrm>
        </p:spPr>
        <p:txBody>
          <a:bodyPr/>
          <a:lstStyle/>
          <a:p>
            <a:r>
              <a:rPr kumimoji="1" lang="ja-JP" altLang="en-US" dirty="0" smtClean="0"/>
              <a:t>タスクバランスを整えるために</a:t>
            </a:r>
            <a:r>
              <a:rPr kumimoji="1" lang="en-US" altLang="ja-JP" dirty="0" smtClean="0"/>
              <a:t>0,1</a:t>
            </a:r>
            <a:r>
              <a:rPr kumimoji="1" lang="ja-JP" altLang="en-US" dirty="0" smtClean="0"/>
              <a:t>配列からキュー配列に変換</a:t>
            </a:r>
            <a:endParaRPr kumimoji="1" lang="en-US" altLang="ja-JP" dirty="0" smtClean="0"/>
          </a:p>
          <a:p>
            <a:r>
              <a:rPr lang="en-US" altLang="ja-JP" dirty="0" smtClean="0"/>
              <a:t>bin sort</a:t>
            </a:r>
            <a:r>
              <a:rPr lang="ja-JP" altLang="en-US" dirty="0" smtClean="0"/>
              <a:t>の</a:t>
            </a:r>
            <a:r>
              <a:rPr lang="en-US" altLang="ja-JP" dirty="0" smtClean="0"/>
              <a:t>Step2</a:t>
            </a:r>
            <a:r>
              <a:rPr lang="ja-JP" altLang="en-US" dirty="0" smtClean="0"/>
              <a:t>を利用する</a:t>
            </a:r>
            <a:endParaRPr kumimoji="1" lang="ja-JP" altLang="en-US" dirty="0"/>
          </a:p>
        </p:txBody>
      </p:sp>
      <p:sp>
        <p:nvSpPr>
          <p:cNvPr id="5" name="日付プレースホルダー 4"/>
          <p:cNvSpPr>
            <a:spLocks noGrp="1"/>
          </p:cNvSpPr>
          <p:nvPr>
            <p:ph type="dt" sz="half" idx="10"/>
          </p:nvPr>
        </p:nvSpPr>
        <p:spPr/>
        <p:txBody>
          <a:bodyPr/>
          <a:lstStyle/>
          <a:p>
            <a:fld id="{387F95D5-6ED4-4F49-88CF-235D2A1BF8B6}" type="datetime1">
              <a:rPr kumimoji="1" lang="ja-JP" altLang="en-US" smtClean="0"/>
              <a:t>2014/12/04</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
        <p:nvSpPr>
          <p:cNvPr id="7" name="スライド番号プレースホルダー 6"/>
          <p:cNvSpPr>
            <a:spLocks noGrp="1"/>
          </p:cNvSpPr>
          <p:nvPr>
            <p:ph type="sldNum" sz="quarter" idx="12"/>
          </p:nvPr>
        </p:nvSpPr>
        <p:spPr/>
        <p:txBody>
          <a:bodyPr/>
          <a:lstStyle/>
          <a:p>
            <a:fld id="{45E31C3F-C679-2546-A6E2-524E8614E711}" type="slidenum">
              <a:rPr kumimoji="1" lang="ja-JP" altLang="en-US" smtClean="0"/>
              <a:t>17</a:t>
            </a:fld>
            <a:endParaRPr kumimoji="1" lang="ja-JP" altLang="en-US"/>
          </a:p>
        </p:txBody>
      </p:sp>
      <p:grpSp>
        <p:nvGrpSpPr>
          <p:cNvPr id="8" name="図形グループ 7"/>
          <p:cNvGrpSpPr/>
          <p:nvPr/>
        </p:nvGrpSpPr>
        <p:grpSpPr>
          <a:xfrm>
            <a:off x="7005950" y="432624"/>
            <a:ext cx="2102014" cy="1265407"/>
            <a:chOff x="5277736" y="95444"/>
            <a:chExt cx="3210333" cy="1932612"/>
          </a:xfrm>
        </p:grpSpPr>
        <p:sp>
          <p:nvSpPr>
            <p:cNvPr id="9" name="円/楕円 8"/>
            <p:cNvSpPr/>
            <p:nvPr/>
          </p:nvSpPr>
          <p:spPr>
            <a:xfrm>
              <a:off x="5277736" y="783017"/>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smtClean="0">
                  <a:solidFill>
                    <a:srgbClr val="FFFFFF"/>
                  </a:solidFill>
                  <a:latin typeface="Calibri" panose="020F0502020204030204" pitchFamily="34" charset="0"/>
                </a:rPr>
                <a:t>0</a:t>
              </a:r>
              <a:endParaRPr kumimoji="1" lang="ja-JP" altLang="en-US" sz="1200" dirty="0">
                <a:solidFill>
                  <a:srgbClr val="FFFFFF"/>
                </a:solidFill>
                <a:latin typeface="Calibri" panose="020F0502020204030204" pitchFamily="34" charset="0"/>
              </a:endParaRPr>
            </a:p>
          </p:txBody>
        </p:sp>
        <p:sp>
          <p:nvSpPr>
            <p:cNvPr id="10" name="円/楕円 9"/>
            <p:cNvSpPr/>
            <p:nvPr/>
          </p:nvSpPr>
          <p:spPr>
            <a:xfrm>
              <a:off x="5900558" y="1524000"/>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1</a:t>
              </a:r>
              <a:endParaRPr kumimoji="1" lang="ja-JP" altLang="en-US" sz="1200" dirty="0">
                <a:solidFill>
                  <a:srgbClr val="FFFFFF"/>
                </a:solidFill>
                <a:latin typeface="Calibri" panose="020F0502020204030204" pitchFamily="34" charset="0"/>
              </a:endParaRPr>
            </a:p>
          </p:txBody>
        </p:sp>
        <p:sp>
          <p:nvSpPr>
            <p:cNvPr id="11" name="円/楕円 10"/>
            <p:cNvSpPr/>
            <p:nvPr/>
          </p:nvSpPr>
          <p:spPr>
            <a:xfrm>
              <a:off x="6499437"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4</a:t>
              </a:r>
              <a:endParaRPr kumimoji="1" lang="ja-JP" altLang="en-US" sz="1200" dirty="0">
                <a:solidFill>
                  <a:srgbClr val="FFFFFF"/>
                </a:solidFill>
                <a:latin typeface="Calibri" panose="020F0502020204030204" pitchFamily="34" charset="0"/>
              </a:endParaRPr>
            </a:p>
          </p:txBody>
        </p:sp>
        <p:sp>
          <p:nvSpPr>
            <p:cNvPr id="12" name="円/楕円 11"/>
            <p:cNvSpPr/>
            <p:nvPr/>
          </p:nvSpPr>
          <p:spPr>
            <a:xfrm>
              <a:off x="5924138" y="95444"/>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2</a:t>
              </a:r>
              <a:endParaRPr kumimoji="1" lang="ja-JP" altLang="en-US" sz="1200" dirty="0">
                <a:solidFill>
                  <a:srgbClr val="FFFFFF"/>
                </a:solidFill>
                <a:latin typeface="Calibri" panose="020F0502020204030204" pitchFamily="34" charset="0"/>
              </a:endParaRPr>
            </a:p>
          </p:txBody>
        </p:sp>
        <p:sp>
          <p:nvSpPr>
            <p:cNvPr id="13" name="円/楕円 12"/>
            <p:cNvSpPr/>
            <p:nvPr/>
          </p:nvSpPr>
          <p:spPr>
            <a:xfrm>
              <a:off x="6866314" y="100701"/>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3</a:t>
              </a:r>
              <a:endParaRPr kumimoji="1" lang="ja-JP" altLang="en-US" sz="1200" dirty="0">
                <a:solidFill>
                  <a:srgbClr val="FFFFFF"/>
                </a:solidFill>
                <a:latin typeface="Calibri" panose="020F0502020204030204" pitchFamily="34" charset="0"/>
              </a:endParaRPr>
            </a:p>
          </p:txBody>
        </p:sp>
        <p:sp>
          <p:nvSpPr>
            <p:cNvPr id="14" name="円/楕円 13"/>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5</a:t>
              </a:r>
              <a:endParaRPr kumimoji="1" lang="ja-JP" altLang="en-US" sz="1200" dirty="0">
                <a:solidFill>
                  <a:srgbClr val="000000"/>
                </a:solidFill>
                <a:latin typeface="Calibri" panose="020F0502020204030204" pitchFamily="34" charset="0"/>
              </a:endParaRPr>
            </a:p>
          </p:txBody>
        </p:sp>
        <p:sp>
          <p:nvSpPr>
            <p:cNvPr id="15" name="円/楕円 14"/>
            <p:cNvSpPr/>
            <p:nvPr/>
          </p:nvSpPr>
          <p:spPr>
            <a:xfrm>
              <a:off x="6803394" y="1524000"/>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6</a:t>
              </a:r>
              <a:endParaRPr kumimoji="1" lang="ja-JP" altLang="en-US" sz="1200" dirty="0">
                <a:solidFill>
                  <a:srgbClr val="FFFFFF"/>
                </a:solidFill>
                <a:latin typeface="Calibri" panose="020F0502020204030204" pitchFamily="34" charset="0"/>
              </a:endParaRPr>
            </a:p>
          </p:txBody>
        </p:sp>
        <p:sp>
          <p:nvSpPr>
            <p:cNvPr id="16" name="円/楕円 15"/>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7</a:t>
              </a:r>
              <a:endParaRPr kumimoji="1" lang="ja-JP" altLang="en-US" sz="1200" dirty="0">
                <a:solidFill>
                  <a:srgbClr val="000000"/>
                </a:solidFill>
                <a:latin typeface="Calibri" panose="020F0502020204030204" pitchFamily="34" charset="0"/>
              </a:endParaRPr>
            </a:p>
          </p:txBody>
        </p:sp>
        <p:cxnSp>
          <p:nvCxnSpPr>
            <p:cNvPr id="17" name="直線コネクタ 16"/>
            <p:cNvCxnSpPr>
              <a:stCxn id="12" idx="3"/>
              <a:endCxn id="9"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18" name="直線コネクタ 17"/>
            <p:cNvCxnSpPr>
              <a:stCxn id="9" idx="5"/>
              <a:endCxn id="10"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19" name="直線コネクタ 18"/>
            <p:cNvCxnSpPr>
              <a:stCxn id="12" idx="5"/>
              <a:endCxn id="11"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20" name="直線コネクタ 19"/>
            <p:cNvCxnSpPr>
              <a:stCxn id="13" idx="5"/>
              <a:endCxn id="14"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21" name="直線コネクタ 20"/>
            <p:cNvCxnSpPr>
              <a:stCxn id="11" idx="5"/>
              <a:endCxn id="15"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22" name="直線コネクタ 21"/>
            <p:cNvCxnSpPr>
              <a:stCxn id="10" idx="6"/>
              <a:endCxn id="15"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23" name="直線コネクタ 22"/>
            <p:cNvCxnSpPr>
              <a:stCxn id="11" idx="3"/>
              <a:endCxn id="10"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24" name="直線コネクタ 23"/>
            <p:cNvCxnSpPr>
              <a:stCxn id="9" idx="6"/>
              <a:endCxn id="11"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25" name="直線コネクタ 24"/>
            <p:cNvCxnSpPr>
              <a:stCxn id="12" idx="4"/>
              <a:endCxn id="10"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26" name="直線コネクタ 25"/>
            <p:cNvCxnSpPr>
              <a:stCxn id="12" idx="6"/>
              <a:endCxn id="13"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27" name="直線コネクタ 26"/>
            <p:cNvCxnSpPr>
              <a:stCxn id="13" idx="4"/>
              <a:endCxn id="11"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28" name="直線コネクタ 27"/>
            <p:cNvCxnSpPr>
              <a:stCxn id="14" idx="3"/>
              <a:endCxn id="15"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29" name="直線コネクタ 28"/>
            <p:cNvCxnSpPr>
              <a:stCxn id="14" idx="5"/>
              <a:endCxn id="16"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aphicFrame>
        <p:nvGraphicFramePr>
          <p:cNvPr id="31" name="表 30"/>
          <p:cNvGraphicFramePr>
            <a:graphicFrameLocks noGrp="1"/>
          </p:cNvGraphicFramePr>
          <p:nvPr>
            <p:extLst>
              <p:ext uri="{D42A27DB-BD31-4B8C-83A1-F6EECF244321}">
                <p14:modId xmlns:p14="http://schemas.microsoft.com/office/powerpoint/2010/main" val="2932177309"/>
              </p:ext>
            </p:extLst>
          </p:nvPr>
        </p:nvGraphicFramePr>
        <p:xfrm>
          <a:off x="2329451" y="2930735"/>
          <a:ext cx="4847168" cy="365760"/>
        </p:xfrm>
        <a:graphic>
          <a:graphicData uri="http://schemas.openxmlformats.org/drawingml/2006/table">
            <a:tbl>
              <a:tblPr bandRow="1">
                <a:tableStyleId>{5C22544A-7EE6-4342-B048-85BDC9FD1C3A}</a:tableStyleId>
              </a:tblPr>
              <a:tblGrid>
                <a:gridCol w="605896"/>
                <a:gridCol w="605896"/>
                <a:gridCol w="605896"/>
                <a:gridCol w="605896"/>
                <a:gridCol w="605896"/>
                <a:gridCol w="605896"/>
                <a:gridCol w="605896"/>
                <a:gridCol w="605896"/>
              </a:tblGrid>
              <a:tr h="312359">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chemeClr val="bg1"/>
                          </a:solidFill>
                        </a:rPr>
                        <a:t>1</a:t>
                      </a:r>
                      <a:endParaRPr kumimoji="1" lang="ja-JP" altLang="en-US" dirty="0">
                        <a:solidFill>
                          <a:schemeClr val="bg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solidFill>
                            <a:schemeClr val="bg1"/>
                          </a:solidFill>
                        </a:rPr>
                        <a:t>1</a:t>
                      </a:r>
                      <a:endParaRPr kumimoji="1" lang="ja-JP" altLang="en-US" dirty="0">
                        <a:solidFill>
                          <a:schemeClr val="bg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32" name="角丸四角形 31"/>
          <p:cNvSpPr/>
          <p:nvPr/>
        </p:nvSpPr>
        <p:spPr>
          <a:xfrm>
            <a:off x="2086102" y="3544067"/>
            <a:ext cx="5327650" cy="2179816"/>
          </a:xfrm>
          <a:prstGeom prst="roundRect">
            <a:avLst>
              <a:gd name="adj" fmla="val 5556"/>
            </a:avLst>
          </a:prstGeom>
          <a:ln w="28575" cmpd="sng"/>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dirty="0"/>
          </a:p>
        </p:txBody>
      </p:sp>
      <p:graphicFrame>
        <p:nvGraphicFramePr>
          <p:cNvPr id="33" name="表 32"/>
          <p:cNvGraphicFramePr>
            <a:graphicFrameLocks noGrp="1"/>
          </p:cNvGraphicFramePr>
          <p:nvPr>
            <p:extLst>
              <p:ext uri="{D42A27DB-BD31-4B8C-83A1-F6EECF244321}">
                <p14:modId xmlns:p14="http://schemas.microsoft.com/office/powerpoint/2010/main" val="3897761140"/>
              </p:ext>
            </p:extLst>
          </p:nvPr>
        </p:nvGraphicFramePr>
        <p:xfrm>
          <a:off x="2329451" y="3725926"/>
          <a:ext cx="4847168" cy="365760"/>
        </p:xfrm>
        <a:graphic>
          <a:graphicData uri="http://schemas.openxmlformats.org/drawingml/2006/table">
            <a:tbl>
              <a:tblPr bandRow="1">
                <a:tableStyleId>{5C22544A-7EE6-4342-B048-85BDC9FD1C3A}</a:tableStyleId>
              </a:tblPr>
              <a:tblGrid>
                <a:gridCol w="605896"/>
                <a:gridCol w="605896"/>
                <a:gridCol w="605896"/>
                <a:gridCol w="605896"/>
                <a:gridCol w="605896"/>
                <a:gridCol w="605896"/>
                <a:gridCol w="605896"/>
                <a:gridCol w="605896"/>
              </a:tblGrid>
              <a:tr h="312359">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chemeClr val="bg1"/>
                          </a:solidFill>
                        </a:rPr>
                        <a:t>1</a:t>
                      </a:r>
                      <a:endParaRPr kumimoji="1" lang="ja-JP" altLang="en-US" dirty="0">
                        <a:solidFill>
                          <a:schemeClr val="bg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solidFill>
                            <a:schemeClr val="bg1"/>
                          </a:solidFill>
                        </a:rPr>
                        <a:t>1</a:t>
                      </a:r>
                      <a:endParaRPr kumimoji="1" lang="ja-JP" altLang="en-US" dirty="0">
                        <a:solidFill>
                          <a:schemeClr val="bg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2"/>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C0504D"/>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bg1"/>
                    </a:solidFill>
                  </a:tcPr>
                </a:tc>
              </a:tr>
            </a:tbl>
          </a:graphicData>
        </a:graphic>
      </p:graphicFrame>
      <p:grpSp>
        <p:nvGrpSpPr>
          <p:cNvPr id="34" name="図形グループ 33"/>
          <p:cNvGrpSpPr/>
          <p:nvPr/>
        </p:nvGrpSpPr>
        <p:grpSpPr>
          <a:xfrm>
            <a:off x="2402177" y="4967160"/>
            <a:ext cx="1668567" cy="448945"/>
            <a:chOff x="769444" y="1612321"/>
            <a:chExt cx="1668567" cy="448945"/>
          </a:xfrm>
        </p:grpSpPr>
        <p:sp>
          <p:nvSpPr>
            <p:cNvPr id="35" name="円/楕円 34"/>
            <p:cNvSpPr/>
            <p:nvPr/>
          </p:nvSpPr>
          <p:spPr>
            <a:xfrm>
              <a:off x="769444"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1</a:t>
              </a:r>
              <a:endParaRPr kumimoji="1" lang="ja-JP" altLang="en-US" dirty="0"/>
            </a:p>
          </p:txBody>
        </p:sp>
        <p:sp>
          <p:nvSpPr>
            <p:cNvPr id="36" name="円/楕円 35"/>
            <p:cNvSpPr/>
            <p:nvPr/>
          </p:nvSpPr>
          <p:spPr>
            <a:xfrm>
              <a:off x="1379255"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2</a:t>
              </a:r>
              <a:endParaRPr kumimoji="1" lang="ja-JP" altLang="en-US" dirty="0"/>
            </a:p>
          </p:txBody>
        </p:sp>
        <p:sp>
          <p:nvSpPr>
            <p:cNvPr id="37" name="円/楕円 36"/>
            <p:cNvSpPr/>
            <p:nvPr/>
          </p:nvSpPr>
          <p:spPr>
            <a:xfrm>
              <a:off x="1989066"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4</a:t>
              </a:r>
              <a:endParaRPr kumimoji="1" lang="ja-JP" altLang="en-US" dirty="0"/>
            </a:p>
          </p:txBody>
        </p:sp>
      </p:grpSp>
      <p:sp>
        <p:nvSpPr>
          <p:cNvPr id="38" name="テキスト ボックス 37"/>
          <p:cNvSpPr txBox="1"/>
          <p:nvPr/>
        </p:nvSpPr>
        <p:spPr>
          <a:xfrm>
            <a:off x="4472576" y="4982938"/>
            <a:ext cx="684653" cy="369332"/>
          </a:xfrm>
          <a:prstGeom prst="rect">
            <a:avLst/>
          </a:prstGeom>
          <a:noFill/>
        </p:spPr>
        <p:txBody>
          <a:bodyPr wrap="none" rtlCol="0">
            <a:spAutoFit/>
          </a:bodyPr>
          <a:lstStyle/>
          <a:p>
            <a:r>
              <a:rPr lang="en-US" altLang="ja-JP" dirty="0" smtClean="0"/>
              <a:t>(CQ)</a:t>
            </a:r>
            <a:endParaRPr kumimoji="1" lang="ja-JP" altLang="en-US" dirty="0"/>
          </a:p>
        </p:txBody>
      </p:sp>
      <p:graphicFrame>
        <p:nvGraphicFramePr>
          <p:cNvPr id="39" name="表 38"/>
          <p:cNvGraphicFramePr>
            <a:graphicFrameLocks noGrp="1"/>
          </p:cNvGraphicFramePr>
          <p:nvPr>
            <p:extLst>
              <p:ext uri="{D42A27DB-BD31-4B8C-83A1-F6EECF244321}">
                <p14:modId xmlns:p14="http://schemas.microsoft.com/office/powerpoint/2010/main" val="4284372961"/>
              </p:ext>
            </p:extLst>
          </p:nvPr>
        </p:nvGraphicFramePr>
        <p:xfrm>
          <a:off x="2324883" y="4878367"/>
          <a:ext cx="1822449" cy="626532"/>
        </p:xfrm>
        <a:graphic>
          <a:graphicData uri="http://schemas.openxmlformats.org/drawingml/2006/table">
            <a:tbl>
              <a:tblPr bandRow="1">
                <a:tableStyleId>{5C22544A-7EE6-4342-B048-85BDC9FD1C3A}</a:tableStyleId>
              </a:tblPr>
              <a:tblGrid>
                <a:gridCol w="607483"/>
                <a:gridCol w="607483"/>
                <a:gridCol w="607483"/>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50" name="図形グループ 49"/>
          <p:cNvGrpSpPr/>
          <p:nvPr/>
        </p:nvGrpSpPr>
        <p:grpSpPr>
          <a:xfrm>
            <a:off x="2629095" y="4091686"/>
            <a:ext cx="612775" cy="786681"/>
            <a:chOff x="1165225" y="3348437"/>
            <a:chExt cx="612775" cy="786681"/>
          </a:xfrm>
        </p:grpSpPr>
        <p:cxnSp>
          <p:nvCxnSpPr>
            <p:cNvPr id="42" name="直線コネクタ 41"/>
            <p:cNvCxnSpPr/>
            <p:nvPr/>
          </p:nvCxnSpPr>
          <p:spPr>
            <a:xfrm>
              <a:off x="1778000" y="3348437"/>
              <a:ext cx="0" cy="226613"/>
            </a:xfrm>
            <a:prstGeom prst="line">
              <a:avLst/>
            </a:prstGeom>
          </p:spPr>
          <p:style>
            <a:lnRef idx="2">
              <a:schemeClr val="dk1"/>
            </a:lnRef>
            <a:fillRef idx="0">
              <a:schemeClr val="dk1"/>
            </a:fillRef>
            <a:effectRef idx="1">
              <a:schemeClr val="dk1"/>
            </a:effectRef>
            <a:fontRef idx="minor">
              <a:schemeClr val="tx1"/>
            </a:fontRef>
          </p:style>
        </p:cxnSp>
        <p:cxnSp>
          <p:nvCxnSpPr>
            <p:cNvPr id="44" name="直線コネクタ 43"/>
            <p:cNvCxnSpPr/>
            <p:nvPr/>
          </p:nvCxnSpPr>
          <p:spPr>
            <a:xfrm flipH="1">
              <a:off x="1165225" y="3575050"/>
              <a:ext cx="612775" cy="0"/>
            </a:xfrm>
            <a:prstGeom prst="line">
              <a:avLst/>
            </a:prstGeom>
          </p:spPr>
          <p:style>
            <a:lnRef idx="2">
              <a:schemeClr val="dk1"/>
            </a:lnRef>
            <a:fillRef idx="0">
              <a:schemeClr val="dk1"/>
            </a:fillRef>
            <a:effectRef idx="1">
              <a:schemeClr val="dk1"/>
            </a:effectRef>
            <a:fontRef idx="minor">
              <a:schemeClr val="tx1"/>
            </a:fontRef>
          </p:style>
        </p:cxnSp>
        <p:cxnSp>
          <p:nvCxnSpPr>
            <p:cNvPr id="49" name="直線矢印コネクタ 48"/>
            <p:cNvCxnSpPr/>
            <p:nvPr/>
          </p:nvCxnSpPr>
          <p:spPr>
            <a:xfrm>
              <a:off x="1165225" y="3575050"/>
              <a:ext cx="0" cy="56006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grpSp>
        <p:nvGrpSpPr>
          <p:cNvPr id="51" name="図形グループ 50"/>
          <p:cNvGrpSpPr/>
          <p:nvPr/>
        </p:nvGrpSpPr>
        <p:grpSpPr>
          <a:xfrm>
            <a:off x="3241870" y="4091686"/>
            <a:ext cx="612775" cy="786681"/>
            <a:chOff x="1165225" y="3348437"/>
            <a:chExt cx="612775" cy="786681"/>
          </a:xfrm>
        </p:grpSpPr>
        <p:cxnSp>
          <p:nvCxnSpPr>
            <p:cNvPr id="52" name="直線コネクタ 51"/>
            <p:cNvCxnSpPr/>
            <p:nvPr/>
          </p:nvCxnSpPr>
          <p:spPr>
            <a:xfrm>
              <a:off x="1778000" y="3348437"/>
              <a:ext cx="0" cy="394888"/>
            </a:xfrm>
            <a:prstGeom prst="line">
              <a:avLst/>
            </a:prstGeom>
          </p:spPr>
          <p:style>
            <a:lnRef idx="2">
              <a:schemeClr val="dk1"/>
            </a:lnRef>
            <a:fillRef idx="0">
              <a:schemeClr val="dk1"/>
            </a:fillRef>
            <a:effectRef idx="1">
              <a:schemeClr val="dk1"/>
            </a:effectRef>
            <a:fontRef idx="minor">
              <a:schemeClr val="tx1"/>
            </a:fontRef>
          </p:style>
        </p:cxnSp>
        <p:cxnSp>
          <p:nvCxnSpPr>
            <p:cNvPr id="53" name="直線コネクタ 52"/>
            <p:cNvCxnSpPr/>
            <p:nvPr/>
          </p:nvCxnSpPr>
          <p:spPr>
            <a:xfrm flipH="1">
              <a:off x="1165225" y="3743325"/>
              <a:ext cx="612775" cy="0"/>
            </a:xfrm>
            <a:prstGeom prst="line">
              <a:avLst/>
            </a:prstGeom>
          </p:spPr>
          <p:style>
            <a:lnRef idx="2">
              <a:schemeClr val="dk1"/>
            </a:lnRef>
            <a:fillRef idx="0">
              <a:schemeClr val="dk1"/>
            </a:fillRef>
            <a:effectRef idx="1">
              <a:schemeClr val="dk1"/>
            </a:effectRef>
            <a:fontRef idx="minor">
              <a:schemeClr val="tx1"/>
            </a:fontRef>
          </p:style>
        </p:cxnSp>
        <p:cxnSp>
          <p:nvCxnSpPr>
            <p:cNvPr id="54" name="直線矢印コネクタ 53"/>
            <p:cNvCxnSpPr/>
            <p:nvPr/>
          </p:nvCxnSpPr>
          <p:spPr>
            <a:xfrm>
              <a:off x="1165225" y="3743325"/>
              <a:ext cx="0" cy="39179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grpSp>
        <p:nvGrpSpPr>
          <p:cNvPr id="57" name="図形グループ 56"/>
          <p:cNvGrpSpPr/>
          <p:nvPr/>
        </p:nvGrpSpPr>
        <p:grpSpPr>
          <a:xfrm>
            <a:off x="3859801" y="4091686"/>
            <a:ext cx="1210869" cy="786681"/>
            <a:chOff x="1165225" y="3348437"/>
            <a:chExt cx="612775" cy="786681"/>
          </a:xfrm>
        </p:grpSpPr>
        <p:cxnSp>
          <p:nvCxnSpPr>
            <p:cNvPr id="58" name="直線コネクタ 57"/>
            <p:cNvCxnSpPr/>
            <p:nvPr/>
          </p:nvCxnSpPr>
          <p:spPr>
            <a:xfrm>
              <a:off x="1778000" y="3348437"/>
              <a:ext cx="0" cy="569513"/>
            </a:xfrm>
            <a:prstGeom prst="line">
              <a:avLst/>
            </a:prstGeom>
          </p:spPr>
          <p:style>
            <a:lnRef idx="2">
              <a:schemeClr val="dk1"/>
            </a:lnRef>
            <a:fillRef idx="0">
              <a:schemeClr val="dk1"/>
            </a:fillRef>
            <a:effectRef idx="1">
              <a:schemeClr val="dk1"/>
            </a:effectRef>
            <a:fontRef idx="minor">
              <a:schemeClr val="tx1"/>
            </a:fontRef>
          </p:style>
        </p:cxnSp>
        <p:cxnSp>
          <p:nvCxnSpPr>
            <p:cNvPr id="59" name="直線コネクタ 58"/>
            <p:cNvCxnSpPr/>
            <p:nvPr/>
          </p:nvCxnSpPr>
          <p:spPr>
            <a:xfrm flipH="1">
              <a:off x="1165225" y="3917950"/>
              <a:ext cx="612775" cy="0"/>
            </a:xfrm>
            <a:prstGeom prst="line">
              <a:avLst/>
            </a:prstGeom>
          </p:spPr>
          <p:style>
            <a:lnRef idx="2">
              <a:schemeClr val="dk1"/>
            </a:lnRef>
            <a:fillRef idx="0">
              <a:schemeClr val="dk1"/>
            </a:fillRef>
            <a:effectRef idx="1">
              <a:schemeClr val="dk1"/>
            </a:effectRef>
            <a:fontRef idx="minor">
              <a:schemeClr val="tx1"/>
            </a:fontRef>
          </p:style>
        </p:cxnSp>
        <p:cxnSp>
          <p:nvCxnSpPr>
            <p:cNvPr id="60" name="直線矢印コネクタ 59"/>
            <p:cNvCxnSpPr/>
            <p:nvPr/>
          </p:nvCxnSpPr>
          <p:spPr>
            <a:xfrm>
              <a:off x="1165225" y="3917950"/>
              <a:ext cx="0" cy="21716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
        <p:nvSpPr>
          <p:cNvPr id="64" name="テキスト ボックス 63"/>
          <p:cNvSpPr txBox="1"/>
          <p:nvPr/>
        </p:nvSpPr>
        <p:spPr>
          <a:xfrm>
            <a:off x="4275400" y="5399171"/>
            <a:ext cx="2985889" cy="307777"/>
          </a:xfrm>
          <a:prstGeom prst="rect">
            <a:avLst/>
          </a:prstGeom>
          <a:noFill/>
        </p:spPr>
        <p:txBody>
          <a:bodyPr wrap="none" rtlCol="0">
            <a:spAutoFit/>
          </a:bodyPr>
          <a:lstStyle/>
          <a:p>
            <a:r>
              <a:rPr kumimoji="1" lang="en-US" altLang="ja-JP" sz="1400" dirty="0" err="1" smtClean="0">
                <a:latin typeface="Courier"/>
                <a:cs typeface="Courier"/>
              </a:rPr>
              <a:t>conv</a:t>
            </a:r>
            <a:r>
              <a:rPr lang="en-US" altLang="ja-JP" sz="1400" dirty="0" err="1" smtClean="0">
                <a:latin typeface="Courier"/>
                <a:cs typeface="Courier"/>
              </a:rPr>
              <a:t>_array_to_queue</a:t>
            </a:r>
            <a:r>
              <a:rPr kumimoji="1" lang="en-US" altLang="ja-JP" sz="1400" dirty="0" err="1" smtClean="0">
                <a:latin typeface="Courier"/>
                <a:cs typeface="Courier"/>
              </a:rPr>
              <a:t>_kernel</a:t>
            </a:r>
            <a:endParaRPr kumimoji="1" lang="ja-JP" altLang="en-US" sz="1400" dirty="0">
              <a:latin typeface="Courier"/>
              <a:cs typeface="Courier"/>
            </a:endParaRPr>
          </a:p>
        </p:txBody>
      </p:sp>
      <p:sp>
        <p:nvSpPr>
          <p:cNvPr id="65" name="テキスト ボックス 64"/>
          <p:cNvSpPr txBox="1"/>
          <p:nvPr/>
        </p:nvSpPr>
        <p:spPr>
          <a:xfrm>
            <a:off x="1712949" y="2927163"/>
            <a:ext cx="505329" cy="369332"/>
          </a:xfrm>
          <a:prstGeom prst="rect">
            <a:avLst/>
          </a:prstGeom>
          <a:noFill/>
        </p:spPr>
        <p:txBody>
          <a:bodyPr wrap="none" rtlCol="0">
            <a:spAutoFit/>
          </a:bodyPr>
          <a:lstStyle/>
          <a:p>
            <a:r>
              <a:rPr kumimoji="1" lang="en-US" altLang="ja-JP" dirty="0" smtClean="0"/>
              <a:t>CA</a:t>
            </a:r>
            <a:endParaRPr kumimoji="1" lang="ja-JP" altLang="en-US" dirty="0"/>
          </a:p>
        </p:txBody>
      </p:sp>
      <p:sp>
        <p:nvSpPr>
          <p:cNvPr id="66" name="環状矢印 65"/>
          <p:cNvSpPr/>
          <p:nvPr/>
        </p:nvSpPr>
        <p:spPr>
          <a:xfrm rot="5400000" flipV="1">
            <a:off x="1547983" y="3296495"/>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grpSp>
        <p:nvGrpSpPr>
          <p:cNvPr id="67" name="図形グループ 66"/>
          <p:cNvGrpSpPr/>
          <p:nvPr/>
        </p:nvGrpSpPr>
        <p:grpSpPr>
          <a:xfrm>
            <a:off x="2402177" y="6084101"/>
            <a:ext cx="1668567" cy="448945"/>
            <a:chOff x="769444" y="1612321"/>
            <a:chExt cx="1668567" cy="448945"/>
          </a:xfrm>
        </p:grpSpPr>
        <p:sp>
          <p:nvSpPr>
            <p:cNvPr id="68" name="円/楕円 67"/>
            <p:cNvSpPr/>
            <p:nvPr/>
          </p:nvSpPr>
          <p:spPr>
            <a:xfrm>
              <a:off x="769444"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1</a:t>
              </a:r>
              <a:endParaRPr kumimoji="1" lang="ja-JP" altLang="en-US" dirty="0"/>
            </a:p>
          </p:txBody>
        </p:sp>
        <p:sp>
          <p:nvSpPr>
            <p:cNvPr id="69" name="円/楕円 68"/>
            <p:cNvSpPr/>
            <p:nvPr/>
          </p:nvSpPr>
          <p:spPr>
            <a:xfrm>
              <a:off x="1379255"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2</a:t>
              </a:r>
              <a:endParaRPr kumimoji="1" lang="ja-JP" altLang="en-US" dirty="0"/>
            </a:p>
          </p:txBody>
        </p:sp>
        <p:sp>
          <p:nvSpPr>
            <p:cNvPr id="70" name="円/楕円 69"/>
            <p:cNvSpPr/>
            <p:nvPr/>
          </p:nvSpPr>
          <p:spPr>
            <a:xfrm>
              <a:off x="1989066"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4</a:t>
              </a:r>
              <a:endParaRPr kumimoji="1" lang="ja-JP" altLang="en-US" dirty="0"/>
            </a:p>
          </p:txBody>
        </p:sp>
      </p:grpSp>
      <p:graphicFrame>
        <p:nvGraphicFramePr>
          <p:cNvPr id="71" name="表 70"/>
          <p:cNvGraphicFramePr>
            <a:graphicFrameLocks noGrp="1"/>
          </p:cNvGraphicFramePr>
          <p:nvPr>
            <p:extLst>
              <p:ext uri="{D42A27DB-BD31-4B8C-83A1-F6EECF244321}">
                <p14:modId xmlns:p14="http://schemas.microsoft.com/office/powerpoint/2010/main" val="778742982"/>
              </p:ext>
            </p:extLst>
          </p:nvPr>
        </p:nvGraphicFramePr>
        <p:xfrm>
          <a:off x="2324883" y="5995308"/>
          <a:ext cx="1822449" cy="626532"/>
        </p:xfrm>
        <a:graphic>
          <a:graphicData uri="http://schemas.openxmlformats.org/drawingml/2006/table">
            <a:tbl>
              <a:tblPr bandRow="1">
                <a:tableStyleId>{5C22544A-7EE6-4342-B048-85BDC9FD1C3A}</a:tableStyleId>
              </a:tblPr>
              <a:tblGrid>
                <a:gridCol w="607483"/>
                <a:gridCol w="607483"/>
                <a:gridCol w="607483"/>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72" name="テキスト ボックス 71"/>
          <p:cNvSpPr txBox="1"/>
          <p:nvPr/>
        </p:nvSpPr>
        <p:spPr>
          <a:xfrm>
            <a:off x="1713011" y="6127286"/>
            <a:ext cx="530915" cy="369332"/>
          </a:xfrm>
          <a:prstGeom prst="rect">
            <a:avLst/>
          </a:prstGeom>
          <a:noFill/>
        </p:spPr>
        <p:txBody>
          <a:bodyPr wrap="none" rtlCol="0">
            <a:spAutoFit/>
          </a:bodyPr>
          <a:lstStyle/>
          <a:p>
            <a:r>
              <a:rPr lang="en-US" altLang="ja-JP" dirty="0" smtClean="0"/>
              <a:t>CQ</a:t>
            </a:r>
            <a:endParaRPr kumimoji="1" lang="en-US" altLang="ja-JP" dirty="0" smtClean="0"/>
          </a:p>
        </p:txBody>
      </p:sp>
      <p:sp>
        <p:nvSpPr>
          <p:cNvPr id="73" name="環状矢印 72"/>
          <p:cNvSpPr/>
          <p:nvPr/>
        </p:nvSpPr>
        <p:spPr>
          <a:xfrm rot="5400000" flipV="1">
            <a:off x="1547983" y="5130452"/>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5707533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3700" y="533400"/>
            <a:ext cx="8229600" cy="990600"/>
          </a:xfrm>
        </p:spPr>
        <p:txBody>
          <a:bodyPr/>
          <a:lstStyle/>
          <a:p>
            <a:r>
              <a:rPr kumimoji="1" lang="ja-JP" altLang="en-US" dirty="0" smtClean="0"/>
              <a:t>提案手法</a:t>
            </a:r>
            <a:r>
              <a:rPr lang="en-US" altLang="ja-JP" dirty="0" smtClean="0"/>
              <a:t>―</a:t>
            </a:r>
            <a:r>
              <a:rPr kumimoji="1" lang="en-US" altLang="ja-JP" dirty="0" smtClean="0"/>
              <a:t>Proposed BFS 2/2</a:t>
            </a:r>
            <a:endParaRPr kumimoji="1" lang="ja-JP" altLang="en-US" dirty="0"/>
          </a:p>
        </p:txBody>
      </p:sp>
      <p:sp>
        <p:nvSpPr>
          <p:cNvPr id="252" name="コンテンツ プレースホルダー 251"/>
          <p:cNvSpPr>
            <a:spLocks noGrp="1"/>
          </p:cNvSpPr>
          <p:nvPr>
            <p:ph idx="1"/>
          </p:nvPr>
        </p:nvSpPr>
        <p:spPr>
          <a:xfrm>
            <a:off x="457200" y="1694969"/>
            <a:ext cx="8229600" cy="1054101"/>
          </a:xfrm>
        </p:spPr>
        <p:txBody>
          <a:bodyPr/>
          <a:lstStyle/>
          <a:p>
            <a:r>
              <a:rPr kumimoji="1" lang="en-US" altLang="ja-JP" dirty="0" smtClean="0"/>
              <a:t>bin sort</a:t>
            </a:r>
            <a:r>
              <a:rPr kumimoji="1" lang="ja-JP" altLang="en-US" dirty="0" smtClean="0"/>
              <a:t>の</a:t>
            </a:r>
            <a:r>
              <a:rPr kumimoji="1" lang="en-US" altLang="ja-JP" dirty="0" smtClean="0"/>
              <a:t>Step1</a:t>
            </a:r>
            <a:r>
              <a:rPr lang="ja-JP" altLang="en-US" dirty="0" smtClean="0"/>
              <a:t>とフィルタを利用して</a:t>
            </a:r>
            <a:r>
              <a:rPr kumimoji="1" lang="ja-JP" altLang="en-US" dirty="0" smtClean="0"/>
              <a:t>次</a:t>
            </a:r>
            <a:r>
              <a:rPr kumimoji="1" lang="en-US" altLang="ja-JP" dirty="0" smtClean="0"/>
              <a:t>frontier</a:t>
            </a:r>
            <a:r>
              <a:rPr kumimoji="1" lang="ja-JP" altLang="en-US" dirty="0" smtClean="0"/>
              <a:t>を求める</a:t>
            </a:r>
            <a:endParaRPr kumimoji="1" lang="en-US" altLang="ja-JP" dirty="0" smtClean="0"/>
          </a:p>
          <a:p>
            <a:r>
              <a:rPr lang="ja-JP" altLang="en-US" dirty="0" smtClean="0"/>
              <a:t>重複頂点と訪問済頂点は完全除去 </a:t>
            </a:r>
            <a:r>
              <a:rPr lang="en-US" altLang="ja-JP" dirty="0" smtClean="0"/>
              <a:t>→</a:t>
            </a:r>
            <a:r>
              <a:rPr lang="ja-JP" altLang="en-US" dirty="0" smtClean="0"/>
              <a:t> </a:t>
            </a:r>
            <a:r>
              <a:rPr lang="ja-JP" altLang="en-US" dirty="0" smtClean="0">
                <a:solidFill>
                  <a:srgbClr val="C0504D"/>
                </a:solidFill>
              </a:rPr>
              <a:t>通信量を最小限に</a:t>
            </a:r>
            <a:endParaRPr kumimoji="1" lang="ja-JP" altLang="en-US" dirty="0">
              <a:solidFill>
                <a:srgbClr val="C0504D"/>
              </a:solidFill>
            </a:endParaRPr>
          </a:p>
        </p:txBody>
      </p:sp>
      <p:sp>
        <p:nvSpPr>
          <p:cNvPr id="5" name="日付プレースホルダー 4"/>
          <p:cNvSpPr>
            <a:spLocks noGrp="1"/>
          </p:cNvSpPr>
          <p:nvPr>
            <p:ph type="dt" sz="half" idx="10"/>
          </p:nvPr>
        </p:nvSpPr>
        <p:spPr/>
        <p:txBody>
          <a:bodyPr/>
          <a:lstStyle/>
          <a:p>
            <a:fld id="{387F95D5-6ED4-4F49-88CF-235D2A1BF8B6}" type="datetime1">
              <a:rPr kumimoji="1" lang="ja-JP" altLang="en-US" smtClean="0"/>
              <a:t>2014/12/04</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
        <p:nvSpPr>
          <p:cNvPr id="7" name="スライド番号プレースホルダー 6"/>
          <p:cNvSpPr>
            <a:spLocks noGrp="1"/>
          </p:cNvSpPr>
          <p:nvPr>
            <p:ph type="sldNum" sz="quarter" idx="12"/>
          </p:nvPr>
        </p:nvSpPr>
        <p:spPr/>
        <p:txBody>
          <a:bodyPr/>
          <a:lstStyle/>
          <a:p>
            <a:fld id="{45E31C3F-C679-2546-A6E2-524E8614E711}" type="slidenum">
              <a:rPr kumimoji="1" lang="ja-JP" altLang="en-US" smtClean="0"/>
              <a:t>18</a:t>
            </a:fld>
            <a:endParaRPr kumimoji="1" lang="ja-JP" altLang="en-US"/>
          </a:p>
        </p:txBody>
      </p:sp>
      <p:grpSp>
        <p:nvGrpSpPr>
          <p:cNvPr id="8" name="図形グループ 7"/>
          <p:cNvGrpSpPr/>
          <p:nvPr/>
        </p:nvGrpSpPr>
        <p:grpSpPr>
          <a:xfrm>
            <a:off x="7005950" y="432624"/>
            <a:ext cx="2102014" cy="1265407"/>
            <a:chOff x="5277736" y="95444"/>
            <a:chExt cx="3210333" cy="1932612"/>
          </a:xfrm>
        </p:grpSpPr>
        <p:sp>
          <p:nvSpPr>
            <p:cNvPr id="9" name="円/楕円 8"/>
            <p:cNvSpPr/>
            <p:nvPr/>
          </p:nvSpPr>
          <p:spPr>
            <a:xfrm>
              <a:off x="5277736" y="783017"/>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smtClean="0">
                  <a:solidFill>
                    <a:srgbClr val="FFFFFF"/>
                  </a:solidFill>
                  <a:latin typeface="Calibri" panose="020F0502020204030204" pitchFamily="34" charset="0"/>
                </a:rPr>
                <a:t>0</a:t>
              </a:r>
              <a:endParaRPr kumimoji="1" lang="ja-JP" altLang="en-US" sz="1200" dirty="0">
                <a:solidFill>
                  <a:srgbClr val="FFFFFF"/>
                </a:solidFill>
                <a:latin typeface="Calibri" panose="020F0502020204030204" pitchFamily="34" charset="0"/>
              </a:endParaRPr>
            </a:p>
          </p:txBody>
        </p:sp>
        <p:sp>
          <p:nvSpPr>
            <p:cNvPr id="10" name="円/楕円 9"/>
            <p:cNvSpPr/>
            <p:nvPr/>
          </p:nvSpPr>
          <p:spPr>
            <a:xfrm>
              <a:off x="5900558" y="1524000"/>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1</a:t>
              </a:r>
              <a:endParaRPr kumimoji="1" lang="ja-JP" altLang="en-US" sz="1200" dirty="0">
                <a:solidFill>
                  <a:srgbClr val="FFFFFF"/>
                </a:solidFill>
                <a:latin typeface="Calibri" panose="020F0502020204030204" pitchFamily="34" charset="0"/>
              </a:endParaRPr>
            </a:p>
          </p:txBody>
        </p:sp>
        <p:sp>
          <p:nvSpPr>
            <p:cNvPr id="11" name="円/楕円 10"/>
            <p:cNvSpPr/>
            <p:nvPr/>
          </p:nvSpPr>
          <p:spPr>
            <a:xfrm>
              <a:off x="6499437"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4</a:t>
              </a:r>
              <a:endParaRPr kumimoji="1" lang="ja-JP" altLang="en-US" sz="1200" dirty="0">
                <a:solidFill>
                  <a:srgbClr val="FFFFFF"/>
                </a:solidFill>
                <a:latin typeface="Calibri" panose="020F0502020204030204" pitchFamily="34" charset="0"/>
              </a:endParaRPr>
            </a:p>
          </p:txBody>
        </p:sp>
        <p:sp>
          <p:nvSpPr>
            <p:cNvPr id="12" name="円/楕円 11"/>
            <p:cNvSpPr/>
            <p:nvPr/>
          </p:nvSpPr>
          <p:spPr>
            <a:xfrm>
              <a:off x="5924138" y="95444"/>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2</a:t>
              </a:r>
              <a:endParaRPr kumimoji="1" lang="ja-JP" altLang="en-US" sz="1200" dirty="0">
                <a:solidFill>
                  <a:srgbClr val="FFFFFF"/>
                </a:solidFill>
                <a:latin typeface="Calibri" panose="020F0502020204030204" pitchFamily="34" charset="0"/>
              </a:endParaRPr>
            </a:p>
          </p:txBody>
        </p:sp>
        <p:sp>
          <p:nvSpPr>
            <p:cNvPr id="13" name="円/楕円 12"/>
            <p:cNvSpPr/>
            <p:nvPr/>
          </p:nvSpPr>
          <p:spPr>
            <a:xfrm>
              <a:off x="6866314" y="100701"/>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3</a:t>
              </a:r>
              <a:endParaRPr kumimoji="1" lang="ja-JP" altLang="en-US" sz="1200" dirty="0">
                <a:solidFill>
                  <a:srgbClr val="FFFFFF"/>
                </a:solidFill>
                <a:latin typeface="Calibri" panose="020F0502020204030204" pitchFamily="34" charset="0"/>
              </a:endParaRPr>
            </a:p>
          </p:txBody>
        </p:sp>
        <p:sp>
          <p:nvSpPr>
            <p:cNvPr id="14" name="円/楕円 13"/>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5</a:t>
              </a:r>
              <a:endParaRPr kumimoji="1" lang="ja-JP" altLang="en-US" sz="1200" dirty="0">
                <a:solidFill>
                  <a:srgbClr val="000000"/>
                </a:solidFill>
                <a:latin typeface="Calibri" panose="020F0502020204030204" pitchFamily="34" charset="0"/>
              </a:endParaRPr>
            </a:p>
          </p:txBody>
        </p:sp>
        <p:sp>
          <p:nvSpPr>
            <p:cNvPr id="15" name="円/楕円 14"/>
            <p:cNvSpPr/>
            <p:nvPr/>
          </p:nvSpPr>
          <p:spPr>
            <a:xfrm>
              <a:off x="6803394" y="1524000"/>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rgbClr val="FFFFFF"/>
                  </a:solidFill>
                  <a:latin typeface="Calibri" panose="020F0502020204030204" pitchFamily="34" charset="0"/>
                </a:rPr>
                <a:t>6</a:t>
              </a:r>
              <a:endParaRPr kumimoji="1" lang="ja-JP" altLang="en-US" sz="1200" dirty="0">
                <a:solidFill>
                  <a:srgbClr val="FFFFFF"/>
                </a:solidFill>
                <a:latin typeface="Calibri" panose="020F0502020204030204" pitchFamily="34" charset="0"/>
              </a:endParaRPr>
            </a:p>
          </p:txBody>
        </p:sp>
        <p:sp>
          <p:nvSpPr>
            <p:cNvPr id="16" name="円/楕円 15"/>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200" dirty="0">
                  <a:solidFill>
                    <a:srgbClr val="000000"/>
                  </a:solidFill>
                  <a:latin typeface="Calibri" panose="020F0502020204030204" pitchFamily="34" charset="0"/>
                </a:rPr>
                <a:t>7</a:t>
              </a:r>
              <a:endParaRPr kumimoji="1" lang="ja-JP" altLang="en-US" sz="1200" dirty="0">
                <a:solidFill>
                  <a:srgbClr val="000000"/>
                </a:solidFill>
                <a:latin typeface="Calibri" panose="020F0502020204030204" pitchFamily="34" charset="0"/>
              </a:endParaRPr>
            </a:p>
          </p:txBody>
        </p:sp>
        <p:cxnSp>
          <p:nvCxnSpPr>
            <p:cNvPr id="17" name="直線コネクタ 16"/>
            <p:cNvCxnSpPr>
              <a:stCxn id="12" idx="3"/>
              <a:endCxn id="9"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18" name="直線コネクタ 17"/>
            <p:cNvCxnSpPr>
              <a:stCxn id="9" idx="5"/>
              <a:endCxn id="10"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19" name="直線コネクタ 18"/>
            <p:cNvCxnSpPr>
              <a:stCxn id="12" idx="5"/>
              <a:endCxn id="11"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20" name="直線コネクタ 19"/>
            <p:cNvCxnSpPr>
              <a:stCxn id="13" idx="5"/>
              <a:endCxn id="14"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21" name="直線コネクタ 20"/>
            <p:cNvCxnSpPr>
              <a:stCxn id="11" idx="5"/>
              <a:endCxn id="15"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22" name="直線コネクタ 21"/>
            <p:cNvCxnSpPr>
              <a:stCxn id="10" idx="6"/>
              <a:endCxn id="15"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23" name="直線コネクタ 22"/>
            <p:cNvCxnSpPr>
              <a:stCxn id="11" idx="3"/>
              <a:endCxn id="10"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24" name="直線コネクタ 23"/>
            <p:cNvCxnSpPr>
              <a:stCxn id="9" idx="6"/>
              <a:endCxn id="11"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25" name="直線コネクタ 24"/>
            <p:cNvCxnSpPr>
              <a:stCxn id="12" idx="4"/>
              <a:endCxn id="10"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26" name="直線コネクタ 25"/>
            <p:cNvCxnSpPr>
              <a:stCxn id="12" idx="6"/>
              <a:endCxn id="13"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27" name="直線コネクタ 26"/>
            <p:cNvCxnSpPr>
              <a:stCxn id="13" idx="4"/>
              <a:endCxn id="11"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28" name="直線コネクタ 27"/>
            <p:cNvCxnSpPr>
              <a:stCxn id="14" idx="3"/>
              <a:endCxn id="15"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29" name="直線コネクタ 28"/>
            <p:cNvCxnSpPr>
              <a:stCxn id="14" idx="5"/>
              <a:endCxn id="16"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sp>
        <p:nvSpPr>
          <p:cNvPr id="117" name="角丸四角形 116"/>
          <p:cNvSpPr/>
          <p:nvPr/>
        </p:nvSpPr>
        <p:spPr>
          <a:xfrm>
            <a:off x="647409" y="3517584"/>
            <a:ext cx="8369300" cy="2699433"/>
          </a:xfrm>
          <a:prstGeom prst="roundRect">
            <a:avLst>
              <a:gd name="adj" fmla="val 5556"/>
            </a:avLst>
          </a:prstGeom>
          <a:ln w="28575" cmpd="sng"/>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grpSp>
        <p:nvGrpSpPr>
          <p:cNvPr id="118" name="図形グループ 117"/>
          <p:cNvGrpSpPr/>
          <p:nvPr/>
        </p:nvGrpSpPr>
        <p:grpSpPr>
          <a:xfrm>
            <a:off x="882359" y="3517584"/>
            <a:ext cx="7899400" cy="1663701"/>
            <a:chOff x="692150" y="2882899"/>
            <a:chExt cx="7899400" cy="2781301"/>
          </a:xfrm>
        </p:grpSpPr>
        <p:cxnSp>
          <p:nvCxnSpPr>
            <p:cNvPr id="119" name="直線コネクタ 118"/>
            <p:cNvCxnSpPr/>
            <p:nvPr/>
          </p:nvCxnSpPr>
          <p:spPr>
            <a:xfrm>
              <a:off x="6921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0" name="直線コネクタ 119"/>
            <p:cNvCxnSpPr/>
            <p:nvPr/>
          </p:nvCxnSpPr>
          <p:spPr>
            <a:xfrm>
              <a:off x="129963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1" name="直線コネクタ 120"/>
            <p:cNvCxnSpPr/>
            <p:nvPr/>
          </p:nvCxnSpPr>
          <p:spPr>
            <a:xfrm>
              <a:off x="190711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2" name="直線コネクタ 121"/>
            <p:cNvCxnSpPr/>
            <p:nvPr/>
          </p:nvCxnSpPr>
          <p:spPr>
            <a:xfrm>
              <a:off x="251460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3" name="直線コネクタ 122"/>
            <p:cNvCxnSpPr/>
            <p:nvPr/>
          </p:nvCxnSpPr>
          <p:spPr>
            <a:xfrm>
              <a:off x="312208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4" name="直線コネクタ 123"/>
            <p:cNvCxnSpPr/>
            <p:nvPr/>
          </p:nvCxnSpPr>
          <p:spPr>
            <a:xfrm>
              <a:off x="372956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5" name="直線コネクタ 124"/>
            <p:cNvCxnSpPr/>
            <p:nvPr/>
          </p:nvCxnSpPr>
          <p:spPr>
            <a:xfrm>
              <a:off x="43370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6" name="直線コネクタ 125"/>
            <p:cNvCxnSpPr/>
            <p:nvPr/>
          </p:nvCxnSpPr>
          <p:spPr>
            <a:xfrm>
              <a:off x="494453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7" name="直線コネクタ 126"/>
            <p:cNvCxnSpPr/>
            <p:nvPr/>
          </p:nvCxnSpPr>
          <p:spPr>
            <a:xfrm>
              <a:off x="555201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8" name="直線コネクタ 127"/>
            <p:cNvCxnSpPr/>
            <p:nvPr/>
          </p:nvCxnSpPr>
          <p:spPr>
            <a:xfrm>
              <a:off x="615950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29" name="直線コネクタ 128"/>
            <p:cNvCxnSpPr/>
            <p:nvPr/>
          </p:nvCxnSpPr>
          <p:spPr>
            <a:xfrm>
              <a:off x="6766983"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30" name="直線コネクタ 129"/>
            <p:cNvCxnSpPr/>
            <p:nvPr/>
          </p:nvCxnSpPr>
          <p:spPr>
            <a:xfrm>
              <a:off x="7374467"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31" name="直線コネクタ 130"/>
            <p:cNvCxnSpPr/>
            <p:nvPr/>
          </p:nvCxnSpPr>
          <p:spPr>
            <a:xfrm>
              <a:off x="79819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cxnSp>
          <p:nvCxnSpPr>
            <p:cNvPr id="132" name="直線コネクタ 131"/>
            <p:cNvCxnSpPr/>
            <p:nvPr/>
          </p:nvCxnSpPr>
          <p:spPr>
            <a:xfrm>
              <a:off x="8591550" y="2882899"/>
              <a:ext cx="0" cy="2781301"/>
            </a:xfrm>
            <a:prstGeom prst="line">
              <a:avLst/>
            </a:prstGeom>
            <a:ln>
              <a:solidFill>
                <a:srgbClr val="000000"/>
              </a:solidFill>
              <a:prstDash val="dot"/>
            </a:ln>
          </p:spPr>
          <p:style>
            <a:lnRef idx="2">
              <a:schemeClr val="accent1"/>
            </a:lnRef>
            <a:fillRef idx="0">
              <a:schemeClr val="accent1"/>
            </a:fillRef>
            <a:effectRef idx="1">
              <a:schemeClr val="accent1"/>
            </a:effectRef>
            <a:fontRef idx="minor">
              <a:schemeClr val="tx1"/>
            </a:fontRef>
          </p:style>
        </p:cxnSp>
      </p:grpSp>
      <p:sp>
        <p:nvSpPr>
          <p:cNvPr id="133" name="テキスト ボックス 132"/>
          <p:cNvSpPr txBox="1"/>
          <p:nvPr/>
        </p:nvSpPr>
        <p:spPr>
          <a:xfrm>
            <a:off x="992012" y="3578099"/>
            <a:ext cx="377177" cy="369332"/>
          </a:xfrm>
          <a:prstGeom prst="rect">
            <a:avLst/>
          </a:prstGeom>
          <a:noFill/>
        </p:spPr>
        <p:txBody>
          <a:bodyPr wrap="none" rtlCol="0">
            <a:spAutoFit/>
          </a:bodyPr>
          <a:lstStyle/>
          <a:p>
            <a:r>
              <a:rPr kumimoji="1" lang="en-US" altLang="ja-JP" dirty="0" smtClean="0"/>
              <a:t>t0</a:t>
            </a:r>
            <a:endParaRPr kumimoji="1" lang="ja-JP" altLang="en-US" dirty="0"/>
          </a:p>
        </p:txBody>
      </p:sp>
      <p:sp>
        <p:nvSpPr>
          <p:cNvPr id="134" name="テキスト ボックス 133"/>
          <p:cNvSpPr txBox="1"/>
          <p:nvPr/>
        </p:nvSpPr>
        <p:spPr>
          <a:xfrm>
            <a:off x="1604787" y="3578099"/>
            <a:ext cx="377177" cy="369332"/>
          </a:xfrm>
          <a:prstGeom prst="rect">
            <a:avLst/>
          </a:prstGeom>
          <a:noFill/>
        </p:spPr>
        <p:txBody>
          <a:bodyPr wrap="none" rtlCol="0">
            <a:spAutoFit/>
          </a:bodyPr>
          <a:lstStyle/>
          <a:p>
            <a:r>
              <a:rPr kumimoji="1" lang="en-US" altLang="ja-JP" dirty="0" smtClean="0"/>
              <a:t>t1</a:t>
            </a:r>
            <a:endParaRPr kumimoji="1" lang="ja-JP" altLang="en-US" dirty="0"/>
          </a:p>
        </p:txBody>
      </p:sp>
      <p:sp>
        <p:nvSpPr>
          <p:cNvPr id="135" name="テキスト ボックス 134"/>
          <p:cNvSpPr txBox="1"/>
          <p:nvPr/>
        </p:nvSpPr>
        <p:spPr>
          <a:xfrm>
            <a:off x="2208037" y="3578099"/>
            <a:ext cx="377177" cy="369332"/>
          </a:xfrm>
          <a:prstGeom prst="rect">
            <a:avLst/>
          </a:prstGeom>
          <a:noFill/>
        </p:spPr>
        <p:txBody>
          <a:bodyPr wrap="none" rtlCol="0">
            <a:spAutoFit/>
          </a:bodyPr>
          <a:lstStyle/>
          <a:p>
            <a:r>
              <a:rPr kumimoji="1" lang="en-US" altLang="ja-JP" dirty="0" smtClean="0"/>
              <a:t>t2</a:t>
            </a:r>
            <a:endParaRPr kumimoji="1" lang="ja-JP" altLang="en-US" dirty="0"/>
          </a:p>
        </p:txBody>
      </p:sp>
      <p:sp>
        <p:nvSpPr>
          <p:cNvPr id="136" name="テキスト ボックス 135"/>
          <p:cNvSpPr txBox="1"/>
          <p:nvPr/>
        </p:nvSpPr>
        <p:spPr>
          <a:xfrm>
            <a:off x="2820812" y="3581274"/>
            <a:ext cx="377177" cy="369332"/>
          </a:xfrm>
          <a:prstGeom prst="rect">
            <a:avLst/>
          </a:prstGeom>
          <a:noFill/>
        </p:spPr>
        <p:txBody>
          <a:bodyPr wrap="none" rtlCol="0">
            <a:spAutoFit/>
          </a:bodyPr>
          <a:lstStyle/>
          <a:p>
            <a:r>
              <a:rPr kumimoji="1" lang="en-US" altLang="ja-JP" dirty="0" smtClean="0"/>
              <a:t>t3</a:t>
            </a:r>
            <a:endParaRPr kumimoji="1" lang="ja-JP" altLang="en-US" dirty="0"/>
          </a:p>
        </p:txBody>
      </p:sp>
      <p:sp>
        <p:nvSpPr>
          <p:cNvPr id="137" name="テキスト ボックス 136"/>
          <p:cNvSpPr txBox="1"/>
          <p:nvPr/>
        </p:nvSpPr>
        <p:spPr>
          <a:xfrm>
            <a:off x="3424062" y="3581274"/>
            <a:ext cx="377177" cy="369332"/>
          </a:xfrm>
          <a:prstGeom prst="rect">
            <a:avLst/>
          </a:prstGeom>
          <a:noFill/>
        </p:spPr>
        <p:txBody>
          <a:bodyPr wrap="none" rtlCol="0">
            <a:spAutoFit/>
          </a:bodyPr>
          <a:lstStyle/>
          <a:p>
            <a:r>
              <a:rPr kumimoji="1" lang="en-US" altLang="ja-JP" dirty="0" smtClean="0"/>
              <a:t>t4</a:t>
            </a:r>
            <a:endParaRPr kumimoji="1" lang="ja-JP" altLang="en-US" dirty="0"/>
          </a:p>
        </p:txBody>
      </p:sp>
      <p:sp>
        <p:nvSpPr>
          <p:cNvPr id="138" name="テキスト ボックス 137"/>
          <p:cNvSpPr txBox="1"/>
          <p:nvPr/>
        </p:nvSpPr>
        <p:spPr>
          <a:xfrm>
            <a:off x="4039370" y="3578099"/>
            <a:ext cx="377177" cy="369332"/>
          </a:xfrm>
          <a:prstGeom prst="rect">
            <a:avLst/>
          </a:prstGeom>
          <a:noFill/>
        </p:spPr>
        <p:txBody>
          <a:bodyPr wrap="none" rtlCol="0">
            <a:spAutoFit/>
          </a:bodyPr>
          <a:lstStyle/>
          <a:p>
            <a:r>
              <a:rPr kumimoji="1" lang="en-US" altLang="ja-JP" dirty="0" smtClean="0"/>
              <a:t>t5</a:t>
            </a:r>
            <a:endParaRPr kumimoji="1" lang="ja-JP" altLang="en-US" dirty="0"/>
          </a:p>
        </p:txBody>
      </p:sp>
      <p:sp>
        <p:nvSpPr>
          <p:cNvPr id="139" name="テキスト ボックス 138"/>
          <p:cNvSpPr txBox="1"/>
          <p:nvPr/>
        </p:nvSpPr>
        <p:spPr>
          <a:xfrm>
            <a:off x="4642620" y="3578099"/>
            <a:ext cx="377177" cy="369332"/>
          </a:xfrm>
          <a:prstGeom prst="rect">
            <a:avLst/>
          </a:prstGeom>
          <a:noFill/>
        </p:spPr>
        <p:txBody>
          <a:bodyPr wrap="none" rtlCol="0">
            <a:spAutoFit/>
          </a:bodyPr>
          <a:lstStyle/>
          <a:p>
            <a:r>
              <a:rPr kumimoji="1" lang="en-US" altLang="ja-JP" dirty="0" smtClean="0"/>
              <a:t>t6</a:t>
            </a:r>
            <a:endParaRPr kumimoji="1" lang="ja-JP" altLang="en-US" dirty="0"/>
          </a:p>
        </p:txBody>
      </p:sp>
      <p:sp>
        <p:nvSpPr>
          <p:cNvPr id="140" name="テキスト ボックス 139"/>
          <p:cNvSpPr txBox="1"/>
          <p:nvPr/>
        </p:nvSpPr>
        <p:spPr>
          <a:xfrm>
            <a:off x="5255395" y="3581274"/>
            <a:ext cx="377177" cy="369332"/>
          </a:xfrm>
          <a:prstGeom prst="rect">
            <a:avLst/>
          </a:prstGeom>
          <a:noFill/>
        </p:spPr>
        <p:txBody>
          <a:bodyPr wrap="none" rtlCol="0">
            <a:spAutoFit/>
          </a:bodyPr>
          <a:lstStyle/>
          <a:p>
            <a:r>
              <a:rPr kumimoji="1" lang="en-US" altLang="ja-JP" dirty="0" smtClean="0"/>
              <a:t>t7</a:t>
            </a:r>
            <a:endParaRPr kumimoji="1" lang="ja-JP" altLang="en-US" dirty="0"/>
          </a:p>
        </p:txBody>
      </p:sp>
      <p:sp>
        <p:nvSpPr>
          <p:cNvPr id="141" name="テキスト ボックス 140"/>
          <p:cNvSpPr txBox="1"/>
          <p:nvPr/>
        </p:nvSpPr>
        <p:spPr>
          <a:xfrm>
            <a:off x="5864129" y="3584449"/>
            <a:ext cx="377177" cy="369332"/>
          </a:xfrm>
          <a:prstGeom prst="rect">
            <a:avLst/>
          </a:prstGeom>
          <a:noFill/>
        </p:spPr>
        <p:txBody>
          <a:bodyPr wrap="none" rtlCol="0">
            <a:spAutoFit/>
          </a:bodyPr>
          <a:lstStyle/>
          <a:p>
            <a:r>
              <a:rPr kumimoji="1" lang="en-US" altLang="ja-JP" dirty="0" smtClean="0"/>
              <a:t>t8</a:t>
            </a:r>
            <a:endParaRPr kumimoji="1" lang="ja-JP" altLang="en-US" dirty="0"/>
          </a:p>
        </p:txBody>
      </p:sp>
      <p:sp>
        <p:nvSpPr>
          <p:cNvPr id="142" name="テキスト ボックス 141"/>
          <p:cNvSpPr txBox="1"/>
          <p:nvPr/>
        </p:nvSpPr>
        <p:spPr>
          <a:xfrm>
            <a:off x="6467379" y="3584449"/>
            <a:ext cx="377177" cy="369332"/>
          </a:xfrm>
          <a:prstGeom prst="rect">
            <a:avLst/>
          </a:prstGeom>
          <a:noFill/>
        </p:spPr>
        <p:txBody>
          <a:bodyPr wrap="none" rtlCol="0">
            <a:spAutoFit/>
          </a:bodyPr>
          <a:lstStyle/>
          <a:p>
            <a:r>
              <a:rPr kumimoji="1" lang="en-US" altLang="ja-JP" dirty="0" smtClean="0"/>
              <a:t>t9</a:t>
            </a:r>
            <a:endParaRPr kumimoji="1" lang="ja-JP" altLang="en-US" dirty="0"/>
          </a:p>
        </p:txBody>
      </p:sp>
      <p:sp>
        <p:nvSpPr>
          <p:cNvPr id="143" name="テキスト ボックス 142"/>
          <p:cNvSpPr txBox="1"/>
          <p:nvPr/>
        </p:nvSpPr>
        <p:spPr>
          <a:xfrm>
            <a:off x="7018783" y="3581274"/>
            <a:ext cx="505555" cy="369332"/>
          </a:xfrm>
          <a:prstGeom prst="rect">
            <a:avLst/>
          </a:prstGeom>
          <a:noFill/>
        </p:spPr>
        <p:txBody>
          <a:bodyPr wrap="none" rtlCol="0">
            <a:spAutoFit/>
          </a:bodyPr>
          <a:lstStyle/>
          <a:p>
            <a:r>
              <a:rPr kumimoji="1" lang="en-US" altLang="ja-JP" dirty="0" smtClean="0"/>
              <a:t>t10</a:t>
            </a:r>
            <a:endParaRPr kumimoji="1" lang="ja-JP" altLang="en-US" dirty="0"/>
          </a:p>
        </p:txBody>
      </p:sp>
      <p:sp>
        <p:nvSpPr>
          <p:cNvPr id="144" name="テキスト ボックス 143"/>
          <p:cNvSpPr txBox="1"/>
          <p:nvPr/>
        </p:nvSpPr>
        <p:spPr>
          <a:xfrm>
            <a:off x="7622033" y="3581274"/>
            <a:ext cx="488422" cy="369332"/>
          </a:xfrm>
          <a:prstGeom prst="rect">
            <a:avLst/>
          </a:prstGeom>
          <a:noFill/>
        </p:spPr>
        <p:txBody>
          <a:bodyPr wrap="none" rtlCol="0">
            <a:spAutoFit/>
          </a:bodyPr>
          <a:lstStyle/>
          <a:p>
            <a:r>
              <a:rPr kumimoji="1" lang="en-US" altLang="ja-JP" dirty="0" smtClean="0"/>
              <a:t>t11</a:t>
            </a:r>
            <a:endParaRPr kumimoji="1" lang="ja-JP" altLang="en-US" dirty="0"/>
          </a:p>
        </p:txBody>
      </p:sp>
      <p:sp>
        <p:nvSpPr>
          <p:cNvPr id="145" name="テキスト ボックス 144"/>
          <p:cNvSpPr txBox="1"/>
          <p:nvPr/>
        </p:nvSpPr>
        <p:spPr>
          <a:xfrm>
            <a:off x="8234808" y="3584449"/>
            <a:ext cx="505555" cy="369332"/>
          </a:xfrm>
          <a:prstGeom prst="rect">
            <a:avLst/>
          </a:prstGeom>
          <a:noFill/>
        </p:spPr>
        <p:txBody>
          <a:bodyPr wrap="none" rtlCol="0">
            <a:spAutoFit/>
          </a:bodyPr>
          <a:lstStyle/>
          <a:p>
            <a:r>
              <a:rPr kumimoji="1" lang="en-US" altLang="ja-JP" dirty="0" smtClean="0"/>
              <a:t>t12</a:t>
            </a:r>
            <a:endParaRPr kumimoji="1" lang="ja-JP" altLang="en-US" dirty="0"/>
          </a:p>
        </p:txBody>
      </p:sp>
      <p:sp>
        <p:nvSpPr>
          <p:cNvPr id="146" name="円/楕円 145"/>
          <p:cNvSpPr/>
          <p:nvPr/>
        </p:nvSpPr>
        <p:spPr>
          <a:xfrm>
            <a:off x="1872853" y="3953781"/>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1</a:t>
            </a:r>
            <a:endParaRPr kumimoji="1" lang="ja-JP" altLang="en-US" dirty="0"/>
          </a:p>
        </p:txBody>
      </p:sp>
      <p:sp>
        <p:nvSpPr>
          <p:cNvPr id="147" name="円/楕円 146"/>
          <p:cNvSpPr/>
          <p:nvPr/>
        </p:nvSpPr>
        <p:spPr>
          <a:xfrm>
            <a:off x="4302786" y="3953781"/>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148" name="円/楕円 147"/>
          <p:cNvSpPr/>
          <p:nvPr/>
        </p:nvSpPr>
        <p:spPr>
          <a:xfrm>
            <a:off x="7036907" y="3953781"/>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149" name="円/楕円 148"/>
          <p:cNvSpPr/>
          <p:nvPr/>
        </p:nvSpPr>
        <p:spPr>
          <a:xfrm>
            <a:off x="957844"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50" name="円/楕円 149"/>
          <p:cNvSpPr/>
          <p:nvPr/>
        </p:nvSpPr>
        <p:spPr>
          <a:xfrm>
            <a:off x="1567655"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151" name="円/楕円 150"/>
          <p:cNvSpPr/>
          <p:nvPr/>
        </p:nvSpPr>
        <p:spPr>
          <a:xfrm>
            <a:off x="2177466"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152" name="円/楕円 151"/>
          <p:cNvSpPr/>
          <p:nvPr/>
        </p:nvSpPr>
        <p:spPr>
          <a:xfrm>
            <a:off x="2787277"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sp>
        <p:nvSpPr>
          <p:cNvPr id="153" name="円/楕円 152"/>
          <p:cNvSpPr/>
          <p:nvPr/>
        </p:nvSpPr>
        <p:spPr>
          <a:xfrm>
            <a:off x="3397088"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54" name="円/楕円 153"/>
          <p:cNvSpPr/>
          <p:nvPr/>
        </p:nvSpPr>
        <p:spPr>
          <a:xfrm>
            <a:off x="4006899"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1</a:t>
            </a:r>
            <a:endParaRPr kumimoji="1" lang="ja-JP" altLang="en-US" dirty="0"/>
          </a:p>
        </p:txBody>
      </p:sp>
      <p:sp>
        <p:nvSpPr>
          <p:cNvPr id="155" name="円/楕円 154"/>
          <p:cNvSpPr/>
          <p:nvPr/>
        </p:nvSpPr>
        <p:spPr>
          <a:xfrm>
            <a:off x="4616710"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56" name="円/楕円 155"/>
          <p:cNvSpPr/>
          <p:nvPr/>
        </p:nvSpPr>
        <p:spPr>
          <a:xfrm>
            <a:off x="5226521"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4</a:t>
            </a:r>
            <a:endParaRPr kumimoji="1" lang="ja-JP" altLang="en-US" dirty="0"/>
          </a:p>
        </p:txBody>
      </p:sp>
      <p:sp>
        <p:nvSpPr>
          <p:cNvPr id="157" name="円/楕円 156"/>
          <p:cNvSpPr/>
          <p:nvPr/>
        </p:nvSpPr>
        <p:spPr>
          <a:xfrm>
            <a:off x="5825751"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58" name="円/楕円 157"/>
          <p:cNvSpPr/>
          <p:nvPr/>
        </p:nvSpPr>
        <p:spPr>
          <a:xfrm>
            <a:off x="6427096"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1</a:t>
            </a:r>
            <a:endParaRPr kumimoji="1" lang="ja-JP" altLang="en-US" dirty="0"/>
          </a:p>
        </p:txBody>
      </p:sp>
      <p:sp>
        <p:nvSpPr>
          <p:cNvPr id="159" name="円/楕円 158"/>
          <p:cNvSpPr/>
          <p:nvPr/>
        </p:nvSpPr>
        <p:spPr>
          <a:xfrm>
            <a:off x="7036907"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2</a:t>
            </a:r>
            <a:endParaRPr kumimoji="1" lang="ja-JP" altLang="en-US" dirty="0"/>
          </a:p>
        </p:txBody>
      </p:sp>
      <p:sp>
        <p:nvSpPr>
          <p:cNvPr id="160" name="円/楕円 159"/>
          <p:cNvSpPr/>
          <p:nvPr/>
        </p:nvSpPr>
        <p:spPr>
          <a:xfrm>
            <a:off x="7646718"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3</a:t>
            </a:r>
            <a:endParaRPr kumimoji="1" lang="ja-JP" altLang="en-US" dirty="0"/>
          </a:p>
        </p:txBody>
      </p:sp>
      <p:sp>
        <p:nvSpPr>
          <p:cNvPr id="161" name="円/楕円 160"/>
          <p:cNvSpPr/>
          <p:nvPr/>
        </p:nvSpPr>
        <p:spPr>
          <a:xfrm>
            <a:off x="8256529" y="4530662"/>
            <a:ext cx="448945" cy="44894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6</a:t>
            </a:r>
            <a:endParaRPr kumimoji="1" lang="ja-JP" altLang="en-US" dirty="0"/>
          </a:p>
        </p:txBody>
      </p:sp>
      <p:cxnSp>
        <p:nvCxnSpPr>
          <p:cNvPr id="162" name="直線コネクタ 161"/>
          <p:cNvCxnSpPr>
            <a:stCxn id="146" idx="4"/>
            <a:endCxn id="149" idx="0"/>
          </p:cNvCxnSpPr>
          <p:nvPr/>
        </p:nvCxnSpPr>
        <p:spPr>
          <a:xfrm flipH="1">
            <a:off x="1182317" y="4402726"/>
            <a:ext cx="915009"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3" name="直線コネクタ 162"/>
          <p:cNvCxnSpPr>
            <a:stCxn id="146" idx="4"/>
            <a:endCxn id="150" idx="0"/>
          </p:cNvCxnSpPr>
          <p:nvPr/>
        </p:nvCxnSpPr>
        <p:spPr>
          <a:xfrm flipH="1">
            <a:off x="1792128" y="4402726"/>
            <a:ext cx="305198"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4" name="直線コネクタ 163"/>
          <p:cNvCxnSpPr>
            <a:stCxn id="146" idx="4"/>
            <a:endCxn id="151" idx="0"/>
          </p:cNvCxnSpPr>
          <p:nvPr/>
        </p:nvCxnSpPr>
        <p:spPr>
          <a:xfrm>
            <a:off x="2097326" y="4402726"/>
            <a:ext cx="304613"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5" name="直線コネクタ 164"/>
          <p:cNvCxnSpPr>
            <a:stCxn id="146" idx="4"/>
            <a:endCxn id="152" idx="0"/>
          </p:cNvCxnSpPr>
          <p:nvPr/>
        </p:nvCxnSpPr>
        <p:spPr>
          <a:xfrm>
            <a:off x="2097326" y="4402726"/>
            <a:ext cx="914424"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6" name="直線コネクタ 165"/>
          <p:cNvCxnSpPr>
            <a:stCxn id="147" idx="4"/>
            <a:endCxn id="153" idx="0"/>
          </p:cNvCxnSpPr>
          <p:nvPr/>
        </p:nvCxnSpPr>
        <p:spPr>
          <a:xfrm flipH="1">
            <a:off x="3621561" y="4402726"/>
            <a:ext cx="905698"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7" name="直線コネクタ 166"/>
          <p:cNvCxnSpPr>
            <a:stCxn id="147" idx="4"/>
            <a:endCxn id="154" idx="0"/>
          </p:cNvCxnSpPr>
          <p:nvPr/>
        </p:nvCxnSpPr>
        <p:spPr>
          <a:xfrm flipH="1">
            <a:off x="4231372" y="4402726"/>
            <a:ext cx="295887"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8" name="直線コネクタ 167"/>
          <p:cNvCxnSpPr>
            <a:stCxn id="147" idx="4"/>
            <a:endCxn id="155" idx="0"/>
          </p:cNvCxnSpPr>
          <p:nvPr/>
        </p:nvCxnSpPr>
        <p:spPr>
          <a:xfrm>
            <a:off x="4527259" y="4402726"/>
            <a:ext cx="313924"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9" name="直線コネクタ 168"/>
          <p:cNvCxnSpPr>
            <a:stCxn id="147" idx="4"/>
            <a:endCxn id="156" idx="0"/>
          </p:cNvCxnSpPr>
          <p:nvPr/>
        </p:nvCxnSpPr>
        <p:spPr>
          <a:xfrm>
            <a:off x="4527259" y="4402726"/>
            <a:ext cx="923735"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0" name="直線コネクタ 169"/>
          <p:cNvCxnSpPr>
            <a:stCxn id="148" idx="4"/>
            <a:endCxn id="157" idx="0"/>
          </p:cNvCxnSpPr>
          <p:nvPr/>
        </p:nvCxnSpPr>
        <p:spPr>
          <a:xfrm flipH="1">
            <a:off x="6050224" y="4402726"/>
            <a:ext cx="1211156"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1" name="直線コネクタ 170"/>
          <p:cNvCxnSpPr>
            <a:stCxn id="148" idx="4"/>
            <a:endCxn id="158" idx="0"/>
          </p:cNvCxnSpPr>
          <p:nvPr/>
        </p:nvCxnSpPr>
        <p:spPr>
          <a:xfrm flipH="1">
            <a:off x="6651569" y="4402726"/>
            <a:ext cx="609811"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2" name="直線コネクタ 171"/>
          <p:cNvCxnSpPr>
            <a:stCxn id="148" idx="4"/>
            <a:endCxn id="159" idx="0"/>
          </p:cNvCxnSpPr>
          <p:nvPr/>
        </p:nvCxnSpPr>
        <p:spPr>
          <a:xfrm>
            <a:off x="7261380" y="4402726"/>
            <a:ext cx="0"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3" name="直線コネクタ 172"/>
          <p:cNvCxnSpPr>
            <a:stCxn id="148" idx="4"/>
            <a:endCxn id="160" idx="0"/>
          </p:cNvCxnSpPr>
          <p:nvPr/>
        </p:nvCxnSpPr>
        <p:spPr>
          <a:xfrm>
            <a:off x="7261380" y="4402726"/>
            <a:ext cx="609811"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4" name="直線コネクタ 173"/>
          <p:cNvCxnSpPr>
            <a:stCxn id="148" idx="4"/>
            <a:endCxn id="161" idx="0"/>
          </p:cNvCxnSpPr>
          <p:nvPr/>
        </p:nvCxnSpPr>
        <p:spPr>
          <a:xfrm>
            <a:off x="7261380" y="4402726"/>
            <a:ext cx="1219622" cy="12793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3" name="テキスト ボックス 202"/>
          <p:cNvSpPr txBox="1"/>
          <p:nvPr/>
        </p:nvSpPr>
        <p:spPr>
          <a:xfrm>
            <a:off x="6134469" y="5914760"/>
            <a:ext cx="2662670" cy="307777"/>
          </a:xfrm>
          <a:prstGeom prst="rect">
            <a:avLst/>
          </a:prstGeom>
          <a:noFill/>
        </p:spPr>
        <p:txBody>
          <a:bodyPr wrap="none" rtlCol="0">
            <a:spAutoFit/>
          </a:bodyPr>
          <a:lstStyle/>
          <a:p>
            <a:r>
              <a:rPr lang="en-US" altLang="ja-JP" sz="1400" dirty="0" err="1" smtClean="0">
                <a:latin typeface="Courier"/>
                <a:cs typeface="Courier"/>
              </a:rPr>
              <a:t>gather</a:t>
            </a:r>
            <a:r>
              <a:rPr kumimoji="1" lang="en-US" altLang="ja-JP" sz="1400" dirty="0" err="1" smtClean="0">
                <a:latin typeface="Courier"/>
                <a:cs typeface="Courier"/>
              </a:rPr>
              <a:t>_neighbors_kernel</a:t>
            </a:r>
            <a:endParaRPr kumimoji="1" lang="ja-JP" altLang="en-US" sz="1400" dirty="0">
              <a:latin typeface="Courier"/>
              <a:cs typeface="Courier"/>
            </a:endParaRPr>
          </a:p>
        </p:txBody>
      </p:sp>
      <p:graphicFrame>
        <p:nvGraphicFramePr>
          <p:cNvPr id="204" name="表 203"/>
          <p:cNvGraphicFramePr>
            <a:graphicFrameLocks noGrp="1"/>
          </p:cNvGraphicFramePr>
          <p:nvPr>
            <p:extLst>
              <p:ext uri="{D42A27DB-BD31-4B8C-83A1-F6EECF244321}">
                <p14:modId xmlns:p14="http://schemas.microsoft.com/office/powerpoint/2010/main" val="3947256097"/>
              </p:ext>
            </p:extLst>
          </p:nvPr>
        </p:nvGraphicFramePr>
        <p:xfrm>
          <a:off x="882359" y="2761259"/>
          <a:ext cx="1822449" cy="626532"/>
        </p:xfrm>
        <a:graphic>
          <a:graphicData uri="http://schemas.openxmlformats.org/drawingml/2006/table">
            <a:tbl>
              <a:tblPr bandRow="1">
                <a:tableStyleId>{5C22544A-7EE6-4342-B048-85BDC9FD1C3A}</a:tableStyleId>
              </a:tblPr>
              <a:tblGrid>
                <a:gridCol w="607483"/>
                <a:gridCol w="607483"/>
                <a:gridCol w="607483"/>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205" name="図形グループ 204"/>
          <p:cNvGrpSpPr/>
          <p:nvPr/>
        </p:nvGrpSpPr>
        <p:grpSpPr>
          <a:xfrm>
            <a:off x="959653" y="2849580"/>
            <a:ext cx="1668567" cy="448945"/>
            <a:chOff x="769444" y="1612321"/>
            <a:chExt cx="1668567" cy="448945"/>
          </a:xfrm>
        </p:grpSpPr>
        <p:sp>
          <p:nvSpPr>
            <p:cNvPr id="206" name="円/楕円 205"/>
            <p:cNvSpPr/>
            <p:nvPr/>
          </p:nvSpPr>
          <p:spPr>
            <a:xfrm>
              <a:off x="769444"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1</a:t>
              </a:r>
              <a:endParaRPr kumimoji="1" lang="ja-JP" altLang="en-US" dirty="0"/>
            </a:p>
          </p:txBody>
        </p:sp>
        <p:sp>
          <p:nvSpPr>
            <p:cNvPr id="207" name="円/楕円 206"/>
            <p:cNvSpPr/>
            <p:nvPr/>
          </p:nvSpPr>
          <p:spPr>
            <a:xfrm>
              <a:off x="1379255"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2</a:t>
              </a:r>
              <a:endParaRPr kumimoji="1" lang="ja-JP" altLang="en-US" dirty="0"/>
            </a:p>
          </p:txBody>
        </p:sp>
        <p:sp>
          <p:nvSpPr>
            <p:cNvPr id="208" name="円/楕円 207"/>
            <p:cNvSpPr/>
            <p:nvPr/>
          </p:nvSpPr>
          <p:spPr>
            <a:xfrm>
              <a:off x="1989066" y="1612321"/>
              <a:ext cx="448945" cy="4489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t>4</a:t>
              </a:r>
              <a:endParaRPr kumimoji="1" lang="ja-JP" altLang="en-US" dirty="0"/>
            </a:p>
          </p:txBody>
        </p:sp>
      </p:grpSp>
      <p:sp>
        <p:nvSpPr>
          <p:cNvPr id="209" name="テキスト ボックス 208"/>
          <p:cNvSpPr txBox="1"/>
          <p:nvPr/>
        </p:nvSpPr>
        <p:spPr>
          <a:xfrm>
            <a:off x="276446" y="2865358"/>
            <a:ext cx="530915" cy="369332"/>
          </a:xfrm>
          <a:prstGeom prst="rect">
            <a:avLst/>
          </a:prstGeom>
          <a:noFill/>
        </p:spPr>
        <p:txBody>
          <a:bodyPr wrap="none" rtlCol="0">
            <a:spAutoFit/>
          </a:bodyPr>
          <a:lstStyle/>
          <a:p>
            <a:r>
              <a:rPr lang="en-US" altLang="ja-JP" dirty="0" smtClean="0"/>
              <a:t>CQ</a:t>
            </a:r>
            <a:endParaRPr kumimoji="1" lang="ja-JP" altLang="en-US" dirty="0"/>
          </a:p>
        </p:txBody>
      </p:sp>
      <p:sp>
        <p:nvSpPr>
          <p:cNvPr id="210" name="環状矢印 209"/>
          <p:cNvSpPr/>
          <p:nvPr/>
        </p:nvSpPr>
        <p:spPr>
          <a:xfrm rot="5400000" flipV="1">
            <a:off x="84113" y="3222119"/>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graphicFrame>
        <p:nvGraphicFramePr>
          <p:cNvPr id="211" name="表 210"/>
          <p:cNvGraphicFramePr>
            <a:graphicFrameLocks noGrp="1"/>
          </p:cNvGraphicFramePr>
          <p:nvPr>
            <p:extLst>
              <p:ext uri="{D42A27DB-BD31-4B8C-83A1-F6EECF244321}">
                <p14:modId xmlns:p14="http://schemas.microsoft.com/office/powerpoint/2010/main" val="417340204"/>
              </p:ext>
            </p:extLst>
          </p:nvPr>
        </p:nvGraphicFramePr>
        <p:xfrm>
          <a:off x="865581" y="5669684"/>
          <a:ext cx="4847168" cy="365760"/>
        </p:xfrm>
        <a:graphic>
          <a:graphicData uri="http://schemas.openxmlformats.org/drawingml/2006/table">
            <a:tbl>
              <a:tblPr bandRow="1">
                <a:tableStyleId>{5C22544A-7EE6-4342-B048-85BDC9FD1C3A}</a:tableStyleId>
              </a:tblPr>
              <a:tblGrid>
                <a:gridCol w="605896"/>
                <a:gridCol w="605896"/>
                <a:gridCol w="605896"/>
                <a:gridCol w="605896"/>
                <a:gridCol w="605896"/>
                <a:gridCol w="605896"/>
                <a:gridCol w="605896"/>
                <a:gridCol w="605896"/>
              </a:tblGrid>
              <a:tr h="312359">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1"/>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c>
                  <a:txBody>
                    <a:bodyPr/>
                    <a:lstStyle/>
                    <a:p>
                      <a:pPr algn="ctr"/>
                      <a:r>
                        <a:rPr kumimoji="1" lang="en-US" altLang="ja-JP" dirty="0" smtClean="0">
                          <a:solidFill>
                            <a:schemeClr val="bg1"/>
                          </a:solidFill>
                        </a:rPr>
                        <a:t>1</a:t>
                      </a:r>
                      <a:endParaRPr kumimoji="1" lang="ja-JP" altLang="en-US" dirty="0">
                        <a:solidFill>
                          <a:schemeClr val="bg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4F81BD"/>
                    </a:solidFill>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rgbClr val="FFFFFF"/>
                    </a:solidFill>
                  </a:tcPr>
                </a:tc>
              </a:tr>
            </a:tbl>
          </a:graphicData>
        </a:graphic>
      </p:graphicFrame>
      <p:grpSp>
        <p:nvGrpSpPr>
          <p:cNvPr id="229" name="図形グループ 228"/>
          <p:cNvGrpSpPr/>
          <p:nvPr/>
        </p:nvGrpSpPr>
        <p:grpSpPr>
          <a:xfrm>
            <a:off x="3011750" y="4971122"/>
            <a:ext cx="5469252" cy="698562"/>
            <a:chOff x="3011750" y="3950907"/>
            <a:chExt cx="5469252" cy="698562"/>
          </a:xfrm>
        </p:grpSpPr>
        <p:cxnSp>
          <p:nvCxnSpPr>
            <p:cNvPr id="196" name="直線矢印コネクタ 195"/>
            <p:cNvCxnSpPr/>
            <p:nvPr/>
          </p:nvCxnSpPr>
          <p:spPr>
            <a:xfrm>
              <a:off x="4833829" y="4328290"/>
              <a:ext cx="0" cy="32117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12" name="直線コネクタ 211"/>
            <p:cNvCxnSpPr/>
            <p:nvPr/>
          </p:nvCxnSpPr>
          <p:spPr>
            <a:xfrm>
              <a:off x="3011750" y="3950907"/>
              <a:ext cx="0" cy="3688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4" name="直線コネクタ 213"/>
            <p:cNvCxnSpPr/>
            <p:nvPr/>
          </p:nvCxnSpPr>
          <p:spPr>
            <a:xfrm>
              <a:off x="3011750" y="4328290"/>
              <a:ext cx="5469252"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8" name="直線コネクタ 227"/>
            <p:cNvCxnSpPr/>
            <p:nvPr/>
          </p:nvCxnSpPr>
          <p:spPr>
            <a:xfrm>
              <a:off x="8481002" y="3950907"/>
              <a:ext cx="0" cy="3688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48" name="図形グループ 247"/>
          <p:cNvGrpSpPr/>
          <p:nvPr/>
        </p:nvGrpSpPr>
        <p:grpSpPr>
          <a:xfrm>
            <a:off x="3010031" y="4977472"/>
            <a:ext cx="4861160" cy="692212"/>
            <a:chOff x="3010031" y="3957257"/>
            <a:chExt cx="4861160" cy="692212"/>
          </a:xfrm>
        </p:grpSpPr>
        <p:cxnSp>
          <p:nvCxnSpPr>
            <p:cNvPr id="193" name="直線矢印コネクタ 192"/>
            <p:cNvCxnSpPr/>
            <p:nvPr/>
          </p:nvCxnSpPr>
          <p:spPr>
            <a:xfrm>
              <a:off x="3010031" y="4476750"/>
              <a:ext cx="0" cy="17271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32" name="直線コネクタ 231"/>
            <p:cNvCxnSpPr/>
            <p:nvPr/>
          </p:nvCxnSpPr>
          <p:spPr>
            <a:xfrm>
              <a:off x="4841183" y="3957257"/>
              <a:ext cx="0" cy="201678"/>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39" name="直線コネクタ 238"/>
            <p:cNvCxnSpPr/>
            <p:nvPr/>
          </p:nvCxnSpPr>
          <p:spPr>
            <a:xfrm>
              <a:off x="4833829" y="4161070"/>
              <a:ext cx="3037362"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41" name="直線コネクタ 240"/>
            <p:cNvCxnSpPr/>
            <p:nvPr/>
          </p:nvCxnSpPr>
          <p:spPr>
            <a:xfrm>
              <a:off x="7871191" y="3957257"/>
              <a:ext cx="0" cy="201678"/>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44" name="直線コネクタ 243"/>
            <p:cNvCxnSpPr/>
            <p:nvPr/>
          </p:nvCxnSpPr>
          <p:spPr>
            <a:xfrm>
              <a:off x="3010031" y="4476750"/>
              <a:ext cx="3457348"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46" name="直線コネクタ 245"/>
            <p:cNvCxnSpPr/>
            <p:nvPr/>
          </p:nvCxnSpPr>
          <p:spPr>
            <a:xfrm flipV="1">
              <a:off x="6467379" y="4161070"/>
              <a:ext cx="0" cy="31568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aphicFrame>
        <p:nvGraphicFramePr>
          <p:cNvPr id="249" name="表 248"/>
          <p:cNvGraphicFramePr>
            <a:graphicFrameLocks noGrp="1"/>
          </p:cNvGraphicFramePr>
          <p:nvPr>
            <p:extLst>
              <p:ext uri="{D42A27DB-BD31-4B8C-83A1-F6EECF244321}">
                <p14:modId xmlns:p14="http://schemas.microsoft.com/office/powerpoint/2010/main" val="1991186373"/>
              </p:ext>
            </p:extLst>
          </p:nvPr>
        </p:nvGraphicFramePr>
        <p:xfrm>
          <a:off x="857181" y="6345945"/>
          <a:ext cx="4847168" cy="365760"/>
        </p:xfrm>
        <a:graphic>
          <a:graphicData uri="http://schemas.openxmlformats.org/drawingml/2006/table">
            <a:tbl>
              <a:tblPr bandRow="1">
                <a:tableStyleId>{5C22544A-7EE6-4342-B048-85BDC9FD1C3A}</a:tableStyleId>
              </a:tblPr>
              <a:tblGrid>
                <a:gridCol w="605896"/>
                <a:gridCol w="605896"/>
                <a:gridCol w="605896"/>
                <a:gridCol w="605896"/>
                <a:gridCol w="605896"/>
                <a:gridCol w="605896"/>
                <a:gridCol w="605896"/>
                <a:gridCol w="605896"/>
              </a:tblGrid>
              <a:tr h="365760">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lang="en-US" altLang="ja-JP" dirty="0" smtClean="0"/>
                        <a:t>0</a:t>
                      </a:r>
                      <a:endParaRPr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250" name="テキスト ボックス 249"/>
          <p:cNvSpPr txBox="1"/>
          <p:nvPr/>
        </p:nvSpPr>
        <p:spPr>
          <a:xfrm>
            <a:off x="249141" y="6364371"/>
            <a:ext cx="505267" cy="369332"/>
          </a:xfrm>
          <a:prstGeom prst="rect">
            <a:avLst/>
          </a:prstGeom>
          <a:noFill/>
        </p:spPr>
        <p:txBody>
          <a:bodyPr wrap="none" rtlCol="0">
            <a:spAutoFit/>
          </a:bodyPr>
          <a:lstStyle/>
          <a:p>
            <a:r>
              <a:rPr kumimoji="1" lang="en-US" altLang="ja-JP" dirty="0" smtClean="0"/>
              <a:t>NA</a:t>
            </a:r>
          </a:p>
        </p:txBody>
      </p:sp>
      <p:sp>
        <p:nvSpPr>
          <p:cNvPr id="251" name="環状矢印 250"/>
          <p:cNvSpPr/>
          <p:nvPr/>
        </p:nvSpPr>
        <p:spPr>
          <a:xfrm rot="5400000" flipV="1">
            <a:off x="84113" y="5367537"/>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3" name="テキスト ボックス 2"/>
          <p:cNvSpPr txBox="1"/>
          <p:nvPr/>
        </p:nvSpPr>
        <p:spPr>
          <a:xfrm>
            <a:off x="5758882" y="5669684"/>
            <a:ext cx="646443" cy="369332"/>
          </a:xfrm>
          <a:prstGeom prst="rect">
            <a:avLst/>
          </a:prstGeom>
          <a:noFill/>
        </p:spPr>
        <p:txBody>
          <a:bodyPr wrap="none" rtlCol="0">
            <a:spAutoFit/>
          </a:bodyPr>
          <a:lstStyle/>
          <a:p>
            <a:r>
              <a:rPr kumimoji="1" lang="en-US" altLang="ja-JP" dirty="0" smtClean="0"/>
              <a:t>(bin)</a:t>
            </a:r>
            <a:endParaRPr kumimoji="1" lang="ja-JP" altLang="en-US" dirty="0"/>
          </a:p>
        </p:txBody>
      </p:sp>
    </p:spTree>
    <p:custDataLst>
      <p:tags r:id="rId1"/>
    </p:custDataLst>
    <p:extLst>
      <p:ext uri="{BB962C8B-B14F-4D97-AF65-F5344CB8AC3E}">
        <p14:creationId xmlns:p14="http://schemas.microsoft.com/office/powerpoint/2010/main" val="1319105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7144" y="372576"/>
            <a:ext cx="8229600" cy="990600"/>
          </a:xfrm>
        </p:spPr>
        <p:txBody>
          <a:bodyPr/>
          <a:lstStyle/>
          <a:p>
            <a:r>
              <a:rPr kumimoji="1" lang="ja-JP" altLang="en-US" dirty="0" smtClean="0"/>
              <a:t>提案手法</a:t>
            </a:r>
            <a:r>
              <a:rPr lang="en-US" altLang="ja-JP" dirty="0" smtClean="0"/>
              <a:t>―</a:t>
            </a:r>
            <a:r>
              <a:rPr kumimoji="1" lang="en-US" altLang="ja-JP" dirty="0" smtClean="0"/>
              <a:t>Proposed BFS 3/</a:t>
            </a:r>
            <a:r>
              <a:rPr lang="en-US" altLang="ja-JP" dirty="0"/>
              <a:t>3</a:t>
            </a:r>
            <a:endParaRPr kumimoji="1" lang="ja-JP" altLang="en-US" dirty="0"/>
          </a:p>
        </p:txBody>
      </p:sp>
      <p:sp>
        <p:nvSpPr>
          <p:cNvPr id="63" name="コンテンツ プレースホルダー 62"/>
          <p:cNvSpPr>
            <a:spLocks noGrp="1"/>
          </p:cNvSpPr>
          <p:nvPr>
            <p:ph idx="1"/>
          </p:nvPr>
        </p:nvSpPr>
        <p:spPr>
          <a:xfrm>
            <a:off x="457200" y="1378856"/>
            <a:ext cx="8229600" cy="1255369"/>
          </a:xfrm>
        </p:spPr>
        <p:txBody>
          <a:bodyPr>
            <a:normAutofit fontScale="92500"/>
          </a:bodyPr>
          <a:lstStyle/>
          <a:p>
            <a:pPr marL="457200" indent="-457200">
              <a:buFont typeface="+mj-lt"/>
              <a:buAutoNum type="arabicPeriod"/>
            </a:pPr>
            <a:r>
              <a:rPr lang="ja-JP" altLang="en-US" sz="2200" dirty="0" smtClean="0"/>
              <a:t>マルチ</a:t>
            </a:r>
            <a:r>
              <a:rPr lang="en-US" altLang="ja-JP" sz="2200" dirty="0" smtClean="0"/>
              <a:t>GPU</a:t>
            </a:r>
            <a:r>
              <a:rPr lang="ja-JP" altLang="en-US" sz="2200" dirty="0" smtClean="0"/>
              <a:t>システムの場合，通信量削減のためキュー配列に変換</a:t>
            </a:r>
            <a:endParaRPr lang="en-US" altLang="ja-JP" sz="2200" dirty="0"/>
          </a:p>
          <a:p>
            <a:pPr marL="457200" indent="-457200">
              <a:buFont typeface="+mj-lt"/>
              <a:buAutoNum type="arabicPeriod"/>
            </a:pPr>
            <a:r>
              <a:rPr lang="ja-JP" altLang="en-US" sz="2200" dirty="0" smtClean="0"/>
              <a:t>そして，各</a:t>
            </a:r>
            <a:r>
              <a:rPr lang="en-US" altLang="ja-JP" sz="2200" dirty="0" smtClean="0"/>
              <a:t>GPU</a:t>
            </a:r>
            <a:r>
              <a:rPr lang="ja-JP" altLang="en-US" sz="2200" dirty="0" smtClean="0"/>
              <a:t>が互いに頂点を交換しあう</a:t>
            </a:r>
            <a:endParaRPr lang="en-US" altLang="ja-JP" sz="2200" dirty="0"/>
          </a:p>
          <a:p>
            <a:pPr marL="457200" indent="-457200">
              <a:buFont typeface="+mj-lt"/>
              <a:buAutoNum type="arabicPeriod"/>
            </a:pPr>
            <a:r>
              <a:rPr lang="ja-JP" altLang="en-US" sz="2200" dirty="0" smtClean="0"/>
              <a:t>交換後の頂点を次</a:t>
            </a:r>
            <a:r>
              <a:rPr lang="en-US" altLang="ja-JP" sz="2200" dirty="0" smtClean="0"/>
              <a:t>frontier</a:t>
            </a:r>
            <a:r>
              <a:rPr lang="ja-JP" altLang="en-US" sz="2200" dirty="0" smtClean="0"/>
              <a:t>に追加する</a:t>
            </a:r>
            <a:endParaRPr lang="en-US" altLang="ja-JP" sz="2200" dirty="0" smtClean="0"/>
          </a:p>
        </p:txBody>
      </p:sp>
      <p:sp>
        <p:nvSpPr>
          <p:cNvPr id="5" name="日付プレースホルダー 4"/>
          <p:cNvSpPr>
            <a:spLocks noGrp="1"/>
          </p:cNvSpPr>
          <p:nvPr>
            <p:ph type="dt" sz="half" idx="10"/>
          </p:nvPr>
        </p:nvSpPr>
        <p:spPr/>
        <p:txBody>
          <a:bodyPr/>
          <a:lstStyle/>
          <a:p>
            <a:fld id="{387F95D5-6ED4-4F49-88CF-235D2A1BF8B6}" type="datetime1">
              <a:rPr kumimoji="1" lang="ja-JP" altLang="en-US" smtClean="0"/>
              <a:t>2014/12/04</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
        <p:nvSpPr>
          <p:cNvPr id="7" name="スライド番号プレースホルダー 6"/>
          <p:cNvSpPr>
            <a:spLocks noGrp="1"/>
          </p:cNvSpPr>
          <p:nvPr>
            <p:ph type="sldNum" sz="quarter" idx="12"/>
          </p:nvPr>
        </p:nvSpPr>
        <p:spPr/>
        <p:txBody>
          <a:bodyPr/>
          <a:lstStyle/>
          <a:p>
            <a:fld id="{45E31C3F-C679-2546-A6E2-524E8614E711}" type="slidenum">
              <a:rPr kumimoji="1" lang="ja-JP" altLang="en-US" smtClean="0"/>
              <a:t>19</a:t>
            </a:fld>
            <a:endParaRPr kumimoji="1" lang="ja-JP" altLang="en-US"/>
          </a:p>
        </p:txBody>
      </p:sp>
      <p:grpSp>
        <p:nvGrpSpPr>
          <p:cNvPr id="3" name="図形グループ 2"/>
          <p:cNvGrpSpPr/>
          <p:nvPr/>
        </p:nvGrpSpPr>
        <p:grpSpPr>
          <a:xfrm>
            <a:off x="2151136" y="2829429"/>
            <a:ext cx="3175068" cy="462783"/>
            <a:chOff x="622232" y="3544067"/>
            <a:chExt cx="3175068" cy="462783"/>
          </a:xfrm>
        </p:grpSpPr>
        <p:sp>
          <p:nvSpPr>
            <p:cNvPr id="32" name="角丸四角形 31"/>
            <p:cNvSpPr/>
            <p:nvPr/>
          </p:nvSpPr>
          <p:spPr>
            <a:xfrm>
              <a:off x="622232" y="3544067"/>
              <a:ext cx="3175068" cy="462783"/>
            </a:xfrm>
            <a:prstGeom prst="roundRect">
              <a:avLst>
                <a:gd name="adj" fmla="val 21433"/>
              </a:avLst>
            </a:prstGeom>
            <a:ln w="28575" cmpd="sng"/>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dirty="0"/>
            </a:p>
          </p:txBody>
        </p:sp>
        <p:sp>
          <p:nvSpPr>
            <p:cNvPr id="64" name="テキスト ボックス 63"/>
            <p:cNvSpPr txBox="1"/>
            <p:nvPr/>
          </p:nvSpPr>
          <p:spPr>
            <a:xfrm>
              <a:off x="716308" y="3627521"/>
              <a:ext cx="2985889" cy="307777"/>
            </a:xfrm>
            <a:prstGeom prst="rect">
              <a:avLst/>
            </a:prstGeom>
            <a:noFill/>
          </p:spPr>
          <p:txBody>
            <a:bodyPr wrap="none" rtlCol="0">
              <a:spAutoFit/>
            </a:bodyPr>
            <a:lstStyle/>
            <a:p>
              <a:r>
                <a:rPr kumimoji="1" lang="en-US" altLang="ja-JP" sz="1400" dirty="0" err="1" smtClean="0">
                  <a:latin typeface="Courier"/>
                  <a:cs typeface="Courier"/>
                </a:rPr>
                <a:t>conv</a:t>
              </a:r>
              <a:r>
                <a:rPr lang="en-US" altLang="ja-JP" sz="1400" dirty="0" err="1" smtClean="0">
                  <a:latin typeface="Courier"/>
                  <a:cs typeface="Courier"/>
                </a:rPr>
                <a:t>_array_to_queue</a:t>
              </a:r>
              <a:r>
                <a:rPr kumimoji="1" lang="en-US" altLang="ja-JP" sz="1400" dirty="0" err="1" smtClean="0">
                  <a:latin typeface="Courier"/>
                  <a:cs typeface="Courier"/>
                </a:rPr>
                <a:t>_kernel</a:t>
              </a:r>
              <a:endParaRPr kumimoji="1" lang="ja-JP" altLang="en-US" sz="1400" dirty="0">
                <a:latin typeface="Courier"/>
                <a:cs typeface="Courier"/>
              </a:endParaRPr>
            </a:p>
          </p:txBody>
        </p:sp>
      </p:grpSp>
      <p:graphicFrame>
        <p:nvGraphicFramePr>
          <p:cNvPr id="78" name="表 77"/>
          <p:cNvGraphicFramePr>
            <a:graphicFrameLocks noGrp="1"/>
          </p:cNvGraphicFramePr>
          <p:nvPr>
            <p:extLst>
              <p:ext uri="{D42A27DB-BD31-4B8C-83A1-F6EECF244321}">
                <p14:modId xmlns:p14="http://schemas.microsoft.com/office/powerpoint/2010/main" val="837514163"/>
              </p:ext>
            </p:extLst>
          </p:nvPr>
        </p:nvGraphicFramePr>
        <p:xfrm>
          <a:off x="2099368" y="3591747"/>
          <a:ext cx="1216424" cy="626532"/>
        </p:xfrm>
        <a:graphic>
          <a:graphicData uri="http://schemas.openxmlformats.org/drawingml/2006/table">
            <a:tbl>
              <a:tblPr bandRow="1">
                <a:tableStyleId>{5C22544A-7EE6-4342-B048-85BDC9FD1C3A}</a:tableStyleId>
              </a:tblPr>
              <a:tblGrid>
                <a:gridCol w="608212"/>
                <a:gridCol w="608212"/>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grpSp>
        <p:nvGrpSpPr>
          <p:cNvPr id="79" name="図形グループ 78"/>
          <p:cNvGrpSpPr/>
          <p:nvPr/>
        </p:nvGrpSpPr>
        <p:grpSpPr>
          <a:xfrm>
            <a:off x="2176662" y="3680540"/>
            <a:ext cx="1058756" cy="448945"/>
            <a:chOff x="767988" y="6219487"/>
            <a:chExt cx="1058756" cy="448945"/>
          </a:xfrm>
        </p:grpSpPr>
        <p:sp>
          <p:nvSpPr>
            <p:cNvPr id="80" name="円/楕円 79"/>
            <p:cNvSpPr/>
            <p:nvPr/>
          </p:nvSpPr>
          <p:spPr>
            <a:xfrm>
              <a:off x="767988" y="6219487"/>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1" name="円/楕円 80"/>
            <p:cNvSpPr/>
            <p:nvPr/>
          </p:nvSpPr>
          <p:spPr>
            <a:xfrm>
              <a:off x="1377799" y="6219487"/>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43" name="テキスト ボックス 42"/>
          <p:cNvSpPr txBox="1"/>
          <p:nvPr/>
        </p:nvSpPr>
        <p:spPr>
          <a:xfrm>
            <a:off x="3517165" y="3720347"/>
            <a:ext cx="415498" cy="369332"/>
          </a:xfrm>
          <a:prstGeom prst="rect">
            <a:avLst/>
          </a:prstGeom>
          <a:noFill/>
        </p:spPr>
        <p:txBody>
          <a:bodyPr wrap="none" rtlCol="0">
            <a:spAutoFit/>
          </a:bodyPr>
          <a:lstStyle/>
          <a:p>
            <a:r>
              <a:rPr kumimoji="1" lang="en-US" altLang="ja-JP" dirty="0" smtClean="0"/>
              <a:t>…</a:t>
            </a:r>
            <a:endParaRPr kumimoji="1" lang="ja-JP" altLang="en-US" dirty="0"/>
          </a:p>
        </p:txBody>
      </p:sp>
      <p:graphicFrame>
        <p:nvGraphicFramePr>
          <p:cNvPr id="90" name="表 89"/>
          <p:cNvGraphicFramePr>
            <a:graphicFrameLocks noGrp="1"/>
          </p:cNvGraphicFramePr>
          <p:nvPr>
            <p:extLst>
              <p:ext uri="{D42A27DB-BD31-4B8C-83A1-F6EECF244321}">
                <p14:modId xmlns:p14="http://schemas.microsoft.com/office/powerpoint/2010/main" val="1552925111"/>
              </p:ext>
            </p:extLst>
          </p:nvPr>
        </p:nvGraphicFramePr>
        <p:xfrm>
          <a:off x="2099368" y="4872668"/>
          <a:ext cx="620326" cy="626532"/>
        </p:xfrm>
        <a:graphic>
          <a:graphicData uri="http://schemas.openxmlformats.org/drawingml/2006/table">
            <a:tbl>
              <a:tblPr bandRow="1">
                <a:tableStyleId>{5C22544A-7EE6-4342-B048-85BDC9FD1C3A}</a:tableStyleId>
              </a:tblPr>
              <a:tblGrid>
                <a:gridCol w="620326"/>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92" name="円/楕円 91"/>
          <p:cNvSpPr/>
          <p:nvPr/>
        </p:nvSpPr>
        <p:spPr>
          <a:xfrm>
            <a:off x="2176662" y="4961461"/>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4" name="テキスト ボックス 93"/>
          <p:cNvSpPr txBox="1"/>
          <p:nvPr/>
        </p:nvSpPr>
        <p:spPr>
          <a:xfrm>
            <a:off x="2739999" y="5028652"/>
            <a:ext cx="415498" cy="369332"/>
          </a:xfrm>
          <a:prstGeom prst="rect">
            <a:avLst/>
          </a:prstGeom>
          <a:noFill/>
        </p:spPr>
        <p:txBody>
          <a:bodyPr wrap="none" rtlCol="0">
            <a:spAutoFit/>
          </a:bodyPr>
          <a:lstStyle/>
          <a:p>
            <a:r>
              <a:rPr kumimoji="1" lang="en-US" altLang="ja-JP" dirty="0" smtClean="0"/>
              <a:t>…</a:t>
            </a:r>
            <a:endParaRPr kumimoji="1" lang="ja-JP" altLang="en-US" dirty="0"/>
          </a:p>
        </p:txBody>
      </p:sp>
      <p:graphicFrame>
        <p:nvGraphicFramePr>
          <p:cNvPr id="95" name="表 94"/>
          <p:cNvGraphicFramePr>
            <a:graphicFrameLocks noGrp="1"/>
          </p:cNvGraphicFramePr>
          <p:nvPr>
            <p:extLst>
              <p:ext uri="{D42A27DB-BD31-4B8C-83A1-F6EECF244321}">
                <p14:modId xmlns:p14="http://schemas.microsoft.com/office/powerpoint/2010/main" val="1701073586"/>
              </p:ext>
            </p:extLst>
          </p:nvPr>
        </p:nvGraphicFramePr>
        <p:xfrm>
          <a:off x="3189155" y="4872668"/>
          <a:ext cx="620326" cy="626532"/>
        </p:xfrm>
        <a:graphic>
          <a:graphicData uri="http://schemas.openxmlformats.org/drawingml/2006/table">
            <a:tbl>
              <a:tblPr bandRow="1">
                <a:tableStyleId>{5C22544A-7EE6-4342-B048-85BDC9FD1C3A}</a:tableStyleId>
              </a:tblPr>
              <a:tblGrid>
                <a:gridCol w="620326"/>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96" name="円/楕円 95"/>
          <p:cNvSpPr/>
          <p:nvPr/>
        </p:nvSpPr>
        <p:spPr>
          <a:xfrm>
            <a:off x="3266449" y="4961461"/>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テキスト ボックス 54"/>
          <p:cNvSpPr txBox="1"/>
          <p:nvPr/>
        </p:nvSpPr>
        <p:spPr>
          <a:xfrm>
            <a:off x="2251865" y="5499200"/>
            <a:ext cx="1403186" cy="369332"/>
          </a:xfrm>
          <a:prstGeom prst="rect">
            <a:avLst/>
          </a:prstGeom>
          <a:noFill/>
        </p:spPr>
        <p:txBody>
          <a:bodyPr wrap="none" rtlCol="0">
            <a:spAutoFit/>
          </a:bodyPr>
          <a:lstStyle/>
          <a:p>
            <a:r>
              <a:rPr kumimoji="1" lang="en-US" altLang="ja-JP" dirty="0" smtClean="0"/>
              <a:t>from GPU 0</a:t>
            </a:r>
            <a:endParaRPr kumimoji="1" lang="ja-JP" altLang="en-US" dirty="0"/>
          </a:p>
        </p:txBody>
      </p:sp>
      <p:graphicFrame>
        <p:nvGraphicFramePr>
          <p:cNvPr id="102" name="表 101"/>
          <p:cNvGraphicFramePr>
            <a:graphicFrameLocks noGrp="1"/>
          </p:cNvGraphicFramePr>
          <p:nvPr>
            <p:extLst>
              <p:ext uri="{D42A27DB-BD31-4B8C-83A1-F6EECF244321}">
                <p14:modId xmlns:p14="http://schemas.microsoft.com/office/powerpoint/2010/main" val="2031657660"/>
              </p:ext>
            </p:extLst>
          </p:nvPr>
        </p:nvGraphicFramePr>
        <p:xfrm>
          <a:off x="4132142" y="4867786"/>
          <a:ext cx="620326" cy="626532"/>
        </p:xfrm>
        <a:graphic>
          <a:graphicData uri="http://schemas.openxmlformats.org/drawingml/2006/table">
            <a:tbl>
              <a:tblPr bandRow="1">
                <a:tableStyleId>{5C22544A-7EE6-4342-B048-85BDC9FD1C3A}</a:tableStyleId>
              </a:tblPr>
              <a:tblGrid>
                <a:gridCol w="620326"/>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103" name="円/楕円 102"/>
          <p:cNvSpPr/>
          <p:nvPr/>
        </p:nvSpPr>
        <p:spPr>
          <a:xfrm>
            <a:off x="4209436" y="4956579"/>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4" name="テキスト ボックス 103"/>
          <p:cNvSpPr txBox="1"/>
          <p:nvPr/>
        </p:nvSpPr>
        <p:spPr>
          <a:xfrm>
            <a:off x="4772773" y="5023770"/>
            <a:ext cx="415498" cy="369332"/>
          </a:xfrm>
          <a:prstGeom prst="rect">
            <a:avLst/>
          </a:prstGeom>
          <a:noFill/>
        </p:spPr>
        <p:txBody>
          <a:bodyPr wrap="none" rtlCol="0">
            <a:spAutoFit/>
          </a:bodyPr>
          <a:lstStyle/>
          <a:p>
            <a:r>
              <a:rPr kumimoji="1" lang="en-US" altLang="ja-JP" dirty="0" smtClean="0"/>
              <a:t>…</a:t>
            </a:r>
            <a:endParaRPr kumimoji="1" lang="ja-JP" altLang="en-US" dirty="0"/>
          </a:p>
        </p:txBody>
      </p:sp>
      <p:graphicFrame>
        <p:nvGraphicFramePr>
          <p:cNvPr id="105" name="表 104"/>
          <p:cNvGraphicFramePr>
            <a:graphicFrameLocks noGrp="1"/>
          </p:cNvGraphicFramePr>
          <p:nvPr>
            <p:extLst>
              <p:ext uri="{D42A27DB-BD31-4B8C-83A1-F6EECF244321}">
                <p14:modId xmlns:p14="http://schemas.microsoft.com/office/powerpoint/2010/main" val="208604624"/>
              </p:ext>
            </p:extLst>
          </p:nvPr>
        </p:nvGraphicFramePr>
        <p:xfrm>
          <a:off x="5221929" y="4867786"/>
          <a:ext cx="620326" cy="626532"/>
        </p:xfrm>
        <a:graphic>
          <a:graphicData uri="http://schemas.openxmlformats.org/drawingml/2006/table">
            <a:tbl>
              <a:tblPr bandRow="1">
                <a:tableStyleId>{5C22544A-7EE6-4342-B048-85BDC9FD1C3A}</a:tableStyleId>
              </a:tblPr>
              <a:tblGrid>
                <a:gridCol w="620326"/>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106" name="円/楕円 105"/>
          <p:cNvSpPr/>
          <p:nvPr/>
        </p:nvSpPr>
        <p:spPr>
          <a:xfrm>
            <a:off x="5299223" y="4956579"/>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7" name="テキスト ボックス 106"/>
          <p:cNvSpPr txBox="1"/>
          <p:nvPr/>
        </p:nvSpPr>
        <p:spPr>
          <a:xfrm>
            <a:off x="4284639" y="5494318"/>
            <a:ext cx="1403186" cy="369332"/>
          </a:xfrm>
          <a:prstGeom prst="rect">
            <a:avLst/>
          </a:prstGeom>
          <a:noFill/>
        </p:spPr>
        <p:txBody>
          <a:bodyPr wrap="none" rtlCol="0">
            <a:spAutoFit/>
          </a:bodyPr>
          <a:lstStyle/>
          <a:p>
            <a:r>
              <a:rPr kumimoji="1" lang="en-US" altLang="ja-JP" dirty="0" smtClean="0"/>
              <a:t>from GPU 1</a:t>
            </a:r>
            <a:endParaRPr kumimoji="1" lang="ja-JP" altLang="en-US" dirty="0"/>
          </a:p>
        </p:txBody>
      </p:sp>
      <p:sp>
        <p:nvSpPr>
          <p:cNvPr id="108" name="テキスト ボックス 107"/>
          <p:cNvSpPr txBox="1"/>
          <p:nvPr/>
        </p:nvSpPr>
        <p:spPr>
          <a:xfrm>
            <a:off x="6140223" y="5028652"/>
            <a:ext cx="877163"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9" name="テキスト ボックス 108"/>
          <p:cNvSpPr txBox="1"/>
          <p:nvPr/>
        </p:nvSpPr>
        <p:spPr>
          <a:xfrm>
            <a:off x="876385" y="4338221"/>
            <a:ext cx="2595582" cy="369332"/>
          </a:xfrm>
          <a:prstGeom prst="rect">
            <a:avLst/>
          </a:prstGeom>
          <a:noFill/>
        </p:spPr>
        <p:txBody>
          <a:bodyPr wrap="none" rtlCol="0">
            <a:spAutoFit/>
          </a:bodyPr>
          <a:lstStyle/>
          <a:p>
            <a:r>
              <a:rPr lang="en-US" altLang="ja-JP" dirty="0" smtClean="0"/>
              <a:t>(2) GPU</a:t>
            </a:r>
            <a:r>
              <a:rPr lang="ja-JP" altLang="en-US" dirty="0" smtClean="0"/>
              <a:t>間で頂点を交換</a:t>
            </a:r>
            <a:endParaRPr kumimoji="1" lang="ja-JP" altLang="en-US" dirty="0"/>
          </a:p>
        </p:txBody>
      </p:sp>
      <p:graphicFrame>
        <p:nvGraphicFramePr>
          <p:cNvPr id="110" name="表 109"/>
          <p:cNvGraphicFramePr>
            <a:graphicFrameLocks noGrp="1"/>
          </p:cNvGraphicFramePr>
          <p:nvPr>
            <p:extLst>
              <p:ext uri="{D42A27DB-BD31-4B8C-83A1-F6EECF244321}">
                <p14:modId xmlns:p14="http://schemas.microsoft.com/office/powerpoint/2010/main" val="1442261173"/>
              </p:ext>
            </p:extLst>
          </p:nvPr>
        </p:nvGraphicFramePr>
        <p:xfrm>
          <a:off x="2100523" y="6181305"/>
          <a:ext cx="4847168" cy="365760"/>
        </p:xfrm>
        <a:graphic>
          <a:graphicData uri="http://schemas.openxmlformats.org/drawingml/2006/table">
            <a:tbl>
              <a:tblPr bandRow="1">
                <a:tableStyleId>{5C22544A-7EE6-4342-B048-85BDC9FD1C3A}</a:tableStyleId>
              </a:tblPr>
              <a:tblGrid>
                <a:gridCol w="605896"/>
                <a:gridCol w="605896"/>
                <a:gridCol w="605896"/>
                <a:gridCol w="605896"/>
                <a:gridCol w="605896"/>
                <a:gridCol w="605896"/>
                <a:gridCol w="605896"/>
                <a:gridCol w="605896"/>
              </a:tblGrid>
              <a:tr h="365760">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lang="en-US" altLang="ja-JP" dirty="0" smtClean="0"/>
                        <a:t>0</a:t>
                      </a:r>
                      <a:endParaRPr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c>
                  <a:txBody>
                    <a:bodyPr/>
                    <a:lstStyle/>
                    <a:p>
                      <a:pPr algn="ctr"/>
                      <a:r>
                        <a:rPr kumimoji="1" lang="en-US" altLang="ja-JP" dirty="0" smtClean="0">
                          <a:solidFill>
                            <a:srgbClr val="FFFFFF"/>
                          </a:solidFill>
                        </a:rPr>
                        <a:t>1</a:t>
                      </a:r>
                      <a:endParaRPr kumimoji="1" lang="ja-JP" altLang="en-US" dirty="0">
                        <a:solidFill>
                          <a:srgbClr val="FFFFFF"/>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solidFill>
                      <a:schemeClr val="accent1"/>
                    </a:solidFill>
                  </a:tcPr>
                </a:tc>
                <a:tc>
                  <a:txBody>
                    <a:bodyPr/>
                    <a:lstStyle/>
                    <a:p>
                      <a:pPr algn="ctr"/>
                      <a:r>
                        <a:rPr kumimoji="1" lang="en-US" altLang="ja-JP" dirty="0" smtClean="0"/>
                        <a:t>0</a:t>
                      </a:r>
                      <a:endParaRPr kumimoji="1" lang="ja-JP" altLang="en-US" dirty="0"/>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111" name="テキスト ボックス 110"/>
          <p:cNvSpPr txBox="1"/>
          <p:nvPr/>
        </p:nvSpPr>
        <p:spPr>
          <a:xfrm>
            <a:off x="1492483" y="6199731"/>
            <a:ext cx="505267" cy="369332"/>
          </a:xfrm>
          <a:prstGeom prst="rect">
            <a:avLst/>
          </a:prstGeom>
          <a:noFill/>
        </p:spPr>
        <p:txBody>
          <a:bodyPr wrap="none" rtlCol="0">
            <a:spAutoFit/>
          </a:bodyPr>
          <a:lstStyle/>
          <a:p>
            <a:r>
              <a:rPr kumimoji="1" lang="en-US" altLang="ja-JP" dirty="0" smtClean="0"/>
              <a:t>NA</a:t>
            </a:r>
          </a:p>
        </p:txBody>
      </p:sp>
      <p:sp>
        <p:nvSpPr>
          <p:cNvPr id="113" name="環状矢印 112"/>
          <p:cNvSpPr/>
          <p:nvPr/>
        </p:nvSpPr>
        <p:spPr>
          <a:xfrm rot="5400000" flipV="1">
            <a:off x="1327455" y="3002600"/>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114" name="環状矢印 113"/>
          <p:cNvSpPr/>
          <p:nvPr/>
        </p:nvSpPr>
        <p:spPr>
          <a:xfrm rot="5400000" flipV="1">
            <a:off x="1327455" y="5196757"/>
            <a:ext cx="978408" cy="978408"/>
          </a:xfrm>
          <a:prstGeom prst="circular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solidFill>
                <a:schemeClr val="tx1"/>
              </a:solidFill>
            </a:endParaRPr>
          </a:p>
        </p:txBody>
      </p:sp>
      <p:sp>
        <p:nvSpPr>
          <p:cNvPr id="115" name="テキスト ボックス 114"/>
          <p:cNvSpPr txBox="1"/>
          <p:nvPr/>
        </p:nvSpPr>
        <p:spPr>
          <a:xfrm>
            <a:off x="876385" y="3311208"/>
            <a:ext cx="466782" cy="369332"/>
          </a:xfrm>
          <a:prstGeom prst="rect">
            <a:avLst/>
          </a:prstGeom>
          <a:noFill/>
        </p:spPr>
        <p:txBody>
          <a:bodyPr wrap="none" rtlCol="0">
            <a:spAutoFit/>
          </a:bodyPr>
          <a:lstStyle/>
          <a:p>
            <a:r>
              <a:rPr lang="en-US" altLang="ja-JP" dirty="0" smtClean="0"/>
              <a:t>(1)</a:t>
            </a:r>
            <a:endParaRPr kumimoji="1" lang="ja-JP" altLang="en-US" dirty="0"/>
          </a:p>
        </p:txBody>
      </p:sp>
      <p:sp>
        <p:nvSpPr>
          <p:cNvPr id="116" name="テキスト ボックス 115"/>
          <p:cNvSpPr txBox="1"/>
          <p:nvPr/>
        </p:nvSpPr>
        <p:spPr>
          <a:xfrm>
            <a:off x="876385" y="5499200"/>
            <a:ext cx="466782" cy="369332"/>
          </a:xfrm>
          <a:prstGeom prst="rect">
            <a:avLst/>
          </a:prstGeom>
          <a:noFill/>
        </p:spPr>
        <p:txBody>
          <a:bodyPr wrap="none" rtlCol="0">
            <a:spAutoFit/>
          </a:bodyPr>
          <a:lstStyle/>
          <a:p>
            <a:r>
              <a:rPr lang="en-US" altLang="ja-JP" dirty="0" smtClean="0"/>
              <a:t>(3)</a:t>
            </a:r>
            <a:endParaRPr kumimoji="1" lang="ja-JP" altLang="en-US" dirty="0"/>
          </a:p>
        </p:txBody>
      </p:sp>
      <p:sp>
        <p:nvSpPr>
          <p:cNvPr id="118" name="テキスト ボックス 117"/>
          <p:cNvSpPr txBox="1"/>
          <p:nvPr/>
        </p:nvSpPr>
        <p:spPr>
          <a:xfrm>
            <a:off x="7017386" y="6199731"/>
            <a:ext cx="877163" cy="369332"/>
          </a:xfrm>
          <a:prstGeom prst="rect">
            <a:avLst/>
          </a:prstGeom>
          <a:noFill/>
        </p:spPr>
        <p:txBody>
          <a:bodyPr wrap="none" rtlCol="0">
            <a:spAutoFit/>
          </a:bodyPr>
          <a:lstStyle/>
          <a:p>
            <a:r>
              <a:rPr kumimoji="1" lang="en-US" altLang="ja-JP" dirty="0" smtClean="0"/>
              <a:t>………</a:t>
            </a:r>
            <a:endParaRPr kumimoji="1" lang="ja-JP" altLang="en-US" dirty="0"/>
          </a:p>
        </p:txBody>
      </p:sp>
      <p:cxnSp>
        <p:nvCxnSpPr>
          <p:cNvPr id="120" name="直線コネクタ 119"/>
          <p:cNvCxnSpPr/>
          <p:nvPr/>
        </p:nvCxnSpPr>
        <p:spPr>
          <a:xfrm>
            <a:off x="3971863" y="4743428"/>
            <a:ext cx="0" cy="1032097"/>
          </a:xfrm>
          <a:prstGeom prst="line">
            <a:avLst/>
          </a:prstGeom>
          <a:ln>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121" name="直線コネクタ 120"/>
          <p:cNvCxnSpPr/>
          <p:nvPr/>
        </p:nvCxnSpPr>
        <p:spPr>
          <a:xfrm>
            <a:off x="6005785" y="4743428"/>
            <a:ext cx="0" cy="1032097"/>
          </a:xfrm>
          <a:prstGeom prst="line">
            <a:avLst/>
          </a:prstGeom>
          <a:ln>
            <a:solidFill>
              <a:srgbClr val="000000"/>
            </a:solidFill>
            <a:prstDash val="sysDash"/>
          </a:ln>
        </p:spPr>
        <p:style>
          <a:lnRef idx="2">
            <a:schemeClr val="accent1"/>
          </a:lnRef>
          <a:fillRef idx="0">
            <a:schemeClr val="accent1"/>
          </a:fillRef>
          <a:effectRef idx="1">
            <a:schemeClr val="accent1"/>
          </a:effectRef>
          <a:fontRef idx="minor">
            <a:schemeClr val="tx1"/>
          </a:fontRef>
        </p:style>
      </p:cxnSp>
      <p:graphicFrame>
        <p:nvGraphicFramePr>
          <p:cNvPr id="122" name="表 121"/>
          <p:cNvGraphicFramePr>
            <a:graphicFrameLocks noGrp="1"/>
          </p:cNvGraphicFramePr>
          <p:nvPr>
            <p:extLst>
              <p:ext uri="{D42A27DB-BD31-4B8C-83A1-F6EECF244321}">
                <p14:modId xmlns:p14="http://schemas.microsoft.com/office/powerpoint/2010/main" val="1296262738"/>
              </p:ext>
            </p:extLst>
          </p:nvPr>
        </p:nvGraphicFramePr>
        <p:xfrm>
          <a:off x="4132142" y="3591747"/>
          <a:ext cx="620326" cy="626532"/>
        </p:xfrm>
        <a:graphic>
          <a:graphicData uri="http://schemas.openxmlformats.org/drawingml/2006/table">
            <a:tbl>
              <a:tblPr bandRow="1">
                <a:tableStyleId>{5C22544A-7EE6-4342-B048-85BDC9FD1C3A}</a:tableStyleId>
              </a:tblPr>
              <a:tblGrid>
                <a:gridCol w="620326"/>
              </a:tblGrid>
              <a:tr h="626532">
                <a:tc>
                  <a:txBody>
                    <a:bodyPr/>
                    <a:lstStyle/>
                    <a:p>
                      <a:pPr algn="ctr"/>
                      <a:endParaRPr kumimoji="1" lang="ja-JP" altLang="en-US" dirty="0">
                        <a:solidFill>
                          <a:schemeClr val="tx1"/>
                        </a:solidFill>
                      </a:endParaRPr>
                    </a:p>
                  </a:txBody>
                  <a:tcPr>
                    <a:lnL w="28575" cap="flat" cmpd="sng" algn="ctr">
                      <a:solidFill>
                        <a:scrgbClr r="0" g="0" b="0"/>
                      </a:solidFill>
                      <a:prstDash val="solid"/>
                      <a:round/>
                      <a:headEnd type="none" w="med" len="med"/>
                      <a:tailEnd type="none" w="med" len="med"/>
                    </a:lnL>
                    <a:lnR w="28575" cap="flat" cmpd="sng" algn="ctr">
                      <a:solidFill>
                        <a:scrgbClr r="0" g="0" b="0"/>
                      </a:solidFill>
                      <a:prstDash val="solid"/>
                      <a:round/>
                      <a:headEnd type="none" w="med" len="med"/>
                      <a:tailEnd type="none" w="med" len="med"/>
                    </a:lnR>
                    <a:lnT w="28575" cap="flat" cmpd="sng" algn="ctr">
                      <a:solidFill>
                        <a:scrgbClr r="0" g="0" b="0"/>
                      </a:solidFill>
                      <a:prstDash val="solid"/>
                      <a:round/>
                      <a:headEnd type="none" w="med" len="med"/>
                      <a:tailEnd type="none" w="med" len="med"/>
                    </a:lnT>
                    <a:lnB w="28575" cap="flat" cmpd="sng" algn="ctr">
                      <a:solidFill>
                        <a:scrgbClr r="0" g="0" b="0"/>
                      </a:solidFill>
                      <a:prstDash val="solid"/>
                      <a:round/>
                      <a:headEnd type="none" w="med" len="med"/>
                      <a:tailEnd type="none" w="med" len="med"/>
                    </a:lnB>
                    <a:noFill/>
                  </a:tcPr>
                </a:tc>
              </a:tr>
            </a:tbl>
          </a:graphicData>
        </a:graphic>
      </p:graphicFrame>
      <p:sp>
        <p:nvSpPr>
          <p:cNvPr id="123" name="円/楕円 122"/>
          <p:cNvSpPr/>
          <p:nvPr/>
        </p:nvSpPr>
        <p:spPr>
          <a:xfrm>
            <a:off x="4209436" y="3680540"/>
            <a:ext cx="448945" cy="4489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ustDataLst>
      <p:tags r:id="rId1"/>
    </p:custDataLst>
    <p:extLst>
      <p:ext uri="{BB962C8B-B14F-4D97-AF65-F5344CB8AC3E}">
        <p14:creationId xmlns:p14="http://schemas.microsoft.com/office/powerpoint/2010/main" val="24475679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背景</a:t>
            </a:r>
            <a:endParaRPr kumimoji="1" lang="en-US" altLang="ja-JP" dirty="0" smtClean="0"/>
          </a:p>
          <a:p>
            <a:r>
              <a:rPr kumimoji="1" lang="ja-JP" altLang="en-US" dirty="0" smtClean="0"/>
              <a:t>システムの</a:t>
            </a:r>
            <a:r>
              <a:rPr lang="ja-JP" altLang="en-US" dirty="0" smtClean="0"/>
              <a:t>概要</a:t>
            </a:r>
            <a:endParaRPr kumimoji="1" lang="en-US" altLang="ja-JP" dirty="0" smtClean="0"/>
          </a:p>
          <a:p>
            <a:pPr lvl="1"/>
            <a:r>
              <a:rPr kumimoji="1" lang="en-US" altLang="ja-JP" dirty="0" err="1" smtClean="0"/>
              <a:t>ExpEther</a:t>
            </a:r>
            <a:endParaRPr kumimoji="1" lang="en-US" altLang="ja-JP" dirty="0" smtClean="0"/>
          </a:p>
          <a:p>
            <a:pPr lvl="1"/>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a:t>
            </a:r>
            <a:endParaRPr kumimoji="1" lang="en-US" altLang="ja-JP" dirty="0" smtClean="0"/>
          </a:p>
          <a:p>
            <a:r>
              <a:rPr lang="ja-JP" altLang="en-US" dirty="0" smtClean="0"/>
              <a:t>幅優先探索</a:t>
            </a:r>
            <a:r>
              <a:rPr lang="en-US" altLang="ja-JP" dirty="0" smtClean="0"/>
              <a:t>(BFS)</a:t>
            </a:r>
            <a:endParaRPr kumimoji="1" lang="en-US" altLang="ja-JP" dirty="0" smtClean="0"/>
          </a:p>
          <a:p>
            <a:pPr lvl="1"/>
            <a:r>
              <a:rPr lang="ja-JP" altLang="en-US" dirty="0" smtClean="0"/>
              <a:t>幅優先探索</a:t>
            </a:r>
            <a:r>
              <a:rPr lang="en-US" altLang="ja-JP" dirty="0" smtClean="0"/>
              <a:t>(BFS)</a:t>
            </a:r>
            <a:endParaRPr kumimoji="1" lang="en-US" altLang="ja-JP" dirty="0" smtClean="0"/>
          </a:p>
          <a:p>
            <a:pPr lvl="1"/>
            <a:r>
              <a:rPr kumimoji="1" lang="en-US" altLang="ja-JP" dirty="0" smtClean="0"/>
              <a:t>Level synchronized BFS</a:t>
            </a:r>
          </a:p>
          <a:p>
            <a:pPr lvl="1"/>
            <a:r>
              <a:rPr lang="ja-JP" altLang="en-US" dirty="0" smtClean="0"/>
              <a:t>マルチ</a:t>
            </a:r>
            <a:r>
              <a:rPr lang="en-US" altLang="ja-JP" dirty="0" smtClean="0"/>
              <a:t>GPU</a:t>
            </a:r>
            <a:r>
              <a:rPr lang="ja-JP" altLang="en-US" dirty="0" smtClean="0"/>
              <a:t>システムにおける</a:t>
            </a:r>
            <a:r>
              <a:rPr lang="en-US" altLang="ja-JP" dirty="0" smtClean="0"/>
              <a:t>BFS</a:t>
            </a:r>
            <a:endParaRPr kumimoji="1" lang="en-US" altLang="ja-JP" dirty="0" smtClean="0"/>
          </a:p>
          <a:p>
            <a:r>
              <a:rPr kumimoji="1" lang="ja-JP" altLang="en-US" dirty="0" smtClean="0"/>
              <a:t>関連研究</a:t>
            </a:r>
            <a:endParaRPr kumimoji="1" lang="en-US" altLang="ja-JP" dirty="0" smtClean="0"/>
          </a:p>
          <a:p>
            <a:pPr lvl="1"/>
            <a:r>
              <a:rPr kumimoji="1" lang="en-US" altLang="ja-JP" dirty="0" smtClean="0"/>
              <a:t>Simple BFS [</a:t>
            </a:r>
            <a:r>
              <a:rPr lang="en-US" altLang="ja-JP" dirty="0"/>
              <a:t>P. </a:t>
            </a:r>
            <a:r>
              <a:rPr lang="en-US" altLang="ja-JP" dirty="0" smtClean="0"/>
              <a:t>Harish, </a:t>
            </a:r>
            <a:r>
              <a:rPr lang="en-US" altLang="ja-JP" dirty="0" err="1" smtClean="0"/>
              <a:t>HiPC</a:t>
            </a:r>
            <a:r>
              <a:rPr lang="en-US" altLang="ja-JP" dirty="0" smtClean="0"/>
              <a:t> 2007]</a:t>
            </a:r>
            <a:endParaRPr kumimoji="1" lang="en-US" altLang="ja-JP" dirty="0" smtClean="0"/>
          </a:p>
          <a:p>
            <a:pPr lvl="1"/>
            <a:r>
              <a:rPr kumimoji="1" lang="en-US" altLang="ja-JP" dirty="0" smtClean="0"/>
              <a:t>Pre-research BFS [T. </a:t>
            </a:r>
            <a:r>
              <a:rPr kumimoji="1" lang="en-US" altLang="ja-JP" dirty="0" err="1" smtClean="0"/>
              <a:t>Mitsuishi</a:t>
            </a:r>
            <a:r>
              <a:rPr kumimoji="1" lang="en-US" altLang="ja-JP" dirty="0" smtClean="0"/>
              <a:t>, HEART2014]</a:t>
            </a:r>
          </a:p>
          <a:p>
            <a:r>
              <a:rPr kumimoji="1" lang="ja-JP" altLang="en-US" dirty="0" smtClean="0"/>
              <a:t>提案手法</a:t>
            </a:r>
            <a:endParaRPr kumimoji="1" lang="en-US" altLang="ja-JP" dirty="0" smtClean="0"/>
          </a:p>
          <a:p>
            <a:r>
              <a:rPr kumimoji="1" lang="ja-JP" altLang="en-US" dirty="0" smtClean="0"/>
              <a:t>評価</a:t>
            </a:r>
            <a:endParaRPr kumimoji="1" lang="en-US" altLang="ja-JP" dirty="0" smtClean="0"/>
          </a:p>
          <a:p>
            <a:pPr lvl="1"/>
            <a:r>
              <a:rPr kumimoji="1" lang="ja-JP" altLang="en-US" dirty="0" smtClean="0"/>
              <a:t>評価環境，ベンチマーク</a:t>
            </a:r>
            <a:endParaRPr kumimoji="1" lang="en-US" altLang="ja-JP" dirty="0" smtClean="0"/>
          </a:p>
          <a:p>
            <a:pPr lvl="1"/>
            <a:r>
              <a:rPr kumimoji="1" lang="en-US" altLang="ja-JP" dirty="0" smtClean="0"/>
              <a:t>BFS</a:t>
            </a:r>
            <a:r>
              <a:rPr kumimoji="1" lang="ja-JP" altLang="en-US" dirty="0" smtClean="0"/>
              <a:t>各種の比較</a:t>
            </a:r>
            <a:endParaRPr kumimoji="1" lang="en-US" altLang="ja-JP" dirty="0" smtClean="0"/>
          </a:p>
          <a:p>
            <a:pPr lvl="1"/>
            <a:r>
              <a:rPr kumimoji="1" lang="en-US" altLang="ja-JP" dirty="0" smtClean="0"/>
              <a:t>Proposed BFS</a:t>
            </a:r>
            <a:r>
              <a:rPr kumimoji="1" lang="ja-JP" altLang="en-US" dirty="0" smtClean="0"/>
              <a:t>と</a:t>
            </a:r>
            <a:r>
              <a:rPr kumimoji="1" lang="en-US" altLang="ja-JP" dirty="0" smtClean="0"/>
              <a:t>GPU</a:t>
            </a:r>
            <a:r>
              <a:rPr lang="ja-JP" altLang="en-US" dirty="0" smtClean="0"/>
              <a:t>台数の評価</a:t>
            </a:r>
            <a:endParaRPr kumimoji="1" lang="en-US" altLang="ja-JP" dirty="0" smtClean="0"/>
          </a:p>
          <a:p>
            <a:r>
              <a:rPr kumimoji="1" lang="ja-JP" altLang="en-US" dirty="0" smtClean="0"/>
              <a:t>結論</a:t>
            </a:r>
            <a:endParaRPr kumimoji="1" lang="en-US" altLang="ja-JP" dirty="0" smtClean="0"/>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68546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r>
              <a:rPr lang="en-US" altLang="ja-JP" dirty="0" smtClean="0"/>
              <a:t>―GPU</a:t>
            </a:r>
            <a:r>
              <a:rPr lang="ja-JP" altLang="en-US" dirty="0" smtClean="0"/>
              <a:t>間通信</a:t>
            </a:r>
            <a:endParaRPr kumimoji="1" lang="ja-JP" altLang="en-US" dirty="0"/>
          </a:p>
        </p:txBody>
      </p:sp>
      <p:sp>
        <p:nvSpPr>
          <p:cNvPr id="3" name="コンテンツ プレースホルダー 2"/>
          <p:cNvSpPr>
            <a:spLocks noGrp="1"/>
          </p:cNvSpPr>
          <p:nvPr>
            <p:ph idx="1"/>
          </p:nvPr>
        </p:nvSpPr>
        <p:spPr>
          <a:xfrm>
            <a:off x="457200" y="1600200"/>
            <a:ext cx="8229600" cy="1706496"/>
          </a:xfrm>
        </p:spPr>
        <p:txBody>
          <a:bodyPr>
            <a:normAutofit fontScale="92500" lnSpcReduction="10000"/>
          </a:bodyPr>
          <a:lstStyle/>
          <a:p>
            <a:r>
              <a:rPr kumimoji="1" lang="ja-JP" altLang="en-US" dirty="0" smtClean="0"/>
              <a:t>各</a:t>
            </a:r>
            <a:r>
              <a:rPr kumimoji="1" lang="en-US" altLang="ja-JP" dirty="0" smtClean="0"/>
              <a:t>GPU</a:t>
            </a:r>
            <a:r>
              <a:rPr kumimoji="1" lang="ja-JP" altLang="en-US" dirty="0" smtClean="0"/>
              <a:t>が他の全</a:t>
            </a:r>
            <a:r>
              <a:rPr kumimoji="1" lang="en-US" altLang="ja-JP" dirty="0" smtClean="0"/>
              <a:t>GPU</a:t>
            </a:r>
            <a:r>
              <a:rPr kumimoji="1" lang="ja-JP" altLang="en-US" dirty="0" smtClean="0"/>
              <a:t>と</a:t>
            </a:r>
            <a:r>
              <a:rPr kumimoji="1" lang="en-US" altLang="ja-JP" dirty="0" smtClean="0"/>
              <a:t>Unified Virtual Addressing(UVA)</a:t>
            </a:r>
            <a:r>
              <a:rPr kumimoji="1" lang="ja-JP" altLang="en-US" dirty="0" smtClean="0"/>
              <a:t>空間を用いて頂点を交換</a:t>
            </a:r>
            <a:endParaRPr kumimoji="1" lang="en-US" altLang="ja-JP" dirty="0" smtClean="0"/>
          </a:p>
          <a:p>
            <a:pPr lvl="1"/>
            <a:r>
              <a:rPr lang="en-US" altLang="ja-JP" dirty="0" err="1" smtClean="0"/>
              <a:t>ExpEther</a:t>
            </a:r>
            <a:r>
              <a:rPr lang="ja-JP" altLang="en-US" dirty="0" smtClean="0"/>
              <a:t>を用いたマルチ</a:t>
            </a:r>
            <a:r>
              <a:rPr lang="en-US" altLang="ja-JP" dirty="0" smtClean="0"/>
              <a:t>GPU</a:t>
            </a:r>
            <a:r>
              <a:rPr lang="ja-JP" altLang="en-US" dirty="0" smtClean="0"/>
              <a:t>システムは単一ホストのシステム</a:t>
            </a:r>
            <a:endParaRPr lang="en-US" altLang="ja-JP" dirty="0" smtClean="0"/>
          </a:p>
          <a:p>
            <a:pPr lvl="1"/>
            <a:r>
              <a:rPr lang="en-US" altLang="ja-JP" dirty="0" err="1" smtClean="0">
                <a:latin typeface="Courier"/>
                <a:cs typeface="Courier"/>
              </a:rPr>
              <a:t>cudaMemcpyPeerAsync</a:t>
            </a:r>
            <a:r>
              <a:rPr lang="en-US" altLang="ja-JP" dirty="0" smtClean="0"/>
              <a:t>, </a:t>
            </a:r>
            <a:r>
              <a:rPr lang="en-US" altLang="ja-JP" dirty="0" err="1" smtClean="0">
                <a:latin typeface="Courier"/>
                <a:cs typeface="Courier"/>
              </a:rPr>
              <a:t>cudaStreamSynchronize</a:t>
            </a:r>
            <a:endParaRPr lang="en-US" altLang="ja-JP" dirty="0" smtClean="0">
              <a:latin typeface="Courier"/>
              <a:cs typeface="Courier"/>
            </a:endParaRPr>
          </a:p>
          <a:p>
            <a:r>
              <a:rPr lang="en-US" altLang="ja-JP" dirty="0" smtClean="0"/>
              <a:t>Left-Right approach[5]</a:t>
            </a:r>
            <a:r>
              <a:rPr lang="ja-JP" altLang="en-US" dirty="0" smtClean="0"/>
              <a:t>を応用して総計のスループットを上げる</a:t>
            </a:r>
            <a:endParaRPr lang="en-US" altLang="ja-JP" dirty="0" smtClean="0"/>
          </a:p>
        </p:txBody>
      </p:sp>
      <p:sp>
        <p:nvSpPr>
          <p:cNvPr id="4" name="日付プレースホルダー 3"/>
          <p:cNvSpPr>
            <a:spLocks noGrp="1"/>
          </p:cNvSpPr>
          <p:nvPr>
            <p:ph type="dt" sz="half" idx="10"/>
          </p:nvPr>
        </p:nvSpPr>
        <p:spPr/>
        <p:txBody>
          <a:bodyPr/>
          <a:lstStyle/>
          <a:p>
            <a:fld id="{33965C35-A254-BC47-BC97-0FE58EEDA606}" type="datetime1">
              <a:rPr kumimoji="1" lang="ja-JP" altLang="en-US" smtClean="0"/>
              <a:t>2014/12/04</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
        <p:nvSpPr>
          <p:cNvPr id="7" name="スライド番号プレースホルダー 6"/>
          <p:cNvSpPr>
            <a:spLocks noGrp="1"/>
          </p:cNvSpPr>
          <p:nvPr>
            <p:ph type="sldNum" sz="quarter" idx="12"/>
          </p:nvPr>
        </p:nvSpPr>
        <p:spPr/>
        <p:txBody>
          <a:bodyPr/>
          <a:lstStyle/>
          <a:p>
            <a:fld id="{45E31C3F-C679-2546-A6E2-524E8614E711}" type="slidenum">
              <a:rPr kumimoji="1" lang="ja-JP" altLang="en-US" smtClean="0"/>
              <a:t>20</a:t>
            </a:fld>
            <a:endParaRPr kumimoji="1" lang="ja-JP" altLang="en-US"/>
          </a:p>
        </p:txBody>
      </p:sp>
      <p:sp>
        <p:nvSpPr>
          <p:cNvPr id="8" name="テキスト ボックス 7"/>
          <p:cNvSpPr txBox="1"/>
          <p:nvPr/>
        </p:nvSpPr>
        <p:spPr>
          <a:xfrm>
            <a:off x="1043314" y="6233675"/>
            <a:ext cx="6677128" cy="461665"/>
          </a:xfrm>
          <a:prstGeom prst="rect">
            <a:avLst/>
          </a:prstGeom>
          <a:noFill/>
        </p:spPr>
        <p:txBody>
          <a:bodyPr wrap="none" rtlCol="0">
            <a:spAutoFit/>
          </a:bodyPr>
          <a:lstStyle/>
          <a:p>
            <a:r>
              <a:rPr lang="en-US" altLang="ja-JP" baseline="30000" dirty="0" smtClean="0"/>
              <a:t>[5] L</a:t>
            </a:r>
            <a:r>
              <a:rPr lang="en-US" altLang="ja-JP" baseline="30000" dirty="0"/>
              <a:t>. Barnes. Multi-</a:t>
            </a:r>
            <a:r>
              <a:rPr lang="en-US" altLang="ja-JP" baseline="30000" dirty="0" err="1"/>
              <a:t>gpu</a:t>
            </a:r>
            <a:r>
              <a:rPr lang="en-US" altLang="ja-JP" baseline="30000" dirty="0"/>
              <a:t> programming, </a:t>
            </a:r>
            <a:r>
              <a:rPr lang="en-US" altLang="ja-JP" baseline="30000" dirty="0" smtClean="0"/>
              <a:t>GTC2013</a:t>
            </a:r>
            <a:r>
              <a:rPr lang="en-US" altLang="ja-JP" baseline="30000" dirty="0"/>
              <a:t>. </a:t>
            </a:r>
            <a:endParaRPr lang="en-US" altLang="ja-JP" baseline="30000" dirty="0" smtClean="0"/>
          </a:p>
          <a:p>
            <a:r>
              <a:rPr lang="en-US" altLang="ja-JP" baseline="30000" dirty="0" smtClean="0"/>
              <a:t>http</a:t>
            </a:r>
            <a:r>
              <a:rPr lang="en-US" altLang="ja-JP" baseline="30000" dirty="0"/>
              <a:t>://</a:t>
            </a:r>
            <a:r>
              <a:rPr lang="en-US" altLang="ja-JP" baseline="30000" dirty="0" err="1" smtClean="0"/>
              <a:t>ondemand.gputechconf.com</a:t>
            </a:r>
            <a:r>
              <a:rPr lang="en-US" altLang="ja-JP" baseline="30000" dirty="0"/>
              <a:t>/</a:t>
            </a:r>
            <a:r>
              <a:rPr lang="en-US" altLang="ja-JP" baseline="30000" dirty="0" err="1"/>
              <a:t>gtc</a:t>
            </a:r>
            <a:r>
              <a:rPr lang="en-US" altLang="ja-JP" baseline="30000" dirty="0"/>
              <a:t>/2013/presentations/S3465</a:t>
            </a:r>
            <a:r>
              <a:rPr lang="en-US" altLang="ja-JP" baseline="30000" dirty="0" smtClean="0"/>
              <a:t>-Multi</a:t>
            </a:r>
            <a:r>
              <a:rPr lang="en-US" altLang="ja-JP" baseline="30000" dirty="0"/>
              <a:t>-GPU-Programming.pdf.</a:t>
            </a:r>
            <a:endParaRPr kumimoji="1" lang="ja-JP" altLang="en-US" dirty="0"/>
          </a:p>
        </p:txBody>
      </p:sp>
      <p:grpSp>
        <p:nvGrpSpPr>
          <p:cNvPr id="81" name="図形グループ 80"/>
          <p:cNvGrpSpPr/>
          <p:nvPr/>
        </p:nvGrpSpPr>
        <p:grpSpPr>
          <a:xfrm>
            <a:off x="1733370" y="4041514"/>
            <a:ext cx="5677258" cy="1861015"/>
            <a:chOff x="1733371" y="3658132"/>
            <a:chExt cx="5677258" cy="1861015"/>
          </a:xfrm>
        </p:grpSpPr>
        <p:sp>
          <p:nvSpPr>
            <p:cNvPr id="11" name="正方形/長方形 10"/>
            <p:cNvSpPr/>
            <p:nvPr/>
          </p:nvSpPr>
          <p:spPr>
            <a:xfrm>
              <a:off x="1733372" y="5087839"/>
              <a:ext cx="914400" cy="4313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GPU 0</a:t>
              </a:r>
              <a:endParaRPr kumimoji="1" lang="ja-JP" altLang="en-US" dirty="0"/>
            </a:p>
          </p:txBody>
        </p:sp>
        <p:sp>
          <p:nvSpPr>
            <p:cNvPr id="12" name="正方形/長方形 11"/>
            <p:cNvSpPr/>
            <p:nvPr/>
          </p:nvSpPr>
          <p:spPr>
            <a:xfrm>
              <a:off x="3320991" y="5087839"/>
              <a:ext cx="914400" cy="4313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GPU 1</a:t>
              </a:r>
              <a:endParaRPr kumimoji="1" lang="ja-JP" altLang="en-US" dirty="0"/>
            </a:p>
          </p:txBody>
        </p:sp>
        <p:sp>
          <p:nvSpPr>
            <p:cNvPr id="14" name="正方形/長方形 13"/>
            <p:cNvSpPr/>
            <p:nvPr/>
          </p:nvSpPr>
          <p:spPr>
            <a:xfrm>
              <a:off x="4908610" y="5087839"/>
              <a:ext cx="914400" cy="4313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GPU 2</a:t>
              </a:r>
              <a:endParaRPr kumimoji="1" lang="ja-JP" altLang="en-US" dirty="0"/>
            </a:p>
          </p:txBody>
        </p:sp>
        <p:sp>
          <p:nvSpPr>
            <p:cNvPr id="16" name="正方形/長方形 15"/>
            <p:cNvSpPr/>
            <p:nvPr/>
          </p:nvSpPr>
          <p:spPr>
            <a:xfrm>
              <a:off x="6496229" y="5087839"/>
              <a:ext cx="914400" cy="4313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GPU 3</a:t>
              </a:r>
              <a:endParaRPr kumimoji="1" lang="ja-JP" altLang="en-US" dirty="0"/>
            </a:p>
          </p:txBody>
        </p:sp>
        <p:sp>
          <p:nvSpPr>
            <p:cNvPr id="18" name="正方形/長方形 17"/>
            <p:cNvSpPr/>
            <p:nvPr/>
          </p:nvSpPr>
          <p:spPr>
            <a:xfrm>
              <a:off x="1733371" y="3658132"/>
              <a:ext cx="5677257" cy="43130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ltLang="ja-JP" dirty="0" smtClean="0"/>
                <a:t>Ethernet Switch</a:t>
              </a:r>
              <a:endParaRPr kumimoji="1" lang="ja-JP" altLang="en-US" dirty="0"/>
            </a:p>
          </p:txBody>
        </p:sp>
        <p:cxnSp>
          <p:nvCxnSpPr>
            <p:cNvPr id="22" name="直線コネクタ 21"/>
            <p:cNvCxnSpPr>
              <a:stCxn id="11" idx="0"/>
            </p:cNvCxnSpPr>
            <p:nvPr/>
          </p:nvCxnSpPr>
          <p:spPr>
            <a:xfrm flipV="1">
              <a:off x="2190572" y="4089440"/>
              <a:ext cx="6090" cy="998399"/>
            </a:xfrm>
            <a:prstGeom prst="line">
              <a:avLst/>
            </a:prstGeom>
          </p:spPr>
          <p:style>
            <a:lnRef idx="2">
              <a:schemeClr val="dk1"/>
            </a:lnRef>
            <a:fillRef idx="0">
              <a:schemeClr val="dk1"/>
            </a:fillRef>
            <a:effectRef idx="1">
              <a:schemeClr val="dk1"/>
            </a:effectRef>
            <a:fontRef idx="minor">
              <a:schemeClr val="tx1"/>
            </a:fontRef>
          </p:style>
        </p:cxnSp>
        <p:cxnSp>
          <p:nvCxnSpPr>
            <p:cNvPr id="25" name="直線コネクタ 24"/>
            <p:cNvCxnSpPr>
              <a:stCxn id="12" idx="0"/>
            </p:cNvCxnSpPr>
            <p:nvPr/>
          </p:nvCxnSpPr>
          <p:spPr>
            <a:xfrm flipV="1">
              <a:off x="3778191" y="4089440"/>
              <a:ext cx="50" cy="998399"/>
            </a:xfrm>
            <a:prstGeom prst="line">
              <a:avLst/>
            </a:prstGeom>
          </p:spPr>
          <p:style>
            <a:lnRef idx="2">
              <a:schemeClr val="dk1"/>
            </a:lnRef>
            <a:fillRef idx="0">
              <a:schemeClr val="dk1"/>
            </a:fillRef>
            <a:effectRef idx="1">
              <a:schemeClr val="dk1"/>
            </a:effectRef>
            <a:fontRef idx="minor">
              <a:schemeClr val="tx1"/>
            </a:fontRef>
          </p:style>
        </p:cxnSp>
        <p:cxnSp>
          <p:nvCxnSpPr>
            <p:cNvPr id="27" name="直線コネクタ 26"/>
            <p:cNvCxnSpPr/>
            <p:nvPr/>
          </p:nvCxnSpPr>
          <p:spPr>
            <a:xfrm flipV="1">
              <a:off x="5362770" y="4089440"/>
              <a:ext cx="50" cy="998399"/>
            </a:xfrm>
            <a:prstGeom prst="line">
              <a:avLst/>
            </a:prstGeom>
          </p:spPr>
          <p:style>
            <a:lnRef idx="2">
              <a:schemeClr val="dk1"/>
            </a:lnRef>
            <a:fillRef idx="0">
              <a:schemeClr val="dk1"/>
            </a:fillRef>
            <a:effectRef idx="1">
              <a:schemeClr val="dk1"/>
            </a:effectRef>
            <a:fontRef idx="minor">
              <a:schemeClr val="tx1"/>
            </a:fontRef>
          </p:style>
        </p:cxnSp>
        <p:cxnSp>
          <p:nvCxnSpPr>
            <p:cNvPr id="29" name="直線コネクタ 28"/>
            <p:cNvCxnSpPr/>
            <p:nvPr/>
          </p:nvCxnSpPr>
          <p:spPr>
            <a:xfrm flipV="1">
              <a:off x="6946497" y="4089440"/>
              <a:ext cx="50" cy="998399"/>
            </a:xfrm>
            <a:prstGeom prst="line">
              <a:avLst/>
            </a:prstGeom>
          </p:spPr>
          <p:style>
            <a:lnRef idx="2">
              <a:schemeClr val="dk1"/>
            </a:lnRef>
            <a:fillRef idx="0">
              <a:schemeClr val="dk1"/>
            </a:fillRef>
            <a:effectRef idx="1">
              <a:schemeClr val="dk1"/>
            </a:effectRef>
            <a:fontRef idx="minor">
              <a:schemeClr val="tx1"/>
            </a:fontRef>
          </p:style>
        </p:cxnSp>
      </p:grpSp>
      <p:grpSp>
        <p:nvGrpSpPr>
          <p:cNvPr id="79" name="図形グループ 78"/>
          <p:cNvGrpSpPr/>
          <p:nvPr/>
        </p:nvGrpSpPr>
        <p:grpSpPr>
          <a:xfrm>
            <a:off x="1859254" y="4584643"/>
            <a:ext cx="5211553" cy="886578"/>
            <a:chOff x="1861176" y="4201262"/>
            <a:chExt cx="5211553" cy="886578"/>
          </a:xfrm>
        </p:grpSpPr>
        <p:grpSp>
          <p:nvGrpSpPr>
            <p:cNvPr id="45" name="図形グループ 44"/>
            <p:cNvGrpSpPr/>
            <p:nvPr/>
          </p:nvGrpSpPr>
          <p:grpSpPr>
            <a:xfrm>
              <a:off x="2329949" y="4470400"/>
              <a:ext cx="1097713" cy="617439"/>
              <a:chOff x="2497667" y="4470400"/>
              <a:chExt cx="1097713" cy="617439"/>
            </a:xfrm>
          </p:grpSpPr>
          <p:cxnSp>
            <p:nvCxnSpPr>
              <p:cNvPr id="37" name="直線コネクタ 36"/>
              <p:cNvCxnSpPr/>
              <p:nvPr/>
            </p:nvCxnSpPr>
            <p:spPr>
              <a:xfrm>
                <a:off x="2497667" y="4470400"/>
                <a:ext cx="0" cy="617439"/>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cxnSp>
            <p:nvCxnSpPr>
              <p:cNvPr id="41" name="直線矢印コネクタ 40"/>
              <p:cNvCxnSpPr/>
              <p:nvPr/>
            </p:nvCxnSpPr>
            <p:spPr>
              <a:xfrm>
                <a:off x="3595380" y="4470400"/>
                <a:ext cx="0" cy="617439"/>
              </a:xfrm>
              <a:prstGeom prst="straightConnector1">
                <a:avLst/>
              </a:prstGeom>
              <a:ln>
                <a:solidFill>
                  <a:srgbClr val="C0504D"/>
                </a:solidFill>
                <a:tailEnd type="arrow"/>
              </a:ln>
            </p:spPr>
            <p:style>
              <a:lnRef idx="2">
                <a:schemeClr val="accent1"/>
              </a:lnRef>
              <a:fillRef idx="0">
                <a:schemeClr val="accent1"/>
              </a:fillRef>
              <a:effectRef idx="1">
                <a:schemeClr val="accent1"/>
              </a:effectRef>
              <a:fontRef idx="minor">
                <a:schemeClr val="tx1"/>
              </a:fontRef>
            </p:style>
          </p:cxnSp>
          <p:cxnSp>
            <p:nvCxnSpPr>
              <p:cNvPr id="43" name="直線コネクタ 42"/>
              <p:cNvCxnSpPr/>
              <p:nvPr/>
            </p:nvCxnSpPr>
            <p:spPr>
              <a:xfrm>
                <a:off x="2497667" y="4470400"/>
                <a:ext cx="1097713" cy="0"/>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grpSp>
        <p:grpSp>
          <p:nvGrpSpPr>
            <p:cNvPr id="46" name="図形グループ 45"/>
            <p:cNvGrpSpPr/>
            <p:nvPr/>
          </p:nvGrpSpPr>
          <p:grpSpPr>
            <a:xfrm>
              <a:off x="3920148" y="4470400"/>
              <a:ext cx="1097713" cy="617439"/>
              <a:chOff x="2497667" y="4470400"/>
              <a:chExt cx="1097713" cy="617439"/>
            </a:xfrm>
          </p:grpSpPr>
          <p:cxnSp>
            <p:nvCxnSpPr>
              <p:cNvPr id="47" name="直線コネクタ 46"/>
              <p:cNvCxnSpPr/>
              <p:nvPr/>
            </p:nvCxnSpPr>
            <p:spPr>
              <a:xfrm>
                <a:off x="2497667" y="4470400"/>
                <a:ext cx="0" cy="617439"/>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cxnSp>
            <p:nvCxnSpPr>
              <p:cNvPr id="48" name="直線矢印コネクタ 47"/>
              <p:cNvCxnSpPr/>
              <p:nvPr/>
            </p:nvCxnSpPr>
            <p:spPr>
              <a:xfrm>
                <a:off x="3595380" y="4470400"/>
                <a:ext cx="0" cy="617439"/>
              </a:xfrm>
              <a:prstGeom prst="straightConnector1">
                <a:avLst/>
              </a:prstGeom>
              <a:ln>
                <a:solidFill>
                  <a:srgbClr val="C0504D"/>
                </a:solidFill>
                <a:tailEnd type="arrow"/>
              </a:ln>
            </p:spPr>
            <p:style>
              <a:lnRef idx="2">
                <a:schemeClr val="accent1"/>
              </a:lnRef>
              <a:fillRef idx="0">
                <a:schemeClr val="accent1"/>
              </a:fillRef>
              <a:effectRef idx="1">
                <a:schemeClr val="accent1"/>
              </a:effectRef>
              <a:fontRef idx="minor">
                <a:schemeClr val="tx1"/>
              </a:fontRef>
            </p:style>
          </p:cxnSp>
          <p:cxnSp>
            <p:nvCxnSpPr>
              <p:cNvPr id="49" name="直線コネクタ 48"/>
              <p:cNvCxnSpPr/>
              <p:nvPr/>
            </p:nvCxnSpPr>
            <p:spPr>
              <a:xfrm>
                <a:off x="2497667" y="4470400"/>
                <a:ext cx="1097713" cy="0"/>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grpSp>
        <p:grpSp>
          <p:nvGrpSpPr>
            <p:cNvPr id="50" name="図形グループ 49"/>
            <p:cNvGrpSpPr/>
            <p:nvPr/>
          </p:nvGrpSpPr>
          <p:grpSpPr>
            <a:xfrm>
              <a:off x="5502359" y="4470400"/>
              <a:ext cx="1097713" cy="617439"/>
              <a:chOff x="2497667" y="4470400"/>
              <a:chExt cx="1097713" cy="617439"/>
            </a:xfrm>
          </p:grpSpPr>
          <p:cxnSp>
            <p:nvCxnSpPr>
              <p:cNvPr id="51" name="直線コネクタ 50"/>
              <p:cNvCxnSpPr/>
              <p:nvPr/>
            </p:nvCxnSpPr>
            <p:spPr>
              <a:xfrm>
                <a:off x="2497667" y="4470400"/>
                <a:ext cx="0" cy="617439"/>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cxnSp>
            <p:nvCxnSpPr>
              <p:cNvPr id="52" name="直線矢印コネクタ 51"/>
              <p:cNvCxnSpPr/>
              <p:nvPr/>
            </p:nvCxnSpPr>
            <p:spPr>
              <a:xfrm>
                <a:off x="3595380" y="4470400"/>
                <a:ext cx="0" cy="617439"/>
              </a:xfrm>
              <a:prstGeom prst="straightConnector1">
                <a:avLst/>
              </a:prstGeom>
              <a:ln>
                <a:solidFill>
                  <a:srgbClr val="C0504D"/>
                </a:solidFill>
                <a:tailEnd type="arrow"/>
              </a:ln>
            </p:spPr>
            <p:style>
              <a:lnRef idx="2">
                <a:schemeClr val="accent1"/>
              </a:lnRef>
              <a:fillRef idx="0">
                <a:schemeClr val="accent1"/>
              </a:fillRef>
              <a:effectRef idx="1">
                <a:schemeClr val="accent1"/>
              </a:effectRef>
              <a:fontRef idx="minor">
                <a:schemeClr val="tx1"/>
              </a:fontRef>
            </p:style>
          </p:cxnSp>
          <p:cxnSp>
            <p:nvCxnSpPr>
              <p:cNvPr id="53" name="直線コネクタ 52"/>
              <p:cNvCxnSpPr/>
              <p:nvPr/>
            </p:nvCxnSpPr>
            <p:spPr>
              <a:xfrm>
                <a:off x="2497667" y="4470400"/>
                <a:ext cx="1097713" cy="0"/>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grpSp>
        <p:grpSp>
          <p:nvGrpSpPr>
            <p:cNvPr id="68" name="図形グループ 67"/>
            <p:cNvGrpSpPr/>
            <p:nvPr/>
          </p:nvGrpSpPr>
          <p:grpSpPr>
            <a:xfrm flipH="1">
              <a:off x="1861176" y="4201262"/>
              <a:ext cx="5211553" cy="886578"/>
              <a:chOff x="2497667" y="4470400"/>
              <a:chExt cx="1097713" cy="617439"/>
            </a:xfrm>
          </p:grpSpPr>
          <p:cxnSp>
            <p:nvCxnSpPr>
              <p:cNvPr id="69" name="直線コネクタ 68"/>
              <p:cNvCxnSpPr/>
              <p:nvPr/>
            </p:nvCxnSpPr>
            <p:spPr>
              <a:xfrm>
                <a:off x="2497667" y="4470400"/>
                <a:ext cx="0" cy="617439"/>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cxnSp>
            <p:nvCxnSpPr>
              <p:cNvPr id="70" name="直線矢印コネクタ 69"/>
              <p:cNvCxnSpPr/>
              <p:nvPr/>
            </p:nvCxnSpPr>
            <p:spPr>
              <a:xfrm>
                <a:off x="3595380" y="4470400"/>
                <a:ext cx="0" cy="617439"/>
              </a:xfrm>
              <a:prstGeom prst="straightConnector1">
                <a:avLst/>
              </a:prstGeom>
              <a:ln>
                <a:solidFill>
                  <a:srgbClr val="C0504D"/>
                </a:solidFill>
                <a:tailEnd type="arrow"/>
              </a:ln>
            </p:spPr>
            <p:style>
              <a:lnRef idx="2">
                <a:schemeClr val="accent1"/>
              </a:lnRef>
              <a:fillRef idx="0">
                <a:schemeClr val="accent1"/>
              </a:fillRef>
              <a:effectRef idx="1">
                <a:schemeClr val="accent1"/>
              </a:effectRef>
              <a:fontRef idx="minor">
                <a:schemeClr val="tx1"/>
              </a:fontRef>
            </p:style>
          </p:cxnSp>
          <p:cxnSp>
            <p:nvCxnSpPr>
              <p:cNvPr id="71" name="直線コネクタ 70"/>
              <p:cNvCxnSpPr/>
              <p:nvPr/>
            </p:nvCxnSpPr>
            <p:spPr>
              <a:xfrm>
                <a:off x="2497667" y="4470400"/>
                <a:ext cx="1097713" cy="0"/>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grpSp>
      </p:grpSp>
      <p:grpSp>
        <p:nvGrpSpPr>
          <p:cNvPr id="78" name="図形グループ 77"/>
          <p:cNvGrpSpPr/>
          <p:nvPr/>
        </p:nvGrpSpPr>
        <p:grpSpPr>
          <a:xfrm>
            <a:off x="2019009" y="4712437"/>
            <a:ext cx="5204195" cy="758783"/>
            <a:chOff x="2020931" y="4329056"/>
            <a:chExt cx="5204195" cy="758783"/>
          </a:xfrm>
        </p:grpSpPr>
        <p:grpSp>
          <p:nvGrpSpPr>
            <p:cNvPr id="56" name="図形グループ 55"/>
            <p:cNvGrpSpPr/>
            <p:nvPr/>
          </p:nvGrpSpPr>
          <p:grpSpPr>
            <a:xfrm flipH="1">
              <a:off x="5654758" y="4607965"/>
              <a:ext cx="1097713" cy="479874"/>
              <a:chOff x="2497667" y="4470400"/>
              <a:chExt cx="1097713" cy="617439"/>
            </a:xfrm>
          </p:grpSpPr>
          <p:cxnSp>
            <p:nvCxnSpPr>
              <p:cNvPr id="65" name="直線コネクタ 64"/>
              <p:cNvCxnSpPr/>
              <p:nvPr/>
            </p:nvCxnSpPr>
            <p:spPr>
              <a:xfrm>
                <a:off x="2497667" y="4470400"/>
                <a:ext cx="0" cy="617439"/>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66" name="直線矢印コネクタ 65"/>
              <p:cNvCxnSpPr/>
              <p:nvPr/>
            </p:nvCxnSpPr>
            <p:spPr>
              <a:xfrm>
                <a:off x="3595380" y="4470400"/>
                <a:ext cx="0" cy="617439"/>
              </a:xfrm>
              <a:prstGeom prst="straightConnector1">
                <a:avLst/>
              </a:prstGeom>
              <a:ln>
                <a:solidFill>
                  <a:schemeClr val="accent3"/>
                </a:solidFill>
                <a:tailEnd type="arrow"/>
              </a:ln>
            </p:spPr>
            <p:style>
              <a:lnRef idx="2">
                <a:schemeClr val="accent1"/>
              </a:lnRef>
              <a:fillRef idx="0">
                <a:schemeClr val="accent1"/>
              </a:fillRef>
              <a:effectRef idx="1">
                <a:schemeClr val="accent1"/>
              </a:effectRef>
              <a:fontRef idx="minor">
                <a:schemeClr val="tx1"/>
              </a:fontRef>
            </p:style>
          </p:cxnSp>
          <p:cxnSp>
            <p:nvCxnSpPr>
              <p:cNvPr id="67" name="直線コネクタ 66"/>
              <p:cNvCxnSpPr/>
              <p:nvPr/>
            </p:nvCxnSpPr>
            <p:spPr>
              <a:xfrm>
                <a:off x="2497667" y="4470400"/>
                <a:ext cx="1097713"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grpSp>
        <p:grpSp>
          <p:nvGrpSpPr>
            <p:cNvPr id="57" name="図形グループ 56"/>
            <p:cNvGrpSpPr/>
            <p:nvPr/>
          </p:nvGrpSpPr>
          <p:grpSpPr>
            <a:xfrm flipH="1">
              <a:off x="4064559" y="4607965"/>
              <a:ext cx="1097713" cy="479874"/>
              <a:chOff x="2497667" y="4470400"/>
              <a:chExt cx="1097713" cy="617439"/>
            </a:xfrm>
          </p:grpSpPr>
          <p:cxnSp>
            <p:nvCxnSpPr>
              <p:cNvPr id="62" name="直線コネクタ 61"/>
              <p:cNvCxnSpPr/>
              <p:nvPr/>
            </p:nvCxnSpPr>
            <p:spPr>
              <a:xfrm>
                <a:off x="2497667" y="4470400"/>
                <a:ext cx="0" cy="617439"/>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63" name="直線矢印コネクタ 62"/>
              <p:cNvCxnSpPr/>
              <p:nvPr/>
            </p:nvCxnSpPr>
            <p:spPr>
              <a:xfrm>
                <a:off x="3595380" y="4470400"/>
                <a:ext cx="0" cy="617439"/>
              </a:xfrm>
              <a:prstGeom prst="straightConnector1">
                <a:avLst/>
              </a:prstGeom>
              <a:ln>
                <a:solidFill>
                  <a:schemeClr val="accent3"/>
                </a:solidFill>
                <a:tailEnd type="arrow"/>
              </a:ln>
            </p:spPr>
            <p:style>
              <a:lnRef idx="2">
                <a:schemeClr val="accent1"/>
              </a:lnRef>
              <a:fillRef idx="0">
                <a:schemeClr val="accent1"/>
              </a:fillRef>
              <a:effectRef idx="1">
                <a:schemeClr val="accent1"/>
              </a:effectRef>
              <a:fontRef idx="minor">
                <a:schemeClr val="tx1"/>
              </a:fontRef>
            </p:style>
          </p:cxnSp>
          <p:cxnSp>
            <p:nvCxnSpPr>
              <p:cNvPr id="64" name="直線コネクタ 63"/>
              <p:cNvCxnSpPr/>
              <p:nvPr/>
            </p:nvCxnSpPr>
            <p:spPr>
              <a:xfrm>
                <a:off x="2497667" y="4470400"/>
                <a:ext cx="1097713"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grpSp>
        <p:grpSp>
          <p:nvGrpSpPr>
            <p:cNvPr id="58" name="図形グループ 57"/>
            <p:cNvGrpSpPr/>
            <p:nvPr/>
          </p:nvGrpSpPr>
          <p:grpSpPr>
            <a:xfrm flipH="1">
              <a:off x="2482348" y="4607965"/>
              <a:ext cx="1097713" cy="479874"/>
              <a:chOff x="2497667" y="4470400"/>
              <a:chExt cx="1097713" cy="617439"/>
            </a:xfrm>
          </p:grpSpPr>
          <p:cxnSp>
            <p:nvCxnSpPr>
              <p:cNvPr id="59" name="直線コネクタ 58"/>
              <p:cNvCxnSpPr/>
              <p:nvPr/>
            </p:nvCxnSpPr>
            <p:spPr>
              <a:xfrm>
                <a:off x="2497667" y="4470400"/>
                <a:ext cx="0" cy="617439"/>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60" name="直線矢印コネクタ 59"/>
              <p:cNvCxnSpPr/>
              <p:nvPr/>
            </p:nvCxnSpPr>
            <p:spPr>
              <a:xfrm>
                <a:off x="3595380" y="4470400"/>
                <a:ext cx="0" cy="617439"/>
              </a:xfrm>
              <a:prstGeom prst="straightConnector1">
                <a:avLst/>
              </a:prstGeom>
              <a:ln>
                <a:solidFill>
                  <a:schemeClr val="accent3"/>
                </a:solidFill>
                <a:tailEnd type="arrow"/>
              </a:ln>
            </p:spPr>
            <p:style>
              <a:lnRef idx="2">
                <a:schemeClr val="accent1"/>
              </a:lnRef>
              <a:fillRef idx="0">
                <a:schemeClr val="accent1"/>
              </a:fillRef>
              <a:effectRef idx="1">
                <a:schemeClr val="accent1"/>
              </a:effectRef>
              <a:fontRef idx="minor">
                <a:schemeClr val="tx1"/>
              </a:fontRef>
            </p:style>
          </p:cxnSp>
          <p:cxnSp>
            <p:nvCxnSpPr>
              <p:cNvPr id="61" name="直線コネクタ 60"/>
              <p:cNvCxnSpPr/>
              <p:nvPr/>
            </p:nvCxnSpPr>
            <p:spPr>
              <a:xfrm>
                <a:off x="2497667" y="4470400"/>
                <a:ext cx="1097713"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grpSp>
        <p:grpSp>
          <p:nvGrpSpPr>
            <p:cNvPr id="72" name="図形グループ 71"/>
            <p:cNvGrpSpPr/>
            <p:nvPr/>
          </p:nvGrpSpPr>
          <p:grpSpPr>
            <a:xfrm>
              <a:off x="2020931" y="4329056"/>
              <a:ext cx="5204195" cy="758783"/>
              <a:chOff x="2497667" y="4470400"/>
              <a:chExt cx="1097713" cy="617439"/>
            </a:xfrm>
          </p:grpSpPr>
          <p:cxnSp>
            <p:nvCxnSpPr>
              <p:cNvPr id="73" name="直線コネクタ 72"/>
              <p:cNvCxnSpPr/>
              <p:nvPr/>
            </p:nvCxnSpPr>
            <p:spPr>
              <a:xfrm>
                <a:off x="2497667" y="4470400"/>
                <a:ext cx="0" cy="617439"/>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74" name="直線矢印コネクタ 73"/>
              <p:cNvCxnSpPr/>
              <p:nvPr/>
            </p:nvCxnSpPr>
            <p:spPr>
              <a:xfrm>
                <a:off x="3595380" y="4470400"/>
                <a:ext cx="0" cy="617439"/>
              </a:xfrm>
              <a:prstGeom prst="straightConnector1">
                <a:avLst/>
              </a:prstGeom>
              <a:ln>
                <a:solidFill>
                  <a:schemeClr val="accent3"/>
                </a:solidFill>
                <a:tailEnd type="arrow"/>
              </a:ln>
            </p:spPr>
            <p:style>
              <a:lnRef idx="2">
                <a:schemeClr val="accent1"/>
              </a:lnRef>
              <a:fillRef idx="0">
                <a:schemeClr val="accent1"/>
              </a:fillRef>
              <a:effectRef idx="1">
                <a:schemeClr val="accent1"/>
              </a:effectRef>
              <a:fontRef idx="minor">
                <a:schemeClr val="tx1"/>
              </a:fontRef>
            </p:style>
          </p:cxnSp>
          <p:cxnSp>
            <p:nvCxnSpPr>
              <p:cNvPr id="75" name="直線コネクタ 74"/>
              <p:cNvCxnSpPr/>
              <p:nvPr/>
            </p:nvCxnSpPr>
            <p:spPr>
              <a:xfrm>
                <a:off x="2497667" y="4470400"/>
                <a:ext cx="1097713"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grpSp>
      </p:grpSp>
      <p:grpSp>
        <p:nvGrpSpPr>
          <p:cNvPr id="133" name="図形グループ 132"/>
          <p:cNvGrpSpPr/>
          <p:nvPr/>
        </p:nvGrpSpPr>
        <p:grpSpPr>
          <a:xfrm>
            <a:off x="2328936" y="4584643"/>
            <a:ext cx="4269214" cy="886577"/>
            <a:chOff x="2330858" y="4201261"/>
            <a:chExt cx="4269214" cy="886577"/>
          </a:xfrm>
        </p:grpSpPr>
        <p:grpSp>
          <p:nvGrpSpPr>
            <p:cNvPr id="100" name="図形グループ 99"/>
            <p:cNvGrpSpPr/>
            <p:nvPr/>
          </p:nvGrpSpPr>
          <p:grpSpPr>
            <a:xfrm>
              <a:off x="2330858" y="4201261"/>
              <a:ext cx="2687003" cy="886577"/>
              <a:chOff x="2497667" y="4470400"/>
              <a:chExt cx="1097713" cy="617439"/>
            </a:xfrm>
          </p:grpSpPr>
          <p:cxnSp>
            <p:nvCxnSpPr>
              <p:cNvPr id="113" name="直線コネクタ 112"/>
              <p:cNvCxnSpPr/>
              <p:nvPr/>
            </p:nvCxnSpPr>
            <p:spPr>
              <a:xfrm>
                <a:off x="2497667" y="4470400"/>
                <a:ext cx="0" cy="617439"/>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cxnSp>
            <p:nvCxnSpPr>
              <p:cNvPr id="114" name="直線矢印コネクタ 113"/>
              <p:cNvCxnSpPr/>
              <p:nvPr/>
            </p:nvCxnSpPr>
            <p:spPr>
              <a:xfrm>
                <a:off x="3595380" y="4470400"/>
                <a:ext cx="0" cy="617439"/>
              </a:xfrm>
              <a:prstGeom prst="straightConnector1">
                <a:avLst/>
              </a:prstGeom>
              <a:ln>
                <a:solidFill>
                  <a:srgbClr val="C0504D"/>
                </a:solidFill>
                <a:tailEnd type="arrow"/>
              </a:ln>
            </p:spPr>
            <p:style>
              <a:lnRef idx="2">
                <a:schemeClr val="accent1"/>
              </a:lnRef>
              <a:fillRef idx="0">
                <a:schemeClr val="accent1"/>
              </a:fillRef>
              <a:effectRef idx="1">
                <a:schemeClr val="accent1"/>
              </a:effectRef>
              <a:fontRef idx="minor">
                <a:schemeClr val="tx1"/>
              </a:fontRef>
            </p:style>
          </p:cxnSp>
          <p:cxnSp>
            <p:nvCxnSpPr>
              <p:cNvPr id="115" name="直線コネクタ 114"/>
              <p:cNvCxnSpPr/>
              <p:nvPr/>
            </p:nvCxnSpPr>
            <p:spPr>
              <a:xfrm>
                <a:off x="2497667" y="4470400"/>
                <a:ext cx="1097713" cy="0"/>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grpSp>
        <p:grpSp>
          <p:nvGrpSpPr>
            <p:cNvPr id="101" name="図形グループ 100"/>
            <p:cNvGrpSpPr/>
            <p:nvPr/>
          </p:nvGrpSpPr>
          <p:grpSpPr>
            <a:xfrm>
              <a:off x="3921057" y="4470399"/>
              <a:ext cx="2679015" cy="617439"/>
              <a:chOff x="2497667" y="4470400"/>
              <a:chExt cx="1097713" cy="617439"/>
            </a:xfrm>
          </p:grpSpPr>
          <p:cxnSp>
            <p:nvCxnSpPr>
              <p:cNvPr id="110" name="直線コネクタ 109"/>
              <p:cNvCxnSpPr/>
              <p:nvPr/>
            </p:nvCxnSpPr>
            <p:spPr>
              <a:xfrm>
                <a:off x="2497667" y="4470400"/>
                <a:ext cx="0" cy="617439"/>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cxnSp>
            <p:nvCxnSpPr>
              <p:cNvPr id="111" name="直線矢印コネクタ 110"/>
              <p:cNvCxnSpPr/>
              <p:nvPr/>
            </p:nvCxnSpPr>
            <p:spPr>
              <a:xfrm>
                <a:off x="3595380" y="4470400"/>
                <a:ext cx="0" cy="617439"/>
              </a:xfrm>
              <a:prstGeom prst="straightConnector1">
                <a:avLst/>
              </a:prstGeom>
              <a:ln>
                <a:solidFill>
                  <a:srgbClr val="C0504D"/>
                </a:solidFill>
                <a:tailEnd type="arrow"/>
              </a:ln>
            </p:spPr>
            <p:style>
              <a:lnRef idx="2">
                <a:schemeClr val="accent1"/>
              </a:lnRef>
              <a:fillRef idx="0">
                <a:schemeClr val="accent1"/>
              </a:fillRef>
              <a:effectRef idx="1">
                <a:schemeClr val="accent1"/>
              </a:effectRef>
              <a:fontRef idx="minor">
                <a:schemeClr val="tx1"/>
              </a:fontRef>
            </p:style>
          </p:cxnSp>
          <p:cxnSp>
            <p:nvCxnSpPr>
              <p:cNvPr id="112" name="直線コネクタ 111"/>
              <p:cNvCxnSpPr/>
              <p:nvPr/>
            </p:nvCxnSpPr>
            <p:spPr>
              <a:xfrm>
                <a:off x="2497667" y="4470400"/>
                <a:ext cx="1097713" cy="0"/>
              </a:xfrm>
              <a:prstGeom prst="line">
                <a:avLst/>
              </a:prstGeom>
              <a:ln>
                <a:solidFill>
                  <a:srgbClr val="C0504D"/>
                </a:solidFill>
              </a:ln>
            </p:spPr>
            <p:style>
              <a:lnRef idx="2">
                <a:schemeClr val="accent1"/>
              </a:lnRef>
              <a:fillRef idx="0">
                <a:schemeClr val="accent1"/>
              </a:fillRef>
              <a:effectRef idx="1">
                <a:schemeClr val="accent1"/>
              </a:effectRef>
              <a:fontRef idx="minor">
                <a:schemeClr val="tx1"/>
              </a:fontRef>
            </p:style>
          </p:cxnSp>
        </p:grpSp>
      </p:grpSp>
      <p:grpSp>
        <p:nvGrpSpPr>
          <p:cNvPr id="134" name="図形グループ 133"/>
          <p:cNvGrpSpPr/>
          <p:nvPr/>
        </p:nvGrpSpPr>
        <p:grpSpPr>
          <a:xfrm>
            <a:off x="2481333" y="4712437"/>
            <a:ext cx="4269215" cy="758783"/>
            <a:chOff x="2483255" y="4329055"/>
            <a:chExt cx="4269215" cy="758783"/>
          </a:xfrm>
        </p:grpSpPr>
        <p:grpSp>
          <p:nvGrpSpPr>
            <p:cNvPr id="118" name="図形グループ 117"/>
            <p:cNvGrpSpPr/>
            <p:nvPr/>
          </p:nvGrpSpPr>
          <p:grpSpPr>
            <a:xfrm flipH="1">
              <a:off x="4065467" y="4607964"/>
              <a:ext cx="2687003" cy="479874"/>
              <a:chOff x="2497667" y="4470400"/>
              <a:chExt cx="1097713" cy="617439"/>
            </a:xfrm>
          </p:grpSpPr>
          <p:cxnSp>
            <p:nvCxnSpPr>
              <p:cNvPr id="127" name="直線コネクタ 126"/>
              <p:cNvCxnSpPr/>
              <p:nvPr/>
            </p:nvCxnSpPr>
            <p:spPr>
              <a:xfrm>
                <a:off x="2497667" y="4470400"/>
                <a:ext cx="0" cy="617439"/>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128" name="直線矢印コネクタ 127"/>
              <p:cNvCxnSpPr/>
              <p:nvPr/>
            </p:nvCxnSpPr>
            <p:spPr>
              <a:xfrm>
                <a:off x="3595380" y="4470400"/>
                <a:ext cx="0" cy="617439"/>
              </a:xfrm>
              <a:prstGeom prst="straightConnector1">
                <a:avLst/>
              </a:prstGeom>
              <a:ln>
                <a:solidFill>
                  <a:schemeClr val="accent3"/>
                </a:solidFill>
                <a:tailEnd type="arrow"/>
              </a:ln>
            </p:spPr>
            <p:style>
              <a:lnRef idx="2">
                <a:schemeClr val="accent1"/>
              </a:lnRef>
              <a:fillRef idx="0">
                <a:schemeClr val="accent1"/>
              </a:fillRef>
              <a:effectRef idx="1">
                <a:schemeClr val="accent1"/>
              </a:effectRef>
              <a:fontRef idx="minor">
                <a:schemeClr val="tx1"/>
              </a:fontRef>
            </p:style>
          </p:cxnSp>
          <p:cxnSp>
            <p:nvCxnSpPr>
              <p:cNvPr id="129" name="直線コネクタ 128"/>
              <p:cNvCxnSpPr/>
              <p:nvPr/>
            </p:nvCxnSpPr>
            <p:spPr>
              <a:xfrm>
                <a:off x="2497667" y="4470400"/>
                <a:ext cx="1097713"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grpSp>
        <p:grpSp>
          <p:nvGrpSpPr>
            <p:cNvPr id="119" name="図形グループ 118"/>
            <p:cNvGrpSpPr/>
            <p:nvPr/>
          </p:nvGrpSpPr>
          <p:grpSpPr>
            <a:xfrm flipH="1">
              <a:off x="2483255" y="4329055"/>
              <a:ext cx="2679016" cy="758783"/>
              <a:chOff x="2497667" y="4470400"/>
              <a:chExt cx="1097713" cy="617439"/>
            </a:xfrm>
          </p:grpSpPr>
          <p:cxnSp>
            <p:nvCxnSpPr>
              <p:cNvPr id="124" name="直線コネクタ 123"/>
              <p:cNvCxnSpPr/>
              <p:nvPr/>
            </p:nvCxnSpPr>
            <p:spPr>
              <a:xfrm>
                <a:off x="2497667" y="4470400"/>
                <a:ext cx="0" cy="617439"/>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125" name="直線矢印コネクタ 124"/>
              <p:cNvCxnSpPr/>
              <p:nvPr/>
            </p:nvCxnSpPr>
            <p:spPr>
              <a:xfrm>
                <a:off x="3595380" y="4470400"/>
                <a:ext cx="0" cy="617439"/>
              </a:xfrm>
              <a:prstGeom prst="straightConnector1">
                <a:avLst/>
              </a:prstGeom>
              <a:ln>
                <a:solidFill>
                  <a:schemeClr val="accent3"/>
                </a:solidFill>
                <a:tailEnd type="arrow"/>
              </a:ln>
            </p:spPr>
            <p:style>
              <a:lnRef idx="2">
                <a:schemeClr val="accent1"/>
              </a:lnRef>
              <a:fillRef idx="0">
                <a:schemeClr val="accent1"/>
              </a:fillRef>
              <a:effectRef idx="1">
                <a:schemeClr val="accent1"/>
              </a:effectRef>
              <a:fontRef idx="minor">
                <a:schemeClr val="tx1"/>
              </a:fontRef>
            </p:style>
          </p:cxnSp>
          <p:cxnSp>
            <p:nvCxnSpPr>
              <p:cNvPr id="126" name="直線コネクタ 125"/>
              <p:cNvCxnSpPr/>
              <p:nvPr/>
            </p:nvCxnSpPr>
            <p:spPr>
              <a:xfrm>
                <a:off x="2497667" y="4470400"/>
                <a:ext cx="1097713"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grpSp>
      </p:grpSp>
      <p:sp>
        <p:nvSpPr>
          <p:cNvPr id="135" name="テキスト ボックス 134"/>
          <p:cNvSpPr txBox="1"/>
          <p:nvPr/>
        </p:nvSpPr>
        <p:spPr>
          <a:xfrm>
            <a:off x="1211466" y="3486860"/>
            <a:ext cx="4219049" cy="369332"/>
          </a:xfrm>
          <a:prstGeom prst="rect">
            <a:avLst/>
          </a:prstGeom>
          <a:solidFill>
            <a:schemeClr val="bg1"/>
          </a:solidFill>
        </p:spPr>
        <p:txBody>
          <a:bodyPr wrap="none" rtlCol="0">
            <a:spAutoFit/>
          </a:bodyPr>
          <a:lstStyle/>
          <a:p>
            <a:r>
              <a:rPr lang="en-US" altLang="ja-JP" dirty="0" smtClean="0"/>
              <a:t>Step 1. </a:t>
            </a:r>
            <a:r>
              <a:rPr lang="en-US" altLang="ja-JP" dirty="0" err="1" smtClean="0"/>
              <a:t>src</a:t>
            </a:r>
            <a:r>
              <a:rPr lang="en-US" altLang="ja-JP" dirty="0" smtClean="0"/>
              <a:t>: GPU </a:t>
            </a:r>
            <a:r>
              <a:rPr lang="en-US" altLang="ja-JP" i="1" dirty="0" err="1" smtClean="0"/>
              <a:t>i</a:t>
            </a:r>
            <a:r>
              <a:rPr lang="en-US" altLang="ja-JP" dirty="0" smtClean="0"/>
              <a:t>, </a:t>
            </a:r>
            <a:r>
              <a:rPr lang="en-US" altLang="ja-JP" dirty="0" err="1" smtClean="0"/>
              <a:t>dst</a:t>
            </a:r>
            <a:r>
              <a:rPr lang="en-US" altLang="ja-JP" dirty="0" smtClean="0"/>
              <a:t>: GPU (</a:t>
            </a:r>
            <a:r>
              <a:rPr lang="en-US" altLang="ja-JP" i="1" dirty="0" err="1" smtClean="0"/>
              <a:t>i</a:t>
            </a:r>
            <a:r>
              <a:rPr lang="en-US" altLang="ja-JP" dirty="0" smtClean="0"/>
              <a:t> + 1) % 4</a:t>
            </a:r>
            <a:endParaRPr kumimoji="1" lang="ja-JP" altLang="en-US" dirty="0"/>
          </a:p>
        </p:txBody>
      </p:sp>
      <p:sp>
        <p:nvSpPr>
          <p:cNvPr id="136" name="テキスト ボックス 135"/>
          <p:cNvSpPr txBox="1"/>
          <p:nvPr/>
        </p:nvSpPr>
        <p:spPr>
          <a:xfrm>
            <a:off x="1211465" y="3488774"/>
            <a:ext cx="4219049" cy="369332"/>
          </a:xfrm>
          <a:prstGeom prst="rect">
            <a:avLst/>
          </a:prstGeom>
          <a:solidFill>
            <a:schemeClr val="bg1"/>
          </a:solidFill>
        </p:spPr>
        <p:txBody>
          <a:bodyPr wrap="none" rtlCol="0">
            <a:spAutoFit/>
          </a:bodyPr>
          <a:lstStyle/>
          <a:p>
            <a:r>
              <a:rPr lang="en-US" altLang="ja-JP" dirty="0" smtClean="0"/>
              <a:t>Step 2. </a:t>
            </a:r>
            <a:r>
              <a:rPr lang="en-US" altLang="ja-JP" dirty="0" err="1" smtClean="0"/>
              <a:t>src</a:t>
            </a:r>
            <a:r>
              <a:rPr lang="en-US" altLang="ja-JP" dirty="0" smtClean="0"/>
              <a:t>: GPU </a:t>
            </a:r>
            <a:r>
              <a:rPr lang="en-US" altLang="ja-JP" i="1" dirty="0" err="1" smtClean="0"/>
              <a:t>i</a:t>
            </a:r>
            <a:r>
              <a:rPr lang="en-US" altLang="ja-JP" dirty="0" smtClean="0"/>
              <a:t>, </a:t>
            </a:r>
            <a:r>
              <a:rPr lang="en-US" altLang="ja-JP" dirty="0" err="1" smtClean="0"/>
              <a:t>dst</a:t>
            </a:r>
            <a:r>
              <a:rPr lang="en-US" altLang="ja-JP" dirty="0" smtClean="0"/>
              <a:t>: GPU (</a:t>
            </a:r>
            <a:r>
              <a:rPr lang="en-US" altLang="ja-JP" i="1" dirty="0" err="1" smtClean="0"/>
              <a:t>i</a:t>
            </a:r>
            <a:r>
              <a:rPr lang="en-US" altLang="ja-JP" dirty="0" smtClean="0"/>
              <a:t> + 2) % 4</a:t>
            </a:r>
            <a:endParaRPr kumimoji="1" lang="ja-JP" altLang="en-US" dirty="0"/>
          </a:p>
        </p:txBody>
      </p:sp>
    </p:spTree>
    <p:custDataLst>
      <p:tags r:id="rId1"/>
    </p:custDataLst>
    <p:extLst>
      <p:ext uri="{BB962C8B-B14F-4D97-AF65-F5344CB8AC3E}">
        <p14:creationId xmlns:p14="http://schemas.microsoft.com/office/powerpoint/2010/main" val="2116518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79"/>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7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animBg="1"/>
      <p:bldP spid="13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solidFill>
                  <a:srgbClr val="D9D9D9"/>
                </a:solidFill>
              </a:rPr>
              <a:t>背景</a:t>
            </a:r>
            <a:endParaRPr kumimoji="1" lang="en-US" altLang="ja-JP" dirty="0" smtClean="0">
              <a:solidFill>
                <a:srgbClr val="D9D9D9"/>
              </a:solidFill>
            </a:endParaRPr>
          </a:p>
          <a:p>
            <a:r>
              <a:rPr kumimoji="1" lang="ja-JP" altLang="en-US" dirty="0" smtClean="0">
                <a:solidFill>
                  <a:srgbClr val="D9D9D9"/>
                </a:solidFill>
              </a:rPr>
              <a:t>システムの</a:t>
            </a:r>
            <a:r>
              <a:rPr lang="ja-JP" altLang="en-US" dirty="0" smtClean="0">
                <a:solidFill>
                  <a:srgbClr val="D9D9D9"/>
                </a:solidFill>
              </a:rPr>
              <a:t>概要</a:t>
            </a:r>
            <a:endParaRPr kumimoji="1" lang="en-US" altLang="ja-JP" dirty="0" smtClean="0">
              <a:solidFill>
                <a:srgbClr val="D9D9D9"/>
              </a:solidFill>
            </a:endParaRPr>
          </a:p>
          <a:p>
            <a:pPr lvl="1"/>
            <a:r>
              <a:rPr kumimoji="1" lang="en-US" altLang="ja-JP" dirty="0" err="1" smtClean="0">
                <a:solidFill>
                  <a:srgbClr val="D9D9D9"/>
                </a:solidFill>
              </a:rPr>
              <a:t>ExpEther</a:t>
            </a:r>
            <a:endParaRPr kumimoji="1" lang="en-US" altLang="ja-JP" dirty="0" smtClean="0">
              <a:solidFill>
                <a:srgbClr val="D9D9D9"/>
              </a:solidFill>
            </a:endParaRPr>
          </a:p>
          <a:p>
            <a:pPr lvl="1"/>
            <a:r>
              <a:rPr kumimoji="1" lang="en-US" altLang="ja-JP" dirty="0" err="1" smtClean="0">
                <a:solidFill>
                  <a:srgbClr val="D9D9D9"/>
                </a:solidFill>
              </a:rPr>
              <a:t>ExpEther</a:t>
            </a:r>
            <a:r>
              <a:rPr kumimoji="1" lang="ja-JP" altLang="en-US" dirty="0" smtClean="0">
                <a:solidFill>
                  <a:srgbClr val="D9D9D9"/>
                </a:solidFill>
              </a:rPr>
              <a:t>を用いたマルチ</a:t>
            </a:r>
            <a:r>
              <a:rPr kumimoji="1" lang="en-US" altLang="ja-JP" dirty="0" smtClean="0">
                <a:solidFill>
                  <a:srgbClr val="D9D9D9"/>
                </a:solidFill>
              </a:rPr>
              <a:t>GPU</a:t>
            </a:r>
            <a:r>
              <a:rPr kumimoji="1" lang="ja-JP" altLang="en-US" dirty="0" smtClean="0">
                <a:solidFill>
                  <a:srgbClr val="D9D9D9"/>
                </a:solidFill>
              </a:rPr>
              <a:t>システム</a:t>
            </a:r>
            <a:endParaRPr kumimoji="1" lang="en-US" altLang="ja-JP" dirty="0" smtClean="0">
              <a:solidFill>
                <a:srgbClr val="D9D9D9"/>
              </a:solidFill>
            </a:endParaRPr>
          </a:p>
          <a:p>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kumimoji="1" lang="en-US" altLang="ja-JP" dirty="0" smtClean="0">
                <a:solidFill>
                  <a:srgbClr val="D9D9D9"/>
                </a:solidFill>
              </a:rPr>
              <a:t>Level synchronized BFS</a:t>
            </a:r>
          </a:p>
          <a:p>
            <a:pPr lvl="1"/>
            <a:r>
              <a:rPr lang="ja-JP" altLang="en-US" dirty="0" smtClean="0">
                <a:solidFill>
                  <a:srgbClr val="D9D9D9"/>
                </a:solidFill>
              </a:rPr>
              <a:t>マルチ</a:t>
            </a:r>
            <a:r>
              <a:rPr lang="en-US" altLang="ja-JP" dirty="0" smtClean="0">
                <a:solidFill>
                  <a:srgbClr val="D9D9D9"/>
                </a:solidFill>
              </a:rPr>
              <a:t>GPU</a:t>
            </a:r>
            <a:r>
              <a:rPr lang="ja-JP" altLang="en-US" dirty="0" smtClean="0">
                <a:solidFill>
                  <a:srgbClr val="D9D9D9"/>
                </a:solidFill>
              </a:rPr>
              <a:t>システムにおける</a:t>
            </a:r>
            <a:r>
              <a:rPr lang="en-US" altLang="ja-JP" dirty="0" smtClean="0">
                <a:solidFill>
                  <a:srgbClr val="D9D9D9"/>
                </a:solidFill>
              </a:rPr>
              <a:t>BFS</a:t>
            </a:r>
            <a:endParaRPr kumimoji="1" lang="en-US" altLang="ja-JP" dirty="0" smtClean="0">
              <a:solidFill>
                <a:srgbClr val="D9D9D9"/>
              </a:solidFill>
            </a:endParaRPr>
          </a:p>
          <a:p>
            <a:r>
              <a:rPr kumimoji="1" lang="ja-JP" altLang="en-US" dirty="0" smtClean="0">
                <a:solidFill>
                  <a:srgbClr val="D9D9D9"/>
                </a:solidFill>
              </a:rPr>
              <a:t>関連研究</a:t>
            </a:r>
            <a:endParaRPr kumimoji="1" lang="en-US" altLang="ja-JP" dirty="0" smtClean="0">
              <a:solidFill>
                <a:srgbClr val="D9D9D9"/>
              </a:solidFill>
            </a:endParaRPr>
          </a:p>
          <a:p>
            <a:pPr lvl="1"/>
            <a:r>
              <a:rPr kumimoji="1" lang="en-US" altLang="ja-JP" dirty="0" smtClean="0">
                <a:solidFill>
                  <a:srgbClr val="D9D9D9"/>
                </a:solidFill>
              </a:rPr>
              <a:t>Simple BFS [</a:t>
            </a:r>
            <a:r>
              <a:rPr lang="en-US" altLang="ja-JP" dirty="0">
                <a:solidFill>
                  <a:srgbClr val="D9D9D9"/>
                </a:solidFill>
              </a:rPr>
              <a:t>P. </a:t>
            </a:r>
            <a:r>
              <a:rPr lang="en-US" altLang="ja-JP" dirty="0" smtClean="0">
                <a:solidFill>
                  <a:srgbClr val="D9D9D9"/>
                </a:solidFill>
              </a:rPr>
              <a:t>Harish, </a:t>
            </a:r>
            <a:r>
              <a:rPr lang="en-US" altLang="ja-JP" dirty="0" err="1" smtClean="0">
                <a:solidFill>
                  <a:srgbClr val="D9D9D9"/>
                </a:solidFill>
              </a:rPr>
              <a:t>HiPC</a:t>
            </a:r>
            <a:r>
              <a:rPr lang="en-US" altLang="ja-JP" dirty="0" smtClean="0">
                <a:solidFill>
                  <a:srgbClr val="D9D9D9"/>
                </a:solidFill>
              </a:rPr>
              <a:t> 2007]</a:t>
            </a:r>
            <a:endParaRPr kumimoji="1" lang="en-US" altLang="ja-JP" dirty="0" smtClean="0">
              <a:solidFill>
                <a:srgbClr val="D9D9D9"/>
              </a:solidFill>
            </a:endParaRPr>
          </a:p>
          <a:p>
            <a:pPr lvl="1"/>
            <a:r>
              <a:rPr kumimoji="1" lang="en-US" altLang="ja-JP" dirty="0" smtClean="0">
                <a:solidFill>
                  <a:srgbClr val="D9D9D9"/>
                </a:solidFill>
              </a:rPr>
              <a:t>Pre-research BFS [T. </a:t>
            </a:r>
            <a:r>
              <a:rPr kumimoji="1" lang="en-US" altLang="ja-JP" dirty="0" err="1" smtClean="0">
                <a:solidFill>
                  <a:srgbClr val="D9D9D9"/>
                </a:solidFill>
              </a:rPr>
              <a:t>Mitsuishi</a:t>
            </a:r>
            <a:r>
              <a:rPr kumimoji="1" lang="en-US" altLang="ja-JP" dirty="0" smtClean="0">
                <a:solidFill>
                  <a:srgbClr val="D9D9D9"/>
                </a:solidFill>
              </a:rPr>
              <a:t>, HEART2014]</a:t>
            </a:r>
          </a:p>
          <a:p>
            <a:r>
              <a:rPr kumimoji="1" lang="ja-JP" altLang="en-US" dirty="0" smtClean="0">
                <a:solidFill>
                  <a:srgbClr val="D9D9D9"/>
                </a:solidFill>
              </a:rPr>
              <a:t>提案手法</a:t>
            </a:r>
            <a:endParaRPr kumimoji="1" lang="en-US" altLang="ja-JP" dirty="0" smtClean="0">
              <a:solidFill>
                <a:srgbClr val="D9D9D9"/>
              </a:solidFill>
            </a:endParaRPr>
          </a:p>
          <a:p>
            <a:r>
              <a:rPr kumimoji="1" lang="ja-JP" altLang="en-US" dirty="0" smtClean="0">
                <a:solidFill>
                  <a:srgbClr val="C0504D"/>
                </a:solidFill>
              </a:rPr>
              <a:t>評価</a:t>
            </a:r>
            <a:endParaRPr kumimoji="1" lang="en-US" altLang="ja-JP" dirty="0" smtClean="0">
              <a:solidFill>
                <a:srgbClr val="C0504D"/>
              </a:solidFill>
            </a:endParaRPr>
          </a:p>
          <a:p>
            <a:pPr lvl="1"/>
            <a:r>
              <a:rPr kumimoji="1" lang="ja-JP" altLang="en-US" dirty="0" smtClean="0">
                <a:solidFill>
                  <a:srgbClr val="C0504D"/>
                </a:solidFill>
              </a:rPr>
              <a:t>評価環境，ベンチマーク</a:t>
            </a:r>
            <a:endParaRPr kumimoji="1" lang="en-US" altLang="ja-JP" dirty="0" smtClean="0">
              <a:solidFill>
                <a:srgbClr val="C0504D"/>
              </a:solidFill>
            </a:endParaRPr>
          </a:p>
          <a:p>
            <a:pPr lvl="1"/>
            <a:r>
              <a:rPr kumimoji="1" lang="en-US" altLang="ja-JP" dirty="0" smtClean="0">
                <a:solidFill>
                  <a:srgbClr val="C0504D"/>
                </a:solidFill>
              </a:rPr>
              <a:t>BFS</a:t>
            </a:r>
            <a:r>
              <a:rPr kumimoji="1" lang="ja-JP" altLang="en-US" dirty="0" smtClean="0">
                <a:solidFill>
                  <a:srgbClr val="C0504D"/>
                </a:solidFill>
              </a:rPr>
              <a:t>各種の比較</a:t>
            </a:r>
            <a:endParaRPr kumimoji="1" lang="en-US" altLang="ja-JP" dirty="0" smtClean="0">
              <a:solidFill>
                <a:srgbClr val="C0504D"/>
              </a:solidFill>
            </a:endParaRPr>
          </a:p>
          <a:p>
            <a:pPr lvl="1"/>
            <a:r>
              <a:rPr kumimoji="1" lang="en-US" altLang="ja-JP" dirty="0" smtClean="0">
                <a:solidFill>
                  <a:srgbClr val="C0504D"/>
                </a:solidFill>
              </a:rPr>
              <a:t>Proposed BFS</a:t>
            </a:r>
            <a:r>
              <a:rPr kumimoji="1" lang="ja-JP" altLang="en-US" dirty="0" smtClean="0">
                <a:solidFill>
                  <a:srgbClr val="C0504D"/>
                </a:solidFill>
              </a:rPr>
              <a:t>と</a:t>
            </a:r>
            <a:r>
              <a:rPr kumimoji="1" lang="en-US" altLang="ja-JP" dirty="0" smtClean="0">
                <a:solidFill>
                  <a:srgbClr val="C0504D"/>
                </a:solidFill>
              </a:rPr>
              <a:t>GPU</a:t>
            </a:r>
            <a:r>
              <a:rPr lang="ja-JP" altLang="en-US" dirty="0" smtClean="0">
                <a:solidFill>
                  <a:srgbClr val="C0504D"/>
                </a:solidFill>
              </a:rPr>
              <a:t>台数の評価</a:t>
            </a:r>
            <a:endParaRPr kumimoji="1" lang="en-US" altLang="ja-JP" dirty="0" smtClean="0">
              <a:solidFill>
                <a:srgbClr val="C0504D"/>
              </a:solidFill>
            </a:endParaRPr>
          </a:p>
          <a:p>
            <a:r>
              <a:rPr kumimoji="1" lang="ja-JP" altLang="en-US" dirty="0" smtClean="0">
                <a:solidFill>
                  <a:srgbClr val="D9D9D9"/>
                </a:solidFill>
              </a:rPr>
              <a:t>結論</a:t>
            </a:r>
            <a:endParaRPr kumimoji="1" lang="en-US" altLang="ja-JP" dirty="0" smtClean="0">
              <a:solidFill>
                <a:srgbClr val="D9D9D9"/>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21</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50757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評価環境</a:t>
            </a:r>
            <a:endParaRPr kumimoji="1" lang="ja-JP" altLang="en-US" dirty="0"/>
          </a:p>
        </p:txBody>
      </p:sp>
      <p:pic>
        <p:nvPicPr>
          <p:cNvPr id="12" name="図 11" descr="graph500-logo_2.jpg"/>
          <p:cNvPicPr>
            <a:picLocks noChangeAspect="1"/>
          </p:cNvPicPr>
          <p:nvPr/>
        </p:nvPicPr>
        <p:blipFill rotWithShape="1">
          <a:blip r:embed="rId3">
            <a:extLst>
              <a:ext uri="{28A0092B-C50C-407E-A947-70E740481C1C}">
                <a14:useLocalDpi xmlns:a14="http://schemas.microsoft.com/office/drawing/2010/main" val="0"/>
              </a:ext>
            </a:extLst>
          </a:blip>
          <a:srcRect b="12324"/>
          <a:stretch/>
        </p:blipFill>
        <p:spPr>
          <a:xfrm>
            <a:off x="6148756" y="4580676"/>
            <a:ext cx="2725426" cy="1762301"/>
          </a:xfrm>
          <a:prstGeom prst="rect">
            <a:avLst/>
          </a:prstGeom>
        </p:spPr>
      </p:pic>
      <p:sp>
        <p:nvSpPr>
          <p:cNvPr id="4" name="日付プレースホルダー 3"/>
          <p:cNvSpPr>
            <a:spLocks noGrp="1"/>
          </p:cNvSpPr>
          <p:nvPr>
            <p:ph type="dt" sz="half" idx="10"/>
          </p:nvPr>
        </p:nvSpPr>
        <p:spPr/>
        <p:txBody>
          <a:bodyPr/>
          <a:lstStyle/>
          <a:p>
            <a:fld id="{407983C6-0B91-8E49-A83E-ECA7229B84C6}" type="datetime1">
              <a:rPr lang="ja-JP" altLang="en-US" smtClean="0"/>
              <a:t>2014/12/04</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22</a:t>
            </a:fld>
            <a:endParaRPr lang="en-US"/>
          </a:p>
        </p:txBody>
      </p:sp>
      <p:graphicFrame>
        <p:nvGraphicFramePr>
          <p:cNvPr id="11" name="コンテンツ プレースホルダー 10"/>
          <p:cNvGraphicFramePr>
            <a:graphicFrameLocks noGrp="1"/>
          </p:cNvGraphicFramePr>
          <p:nvPr>
            <p:ph idx="1"/>
            <p:extLst>
              <p:ext uri="{D42A27DB-BD31-4B8C-83A1-F6EECF244321}">
                <p14:modId xmlns:p14="http://schemas.microsoft.com/office/powerpoint/2010/main" val="2518383205"/>
              </p:ext>
            </p:extLst>
          </p:nvPr>
        </p:nvGraphicFramePr>
        <p:xfrm>
          <a:off x="457204" y="2056829"/>
          <a:ext cx="5334117" cy="1524000"/>
        </p:xfrm>
        <a:graphic>
          <a:graphicData uri="http://schemas.openxmlformats.org/drawingml/2006/table">
            <a:tbl>
              <a:tblPr firstRow="1" bandRow="1">
                <a:tableStyleId>{BC89EF96-8CEA-46FF-86C4-4CE0E7609802}</a:tableStyleId>
              </a:tblPr>
              <a:tblGrid>
                <a:gridCol w="1873282"/>
                <a:gridCol w="3460835"/>
              </a:tblGrid>
              <a:tr h="381000">
                <a:tc>
                  <a:txBody>
                    <a:bodyPr/>
                    <a:lstStyle/>
                    <a:p>
                      <a:r>
                        <a:rPr kumimoji="1" lang="en-US" altLang="ja-JP" sz="1900" b="0" dirty="0" smtClean="0"/>
                        <a:t>CPU</a:t>
                      </a:r>
                      <a:endParaRPr kumimoji="1" lang="ja-JP" altLang="en-US" sz="1900" b="0" dirty="0"/>
                    </a:p>
                  </a:txBody>
                  <a:tcPr/>
                </a:tc>
                <a:tc>
                  <a:txBody>
                    <a:bodyPr/>
                    <a:lstStyle/>
                    <a:p>
                      <a:r>
                        <a:rPr kumimoji="1" lang="en-US" altLang="ja-JP" sz="1900" b="0" dirty="0" smtClean="0"/>
                        <a:t>Intel Xeon E5-1650 @ 3.2GHz</a:t>
                      </a:r>
                      <a:endParaRPr kumimoji="1" lang="ja-JP" altLang="en-US" sz="1900" b="0" dirty="0"/>
                    </a:p>
                  </a:txBody>
                  <a:tcPr/>
                </a:tc>
              </a:tr>
              <a:tr h="381000">
                <a:tc>
                  <a:txBody>
                    <a:bodyPr/>
                    <a:lstStyle/>
                    <a:p>
                      <a:r>
                        <a:rPr kumimoji="1" lang="en-US" altLang="ja-JP" sz="1900" dirty="0" smtClean="0"/>
                        <a:t>GPU</a:t>
                      </a:r>
                      <a:endParaRPr kumimoji="1" lang="ja-JP" altLang="en-US" sz="1900" dirty="0"/>
                    </a:p>
                  </a:txBody>
                  <a:tcPr/>
                </a:tc>
                <a:tc>
                  <a:txBody>
                    <a:bodyPr/>
                    <a:lstStyle/>
                    <a:p>
                      <a:r>
                        <a:rPr kumimoji="1" lang="en-US" altLang="ja-JP" sz="1900" dirty="0" smtClean="0"/>
                        <a:t>NVIDIA Tesla K20 x 4</a:t>
                      </a:r>
                      <a:endParaRPr kumimoji="1" lang="ja-JP" altLang="en-US" sz="1900" dirty="0"/>
                    </a:p>
                  </a:txBody>
                  <a:tcPr/>
                </a:tc>
              </a:tr>
              <a:tr h="381000">
                <a:tc>
                  <a:txBody>
                    <a:bodyPr/>
                    <a:lstStyle/>
                    <a:p>
                      <a:r>
                        <a:rPr kumimoji="1" lang="en-US" altLang="ja-JP" sz="1900" dirty="0" smtClean="0"/>
                        <a:t>Host Memory</a:t>
                      </a:r>
                      <a:endParaRPr kumimoji="1" lang="ja-JP" altLang="en-US" sz="1900" dirty="0"/>
                    </a:p>
                  </a:txBody>
                  <a:tcPr/>
                </a:tc>
                <a:tc>
                  <a:txBody>
                    <a:bodyPr/>
                    <a:lstStyle/>
                    <a:p>
                      <a:r>
                        <a:rPr kumimoji="1" lang="en-US" altLang="ja-JP" sz="1900" dirty="0" smtClean="0"/>
                        <a:t>16 GB</a:t>
                      </a:r>
                      <a:endParaRPr kumimoji="1" lang="ja-JP" altLang="en-US" sz="1900" dirty="0"/>
                    </a:p>
                  </a:txBody>
                  <a:tcPr/>
                </a:tc>
              </a:tr>
              <a:tr h="381000">
                <a:tc>
                  <a:txBody>
                    <a:bodyPr/>
                    <a:lstStyle/>
                    <a:p>
                      <a:r>
                        <a:rPr kumimoji="1" lang="en-US" altLang="ja-JP" sz="1900" dirty="0" smtClean="0"/>
                        <a:t>Network</a:t>
                      </a:r>
                      <a:endParaRPr kumimoji="1" lang="ja-JP" altLang="en-US" sz="1900" dirty="0"/>
                    </a:p>
                  </a:txBody>
                  <a:tcPr/>
                </a:tc>
                <a:tc>
                  <a:txBody>
                    <a:bodyPr/>
                    <a:lstStyle/>
                    <a:p>
                      <a:r>
                        <a:rPr kumimoji="1" lang="en-US" altLang="ja-JP" sz="1900" dirty="0" smtClean="0"/>
                        <a:t>10Gb</a:t>
                      </a:r>
                      <a:r>
                        <a:rPr kumimoji="1" lang="en-US" altLang="ja-JP" sz="1900" baseline="0" dirty="0" smtClean="0"/>
                        <a:t> Ethernet x 2</a:t>
                      </a:r>
                      <a:endParaRPr kumimoji="1" lang="ja-JP" altLang="en-US" sz="1900" dirty="0"/>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161157332"/>
              </p:ext>
            </p:extLst>
          </p:nvPr>
        </p:nvGraphicFramePr>
        <p:xfrm>
          <a:off x="457204" y="4287691"/>
          <a:ext cx="5334117" cy="2286000"/>
        </p:xfrm>
        <a:graphic>
          <a:graphicData uri="http://schemas.openxmlformats.org/drawingml/2006/table">
            <a:tbl>
              <a:tblPr firstRow="1" bandRow="1">
                <a:tableStyleId>{BC89EF96-8CEA-46FF-86C4-4CE0E7609802}</a:tableStyleId>
              </a:tblPr>
              <a:tblGrid>
                <a:gridCol w="1873282"/>
                <a:gridCol w="3460835"/>
              </a:tblGrid>
              <a:tr h="381000">
                <a:tc>
                  <a:txBody>
                    <a:bodyPr/>
                    <a:lstStyle/>
                    <a:p>
                      <a:r>
                        <a:rPr kumimoji="1" lang="en-US" altLang="ja-JP" sz="1900" b="0" dirty="0" smtClean="0"/>
                        <a:t>OS</a:t>
                      </a:r>
                      <a:endParaRPr kumimoji="1" lang="ja-JP" altLang="en-US" sz="1900" b="0" dirty="0"/>
                    </a:p>
                  </a:txBody>
                  <a:tcPr/>
                </a:tc>
                <a:tc>
                  <a:txBody>
                    <a:bodyPr/>
                    <a:lstStyle/>
                    <a:p>
                      <a:r>
                        <a:rPr kumimoji="1" lang="en-US" altLang="ja-JP" sz="1900" b="0" dirty="0" err="1" smtClean="0"/>
                        <a:t>CentOS</a:t>
                      </a:r>
                      <a:r>
                        <a:rPr kumimoji="1" lang="en-US" altLang="ja-JP" sz="1900" b="0" baseline="0" dirty="0" smtClean="0"/>
                        <a:t> 6.3</a:t>
                      </a:r>
                      <a:endParaRPr kumimoji="1" lang="ja-JP" altLang="en-US" sz="1900" b="0" dirty="0"/>
                    </a:p>
                  </a:txBody>
                  <a:tcPr/>
                </a:tc>
              </a:tr>
              <a:tr h="381000">
                <a:tc>
                  <a:txBody>
                    <a:bodyPr/>
                    <a:lstStyle/>
                    <a:p>
                      <a:r>
                        <a:rPr kumimoji="1" lang="en-US" altLang="ja-JP" sz="1900" dirty="0" smtClean="0"/>
                        <a:t>Host Compiler</a:t>
                      </a:r>
                      <a:endParaRPr kumimoji="1" lang="ja-JP" altLang="en-US" sz="1900" dirty="0"/>
                    </a:p>
                  </a:txBody>
                  <a:tcPr/>
                </a:tc>
                <a:tc>
                  <a:txBody>
                    <a:bodyPr/>
                    <a:lstStyle/>
                    <a:p>
                      <a:r>
                        <a:rPr kumimoji="1" lang="en-US" altLang="ja-JP" sz="1900" dirty="0" err="1" smtClean="0"/>
                        <a:t>gcc</a:t>
                      </a:r>
                      <a:r>
                        <a:rPr kumimoji="1" lang="en-US" altLang="ja-JP" sz="1900" dirty="0" smtClean="0"/>
                        <a:t> 4.4</a:t>
                      </a:r>
                      <a:endParaRPr kumimoji="1" lang="ja-JP" altLang="en-US" sz="1900" dirty="0"/>
                    </a:p>
                  </a:txBody>
                  <a:tcPr/>
                </a:tc>
              </a:tr>
              <a:tr h="381000">
                <a:tc>
                  <a:txBody>
                    <a:bodyPr/>
                    <a:lstStyle/>
                    <a:p>
                      <a:r>
                        <a:rPr kumimoji="1" lang="en-US" altLang="ja-JP" sz="1900" dirty="0" smtClean="0"/>
                        <a:t>CUDA</a:t>
                      </a:r>
                      <a:endParaRPr kumimoji="1" lang="ja-JP" altLang="en-US" sz="1900" dirty="0"/>
                    </a:p>
                  </a:txBody>
                  <a:tcPr/>
                </a:tc>
                <a:tc>
                  <a:txBody>
                    <a:bodyPr/>
                    <a:lstStyle/>
                    <a:p>
                      <a:r>
                        <a:rPr kumimoji="1" lang="en-US" altLang="ja-JP" sz="1900" dirty="0" smtClean="0"/>
                        <a:t>Toolkit 5.5</a:t>
                      </a:r>
                    </a:p>
                  </a:txBody>
                  <a:tcPr/>
                </a:tc>
              </a:tr>
              <a:tr h="381000">
                <a:tc>
                  <a:txBody>
                    <a:bodyPr/>
                    <a:lstStyle/>
                    <a:p>
                      <a:r>
                        <a:rPr kumimoji="1" lang="en-US" altLang="ja-JP" sz="1800" dirty="0" smtClean="0"/>
                        <a:t>Compiler Option</a:t>
                      </a:r>
                      <a:endParaRPr kumimoji="1" lang="ja-JP" altLang="en-US" sz="1800" dirty="0"/>
                    </a:p>
                  </a:txBody>
                  <a:tcPr/>
                </a:tc>
                <a:tc>
                  <a:txBody>
                    <a:bodyPr/>
                    <a:lstStyle/>
                    <a:p>
                      <a:r>
                        <a:rPr kumimoji="1" lang="en-US" altLang="ja-JP" sz="1900" baseline="0" dirty="0" err="1" smtClean="0"/>
                        <a:t>nvcc</a:t>
                      </a:r>
                      <a:r>
                        <a:rPr kumimoji="1" lang="en-US" altLang="ja-JP" sz="1900" baseline="0" dirty="0" smtClean="0"/>
                        <a:t> -arch sm_35 -O3</a:t>
                      </a:r>
                    </a:p>
                  </a:txBody>
                  <a:tcPr/>
                </a:tc>
              </a:tr>
              <a:tr h="381000">
                <a:tc>
                  <a:txBody>
                    <a:bodyPr/>
                    <a:lstStyle/>
                    <a:p>
                      <a:r>
                        <a:rPr kumimoji="1" lang="en-US" altLang="ja-JP" sz="1900" dirty="0" smtClean="0"/>
                        <a:t>Library</a:t>
                      </a:r>
                      <a:endParaRPr kumimoji="1" lang="ja-JP" altLang="en-US" sz="1900" dirty="0"/>
                    </a:p>
                  </a:txBody>
                  <a:tcPr/>
                </a:tc>
                <a:tc>
                  <a:txBody>
                    <a:bodyPr/>
                    <a:lstStyle/>
                    <a:p>
                      <a:r>
                        <a:rPr kumimoji="1" lang="en-US" altLang="ja-JP" sz="1900" baseline="0" dirty="0" smtClean="0"/>
                        <a:t>CUB v1.2.3</a:t>
                      </a:r>
                    </a:p>
                  </a:txBody>
                  <a:tcPr/>
                </a:tc>
              </a:tr>
              <a:tr h="381000">
                <a:tc>
                  <a:txBody>
                    <a:bodyPr/>
                    <a:lstStyle/>
                    <a:p>
                      <a:r>
                        <a:rPr kumimoji="1" lang="en-US" altLang="ja-JP" sz="1900" dirty="0" smtClean="0"/>
                        <a:t>Benchmark</a:t>
                      </a:r>
                      <a:endParaRPr kumimoji="1" lang="ja-JP" altLang="en-US" sz="1900" dirty="0"/>
                    </a:p>
                  </a:txBody>
                  <a:tcPr/>
                </a:tc>
                <a:tc>
                  <a:txBody>
                    <a:bodyPr/>
                    <a:lstStyle/>
                    <a:p>
                      <a:r>
                        <a:rPr kumimoji="1" lang="en-US" altLang="ja-JP" sz="1900" baseline="0" dirty="0" smtClean="0"/>
                        <a:t>Graph500</a:t>
                      </a:r>
                    </a:p>
                  </a:txBody>
                  <a:tcPr/>
                </a:tc>
              </a:tr>
            </a:tbl>
          </a:graphicData>
        </a:graphic>
      </p:graphicFrame>
      <p:sp>
        <p:nvSpPr>
          <p:cNvPr id="8" name="テキスト ボックス 7"/>
          <p:cNvSpPr txBox="1"/>
          <p:nvPr/>
        </p:nvSpPr>
        <p:spPr>
          <a:xfrm>
            <a:off x="457204" y="1687497"/>
            <a:ext cx="1185315" cy="369332"/>
          </a:xfrm>
          <a:prstGeom prst="rect">
            <a:avLst/>
          </a:prstGeom>
          <a:noFill/>
        </p:spPr>
        <p:txBody>
          <a:bodyPr wrap="none" rtlCol="0">
            <a:spAutoFit/>
          </a:bodyPr>
          <a:lstStyle/>
          <a:p>
            <a:r>
              <a:rPr kumimoji="1" lang="en-US" altLang="ja-JP" dirty="0" smtClean="0"/>
              <a:t>Hardware</a:t>
            </a:r>
            <a:endParaRPr kumimoji="1" lang="ja-JP" altLang="en-US" dirty="0"/>
          </a:p>
        </p:txBody>
      </p:sp>
      <p:sp>
        <p:nvSpPr>
          <p:cNvPr id="36" name="テキスト ボックス 35"/>
          <p:cNvSpPr txBox="1"/>
          <p:nvPr/>
        </p:nvSpPr>
        <p:spPr>
          <a:xfrm>
            <a:off x="457204" y="3918359"/>
            <a:ext cx="1095597" cy="369332"/>
          </a:xfrm>
          <a:prstGeom prst="rect">
            <a:avLst/>
          </a:prstGeom>
          <a:noFill/>
        </p:spPr>
        <p:txBody>
          <a:bodyPr wrap="none" rtlCol="0">
            <a:spAutoFit/>
          </a:bodyPr>
          <a:lstStyle/>
          <a:p>
            <a:r>
              <a:rPr kumimoji="1" lang="en-US" altLang="ja-JP" dirty="0" smtClean="0"/>
              <a:t>Software</a:t>
            </a:r>
            <a:endParaRPr kumimoji="1" lang="ja-JP" altLang="en-US" dirty="0"/>
          </a:p>
        </p:txBody>
      </p:sp>
      <p:grpSp>
        <p:nvGrpSpPr>
          <p:cNvPr id="34" name="図形グループ 33"/>
          <p:cNvGrpSpPr/>
          <p:nvPr/>
        </p:nvGrpSpPr>
        <p:grpSpPr>
          <a:xfrm>
            <a:off x="6054104" y="1256456"/>
            <a:ext cx="2820078" cy="3172068"/>
            <a:chOff x="5491083" y="893180"/>
            <a:chExt cx="2820078" cy="3172068"/>
          </a:xfrm>
        </p:grpSpPr>
        <p:sp>
          <p:nvSpPr>
            <p:cNvPr id="35" name="正方形/長方形 34"/>
            <p:cNvSpPr/>
            <p:nvPr/>
          </p:nvSpPr>
          <p:spPr>
            <a:xfrm>
              <a:off x="7434861" y="893180"/>
              <a:ext cx="876300" cy="270472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7" name="正方形/長方形 36"/>
            <p:cNvSpPr/>
            <p:nvPr/>
          </p:nvSpPr>
          <p:spPr>
            <a:xfrm>
              <a:off x="7562630" y="1967448"/>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38" name="正方形/長方形 37"/>
            <p:cNvSpPr/>
            <p:nvPr/>
          </p:nvSpPr>
          <p:spPr>
            <a:xfrm>
              <a:off x="7562630" y="164874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2" name="正方形/長方形 61"/>
            <p:cNvSpPr/>
            <p:nvPr/>
          </p:nvSpPr>
          <p:spPr>
            <a:xfrm>
              <a:off x="7562630" y="132936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3" name="正方形/長方形 62"/>
            <p:cNvSpPr/>
            <p:nvPr/>
          </p:nvSpPr>
          <p:spPr>
            <a:xfrm>
              <a:off x="7562630" y="1010659"/>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4" name="正方形/長方形 63"/>
            <p:cNvSpPr/>
            <p:nvPr/>
          </p:nvSpPr>
          <p:spPr>
            <a:xfrm>
              <a:off x="7562630" y="3234294"/>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5" name="正方形/長方形 64"/>
            <p:cNvSpPr/>
            <p:nvPr/>
          </p:nvSpPr>
          <p:spPr>
            <a:xfrm>
              <a:off x="7562630" y="2915592"/>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6" name="正方形/長方形 65"/>
            <p:cNvSpPr/>
            <p:nvPr/>
          </p:nvSpPr>
          <p:spPr>
            <a:xfrm>
              <a:off x="7562630" y="2596207"/>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7" name="正方形/長方形 66"/>
            <p:cNvSpPr/>
            <p:nvPr/>
          </p:nvSpPr>
          <p:spPr>
            <a:xfrm>
              <a:off x="7562630" y="2277505"/>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68" name="図形グループ 67"/>
            <p:cNvGrpSpPr/>
            <p:nvPr/>
          </p:nvGrpSpPr>
          <p:grpSpPr>
            <a:xfrm>
              <a:off x="5491083" y="1887939"/>
              <a:ext cx="811181" cy="1027653"/>
              <a:chOff x="5293286" y="2699671"/>
              <a:chExt cx="811181" cy="1027653"/>
            </a:xfrm>
          </p:grpSpPr>
          <p:sp>
            <p:nvSpPr>
              <p:cNvPr id="84" name="正方形/長方形 83"/>
              <p:cNvSpPr/>
              <p:nvPr/>
            </p:nvSpPr>
            <p:spPr>
              <a:xfrm>
                <a:off x="5293286" y="2699671"/>
                <a:ext cx="811181" cy="1027653"/>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5" name="正方形/長方形 84"/>
              <p:cNvSpPr/>
              <p:nvPr/>
            </p:nvSpPr>
            <p:spPr>
              <a:xfrm>
                <a:off x="5388160" y="2816691"/>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grpSp>
        <p:cxnSp>
          <p:nvCxnSpPr>
            <p:cNvPr id="69" name="直線コネクタ 68"/>
            <p:cNvCxnSpPr>
              <a:stCxn id="85" idx="3"/>
            </p:cNvCxnSpPr>
            <p:nvPr/>
          </p:nvCxnSpPr>
          <p:spPr>
            <a:xfrm>
              <a:off x="6210750" y="2127858"/>
              <a:ext cx="599514" cy="0"/>
            </a:xfrm>
            <a:prstGeom prst="line">
              <a:avLst/>
            </a:prstGeom>
            <a:ln>
              <a:prstDash val="solid"/>
            </a:ln>
          </p:spPr>
          <p:style>
            <a:lnRef idx="2">
              <a:schemeClr val="dk1"/>
            </a:lnRef>
            <a:fillRef idx="1">
              <a:schemeClr val="lt1"/>
            </a:fillRef>
            <a:effectRef idx="0">
              <a:schemeClr val="dk1"/>
            </a:effectRef>
            <a:fontRef idx="minor">
              <a:schemeClr val="dk1"/>
            </a:fontRef>
          </p:style>
        </p:cxnSp>
        <p:sp>
          <p:nvSpPr>
            <p:cNvPr id="70" name="テキスト ボックス 69"/>
            <p:cNvSpPr txBox="1"/>
            <p:nvPr/>
          </p:nvSpPr>
          <p:spPr>
            <a:xfrm>
              <a:off x="5718064" y="1185856"/>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cxnSp>
          <p:nvCxnSpPr>
            <p:cNvPr id="71" name="直線矢印コネクタ 70"/>
            <p:cNvCxnSpPr>
              <a:stCxn id="70" idx="2"/>
            </p:cNvCxnSpPr>
            <p:nvPr/>
          </p:nvCxnSpPr>
          <p:spPr>
            <a:xfrm>
              <a:off x="6246702" y="1555188"/>
              <a:ext cx="316658" cy="53515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72" name="テキスト ボックス 71"/>
            <p:cNvSpPr txBox="1"/>
            <p:nvPr/>
          </p:nvSpPr>
          <p:spPr>
            <a:xfrm>
              <a:off x="5646154" y="2987861"/>
              <a:ext cx="505329" cy="369332"/>
            </a:xfrm>
            <a:prstGeom prst="rect">
              <a:avLst/>
            </a:prstGeom>
            <a:noFill/>
          </p:spPr>
          <p:txBody>
            <a:bodyPr wrap="none" rtlCol="0">
              <a:spAutoFit/>
            </a:bodyPr>
            <a:lstStyle/>
            <a:p>
              <a:r>
                <a:rPr kumimoji="1" lang="en-US" altLang="ja-JP" dirty="0" smtClean="0"/>
                <a:t>PC</a:t>
              </a:r>
              <a:endParaRPr kumimoji="1" lang="ja-JP" altLang="en-US" dirty="0"/>
            </a:p>
          </p:txBody>
        </p:sp>
        <p:sp>
          <p:nvSpPr>
            <p:cNvPr id="73" name="テキスト ボックス 72"/>
            <p:cNvSpPr txBox="1"/>
            <p:nvPr/>
          </p:nvSpPr>
          <p:spPr>
            <a:xfrm>
              <a:off x="6981422" y="3695916"/>
              <a:ext cx="1249223" cy="369332"/>
            </a:xfrm>
            <a:prstGeom prst="rect">
              <a:avLst/>
            </a:prstGeom>
            <a:noFill/>
          </p:spPr>
          <p:txBody>
            <a:bodyPr wrap="none" rtlCol="0">
              <a:spAutoFit/>
            </a:bodyPr>
            <a:lstStyle/>
            <a:p>
              <a:r>
                <a:rPr kumimoji="1" lang="en-US" altLang="ja-JP" dirty="0" smtClean="0"/>
                <a:t>GPU-BOX</a:t>
              </a:r>
              <a:endParaRPr kumimoji="1" lang="ja-JP" altLang="en-US" dirty="0"/>
            </a:p>
          </p:txBody>
        </p:sp>
        <p:grpSp>
          <p:nvGrpSpPr>
            <p:cNvPr id="74" name="図形グループ 73"/>
            <p:cNvGrpSpPr/>
            <p:nvPr/>
          </p:nvGrpSpPr>
          <p:grpSpPr>
            <a:xfrm>
              <a:off x="6810264" y="893180"/>
              <a:ext cx="752366" cy="2704728"/>
              <a:chOff x="6810264" y="893180"/>
              <a:chExt cx="752366" cy="2704728"/>
            </a:xfrm>
          </p:grpSpPr>
          <p:sp>
            <p:nvSpPr>
              <p:cNvPr id="75" name="正方形/長方形 74"/>
              <p:cNvSpPr/>
              <p:nvPr/>
            </p:nvSpPr>
            <p:spPr>
              <a:xfrm rot="16200000">
                <a:off x="5635645" y="2067799"/>
                <a:ext cx="2704728" cy="355490"/>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dirty="0" smtClean="0">
                    <a:latin typeface="Calibri" panose="020F0502020204030204" pitchFamily="34" charset="0"/>
                  </a:rPr>
                  <a:t>Switch</a:t>
                </a:r>
                <a:endParaRPr kumimoji="1" lang="ja-JP" altLang="en-US" dirty="0">
                  <a:latin typeface="Calibri" panose="020F0502020204030204" pitchFamily="34" charset="0"/>
                </a:endParaRPr>
              </a:p>
            </p:txBody>
          </p:sp>
          <p:cxnSp>
            <p:nvCxnSpPr>
              <p:cNvPr id="76" name="直線コネクタ 75"/>
              <p:cNvCxnSpPr>
                <a:stCxn id="63" idx="1"/>
              </p:cNvCxnSpPr>
              <p:nvPr/>
            </p:nvCxnSpPr>
            <p:spPr>
              <a:xfrm flipH="1" flipV="1">
                <a:off x="7165755" y="1130300"/>
                <a:ext cx="396875" cy="3258"/>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7" name="直線コネクタ 76"/>
              <p:cNvCxnSpPr>
                <a:stCxn id="62" idx="1"/>
              </p:cNvCxnSpPr>
              <p:nvPr/>
            </p:nvCxnSpPr>
            <p:spPr>
              <a:xfrm flipH="1" flipV="1">
                <a:off x="7165756" y="1447800"/>
                <a:ext cx="396874" cy="446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8" name="直線コネクタ 77"/>
              <p:cNvCxnSpPr>
                <a:stCxn id="38" idx="1"/>
              </p:cNvCxnSpPr>
              <p:nvPr/>
            </p:nvCxnSpPr>
            <p:spPr>
              <a:xfrm flipH="1">
                <a:off x="7165756" y="1771645"/>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9" name="直線コネクタ 78"/>
              <p:cNvCxnSpPr>
                <a:stCxn id="37" idx="1"/>
              </p:cNvCxnSpPr>
              <p:nvPr/>
            </p:nvCxnSpPr>
            <p:spPr>
              <a:xfrm flipH="1">
                <a:off x="7165756" y="2090347"/>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0" name="直線コネクタ 79"/>
              <p:cNvCxnSpPr>
                <a:stCxn id="67" idx="1"/>
              </p:cNvCxnSpPr>
              <p:nvPr/>
            </p:nvCxnSpPr>
            <p:spPr>
              <a:xfrm flipH="1">
                <a:off x="7165756" y="2400404"/>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1" name="直線コネクタ 80"/>
              <p:cNvCxnSpPr>
                <a:stCxn id="66" idx="1"/>
              </p:cNvCxnSpPr>
              <p:nvPr/>
            </p:nvCxnSpPr>
            <p:spPr>
              <a:xfrm flipH="1">
                <a:off x="7165756" y="2719106"/>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2" name="直線コネクタ 81"/>
              <p:cNvCxnSpPr>
                <a:stCxn id="65" idx="1"/>
              </p:cNvCxnSpPr>
              <p:nvPr/>
            </p:nvCxnSpPr>
            <p:spPr>
              <a:xfrm flipH="1" flipV="1">
                <a:off x="7165756" y="3038490"/>
                <a:ext cx="396874" cy="1"/>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3" name="直線コネクタ 82"/>
              <p:cNvCxnSpPr>
                <a:stCxn id="64" idx="1"/>
              </p:cNvCxnSpPr>
              <p:nvPr/>
            </p:nvCxnSpPr>
            <p:spPr>
              <a:xfrm flipH="1">
                <a:off x="7165756" y="3357193"/>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sp>
        <p:nvSpPr>
          <p:cNvPr id="3" name="正方形/長方形 2"/>
          <p:cNvSpPr/>
          <p:nvPr/>
        </p:nvSpPr>
        <p:spPr>
          <a:xfrm>
            <a:off x="6149835" y="2747780"/>
            <a:ext cx="623936" cy="423406"/>
          </a:xfrm>
          <a:prstGeom prst="rect">
            <a:avLst/>
          </a:prstGeom>
          <a:solidFill>
            <a:schemeClr val="bg1">
              <a:lumMod val="8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1400" dirty="0" smtClean="0">
                <a:latin typeface="Calibri" panose="020F0502020204030204" pitchFamily="34" charset="0"/>
              </a:rPr>
              <a:t>Host </a:t>
            </a:r>
            <a:r>
              <a:rPr kumimoji="1" lang="en-US" altLang="ja-JP" sz="1400" dirty="0" err="1" smtClean="0">
                <a:latin typeface="Calibri" panose="020F0502020204030204" pitchFamily="34" charset="0"/>
              </a:rPr>
              <a:t>Mem</a:t>
            </a:r>
            <a:endParaRPr kumimoji="1" lang="ja-JP" altLang="en-US" sz="1400" dirty="0">
              <a:latin typeface="Calibri" panose="020F0502020204030204" pitchFamily="34" charset="0"/>
            </a:endParaRPr>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2795946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コンテンツ プレースホルダー 10"/>
          <p:cNvSpPr txBox="1">
            <a:spLocks/>
          </p:cNvSpPr>
          <p:nvPr/>
        </p:nvSpPr>
        <p:spPr>
          <a:xfrm>
            <a:off x="457200" y="5626460"/>
            <a:ext cx="8229600" cy="1202342"/>
          </a:xfrm>
          <a:prstGeom prst="rect">
            <a:avLst/>
          </a:prstGeom>
          <a:solidFill>
            <a:schemeClr val="bg1"/>
          </a:solidFill>
          <a:ln w="44450" cap="flat" cmpd="sng" algn="ctr">
            <a:noFill/>
            <a:prstDash val="solid"/>
          </a:ln>
          <a:effectLst/>
        </p:spPr>
        <p:txBody>
          <a:bodyPr vert="horz" lIns="91440" tIns="45720" rIns="91440" bIns="45720" rtlCol="0" anchor="ctr">
            <a:normAutofit/>
          </a:bodyPr>
          <a:lstStyle>
            <a:lvl1pPr marL="0" indent="0" algn="ctr" defTabSz="914400" rtl="0" eaLnBrk="1" latinLnBrk="0" hangingPunct="1">
              <a:spcBef>
                <a:spcPct val="20000"/>
              </a:spcBef>
              <a:buClr>
                <a:schemeClr val="accent1"/>
              </a:buClr>
              <a:buSzPct val="85000"/>
              <a:buFont typeface="Arial" pitchFamily="34" charset="0"/>
              <a:buNone/>
              <a:defRPr kumimoji="1" sz="2000" b="0" kern="1200">
                <a:solidFill>
                  <a:schemeClr val="tx2"/>
                </a:solidFill>
                <a:latin typeface="+mn-lt"/>
                <a:ea typeface="+mn-ea"/>
                <a:cs typeface="+mn-cs"/>
              </a:defRPr>
            </a:lvl1pPr>
            <a:lvl2pPr marL="457200" indent="0" algn="l" defTabSz="914400" rtl="0" eaLnBrk="1" latinLnBrk="0" hangingPunct="1">
              <a:spcBef>
                <a:spcPct val="20000"/>
              </a:spcBef>
              <a:buClr>
                <a:schemeClr val="accent1"/>
              </a:buClr>
              <a:buSzPct val="85000"/>
              <a:buFont typeface="Arial"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Clr>
                <a:schemeClr val="accent1"/>
              </a:buClr>
              <a:buSzPct val="90000"/>
              <a:buFont typeface="Arial"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Clr>
                <a:schemeClr val="accent1"/>
              </a:buClr>
              <a:buSzPct val="100000"/>
              <a:buFont typeface="Arial" pitchFamily="34" charset="0"/>
              <a:buNone/>
              <a:defRPr kumimoji="1" sz="1600" b="1" kern="1200" baseline="0">
                <a:solidFill>
                  <a:schemeClr val="tx1"/>
                </a:solidFill>
                <a:latin typeface="+mn-lt"/>
                <a:ea typeface="+mn-ea"/>
                <a:cs typeface="+mn-cs"/>
              </a:defRPr>
            </a:lvl5pPr>
            <a:lvl6pPr marL="22860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9pPr>
          </a:lstStyle>
          <a:p>
            <a:pPr marL="342900" indent="-342900" algn="l">
              <a:buFont typeface="Arial"/>
              <a:buChar char="•"/>
            </a:pPr>
            <a:r>
              <a:rPr lang="en-US" altLang="ja-JP" dirty="0" smtClean="0">
                <a:solidFill>
                  <a:schemeClr val="tx1"/>
                </a:solidFill>
              </a:rPr>
              <a:t>Simple</a:t>
            </a:r>
            <a:r>
              <a:rPr lang="en-US" altLang="ja-JP" dirty="0">
                <a:solidFill>
                  <a:schemeClr val="tx1"/>
                </a:solidFill>
              </a:rPr>
              <a:t> </a:t>
            </a:r>
            <a:r>
              <a:rPr lang="en-US" altLang="ja-JP" dirty="0" smtClean="0">
                <a:solidFill>
                  <a:schemeClr val="tx1"/>
                </a:solidFill>
              </a:rPr>
              <a:t>BFS</a:t>
            </a:r>
            <a:r>
              <a:rPr lang="ja-JP" altLang="en-US" dirty="0" smtClean="0">
                <a:solidFill>
                  <a:schemeClr val="tx1"/>
                </a:solidFill>
              </a:rPr>
              <a:t>の</a:t>
            </a:r>
            <a:r>
              <a:rPr lang="ja-JP" altLang="en-US" dirty="0">
                <a:solidFill>
                  <a:schemeClr val="accent2"/>
                </a:solidFill>
              </a:rPr>
              <a:t>最大</a:t>
            </a:r>
            <a:r>
              <a:rPr lang="en-US" altLang="ja-JP" dirty="0">
                <a:solidFill>
                  <a:schemeClr val="accent2"/>
                </a:solidFill>
              </a:rPr>
              <a:t>6.3</a:t>
            </a:r>
            <a:r>
              <a:rPr lang="ja-JP" altLang="en-US" dirty="0" smtClean="0">
                <a:solidFill>
                  <a:schemeClr val="accent2"/>
                </a:solidFill>
              </a:rPr>
              <a:t>倍</a:t>
            </a:r>
            <a:r>
              <a:rPr lang="ja-JP" altLang="en-US" dirty="0" smtClean="0">
                <a:solidFill>
                  <a:srgbClr val="000000"/>
                </a:solidFill>
              </a:rPr>
              <a:t>，</a:t>
            </a:r>
            <a:r>
              <a:rPr lang="en-US" altLang="ja-JP" dirty="0" smtClean="0">
                <a:solidFill>
                  <a:srgbClr val="000000"/>
                </a:solidFill>
              </a:rPr>
              <a:t>Pre</a:t>
            </a:r>
            <a:r>
              <a:rPr lang="en-US" altLang="ja-JP" dirty="0">
                <a:solidFill>
                  <a:srgbClr val="000000"/>
                </a:solidFill>
              </a:rPr>
              <a:t>-</a:t>
            </a:r>
            <a:r>
              <a:rPr lang="en-US" altLang="ja-JP" dirty="0" smtClean="0">
                <a:solidFill>
                  <a:srgbClr val="000000"/>
                </a:solidFill>
              </a:rPr>
              <a:t>research BFS</a:t>
            </a:r>
            <a:r>
              <a:rPr lang="ja-JP" altLang="en-US" dirty="0" smtClean="0">
                <a:solidFill>
                  <a:srgbClr val="000000"/>
                </a:solidFill>
              </a:rPr>
              <a:t>の</a:t>
            </a:r>
            <a:r>
              <a:rPr lang="ja-JP" altLang="en-US" dirty="0">
                <a:solidFill>
                  <a:srgbClr val="C0504D"/>
                </a:solidFill>
              </a:rPr>
              <a:t>最大</a:t>
            </a:r>
            <a:r>
              <a:rPr lang="en-US" altLang="ja-JP" dirty="0">
                <a:solidFill>
                  <a:srgbClr val="C0504D"/>
                </a:solidFill>
              </a:rPr>
              <a:t>10</a:t>
            </a:r>
            <a:r>
              <a:rPr lang="ja-JP" altLang="en-US" dirty="0" smtClean="0">
                <a:solidFill>
                  <a:srgbClr val="C0504D"/>
                </a:solidFill>
              </a:rPr>
              <a:t>倍</a:t>
            </a:r>
            <a:endParaRPr lang="en-US" altLang="ja-JP" dirty="0" smtClean="0">
              <a:solidFill>
                <a:schemeClr val="tx1"/>
              </a:solidFill>
            </a:endParaRPr>
          </a:p>
          <a:p>
            <a:pPr marL="342900" indent="-342900" algn="l">
              <a:buFont typeface="Arial"/>
              <a:buChar char="•"/>
            </a:pPr>
            <a:r>
              <a:rPr lang="en-US" altLang="ja-JP" dirty="0" smtClean="0">
                <a:solidFill>
                  <a:schemeClr val="tx1"/>
                </a:solidFill>
              </a:rPr>
              <a:t>Simple BFS, Proposed BFS: </a:t>
            </a:r>
            <a:r>
              <a:rPr lang="en-US" altLang="ja-JP" dirty="0" smtClean="0">
                <a:solidFill>
                  <a:schemeClr val="accent2"/>
                </a:solidFill>
              </a:rPr>
              <a:t>1.3〜1.4</a:t>
            </a:r>
            <a:r>
              <a:rPr lang="ja-JP" altLang="en-US" dirty="0" smtClean="0">
                <a:solidFill>
                  <a:schemeClr val="accent2"/>
                </a:solidFill>
              </a:rPr>
              <a:t>倍</a:t>
            </a:r>
            <a:endParaRPr lang="en-US" altLang="ja-JP" dirty="0" smtClean="0">
              <a:solidFill>
                <a:schemeClr val="accent2"/>
              </a:solidFill>
            </a:endParaRPr>
          </a:p>
          <a:p>
            <a:pPr marL="342900" indent="-342900" algn="l">
              <a:buFont typeface="Arial"/>
              <a:buChar char="•"/>
            </a:pPr>
            <a:r>
              <a:rPr lang="en-US" altLang="ja-JP" dirty="0" smtClean="0">
                <a:solidFill>
                  <a:schemeClr val="tx1"/>
                </a:solidFill>
              </a:rPr>
              <a:t>Pre-research BFS: 1.15</a:t>
            </a:r>
            <a:r>
              <a:rPr lang="ja-JP" altLang="en-US" dirty="0" smtClean="0">
                <a:solidFill>
                  <a:schemeClr val="tx1"/>
                </a:solidFill>
              </a:rPr>
              <a:t>倍</a:t>
            </a:r>
            <a:endParaRPr lang="en-US" altLang="ja-JP" dirty="0">
              <a:solidFill>
                <a:schemeClr val="tx1"/>
              </a:solidFill>
            </a:endParaRPr>
          </a:p>
        </p:txBody>
      </p:sp>
      <p:sp>
        <p:nvSpPr>
          <p:cNvPr id="3" name="テキスト ボックス 2"/>
          <p:cNvSpPr txBox="1"/>
          <p:nvPr/>
        </p:nvSpPr>
        <p:spPr>
          <a:xfrm>
            <a:off x="7522831" y="1831038"/>
            <a:ext cx="1621169" cy="646331"/>
          </a:xfrm>
          <a:prstGeom prst="rect">
            <a:avLst/>
          </a:prstGeom>
          <a:noFill/>
        </p:spPr>
        <p:txBody>
          <a:bodyPr wrap="none" rtlCol="0">
            <a:spAutoFit/>
          </a:bodyPr>
          <a:lstStyle/>
          <a:p>
            <a:r>
              <a:rPr lang="en-US" altLang="ja-JP" dirty="0" smtClean="0"/>
              <a:t>e:</a:t>
            </a:r>
            <a:r>
              <a:rPr lang="ja-JP" altLang="en-US" dirty="0" smtClean="0"/>
              <a:t> 平均次数</a:t>
            </a:r>
            <a:endParaRPr lang="en-US" altLang="ja-JP" dirty="0" smtClean="0"/>
          </a:p>
          <a:p>
            <a:r>
              <a:rPr kumimoji="1" lang="en-US" altLang="ja-JP" dirty="0" smtClean="0"/>
              <a:t>GPU</a:t>
            </a:r>
            <a:r>
              <a:rPr kumimoji="1" lang="ja-JP" altLang="en-US" dirty="0" smtClean="0"/>
              <a:t>台数：</a:t>
            </a:r>
            <a:r>
              <a:rPr kumimoji="1" lang="en-US" altLang="ja-JP" dirty="0" smtClean="0"/>
              <a:t>1</a:t>
            </a:r>
            <a:r>
              <a:rPr kumimoji="1" lang="ja-JP" altLang="en-US" dirty="0" smtClean="0"/>
              <a:t>台</a:t>
            </a:r>
            <a:endParaRPr kumimoji="1" lang="ja-JP" altLang="en-US" dirty="0"/>
          </a:p>
        </p:txBody>
      </p:sp>
      <p:sp>
        <p:nvSpPr>
          <p:cNvPr id="2" name="タイトル 1"/>
          <p:cNvSpPr>
            <a:spLocks noGrp="1"/>
          </p:cNvSpPr>
          <p:nvPr>
            <p:ph type="title"/>
          </p:nvPr>
        </p:nvSpPr>
        <p:spPr>
          <a:xfrm>
            <a:off x="457200" y="376670"/>
            <a:ext cx="8229600" cy="793020"/>
          </a:xfrm>
        </p:spPr>
        <p:txBody>
          <a:bodyPr/>
          <a:lstStyle/>
          <a:p>
            <a:r>
              <a:rPr lang="ja-JP" altLang="en-US" dirty="0" smtClean="0"/>
              <a:t>評価</a:t>
            </a:r>
            <a:r>
              <a:rPr lang="en-US" altLang="ja-JP" dirty="0" smtClean="0"/>
              <a:t>―</a:t>
            </a:r>
            <a:r>
              <a:rPr lang="ja-JP" altLang="en-US" dirty="0" smtClean="0"/>
              <a:t>各種</a:t>
            </a:r>
            <a:r>
              <a:rPr lang="en-US" altLang="ja-JP" dirty="0" smtClean="0"/>
              <a:t>BFS</a:t>
            </a:r>
            <a:r>
              <a:rPr lang="ja-JP" altLang="en-US" dirty="0" smtClean="0"/>
              <a:t>の比較 </a:t>
            </a:r>
            <a:r>
              <a:rPr lang="en-US" altLang="ja-JP" dirty="0" smtClean="0"/>
              <a:t>(</a:t>
            </a:r>
            <a:r>
              <a:rPr lang="ja-JP" altLang="en-US" dirty="0" smtClean="0"/>
              <a:t>次数変化</a:t>
            </a:r>
            <a:r>
              <a:rPr lang="en-US" altLang="ja-JP" dirty="0"/>
              <a:t>)</a:t>
            </a:r>
            <a:endParaRPr kumimoji="1" lang="ja-JP" altLang="en-US" dirty="0"/>
          </a:p>
        </p:txBody>
      </p:sp>
      <p:sp>
        <p:nvSpPr>
          <p:cNvPr id="4" name="日付プレースホルダー 3"/>
          <p:cNvSpPr>
            <a:spLocks noGrp="1"/>
          </p:cNvSpPr>
          <p:nvPr>
            <p:ph type="dt" sz="half" idx="10"/>
          </p:nvPr>
        </p:nvSpPr>
        <p:spPr/>
        <p:txBody>
          <a:bodyPr/>
          <a:lstStyle/>
          <a:p>
            <a:fld id="{9040AFBB-3DBA-3248-AADF-FCD71A30B4DB}" type="datetime1">
              <a:rPr kumimoji="1" lang="ja-JP" altLang="en-US" smtClean="0"/>
              <a:t>2014/12/04</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11CPSY</a:t>
            </a:r>
            <a:endParaRPr kumimoji="1" lang="ja-JP" altLang="en-US"/>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23</a:t>
            </a:fld>
            <a:endParaRPr kumimoji="1" lang="ja-JP" altLang="en-US"/>
          </a:p>
        </p:txBody>
      </p:sp>
      <p:sp>
        <p:nvSpPr>
          <p:cNvPr id="10" name="テキスト プレースホルダー 9"/>
          <p:cNvSpPr>
            <a:spLocks noGrp="1"/>
          </p:cNvSpPr>
          <p:nvPr>
            <p:ph type="body" sz="quarter" idx="4294967295"/>
          </p:nvPr>
        </p:nvSpPr>
        <p:spPr>
          <a:xfrm>
            <a:off x="491688" y="1169690"/>
            <a:ext cx="8165915" cy="639763"/>
          </a:xfrm>
        </p:spPr>
        <p:txBody>
          <a:bodyPr>
            <a:normAutofit/>
          </a:bodyPr>
          <a:lstStyle/>
          <a:p>
            <a:r>
              <a:rPr kumimoji="1" lang="en-US" altLang="ja-JP" dirty="0" smtClean="0">
                <a:solidFill>
                  <a:schemeClr val="accent1"/>
                </a:solidFill>
              </a:rPr>
              <a:t>Simple BFS</a:t>
            </a:r>
            <a:r>
              <a:rPr lang="ja-JP" altLang="en-US" dirty="0" smtClean="0"/>
              <a:t>，</a:t>
            </a:r>
            <a:r>
              <a:rPr kumimoji="1" lang="en-US" altLang="ja-JP" dirty="0" smtClean="0">
                <a:solidFill>
                  <a:schemeClr val="accent2"/>
                </a:solidFill>
              </a:rPr>
              <a:t>Pre-research BFS</a:t>
            </a:r>
            <a:r>
              <a:rPr kumimoji="1" lang="ja-JP" altLang="en-US" dirty="0" smtClean="0"/>
              <a:t>，</a:t>
            </a:r>
            <a:r>
              <a:rPr kumimoji="1" lang="en-US" altLang="ja-JP" dirty="0" smtClean="0">
                <a:solidFill>
                  <a:schemeClr val="accent3"/>
                </a:solidFill>
              </a:rPr>
              <a:t>Proposed BFS</a:t>
            </a:r>
            <a:endParaRPr kumimoji="1" lang="ja-JP" altLang="en-US" dirty="0">
              <a:solidFill>
                <a:schemeClr val="accent3"/>
              </a:solidFill>
            </a:endParaRPr>
          </a:p>
        </p:txBody>
      </p:sp>
      <p:graphicFrame>
        <p:nvGraphicFramePr>
          <p:cNvPr id="13" name="コンテンツ プレースホルダー 12"/>
          <p:cNvGraphicFramePr>
            <a:graphicFrameLocks noGrp="1"/>
          </p:cNvGraphicFramePr>
          <p:nvPr>
            <p:ph idx="1"/>
            <p:extLst>
              <p:ext uri="{D42A27DB-BD31-4B8C-83A1-F6EECF244321}">
                <p14:modId xmlns:p14="http://schemas.microsoft.com/office/powerpoint/2010/main" val="3538190662"/>
              </p:ext>
            </p:extLst>
          </p:nvPr>
        </p:nvGraphicFramePr>
        <p:xfrm>
          <a:off x="457200" y="1600200"/>
          <a:ext cx="8229600" cy="40262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27583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コンテンツ プレースホルダー 10"/>
          <p:cNvSpPr txBox="1">
            <a:spLocks/>
          </p:cNvSpPr>
          <p:nvPr/>
        </p:nvSpPr>
        <p:spPr>
          <a:xfrm>
            <a:off x="457200" y="5626460"/>
            <a:ext cx="8229600" cy="1202342"/>
          </a:xfrm>
          <a:prstGeom prst="rect">
            <a:avLst/>
          </a:prstGeom>
          <a:solidFill>
            <a:schemeClr val="bg1"/>
          </a:solidFill>
          <a:ln w="44450" cap="flat" cmpd="sng" algn="ctr">
            <a:noFill/>
            <a:prstDash val="solid"/>
          </a:ln>
          <a:effectLst/>
        </p:spPr>
        <p:txBody>
          <a:bodyPr vert="horz" lIns="91440" tIns="45720" rIns="91440" bIns="45720" rtlCol="0" anchor="ctr">
            <a:normAutofit/>
          </a:bodyPr>
          <a:lstStyle>
            <a:lvl1pPr marL="0" indent="0" algn="ctr" defTabSz="914400" rtl="0" eaLnBrk="1" latinLnBrk="0" hangingPunct="1">
              <a:spcBef>
                <a:spcPct val="20000"/>
              </a:spcBef>
              <a:buClr>
                <a:schemeClr val="accent1"/>
              </a:buClr>
              <a:buSzPct val="85000"/>
              <a:buFont typeface="Arial" pitchFamily="34" charset="0"/>
              <a:buNone/>
              <a:defRPr kumimoji="1" sz="2000" b="0" kern="1200">
                <a:solidFill>
                  <a:schemeClr val="tx2"/>
                </a:solidFill>
                <a:latin typeface="+mn-lt"/>
                <a:ea typeface="+mn-ea"/>
                <a:cs typeface="+mn-cs"/>
              </a:defRPr>
            </a:lvl1pPr>
            <a:lvl2pPr marL="457200" indent="0" algn="l" defTabSz="914400" rtl="0" eaLnBrk="1" latinLnBrk="0" hangingPunct="1">
              <a:spcBef>
                <a:spcPct val="20000"/>
              </a:spcBef>
              <a:buClr>
                <a:schemeClr val="accent1"/>
              </a:buClr>
              <a:buSzPct val="85000"/>
              <a:buFont typeface="Arial"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Clr>
                <a:schemeClr val="accent1"/>
              </a:buClr>
              <a:buSzPct val="90000"/>
              <a:buFont typeface="Arial"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Clr>
                <a:schemeClr val="accent1"/>
              </a:buClr>
              <a:buSzPct val="100000"/>
              <a:buFont typeface="Arial" pitchFamily="34" charset="0"/>
              <a:buNone/>
              <a:defRPr kumimoji="1" sz="1600" b="1" kern="1200" baseline="0">
                <a:solidFill>
                  <a:schemeClr val="tx1"/>
                </a:solidFill>
                <a:latin typeface="+mn-lt"/>
                <a:ea typeface="+mn-ea"/>
                <a:cs typeface="+mn-cs"/>
              </a:defRPr>
            </a:lvl5pPr>
            <a:lvl6pPr marL="22860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9pPr>
          </a:lstStyle>
          <a:p>
            <a:pPr marL="342900" indent="-342900" algn="l">
              <a:buFont typeface="Arial"/>
              <a:buChar char="•"/>
            </a:pPr>
            <a:r>
              <a:rPr lang="en-US" altLang="ja-JP" dirty="0">
                <a:solidFill>
                  <a:schemeClr val="tx1"/>
                </a:solidFill>
              </a:rPr>
              <a:t>Proposed BFS: </a:t>
            </a:r>
            <a:r>
              <a:rPr lang="en-US" altLang="ja-JP" dirty="0">
                <a:solidFill>
                  <a:schemeClr val="accent1"/>
                </a:solidFill>
              </a:rPr>
              <a:t>1.28</a:t>
            </a:r>
            <a:r>
              <a:rPr lang="ja-JP" altLang="en-US" dirty="0">
                <a:solidFill>
                  <a:schemeClr val="accent1"/>
                </a:solidFill>
              </a:rPr>
              <a:t>倍</a:t>
            </a:r>
            <a:endParaRPr lang="en-US" altLang="ja-JP" dirty="0">
              <a:solidFill>
                <a:schemeClr val="accent1"/>
              </a:solidFill>
            </a:endParaRPr>
          </a:p>
          <a:p>
            <a:pPr marL="342900" indent="-342900" algn="l">
              <a:buFont typeface="Arial"/>
              <a:buChar char="•"/>
            </a:pPr>
            <a:r>
              <a:rPr lang="en-US" altLang="ja-JP" dirty="0">
                <a:solidFill>
                  <a:schemeClr val="tx1"/>
                </a:solidFill>
              </a:rPr>
              <a:t>Pre-research BFS: 1.7</a:t>
            </a:r>
            <a:r>
              <a:rPr lang="ja-JP" altLang="en-US" dirty="0">
                <a:solidFill>
                  <a:schemeClr val="tx1"/>
                </a:solidFill>
              </a:rPr>
              <a:t>倍</a:t>
            </a:r>
            <a:endParaRPr lang="en-US" altLang="ja-JP" dirty="0">
              <a:solidFill>
                <a:schemeClr val="tx1"/>
              </a:solidFill>
            </a:endParaRPr>
          </a:p>
        </p:txBody>
      </p:sp>
      <p:sp>
        <p:nvSpPr>
          <p:cNvPr id="2" name="タイトル 1"/>
          <p:cNvSpPr>
            <a:spLocks noGrp="1"/>
          </p:cNvSpPr>
          <p:nvPr>
            <p:ph type="title"/>
          </p:nvPr>
        </p:nvSpPr>
        <p:spPr>
          <a:xfrm>
            <a:off x="457200" y="376670"/>
            <a:ext cx="8229600" cy="793020"/>
          </a:xfrm>
        </p:spPr>
        <p:txBody>
          <a:bodyPr>
            <a:normAutofit/>
          </a:bodyPr>
          <a:lstStyle/>
          <a:p>
            <a:r>
              <a:rPr lang="ja-JP" altLang="en-US" dirty="0" smtClean="0"/>
              <a:t>評価</a:t>
            </a:r>
            <a:r>
              <a:rPr lang="en-US" altLang="ja-JP" dirty="0" smtClean="0"/>
              <a:t>―</a:t>
            </a:r>
            <a:r>
              <a:rPr lang="ja-JP" altLang="en-US" dirty="0" smtClean="0"/>
              <a:t>各種</a:t>
            </a:r>
            <a:r>
              <a:rPr lang="en-US" altLang="ja-JP" dirty="0" smtClean="0"/>
              <a:t>BFS</a:t>
            </a:r>
            <a:r>
              <a:rPr lang="ja-JP" altLang="en-US" dirty="0" smtClean="0"/>
              <a:t>の比較 </a:t>
            </a:r>
            <a:r>
              <a:rPr lang="en-US" altLang="ja-JP" dirty="0" smtClean="0"/>
              <a:t>(GPU</a:t>
            </a:r>
            <a:r>
              <a:rPr lang="ja-JP" altLang="en-US" dirty="0" smtClean="0"/>
              <a:t>数変化</a:t>
            </a:r>
            <a:r>
              <a:rPr lang="en-US" altLang="ja-JP" dirty="0"/>
              <a:t>)</a:t>
            </a:r>
            <a:endParaRPr kumimoji="1" lang="ja-JP" altLang="en-US" dirty="0"/>
          </a:p>
        </p:txBody>
      </p:sp>
      <p:sp>
        <p:nvSpPr>
          <p:cNvPr id="4" name="日付プレースホルダー 3"/>
          <p:cNvSpPr>
            <a:spLocks noGrp="1"/>
          </p:cNvSpPr>
          <p:nvPr>
            <p:ph type="dt" sz="half" idx="10"/>
          </p:nvPr>
        </p:nvSpPr>
        <p:spPr/>
        <p:txBody>
          <a:bodyPr/>
          <a:lstStyle/>
          <a:p>
            <a:fld id="{9040AFBB-3DBA-3248-AADF-FCD71A30B4DB}" type="datetime1">
              <a:rPr kumimoji="1" lang="ja-JP" altLang="en-US" smtClean="0"/>
              <a:t>2014/12/04</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11CPSY</a:t>
            </a:r>
            <a:endParaRPr kumimoji="1" lang="ja-JP" altLang="en-US"/>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24</a:t>
            </a:fld>
            <a:endParaRPr kumimoji="1" lang="ja-JP" altLang="en-US"/>
          </a:p>
        </p:txBody>
      </p:sp>
      <p:sp>
        <p:nvSpPr>
          <p:cNvPr id="10" name="テキスト プレースホルダー 9"/>
          <p:cNvSpPr>
            <a:spLocks noGrp="1"/>
          </p:cNvSpPr>
          <p:nvPr>
            <p:ph type="body" sz="quarter" idx="4294967295"/>
          </p:nvPr>
        </p:nvSpPr>
        <p:spPr>
          <a:xfrm>
            <a:off x="491688" y="1169690"/>
            <a:ext cx="8165915" cy="639763"/>
          </a:xfrm>
        </p:spPr>
        <p:txBody>
          <a:bodyPr>
            <a:normAutofit/>
          </a:bodyPr>
          <a:lstStyle/>
          <a:p>
            <a:r>
              <a:rPr kumimoji="1" lang="en-US" altLang="ja-JP" dirty="0" smtClean="0">
                <a:solidFill>
                  <a:schemeClr val="accent1"/>
                </a:solidFill>
              </a:rPr>
              <a:t>Simple BFS</a:t>
            </a:r>
            <a:r>
              <a:rPr lang="ja-JP" altLang="en-US" dirty="0" smtClean="0"/>
              <a:t>，</a:t>
            </a:r>
            <a:r>
              <a:rPr kumimoji="1" lang="en-US" altLang="ja-JP" dirty="0" smtClean="0">
                <a:solidFill>
                  <a:schemeClr val="accent2"/>
                </a:solidFill>
              </a:rPr>
              <a:t>Pre-research BFS</a:t>
            </a:r>
            <a:r>
              <a:rPr kumimoji="1" lang="ja-JP" altLang="en-US" dirty="0" smtClean="0"/>
              <a:t>，</a:t>
            </a:r>
            <a:r>
              <a:rPr kumimoji="1" lang="en-US" altLang="ja-JP" dirty="0" smtClean="0">
                <a:solidFill>
                  <a:schemeClr val="accent3"/>
                </a:solidFill>
              </a:rPr>
              <a:t>Proposed BFS</a:t>
            </a:r>
            <a:endParaRPr kumimoji="1" lang="ja-JP" altLang="en-US" dirty="0">
              <a:solidFill>
                <a:schemeClr val="accent3"/>
              </a:solidFill>
            </a:endParaRPr>
          </a:p>
        </p:txBody>
      </p:sp>
      <p:graphicFrame>
        <p:nvGraphicFramePr>
          <p:cNvPr id="11" name="コンテンツ プレースホルダー 10"/>
          <p:cNvGraphicFramePr>
            <a:graphicFrameLocks noGrp="1"/>
          </p:cNvGraphicFramePr>
          <p:nvPr>
            <p:ph idx="1"/>
            <p:extLst>
              <p:ext uri="{D42A27DB-BD31-4B8C-83A1-F6EECF244321}">
                <p14:modId xmlns:p14="http://schemas.microsoft.com/office/powerpoint/2010/main" val="2382819630"/>
              </p:ext>
            </p:extLst>
          </p:nvPr>
        </p:nvGraphicFramePr>
        <p:xfrm>
          <a:off x="457200" y="1600200"/>
          <a:ext cx="8229600" cy="4026260"/>
        </p:xfrm>
        <a:graphic>
          <a:graphicData uri="http://schemas.openxmlformats.org/drawingml/2006/chart">
            <c:chart xmlns:c="http://schemas.openxmlformats.org/drawingml/2006/chart" xmlns:r="http://schemas.openxmlformats.org/officeDocument/2006/relationships" r:id="rId3"/>
          </a:graphicData>
        </a:graphic>
      </p:graphicFrame>
      <p:sp>
        <p:nvSpPr>
          <p:cNvPr id="12" name="テキスト ボックス 11"/>
          <p:cNvSpPr txBox="1"/>
          <p:nvPr/>
        </p:nvSpPr>
        <p:spPr>
          <a:xfrm>
            <a:off x="7522831" y="1831038"/>
            <a:ext cx="1480168" cy="646331"/>
          </a:xfrm>
          <a:prstGeom prst="rect">
            <a:avLst/>
          </a:prstGeom>
          <a:noFill/>
        </p:spPr>
        <p:txBody>
          <a:bodyPr wrap="none" rtlCol="0">
            <a:spAutoFit/>
          </a:bodyPr>
          <a:lstStyle/>
          <a:p>
            <a:r>
              <a:rPr lang="en-US" altLang="ja-JP" dirty="0"/>
              <a:t>p</a:t>
            </a:r>
            <a:r>
              <a:rPr lang="en-US" altLang="ja-JP" dirty="0" smtClean="0"/>
              <a:t>:</a:t>
            </a:r>
            <a:r>
              <a:rPr lang="ja-JP" altLang="en-US" dirty="0" smtClean="0"/>
              <a:t> </a:t>
            </a:r>
            <a:r>
              <a:rPr lang="en-US" altLang="ja-JP" dirty="0" smtClean="0"/>
              <a:t>GPU</a:t>
            </a:r>
            <a:r>
              <a:rPr lang="ja-JP" altLang="en-US" dirty="0" smtClean="0"/>
              <a:t>台数</a:t>
            </a:r>
            <a:endParaRPr lang="en-US" altLang="ja-JP" dirty="0" smtClean="0"/>
          </a:p>
          <a:p>
            <a:r>
              <a:rPr lang="ja-JP" altLang="en-US" dirty="0" smtClean="0"/>
              <a:t>平均次数</a:t>
            </a:r>
            <a:r>
              <a:rPr kumimoji="1" lang="ja-JP" altLang="en-US" dirty="0" smtClean="0"/>
              <a:t>：</a:t>
            </a:r>
            <a:r>
              <a:rPr lang="en-US" altLang="ja-JP" dirty="0" smtClean="0"/>
              <a:t>16</a:t>
            </a:r>
            <a:endParaRPr kumimoji="1" lang="ja-JP" altLang="en-US" dirty="0"/>
          </a:p>
        </p:txBody>
      </p:sp>
    </p:spTree>
    <p:extLst>
      <p:ext uri="{BB962C8B-B14F-4D97-AF65-F5344CB8AC3E}">
        <p14:creationId xmlns:p14="http://schemas.microsoft.com/office/powerpoint/2010/main" val="2742673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評価</a:t>
            </a:r>
            <a:r>
              <a:rPr lang="en-US" altLang="ja-JP" dirty="0" smtClean="0"/>
              <a:t>―</a:t>
            </a:r>
            <a:r>
              <a:rPr lang="en-US" altLang="ja-JP" dirty="0"/>
              <a:t>BFS×64</a:t>
            </a:r>
            <a:r>
              <a:rPr lang="ja-JP" altLang="en-US" dirty="0"/>
              <a:t>回の全</a:t>
            </a:r>
            <a:r>
              <a:rPr lang="en-US" altLang="ja-JP" dirty="0" smtClean="0"/>
              <a:t>GPU</a:t>
            </a:r>
            <a:r>
              <a:rPr lang="ja-JP" altLang="en-US" dirty="0" smtClean="0"/>
              <a:t>合計実行時間</a:t>
            </a:r>
            <a:endParaRPr kumimoji="1" lang="ja-JP" altLang="en-US" dirty="0"/>
          </a:p>
        </p:txBody>
      </p:sp>
      <p:sp>
        <p:nvSpPr>
          <p:cNvPr id="4" name="日付プレースホルダー 3"/>
          <p:cNvSpPr>
            <a:spLocks noGrp="1"/>
          </p:cNvSpPr>
          <p:nvPr>
            <p:ph type="dt" sz="half" idx="10"/>
          </p:nvPr>
        </p:nvSpPr>
        <p:spPr/>
        <p:txBody>
          <a:bodyPr/>
          <a:lstStyle/>
          <a:p>
            <a:fld id="{C8CAA044-C590-6D4A-9B1B-6E4766A5E140}" type="datetime1">
              <a:rPr kumimoji="1" lang="ja-JP" altLang="en-US" smtClean="0"/>
              <a:t>2014/12/04</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11CPSY</a:t>
            </a:r>
            <a:endParaRPr kumimoji="1" lang="ja-JP" altLang="en-US"/>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25</a:t>
            </a:fld>
            <a:endParaRPr kumimoji="1" lang="ja-JP" altLang="en-US"/>
          </a:p>
        </p:txBody>
      </p:sp>
      <p:graphicFrame>
        <p:nvGraphicFramePr>
          <p:cNvPr id="9" name="コンテンツ プレースホルダー 8"/>
          <p:cNvGraphicFramePr>
            <a:graphicFrameLocks noGrp="1"/>
          </p:cNvGraphicFramePr>
          <p:nvPr>
            <p:ph idx="1"/>
            <p:extLst>
              <p:ext uri="{D42A27DB-BD31-4B8C-83A1-F6EECF244321}">
                <p14:modId xmlns:p14="http://schemas.microsoft.com/office/powerpoint/2010/main" val="344415229"/>
              </p:ext>
            </p:extLst>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コンテンツ プレースホルダー 2"/>
          <p:cNvSpPr txBox="1">
            <a:spLocks/>
          </p:cNvSpPr>
          <p:nvPr/>
        </p:nvSpPr>
        <p:spPr>
          <a:xfrm>
            <a:off x="1500203" y="2435662"/>
            <a:ext cx="4035009" cy="153532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a:lstStyle>
          <a:p>
            <a:r>
              <a:rPr lang="en-US" altLang="ja-JP" sz="2000" dirty="0" smtClean="0"/>
              <a:t>GPU</a:t>
            </a:r>
            <a:r>
              <a:rPr lang="ja-JP" altLang="en-US" sz="2000" dirty="0" smtClean="0"/>
              <a:t>数</a:t>
            </a:r>
            <a:r>
              <a:rPr lang="en-US" altLang="ja-JP" sz="2000" i="1" dirty="0" smtClean="0"/>
              <a:t>p</a:t>
            </a:r>
            <a:r>
              <a:rPr lang="ja-JP" altLang="en-US" sz="2000" dirty="0" smtClean="0"/>
              <a:t>の増加で計算・通信時間が増加</a:t>
            </a:r>
            <a:endParaRPr lang="en-US" altLang="ja-JP" sz="2000" dirty="0" smtClean="0"/>
          </a:p>
          <a:p>
            <a:r>
              <a:rPr lang="ja-JP" altLang="en-US" sz="2000" dirty="0" smtClean="0"/>
              <a:t>通信時間の増加率が大きい</a:t>
            </a:r>
            <a:endParaRPr lang="en-US" altLang="ja-JP" sz="2000" dirty="0" smtClean="0"/>
          </a:p>
          <a:p>
            <a:r>
              <a:rPr lang="en-US" altLang="ja-JP" sz="2000" i="1" dirty="0" smtClean="0"/>
              <a:t>p</a:t>
            </a:r>
            <a:r>
              <a:rPr lang="en-US" altLang="ja-JP" sz="2000" dirty="0" smtClean="0"/>
              <a:t>=4, </a:t>
            </a:r>
            <a:r>
              <a:rPr lang="en-US" altLang="ja-JP" sz="2000" i="1" dirty="0" smtClean="0"/>
              <a:t>N</a:t>
            </a:r>
            <a:r>
              <a:rPr lang="en-US" altLang="ja-JP" sz="2000" dirty="0" smtClean="0"/>
              <a:t>&gt;=2</a:t>
            </a:r>
            <a:r>
              <a:rPr lang="en-US" altLang="ja-JP" sz="2000" baseline="30000" dirty="0" smtClean="0"/>
              <a:t>19</a:t>
            </a:r>
            <a:r>
              <a:rPr lang="ja-JP" altLang="en-US" sz="2000" dirty="0" smtClean="0"/>
              <a:t>で、通信</a:t>
            </a:r>
            <a:r>
              <a:rPr lang="en-US" altLang="ja-JP" sz="2000" dirty="0" smtClean="0"/>
              <a:t>&gt;</a:t>
            </a:r>
            <a:r>
              <a:rPr lang="ja-JP" altLang="en-US" sz="2000" dirty="0" smtClean="0"/>
              <a:t>計算</a:t>
            </a:r>
            <a:endParaRPr lang="ja-JP" altLang="en-US" sz="2000" dirty="0"/>
          </a:p>
        </p:txBody>
      </p:sp>
    </p:spTree>
    <p:extLst>
      <p:ext uri="{BB962C8B-B14F-4D97-AF65-F5344CB8AC3E}">
        <p14:creationId xmlns:p14="http://schemas.microsoft.com/office/powerpoint/2010/main" val="3205385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コンテンツ プレースホルダー 10"/>
          <p:cNvSpPr txBox="1">
            <a:spLocks/>
          </p:cNvSpPr>
          <p:nvPr/>
        </p:nvSpPr>
        <p:spPr>
          <a:xfrm>
            <a:off x="457200" y="5626460"/>
            <a:ext cx="8229600" cy="1202342"/>
          </a:xfrm>
          <a:prstGeom prst="rect">
            <a:avLst/>
          </a:prstGeom>
          <a:solidFill>
            <a:schemeClr val="bg1"/>
          </a:solidFill>
          <a:ln w="44450" cap="flat" cmpd="sng" algn="ctr">
            <a:noFill/>
            <a:prstDash val="solid"/>
          </a:ln>
          <a:effectLst/>
        </p:spPr>
        <p:txBody>
          <a:bodyPr vert="horz" lIns="91440" tIns="45720" rIns="91440" bIns="45720" rtlCol="0" anchor="ctr">
            <a:normAutofit/>
          </a:bodyPr>
          <a:lstStyle>
            <a:lvl1pPr marL="0" indent="0" algn="ctr" defTabSz="914400" rtl="0" eaLnBrk="1" latinLnBrk="0" hangingPunct="1">
              <a:spcBef>
                <a:spcPct val="20000"/>
              </a:spcBef>
              <a:buClr>
                <a:schemeClr val="accent1"/>
              </a:buClr>
              <a:buSzPct val="85000"/>
              <a:buFont typeface="Arial" pitchFamily="34" charset="0"/>
              <a:buNone/>
              <a:defRPr kumimoji="1" sz="2000" b="0" kern="1200">
                <a:solidFill>
                  <a:schemeClr val="tx2"/>
                </a:solidFill>
                <a:latin typeface="+mn-lt"/>
                <a:ea typeface="+mn-ea"/>
                <a:cs typeface="+mn-cs"/>
              </a:defRPr>
            </a:lvl1pPr>
            <a:lvl2pPr marL="457200" indent="0" algn="l" defTabSz="914400" rtl="0" eaLnBrk="1" latinLnBrk="0" hangingPunct="1">
              <a:spcBef>
                <a:spcPct val="20000"/>
              </a:spcBef>
              <a:buClr>
                <a:schemeClr val="accent1"/>
              </a:buClr>
              <a:buSzPct val="85000"/>
              <a:buFont typeface="Arial"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Clr>
                <a:schemeClr val="accent1"/>
              </a:buClr>
              <a:buSzPct val="90000"/>
              <a:buFont typeface="Arial"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Clr>
                <a:schemeClr val="accent1"/>
              </a:buClr>
              <a:buSzPct val="100000"/>
              <a:buFont typeface="Arial" pitchFamily="34" charset="0"/>
              <a:buNone/>
              <a:defRPr kumimoji="1" sz="1600" b="1" kern="1200" baseline="0">
                <a:solidFill>
                  <a:schemeClr val="tx1"/>
                </a:solidFill>
                <a:latin typeface="+mn-lt"/>
                <a:ea typeface="+mn-ea"/>
                <a:cs typeface="+mn-cs"/>
              </a:defRPr>
            </a:lvl5pPr>
            <a:lvl6pPr marL="22860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kumimoji="1" sz="1600" b="1" kern="1200">
                <a:solidFill>
                  <a:schemeClr val="tx1"/>
                </a:solidFill>
                <a:latin typeface="+mn-lt"/>
                <a:ea typeface="+mn-ea"/>
                <a:cs typeface="+mn-cs"/>
              </a:defRPr>
            </a:lvl9pPr>
          </a:lstStyle>
          <a:p>
            <a:pPr marL="342900" indent="-342900" algn="l">
              <a:buFont typeface="Arial"/>
              <a:buChar char="•"/>
            </a:pPr>
            <a:r>
              <a:rPr lang="en-US" altLang="ja-JP" sz="2200" dirty="0">
                <a:solidFill>
                  <a:schemeClr val="tx1"/>
                </a:solidFill>
              </a:rPr>
              <a:t>GPU</a:t>
            </a:r>
            <a:r>
              <a:rPr lang="ja-JP" altLang="en-US" sz="2200" dirty="0">
                <a:solidFill>
                  <a:schemeClr val="tx1"/>
                </a:solidFill>
              </a:rPr>
              <a:t>数</a:t>
            </a:r>
            <a:r>
              <a:rPr lang="en-US" altLang="ja-JP" sz="2200" dirty="0">
                <a:solidFill>
                  <a:schemeClr val="tx1"/>
                </a:solidFill>
              </a:rPr>
              <a:t>p</a:t>
            </a:r>
            <a:r>
              <a:rPr lang="ja-JP" altLang="en-US" sz="2200" dirty="0">
                <a:solidFill>
                  <a:schemeClr val="tx1"/>
                </a:solidFill>
              </a:rPr>
              <a:t>を増やしてもあまり性能が向上</a:t>
            </a:r>
            <a:r>
              <a:rPr lang="ja-JP" altLang="en-US" sz="2200" dirty="0" smtClean="0">
                <a:solidFill>
                  <a:schemeClr val="tx1"/>
                </a:solidFill>
              </a:rPr>
              <a:t>しない</a:t>
            </a:r>
            <a:endParaRPr lang="en-US" altLang="ja-JP" sz="2200" dirty="0">
              <a:solidFill>
                <a:schemeClr val="tx1"/>
              </a:solidFill>
            </a:endParaRPr>
          </a:p>
          <a:p>
            <a:pPr marL="800100" lvl="1" indent="-342900">
              <a:buFont typeface="Arial"/>
              <a:buChar char="•"/>
            </a:pPr>
            <a:r>
              <a:rPr lang="en-US" altLang="ja-JP" b="0" dirty="0" smtClean="0"/>
              <a:t>GPU</a:t>
            </a:r>
            <a:r>
              <a:rPr lang="ja-JP" altLang="en-US" b="0" dirty="0"/>
              <a:t>数</a:t>
            </a:r>
            <a:r>
              <a:rPr lang="en-US" altLang="ja-JP" b="0" dirty="0"/>
              <a:t>p</a:t>
            </a:r>
            <a:r>
              <a:rPr lang="ja-JP" altLang="en-US" b="0" dirty="0"/>
              <a:t>の増加に伴い通信時間が大きく増える</a:t>
            </a:r>
            <a:r>
              <a:rPr lang="ja-JP" altLang="en-US" b="0" dirty="0" smtClean="0"/>
              <a:t>ため</a:t>
            </a:r>
            <a:endParaRPr lang="en-US" altLang="ja-JP" b="0" dirty="0" smtClean="0"/>
          </a:p>
          <a:p>
            <a:pPr marL="800100" lvl="1" indent="-342900">
              <a:buFont typeface="Arial"/>
              <a:buChar char="•"/>
            </a:pPr>
            <a:r>
              <a:rPr lang="en-US" altLang="ja-JP" b="0" dirty="0" smtClean="0"/>
              <a:t>Ethernet</a:t>
            </a:r>
            <a:r>
              <a:rPr lang="ja-JP" altLang="en-US" b="0" dirty="0"/>
              <a:t>を介して通信を行う</a:t>
            </a:r>
            <a:r>
              <a:rPr lang="ja-JP" altLang="en-US" b="0" dirty="0" smtClean="0"/>
              <a:t>ため</a:t>
            </a:r>
            <a:endParaRPr lang="en-US" altLang="ja-JP" b="0" dirty="0"/>
          </a:p>
        </p:txBody>
      </p:sp>
      <p:sp>
        <p:nvSpPr>
          <p:cNvPr id="4" name="日付プレースホルダー 3"/>
          <p:cNvSpPr>
            <a:spLocks noGrp="1"/>
          </p:cNvSpPr>
          <p:nvPr>
            <p:ph type="dt" sz="half" idx="10"/>
          </p:nvPr>
        </p:nvSpPr>
        <p:spPr/>
        <p:txBody>
          <a:bodyPr/>
          <a:lstStyle/>
          <a:p>
            <a:fld id="{9040AFBB-3DBA-3248-AADF-FCD71A30B4DB}" type="datetime1">
              <a:rPr kumimoji="1" lang="ja-JP" altLang="en-US" smtClean="0"/>
              <a:t>2014/12/04</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11CPSY</a:t>
            </a:r>
            <a:endParaRPr kumimoji="1" lang="ja-JP" altLang="en-US"/>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26</a:t>
            </a:fld>
            <a:endParaRPr kumimoji="1" lang="ja-JP" altLang="en-US"/>
          </a:p>
        </p:txBody>
      </p:sp>
      <p:sp>
        <p:nvSpPr>
          <p:cNvPr id="12" name="テキスト ボックス 11"/>
          <p:cNvSpPr txBox="1"/>
          <p:nvPr/>
        </p:nvSpPr>
        <p:spPr>
          <a:xfrm>
            <a:off x="7187070" y="2154203"/>
            <a:ext cx="1390337" cy="646331"/>
          </a:xfrm>
          <a:prstGeom prst="rect">
            <a:avLst/>
          </a:prstGeom>
          <a:noFill/>
        </p:spPr>
        <p:txBody>
          <a:bodyPr wrap="none" rtlCol="0">
            <a:spAutoFit/>
          </a:bodyPr>
          <a:lstStyle/>
          <a:p>
            <a:r>
              <a:rPr lang="en-US" altLang="ja-JP" dirty="0" smtClean="0"/>
              <a:t>p</a:t>
            </a:r>
            <a:r>
              <a:rPr lang="ja-JP" altLang="en-US" dirty="0" smtClean="0"/>
              <a:t>：</a:t>
            </a:r>
            <a:r>
              <a:rPr lang="en-US" altLang="ja-JP" dirty="0" smtClean="0"/>
              <a:t>GPU</a:t>
            </a:r>
            <a:r>
              <a:rPr lang="ja-JP" altLang="en-US" dirty="0" smtClean="0"/>
              <a:t>台数</a:t>
            </a:r>
            <a:endParaRPr lang="en-US" altLang="ja-JP" dirty="0" smtClean="0"/>
          </a:p>
          <a:p>
            <a:r>
              <a:rPr lang="en-US" altLang="ja-JP" dirty="0" smtClean="0"/>
              <a:t>e</a:t>
            </a:r>
            <a:r>
              <a:rPr lang="ja-JP" altLang="en-US" dirty="0" smtClean="0"/>
              <a:t>：平均次数</a:t>
            </a:r>
            <a:endParaRPr kumimoji="1" lang="ja-JP" altLang="en-US" dirty="0"/>
          </a:p>
        </p:txBody>
      </p:sp>
      <p:graphicFrame>
        <p:nvGraphicFramePr>
          <p:cNvPr id="14" name="コンテンツ プレースホルダー 9"/>
          <p:cNvGraphicFramePr>
            <a:graphicFrameLocks noGrp="1"/>
          </p:cNvGraphicFramePr>
          <p:nvPr>
            <p:ph idx="1"/>
            <p:extLst>
              <p:ext uri="{D42A27DB-BD31-4B8C-83A1-F6EECF244321}">
                <p14:modId xmlns:p14="http://schemas.microsoft.com/office/powerpoint/2010/main" val="763637164"/>
              </p:ext>
            </p:extLst>
          </p:nvPr>
        </p:nvGraphicFramePr>
        <p:xfrm>
          <a:off x="457200" y="1600200"/>
          <a:ext cx="8229600" cy="4026260"/>
        </p:xfrm>
        <a:graphic>
          <a:graphicData uri="http://schemas.openxmlformats.org/drawingml/2006/chart">
            <c:chart xmlns:c="http://schemas.openxmlformats.org/drawingml/2006/chart" xmlns:r="http://schemas.openxmlformats.org/officeDocument/2006/relationships" r:id="rId3"/>
          </a:graphicData>
        </a:graphic>
      </p:graphicFrame>
      <p:sp>
        <p:nvSpPr>
          <p:cNvPr id="15" name="タイトル 1"/>
          <p:cNvSpPr>
            <a:spLocks noGrp="1"/>
          </p:cNvSpPr>
          <p:nvPr>
            <p:ph type="title"/>
          </p:nvPr>
        </p:nvSpPr>
        <p:spPr>
          <a:xfrm>
            <a:off x="457200" y="533400"/>
            <a:ext cx="8229600" cy="990600"/>
          </a:xfrm>
        </p:spPr>
        <p:txBody>
          <a:bodyPr>
            <a:normAutofit fontScale="90000"/>
          </a:bodyPr>
          <a:lstStyle/>
          <a:p>
            <a:r>
              <a:rPr lang="ja-JP" altLang="en-US" dirty="0" smtClean="0"/>
              <a:t>評価</a:t>
            </a:r>
            <a:r>
              <a:rPr lang="en-US" altLang="ja-JP" dirty="0" smtClean="0"/>
              <a:t>―GPU-BOX (4GPU) </a:t>
            </a:r>
            <a:r>
              <a:rPr lang="ja-JP" altLang="en-US" dirty="0" smtClean="0"/>
              <a:t>を用いた評価</a:t>
            </a:r>
            <a:endParaRPr kumimoji="1" lang="ja-JP" altLang="en-US" dirty="0"/>
          </a:p>
        </p:txBody>
      </p:sp>
    </p:spTree>
    <p:extLst>
      <p:ext uri="{BB962C8B-B14F-4D97-AF65-F5344CB8AC3E}">
        <p14:creationId xmlns:p14="http://schemas.microsoft.com/office/powerpoint/2010/main" val="38485623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solidFill>
                  <a:srgbClr val="D9D9D9"/>
                </a:solidFill>
              </a:rPr>
              <a:t>背景</a:t>
            </a:r>
            <a:endParaRPr kumimoji="1" lang="en-US" altLang="ja-JP" dirty="0" smtClean="0">
              <a:solidFill>
                <a:srgbClr val="D9D9D9"/>
              </a:solidFill>
            </a:endParaRPr>
          </a:p>
          <a:p>
            <a:r>
              <a:rPr kumimoji="1" lang="ja-JP" altLang="en-US" dirty="0" smtClean="0">
                <a:solidFill>
                  <a:srgbClr val="D9D9D9"/>
                </a:solidFill>
              </a:rPr>
              <a:t>システムの</a:t>
            </a:r>
            <a:r>
              <a:rPr lang="ja-JP" altLang="en-US" dirty="0" smtClean="0">
                <a:solidFill>
                  <a:srgbClr val="D9D9D9"/>
                </a:solidFill>
              </a:rPr>
              <a:t>概要</a:t>
            </a:r>
            <a:endParaRPr kumimoji="1" lang="en-US" altLang="ja-JP" dirty="0" smtClean="0">
              <a:solidFill>
                <a:srgbClr val="D9D9D9"/>
              </a:solidFill>
            </a:endParaRPr>
          </a:p>
          <a:p>
            <a:pPr lvl="1"/>
            <a:r>
              <a:rPr kumimoji="1" lang="en-US" altLang="ja-JP" dirty="0" err="1" smtClean="0">
                <a:solidFill>
                  <a:srgbClr val="D9D9D9"/>
                </a:solidFill>
              </a:rPr>
              <a:t>ExpEther</a:t>
            </a:r>
            <a:endParaRPr kumimoji="1" lang="en-US" altLang="ja-JP" dirty="0" smtClean="0">
              <a:solidFill>
                <a:srgbClr val="D9D9D9"/>
              </a:solidFill>
            </a:endParaRPr>
          </a:p>
          <a:p>
            <a:pPr lvl="1"/>
            <a:r>
              <a:rPr kumimoji="1" lang="en-US" altLang="ja-JP" dirty="0" err="1" smtClean="0">
                <a:solidFill>
                  <a:srgbClr val="D9D9D9"/>
                </a:solidFill>
              </a:rPr>
              <a:t>ExpEther</a:t>
            </a:r>
            <a:r>
              <a:rPr kumimoji="1" lang="ja-JP" altLang="en-US" dirty="0" smtClean="0">
                <a:solidFill>
                  <a:srgbClr val="D9D9D9"/>
                </a:solidFill>
              </a:rPr>
              <a:t>を用いたマルチ</a:t>
            </a:r>
            <a:r>
              <a:rPr kumimoji="1" lang="en-US" altLang="ja-JP" dirty="0" smtClean="0">
                <a:solidFill>
                  <a:srgbClr val="D9D9D9"/>
                </a:solidFill>
              </a:rPr>
              <a:t>GPU</a:t>
            </a:r>
            <a:r>
              <a:rPr kumimoji="1" lang="ja-JP" altLang="en-US" dirty="0" smtClean="0">
                <a:solidFill>
                  <a:srgbClr val="D9D9D9"/>
                </a:solidFill>
              </a:rPr>
              <a:t>システム</a:t>
            </a:r>
            <a:endParaRPr kumimoji="1" lang="en-US" altLang="ja-JP" dirty="0" smtClean="0">
              <a:solidFill>
                <a:srgbClr val="D9D9D9"/>
              </a:solidFill>
            </a:endParaRPr>
          </a:p>
          <a:p>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kumimoji="1" lang="en-US" altLang="ja-JP" dirty="0" smtClean="0">
                <a:solidFill>
                  <a:srgbClr val="D9D9D9"/>
                </a:solidFill>
              </a:rPr>
              <a:t>Level synchronized BFS</a:t>
            </a:r>
          </a:p>
          <a:p>
            <a:pPr lvl="1"/>
            <a:r>
              <a:rPr lang="ja-JP" altLang="en-US" dirty="0" smtClean="0">
                <a:solidFill>
                  <a:srgbClr val="D9D9D9"/>
                </a:solidFill>
              </a:rPr>
              <a:t>マルチ</a:t>
            </a:r>
            <a:r>
              <a:rPr lang="en-US" altLang="ja-JP" dirty="0" smtClean="0">
                <a:solidFill>
                  <a:srgbClr val="D9D9D9"/>
                </a:solidFill>
              </a:rPr>
              <a:t>GPU</a:t>
            </a:r>
            <a:r>
              <a:rPr lang="ja-JP" altLang="en-US" dirty="0" smtClean="0">
                <a:solidFill>
                  <a:srgbClr val="D9D9D9"/>
                </a:solidFill>
              </a:rPr>
              <a:t>システムにおける</a:t>
            </a:r>
            <a:r>
              <a:rPr lang="en-US" altLang="ja-JP" dirty="0" smtClean="0">
                <a:solidFill>
                  <a:srgbClr val="D9D9D9"/>
                </a:solidFill>
              </a:rPr>
              <a:t>BFS</a:t>
            </a:r>
            <a:endParaRPr kumimoji="1" lang="en-US" altLang="ja-JP" dirty="0" smtClean="0">
              <a:solidFill>
                <a:srgbClr val="D9D9D9"/>
              </a:solidFill>
            </a:endParaRPr>
          </a:p>
          <a:p>
            <a:r>
              <a:rPr kumimoji="1" lang="ja-JP" altLang="en-US" dirty="0" smtClean="0">
                <a:solidFill>
                  <a:srgbClr val="D9D9D9"/>
                </a:solidFill>
              </a:rPr>
              <a:t>関連研究</a:t>
            </a:r>
            <a:endParaRPr kumimoji="1" lang="en-US" altLang="ja-JP" dirty="0" smtClean="0">
              <a:solidFill>
                <a:srgbClr val="D9D9D9"/>
              </a:solidFill>
            </a:endParaRPr>
          </a:p>
          <a:p>
            <a:pPr lvl="1"/>
            <a:r>
              <a:rPr kumimoji="1" lang="en-US" altLang="ja-JP" dirty="0" smtClean="0">
                <a:solidFill>
                  <a:srgbClr val="D9D9D9"/>
                </a:solidFill>
              </a:rPr>
              <a:t>Simple BFS [</a:t>
            </a:r>
            <a:r>
              <a:rPr lang="en-US" altLang="ja-JP" dirty="0">
                <a:solidFill>
                  <a:srgbClr val="D9D9D9"/>
                </a:solidFill>
              </a:rPr>
              <a:t>P. </a:t>
            </a:r>
            <a:r>
              <a:rPr lang="en-US" altLang="ja-JP" dirty="0" smtClean="0">
                <a:solidFill>
                  <a:srgbClr val="D9D9D9"/>
                </a:solidFill>
              </a:rPr>
              <a:t>Harish, </a:t>
            </a:r>
            <a:r>
              <a:rPr lang="en-US" altLang="ja-JP" dirty="0" err="1" smtClean="0">
                <a:solidFill>
                  <a:srgbClr val="D9D9D9"/>
                </a:solidFill>
              </a:rPr>
              <a:t>HiPC</a:t>
            </a:r>
            <a:r>
              <a:rPr lang="en-US" altLang="ja-JP" dirty="0" smtClean="0">
                <a:solidFill>
                  <a:srgbClr val="D9D9D9"/>
                </a:solidFill>
              </a:rPr>
              <a:t> 2007]</a:t>
            </a:r>
            <a:endParaRPr kumimoji="1" lang="en-US" altLang="ja-JP" dirty="0" smtClean="0">
              <a:solidFill>
                <a:srgbClr val="D9D9D9"/>
              </a:solidFill>
            </a:endParaRPr>
          </a:p>
          <a:p>
            <a:pPr lvl="1"/>
            <a:r>
              <a:rPr kumimoji="1" lang="en-US" altLang="ja-JP" dirty="0" smtClean="0">
                <a:solidFill>
                  <a:srgbClr val="D9D9D9"/>
                </a:solidFill>
              </a:rPr>
              <a:t>Pre-research BFS [T. </a:t>
            </a:r>
            <a:r>
              <a:rPr kumimoji="1" lang="en-US" altLang="ja-JP" dirty="0" err="1" smtClean="0">
                <a:solidFill>
                  <a:srgbClr val="D9D9D9"/>
                </a:solidFill>
              </a:rPr>
              <a:t>Mitsuishi</a:t>
            </a:r>
            <a:r>
              <a:rPr kumimoji="1" lang="en-US" altLang="ja-JP" dirty="0" smtClean="0">
                <a:solidFill>
                  <a:srgbClr val="D9D9D9"/>
                </a:solidFill>
              </a:rPr>
              <a:t>, HEART2014]</a:t>
            </a:r>
          </a:p>
          <a:p>
            <a:r>
              <a:rPr kumimoji="1" lang="ja-JP" altLang="en-US" dirty="0" smtClean="0">
                <a:solidFill>
                  <a:srgbClr val="D9D9D9"/>
                </a:solidFill>
              </a:rPr>
              <a:t>提案手法</a:t>
            </a:r>
            <a:endParaRPr kumimoji="1" lang="en-US" altLang="ja-JP" dirty="0" smtClean="0">
              <a:solidFill>
                <a:srgbClr val="D9D9D9"/>
              </a:solidFill>
            </a:endParaRPr>
          </a:p>
          <a:p>
            <a:r>
              <a:rPr kumimoji="1" lang="ja-JP" altLang="en-US" dirty="0" smtClean="0">
                <a:solidFill>
                  <a:srgbClr val="D9D9D9"/>
                </a:solidFill>
              </a:rPr>
              <a:t>評価</a:t>
            </a:r>
            <a:endParaRPr kumimoji="1" lang="en-US" altLang="ja-JP" dirty="0" smtClean="0">
              <a:solidFill>
                <a:srgbClr val="D9D9D9"/>
              </a:solidFill>
            </a:endParaRPr>
          </a:p>
          <a:p>
            <a:pPr lvl="1"/>
            <a:r>
              <a:rPr kumimoji="1" lang="ja-JP" altLang="en-US" dirty="0" smtClean="0">
                <a:solidFill>
                  <a:srgbClr val="D9D9D9"/>
                </a:solidFill>
              </a:rPr>
              <a:t>評価環境，ベンチマーク</a:t>
            </a:r>
            <a:endParaRPr kumimoji="1" lang="en-US" altLang="ja-JP" dirty="0" smtClean="0">
              <a:solidFill>
                <a:srgbClr val="D9D9D9"/>
              </a:solidFill>
            </a:endParaRPr>
          </a:p>
          <a:p>
            <a:pPr lvl="1"/>
            <a:r>
              <a:rPr kumimoji="1" lang="en-US" altLang="ja-JP" dirty="0" smtClean="0">
                <a:solidFill>
                  <a:srgbClr val="D9D9D9"/>
                </a:solidFill>
              </a:rPr>
              <a:t>BFS</a:t>
            </a:r>
            <a:r>
              <a:rPr kumimoji="1" lang="ja-JP" altLang="en-US" dirty="0" smtClean="0">
                <a:solidFill>
                  <a:srgbClr val="D9D9D9"/>
                </a:solidFill>
              </a:rPr>
              <a:t>各種の比較</a:t>
            </a:r>
            <a:endParaRPr kumimoji="1" lang="en-US" altLang="ja-JP" dirty="0" smtClean="0">
              <a:solidFill>
                <a:srgbClr val="D9D9D9"/>
              </a:solidFill>
            </a:endParaRPr>
          </a:p>
          <a:p>
            <a:pPr lvl="1"/>
            <a:r>
              <a:rPr kumimoji="1" lang="en-US" altLang="ja-JP" dirty="0" smtClean="0">
                <a:solidFill>
                  <a:srgbClr val="D9D9D9"/>
                </a:solidFill>
              </a:rPr>
              <a:t>Proposed BFS</a:t>
            </a:r>
            <a:r>
              <a:rPr kumimoji="1" lang="ja-JP" altLang="en-US" dirty="0" smtClean="0">
                <a:solidFill>
                  <a:srgbClr val="D9D9D9"/>
                </a:solidFill>
              </a:rPr>
              <a:t>と</a:t>
            </a:r>
            <a:r>
              <a:rPr kumimoji="1" lang="en-US" altLang="ja-JP" dirty="0" smtClean="0">
                <a:solidFill>
                  <a:srgbClr val="D9D9D9"/>
                </a:solidFill>
              </a:rPr>
              <a:t>GPU</a:t>
            </a:r>
            <a:r>
              <a:rPr lang="ja-JP" altLang="en-US" dirty="0" smtClean="0">
                <a:solidFill>
                  <a:srgbClr val="D9D9D9"/>
                </a:solidFill>
              </a:rPr>
              <a:t>台数の評価</a:t>
            </a:r>
            <a:endParaRPr kumimoji="1" lang="en-US" altLang="ja-JP" dirty="0" smtClean="0">
              <a:solidFill>
                <a:srgbClr val="D9D9D9"/>
              </a:solidFill>
            </a:endParaRPr>
          </a:p>
          <a:p>
            <a:r>
              <a:rPr kumimoji="1" lang="ja-JP" altLang="en-US" dirty="0" smtClean="0">
                <a:solidFill>
                  <a:srgbClr val="C0504D"/>
                </a:solidFill>
              </a:rPr>
              <a:t>結論</a:t>
            </a:r>
            <a:endParaRPr kumimoji="1" lang="en-US" altLang="ja-JP" dirty="0" smtClean="0">
              <a:solidFill>
                <a:srgbClr val="C0504D"/>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27</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50757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結論</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ja-JP" altLang="en-US" dirty="0" smtClean="0"/>
              <a:t>従来の</a:t>
            </a:r>
            <a:r>
              <a:rPr kumimoji="1" lang="en-US" altLang="ja-JP" dirty="0" smtClean="0"/>
              <a:t>GPU</a:t>
            </a:r>
            <a:r>
              <a:rPr kumimoji="1" lang="ja-JP" altLang="en-US" dirty="0" smtClean="0"/>
              <a:t>向け並列</a:t>
            </a:r>
            <a:r>
              <a:rPr kumimoji="1" lang="en-US" altLang="ja-JP" dirty="0" smtClean="0"/>
              <a:t>BFS</a:t>
            </a:r>
            <a:r>
              <a:rPr kumimoji="1" lang="ja-JP" altLang="en-US" dirty="0" smtClean="0"/>
              <a:t>アルゴリズムの課題を解決</a:t>
            </a:r>
            <a:endParaRPr kumimoji="1" lang="en-US" altLang="ja-JP" dirty="0" smtClean="0"/>
          </a:p>
          <a:p>
            <a:pPr lvl="1"/>
            <a:r>
              <a:rPr lang="en-US" altLang="ja-JP" dirty="0" smtClean="0"/>
              <a:t>warp</a:t>
            </a:r>
            <a:r>
              <a:rPr lang="ja-JP" altLang="en-US" dirty="0" smtClean="0"/>
              <a:t>内の</a:t>
            </a:r>
            <a:r>
              <a:rPr lang="en-US" altLang="ja-JP" dirty="0" smtClean="0"/>
              <a:t>CUDA</a:t>
            </a:r>
            <a:r>
              <a:rPr lang="ja-JP" altLang="en-US" dirty="0" smtClean="0"/>
              <a:t>スレッドの効率が悪い</a:t>
            </a:r>
            <a:endParaRPr lang="en-US" altLang="ja-JP" dirty="0" smtClean="0"/>
          </a:p>
          <a:p>
            <a:pPr lvl="1"/>
            <a:r>
              <a:rPr kumimoji="1" lang="ja-JP" altLang="en-US" dirty="0" smtClean="0"/>
              <a:t>タスクバランスが悪い</a:t>
            </a:r>
            <a:endParaRPr kumimoji="1" lang="en-US" altLang="ja-JP" dirty="0" smtClean="0"/>
          </a:p>
          <a:p>
            <a:pPr lvl="1"/>
            <a:r>
              <a:rPr lang="ja-JP" altLang="en-US" dirty="0" smtClean="0"/>
              <a:t>重い整列処理</a:t>
            </a:r>
            <a:endParaRPr lang="en-US" altLang="ja-JP" dirty="0" smtClean="0"/>
          </a:p>
          <a:p>
            <a:r>
              <a:rPr kumimoji="1" lang="en-US" altLang="ja-JP" dirty="0" smtClean="0"/>
              <a:t>bin sort</a:t>
            </a:r>
            <a:r>
              <a:rPr kumimoji="1" lang="ja-JP" altLang="en-US" dirty="0" smtClean="0"/>
              <a:t>を応用したデータ構造の切り替えによる効率化</a:t>
            </a:r>
            <a:endParaRPr kumimoji="1" lang="en-US" altLang="ja-JP" dirty="0" smtClean="0"/>
          </a:p>
          <a:p>
            <a:r>
              <a:rPr kumimoji="1" lang="en-US" altLang="ja-JP" dirty="0" smtClean="0"/>
              <a:t>Simple BFS</a:t>
            </a:r>
            <a:r>
              <a:rPr kumimoji="1" lang="ja-JP" altLang="en-US" dirty="0" smtClean="0"/>
              <a:t>の</a:t>
            </a:r>
            <a:r>
              <a:rPr kumimoji="1" lang="ja-JP" altLang="en-US" dirty="0" smtClean="0">
                <a:solidFill>
                  <a:schemeClr val="accent2"/>
                </a:solidFill>
              </a:rPr>
              <a:t>最大</a:t>
            </a:r>
            <a:r>
              <a:rPr kumimoji="1" lang="en-US" altLang="ja-JP" dirty="0" smtClean="0">
                <a:solidFill>
                  <a:schemeClr val="accent2"/>
                </a:solidFill>
              </a:rPr>
              <a:t>6.3</a:t>
            </a:r>
            <a:r>
              <a:rPr kumimoji="1" lang="ja-JP" altLang="en-US" dirty="0" smtClean="0">
                <a:solidFill>
                  <a:schemeClr val="accent2"/>
                </a:solidFill>
              </a:rPr>
              <a:t>倍</a:t>
            </a:r>
            <a:r>
              <a:rPr kumimoji="1" lang="ja-JP" altLang="en-US" dirty="0" smtClean="0"/>
              <a:t>，</a:t>
            </a:r>
            <a:r>
              <a:rPr kumimoji="1" lang="en-US" altLang="ja-JP" dirty="0" smtClean="0"/>
              <a:t>Pre-research BFS</a:t>
            </a:r>
            <a:r>
              <a:rPr kumimoji="1" lang="ja-JP" altLang="en-US" dirty="0" smtClean="0"/>
              <a:t>の</a:t>
            </a:r>
            <a:r>
              <a:rPr kumimoji="1" lang="ja-JP" altLang="en-US" dirty="0" smtClean="0">
                <a:solidFill>
                  <a:srgbClr val="C0504D"/>
                </a:solidFill>
              </a:rPr>
              <a:t>最大</a:t>
            </a:r>
            <a:r>
              <a:rPr kumimoji="1" lang="en-US" altLang="ja-JP" dirty="0" smtClean="0">
                <a:solidFill>
                  <a:srgbClr val="C0504D"/>
                </a:solidFill>
              </a:rPr>
              <a:t>10</a:t>
            </a:r>
            <a:r>
              <a:rPr kumimoji="1" lang="ja-JP" altLang="en-US" dirty="0" smtClean="0">
                <a:solidFill>
                  <a:srgbClr val="C0504D"/>
                </a:solidFill>
              </a:rPr>
              <a:t>倍</a:t>
            </a:r>
            <a:endParaRPr lang="en-US" altLang="ja-JP" dirty="0">
              <a:solidFill>
                <a:srgbClr val="C0504D"/>
              </a:solidFill>
            </a:endParaRPr>
          </a:p>
          <a:p>
            <a:r>
              <a:rPr kumimoji="1" lang="en-US" altLang="ja-JP" dirty="0" smtClean="0">
                <a:solidFill>
                  <a:srgbClr val="000000"/>
                </a:solidFill>
              </a:rPr>
              <a:t>GPU-BOX</a:t>
            </a:r>
            <a:r>
              <a:rPr kumimoji="1" lang="ja-JP" altLang="en-US" dirty="0" smtClean="0">
                <a:solidFill>
                  <a:srgbClr val="000000"/>
                </a:solidFill>
              </a:rPr>
              <a:t>では通信ボトルネックとなり</a:t>
            </a:r>
            <a:r>
              <a:rPr lang="ja-JP" altLang="en-US" dirty="0" smtClean="0"/>
              <a:t>性能のスケールが乏しい</a:t>
            </a:r>
            <a:endParaRPr kumimoji="1" lang="en-US" altLang="ja-JP" dirty="0" smtClean="0"/>
          </a:p>
          <a:p>
            <a:endParaRPr lang="en-US" altLang="ja-JP" dirty="0"/>
          </a:p>
          <a:p>
            <a:r>
              <a:rPr kumimoji="1" lang="ja-JP" altLang="en-US" dirty="0" smtClean="0"/>
              <a:t>今後の課題</a:t>
            </a:r>
            <a:endParaRPr kumimoji="1" lang="en-US" altLang="ja-JP" dirty="0" smtClean="0"/>
          </a:p>
          <a:p>
            <a:pPr marL="731520" lvl="1" indent="-457200">
              <a:buFont typeface="+mj-lt"/>
              <a:buAutoNum type="arabicPeriod"/>
            </a:pPr>
            <a:r>
              <a:rPr lang="ja-JP" altLang="en-US" dirty="0"/>
              <a:t>大規模グラフ</a:t>
            </a:r>
            <a:r>
              <a:rPr lang="en-US" altLang="ja-JP" dirty="0"/>
              <a:t>/</a:t>
            </a:r>
            <a:r>
              <a:rPr lang="ja-JP" altLang="en-US" dirty="0"/>
              <a:t>システムほど通信時間が大きく</a:t>
            </a:r>
            <a:r>
              <a:rPr lang="ja-JP" altLang="en-US" dirty="0" smtClean="0"/>
              <a:t>なる</a:t>
            </a:r>
            <a:endParaRPr lang="en-US" altLang="ja-JP" dirty="0" smtClean="0"/>
          </a:p>
          <a:p>
            <a:pPr marL="731520" lvl="1" indent="-457200">
              <a:buFont typeface="+mj-lt"/>
              <a:buAutoNum type="arabicPeriod"/>
            </a:pPr>
            <a:r>
              <a:rPr lang="ja-JP" altLang="en-US" dirty="0" smtClean="0"/>
              <a:t>作業用メモリの使用量を</a:t>
            </a:r>
            <a:r>
              <a:rPr lang="en-US" altLang="ja-JP" dirty="0" smtClean="0"/>
              <a:t>GPU</a:t>
            </a:r>
            <a:r>
              <a:rPr lang="ja-JP" altLang="en-US" dirty="0" smtClean="0"/>
              <a:t>数で割ることができない</a:t>
            </a:r>
            <a:endParaRPr lang="en-US" altLang="ja-JP" dirty="0" smtClean="0"/>
          </a:p>
          <a:p>
            <a:pPr lvl="1"/>
            <a:r>
              <a:rPr kumimoji="1" lang="en-US" altLang="ja-JP" dirty="0" smtClean="0"/>
              <a:t>bin sort</a:t>
            </a:r>
            <a:r>
              <a:rPr kumimoji="1" lang="ja-JP" altLang="en-US" dirty="0" smtClean="0"/>
              <a:t>の処理を</a:t>
            </a:r>
            <a:r>
              <a:rPr kumimoji="1" lang="en-US" altLang="ja-JP" dirty="0" smtClean="0"/>
              <a:t>GPU</a:t>
            </a:r>
            <a:r>
              <a:rPr kumimoji="1" lang="ja-JP" altLang="en-US" dirty="0" smtClean="0"/>
              <a:t>数で分割し，処理をパイプライン化</a:t>
            </a:r>
            <a:endParaRPr kumimoji="1" lang="en-US" altLang="ja-JP" dirty="0" smtClean="0"/>
          </a:p>
          <a:p>
            <a:pPr lvl="2"/>
            <a:r>
              <a:rPr lang="ja-JP" altLang="en-US" dirty="0" smtClean="0"/>
              <a:t>メモリ使用量を削減し，通信と計算をオーバラップすることができる</a:t>
            </a:r>
            <a:endParaRPr kumimoji="1" lang="ja-JP" altLang="en-US" dirty="0"/>
          </a:p>
        </p:txBody>
      </p:sp>
      <p:sp>
        <p:nvSpPr>
          <p:cNvPr id="4" name="日付プレースホルダー 3"/>
          <p:cNvSpPr>
            <a:spLocks noGrp="1"/>
          </p:cNvSpPr>
          <p:nvPr>
            <p:ph type="dt" sz="half" idx="10"/>
          </p:nvPr>
        </p:nvSpPr>
        <p:spPr/>
        <p:txBody>
          <a:bodyPr/>
          <a:lstStyle/>
          <a:p>
            <a:fld id="{C02A723D-5107-234F-AE84-E56F742F8E09}" type="datetime1">
              <a:rPr kumimoji="1" lang="ja-JP" altLang="en-US" smtClean="0"/>
              <a:t>2014/12/04</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11CPSY</a:t>
            </a:r>
            <a:endParaRPr kumimoji="1" lang="ja-JP" altLang="en-US"/>
          </a:p>
        </p:txBody>
      </p:sp>
      <p:sp>
        <p:nvSpPr>
          <p:cNvPr id="6" name="スライド番号プレースホルダー 5"/>
          <p:cNvSpPr>
            <a:spLocks noGrp="1"/>
          </p:cNvSpPr>
          <p:nvPr>
            <p:ph type="sldNum" sz="quarter" idx="12"/>
          </p:nvPr>
        </p:nvSpPr>
        <p:spPr/>
        <p:txBody>
          <a:bodyPr/>
          <a:lstStyle/>
          <a:p>
            <a:fld id="{45E31C3F-C679-2546-A6E2-524E8614E711}" type="slidenum">
              <a:rPr kumimoji="1" lang="ja-JP" altLang="en-US" smtClean="0"/>
              <a:t>28</a:t>
            </a:fld>
            <a:endParaRPr kumimoji="1" lang="ja-JP" altLang="en-US"/>
          </a:p>
        </p:txBody>
      </p:sp>
    </p:spTree>
    <p:extLst>
      <p:ext uri="{BB962C8B-B14F-4D97-AF65-F5344CB8AC3E}">
        <p14:creationId xmlns:p14="http://schemas.microsoft.com/office/powerpoint/2010/main" val="35448325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幅優先探索</a:t>
            </a:r>
            <a:r>
              <a:rPr kumimoji="1" lang="en-US" altLang="ja-JP" dirty="0" smtClean="0"/>
              <a:t>(BFS)</a:t>
            </a:r>
            <a:endParaRPr kumimoji="1" lang="ja-JP" altLang="en-US" dirty="0"/>
          </a:p>
        </p:txBody>
      </p:sp>
      <p:sp>
        <p:nvSpPr>
          <p:cNvPr id="3" name="コンテンツ プレースホルダー 2"/>
          <p:cNvSpPr>
            <a:spLocks noGrp="1"/>
          </p:cNvSpPr>
          <p:nvPr>
            <p:ph idx="1"/>
          </p:nvPr>
        </p:nvSpPr>
        <p:spPr>
          <a:xfrm>
            <a:off x="457200" y="1600200"/>
            <a:ext cx="8229600" cy="1285860"/>
          </a:xfrm>
        </p:spPr>
        <p:txBody>
          <a:bodyPr/>
          <a:lstStyle/>
          <a:p>
            <a:r>
              <a:rPr kumimoji="1" lang="ja-JP" altLang="en-US" dirty="0" smtClean="0"/>
              <a:t>グラフ探索アルゴリズム</a:t>
            </a:r>
            <a:endParaRPr kumimoji="1" lang="en-US" altLang="ja-JP" dirty="0"/>
          </a:p>
          <a:p>
            <a:r>
              <a:rPr lang="ja-JP" altLang="en-US" dirty="0" smtClean="0"/>
              <a:t>グラフ</a:t>
            </a:r>
            <a:r>
              <a:rPr lang="ja-JP" altLang="en-US" smtClean="0"/>
              <a:t>のある頂点</a:t>
            </a:r>
            <a:r>
              <a:rPr lang="ja-JP" altLang="en-US" dirty="0" smtClean="0"/>
              <a:t>を起点にして頂点を次々に訪問</a:t>
            </a:r>
            <a:endParaRPr kumimoji="1" lang="en-US" altLang="ja-JP" dirty="0" smtClean="0"/>
          </a:p>
        </p:txBody>
      </p:sp>
      <p:sp>
        <p:nvSpPr>
          <p:cNvPr id="4" name="日付プレースホルダー 3"/>
          <p:cNvSpPr>
            <a:spLocks noGrp="1"/>
          </p:cNvSpPr>
          <p:nvPr>
            <p:ph type="dt" sz="half" idx="10"/>
          </p:nvPr>
        </p:nvSpPr>
        <p:spPr/>
        <p:txBody>
          <a:bodyPr/>
          <a:lstStyle/>
          <a:p>
            <a:fld id="{62D04FED-D53E-964B-8804-8197E5B84E8E}" type="datetime1">
              <a:rPr lang="ja-JP" altLang="en-US" smtClean="0"/>
              <a:t>2014/12/04</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29</a:t>
            </a:fld>
            <a:endParaRPr lang="en-US"/>
          </a:p>
        </p:txBody>
      </p:sp>
      <p:sp>
        <p:nvSpPr>
          <p:cNvPr id="64" name="テキスト ボックス 63"/>
          <p:cNvSpPr txBox="1"/>
          <p:nvPr/>
        </p:nvSpPr>
        <p:spPr>
          <a:xfrm>
            <a:off x="3995077" y="2966268"/>
            <a:ext cx="1745578" cy="369332"/>
          </a:xfrm>
          <a:prstGeom prst="rect">
            <a:avLst/>
          </a:prstGeom>
          <a:noFill/>
        </p:spPr>
        <p:txBody>
          <a:bodyPr wrap="none" rtlCol="0">
            <a:spAutoFit/>
          </a:bodyPr>
          <a:lstStyle/>
          <a:p>
            <a:r>
              <a:rPr kumimoji="1" lang="en-US" altLang="ja-JP" dirty="0" smtClean="0"/>
              <a:t>Visited vertices</a:t>
            </a:r>
            <a:endParaRPr kumimoji="1" lang="ja-JP" altLang="en-US" dirty="0"/>
          </a:p>
        </p:txBody>
      </p:sp>
      <p:sp>
        <p:nvSpPr>
          <p:cNvPr id="65" name="テキスト ボックス 64"/>
          <p:cNvSpPr txBox="1"/>
          <p:nvPr/>
        </p:nvSpPr>
        <p:spPr>
          <a:xfrm>
            <a:off x="1337068" y="2966268"/>
            <a:ext cx="1827318" cy="369332"/>
          </a:xfrm>
          <a:prstGeom prst="rect">
            <a:avLst/>
          </a:prstGeom>
          <a:noFill/>
        </p:spPr>
        <p:txBody>
          <a:bodyPr wrap="none" rtlCol="0">
            <a:spAutoFit/>
          </a:bodyPr>
          <a:lstStyle/>
          <a:p>
            <a:r>
              <a:rPr kumimoji="1" lang="en-US" altLang="ja-JP" dirty="0" smtClean="0"/>
              <a:t>Searched graph</a:t>
            </a:r>
            <a:endParaRPr kumimoji="1" lang="ja-JP" altLang="en-US" dirty="0"/>
          </a:p>
        </p:txBody>
      </p:sp>
      <p:sp>
        <p:nvSpPr>
          <p:cNvPr id="66" name="テキスト ボックス 65"/>
          <p:cNvSpPr txBox="1"/>
          <p:nvPr/>
        </p:nvSpPr>
        <p:spPr>
          <a:xfrm>
            <a:off x="7723120" y="3933722"/>
            <a:ext cx="929010" cy="369332"/>
          </a:xfrm>
          <a:prstGeom prst="rect">
            <a:avLst/>
          </a:prstGeom>
          <a:noFill/>
        </p:spPr>
        <p:txBody>
          <a:bodyPr wrap="none" rtlCol="0">
            <a:spAutoFit/>
          </a:bodyPr>
          <a:lstStyle/>
          <a:p>
            <a:r>
              <a:rPr kumimoji="1" lang="en-US" altLang="ja-JP" dirty="0" smtClean="0"/>
              <a:t>Level 1</a:t>
            </a:r>
            <a:endParaRPr kumimoji="1" lang="ja-JP" altLang="en-US" dirty="0"/>
          </a:p>
        </p:txBody>
      </p:sp>
      <p:sp>
        <p:nvSpPr>
          <p:cNvPr id="67" name="テキスト ボックス 66"/>
          <p:cNvSpPr txBox="1"/>
          <p:nvPr/>
        </p:nvSpPr>
        <p:spPr>
          <a:xfrm>
            <a:off x="7723120" y="4727657"/>
            <a:ext cx="929010" cy="369332"/>
          </a:xfrm>
          <a:prstGeom prst="rect">
            <a:avLst/>
          </a:prstGeom>
          <a:noFill/>
        </p:spPr>
        <p:txBody>
          <a:bodyPr wrap="none" rtlCol="0">
            <a:spAutoFit/>
          </a:bodyPr>
          <a:lstStyle/>
          <a:p>
            <a:r>
              <a:rPr kumimoji="1" lang="en-US" altLang="ja-JP" dirty="0" smtClean="0"/>
              <a:t>Level 2</a:t>
            </a:r>
            <a:endParaRPr kumimoji="1" lang="ja-JP" altLang="en-US" dirty="0"/>
          </a:p>
        </p:txBody>
      </p:sp>
      <p:sp>
        <p:nvSpPr>
          <p:cNvPr id="68" name="テキスト ボックス 67"/>
          <p:cNvSpPr txBox="1"/>
          <p:nvPr/>
        </p:nvSpPr>
        <p:spPr>
          <a:xfrm>
            <a:off x="7723120" y="3141000"/>
            <a:ext cx="929010" cy="369332"/>
          </a:xfrm>
          <a:prstGeom prst="rect">
            <a:avLst/>
          </a:prstGeom>
          <a:noFill/>
        </p:spPr>
        <p:txBody>
          <a:bodyPr wrap="none" rtlCol="0">
            <a:spAutoFit/>
          </a:bodyPr>
          <a:lstStyle/>
          <a:p>
            <a:r>
              <a:rPr kumimoji="1" lang="en-US" altLang="ja-JP" dirty="0" smtClean="0"/>
              <a:t>Level 0</a:t>
            </a:r>
            <a:endParaRPr kumimoji="1" lang="ja-JP" altLang="en-US" dirty="0"/>
          </a:p>
        </p:txBody>
      </p:sp>
      <p:grpSp>
        <p:nvGrpSpPr>
          <p:cNvPr id="132" name="図形グループ 131"/>
          <p:cNvGrpSpPr/>
          <p:nvPr/>
        </p:nvGrpSpPr>
        <p:grpSpPr>
          <a:xfrm>
            <a:off x="737528" y="3799815"/>
            <a:ext cx="3210333" cy="1932612"/>
            <a:chOff x="5277736" y="95444"/>
            <a:chExt cx="3210333" cy="1932612"/>
          </a:xfrm>
        </p:grpSpPr>
        <p:sp>
          <p:nvSpPr>
            <p:cNvPr id="72" name="円/楕円 71"/>
            <p:cNvSpPr/>
            <p:nvPr/>
          </p:nvSpPr>
          <p:spPr>
            <a:xfrm>
              <a:off x="5277736"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000000"/>
                  </a:solidFill>
                  <a:latin typeface="Calibri" panose="020F0502020204030204" pitchFamily="34" charset="0"/>
                </a:rPr>
                <a:t>0</a:t>
              </a:r>
              <a:endParaRPr kumimoji="1" lang="ja-JP" altLang="en-US" dirty="0">
                <a:solidFill>
                  <a:srgbClr val="000000"/>
                </a:solidFill>
                <a:latin typeface="Calibri" panose="020F0502020204030204" pitchFamily="34" charset="0"/>
              </a:endParaRPr>
            </a:p>
          </p:txBody>
        </p:sp>
        <p:sp>
          <p:nvSpPr>
            <p:cNvPr id="73" name="円/楕円 72"/>
            <p:cNvSpPr/>
            <p:nvPr/>
          </p:nvSpPr>
          <p:spPr>
            <a:xfrm>
              <a:off x="5900558" y="1524000"/>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1</a:t>
              </a:r>
              <a:endParaRPr kumimoji="1" lang="ja-JP" altLang="en-US" dirty="0">
                <a:solidFill>
                  <a:srgbClr val="000000"/>
                </a:solidFill>
                <a:latin typeface="Calibri" panose="020F0502020204030204" pitchFamily="34" charset="0"/>
              </a:endParaRPr>
            </a:p>
          </p:txBody>
        </p:sp>
        <p:sp>
          <p:nvSpPr>
            <p:cNvPr id="74" name="円/楕円 73"/>
            <p:cNvSpPr/>
            <p:nvPr/>
          </p:nvSpPr>
          <p:spPr>
            <a:xfrm>
              <a:off x="6499437"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4</a:t>
              </a:r>
              <a:endParaRPr kumimoji="1" lang="ja-JP" altLang="en-US" dirty="0">
                <a:solidFill>
                  <a:srgbClr val="000000"/>
                </a:solidFill>
                <a:latin typeface="Calibri" panose="020F0502020204030204" pitchFamily="34" charset="0"/>
              </a:endParaRPr>
            </a:p>
          </p:txBody>
        </p:sp>
        <p:sp>
          <p:nvSpPr>
            <p:cNvPr id="75" name="円/楕円 74"/>
            <p:cNvSpPr/>
            <p:nvPr/>
          </p:nvSpPr>
          <p:spPr>
            <a:xfrm>
              <a:off x="5924138" y="95444"/>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2</a:t>
              </a:r>
              <a:endParaRPr kumimoji="1" lang="ja-JP" altLang="en-US" dirty="0">
                <a:solidFill>
                  <a:srgbClr val="000000"/>
                </a:solidFill>
                <a:latin typeface="Calibri" panose="020F0502020204030204" pitchFamily="34" charset="0"/>
              </a:endParaRPr>
            </a:p>
          </p:txBody>
        </p:sp>
        <p:sp>
          <p:nvSpPr>
            <p:cNvPr id="76" name="円/楕円 75"/>
            <p:cNvSpPr/>
            <p:nvPr/>
          </p:nvSpPr>
          <p:spPr>
            <a:xfrm>
              <a:off x="6866314" y="100701"/>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77" name="円/楕円 76"/>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78" name="円/楕円 77"/>
            <p:cNvSpPr/>
            <p:nvPr/>
          </p:nvSpPr>
          <p:spPr>
            <a:xfrm>
              <a:off x="6803394" y="1524000"/>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79" name="円/楕円 78"/>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cxnSp>
          <p:nvCxnSpPr>
            <p:cNvPr id="80" name="直線コネクタ 79"/>
            <p:cNvCxnSpPr>
              <a:stCxn id="75" idx="3"/>
              <a:endCxn id="72"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87" name="直線コネクタ 86"/>
            <p:cNvCxnSpPr>
              <a:stCxn id="72" idx="5"/>
              <a:endCxn id="73"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91" name="直線コネクタ 90"/>
            <p:cNvCxnSpPr>
              <a:stCxn id="75" idx="5"/>
              <a:endCxn id="74"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92" name="直線コネクタ 91"/>
            <p:cNvCxnSpPr>
              <a:stCxn id="76" idx="5"/>
              <a:endCxn id="77"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97" name="直線コネクタ 96"/>
            <p:cNvCxnSpPr>
              <a:stCxn id="74" idx="5"/>
              <a:endCxn id="78"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119" name="直線コネクタ 118"/>
            <p:cNvCxnSpPr>
              <a:stCxn id="73" idx="6"/>
              <a:endCxn id="78"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120" name="直線コネクタ 119"/>
            <p:cNvCxnSpPr>
              <a:stCxn id="74" idx="3"/>
              <a:endCxn id="73"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121" name="直線コネクタ 120"/>
            <p:cNvCxnSpPr>
              <a:stCxn id="72" idx="6"/>
              <a:endCxn id="74"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122" name="直線コネクタ 121"/>
            <p:cNvCxnSpPr>
              <a:stCxn id="75" idx="4"/>
              <a:endCxn id="73"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123" name="直線コネクタ 122"/>
            <p:cNvCxnSpPr>
              <a:stCxn id="75" idx="6"/>
              <a:endCxn id="76"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124" name="直線コネクタ 123"/>
            <p:cNvCxnSpPr>
              <a:stCxn id="76" idx="4"/>
              <a:endCxn id="74"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125" name="直線コネクタ 124"/>
            <p:cNvCxnSpPr>
              <a:stCxn id="77" idx="3"/>
              <a:endCxn id="78"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127" name="直線コネクタ 126"/>
            <p:cNvCxnSpPr>
              <a:stCxn id="77" idx="5"/>
              <a:endCxn id="79"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sp>
        <p:nvSpPr>
          <p:cNvPr id="133" name="円/楕円 132"/>
          <p:cNvSpPr/>
          <p:nvPr/>
        </p:nvSpPr>
        <p:spPr>
          <a:xfrm>
            <a:off x="6059226" y="3072764"/>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134" name="円/楕円 133"/>
          <p:cNvSpPr/>
          <p:nvPr/>
        </p:nvSpPr>
        <p:spPr>
          <a:xfrm>
            <a:off x="5101835" y="3849823"/>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mtClean="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135" name="円/楕円 134"/>
          <p:cNvSpPr/>
          <p:nvPr/>
        </p:nvSpPr>
        <p:spPr>
          <a:xfrm>
            <a:off x="6057162" y="3849823"/>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136" name="円/楕円 135"/>
          <p:cNvSpPr/>
          <p:nvPr/>
        </p:nvSpPr>
        <p:spPr>
          <a:xfrm>
            <a:off x="7030128" y="3849823"/>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137" name="円/楕円 136"/>
          <p:cNvSpPr/>
          <p:nvPr/>
        </p:nvSpPr>
        <p:spPr>
          <a:xfrm>
            <a:off x="6057162" y="4623263"/>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138" name="円/楕円 137"/>
          <p:cNvSpPr/>
          <p:nvPr/>
        </p:nvSpPr>
        <p:spPr>
          <a:xfrm>
            <a:off x="5101835" y="4623263"/>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139" name="円/楕円 138"/>
          <p:cNvSpPr/>
          <p:nvPr/>
        </p:nvSpPr>
        <p:spPr>
          <a:xfrm>
            <a:off x="6057162" y="5384783"/>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140" name="円/楕円 139"/>
          <p:cNvSpPr/>
          <p:nvPr/>
        </p:nvSpPr>
        <p:spPr>
          <a:xfrm>
            <a:off x="6057162" y="6149099"/>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smtClean="0">
                <a:solidFill>
                  <a:srgbClr val="FFFFFF"/>
                </a:solidFill>
                <a:latin typeface="Calibri" panose="020F0502020204030204" pitchFamily="34" charset="0"/>
              </a:rPr>
              <a:t>7</a:t>
            </a:r>
            <a:endParaRPr kumimoji="1" lang="ja-JP" altLang="en-US" dirty="0">
              <a:solidFill>
                <a:srgbClr val="FFFFFF"/>
              </a:solidFill>
              <a:latin typeface="Calibri" panose="020F0502020204030204" pitchFamily="34" charset="0"/>
            </a:endParaRPr>
          </a:p>
        </p:txBody>
      </p:sp>
      <p:cxnSp>
        <p:nvCxnSpPr>
          <p:cNvPr id="141" name="直線コネクタ 140"/>
          <p:cNvCxnSpPr>
            <a:stCxn id="133" idx="5"/>
            <a:endCxn id="136" idx="0"/>
          </p:cNvCxnSpPr>
          <p:nvPr/>
        </p:nvCxnSpPr>
        <p:spPr>
          <a:xfrm>
            <a:off x="6489465" y="3503003"/>
            <a:ext cx="792691" cy="34682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44" name="直線コネクタ 143"/>
          <p:cNvCxnSpPr>
            <a:stCxn id="133" idx="4"/>
            <a:endCxn id="135" idx="0"/>
          </p:cNvCxnSpPr>
          <p:nvPr/>
        </p:nvCxnSpPr>
        <p:spPr>
          <a:xfrm flipH="1">
            <a:off x="6309190" y="3576820"/>
            <a:ext cx="2064" cy="27300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47" name="直線コネクタ 146"/>
          <p:cNvCxnSpPr>
            <a:stCxn id="133" idx="3"/>
            <a:endCxn id="134" idx="0"/>
          </p:cNvCxnSpPr>
          <p:nvPr/>
        </p:nvCxnSpPr>
        <p:spPr>
          <a:xfrm flipH="1">
            <a:off x="5353863" y="3503003"/>
            <a:ext cx="779180" cy="34682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54" name="直線コネクタ 153"/>
          <p:cNvCxnSpPr>
            <a:stCxn id="134" idx="4"/>
            <a:endCxn id="138" idx="0"/>
          </p:cNvCxnSpPr>
          <p:nvPr/>
        </p:nvCxnSpPr>
        <p:spPr>
          <a:xfrm>
            <a:off x="5353863" y="4353879"/>
            <a:ext cx="0" cy="26938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57" name="直線コネクタ 156"/>
          <p:cNvCxnSpPr>
            <a:stCxn id="135" idx="4"/>
            <a:endCxn id="137" idx="0"/>
          </p:cNvCxnSpPr>
          <p:nvPr/>
        </p:nvCxnSpPr>
        <p:spPr>
          <a:xfrm>
            <a:off x="6309190" y="4353879"/>
            <a:ext cx="0" cy="26938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62" name="直線コネクタ 161"/>
          <p:cNvCxnSpPr>
            <a:stCxn id="137" idx="4"/>
            <a:endCxn id="139" idx="0"/>
          </p:cNvCxnSpPr>
          <p:nvPr/>
        </p:nvCxnSpPr>
        <p:spPr>
          <a:xfrm>
            <a:off x="6309190" y="5127319"/>
            <a:ext cx="0" cy="25746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65" name="直線コネクタ 164"/>
          <p:cNvCxnSpPr>
            <a:stCxn id="139" idx="4"/>
            <a:endCxn id="140" idx="0"/>
          </p:cNvCxnSpPr>
          <p:nvPr/>
        </p:nvCxnSpPr>
        <p:spPr>
          <a:xfrm>
            <a:off x="6309190" y="5888839"/>
            <a:ext cx="0" cy="260260"/>
          </a:xfrm>
          <a:prstGeom prst="line">
            <a:avLst/>
          </a:prstGeom>
          <a:ln>
            <a:prstDash val="solid"/>
          </a:ln>
        </p:spPr>
        <p:style>
          <a:lnRef idx="2">
            <a:schemeClr val="dk1"/>
          </a:lnRef>
          <a:fillRef idx="1">
            <a:schemeClr val="lt1"/>
          </a:fillRef>
          <a:effectRef idx="0">
            <a:schemeClr val="dk1"/>
          </a:effectRef>
          <a:fontRef idx="minor">
            <a:schemeClr val="dk1"/>
          </a:fontRef>
        </p:style>
      </p:cxnSp>
      <p:sp>
        <p:nvSpPr>
          <p:cNvPr id="168" name="テキスト ボックス 167"/>
          <p:cNvSpPr txBox="1"/>
          <p:nvPr/>
        </p:nvSpPr>
        <p:spPr>
          <a:xfrm>
            <a:off x="7723120" y="5506016"/>
            <a:ext cx="929010" cy="369332"/>
          </a:xfrm>
          <a:prstGeom prst="rect">
            <a:avLst/>
          </a:prstGeom>
          <a:noFill/>
        </p:spPr>
        <p:txBody>
          <a:bodyPr wrap="none" rtlCol="0">
            <a:spAutoFit/>
          </a:bodyPr>
          <a:lstStyle/>
          <a:p>
            <a:r>
              <a:rPr kumimoji="1" lang="en-US" altLang="ja-JP" dirty="0" smtClean="0"/>
              <a:t>Level 3</a:t>
            </a:r>
            <a:endParaRPr kumimoji="1" lang="ja-JP" altLang="en-US" dirty="0"/>
          </a:p>
        </p:txBody>
      </p:sp>
      <p:sp>
        <p:nvSpPr>
          <p:cNvPr id="169" name="テキスト ボックス 168"/>
          <p:cNvSpPr txBox="1"/>
          <p:nvPr/>
        </p:nvSpPr>
        <p:spPr>
          <a:xfrm>
            <a:off x="7723120" y="6283823"/>
            <a:ext cx="929010" cy="369332"/>
          </a:xfrm>
          <a:prstGeom prst="rect">
            <a:avLst/>
          </a:prstGeom>
          <a:noFill/>
        </p:spPr>
        <p:txBody>
          <a:bodyPr wrap="none" rtlCol="0">
            <a:spAutoFit/>
          </a:bodyPr>
          <a:lstStyle/>
          <a:p>
            <a:r>
              <a:rPr kumimoji="1" lang="en-US" altLang="ja-JP" dirty="0" smtClean="0"/>
              <a:t>Level 4</a:t>
            </a:r>
            <a:endParaRPr kumimoji="1" lang="ja-JP" altLang="en-US" dirty="0"/>
          </a:p>
        </p:txBody>
      </p:sp>
      <p:sp>
        <p:nvSpPr>
          <p:cNvPr id="170" name="円/楕円 169"/>
          <p:cNvSpPr/>
          <p:nvPr/>
        </p:nvSpPr>
        <p:spPr>
          <a:xfrm>
            <a:off x="737528" y="4487388"/>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chemeClr val="bg1"/>
                </a:solidFill>
                <a:latin typeface="Calibri" panose="020F0502020204030204" pitchFamily="34" charset="0"/>
              </a:rPr>
              <a:t>0</a:t>
            </a:r>
            <a:endParaRPr kumimoji="1" lang="ja-JP" altLang="en-US" dirty="0">
              <a:solidFill>
                <a:schemeClr val="bg1"/>
              </a:solidFill>
              <a:latin typeface="Calibri" panose="020F0502020204030204" pitchFamily="34" charset="0"/>
            </a:endParaRPr>
          </a:p>
        </p:txBody>
      </p:sp>
      <p:sp>
        <p:nvSpPr>
          <p:cNvPr id="172" name="円/楕円 171"/>
          <p:cNvSpPr/>
          <p:nvPr/>
        </p:nvSpPr>
        <p:spPr>
          <a:xfrm>
            <a:off x="1383930" y="3798998"/>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173" name="円/楕円 172"/>
          <p:cNvSpPr/>
          <p:nvPr/>
        </p:nvSpPr>
        <p:spPr>
          <a:xfrm>
            <a:off x="1360350" y="5228371"/>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174" name="円/楕円 173"/>
          <p:cNvSpPr/>
          <p:nvPr/>
        </p:nvSpPr>
        <p:spPr>
          <a:xfrm>
            <a:off x="2326106" y="3805072"/>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175" name="円/楕円 174"/>
          <p:cNvSpPr/>
          <p:nvPr/>
        </p:nvSpPr>
        <p:spPr>
          <a:xfrm>
            <a:off x="1959229" y="4487388"/>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176" name="円/楕円 175"/>
          <p:cNvSpPr/>
          <p:nvPr/>
        </p:nvSpPr>
        <p:spPr>
          <a:xfrm>
            <a:off x="2982453" y="4487388"/>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177" name="円/楕円 176"/>
          <p:cNvSpPr/>
          <p:nvPr/>
        </p:nvSpPr>
        <p:spPr>
          <a:xfrm>
            <a:off x="2263186" y="5228371"/>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178" name="円/楕円 177"/>
          <p:cNvSpPr/>
          <p:nvPr/>
        </p:nvSpPr>
        <p:spPr>
          <a:xfrm>
            <a:off x="3443805" y="5221293"/>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7</a:t>
            </a:r>
            <a:endParaRPr kumimoji="1" lang="ja-JP" altLang="en-US" dirty="0">
              <a:solidFill>
                <a:srgbClr val="FFFFFF"/>
              </a:solidFill>
              <a:latin typeface="Calibri" panose="020F0502020204030204" pitchFamily="34" charset="0"/>
            </a:endParaRPr>
          </a:p>
        </p:txBody>
      </p:sp>
      <p:sp>
        <p:nvSpPr>
          <p:cNvPr id="179" name="円/楕円 178"/>
          <p:cNvSpPr/>
          <p:nvPr/>
        </p:nvSpPr>
        <p:spPr>
          <a:xfrm>
            <a:off x="737528" y="4487388"/>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dirty="0" smtClean="0">
                <a:solidFill>
                  <a:schemeClr val="bg1"/>
                </a:solidFill>
                <a:latin typeface="Calibri" panose="020F0502020204030204" pitchFamily="34" charset="0"/>
              </a:rPr>
              <a:t>0</a:t>
            </a:r>
            <a:endParaRPr kumimoji="1" lang="ja-JP" altLang="en-US" dirty="0">
              <a:solidFill>
                <a:schemeClr val="bg1"/>
              </a:solidFill>
              <a:latin typeface="Calibri" panose="020F0502020204030204" pitchFamily="34" charset="0"/>
            </a:endParaRPr>
          </a:p>
        </p:txBody>
      </p:sp>
      <p:sp>
        <p:nvSpPr>
          <p:cNvPr id="180" name="円/楕円 179"/>
          <p:cNvSpPr/>
          <p:nvPr/>
        </p:nvSpPr>
        <p:spPr>
          <a:xfrm>
            <a:off x="1383930" y="3798998"/>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181" name="円/楕円 180"/>
          <p:cNvSpPr/>
          <p:nvPr/>
        </p:nvSpPr>
        <p:spPr>
          <a:xfrm>
            <a:off x="1360350" y="5228371"/>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182" name="円/楕円 181"/>
          <p:cNvSpPr/>
          <p:nvPr/>
        </p:nvSpPr>
        <p:spPr>
          <a:xfrm>
            <a:off x="2326106" y="3805072"/>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183" name="円/楕円 182"/>
          <p:cNvSpPr/>
          <p:nvPr/>
        </p:nvSpPr>
        <p:spPr>
          <a:xfrm>
            <a:off x="1959229" y="4487388"/>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184" name="円/楕円 183"/>
          <p:cNvSpPr/>
          <p:nvPr/>
        </p:nvSpPr>
        <p:spPr>
          <a:xfrm>
            <a:off x="2982453" y="4487388"/>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185" name="円/楕円 184"/>
          <p:cNvSpPr/>
          <p:nvPr/>
        </p:nvSpPr>
        <p:spPr>
          <a:xfrm>
            <a:off x="2263186" y="5228371"/>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186" name="円/楕円 185"/>
          <p:cNvSpPr/>
          <p:nvPr/>
        </p:nvSpPr>
        <p:spPr>
          <a:xfrm>
            <a:off x="3443805" y="5221293"/>
            <a:ext cx="504056" cy="504056"/>
          </a:xfrm>
          <a:prstGeom prst="ellipse">
            <a:avLst/>
          </a:prstGeom>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7</a:t>
            </a:r>
            <a:endParaRPr kumimoji="1" lang="ja-JP" altLang="en-US" dirty="0">
              <a:solidFill>
                <a:srgbClr val="FFFFFF"/>
              </a:solidFill>
              <a:latin typeface="Calibri" panose="020F0502020204030204" pitchFamily="34" charset="0"/>
            </a:endParaRPr>
          </a:p>
        </p:txBody>
      </p:sp>
      <p:sp>
        <p:nvSpPr>
          <p:cNvPr id="187" name="円/楕円 186"/>
          <p:cNvSpPr/>
          <p:nvPr/>
        </p:nvSpPr>
        <p:spPr>
          <a:xfrm>
            <a:off x="6059226" y="3072764"/>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188" name="円/楕円 187"/>
          <p:cNvSpPr/>
          <p:nvPr/>
        </p:nvSpPr>
        <p:spPr>
          <a:xfrm>
            <a:off x="5101835" y="3849823"/>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mtClean="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189" name="円/楕円 188"/>
          <p:cNvSpPr/>
          <p:nvPr/>
        </p:nvSpPr>
        <p:spPr>
          <a:xfrm>
            <a:off x="6057162" y="3849823"/>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190" name="円/楕円 189"/>
          <p:cNvSpPr/>
          <p:nvPr/>
        </p:nvSpPr>
        <p:spPr>
          <a:xfrm>
            <a:off x="7030128" y="3849823"/>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191" name="円/楕円 190"/>
          <p:cNvSpPr/>
          <p:nvPr/>
        </p:nvSpPr>
        <p:spPr>
          <a:xfrm>
            <a:off x="6057162" y="4623263"/>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192" name="円/楕円 191"/>
          <p:cNvSpPr/>
          <p:nvPr/>
        </p:nvSpPr>
        <p:spPr>
          <a:xfrm>
            <a:off x="5101835" y="4623263"/>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193" name="円/楕円 192"/>
          <p:cNvSpPr/>
          <p:nvPr/>
        </p:nvSpPr>
        <p:spPr>
          <a:xfrm>
            <a:off x="6057162" y="5384783"/>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194" name="円/楕円 193"/>
          <p:cNvSpPr/>
          <p:nvPr/>
        </p:nvSpPr>
        <p:spPr>
          <a:xfrm>
            <a:off x="6057162" y="6149099"/>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smtClean="0">
                <a:solidFill>
                  <a:srgbClr val="FFFFFF"/>
                </a:solidFill>
                <a:latin typeface="Calibri" panose="020F0502020204030204" pitchFamily="34" charset="0"/>
              </a:rPr>
              <a:t>7</a:t>
            </a:r>
            <a:endParaRPr kumimoji="1" lang="ja-JP" altLang="en-US" dirty="0">
              <a:solidFill>
                <a:srgbClr val="FFFFFF"/>
              </a:solidFill>
              <a:latin typeface="Calibri" panose="020F0502020204030204" pitchFamily="34" charset="0"/>
            </a:endParaRPr>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custDataLst>
      <p:tags r:id="rId1"/>
    </p:custDataLst>
    <p:extLst>
      <p:ext uri="{BB962C8B-B14F-4D97-AF65-F5344CB8AC3E}">
        <p14:creationId xmlns:p14="http://schemas.microsoft.com/office/powerpoint/2010/main" val="6038292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5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8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3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7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90"/>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8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9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8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8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76"/>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6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91"/>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39"/>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6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165"/>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93"/>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40"/>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84"/>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69"/>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7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94"/>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67" grpId="0"/>
      <p:bldP spid="68" grpId="0"/>
      <p:bldP spid="133" grpId="0" animBg="1"/>
      <p:bldP spid="134" grpId="0" animBg="1"/>
      <p:bldP spid="135" grpId="0" animBg="1"/>
      <p:bldP spid="136" grpId="0" animBg="1"/>
      <p:bldP spid="137" grpId="0" animBg="1"/>
      <p:bldP spid="138" grpId="0" animBg="1"/>
      <p:bldP spid="139" grpId="0" animBg="1"/>
      <p:bldP spid="140" grpId="0" animBg="1"/>
      <p:bldP spid="168" grpId="0"/>
      <p:bldP spid="169" grpId="0"/>
      <p:bldP spid="170" grpId="0" animBg="1"/>
      <p:bldP spid="172" grpId="0" animBg="1"/>
      <p:bldP spid="173" grpId="0" animBg="1"/>
      <p:bldP spid="174" grpId="0" animBg="1"/>
      <p:bldP spid="175" grpId="0" animBg="1"/>
      <p:bldP spid="176" grpId="0" animBg="1"/>
      <p:bldP spid="177" grpId="0" animBg="1"/>
      <p:bldP spid="178" grpId="0" animBg="1"/>
      <p:bldP spid="179" grpId="0" animBg="1"/>
      <p:bldP spid="180" grpId="0" animBg="1"/>
      <p:bldP spid="181" grpId="0" animBg="1"/>
      <p:bldP spid="182" grpId="0" animBg="1"/>
      <p:bldP spid="183" grpId="0" animBg="1"/>
      <p:bldP spid="184" grpId="0" animBg="1"/>
      <p:bldP spid="185" grpId="0" animBg="1"/>
      <p:bldP spid="186" grpId="0" animBg="1"/>
      <p:bldP spid="187" grpId="0" animBg="1"/>
      <p:bldP spid="188" grpId="0" animBg="1"/>
      <p:bldP spid="189" grpId="0" animBg="1"/>
      <p:bldP spid="190" grpId="0" animBg="1"/>
      <p:bldP spid="191" grpId="0" animBg="1"/>
      <p:bldP spid="192" grpId="0" animBg="1"/>
      <p:bldP spid="193" grpId="0" animBg="1"/>
      <p:bldP spid="19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solidFill>
                  <a:schemeClr val="accent2"/>
                </a:solidFill>
              </a:rPr>
              <a:t>背景</a:t>
            </a:r>
            <a:endParaRPr kumimoji="1" lang="en-US" altLang="ja-JP" dirty="0" smtClean="0">
              <a:solidFill>
                <a:schemeClr val="accent2"/>
              </a:solidFill>
            </a:endParaRPr>
          </a:p>
          <a:p>
            <a:r>
              <a:rPr kumimoji="1" lang="ja-JP" altLang="en-US" dirty="0" smtClean="0">
                <a:solidFill>
                  <a:srgbClr val="D9D9D9"/>
                </a:solidFill>
              </a:rPr>
              <a:t>システムの</a:t>
            </a:r>
            <a:r>
              <a:rPr lang="ja-JP" altLang="en-US" dirty="0" smtClean="0">
                <a:solidFill>
                  <a:srgbClr val="D9D9D9"/>
                </a:solidFill>
              </a:rPr>
              <a:t>概要</a:t>
            </a:r>
            <a:endParaRPr kumimoji="1" lang="en-US" altLang="ja-JP" dirty="0" smtClean="0">
              <a:solidFill>
                <a:srgbClr val="D9D9D9"/>
              </a:solidFill>
            </a:endParaRPr>
          </a:p>
          <a:p>
            <a:pPr lvl="1"/>
            <a:r>
              <a:rPr kumimoji="1" lang="en-US" altLang="ja-JP" dirty="0" err="1" smtClean="0">
                <a:solidFill>
                  <a:srgbClr val="D9D9D9"/>
                </a:solidFill>
              </a:rPr>
              <a:t>ExpEther</a:t>
            </a:r>
            <a:endParaRPr kumimoji="1" lang="en-US" altLang="ja-JP" dirty="0" smtClean="0">
              <a:solidFill>
                <a:srgbClr val="D9D9D9"/>
              </a:solidFill>
            </a:endParaRPr>
          </a:p>
          <a:p>
            <a:pPr lvl="1"/>
            <a:r>
              <a:rPr kumimoji="1" lang="en-US" altLang="ja-JP" dirty="0" err="1" smtClean="0">
                <a:solidFill>
                  <a:srgbClr val="D9D9D9"/>
                </a:solidFill>
              </a:rPr>
              <a:t>ExpEther</a:t>
            </a:r>
            <a:r>
              <a:rPr kumimoji="1" lang="ja-JP" altLang="en-US" dirty="0" smtClean="0">
                <a:solidFill>
                  <a:srgbClr val="D9D9D9"/>
                </a:solidFill>
              </a:rPr>
              <a:t>を用いたマルチ</a:t>
            </a:r>
            <a:r>
              <a:rPr kumimoji="1" lang="en-US" altLang="ja-JP" dirty="0" smtClean="0">
                <a:solidFill>
                  <a:srgbClr val="D9D9D9"/>
                </a:solidFill>
              </a:rPr>
              <a:t>GPU</a:t>
            </a:r>
            <a:r>
              <a:rPr kumimoji="1" lang="ja-JP" altLang="en-US" dirty="0" smtClean="0">
                <a:solidFill>
                  <a:srgbClr val="D9D9D9"/>
                </a:solidFill>
              </a:rPr>
              <a:t>システム</a:t>
            </a:r>
            <a:endParaRPr kumimoji="1" lang="en-US" altLang="ja-JP" dirty="0" smtClean="0">
              <a:solidFill>
                <a:srgbClr val="D9D9D9"/>
              </a:solidFill>
            </a:endParaRPr>
          </a:p>
          <a:p>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kumimoji="1" lang="en-US" altLang="ja-JP" dirty="0" smtClean="0">
                <a:solidFill>
                  <a:srgbClr val="D9D9D9"/>
                </a:solidFill>
              </a:rPr>
              <a:t>Level synchronized BFS</a:t>
            </a:r>
          </a:p>
          <a:p>
            <a:pPr lvl="1"/>
            <a:r>
              <a:rPr lang="ja-JP" altLang="en-US" dirty="0" smtClean="0">
                <a:solidFill>
                  <a:srgbClr val="D9D9D9"/>
                </a:solidFill>
              </a:rPr>
              <a:t>マルチ</a:t>
            </a:r>
            <a:r>
              <a:rPr lang="en-US" altLang="ja-JP" dirty="0" smtClean="0">
                <a:solidFill>
                  <a:srgbClr val="D9D9D9"/>
                </a:solidFill>
              </a:rPr>
              <a:t>GPU</a:t>
            </a:r>
            <a:r>
              <a:rPr lang="ja-JP" altLang="en-US" dirty="0" smtClean="0">
                <a:solidFill>
                  <a:srgbClr val="D9D9D9"/>
                </a:solidFill>
              </a:rPr>
              <a:t>システムにおける</a:t>
            </a:r>
            <a:r>
              <a:rPr lang="en-US" altLang="ja-JP" dirty="0" smtClean="0">
                <a:solidFill>
                  <a:srgbClr val="D9D9D9"/>
                </a:solidFill>
              </a:rPr>
              <a:t>BFS</a:t>
            </a:r>
            <a:endParaRPr kumimoji="1" lang="en-US" altLang="ja-JP" dirty="0" smtClean="0">
              <a:solidFill>
                <a:srgbClr val="D9D9D9"/>
              </a:solidFill>
            </a:endParaRPr>
          </a:p>
          <a:p>
            <a:r>
              <a:rPr kumimoji="1" lang="ja-JP" altLang="en-US" dirty="0" smtClean="0">
                <a:solidFill>
                  <a:srgbClr val="D9D9D9"/>
                </a:solidFill>
              </a:rPr>
              <a:t>関連研究</a:t>
            </a:r>
            <a:endParaRPr kumimoji="1" lang="en-US" altLang="ja-JP" dirty="0" smtClean="0">
              <a:solidFill>
                <a:srgbClr val="D9D9D9"/>
              </a:solidFill>
            </a:endParaRPr>
          </a:p>
          <a:p>
            <a:pPr lvl="1"/>
            <a:r>
              <a:rPr kumimoji="1" lang="en-US" altLang="ja-JP" dirty="0" smtClean="0">
                <a:solidFill>
                  <a:srgbClr val="D9D9D9"/>
                </a:solidFill>
              </a:rPr>
              <a:t>Simple BFS [</a:t>
            </a:r>
            <a:r>
              <a:rPr lang="en-US" altLang="ja-JP" dirty="0">
                <a:solidFill>
                  <a:srgbClr val="D9D9D9"/>
                </a:solidFill>
              </a:rPr>
              <a:t>P. </a:t>
            </a:r>
            <a:r>
              <a:rPr lang="en-US" altLang="ja-JP" dirty="0" smtClean="0">
                <a:solidFill>
                  <a:srgbClr val="D9D9D9"/>
                </a:solidFill>
              </a:rPr>
              <a:t>Harish, </a:t>
            </a:r>
            <a:r>
              <a:rPr lang="en-US" altLang="ja-JP" dirty="0" err="1" smtClean="0">
                <a:solidFill>
                  <a:srgbClr val="D9D9D9"/>
                </a:solidFill>
              </a:rPr>
              <a:t>HiPC</a:t>
            </a:r>
            <a:r>
              <a:rPr lang="en-US" altLang="ja-JP" dirty="0" smtClean="0">
                <a:solidFill>
                  <a:srgbClr val="D9D9D9"/>
                </a:solidFill>
              </a:rPr>
              <a:t> 2007]</a:t>
            </a:r>
            <a:endParaRPr kumimoji="1" lang="en-US" altLang="ja-JP" dirty="0" smtClean="0">
              <a:solidFill>
                <a:srgbClr val="D9D9D9"/>
              </a:solidFill>
            </a:endParaRPr>
          </a:p>
          <a:p>
            <a:pPr lvl="1"/>
            <a:r>
              <a:rPr kumimoji="1" lang="en-US" altLang="ja-JP" dirty="0" smtClean="0">
                <a:solidFill>
                  <a:srgbClr val="D9D9D9"/>
                </a:solidFill>
              </a:rPr>
              <a:t>Pre-research BFS [T. </a:t>
            </a:r>
            <a:r>
              <a:rPr kumimoji="1" lang="en-US" altLang="ja-JP" dirty="0" err="1" smtClean="0">
                <a:solidFill>
                  <a:srgbClr val="D9D9D9"/>
                </a:solidFill>
              </a:rPr>
              <a:t>Mitsuishi</a:t>
            </a:r>
            <a:r>
              <a:rPr kumimoji="1" lang="en-US" altLang="ja-JP" dirty="0" smtClean="0">
                <a:solidFill>
                  <a:srgbClr val="D9D9D9"/>
                </a:solidFill>
              </a:rPr>
              <a:t>, HEART2014]</a:t>
            </a:r>
          </a:p>
          <a:p>
            <a:r>
              <a:rPr kumimoji="1" lang="ja-JP" altLang="en-US" dirty="0" smtClean="0">
                <a:solidFill>
                  <a:srgbClr val="D9D9D9"/>
                </a:solidFill>
              </a:rPr>
              <a:t>提案手法</a:t>
            </a:r>
            <a:endParaRPr kumimoji="1" lang="en-US" altLang="ja-JP" dirty="0" smtClean="0">
              <a:solidFill>
                <a:srgbClr val="D9D9D9"/>
              </a:solidFill>
            </a:endParaRPr>
          </a:p>
          <a:p>
            <a:r>
              <a:rPr kumimoji="1" lang="ja-JP" altLang="en-US" dirty="0" smtClean="0">
                <a:solidFill>
                  <a:srgbClr val="D9D9D9"/>
                </a:solidFill>
              </a:rPr>
              <a:t>評価</a:t>
            </a:r>
            <a:endParaRPr kumimoji="1" lang="en-US" altLang="ja-JP" dirty="0" smtClean="0">
              <a:solidFill>
                <a:srgbClr val="D9D9D9"/>
              </a:solidFill>
            </a:endParaRPr>
          </a:p>
          <a:p>
            <a:pPr lvl="1"/>
            <a:r>
              <a:rPr kumimoji="1" lang="ja-JP" altLang="en-US" dirty="0" smtClean="0">
                <a:solidFill>
                  <a:srgbClr val="D9D9D9"/>
                </a:solidFill>
              </a:rPr>
              <a:t>評価環境，ベンチマーク</a:t>
            </a:r>
            <a:endParaRPr kumimoji="1" lang="en-US" altLang="ja-JP" dirty="0" smtClean="0">
              <a:solidFill>
                <a:srgbClr val="D9D9D9"/>
              </a:solidFill>
            </a:endParaRPr>
          </a:p>
          <a:p>
            <a:pPr lvl="1"/>
            <a:r>
              <a:rPr kumimoji="1" lang="en-US" altLang="ja-JP" dirty="0" smtClean="0">
                <a:solidFill>
                  <a:srgbClr val="D9D9D9"/>
                </a:solidFill>
              </a:rPr>
              <a:t>BFS</a:t>
            </a:r>
            <a:r>
              <a:rPr kumimoji="1" lang="ja-JP" altLang="en-US" dirty="0" smtClean="0">
                <a:solidFill>
                  <a:srgbClr val="D9D9D9"/>
                </a:solidFill>
              </a:rPr>
              <a:t>各種の比較</a:t>
            </a:r>
            <a:endParaRPr kumimoji="1" lang="en-US" altLang="ja-JP" dirty="0" smtClean="0">
              <a:solidFill>
                <a:srgbClr val="D9D9D9"/>
              </a:solidFill>
            </a:endParaRPr>
          </a:p>
          <a:p>
            <a:pPr lvl="1"/>
            <a:r>
              <a:rPr kumimoji="1" lang="en-US" altLang="ja-JP" dirty="0" smtClean="0">
                <a:solidFill>
                  <a:srgbClr val="D9D9D9"/>
                </a:solidFill>
              </a:rPr>
              <a:t>Proposed BFS</a:t>
            </a:r>
            <a:r>
              <a:rPr kumimoji="1" lang="ja-JP" altLang="en-US" dirty="0" smtClean="0">
                <a:solidFill>
                  <a:srgbClr val="D9D9D9"/>
                </a:solidFill>
              </a:rPr>
              <a:t>と</a:t>
            </a:r>
            <a:r>
              <a:rPr kumimoji="1" lang="en-US" altLang="ja-JP" dirty="0" smtClean="0">
                <a:solidFill>
                  <a:srgbClr val="D9D9D9"/>
                </a:solidFill>
              </a:rPr>
              <a:t>GPU</a:t>
            </a:r>
            <a:r>
              <a:rPr lang="ja-JP" altLang="en-US" dirty="0" smtClean="0">
                <a:solidFill>
                  <a:srgbClr val="D9D9D9"/>
                </a:solidFill>
              </a:rPr>
              <a:t>台数の評価</a:t>
            </a:r>
            <a:endParaRPr kumimoji="1" lang="en-US" altLang="ja-JP" dirty="0" smtClean="0">
              <a:solidFill>
                <a:srgbClr val="D9D9D9"/>
              </a:solidFill>
            </a:endParaRPr>
          </a:p>
          <a:p>
            <a:r>
              <a:rPr kumimoji="1" lang="ja-JP" altLang="en-US" dirty="0" smtClean="0">
                <a:solidFill>
                  <a:srgbClr val="D9D9D9"/>
                </a:solidFill>
              </a:rPr>
              <a:t>結論</a:t>
            </a:r>
            <a:endParaRPr kumimoji="1" lang="en-US" altLang="ja-JP" dirty="0" smtClean="0">
              <a:solidFill>
                <a:srgbClr val="D9D9D9"/>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3</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50757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グラフの圧縮</a:t>
            </a:r>
            <a:endParaRPr kumimoji="1" lang="ja-JP" altLang="en-US" dirty="0"/>
          </a:p>
        </p:txBody>
      </p:sp>
      <p:grpSp>
        <p:nvGrpSpPr>
          <p:cNvPr id="72" name="グループ化 71"/>
          <p:cNvGrpSpPr/>
          <p:nvPr/>
        </p:nvGrpSpPr>
        <p:grpSpPr>
          <a:xfrm>
            <a:off x="5578294" y="1279808"/>
            <a:ext cx="2719014" cy="3077766"/>
            <a:chOff x="5436096" y="1503362"/>
            <a:chExt cx="2719014" cy="3077766"/>
          </a:xfrm>
        </p:grpSpPr>
        <p:grpSp>
          <p:nvGrpSpPr>
            <p:cNvPr id="66" name="グループ化 65"/>
            <p:cNvGrpSpPr/>
            <p:nvPr/>
          </p:nvGrpSpPr>
          <p:grpSpPr>
            <a:xfrm>
              <a:off x="5436096" y="1872694"/>
              <a:ext cx="2719014" cy="2708434"/>
              <a:chOff x="5436096" y="1556792"/>
              <a:chExt cx="2719014" cy="2708434"/>
            </a:xfrm>
          </p:grpSpPr>
          <p:sp>
            <p:nvSpPr>
              <p:cNvPr id="63" name="テキスト ボックス 62"/>
              <p:cNvSpPr txBox="1"/>
              <p:nvPr/>
            </p:nvSpPr>
            <p:spPr>
              <a:xfrm>
                <a:off x="5436096" y="1556792"/>
                <a:ext cx="2719014" cy="2708434"/>
              </a:xfrm>
              <a:prstGeom prst="rect">
                <a:avLst/>
              </a:prstGeom>
              <a:noFill/>
            </p:spPr>
            <p:txBody>
              <a:bodyPr wrap="none" rtlCol="0">
                <a:spAutoFit/>
              </a:bodyPr>
              <a:lstStyle/>
              <a:p>
                <a:r>
                  <a:rPr lang="en-US" altLang="ja-JP" dirty="0" smtClean="0">
                    <a:latin typeface="Calibri" panose="020F0502020204030204" pitchFamily="34" charset="0"/>
                  </a:rPr>
                  <a:t>       0   1   2   3   4   5   6   7</a:t>
                </a:r>
                <a:endParaRPr lang="en-US" altLang="ja-JP" sz="1200" dirty="0" smtClean="0">
                  <a:latin typeface="Calibri" panose="020F0502020204030204" pitchFamily="34" charset="0"/>
                </a:endParaRPr>
              </a:p>
              <a:p>
                <a:endParaRPr lang="en-US" altLang="ja-JP" sz="800" dirty="0" smtClean="0">
                  <a:latin typeface="Calibri" panose="020F0502020204030204" pitchFamily="34" charset="0"/>
                </a:endParaRPr>
              </a:p>
              <a:p>
                <a:r>
                  <a:rPr lang="en-US" altLang="ja-JP" dirty="0" smtClean="0">
                    <a:latin typeface="Calibri" panose="020F0502020204030204" pitchFamily="34" charset="0"/>
                  </a:rPr>
                  <a:t>0      0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a:t>
                </a:r>
                <a:r>
                  <a:rPr lang="en-US" altLang="ja-JP" dirty="0" smtClean="0">
                    <a:solidFill>
                      <a:srgbClr val="FF0000"/>
                    </a:solidFill>
                    <a:latin typeface="Calibri" panose="020F0502020204030204" pitchFamily="34" charset="0"/>
                  </a:rPr>
                  <a:t> 1</a:t>
                </a:r>
                <a:endParaRPr lang="en-US" altLang="ja-JP" dirty="0">
                  <a:solidFill>
                    <a:srgbClr val="FF0000"/>
                  </a:solidFill>
                  <a:latin typeface="Calibri" panose="020F0502020204030204" pitchFamily="34" charset="0"/>
                </a:endParaRPr>
              </a:p>
              <a:p>
                <a:r>
                  <a:rPr lang="en-US" altLang="ja-JP" dirty="0" smtClean="0">
                    <a:latin typeface="Calibri" panose="020F0502020204030204" pitchFamily="34" charset="0"/>
                  </a:rPr>
                  <a:t>1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0   0   0   </a:t>
                </a:r>
                <a:r>
                  <a:rPr lang="en-US" altLang="ja-JP" dirty="0" smtClean="0">
                    <a:solidFill>
                      <a:srgbClr val="FF0000"/>
                    </a:solidFill>
                    <a:latin typeface="Calibri" panose="020F0502020204030204" pitchFamily="34" charset="0"/>
                  </a:rPr>
                  <a:t>1</a:t>
                </a:r>
                <a:r>
                  <a:rPr lang="en-US" altLang="ja-JP" dirty="0" smtClean="0">
                    <a:latin typeface="Calibri" panose="020F0502020204030204" pitchFamily="34" charset="0"/>
                  </a:rPr>
                  <a:t>   0   0   </a:t>
                </a:r>
                <a:r>
                  <a:rPr lang="en-US" altLang="ja-JP" dirty="0" smtClean="0">
                    <a:solidFill>
                      <a:srgbClr val="FF0000"/>
                    </a:solidFill>
                    <a:latin typeface="Calibri" panose="020F0502020204030204" pitchFamily="34" charset="0"/>
                  </a:rPr>
                  <a:t>1</a:t>
                </a:r>
              </a:p>
              <a:p>
                <a:r>
                  <a:rPr lang="en-US" altLang="ja-JP" dirty="0" smtClean="0">
                    <a:latin typeface="Calibri" panose="020F0502020204030204" pitchFamily="34" charset="0"/>
                  </a:rPr>
                  <a:t>2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0   0   0</a:t>
                </a:r>
                <a:endParaRPr lang="en-US" altLang="ja-JP" dirty="0">
                  <a:latin typeface="Calibri" panose="020F0502020204030204" pitchFamily="34" charset="0"/>
                </a:endParaRPr>
              </a:p>
              <a:p>
                <a:r>
                  <a:rPr lang="en-US" altLang="ja-JP" dirty="0" smtClean="0">
                    <a:latin typeface="Calibri" panose="020F0502020204030204" pitchFamily="34" charset="0"/>
                  </a:rPr>
                  <a:t>3      0   0   0   0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0   0   0</a:t>
                </a:r>
              </a:p>
              <a:p>
                <a:r>
                  <a:rPr lang="en-US" altLang="ja-JP" dirty="0" smtClean="0">
                    <a:latin typeface="Calibri" panose="020F0502020204030204" pitchFamily="34" charset="0"/>
                  </a:rPr>
                  <a:t>4      </a:t>
                </a:r>
                <a:r>
                  <a:rPr lang="en-US" altLang="ja-JP" dirty="0" smtClean="0">
                    <a:solidFill>
                      <a:srgbClr val="FF0000"/>
                    </a:solidFill>
                    <a:latin typeface="Calibri" panose="020F0502020204030204" pitchFamily="34" charset="0"/>
                  </a:rPr>
                  <a:t>1   1   1   1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a:t>
                </a:r>
                <a:endParaRPr lang="en-US" altLang="ja-JP" dirty="0">
                  <a:latin typeface="Calibri" panose="020F0502020204030204" pitchFamily="34" charset="0"/>
                </a:endParaRPr>
              </a:p>
              <a:p>
                <a:r>
                  <a:rPr lang="en-US" altLang="ja-JP" dirty="0" smtClean="0">
                    <a:latin typeface="Calibri" panose="020F0502020204030204" pitchFamily="34" charset="0"/>
                  </a:rPr>
                  <a:t>5      0   0   0   0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a:t>
                </a:r>
              </a:p>
              <a:p>
                <a:r>
                  <a:rPr lang="en-US" altLang="ja-JP" dirty="0" smtClean="0">
                    <a:latin typeface="Calibri" panose="020F0502020204030204" pitchFamily="34" charset="0"/>
                  </a:rPr>
                  <a:t>6      0   0   0   0   </a:t>
                </a:r>
                <a:r>
                  <a:rPr lang="en-US" altLang="ja-JP" dirty="0" smtClean="0">
                    <a:solidFill>
                      <a:srgbClr val="FF0000"/>
                    </a:solidFill>
                    <a:latin typeface="Calibri" panose="020F0502020204030204" pitchFamily="34" charset="0"/>
                  </a:rPr>
                  <a:t>1   1  </a:t>
                </a:r>
                <a:r>
                  <a:rPr lang="ja-JP" altLang="en-US" dirty="0" smtClean="0">
                    <a:solidFill>
                      <a:srgbClr val="FF0000"/>
                    </a:solidFill>
                    <a:latin typeface="Calibri" panose="020F0502020204030204" pitchFamily="34" charset="0"/>
                  </a:rPr>
                  <a:t> </a:t>
                </a:r>
                <a:r>
                  <a:rPr lang="en-US" altLang="ja-JP" dirty="0" smtClean="0">
                    <a:latin typeface="Calibri" panose="020F0502020204030204" pitchFamily="34" charset="0"/>
                  </a:rPr>
                  <a:t>0   0</a:t>
                </a:r>
                <a:endParaRPr lang="en-US" altLang="ja-JP" dirty="0">
                  <a:latin typeface="Calibri" panose="020F0502020204030204" pitchFamily="34" charset="0"/>
                </a:endParaRPr>
              </a:p>
              <a:p>
                <a:r>
                  <a:rPr lang="en-US" altLang="ja-JP" dirty="0" smtClean="0">
                    <a:latin typeface="Calibri" panose="020F0502020204030204" pitchFamily="34" charset="0"/>
                  </a:rPr>
                  <a:t>7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0   0   0   0   0   0</a:t>
                </a:r>
                <a:endParaRPr lang="ja-JP" altLang="en-US" dirty="0">
                  <a:latin typeface="Calibri" panose="020F0502020204030204" pitchFamily="34" charset="0"/>
                </a:endParaRPr>
              </a:p>
            </p:txBody>
          </p:sp>
          <p:sp>
            <p:nvSpPr>
              <p:cNvPr id="64" name="大かっこ 63"/>
              <p:cNvSpPr/>
              <p:nvPr/>
            </p:nvSpPr>
            <p:spPr>
              <a:xfrm>
                <a:off x="5792311" y="1978927"/>
                <a:ext cx="2362799" cy="2242161"/>
              </a:xfrm>
              <a:prstGeom prst="bracketPair">
                <a:avLst>
                  <a:gd name="adj" fmla="val 2882"/>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latin typeface="Calibri" panose="020F0502020204030204" pitchFamily="34" charset="0"/>
                </a:endParaRPr>
              </a:p>
            </p:txBody>
          </p:sp>
        </p:grpSp>
        <p:sp>
          <p:nvSpPr>
            <p:cNvPr id="71" name="テキスト ボックス 70"/>
            <p:cNvSpPr txBox="1"/>
            <p:nvPr/>
          </p:nvSpPr>
          <p:spPr>
            <a:xfrm>
              <a:off x="6354580" y="1503362"/>
              <a:ext cx="1107996" cy="369332"/>
            </a:xfrm>
            <a:prstGeom prst="rect">
              <a:avLst/>
            </a:prstGeom>
            <a:noFill/>
          </p:spPr>
          <p:txBody>
            <a:bodyPr wrap="none" rtlCol="0">
              <a:spAutoFit/>
            </a:bodyPr>
            <a:lstStyle/>
            <a:p>
              <a:r>
                <a:rPr kumimoji="1" lang="ja-JP" altLang="en-US" dirty="0" smtClean="0"/>
                <a:t>隣接行列</a:t>
              </a:r>
              <a:endParaRPr kumimoji="1" lang="ja-JP" altLang="en-US" dirty="0"/>
            </a:p>
          </p:txBody>
        </p:sp>
      </p:grpSp>
      <p:sp>
        <p:nvSpPr>
          <p:cNvPr id="81" name="等号 80"/>
          <p:cNvSpPr/>
          <p:nvPr/>
        </p:nvSpPr>
        <p:spPr>
          <a:xfrm>
            <a:off x="4499992" y="2773398"/>
            <a:ext cx="720080" cy="649880"/>
          </a:xfrm>
          <a:prstGeom prst="mathEqual">
            <a:avLst>
              <a:gd name="adj1" fmla="val 13324"/>
              <a:gd name="adj2" fmla="val 185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Calibri" panose="020F0502020204030204" pitchFamily="34" charset="0"/>
            </a:endParaRPr>
          </a:p>
        </p:txBody>
      </p:sp>
      <p:sp>
        <p:nvSpPr>
          <p:cNvPr id="190" name="テキスト ボックス 189"/>
          <p:cNvSpPr txBox="1"/>
          <p:nvPr/>
        </p:nvSpPr>
        <p:spPr>
          <a:xfrm>
            <a:off x="482671" y="4824531"/>
            <a:ext cx="3983144" cy="369332"/>
          </a:xfrm>
          <a:prstGeom prst="rect">
            <a:avLst/>
          </a:prstGeom>
          <a:noFill/>
        </p:spPr>
        <p:txBody>
          <a:bodyPr wrap="none" rtlCol="0">
            <a:spAutoFit/>
          </a:bodyPr>
          <a:lstStyle/>
          <a:p>
            <a:r>
              <a:rPr lang="ja-JP" altLang="en-US" dirty="0" smtClean="0"/>
              <a:t>行オフセット配列</a:t>
            </a:r>
            <a:r>
              <a:rPr lang="en-US" altLang="ja-JP" dirty="0" smtClean="0"/>
              <a:t> R (Length:</a:t>
            </a:r>
            <a:r>
              <a:rPr lang="ja-JP" altLang="en-US" dirty="0" smtClean="0"/>
              <a:t>頂点数</a:t>
            </a:r>
            <a:r>
              <a:rPr lang="en-US" altLang="ja-JP" dirty="0" smtClean="0"/>
              <a:t>+1)</a:t>
            </a:r>
            <a:endParaRPr kumimoji="1" lang="ja-JP" altLang="en-US" dirty="0"/>
          </a:p>
        </p:txBody>
      </p:sp>
      <p:sp>
        <p:nvSpPr>
          <p:cNvPr id="201" name="テキスト ボックス 200"/>
          <p:cNvSpPr txBox="1"/>
          <p:nvPr/>
        </p:nvSpPr>
        <p:spPr>
          <a:xfrm>
            <a:off x="5205541" y="4999905"/>
            <a:ext cx="3429144" cy="646331"/>
          </a:xfrm>
          <a:prstGeom prst="rect">
            <a:avLst/>
          </a:prstGeom>
          <a:noFill/>
        </p:spPr>
        <p:txBody>
          <a:bodyPr wrap="none" rtlCol="0">
            <a:spAutoFit/>
          </a:bodyPr>
          <a:lstStyle/>
          <a:p>
            <a:pPr algn="ctr"/>
            <a:r>
              <a:rPr lang="ja-JP" altLang="en-US" dirty="0" smtClean="0"/>
              <a:t>隣接</a:t>
            </a:r>
            <a:r>
              <a:rPr lang="ja-JP" altLang="en-US" dirty="0"/>
              <a:t>行列</a:t>
            </a:r>
            <a:r>
              <a:rPr kumimoji="1" lang="ja-JP" altLang="en-US" dirty="0" smtClean="0"/>
              <a:t>の</a:t>
            </a:r>
            <a:r>
              <a:rPr kumimoji="1" lang="en-US" altLang="ja-JP" dirty="0" smtClean="0">
                <a:solidFill>
                  <a:srgbClr val="FF0000"/>
                </a:solidFill>
              </a:rPr>
              <a:t>CSR</a:t>
            </a:r>
            <a:endParaRPr kumimoji="1" lang="en-US" altLang="ja-JP" dirty="0" smtClean="0"/>
          </a:p>
          <a:p>
            <a:r>
              <a:rPr lang="en-US" altLang="ja-JP" dirty="0" smtClean="0"/>
              <a:t>CSR: Compressed </a:t>
            </a:r>
            <a:r>
              <a:rPr lang="en-US" altLang="ja-JP" dirty="0"/>
              <a:t>Sparse </a:t>
            </a:r>
            <a:r>
              <a:rPr lang="en-US" altLang="ja-JP" dirty="0" smtClean="0"/>
              <a:t>Row</a:t>
            </a:r>
            <a:endParaRPr kumimoji="1" lang="ja-JP" altLang="en-US" dirty="0"/>
          </a:p>
        </p:txBody>
      </p:sp>
      <p:graphicFrame>
        <p:nvGraphicFramePr>
          <p:cNvPr id="124" name="表 123"/>
          <p:cNvGraphicFramePr>
            <a:graphicFrameLocks noGrp="1"/>
          </p:cNvGraphicFramePr>
          <p:nvPr>
            <p:extLst>
              <p:ext uri="{D42A27DB-BD31-4B8C-83A1-F6EECF244321}">
                <p14:modId xmlns:p14="http://schemas.microsoft.com/office/powerpoint/2010/main" val="2001860064"/>
              </p:ext>
            </p:extLst>
          </p:nvPr>
        </p:nvGraphicFramePr>
        <p:xfrm>
          <a:off x="827584" y="5328587"/>
          <a:ext cx="3059055" cy="259080"/>
        </p:xfrm>
        <a:graphic>
          <a:graphicData uri="http://schemas.openxmlformats.org/drawingml/2006/table">
            <a:tbl>
              <a:tblPr firstRow="1" bandRow="1">
                <a:tableStyleId>{5940675A-B579-460E-94D1-54222C63F5DA}</a:tableStyleId>
              </a:tblPr>
              <a:tblGrid>
                <a:gridCol w="339895"/>
                <a:gridCol w="339895"/>
                <a:gridCol w="339895"/>
                <a:gridCol w="339895"/>
                <a:gridCol w="339895"/>
                <a:gridCol w="339895"/>
                <a:gridCol w="339895"/>
                <a:gridCol w="339895"/>
                <a:gridCol w="339895"/>
              </a:tblGrid>
              <a:tr h="123699">
                <a:tc>
                  <a:txBody>
                    <a:bodyPr/>
                    <a:lstStyle/>
                    <a:p>
                      <a:pPr algn="ctr"/>
                      <a:r>
                        <a:rPr kumimoji="1" lang="en-US" altLang="ja-JP" sz="1100" dirty="0" smtClean="0"/>
                        <a:t>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9</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18</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77152904"/>
              </p:ext>
            </p:extLst>
          </p:nvPr>
        </p:nvGraphicFramePr>
        <p:xfrm>
          <a:off x="824121" y="6264691"/>
          <a:ext cx="7473180" cy="259080"/>
        </p:xfrm>
        <a:graphic>
          <a:graphicData uri="http://schemas.openxmlformats.org/drawingml/2006/table">
            <a:tbl>
              <a:tblPr firstRow="1" bandRow="1">
                <a:tableStyleId>{5940675A-B579-460E-94D1-54222C63F5DA}</a:tableStyleId>
              </a:tblPr>
              <a:tblGrid>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tblGrid>
              <a:tr h="0">
                <a:tc>
                  <a:txBody>
                    <a:bodyPr/>
                    <a:lstStyle/>
                    <a:p>
                      <a:pPr algn="ctr"/>
                      <a:r>
                        <a:rPr kumimoji="1" lang="en-US" altLang="ja-JP" sz="1100" dirty="0" smtClean="0"/>
                        <a:t>1</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3</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5</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5</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r>
            </a:tbl>
          </a:graphicData>
        </a:graphic>
      </p:graphicFrame>
      <p:grpSp>
        <p:nvGrpSpPr>
          <p:cNvPr id="44" name="図形グループ 43"/>
          <p:cNvGrpSpPr/>
          <p:nvPr/>
        </p:nvGrpSpPr>
        <p:grpSpPr>
          <a:xfrm>
            <a:off x="944010" y="1804290"/>
            <a:ext cx="2952329" cy="2430286"/>
            <a:chOff x="1064270" y="3743690"/>
            <a:chExt cx="2952329" cy="2430286"/>
          </a:xfrm>
        </p:grpSpPr>
        <p:sp>
          <p:nvSpPr>
            <p:cNvPr id="45" name="円/楕円 44"/>
            <p:cNvSpPr/>
            <p:nvPr/>
          </p:nvSpPr>
          <p:spPr>
            <a:xfrm>
              <a:off x="2072383" y="37436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6" name="円/楕円 45"/>
            <p:cNvSpPr/>
            <p:nvPr/>
          </p:nvSpPr>
          <p:spPr>
            <a:xfrm>
              <a:off x="1064271" y="410373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47" name="円/楕円 46"/>
            <p:cNvSpPr/>
            <p:nvPr/>
          </p:nvSpPr>
          <p:spPr>
            <a:xfrm>
              <a:off x="1064271" y="4967826"/>
              <a:ext cx="504056" cy="504056"/>
            </a:xfrm>
            <a:prstGeom prst="ellipse">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48" name="円/楕円 47"/>
            <p:cNvSpPr/>
            <p:nvPr/>
          </p:nvSpPr>
          <p:spPr>
            <a:xfrm>
              <a:off x="1640335" y="55438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49" name="円/楕円 48"/>
            <p:cNvSpPr/>
            <p:nvPr/>
          </p:nvSpPr>
          <p:spPr>
            <a:xfrm>
              <a:off x="2504431" y="566992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50" name="円/楕円 49"/>
            <p:cNvSpPr/>
            <p:nvPr/>
          </p:nvSpPr>
          <p:spPr>
            <a:xfrm>
              <a:off x="3440535" y="532786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51" name="円/楕円 50"/>
            <p:cNvSpPr/>
            <p:nvPr/>
          </p:nvSpPr>
          <p:spPr>
            <a:xfrm>
              <a:off x="3512543" y="4391762"/>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52" name="円/楕円 51"/>
            <p:cNvSpPr/>
            <p:nvPr/>
          </p:nvSpPr>
          <p:spPr>
            <a:xfrm>
              <a:off x="2936479" y="388770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53" name="曲線コネクタ 52"/>
            <p:cNvCxnSpPr>
              <a:stCxn id="45" idx="1"/>
              <a:endCxn id="46" idx="0"/>
            </p:cNvCxnSpPr>
            <p:nvPr/>
          </p:nvCxnSpPr>
          <p:spPr>
            <a:xfrm rot="16200000" flipH="1" flipV="1">
              <a:off x="1588138" y="3545667"/>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54" name="曲線コネクタ 53"/>
            <p:cNvCxnSpPr>
              <a:stCxn id="45" idx="3"/>
              <a:endCxn id="47" idx="6"/>
            </p:cNvCxnSpPr>
            <p:nvPr/>
          </p:nvCxnSpPr>
          <p:spPr>
            <a:xfrm rot="5400000">
              <a:off x="1334302" y="4407955"/>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5" name="曲線コネクタ 54"/>
            <p:cNvCxnSpPr>
              <a:stCxn id="46" idx="2"/>
              <a:endCxn id="49" idx="3"/>
            </p:cNvCxnSpPr>
            <p:nvPr/>
          </p:nvCxnSpPr>
          <p:spPr>
            <a:xfrm rot="10800000" flipH="1" flipV="1">
              <a:off x="1064270" y="4355758"/>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56" name="曲線コネクタ 55"/>
            <p:cNvCxnSpPr>
              <a:stCxn id="47" idx="6"/>
              <a:endCxn id="49" idx="1"/>
            </p:cNvCxnSpPr>
            <p:nvPr/>
          </p:nvCxnSpPr>
          <p:spPr>
            <a:xfrm>
              <a:off x="1568327" y="5219854"/>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7" name="曲線コネクタ 56"/>
            <p:cNvCxnSpPr>
              <a:stCxn id="48" idx="7"/>
              <a:endCxn id="49" idx="1"/>
            </p:cNvCxnSpPr>
            <p:nvPr/>
          </p:nvCxnSpPr>
          <p:spPr>
            <a:xfrm rot="16200000" flipH="1">
              <a:off x="2261396" y="5426885"/>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58" name="曲線コネクタ 57"/>
            <p:cNvCxnSpPr>
              <a:stCxn id="49" idx="6"/>
              <a:endCxn id="50" idx="3"/>
            </p:cNvCxnSpPr>
            <p:nvPr/>
          </p:nvCxnSpPr>
          <p:spPr>
            <a:xfrm flipV="1">
              <a:off x="3008487" y="5758106"/>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9" name="曲線コネクタ 58"/>
            <p:cNvCxnSpPr>
              <a:stCxn id="50" idx="6"/>
              <a:endCxn id="51" idx="6"/>
            </p:cNvCxnSpPr>
            <p:nvPr/>
          </p:nvCxnSpPr>
          <p:spPr>
            <a:xfrm flipV="1">
              <a:off x="3944591" y="4643790"/>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60" name="曲線コネクタ 59"/>
            <p:cNvCxnSpPr>
              <a:stCxn id="49" idx="7"/>
              <a:endCxn id="51" idx="2"/>
            </p:cNvCxnSpPr>
            <p:nvPr/>
          </p:nvCxnSpPr>
          <p:spPr>
            <a:xfrm rot="5400000" flipH="1" flipV="1">
              <a:off x="2673633" y="4904827"/>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62" name="曲線コネクタ 61"/>
            <p:cNvCxnSpPr>
              <a:stCxn id="45" idx="7"/>
              <a:endCxn id="52" idx="0"/>
            </p:cNvCxnSpPr>
            <p:nvPr/>
          </p:nvCxnSpPr>
          <p:spPr>
            <a:xfrm rot="16200000" flipH="1">
              <a:off x="2810464" y="3509664"/>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65" name="曲線コネクタ 64"/>
            <p:cNvCxnSpPr>
              <a:stCxn id="45" idx="6"/>
              <a:endCxn id="49" idx="0"/>
            </p:cNvCxnSpPr>
            <p:nvPr/>
          </p:nvCxnSpPr>
          <p:spPr>
            <a:xfrm>
              <a:off x="2576439" y="3995718"/>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67" name="曲線コネクタ 66"/>
            <p:cNvCxnSpPr>
              <a:stCxn id="52" idx="7"/>
              <a:endCxn id="46" idx="1"/>
            </p:cNvCxnSpPr>
            <p:nvPr/>
          </p:nvCxnSpPr>
          <p:spPr>
            <a:xfrm rot="16200000" flipH="1" flipV="1">
              <a:off x="2144391" y="2955220"/>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grpSp>
      <p:sp>
        <p:nvSpPr>
          <p:cNvPr id="19" name="日付プレースホルダー 18"/>
          <p:cNvSpPr>
            <a:spLocks noGrp="1"/>
          </p:cNvSpPr>
          <p:nvPr>
            <p:ph type="dt" sz="half" idx="10"/>
          </p:nvPr>
        </p:nvSpPr>
        <p:spPr/>
        <p:txBody>
          <a:bodyPr/>
          <a:lstStyle/>
          <a:p>
            <a:fld id="{57824FFE-1339-CD49-98BA-B340EAC08F5A}" type="datetime1">
              <a:rPr lang="ja-JP" altLang="en-US" smtClean="0"/>
              <a:t>2014/12/04</a:t>
            </a:fld>
            <a:endParaRPr lang="en-US"/>
          </a:p>
        </p:txBody>
      </p:sp>
      <p:sp>
        <p:nvSpPr>
          <p:cNvPr id="20" name="スライド番号プレースホルダー 19"/>
          <p:cNvSpPr>
            <a:spLocks noGrp="1"/>
          </p:cNvSpPr>
          <p:nvPr>
            <p:ph type="sldNum" sz="quarter" idx="12"/>
          </p:nvPr>
        </p:nvSpPr>
        <p:spPr/>
        <p:txBody>
          <a:bodyPr/>
          <a:lstStyle/>
          <a:p>
            <a:fld id="{0CFEC368-1D7A-4F81-ABF6-AE0E36BAF64C}" type="slidenum">
              <a:rPr lang="en-US" smtClean="0"/>
              <a:pPr/>
              <a:t>30</a:t>
            </a:fld>
            <a:endParaRPr lang="en-US"/>
          </a:p>
        </p:txBody>
      </p:sp>
      <p:cxnSp>
        <p:nvCxnSpPr>
          <p:cNvPr id="24" name="直線コネクタ 23"/>
          <p:cNvCxnSpPr/>
          <p:nvPr/>
        </p:nvCxnSpPr>
        <p:spPr>
          <a:xfrm>
            <a:off x="0" y="4638261"/>
            <a:ext cx="9144000"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208" name="下矢印 207"/>
          <p:cNvSpPr/>
          <p:nvPr/>
        </p:nvSpPr>
        <p:spPr>
          <a:xfrm>
            <a:off x="6876256" y="4471958"/>
            <a:ext cx="449707" cy="3251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矢印コネクタ 29"/>
          <p:cNvCxnSpPr/>
          <p:nvPr/>
        </p:nvCxnSpPr>
        <p:spPr>
          <a:xfrm flipH="1">
            <a:off x="824125" y="5587667"/>
            <a:ext cx="193703"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41" name="直線矢印コネクタ 40"/>
          <p:cNvCxnSpPr/>
          <p:nvPr/>
        </p:nvCxnSpPr>
        <p:spPr>
          <a:xfrm>
            <a:off x="1330960" y="5587667"/>
            <a:ext cx="843280"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43" name="直線矢印コネクタ 42"/>
          <p:cNvCxnSpPr/>
          <p:nvPr/>
        </p:nvCxnSpPr>
        <p:spPr>
          <a:xfrm>
            <a:off x="1676400" y="5587667"/>
            <a:ext cx="1570058"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69" name="直線矢印コネクタ 68"/>
          <p:cNvCxnSpPr/>
          <p:nvPr/>
        </p:nvCxnSpPr>
        <p:spPr>
          <a:xfrm>
            <a:off x="2025941" y="5587667"/>
            <a:ext cx="1870398"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77" name="直線矢印コネクタ 76"/>
          <p:cNvCxnSpPr/>
          <p:nvPr/>
        </p:nvCxnSpPr>
        <p:spPr>
          <a:xfrm>
            <a:off x="2382361" y="5587667"/>
            <a:ext cx="1864519"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0" name="直線矢印コネクタ 79"/>
          <p:cNvCxnSpPr/>
          <p:nvPr/>
        </p:nvCxnSpPr>
        <p:spPr>
          <a:xfrm>
            <a:off x="2636199" y="5587667"/>
            <a:ext cx="3652841"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3" name="直線矢印コネクタ 82"/>
          <p:cNvCxnSpPr/>
          <p:nvPr/>
        </p:nvCxnSpPr>
        <p:spPr>
          <a:xfrm>
            <a:off x="3068246" y="5587667"/>
            <a:ext cx="3881194"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5" name="直線矢印コネクタ 84"/>
          <p:cNvCxnSpPr/>
          <p:nvPr/>
        </p:nvCxnSpPr>
        <p:spPr>
          <a:xfrm>
            <a:off x="3392283" y="5587667"/>
            <a:ext cx="4227717"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grpSp>
        <p:nvGrpSpPr>
          <p:cNvPr id="87" name="図形グループ 86"/>
          <p:cNvGrpSpPr/>
          <p:nvPr/>
        </p:nvGrpSpPr>
        <p:grpSpPr>
          <a:xfrm>
            <a:off x="482671" y="5717271"/>
            <a:ext cx="6592678" cy="369332"/>
            <a:chOff x="482671" y="5760635"/>
            <a:chExt cx="6592678" cy="369332"/>
          </a:xfrm>
        </p:grpSpPr>
        <p:sp>
          <p:nvSpPr>
            <p:cNvPr id="189" name="テキスト ボックス 188"/>
            <p:cNvSpPr txBox="1"/>
            <p:nvPr/>
          </p:nvSpPr>
          <p:spPr>
            <a:xfrm>
              <a:off x="482671" y="5760635"/>
              <a:ext cx="3796720" cy="369332"/>
            </a:xfrm>
            <a:prstGeom prst="rect">
              <a:avLst/>
            </a:prstGeom>
            <a:solidFill>
              <a:schemeClr val="bg1"/>
            </a:solidFill>
          </p:spPr>
          <p:txBody>
            <a:bodyPr wrap="none" rtlCol="0">
              <a:spAutoFit/>
            </a:bodyPr>
            <a:lstStyle/>
            <a:p>
              <a:r>
                <a:rPr kumimoji="1" lang="ja-JP" altLang="en-US" dirty="0" smtClean="0"/>
                <a:t>列インデックス配列</a:t>
              </a:r>
              <a:r>
                <a:rPr kumimoji="1" lang="en-US" altLang="ja-JP" dirty="0" smtClean="0"/>
                <a:t> C (Length: </a:t>
              </a:r>
              <a:r>
                <a:rPr kumimoji="1" lang="ja-JP" altLang="en-US" dirty="0" smtClean="0"/>
                <a:t>辺数</a:t>
              </a:r>
              <a:r>
                <a:rPr kumimoji="1" lang="en-US" altLang="ja-JP" dirty="0" smtClean="0"/>
                <a:t>)</a:t>
              </a:r>
              <a:endParaRPr kumimoji="1" lang="ja-JP" altLang="en-US" dirty="0"/>
            </a:p>
          </p:txBody>
        </p:sp>
        <p:sp>
          <p:nvSpPr>
            <p:cNvPr id="15" name="テキスト ボックス 14"/>
            <p:cNvSpPr txBox="1"/>
            <p:nvPr/>
          </p:nvSpPr>
          <p:spPr>
            <a:xfrm>
              <a:off x="4279391" y="5760635"/>
              <a:ext cx="2795958" cy="369332"/>
            </a:xfrm>
            <a:prstGeom prst="rect">
              <a:avLst/>
            </a:prstGeom>
            <a:solidFill>
              <a:schemeClr val="bg1"/>
            </a:solidFill>
          </p:spPr>
          <p:txBody>
            <a:bodyPr wrap="none" rtlCol="0">
              <a:spAutoFit/>
            </a:bodyPr>
            <a:lstStyle/>
            <a:p>
              <a:r>
                <a:rPr lang="en-US" altLang="ja-JP" dirty="0" smtClean="0"/>
                <a:t>※</a:t>
              </a:r>
              <a:r>
                <a:rPr lang="ja-JP" altLang="en-US" dirty="0" smtClean="0"/>
                <a:t> </a:t>
              </a:r>
              <a:r>
                <a:rPr lang="ja-JP" altLang="en-US" b="1" dirty="0" smtClean="0">
                  <a:solidFill>
                    <a:srgbClr val="FF0000"/>
                  </a:solidFill>
                </a:rPr>
                <a:t>｜</a:t>
              </a:r>
              <a:r>
                <a:rPr lang="ja-JP" altLang="en-US" dirty="0" smtClean="0"/>
                <a:t>は開始オフセット位置</a:t>
              </a:r>
              <a:endParaRPr kumimoji="1" lang="ja-JP" altLang="en-US" dirty="0"/>
            </a:p>
          </p:txBody>
        </p:sp>
      </p:grpSp>
    </p:spTree>
    <p:extLst>
      <p:ext uri="{BB962C8B-B14F-4D97-AF65-F5344CB8AC3E}">
        <p14:creationId xmlns:p14="http://schemas.microsoft.com/office/powerpoint/2010/main" val="3351178933"/>
      </p:ext>
    </p:extLst>
  </p:cSld>
  <p:clrMapOvr>
    <a:masterClrMapping/>
  </p:clrMapOvr>
  <mc:AlternateContent xmlns:mc="http://schemas.openxmlformats.org/markup-compatibility/2006" xmlns:p14="http://schemas.microsoft.com/office/powerpoint/2010/main">
    <mc:Choice Requires="p14">
      <p:transition spd="slow" p14:dur="2000" advTm="99706"/>
    </mc:Choice>
    <mc:Fallback xmlns="">
      <p:transition xmlns:p14="http://schemas.microsoft.com/office/powerpoint/2010/main" spd="slow" advTm="99706"/>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a:t>
            </a:r>
            <a:endParaRPr kumimoji="1" lang="ja-JP" altLang="en-US" dirty="0"/>
          </a:p>
        </p:txBody>
      </p:sp>
      <p:sp>
        <p:nvSpPr>
          <p:cNvPr id="3" name="コンテンツ プレースホルダー 2"/>
          <p:cNvSpPr>
            <a:spLocks noGrp="1"/>
          </p:cNvSpPr>
          <p:nvPr>
            <p:ph idx="1"/>
          </p:nvPr>
        </p:nvSpPr>
        <p:spPr>
          <a:xfrm>
            <a:off x="457200" y="1600200"/>
            <a:ext cx="8229600" cy="3567936"/>
          </a:xfrm>
        </p:spPr>
        <p:txBody>
          <a:bodyPr>
            <a:normAutofit/>
          </a:bodyPr>
          <a:lstStyle/>
          <a:p>
            <a:r>
              <a:rPr lang="ja-JP" altLang="en-US" dirty="0" smtClean="0"/>
              <a:t>グラフアルゴリズムには様々な応用分野があり，ビッグデータ処理によく利用されている</a:t>
            </a:r>
            <a:endParaRPr kumimoji="1" lang="en-US" altLang="ja-JP" dirty="0" smtClean="0"/>
          </a:p>
          <a:p>
            <a:pPr lvl="1"/>
            <a:r>
              <a:rPr lang="en-US" altLang="ja-JP" dirty="0" smtClean="0"/>
              <a:t>SNS</a:t>
            </a:r>
            <a:r>
              <a:rPr lang="ja-JP" altLang="en-US" dirty="0" smtClean="0"/>
              <a:t>，道路網や送電網の最適化</a:t>
            </a:r>
            <a:r>
              <a:rPr lang="en-US" altLang="ja-JP" dirty="0"/>
              <a:t> </a:t>
            </a:r>
            <a:r>
              <a:rPr lang="ja-JP" altLang="en-US" dirty="0" smtClean="0"/>
              <a:t>など</a:t>
            </a:r>
            <a:r>
              <a:rPr lang="en-US" altLang="ja-JP" dirty="0" smtClean="0"/>
              <a:t>…</a:t>
            </a:r>
          </a:p>
          <a:p>
            <a:pPr lvl="1"/>
            <a:r>
              <a:rPr kumimoji="1" lang="ja-JP" altLang="en-US" dirty="0" smtClean="0"/>
              <a:t>データセンタなどで行われる</a:t>
            </a:r>
            <a:endParaRPr kumimoji="1" lang="en-US" altLang="ja-JP" dirty="0" smtClean="0"/>
          </a:p>
          <a:p>
            <a:endParaRPr lang="en-US" altLang="ja-JP" dirty="0" smtClean="0"/>
          </a:p>
          <a:p>
            <a:r>
              <a:rPr lang="en-US" altLang="ja-JP" dirty="0" err="1" smtClean="0"/>
              <a:t>ExpEther</a:t>
            </a:r>
            <a:r>
              <a:rPr lang="ja-JP" altLang="en-US" dirty="0"/>
              <a:t>を用いたマルチ</a:t>
            </a:r>
            <a:r>
              <a:rPr lang="en-US" altLang="ja-JP" dirty="0"/>
              <a:t>GPU</a:t>
            </a:r>
            <a:r>
              <a:rPr lang="ja-JP" altLang="en-US" dirty="0" smtClean="0"/>
              <a:t>システムで幅優先探索</a:t>
            </a:r>
            <a:r>
              <a:rPr lang="en-US" altLang="ja-JP" dirty="0" smtClean="0"/>
              <a:t>(BFS)</a:t>
            </a:r>
            <a:r>
              <a:rPr lang="ja-JP" altLang="en-US" dirty="0" smtClean="0"/>
              <a:t>を高速化</a:t>
            </a:r>
            <a:endParaRPr lang="en-US" altLang="ja-JP" dirty="0" smtClean="0"/>
          </a:p>
          <a:p>
            <a:pPr lvl="1"/>
            <a:r>
              <a:rPr lang="en-US" altLang="ja-JP" dirty="0" smtClean="0"/>
              <a:t>GPU</a:t>
            </a:r>
            <a:r>
              <a:rPr lang="ja-JP" altLang="en-US" dirty="0" smtClean="0"/>
              <a:t>を外付けすることができ，付け替えが容易</a:t>
            </a:r>
            <a:endParaRPr lang="en-US" altLang="ja-JP" dirty="0" smtClean="0"/>
          </a:p>
          <a:p>
            <a:pPr lvl="1"/>
            <a:r>
              <a:rPr lang="ja-JP" altLang="en-US" dirty="0" smtClean="0"/>
              <a:t>データセンタのノード間で</a:t>
            </a:r>
            <a:r>
              <a:rPr lang="en-US" altLang="ja-JP" dirty="0" smtClean="0"/>
              <a:t>GPU</a:t>
            </a:r>
            <a:r>
              <a:rPr lang="ja-JP" altLang="en-US" dirty="0" smtClean="0"/>
              <a:t>を共有することが可能になる</a:t>
            </a:r>
            <a:endParaRPr lang="en-US" altLang="ja-JP" dirty="0" smtClean="0"/>
          </a:p>
        </p:txBody>
      </p:sp>
      <p:sp>
        <p:nvSpPr>
          <p:cNvPr id="4" name="日付プレースホルダー 3"/>
          <p:cNvSpPr>
            <a:spLocks noGrp="1"/>
          </p:cNvSpPr>
          <p:nvPr>
            <p:ph type="dt" sz="half" idx="10"/>
          </p:nvPr>
        </p:nvSpPr>
        <p:spPr/>
        <p:txBody>
          <a:bodyPr/>
          <a:lstStyle/>
          <a:p>
            <a:fld id="{40D8F575-EC93-E84B-AD21-B0182C0CB8C1}" type="datetime1">
              <a:rPr lang="ja-JP" altLang="en-US" smtClean="0"/>
              <a:t>2014/12/04</a:t>
            </a:fld>
            <a:endParaRPr lang="en-US"/>
          </a:p>
        </p:txBody>
      </p:sp>
      <p:sp>
        <p:nvSpPr>
          <p:cNvPr id="10" name="フッター プレースホルダー 9"/>
          <p:cNvSpPr>
            <a:spLocks noGrp="1"/>
          </p:cNvSpPr>
          <p:nvPr>
            <p:ph type="ftr" sz="quarter" idx="11"/>
          </p:nvPr>
        </p:nvSpPr>
        <p:spPr/>
        <p:txBody>
          <a:bodyPr/>
          <a:lstStyle/>
          <a:p>
            <a:r>
              <a:rPr kumimoji="1" lang="en-US" altLang="ja-JP" smtClean="0"/>
              <a:t>11CPSY</a:t>
            </a:r>
            <a:endParaRPr kumimoji="1" lang="ja-JP" alt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4</a:t>
            </a:fld>
            <a:endParaRPr lang="en-US"/>
          </a:p>
        </p:txBody>
      </p:sp>
      <p:sp>
        <p:nvSpPr>
          <p:cNvPr id="11" name="直方体 10"/>
          <p:cNvSpPr/>
          <p:nvPr/>
        </p:nvSpPr>
        <p:spPr>
          <a:xfrm>
            <a:off x="1678802" y="6005410"/>
            <a:ext cx="2832067" cy="632182"/>
          </a:xfrm>
          <a:prstGeom prst="cube">
            <a:avLst>
              <a:gd name="adj" fmla="val 596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node 2</a:t>
            </a:r>
            <a:endParaRPr kumimoji="1" lang="ja-JP" altLang="en-US" dirty="0"/>
          </a:p>
        </p:txBody>
      </p:sp>
      <p:sp>
        <p:nvSpPr>
          <p:cNvPr id="61" name="直方体 60"/>
          <p:cNvSpPr/>
          <p:nvPr/>
        </p:nvSpPr>
        <p:spPr>
          <a:xfrm>
            <a:off x="1678802" y="5689319"/>
            <a:ext cx="2832067" cy="632182"/>
          </a:xfrm>
          <a:prstGeom prst="cube">
            <a:avLst>
              <a:gd name="adj" fmla="val 596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node 1</a:t>
            </a:r>
            <a:endParaRPr kumimoji="1" lang="ja-JP" altLang="en-US" dirty="0"/>
          </a:p>
        </p:txBody>
      </p:sp>
      <p:sp>
        <p:nvSpPr>
          <p:cNvPr id="69" name="直方体 68"/>
          <p:cNvSpPr/>
          <p:nvPr/>
        </p:nvSpPr>
        <p:spPr>
          <a:xfrm>
            <a:off x="1678802" y="5373228"/>
            <a:ext cx="2832067" cy="632182"/>
          </a:xfrm>
          <a:prstGeom prst="cube">
            <a:avLst>
              <a:gd name="adj" fmla="val 596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node 0</a:t>
            </a:r>
            <a:endParaRPr kumimoji="1" lang="ja-JP" altLang="en-US" dirty="0"/>
          </a:p>
        </p:txBody>
      </p:sp>
      <p:sp>
        <p:nvSpPr>
          <p:cNvPr id="17" name="直方体 16"/>
          <p:cNvSpPr/>
          <p:nvPr/>
        </p:nvSpPr>
        <p:spPr>
          <a:xfrm>
            <a:off x="5532749" y="6005410"/>
            <a:ext cx="1518222" cy="583969"/>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t>GPU</a:t>
            </a:r>
            <a:endParaRPr kumimoji="1" lang="ja-JP" altLang="en-US" dirty="0"/>
          </a:p>
        </p:txBody>
      </p:sp>
      <p:cxnSp>
        <p:nvCxnSpPr>
          <p:cNvPr id="19" name="直線コネクタ 18"/>
          <p:cNvCxnSpPr>
            <a:stCxn id="17" idx="2"/>
          </p:cNvCxnSpPr>
          <p:nvPr/>
        </p:nvCxnSpPr>
        <p:spPr>
          <a:xfrm flipH="1">
            <a:off x="4261102" y="6370391"/>
            <a:ext cx="1271647" cy="0"/>
          </a:xfrm>
          <a:prstGeom prst="line">
            <a:avLst/>
          </a:prstGeom>
        </p:spPr>
        <p:style>
          <a:lnRef idx="2">
            <a:schemeClr val="dk1"/>
          </a:lnRef>
          <a:fillRef idx="0">
            <a:schemeClr val="dk1"/>
          </a:fillRef>
          <a:effectRef idx="1">
            <a:schemeClr val="dk1"/>
          </a:effectRef>
          <a:fontRef idx="minor">
            <a:schemeClr val="tx1"/>
          </a:fontRef>
        </p:style>
      </p:cxnSp>
      <p:cxnSp>
        <p:nvCxnSpPr>
          <p:cNvPr id="70" name="直線コネクタ 69"/>
          <p:cNvCxnSpPr>
            <a:stCxn id="17" idx="2"/>
          </p:cNvCxnSpPr>
          <p:nvPr/>
        </p:nvCxnSpPr>
        <p:spPr>
          <a:xfrm flipH="1" flipV="1">
            <a:off x="4261102" y="6117088"/>
            <a:ext cx="1271647" cy="253303"/>
          </a:xfrm>
          <a:prstGeom prst="line">
            <a:avLst/>
          </a:prstGeom>
        </p:spPr>
        <p:style>
          <a:lnRef idx="2">
            <a:schemeClr val="dk1"/>
          </a:lnRef>
          <a:fillRef idx="0">
            <a:schemeClr val="dk1"/>
          </a:fillRef>
          <a:effectRef idx="1">
            <a:schemeClr val="dk1"/>
          </a:effectRef>
          <a:fontRef idx="minor">
            <a:schemeClr val="tx1"/>
          </a:fontRef>
        </p:style>
      </p:cxnSp>
      <p:cxnSp>
        <p:nvCxnSpPr>
          <p:cNvPr id="71" name="直線コネクタ 70"/>
          <p:cNvCxnSpPr>
            <a:stCxn id="17" idx="2"/>
          </p:cNvCxnSpPr>
          <p:nvPr/>
        </p:nvCxnSpPr>
        <p:spPr>
          <a:xfrm flipH="1" flipV="1">
            <a:off x="4261102" y="5795904"/>
            <a:ext cx="1271647" cy="574487"/>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011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9"/>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70"/>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solidFill>
                  <a:srgbClr val="D9D9D9"/>
                </a:solidFill>
              </a:rPr>
              <a:t>背景</a:t>
            </a:r>
            <a:endParaRPr kumimoji="1" lang="en-US" altLang="ja-JP" dirty="0" smtClean="0">
              <a:solidFill>
                <a:srgbClr val="D9D9D9"/>
              </a:solidFill>
            </a:endParaRPr>
          </a:p>
          <a:p>
            <a:r>
              <a:rPr kumimoji="1" lang="ja-JP" altLang="en-US" dirty="0" smtClean="0">
                <a:solidFill>
                  <a:srgbClr val="C0504D"/>
                </a:solidFill>
              </a:rPr>
              <a:t>システムの</a:t>
            </a:r>
            <a:r>
              <a:rPr lang="ja-JP" altLang="en-US" dirty="0" smtClean="0">
                <a:solidFill>
                  <a:srgbClr val="C0504D"/>
                </a:solidFill>
              </a:rPr>
              <a:t>概要</a:t>
            </a:r>
            <a:endParaRPr kumimoji="1" lang="en-US" altLang="ja-JP" dirty="0" smtClean="0">
              <a:solidFill>
                <a:srgbClr val="C0504D"/>
              </a:solidFill>
            </a:endParaRPr>
          </a:p>
          <a:p>
            <a:pPr lvl="1"/>
            <a:r>
              <a:rPr kumimoji="1" lang="en-US" altLang="ja-JP" dirty="0" err="1" smtClean="0">
                <a:solidFill>
                  <a:srgbClr val="C0504D"/>
                </a:solidFill>
              </a:rPr>
              <a:t>ExpEther</a:t>
            </a:r>
            <a:endParaRPr kumimoji="1" lang="en-US" altLang="ja-JP" dirty="0" smtClean="0">
              <a:solidFill>
                <a:srgbClr val="C0504D"/>
              </a:solidFill>
            </a:endParaRPr>
          </a:p>
          <a:p>
            <a:pPr lvl="1"/>
            <a:r>
              <a:rPr kumimoji="1" lang="en-US" altLang="ja-JP" dirty="0" err="1" smtClean="0">
                <a:solidFill>
                  <a:srgbClr val="C0504D"/>
                </a:solidFill>
              </a:rPr>
              <a:t>ExpEther</a:t>
            </a:r>
            <a:r>
              <a:rPr kumimoji="1" lang="ja-JP" altLang="en-US" dirty="0" smtClean="0">
                <a:solidFill>
                  <a:srgbClr val="C0504D"/>
                </a:solidFill>
              </a:rPr>
              <a:t>を用いたマルチ</a:t>
            </a:r>
            <a:r>
              <a:rPr kumimoji="1" lang="en-US" altLang="ja-JP" dirty="0" smtClean="0">
                <a:solidFill>
                  <a:srgbClr val="C0504D"/>
                </a:solidFill>
              </a:rPr>
              <a:t>GPU</a:t>
            </a:r>
            <a:r>
              <a:rPr kumimoji="1" lang="ja-JP" altLang="en-US" dirty="0" smtClean="0">
                <a:solidFill>
                  <a:srgbClr val="C0504D"/>
                </a:solidFill>
              </a:rPr>
              <a:t>システム</a:t>
            </a:r>
            <a:endParaRPr kumimoji="1" lang="en-US" altLang="ja-JP" dirty="0" smtClean="0">
              <a:solidFill>
                <a:srgbClr val="C0504D"/>
              </a:solidFill>
            </a:endParaRPr>
          </a:p>
          <a:p>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lang="ja-JP" altLang="en-US" dirty="0" smtClean="0">
                <a:solidFill>
                  <a:srgbClr val="D9D9D9"/>
                </a:solidFill>
              </a:rPr>
              <a:t>幅優先探索</a:t>
            </a:r>
            <a:r>
              <a:rPr lang="en-US" altLang="ja-JP" dirty="0" smtClean="0">
                <a:solidFill>
                  <a:srgbClr val="D9D9D9"/>
                </a:solidFill>
              </a:rPr>
              <a:t>(BFS)</a:t>
            </a:r>
            <a:endParaRPr kumimoji="1" lang="en-US" altLang="ja-JP" dirty="0" smtClean="0">
              <a:solidFill>
                <a:srgbClr val="D9D9D9"/>
              </a:solidFill>
            </a:endParaRPr>
          </a:p>
          <a:p>
            <a:pPr lvl="1"/>
            <a:r>
              <a:rPr kumimoji="1" lang="en-US" altLang="ja-JP" dirty="0" smtClean="0">
                <a:solidFill>
                  <a:srgbClr val="D9D9D9"/>
                </a:solidFill>
              </a:rPr>
              <a:t>Level synchronized BFS</a:t>
            </a:r>
          </a:p>
          <a:p>
            <a:pPr lvl="1"/>
            <a:r>
              <a:rPr lang="ja-JP" altLang="en-US" dirty="0" smtClean="0">
                <a:solidFill>
                  <a:srgbClr val="D9D9D9"/>
                </a:solidFill>
              </a:rPr>
              <a:t>マルチ</a:t>
            </a:r>
            <a:r>
              <a:rPr lang="en-US" altLang="ja-JP" dirty="0" smtClean="0">
                <a:solidFill>
                  <a:srgbClr val="D9D9D9"/>
                </a:solidFill>
              </a:rPr>
              <a:t>GPU</a:t>
            </a:r>
            <a:r>
              <a:rPr lang="ja-JP" altLang="en-US" dirty="0" smtClean="0">
                <a:solidFill>
                  <a:srgbClr val="D9D9D9"/>
                </a:solidFill>
              </a:rPr>
              <a:t>システムにおける</a:t>
            </a:r>
            <a:r>
              <a:rPr lang="en-US" altLang="ja-JP" dirty="0" smtClean="0">
                <a:solidFill>
                  <a:srgbClr val="D9D9D9"/>
                </a:solidFill>
              </a:rPr>
              <a:t>BFS</a:t>
            </a:r>
            <a:endParaRPr kumimoji="1" lang="en-US" altLang="ja-JP" dirty="0" smtClean="0">
              <a:solidFill>
                <a:srgbClr val="D9D9D9"/>
              </a:solidFill>
            </a:endParaRPr>
          </a:p>
          <a:p>
            <a:r>
              <a:rPr kumimoji="1" lang="ja-JP" altLang="en-US" dirty="0" smtClean="0">
                <a:solidFill>
                  <a:srgbClr val="D9D9D9"/>
                </a:solidFill>
              </a:rPr>
              <a:t>関連研究</a:t>
            </a:r>
            <a:endParaRPr kumimoji="1" lang="en-US" altLang="ja-JP" dirty="0" smtClean="0">
              <a:solidFill>
                <a:srgbClr val="D9D9D9"/>
              </a:solidFill>
            </a:endParaRPr>
          </a:p>
          <a:p>
            <a:pPr lvl="1"/>
            <a:r>
              <a:rPr kumimoji="1" lang="en-US" altLang="ja-JP" dirty="0" smtClean="0">
                <a:solidFill>
                  <a:srgbClr val="D9D9D9"/>
                </a:solidFill>
              </a:rPr>
              <a:t>Simple BFS [</a:t>
            </a:r>
            <a:r>
              <a:rPr lang="en-US" altLang="ja-JP" dirty="0">
                <a:solidFill>
                  <a:srgbClr val="D9D9D9"/>
                </a:solidFill>
              </a:rPr>
              <a:t>P. </a:t>
            </a:r>
            <a:r>
              <a:rPr lang="en-US" altLang="ja-JP" dirty="0" smtClean="0">
                <a:solidFill>
                  <a:srgbClr val="D9D9D9"/>
                </a:solidFill>
              </a:rPr>
              <a:t>Harish, </a:t>
            </a:r>
            <a:r>
              <a:rPr lang="en-US" altLang="ja-JP" dirty="0" err="1" smtClean="0">
                <a:solidFill>
                  <a:srgbClr val="D9D9D9"/>
                </a:solidFill>
              </a:rPr>
              <a:t>HiPC</a:t>
            </a:r>
            <a:r>
              <a:rPr lang="en-US" altLang="ja-JP" dirty="0" smtClean="0">
                <a:solidFill>
                  <a:srgbClr val="D9D9D9"/>
                </a:solidFill>
              </a:rPr>
              <a:t> 2007]</a:t>
            </a:r>
            <a:endParaRPr kumimoji="1" lang="en-US" altLang="ja-JP" dirty="0" smtClean="0">
              <a:solidFill>
                <a:srgbClr val="D9D9D9"/>
              </a:solidFill>
            </a:endParaRPr>
          </a:p>
          <a:p>
            <a:pPr lvl="1"/>
            <a:r>
              <a:rPr kumimoji="1" lang="en-US" altLang="ja-JP" dirty="0" smtClean="0">
                <a:solidFill>
                  <a:srgbClr val="D9D9D9"/>
                </a:solidFill>
              </a:rPr>
              <a:t>Pre-research BFS [T. </a:t>
            </a:r>
            <a:r>
              <a:rPr kumimoji="1" lang="en-US" altLang="ja-JP" dirty="0" err="1" smtClean="0">
                <a:solidFill>
                  <a:srgbClr val="D9D9D9"/>
                </a:solidFill>
              </a:rPr>
              <a:t>Mitsuishi</a:t>
            </a:r>
            <a:r>
              <a:rPr kumimoji="1" lang="en-US" altLang="ja-JP" dirty="0" smtClean="0">
                <a:solidFill>
                  <a:srgbClr val="D9D9D9"/>
                </a:solidFill>
              </a:rPr>
              <a:t>, HEART2014]</a:t>
            </a:r>
          </a:p>
          <a:p>
            <a:r>
              <a:rPr kumimoji="1" lang="ja-JP" altLang="en-US" dirty="0" smtClean="0">
                <a:solidFill>
                  <a:srgbClr val="D9D9D9"/>
                </a:solidFill>
              </a:rPr>
              <a:t>提案手法</a:t>
            </a:r>
            <a:endParaRPr kumimoji="1" lang="en-US" altLang="ja-JP" dirty="0" smtClean="0">
              <a:solidFill>
                <a:srgbClr val="D9D9D9"/>
              </a:solidFill>
            </a:endParaRPr>
          </a:p>
          <a:p>
            <a:r>
              <a:rPr kumimoji="1" lang="ja-JP" altLang="en-US" dirty="0" smtClean="0">
                <a:solidFill>
                  <a:srgbClr val="D9D9D9"/>
                </a:solidFill>
              </a:rPr>
              <a:t>評価</a:t>
            </a:r>
            <a:endParaRPr kumimoji="1" lang="en-US" altLang="ja-JP" dirty="0" smtClean="0">
              <a:solidFill>
                <a:srgbClr val="D9D9D9"/>
              </a:solidFill>
            </a:endParaRPr>
          </a:p>
          <a:p>
            <a:pPr lvl="1"/>
            <a:r>
              <a:rPr kumimoji="1" lang="ja-JP" altLang="en-US" dirty="0" smtClean="0">
                <a:solidFill>
                  <a:srgbClr val="D9D9D9"/>
                </a:solidFill>
              </a:rPr>
              <a:t>評価環境，ベンチマーク</a:t>
            </a:r>
            <a:endParaRPr kumimoji="1" lang="en-US" altLang="ja-JP" dirty="0" smtClean="0">
              <a:solidFill>
                <a:srgbClr val="D9D9D9"/>
              </a:solidFill>
            </a:endParaRPr>
          </a:p>
          <a:p>
            <a:pPr lvl="1"/>
            <a:r>
              <a:rPr kumimoji="1" lang="en-US" altLang="ja-JP" dirty="0" smtClean="0">
                <a:solidFill>
                  <a:srgbClr val="D9D9D9"/>
                </a:solidFill>
              </a:rPr>
              <a:t>BFS</a:t>
            </a:r>
            <a:r>
              <a:rPr kumimoji="1" lang="ja-JP" altLang="en-US" dirty="0" smtClean="0">
                <a:solidFill>
                  <a:srgbClr val="D9D9D9"/>
                </a:solidFill>
              </a:rPr>
              <a:t>各種の比較</a:t>
            </a:r>
            <a:endParaRPr kumimoji="1" lang="en-US" altLang="ja-JP" dirty="0" smtClean="0">
              <a:solidFill>
                <a:srgbClr val="D9D9D9"/>
              </a:solidFill>
            </a:endParaRPr>
          </a:p>
          <a:p>
            <a:pPr lvl="1"/>
            <a:r>
              <a:rPr kumimoji="1" lang="en-US" altLang="ja-JP" dirty="0" smtClean="0">
                <a:solidFill>
                  <a:srgbClr val="D9D9D9"/>
                </a:solidFill>
              </a:rPr>
              <a:t>Proposed BFS</a:t>
            </a:r>
            <a:r>
              <a:rPr kumimoji="1" lang="ja-JP" altLang="en-US" dirty="0" smtClean="0">
                <a:solidFill>
                  <a:srgbClr val="D9D9D9"/>
                </a:solidFill>
              </a:rPr>
              <a:t>と</a:t>
            </a:r>
            <a:r>
              <a:rPr kumimoji="1" lang="en-US" altLang="ja-JP" dirty="0" smtClean="0">
                <a:solidFill>
                  <a:srgbClr val="D9D9D9"/>
                </a:solidFill>
              </a:rPr>
              <a:t>GPU</a:t>
            </a:r>
            <a:r>
              <a:rPr lang="ja-JP" altLang="en-US" dirty="0" smtClean="0">
                <a:solidFill>
                  <a:srgbClr val="D9D9D9"/>
                </a:solidFill>
              </a:rPr>
              <a:t>台数の評価</a:t>
            </a:r>
            <a:endParaRPr kumimoji="1" lang="en-US" altLang="ja-JP" dirty="0" smtClean="0">
              <a:solidFill>
                <a:srgbClr val="D9D9D9"/>
              </a:solidFill>
            </a:endParaRPr>
          </a:p>
          <a:p>
            <a:r>
              <a:rPr kumimoji="1" lang="ja-JP" altLang="en-US" dirty="0" smtClean="0">
                <a:solidFill>
                  <a:srgbClr val="D9D9D9"/>
                </a:solidFill>
              </a:rPr>
              <a:t>結論</a:t>
            </a:r>
            <a:endParaRPr kumimoji="1" lang="en-US" altLang="ja-JP" dirty="0" smtClean="0">
              <a:solidFill>
                <a:srgbClr val="D9D9D9"/>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5</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50757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descr="1337925774.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7595" y="5739119"/>
            <a:ext cx="1812746" cy="1113413"/>
          </a:xfrm>
          <a:prstGeom prst="rect">
            <a:avLst/>
          </a:prstGeom>
        </p:spPr>
      </p:pic>
      <p:grpSp>
        <p:nvGrpSpPr>
          <p:cNvPr id="148" name="図形グループ 147"/>
          <p:cNvGrpSpPr/>
          <p:nvPr/>
        </p:nvGrpSpPr>
        <p:grpSpPr>
          <a:xfrm>
            <a:off x="257681" y="4076422"/>
            <a:ext cx="8565150" cy="1856740"/>
            <a:chOff x="416460" y="3972560"/>
            <a:chExt cx="8565150" cy="1856740"/>
          </a:xfrm>
        </p:grpSpPr>
        <p:cxnSp>
          <p:nvCxnSpPr>
            <p:cNvPr id="104" name="直線コネクタ 103"/>
            <p:cNvCxnSpPr>
              <a:endCxn id="42" idx="2"/>
            </p:cNvCxnSpPr>
            <p:nvPr/>
          </p:nvCxnSpPr>
          <p:spPr>
            <a:xfrm flipH="1">
              <a:off x="3064990" y="4053780"/>
              <a:ext cx="79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2" name="直線コネクタ 111"/>
            <p:cNvCxnSpPr>
              <a:endCxn id="65" idx="2"/>
            </p:cNvCxnSpPr>
            <p:nvPr/>
          </p:nvCxnSpPr>
          <p:spPr>
            <a:xfrm>
              <a:off x="6003847"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6" name="直線コネクタ 115"/>
            <p:cNvCxnSpPr/>
            <p:nvPr/>
          </p:nvCxnSpPr>
          <p:spPr>
            <a:xfrm>
              <a:off x="794053"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7" name="直線コネクタ 116"/>
            <p:cNvCxnSpPr/>
            <p:nvPr/>
          </p:nvCxnSpPr>
          <p:spPr>
            <a:xfrm>
              <a:off x="8307389"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41" name="正方形/長方形 40"/>
            <p:cNvSpPr/>
            <p:nvPr/>
          </p:nvSpPr>
          <p:spPr>
            <a:xfrm>
              <a:off x="416460" y="4893835"/>
              <a:ext cx="755186" cy="426836"/>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400" dirty="0" smtClean="0">
                  <a:latin typeface="Calibri" panose="020F0502020204030204" pitchFamily="34" charset="0"/>
                </a:rPr>
                <a:t>Host</a:t>
              </a:r>
              <a:endParaRPr kumimoji="1" lang="ja-JP" altLang="en-US" sz="2400" dirty="0">
                <a:latin typeface="Calibri" panose="020F0502020204030204" pitchFamily="34" charset="0"/>
              </a:endParaRPr>
            </a:p>
          </p:txBody>
        </p:sp>
        <p:sp>
          <p:nvSpPr>
            <p:cNvPr id="42" name="角丸四角形 41"/>
            <p:cNvSpPr/>
            <p:nvPr/>
          </p:nvSpPr>
          <p:spPr>
            <a:xfrm>
              <a:off x="2374399" y="4782210"/>
              <a:ext cx="1381182"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err="1" smtClean="0">
                  <a:latin typeface="Calibri" panose="020F0502020204030204" pitchFamily="34" charset="0"/>
                </a:rPr>
                <a:t>ExpEther</a:t>
              </a:r>
              <a:endParaRPr kumimoji="1" lang="en-US" altLang="ja-JP" sz="2400" dirty="0">
                <a:latin typeface="Calibri" panose="020F0502020204030204" pitchFamily="34" charset="0"/>
              </a:endParaRPr>
            </a:p>
            <a:p>
              <a:pPr algn="ctr"/>
              <a:r>
                <a:rPr kumimoji="1" lang="en-US" altLang="ja-JP" sz="2400" dirty="0" smtClean="0">
                  <a:latin typeface="Calibri" panose="020F0502020204030204" pitchFamily="34" charset="0"/>
                </a:rPr>
                <a:t>NIC</a:t>
              </a:r>
              <a:endParaRPr kumimoji="1" lang="ja-JP" altLang="en-US" sz="2400" dirty="0">
                <a:latin typeface="Calibri" panose="020F0502020204030204" pitchFamily="34" charset="0"/>
              </a:endParaRPr>
            </a:p>
          </p:txBody>
        </p:sp>
        <p:sp>
          <p:nvSpPr>
            <p:cNvPr id="65" name="角丸四角形 64"/>
            <p:cNvSpPr/>
            <p:nvPr/>
          </p:nvSpPr>
          <p:spPr>
            <a:xfrm>
              <a:off x="5313256" y="4782210"/>
              <a:ext cx="1381182"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err="1" smtClean="0">
                  <a:latin typeface="Calibri" panose="020F0502020204030204" pitchFamily="34" charset="0"/>
                </a:rPr>
                <a:t>ExpEther</a:t>
              </a:r>
              <a:endParaRPr kumimoji="1" lang="en-US" altLang="ja-JP" sz="2400" dirty="0">
                <a:latin typeface="Calibri" panose="020F0502020204030204" pitchFamily="34" charset="0"/>
              </a:endParaRPr>
            </a:p>
            <a:p>
              <a:pPr algn="ctr"/>
              <a:r>
                <a:rPr kumimoji="1" lang="en-US" altLang="ja-JP" sz="2400" dirty="0" smtClean="0">
                  <a:latin typeface="Calibri" panose="020F0502020204030204" pitchFamily="34" charset="0"/>
                </a:rPr>
                <a:t>NIC</a:t>
              </a:r>
              <a:endParaRPr kumimoji="1" lang="ja-JP" altLang="en-US" sz="2400" dirty="0">
                <a:latin typeface="Calibri" panose="020F0502020204030204" pitchFamily="34" charset="0"/>
              </a:endParaRPr>
            </a:p>
          </p:txBody>
        </p:sp>
        <p:cxnSp>
          <p:nvCxnSpPr>
            <p:cNvPr id="29" name="直線矢印コネクタ 28"/>
            <p:cNvCxnSpPr>
              <a:stCxn id="41" idx="3"/>
              <a:endCxn id="42" idx="1"/>
            </p:cNvCxnSpPr>
            <p:nvPr/>
          </p:nvCxnSpPr>
          <p:spPr>
            <a:xfrm>
              <a:off x="1171646" y="5107253"/>
              <a:ext cx="1202753" cy="2892"/>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cxnSp>
          <p:nvCxnSpPr>
            <p:cNvPr id="86" name="直線矢印コネクタ 85"/>
            <p:cNvCxnSpPr>
              <a:stCxn id="65" idx="3"/>
              <a:endCxn id="95" idx="1"/>
            </p:cNvCxnSpPr>
            <p:nvPr/>
          </p:nvCxnSpPr>
          <p:spPr>
            <a:xfrm>
              <a:off x="6694438" y="5110145"/>
              <a:ext cx="1235358" cy="0"/>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sp>
          <p:nvSpPr>
            <p:cNvPr id="95" name="正方形/長方形 94"/>
            <p:cNvSpPr/>
            <p:nvPr/>
          </p:nvSpPr>
          <p:spPr>
            <a:xfrm>
              <a:off x="7929796" y="4896727"/>
              <a:ext cx="1051814"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400" dirty="0" smtClean="0">
                  <a:latin typeface="Calibri" panose="020F0502020204030204" pitchFamily="34" charset="0"/>
                </a:rPr>
                <a:t>Device</a:t>
              </a:r>
              <a:endParaRPr kumimoji="1" lang="ja-JP" altLang="en-US" sz="2400" dirty="0">
                <a:latin typeface="Calibri" panose="020F0502020204030204" pitchFamily="34" charset="0"/>
              </a:endParaRPr>
            </a:p>
          </p:txBody>
        </p:sp>
        <p:cxnSp>
          <p:nvCxnSpPr>
            <p:cNvPr id="99" name="直線矢印コネクタ 98"/>
            <p:cNvCxnSpPr>
              <a:stCxn id="42" idx="3"/>
              <a:endCxn id="65" idx="1"/>
            </p:cNvCxnSpPr>
            <p:nvPr/>
          </p:nvCxnSpPr>
          <p:spPr>
            <a:xfrm>
              <a:off x="3755581" y="5110145"/>
              <a:ext cx="1557675" cy="0"/>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cxnSp>
          <p:nvCxnSpPr>
            <p:cNvPr id="129" name="直線矢印コネクタ 128"/>
            <p:cNvCxnSpPr/>
            <p:nvPr/>
          </p:nvCxnSpPr>
          <p:spPr>
            <a:xfrm>
              <a:off x="794053" y="4356100"/>
              <a:ext cx="2270937" cy="0"/>
            </a:xfrm>
            <a:prstGeom prst="straightConnector1">
              <a:avLst/>
            </a:prstGeom>
            <a:ln>
              <a:solidFill>
                <a:srgbClr val="4F81BD"/>
              </a:solidFill>
              <a:prstDash val="dash"/>
              <a:headEnd type="arrow"/>
              <a:tailEnd type="arrow"/>
            </a:ln>
          </p:spPr>
          <p:style>
            <a:lnRef idx="2">
              <a:schemeClr val="dk1"/>
            </a:lnRef>
            <a:fillRef idx="1">
              <a:schemeClr val="lt1"/>
            </a:fillRef>
            <a:effectRef idx="0">
              <a:schemeClr val="dk1"/>
            </a:effectRef>
            <a:fontRef idx="minor">
              <a:schemeClr val="dk1"/>
            </a:fontRef>
          </p:style>
        </p:cxnSp>
        <p:cxnSp>
          <p:nvCxnSpPr>
            <p:cNvPr id="131" name="直線矢印コネクタ 130"/>
            <p:cNvCxnSpPr/>
            <p:nvPr/>
          </p:nvCxnSpPr>
          <p:spPr>
            <a:xfrm>
              <a:off x="3065780" y="4356100"/>
              <a:ext cx="2938067" cy="0"/>
            </a:xfrm>
            <a:prstGeom prst="straightConnector1">
              <a:avLst/>
            </a:prstGeom>
            <a:ln>
              <a:solidFill>
                <a:schemeClr val="accent3"/>
              </a:solidFill>
              <a:prstDash val="dash"/>
              <a:headEnd type="arrow"/>
              <a:tailEnd type="arrow"/>
            </a:ln>
          </p:spPr>
          <p:style>
            <a:lnRef idx="2">
              <a:schemeClr val="dk1"/>
            </a:lnRef>
            <a:fillRef idx="1">
              <a:schemeClr val="lt1"/>
            </a:fillRef>
            <a:effectRef idx="0">
              <a:schemeClr val="dk1"/>
            </a:effectRef>
            <a:fontRef idx="minor">
              <a:schemeClr val="dk1"/>
            </a:fontRef>
          </p:style>
        </p:cxnSp>
        <p:sp>
          <p:nvSpPr>
            <p:cNvPr id="134" name="テキスト ボックス 133"/>
            <p:cNvSpPr txBox="1"/>
            <p:nvPr/>
          </p:nvSpPr>
          <p:spPr>
            <a:xfrm>
              <a:off x="1215460" y="3986768"/>
              <a:ext cx="1467431" cy="369332"/>
            </a:xfrm>
            <a:prstGeom prst="rect">
              <a:avLst/>
            </a:prstGeom>
            <a:noFill/>
          </p:spPr>
          <p:txBody>
            <a:bodyPr wrap="none" rtlCol="0">
              <a:spAutoFit/>
            </a:bodyPr>
            <a:lstStyle/>
            <a:p>
              <a:r>
                <a:rPr kumimoji="1" lang="en-US" altLang="ja-JP" dirty="0" smtClean="0"/>
                <a:t>PCI Express</a:t>
              </a:r>
              <a:endParaRPr kumimoji="1" lang="ja-JP" altLang="en-US" dirty="0"/>
            </a:p>
          </p:txBody>
        </p:sp>
        <p:sp>
          <p:nvSpPr>
            <p:cNvPr id="137" name="テキスト ボックス 136"/>
            <p:cNvSpPr txBox="1"/>
            <p:nvPr/>
          </p:nvSpPr>
          <p:spPr>
            <a:xfrm>
              <a:off x="4013200" y="3972560"/>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sp>
          <p:nvSpPr>
            <p:cNvPr id="138" name="片側の 2 つの角を切り取った四角形 137"/>
            <p:cNvSpPr/>
            <p:nvPr/>
          </p:nvSpPr>
          <p:spPr>
            <a:xfrm>
              <a:off x="1393898" y="4877526"/>
              <a:ext cx="752476" cy="393700"/>
            </a:xfrm>
            <a:prstGeom prst="snip2Same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dirty="0" smtClean="0">
                  <a:latin typeface="Calibri" panose="020F0502020204030204" pitchFamily="34" charset="0"/>
                </a:rPr>
                <a:t>TLP</a:t>
              </a:r>
              <a:endParaRPr kumimoji="1" lang="ja-JP" altLang="en-US" sz="2400" dirty="0">
                <a:latin typeface="Calibri" panose="020F0502020204030204" pitchFamily="34" charset="0"/>
              </a:endParaRPr>
            </a:p>
          </p:txBody>
        </p:sp>
        <p:cxnSp>
          <p:nvCxnSpPr>
            <p:cNvPr id="142" name="直線矢印コネクタ 141"/>
            <p:cNvCxnSpPr/>
            <p:nvPr/>
          </p:nvCxnSpPr>
          <p:spPr>
            <a:xfrm>
              <a:off x="6016077" y="4356100"/>
              <a:ext cx="2270937" cy="0"/>
            </a:xfrm>
            <a:prstGeom prst="straightConnector1">
              <a:avLst/>
            </a:prstGeom>
            <a:ln>
              <a:solidFill>
                <a:srgbClr val="4F81BD"/>
              </a:solidFill>
              <a:prstDash val="dash"/>
              <a:headEnd type="arrow"/>
              <a:tailEnd type="arrow"/>
            </a:ln>
          </p:spPr>
          <p:style>
            <a:lnRef idx="2">
              <a:schemeClr val="dk1"/>
            </a:lnRef>
            <a:fillRef idx="1">
              <a:schemeClr val="lt1"/>
            </a:fillRef>
            <a:effectRef idx="0">
              <a:schemeClr val="dk1"/>
            </a:effectRef>
            <a:fontRef idx="minor">
              <a:schemeClr val="dk1"/>
            </a:fontRef>
          </p:style>
        </p:cxnSp>
        <p:sp>
          <p:nvSpPr>
            <p:cNvPr id="143" name="テキスト ボックス 142"/>
            <p:cNvSpPr txBox="1"/>
            <p:nvPr/>
          </p:nvSpPr>
          <p:spPr>
            <a:xfrm>
              <a:off x="6437484" y="3986768"/>
              <a:ext cx="1467431" cy="369332"/>
            </a:xfrm>
            <a:prstGeom prst="rect">
              <a:avLst/>
            </a:prstGeom>
            <a:noFill/>
          </p:spPr>
          <p:txBody>
            <a:bodyPr wrap="none" rtlCol="0">
              <a:spAutoFit/>
            </a:bodyPr>
            <a:lstStyle/>
            <a:p>
              <a:r>
                <a:rPr kumimoji="1" lang="en-US" altLang="ja-JP" dirty="0" smtClean="0"/>
                <a:t>PCI Express</a:t>
              </a:r>
              <a:endParaRPr kumimoji="1" lang="ja-JP" altLang="en-US" dirty="0"/>
            </a:p>
          </p:txBody>
        </p:sp>
        <p:sp>
          <p:nvSpPr>
            <p:cNvPr id="145" name="片側の 2 つの角を切り取った四角形 144"/>
            <p:cNvSpPr/>
            <p:nvPr/>
          </p:nvSpPr>
          <p:spPr>
            <a:xfrm>
              <a:off x="6942234" y="4877526"/>
              <a:ext cx="752476" cy="393700"/>
            </a:xfrm>
            <a:prstGeom prst="snip2Same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dirty="0" smtClean="0">
                  <a:latin typeface="Calibri" panose="020F0502020204030204" pitchFamily="34" charset="0"/>
                </a:rPr>
                <a:t>TLP</a:t>
              </a:r>
              <a:endParaRPr kumimoji="1" lang="ja-JP" altLang="en-US" sz="2400" dirty="0">
                <a:latin typeface="Calibri" panose="020F0502020204030204" pitchFamily="34" charset="0"/>
              </a:endParaRPr>
            </a:p>
          </p:txBody>
        </p:sp>
        <p:sp>
          <p:nvSpPr>
            <p:cNvPr id="147" name="片側の 2 つの角を切り取った四角形 146"/>
            <p:cNvSpPr/>
            <p:nvPr/>
          </p:nvSpPr>
          <p:spPr>
            <a:xfrm>
              <a:off x="3981970" y="4877526"/>
              <a:ext cx="1114494" cy="393700"/>
            </a:xfrm>
            <a:prstGeom prst="snip2SameRect">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smtClean="0">
                  <a:latin typeface="Calibri" panose="020F0502020204030204" pitchFamily="34" charset="0"/>
                </a:rPr>
                <a:t>Frame</a:t>
              </a:r>
              <a:endParaRPr kumimoji="1" lang="ja-JP" altLang="en-US" sz="2400" dirty="0">
                <a:latin typeface="Calibri" panose="020F0502020204030204" pitchFamily="34" charset="0"/>
              </a:endParaRPr>
            </a:p>
          </p:txBody>
        </p:sp>
      </p:grpSp>
      <p:sp>
        <p:nvSpPr>
          <p:cNvPr id="2" name="タイトル 1"/>
          <p:cNvSpPr>
            <a:spLocks noGrp="1"/>
          </p:cNvSpPr>
          <p:nvPr>
            <p:ph type="title"/>
          </p:nvPr>
        </p:nvSpPr>
        <p:spPr/>
        <p:txBody>
          <a:bodyPr/>
          <a:lstStyle/>
          <a:p>
            <a:r>
              <a:rPr kumimoji="1" lang="en-US" altLang="ja-JP" dirty="0" err="1" smtClean="0"/>
              <a:t>ExpEther</a:t>
            </a:r>
            <a:endParaRPr kumimoji="1" lang="ja-JP" altLang="en-US" dirty="0"/>
          </a:p>
        </p:txBody>
      </p:sp>
      <p:sp>
        <p:nvSpPr>
          <p:cNvPr id="3" name="コンテンツ プレースホルダー 2"/>
          <p:cNvSpPr>
            <a:spLocks noGrp="1"/>
          </p:cNvSpPr>
          <p:nvPr>
            <p:ph idx="1"/>
          </p:nvPr>
        </p:nvSpPr>
        <p:spPr>
          <a:xfrm>
            <a:off x="457200" y="1600200"/>
            <a:ext cx="8229600" cy="2372360"/>
          </a:xfrm>
        </p:spPr>
        <p:txBody>
          <a:bodyPr>
            <a:normAutofit/>
          </a:bodyPr>
          <a:lstStyle/>
          <a:p>
            <a:r>
              <a:rPr lang="en-US" altLang="ja-JP" dirty="0" smtClean="0"/>
              <a:t>NEC</a:t>
            </a:r>
            <a:r>
              <a:rPr lang="ja-JP" altLang="en-US" dirty="0" smtClean="0"/>
              <a:t>社が開発・販売</a:t>
            </a:r>
            <a:endParaRPr kumimoji="1" lang="en-US" altLang="ja-JP" dirty="0" smtClean="0"/>
          </a:p>
          <a:p>
            <a:r>
              <a:rPr kumimoji="1" lang="en-US" altLang="ja-JP" dirty="0" err="1" smtClean="0"/>
              <a:t>PCIe</a:t>
            </a:r>
            <a:r>
              <a:rPr lang="ja-JP" altLang="en-US" dirty="0" smtClean="0"/>
              <a:t>を</a:t>
            </a:r>
            <a:r>
              <a:rPr kumimoji="1" lang="en-US" altLang="ja-JP" dirty="0" smtClean="0"/>
              <a:t>Ethernet</a:t>
            </a:r>
            <a:r>
              <a:rPr kumimoji="1" lang="ja-JP" altLang="en-US" dirty="0" smtClean="0"/>
              <a:t>に拡張するシステム仮想化技術</a:t>
            </a:r>
            <a:endParaRPr kumimoji="1" lang="en-US" altLang="ja-JP" dirty="0" smtClean="0"/>
          </a:p>
          <a:p>
            <a:pPr marL="182880" lvl="1"/>
            <a:r>
              <a:rPr lang="en-US" altLang="ja-JP" sz="2400" dirty="0" err="1" smtClean="0"/>
              <a:t>PCIe</a:t>
            </a:r>
            <a:r>
              <a:rPr lang="ja-JP" altLang="en-US" sz="2400" dirty="0" smtClean="0"/>
              <a:t>のパケット</a:t>
            </a:r>
            <a:r>
              <a:rPr lang="en-US" altLang="ja-JP" sz="2400" dirty="0" smtClean="0"/>
              <a:t>(TLP)</a:t>
            </a:r>
            <a:r>
              <a:rPr lang="ja-JP" altLang="en-US" sz="2400" dirty="0" smtClean="0"/>
              <a:t>を</a:t>
            </a:r>
            <a:r>
              <a:rPr lang="en-US" altLang="ja-JP" sz="2400" dirty="0" smtClean="0"/>
              <a:t>Ethernet</a:t>
            </a:r>
            <a:r>
              <a:rPr lang="ja-JP" altLang="en-US" sz="2400" dirty="0" smtClean="0"/>
              <a:t>のフレームにカプセル化</a:t>
            </a:r>
            <a:endParaRPr lang="en-US" altLang="ja-JP" sz="2400" dirty="0" smtClean="0"/>
          </a:p>
          <a:p>
            <a:pPr marL="457200" lvl="2"/>
            <a:r>
              <a:rPr lang="ja-JP" altLang="en-US" sz="2200" dirty="0" smtClean="0"/>
              <a:t>ホスト側で設定不要</a:t>
            </a:r>
            <a:endParaRPr lang="en-US" altLang="ja-JP" sz="2200" dirty="0" smtClean="0"/>
          </a:p>
          <a:p>
            <a:pPr lvl="1"/>
            <a:r>
              <a:rPr lang="ja-JP" altLang="en-US" sz="2200" dirty="0" smtClean="0"/>
              <a:t>コードの書き換え不要</a:t>
            </a:r>
            <a:endParaRPr lang="en-US" altLang="ja-JP" sz="2200" dirty="0" smtClean="0"/>
          </a:p>
        </p:txBody>
      </p:sp>
      <p:sp>
        <p:nvSpPr>
          <p:cNvPr id="4" name="日付プレースホルダー 3"/>
          <p:cNvSpPr>
            <a:spLocks noGrp="1"/>
          </p:cNvSpPr>
          <p:nvPr>
            <p:ph type="dt" sz="half" idx="10"/>
          </p:nvPr>
        </p:nvSpPr>
        <p:spPr/>
        <p:txBody>
          <a:bodyPr/>
          <a:lstStyle/>
          <a:p>
            <a:fld id="{E9EA539A-C0C3-8144-B17C-58C309F5A30E}" type="datetime1">
              <a:rPr lang="ja-JP" altLang="en-US" smtClean="0"/>
              <a:t>2014/12/04</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6</a:t>
            </a:fld>
            <a:endParaRPr lang="en-US"/>
          </a:p>
        </p:txBody>
      </p:sp>
      <p:sp>
        <p:nvSpPr>
          <p:cNvPr id="151" name="テキスト ボックス 150"/>
          <p:cNvSpPr txBox="1"/>
          <p:nvPr/>
        </p:nvSpPr>
        <p:spPr>
          <a:xfrm>
            <a:off x="4987752" y="3657322"/>
            <a:ext cx="3340916" cy="369332"/>
          </a:xfrm>
          <a:prstGeom prst="rect">
            <a:avLst/>
          </a:prstGeom>
          <a:noFill/>
        </p:spPr>
        <p:txBody>
          <a:bodyPr wrap="none" rtlCol="0">
            <a:spAutoFit/>
          </a:bodyPr>
          <a:lstStyle/>
          <a:p>
            <a:r>
              <a:rPr kumimoji="1" lang="en-US" altLang="ja-JP" dirty="0" smtClean="0"/>
              <a:t>TLP: Transaction Layer Packet</a:t>
            </a:r>
            <a:endParaRPr kumimoji="1" lang="ja-JP" altLang="en-US" dirty="0"/>
          </a:p>
        </p:txBody>
      </p:sp>
      <p:pic>
        <p:nvPicPr>
          <p:cNvPr id="31" name="図 30" descr="1337925813.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8564" y="5732024"/>
            <a:ext cx="773008" cy="1120507"/>
          </a:xfrm>
          <a:prstGeom prst="rect">
            <a:avLst/>
          </a:prstGeom>
        </p:spPr>
      </p:pic>
      <p:sp>
        <p:nvSpPr>
          <p:cNvPr id="6" name="テキスト ボックス 5"/>
          <p:cNvSpPr txBox="1"/>
          <p:nvPr/>
        </p:nvSpPr>
        <p:spPr>
          <a:xfrm>
            <a:off x="3596802" y="6017828"/>
            <a:ext cx="1262297" cy="646331"/>
          </a:xfrm>
          <a:prstGeom prst="rect">
            <a:avLst/>
          </a:prstGeom>
          <a:noFill/>
        </p:spPr>
        <p:txBody>
          <a:bodyPr wrap="none" rtlCol="0">
            <a:spAutoFit/>
          </a:bodyPr>
          <a:lstStyle/>
          <a:p>
            <a:r>
              <a:rPr kumimoji="1" lang="en-US" altLang="ja-JP" dirty="0" err="1" smtClean="0"/>
              <a:t>ExpEther</a:t>
            </a:r>
            <a:endParaRPr kumimoji="1" lang="en-US" altLang="ja-JP" dirty="0" smtClean="0"/>
          </a:p>
          <a:p>
            <a:r>
              <a:rPr kumimoji="1" lang="en-US" altLang="ja-JP" dirty="0" err="1" smtClean="0"/>
              <a:t>PCIe</a:t>
            </a:r>
            <a:r>
              <a:rPr kumimoji="1" lang="en-US" altLang="ja-JP" dirty="0" smtClean="0"/>
              <a:t> Card</a:t>
            </a:r>
            <a:endParaRPr kumimoji="1" lang="ja-JP" altLang="en-US" dirty="0"/>
          </a:p>
        </p:txBody>
      </p:sp>
      <p:sp>
        <p:nvSpPr>
          <p:cNvPr id="32" name="テキスト ボックス 31"/>
          <p:cNvSpPr txBox="1"/>
          <p:nvPr/>
        </p:nvSpPr>
        <p:spPr>
          <a:xfrm>
            <a:off x="6324917" y="6017828"/>
            <a:ext cx="1749998" cy="646331"/>
          </a:xfrm>
          <a:prstGeom prst="rect">
            <a:avLst/>
          </a:prstGeom>
          <a:noFill/>
        </p:spPr>
        <p:txBody>
          <a:bodyPr wrap="none" rtlCol="0">
            <a:spAutoFit/>
          </a:bodyPr>
          <a:lstStyle/>
          <a:p>
            <a:r>
              <a:rPr kumimoji="1" lang="en-US" altLang="ja-JP" dirty="0" err="1" smtClean="0"/>
              <a:t>ExpEther</a:t>
            </a:r>
            <a:r>
              <a:rPr kumimoji="1" lang="en-US" altLang="ja-JP" dirty="0" smtClean="0"/>
              <a:t> I/O</a:t>
            </a:r>
          </a:p>
          <a:p>
            <a:r>
              <a:rPr kumimoji="1" lang="en-US" altLang="ja-JP" dirty="0" smtClean="0"/>
              <a:t>Extension BOX</a:t>
            </a:r>
            <a:endParaRPr kumimoji="1" lang="ja-JP" altLang="en-US" dirty="0"/>
          </a:p>
        </p:txBody>
      </p:sp>
      <p:sp>
        <p:nvSpPr>
          <p:cNvPr id="7" name="フッター プレースホルダー 6"/>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463210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a:t>
            </a:r>
            <a:endParaRPr kumimoji="1" lang="ja-JP" altLang="en-US" dirty="0"/>
          </a:p>
        </p:txBody>
      </p:sp>
      <p:sp>
        <p:nvSpPr>
          <p:cNvPr id="30" name="コンテンツ プレースホルダー 29"/>
          <p:cNvSpPr>
            <a:spLocks noGrp="1"/>
          </p:cNvSpPr>
          <p:nvPr>
            <p:ph sz="half" idx="1"/>
          </p:nvPr>
        </p:nvSpPr>
        <p:spPr>
          <a:xfrm>
            <a:off x="400338" y="2351927"/>
            <a:ext cx="4203555" cy="1617472"/>
          </a:xfrm>
        </p:spPr>
        <p:txBody>
          <a:bodyPr>
            <a:normAutofit/>
          </a:bodyPr>
          <a:lstStyle/>
          <a:p>
            <a:r>
              <a:rPr kumimoji="1" lang="en-US" altLang="ja-JP" sz="2200" dirty="0" smtClean="0">
                <a:solidFill>
                  <a:schemeClr val="accent2"/>
                </a:solidFill>
              </a:rPr>
              <a:t>Advantage</a:t>
            </a:r>
            <a:endParaRPr kumimoji="1" lang="en-US" altLang="ja-JP" sz="2200" dirty="0">
              <a:solidFill>
                <a:schemeClr val="accent2"/>
              </a:solidFill>
            </a:endParaRPr>
          </a:p>
          <a:p>
            <a:pPr lvl="1"/>
            <a:r>
              <a:rPr kumimoji="1" lang="ja-JP" altLang="en-US" sz="2000" dirty="0" smtClean="0"/>
              <a:t>複数ノードの構築不要</a:t>
            </a:r>
            <a:endParaRPr kumimoji="1" lang="en-US" altLang="ja-JP" sz="2000" dirty="0" smtClean="0"/>
          </a:p>
          <a:p>
            <a:pPr lvl="1"/>
            <a:r>
              <a:rPr lang="en-US" altLang="ja-JP" sz="2000" dirty="0" smtClean="0"/>
              <a:t>MPI</a:t>
            </a:r>
            <a:r>
              <a:rPr lang="ja-JP" altLang="en-US" sz="2000" dirty="0" smtClean="0"/>
              <a:t>の記述が不要</a:t>
            </a:r>
            <a:endParaRPr kumimoji="1" lang="en-US" altLang="ja-JP" sz="2000" dirty="0"/>
          </a:p>
          <a:p>
            <a:pPr lvl="1"/>
            <a:r>
              <a:rPr lang="ja-JP" altLang="en-US" sz="2000" dirty="0" smtClean="0"/>
              <a:t>拡張性に優れている</a:t>
            </a:r>
            <a:endParaRPr kumimoji="1" lang="en-US" altLang="ja-JP" sz="2000" dirty="0" smtClean="0"/>
          </a:p>
          <a:p>
            <a:endParaRPr kumimoji="1" lang="ja-JP" altLang="en-US" sz="2000" dirty="0"/>
          </a:p>
        </p:txBody>
      </p:sp>
      <p:sp>
        <p:nvSpPr>
          <p:cNvPr id="32" name="コンテンツ プレースホルダー 31"/>
          <p:cNvSpPr>
            <a:spLocks noGrp="1"/>
          </p:cNvSpPr>
          <p:nvPr>
            <p:ph sz="half" idx="2"/>
          </p:nvPr>
        </p:nvSpPr>
        <p:spPr>
          <a:xfrm>
            <a:off x="4810404" y="2351927"/>
            <a:ext cx="4279085" cy="1617472"/>
          </a:xfrm>
        </p:spPr>
        <p:txBody>
          <a:bodyPr>
            <a:normAutofit/>
          </a:bodyPr>
          <a:lstStyle/>
          <a:p>
            <a:r>
              <a:rPr kumimoji="1" lang="en-US" altLang="ja-JP" sz="2200" dirty="0" smtClean="0">
                <a:solidFill>
                  <a:schemeClr val="accent1"/>
                </a:solidFill>
              </a:rPr>
              <a:t>Disadvantage</a:t>
            </a:r>
          </a:p>
          <a:p>
            <a:pPr lvl="1"/>
            <a:r>
              <a:rPr kumimoji="1" lang="ja-JP" altLang="en-US" sz="2000" dirty="0" smtClean="0"/>
              <a:t>通信バンド幅が狭い</a:t>
            </a:r>
            <a:endParaRPr kumimoji="1" lang="en-US" altLang="ja-JP" sz="2000" dirty="0" smtClean="0"/>
          </a:p>
          <a:p>
            <a:pPr lvl="2"/>
            <a:r>
              <a:rPr lang="ja-JP" altLang="en-US" sz="1600" dirty="0" smtClean="0"/>
              <a:t>ホスト</a:t>
            </a:r>
            <a:r>
              <a:rPr lang="en-US" altLang="ja-JP" sz="1600" dirty="0" smtClean="0"/>
              <a:t>―</a:t>
            </a:r>
            <a:r>
              <a:rPr lang="ja-JP" altLang="en-US" sz="1600" dirty="0" smtClean="0"/>
              <a:t>デバイス</a:t>
            </a:r>
            <a:endParaRPr lang="en-US" altLang="ja-JP" sz="1600" dirty="0" smtClean="0"/>
          </a:p>
          <a:p>
            <a:pPr lvl="2"/>
            <a:r>
              <a:rPr kumimoji="1" lang="ja-JP" altLang="en-US" sz="1600" dirty="0" smtClean="0"/>
              <a:t>デバイスーデバイス</a:t>
            </a:r>
            <a:endParaRPr kumimoji="1" lang="ja-JP" altLang="en-US" sz="1600" dirty="0"/>
          </a:p>
        </p:txBody>
      </p:sp>
      <p:sp>
        <p:nvSpPr>
          <p:cNvPr id="4" name="日付プレースホルダー 3"/>
          <p:cNvSpPr>
            <a:spLocks noGrp="1"/>
          </p:cNvSpPr>
          <p:nvPr>
            <p:ph type="dt" sz="half" idx="10"/>
          </p:nvPr>
        </p:nvSpPr>
        <p:spPr/>
        <p:txBody>
          <a:bodyPr/>
          <a:lstStyle/>
          <a:p>
            <a:fld id="{4E2093EB-2E47-9F42-9B47-CC179357792F}" type="datetime1">
              <a:rPr lang="ja-JP" altLang="en-US" smtClean="0"/>
              <a:t>2014/12/04</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7</a:t>
            </a:fld>
            <a:endParaRPr lang="en-US"/>
          </a:p>
        </p:txBody>
      </p:sp>
      <p:grpSp>
        <p:nvGrpSpPr>
          <p:cNvPr id="66" name="図形グループ 65"/>
          <p:cNvGrpSpPr/>
          <p:nvPr/>
        </p:nvGrpSpPr>
        <p:grpSpPr>
          <a:xfrm>
            <a:off x="537641" y="4335521"/>
            <a:ext cx="2664995" cy="1662899"/>
            <a:chOff x="613841" y="2976621"/>
            <a:chExt cx="2664995" cy="1662899"/>
          </a:xfrm>
        </p:grpSpPr>
        <p:sp>
          <p:nvSpPr>
            <p:cNvPr id="19" name="正方形/長方形 18"/>
            <p:cNvSpPr/>
            <p:nvPr/>
          </p:nvSpPr>
          <p:spPr>
            <a:xfrm>
              <a:off x="613841" y="3193397"/>
              <a:ext cx="2258153" cy="1446123"/>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 name="正方形/長方形 7"/>
            <p:cNvSpPr/>
            <p:nvPr/>
          </p:nvSpPr>
          <p:spPr>
            <a:xfrm>
              <a:off x="1030247" y="3408463"/>
              <a:ext cx="914400" cy="426836"/>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sp>
          <p:nvSpPr>
            <p:cNvPr id="11" name="角丸四角形 10"/>
            <p:cNvSpPr/>
            <p:nvPr/>
          </p:nvSpPr>
          <p:spPr>
            <a:xfrm>
              <a:off x="2185772"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20" name="正方形/長方形 19"/>
            <p:cNvSpPr/>
            <p:nvPr/>
          </p:nvSpPr>
          <p:spPr>
            <a:xfrm>
              <a:off x="914044" y="3952708"/>
              <a:ext cx="1155525" cy="544245"/>
            </a:xfrm>
            <a:prstGeom prst="rect">
              <a:avLst/>
            </a:prstGeom>
            <a:solidFill>
              <a:schemeClr val="bg1">
                <a:lumMod val="8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dirty="0" smtClean="0">
                  <a:latin typeface="Calibri" panose="020F0502020204030204" pitchFamily="34" charset="0"/>
                </a:rPr>
                <a:t>Host</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42" name="テキスト ボックス 41"/>
            <p:cNvSpPr txBox="1"/>
            <p:nvPr/>
          </p:nvSpPr>
          <p:spPr>
            <a:xfrm>
              <a:off x="1380705" y="2976621"/>
              <a:ext cx="659293" cy="369332"/>
            </a:xfrm>
            <a:prstGeom prst="rect">
              <a:avLst/>
            </a:prstGeom>
            <a:solidFill>
              <a:schemeClr val="bg1"/>
            </a:solidFill>
          </p:spPr>
          <p:txBody>
            <a:bodyPr wrap="none" rtlCol="0">
              <a:spAutoFit/>
            </a:bodyPr>
            <a:lstStyle/>
            <a:p>
              <a:r>
                <a:rPr kumimoji="1" lang="en-US" altLang="ja-JP" dirty="0" smtClean="0"/>
                <a:t>Host</a:t>
              </a:r>
              <a:endParaRPr kumimoji="1" lang="ja-JP" altLang="en-US" dirty="0"/>
            </a:p>
          </p:txBody>
        </p:sp>
      </p:grpSp>
      <p:grpSp>
        <p:nvGrpSpPr>
          <p:cNvPr id="65" name="図形グループ 64"/>
          <p:cNvGrpSpPr/>
          <p:nvPr/>
        </p:nvGrpSpPr>
        <p:grpSpPr>
          <a:xfrm>
            <a:off x="2567700" y="3999084"/>
            <a:ext cx="1057276" cy="871703"/>
            <a:chOff x="3063480" y="2538412"/>
            <a:chExt cx="1057276" cy="973475"/>
          </a:xfrm>
        </p:grpSpPr>
        <p:sp>
          <p:nvSpPr>
            <p:cNvPr id="34" name="テキスト ボックス 33"/>
            <p:cNvSpPr txBox="1"/>
            <p:nvPr/>
          </p:nvSpPr>
          <p:spPr>
            <a:xfrm>
              <a:off x="3063480" y="2538412"/>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cxnSp>
          <p:nvCxnSpPr>
            <p:cNvPr id="35" name="直線矢印コネクタ 34"/>
            <p:cNvCxnSpPr>
              <a:stCxn id="34" idx="2"/>
            </p:cNvCxnSpPr>
            <p:nvPr/>
          </p:nvCxnSpPr>
          <p:spPr>
            <a:xfrm>
              <a:off x="3592118" y="2907744"/>
              <a:ext cx="461962" cy="604143"/>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grpSp>
      <p:sp>
        <p:nvSpPr>
          <p:cNvPr id="12" name="正方形/長方形 11"/>
          <p:cNvSpPr/>
          <p:nvPr/>
        </p:nvSpPr>
        <p:spPr>
          <a:xfrm rot="16200000">
            <a:off x="2887523" y="5336504"/>
            <a:ext cx="2287406" cy="492193"/>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dirty="0" smtClean="0">
                <a:latin typeface="Calibri" panose="020F0502020204030204" pitchFamily="34" charset="0"/>
              </a:rPr>
              <a:t>Switch</a:t>
            </a:r>
            <a:endParaRPr kumimoji="1" lang="ja-JP" altLang="en-US" dirty="0">
              <a:latin typeface="Calibri" panose="020F0502020204030204" pitchFamily="34" charset="0"/>
            </a:endParaRPr>
          </a:p>
        </p:txBody>
      </p:sp>
      <p:cxnSp>
        <p:nvCxnSpPr>
          <p:cNvPr id="39" name="直線コネクタ 38"/>
          <p:cNvCxnSpPr>
            <a:stCxn id="11" idx="3"/>
          </p:cNvCxnSpPr>
          <p:nvPr/>
        </p:nvCxnSpPr>
        <p:spPr>
          <a:xfrm>
            <a:off x="3202636" y="4983673"/>
            <a:ext cx="582492" cy="0"/>
          </a:xfrm>
          <a:prstGeom prst="line">
            <a:avLst/>
          </a:prstGeom>
          <a:ln>
            <a:prstDash val="solid"/>
          </a:ln>
        </p:spPr>
        <p:style>
          <a:lnRef idx="2">
            <a:schemeClr val="dk1"/>
          </a:lnRef>
          <a:fillRef idx="1">
            <a:schemeClr val="lt1"/>
          </a:fillRef>
          <a:effectRef idx="0">
            <a:schemeClr val="dk1"/>
          </a:effectRef>
          <a:fontRef idx="minor">
            <a:schemeClr val="dk1"/>
          </a:fontRef>
        </p:style>
      </p:cxnSp>
      <p:grpSp>
        <p:nvGrpSpPr>
          <p:cNvPr id="85" name="図形グループ 84"/>
          <p:cNvGrpSpPr/>
          <p:nvPr/>
        </p:nvGrpSpPr>
        <p:grpSpPr>
          <a:xfrm>
            <a:off x="4294254" y="4003418"/>
            <a:ext cx="4518154" cy="2871328"/>
            <a:chOff x="4277322" y="3981662"/>
            <a:chExt cx="4518154" cy="2871328"/>
          </a:xfrm>
        </p:grpSpPr>
        <p:sp>
          <p:nvSpPr>
            <p:cNvPr id="74" name="正方形/長方形 73"/>
            <p:cNvSpPr/>
            <p:nvPr/>
          </p:nvSpPr>
          <p:spPr>
            <a:xfrm>
              <a:off x="4315422" y="3981662"/>
              <a:ext cx="4480054" cy="2871328"/>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45" name="図形グループ 44"/>
            <p:cNvGrpSpPr/>
            <p:nvPr/>
          </p:nvGrpSpPr>
          <p:grpSpPr>
            <a:xfrm>
              <a:off x="4823606" y="4469810"/>
              <a:ext cx="3845089" cy="2132340"/>
              <a:chOff x="4857424" y="3132666"/>
              <a:chExt cx="3845089" cy="2132340"/>
            </a:xfrm>
          </p:grpSpPr>
          <p:grpSp>
            <p:nvGrpSpPr>
              <p:cNvPr id="47" name="図形グループ 46"/>
              <p:cNvGrpSpPr/>
              <p:nvPr/>
            </p:nvGrpSpPr>
            <p:grpSpPr>
              <a:xfrm>
                <a:off x="4857424" y="3132666"/>
                <a:ext cx="3845089" cy="960216"/>
                <a:chOff x="4857424" y="3132666"/>
                <a:chExt cx="3845089" cy="960216"/>
              </a:xfrm>
            </p:grpSpPr>
            <p:sp>
              <p:nvSpPr>
                <p:cNvPr id="61" name="正方形/長方形 60"/>
                <p:cNvSpPr/>
                <p:nvPr/>
              </p:nvSpPr>
              <p:spPr>
                <a:xfrm>
                  <a:off x="5319220" y="3132666"/>
                  <a:ext cx="3383293" cy="96021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2" name="正方形/長方形 61"/>
                <p:cNvSpPr/>
                <p:nvPr/>
              </p:nvSpPr>
              <p:spPr>
                <a:xfrm>
                  <a:off x="6158690" y="3408463"/>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63" name="角丸四角形 62"/>
                <p:cNvSpPr/>
                <p:nvPr/>
              </p:nvSpPr>
              <p:spPr>
                <a:xfrm>
                  <a:off x="4857424"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64" name="正方形/長方形 63"/>
                <p:cNvSpPr/>
                <p:nvPr/>
              </p:nvSpPr>
              <p:spPr>
                <a:xfrm>
                  <a:off x="7312306" y="3345131"/>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grpSp>
          <p:grpSp>
            <p:nvGrpSpPr>
              <p:cNvPr id="48" name="図形グループ 47"/>
              <p:cNvGrpSpPr/>
              <p:nvPr/>
            </p:nvGrpSpPr>
            <p:grpSpPr>
              <a:xfrm>
                <a:off x="4857424" y="4304790"/>
                <a:ext cx="3845089" cy="960216"/>
                <a:chOff x="4857424" y="4304790"/>
                <a:chExt cx="3845089" cy="960216"/>
              </a:xfrm>
            </p:grpSpPr>
            <p:sp>
              <p:nvSpPr>
                <p:cNvPr id="57" name="正方形/長方形 56"/>
                <p:cNvSpPr/>
                <p:nvPr/>
              </p:nvSpPr>
              <p:spPr>
                <a:xfrm>
                  <a:off x="5319220" y="4304790"/>
                  <a:ext cx="3383293" cy="96021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8" name="正方形/長方形 57"/>
                <p:cNvSpPr/>
                <p:nvPr/>
              </p:nvSpPr>
              <p:spPr>
                <a:xfrm>
                  <a:off x="6158690" y="4577055"/>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59" name="角丸四角形 58"/>
                <p:cNvSpPr/>
                <p:nvPr/>
              </p:nvSpPr>
              <p:spPr>
                <a:xfrm>
                  <a:off x="4857424" y="4465430"/>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60" name="正方形/長方形 59"/>
                <p:cNvSpPr/>
                <p:nvPr/>
              </p:nvSpPr>
              <p:spPr>
                <a:xfrm>
                  <a:off x="7312306" y="4512854"/>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grpSp>
        </p:grpSp>
        <p:cxnSp>
          <p:nvCxnSpPr>
            <p:cNvPr id="76" name="直線コネクタ 75"/>
            <p:cNvCxnSpPr>
              <a:stCxn id="63" idx="1"/>
            </p:cNvCxnSpPr>
            <p:nvPr/>
          </p:nvCxnSpPr>
          <p:spPr>
            <a:xfrm flipH="1">
              <a:off x="4277322" y="4961917"/>
              <a:ext cx="54628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7" name="直線コネクタ 76"/>
            <p:cNvCxnSpPr>
              <a:stCxn id="59" idx="1"/>
            </p:cNvCxnSpPr>
            <p:nvPr/>
          </p:nvCxnSpPr>
          <p:spPr>
            <a:xfrm flipH="1">
              <a:off x="4277322" y="6130509"/>
              <a:ext cx="546284" cy="0"/>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91" name="図形グループ 90"/>
          <p:cNvGrpSpPr/>
          <p:nvPr/>
        </p:nvGrpSpPr>
        <p:grpSpPr>
          <a:xfrm>
            <a:off x="4277322" y="3999084"/>
            <a:ext cx="4541860" cy="2871328"/>
            <a:chOff x="4277322" y="3999084"/>
            <a:chExt cx="4541860" cy="2871328"/>
          </a:xfrm>
        </p:grpSpPr>
        <p:grpSp>
          <p:nvGrpSpPr>
            <p:cNvPr id="71" name="図形グループ 70"/>
            <p:cNvGrpSpPr/>
            <p:nvPr/>
          </p:nvGrpSpPr>
          <p:grpSpPr>
            <a:xfrm>
              <a:off x="4277322" y="3999084"/>
              <a:ext cx="4541860" cy="2871328"/>
              <a:chOff x="4215516" y="3986673"/>
              <a:chExt cx="4541860" cy="2871328"/>
            </a:xfrm>
          </p:grpSpPr>
          <p:sp>
            <p:nvSpPr>
              <p:cNvPr id="6" name="正方形/長方形 5"/>
              <p:cNvSpPr/>
              <p:nvPr/>
            </p:nvSpPr>
            <p:spPr>
              <a:xfrm>
                <a:off x="4232448" y="3986673"/>
                <a:ext cx="4524928" cy="2871328"/>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69" name="図形グループ 68"/>
              <p:cNvGrpSpPr/>
              <p:nvPr/>
            </p:nvGrpSpPr>
            <p:grpSpPr>
              <a:xfrm>
                <a:off x="4781224" y="4170555"/>
                <a:ext cx="3845089" cy="2563718"/>
                <a:chOff x="4857424" y="2824355"/>
                <a:chExt cx="3845089" cy="2563718"/>
              </a:xfrm>
            </p:grpSpPr>
            <p:sp>
              <p:nvSpPr>
                <p:cNvPr id="17" name="正方形/長方形 16"/>
                <p:cNvSpPr/>
                <p:nvPr/>
              </p:nvSpPr>
              <p:spPr>
                <a:xfrm>
                  <a:off x="5319220" y="3080287"/>
                  <a:ext cx="3383293" cy="230778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 name="正方形/長方形 9"/>
                <p:cNvSpPr/>
                <p:nvPr/>
              </p:nvSpPr>
              <p:spPr>
                <a:xfrm>
                  <a:off x="6158690" y="3408463"/>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13" name="角丸四角形 12"/>
                <p:cNvSpPr/>
                <p:nvPr/>
              </p:nvSpPr>
              <p:spPr>
                <a:xfrm>
                  <a:off x="4857424"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14" name="正方形/長方形 13"/>
                <p:cNvSpPr/>
                <p:nvPr/>
              </p:nvSpPr>
              <p:spPr>
                <a:xfrm>
                  <a:off x="6158690" y="4212974"/>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15" name="角丸四角形 14"/>
                <p:cNvSpPr/>
                <p:nvPr/>
              </p:nvSpPr>
              <p:spPr>
                <a:xfrm>
                  <a:off x="4857424" y="4101349"/>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22" name="正方形/長方形 21"/>
                <p:cNvSpPr/>
                <p:nvPr/>
              </p:nvSpPr>
              <p:spPr>
                <a:xfrm>
                  <a:off x="7312306" y="3345131"/>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24" name="正方形/長方形 23"/>
                <p:cNvSpPr/>
                <p:nvPr/>
              </p:nvSpPr>
              <p:spPr>
                <a:xfrm>
                  <a:off x="7312306" y="4148773"/>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31" name="テキスト ボックス 30"/>
                <p:cNvSpPr txBox="1"/>
                <p:nvPr/>
              </p:nvSpPr>
              <p:spPr>
                <a:xfrm>
                  <a:off x="6323441" y="2824355"/>
                  <a:ext cx="1249223" cy="369332"/>
                </a:xfrm>
                <a:prstGeom prst="rect">
                  <a:avLst/>
                </a:prstGeom>
                <a:solidFill>
                  <a:schemeClr val="bg1"/>
                </a:solidFill>
              </p:spPr>
              <p:txBody>
                <a:bodyPr wrap="none" rtlCol="0">
                  <a:spAutoFit/>
                </a:bodyPr>
                <a:lstStyle/>
                <a:p>
                  <a:r>
                    <a:rPr kumimoji="1" lang="en-US" altLang="ja-JP" dirty="0" smtClean="0"/>
                    <a:t>GPU-BOX</a:t>
                  </a:r>
                  <a:endParaRPr kumimoji="1" lang="ja-JP" altLang="en-US" dirty="0"/>
                </a:p>
              </p:txBody>
            </p:sp>
          </p:grpSp>
          <p:cxnSp>
            <p:nvCxnSpPr>
              <p:cNvPr id="41" name="直線コネクタ 40"/>
              <p:cNvCxnSpPr>
                <a:stCxn id="13" idx="1"/>
              </p:cNvCxnSpPr>
              <p:nvPr/>
            </p:nvCxnSpPr>
            <p:spPr>
              <a:xfrm flipH="1">
                <a:off x="4215516" y="4970973"/>
                <a:ext cx="565708" cy="289"/>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44" name="直線コネクタ 43"/>
              <p:cNvCxnSpPr>
                <a:stCxn id="15" idx="1"/>
              </p:cNvCxnSpPr>
              <p:nvPr/>
            </p:nvCxnSpPr>
            <p:spPr>
              <a:xfrm flipH="1">
                <a:off x="4215516" y="5775484"/>
                <a:ext cx="565708" cy="0"/>
              </a:xfrm>
              <a:prstGeom prst="line">
                <a:avLst/>
              </a:prstGeom>
              <a:ln>
                <a:prstDash val="solid"/>
              </a:ln>
            </p:spPr>
            <p:style>
              <a:lnRef idx="2">
                <a:schemeClr val="dk1"/>
              </a:lnRef>
              <a:fillRef idx="1">
                <a:schemeClr val="lt1"/>
              </a:fillRef>
              <a:effectRef idx="0">
                <a:schemeClr val="dk1"/>
              </a:effectRef>
              <a:fontRef idx="minor">
                <a:schemeClr val="dk1"/>
              </a:fontRef>
            </p:style>
          </p:cxnSp>
        </p:grpSp>
        <p:sp>
          <p:nvSpPr>
            <p:cNvPr id="90" name="テキスト ボックス 89"/>
            <p:cNvSpPr txBox="1"/>
            <p:nvPr/>
          </p:nvSpPr>
          <p:spPr>
            <a:xfrm>
              <a:off x="6236749" y="6231333"/>
              <a:ext cx="1493017" cy="369332"/>
            </a:xfrm>
            <a:prstGeom prst="rect">
              <a:avLst/>
            </a:prstGeom>
            <a:noFill/>
          </p:spPr>
          <p:txBody>
            <a:bodyPr wrap="none" rtlCol="0">
              <a:spAutoFit/>
            </a:bodyPr>
            <a:lstStyle/>
            <a:p>
              <a:r>
                <a:rPr kumimoji="1" lang="en-US" altLang="ja-JP" dirty="0" smtClean="0"/>
                <a:t>Max 8 GPUs</a:t>
              </a:r>
              <a:endParaRPr kumimoji="1" lang="ja-JP" altLang="en-US" dirty="0"/>
            </a:p>
          </p:txBody>
        </p:sp>
      </p:grpSp>
      <p:sp>
        <p:nvSpPr>
          <p:cNvPr id="93" name="コンテンツ プレースホルダー 31"/>
          <p:cNvSpPr txBox="1">
            <a:spLocks/>
          </p:cNvSpPr>
          <p:nvPr/>
        </p:nvSpPr>
        <p:spPr>
          <a:xfrm>
            <a:off x="400338" y="1478641"/>
            <a:ext cx="8412070" cy="861946"/>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8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r>
              <a:rPr lang="ja-JP" altLang="en-US" sz="2200" dirty="0" smtClean="0"/>
              <a:t>単一ノードシステム</a:t>
            </a:r>
            <a:endParaRPr kumimoji="1" lang="en-US" altLang="ja-JP" sz="2200" dirty="0" smtClean="0"/>
          </a:p>
          <a:p>
            <a:r>
              <a:rPr kumimoji="1" lang="en-US" altLang="ja-JP" sz="2200" dirty="0" smtClean="0"/>
              <a:t>Ethernet</a:t>
            </a:r>
            <a:r>
              <a:rPr kumimoji="1" lang="ja-JP" altLang="en-US" sz="2200" dirty="0" smtClean="0"/>
              <a:t>でホストとデバイス</a:t>
            </a:r>
            <a:r>
              <a:rPr kumimoji="1" lang="en-US" altLang="ja-JP" sz="2200" dirty="0" smtClean="0"/>
              <a:t>(GPU)</a:t>
            </a:r>
            <a:r>
              <a:rPr kumimoji="1" lang="ja-JP" altLang="en-US" sz="2200" dirty="0" smtClean="0"/>
              <a:t>を接続</a:t>
            </a:r>
            <a:endParaRPr kumimoji="1" lang="en-US" altLang="ja-JP" sz="2200" dirty="0" smtClean="0"/>
          </a:p>
        </p:txBody>
      </p:sp>
      <p:cxnSp>
        <p:nvCxnSpPr>
          <p:cNvPr id="95" name="直線コネクタ 94"/>
          <p:cNvCxnSpPr/>
          <p:nvPr/>
        </p:nvCxnSpPr>
        <p:spPr>
          <a:xfrm flipH="1">
            <a:off x="4603893" y="2431307"/>
            <a:ext cx="2480" cy="1628812"/>
          </a:xfrm>
          <a:prstGeom prst="line">
            <a:avLst/>
          </a:prstGeom>
          <a:ln>
            <a:prstDash val="dash"/>
          </a:ln>
        </p:spPr>
        <p:style>
          <a:lnRef idx="2">
            <a:schemeClr val="dk1"/>
          </a:lnRef>
          <a:fillRef idx="1">
            <a:schemeClr val="lt1"/>
          </a:fillRef>
          <a:effectRef idx="0">
            <a:schemeClr val="dk1"/>
          </a:effectRef>
          <a:fontRef idx="minor">
            <a:schemeClr val="dk1"/>
          </a:fontRef>
        </p:style>
      </p:cxnSp>
      <p:grpSp>
        <p:nvGrpSpPr>
          <p:cNvPr id="105" name="図形グループ 104"/>
          <p:cNvGrpSpPr/>
          <p:nvPr/>
        </p:nvGrpSpPr>
        <p:grpSpPr>
          <a:xfrm>
            <a:off x="4814971" y="4129928"/>
            <a:ext cx="3997437" cy="2669101"/>
            <a:chOff x="4810404" y="4182965"/>
            <a:chExt cx="3997437" cy="2669101"/>
          </a:xfrm>
        </p:grpSpPr>
        <p:sp>
          <p:nvSpPr>
            <p:cNvPr id="104" name="正方形/長方形 103"/>
            <p:cNvSpPr/>
            <p:nvPr/>
          </p:nvSpPr>
          <p:spPr>
            <a:xfrm>
              <a:off x="4810404" y="4182965"/>
              <a:ext cx="3997437" cy="2669101"/>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pic>
          <p:nvPicPr>
            <p:cNvPr id="89" name="図 88" descr="GPGPUBOX.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43030" y="4343236"/>
              <a:ext cx="3305717" cy="2443891"/>
            </a:xfrm>
            <a:prstGeom prst="rect">
              <a:avLst/>
            </a:prstGeom>
          </p:spPr>
        </p:pic>
      </p:grpSp>
      <p:sp>
        <p:nvSpPr>
          <p:cNvPr id="3" name="フッター プレースホルダー 2"/>
          <p:cNvSpPr>
            <a:spLocks noGrp="1"/>
          </p:cNvSpPr>
          <p:nvPr>
            <p:ph type="ftr" sz="quarter" idx="11"/>
          </p:nvPr>
        </p:nvSpPr>
        <p:spPr/>
        <p:txBody>
          <a:bodyPr/>
          <a:lstStyle/>
          <a:p>
            <a:r>
              <a:rPr kumimoji="1" lang="en-US" altLang="ja-JP" smtClean="0"/>
              <a:t>11CPSY</a:t>
            </a:r>
            <a:endParaRPr kumimoji="1" lang="ja-JP" altLang="en-US"/>
          </a:p>
        </p:txBody>
      </p:sp>
    </p:spTree>
    <p:custDataLst>
      <p:tags r:id="rId1"/>
    </p:custDataLst>
    <p:extLst>
      <p:ext uri="{BB962C8B-B14F-4D97-AF65-F5344CB8AC3E}">
        <p14:creationId xmlns:p14="http://schemas.microsoft.com/office/powerpoint/2010/main" val="202769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solidFill>
                  <a:srgbClr val="D9D9D9"/>
                </a:solidFill>
              </a:rPr>
              <a:t>背景</a:t>
            </a:r>
            <a:endParaRPr kumimoji="1" lang="en-US" altLang="ja-JP" dirty="0" smtClean="0">
              <a:solidFill>
                <a:srgbClr val="D9D9D9"/>
              </a:solidFill>
            </a:endParaRPr>
          </a:p>
          <a:p>
            <a:r>
              <a:rPr kumimoji="1" lang="ja-JP" altLang="en-US" dirty="0" smtClean="0">
                <a:solidFill>
                  <a:srgbClr val="D9D9D9"/>
                </a:solidFill>
              </a:rPr>
              <a:t>システムの</a:t>
            </a:r>
            <a:r>
              <a:rPr lang="ja-JP" altLang="en-US" dirty="0" smtClean="0">
                <a:solidFill>
                  <a:srgbClr val="D9D9D9"/>
                </a:solidFill>
              </a:rPr>
              <a:t>概要</a:t>
            </a:r>
            <a:endParaRPr kumimoji="1" lang="en-US" altLang="ja-JP" dirty="0" smtClean="0">
              <a:solidFill>
                <a:srgbClr val="D9D9D9"/>
              </a:solidFill>
            </a:endParaRPr>
          </a:p>
          <a:p>
            <a:pPr lvl="1"/>
            <a:r>
              <a:rPr kumimoji="1" lang="en-US" altLang="ja-JP" dirty="0" err="1" smtClean="0">
                <a:solidFill>
                  <a:srgbClr val="D9D9D9"/>
                </a:solidFill>
              </a:rPr>
              <a:t>ExpEther</a:t>
            </a:r>
            <a:endParaRPr kumimoji="1" lang="en-US" altLang="ja-JP" dirty="0" smtClean="0">
              <a:solidFill>
                <a:srgbClr val="D9D9D9"/>
              </a:solidFill>
            </a:endParaRPr>
          </a:p>
          <a:p>
            <a:pPr lvl="1"/>
            <a:r>
              <a:rPr kumimoji="1" lang="en-US" altLang="ja-JP" dirty="0" err="1" smtClean="0">
                <a:solidFill>
                  <a:srgbClr val="D9D9D9"/>
                </a:solidFill>
              </a:rPr>
              <a:t>ExpEther</a:t>
            </a:r>
            <a:r>
              <a:rPr kumimoji="1" lang="ja-JP" altLang="en-US" dirty="0" smtClean="0">
                <a:solidFill>
                  <a:srgbClr val="D9D9D9"/>
                </a:solidFill>
              </a:rPr>
              <a:t>を用いたマルチ</a:t>
            </a:r>
            <a:r>
              <a:rPr kumimoji="1" lang="en-US" altLang="ja-JP" dirty="0" smtClean="0">
                <a:solidFill>
                  <a:srgbClr val="D9D9D9"/>
                </a:solidFill>
              </a:rPr>
              <a:t>GPU</a:t>
            </a:r>
            <a:r>
              <a:rPr kumimoji="1" lang="ja-JP" altLang="en-US" dirty="0" smtClean="0">
                <a:solidFill>
                  <a:srgbClr val="D9D9D9"/>
                </a:solidFill>
              </a:rPr>
              <a:t>システム</a:t>
            </a:r>
            <a:endParaRPr kumimoji="1" lang="en-US" altLang="ja-JP" dirty="0" smtClean="0">
              <a:solidFill>
                <a:srgbClr val="D9D9D9"/>
              </a:solidFill>
            </a:endParaRPr>
          </a:p>
          <a:p>
            <a:r>
              <a:rPr lang="ja-JP" altLang="en-US" dirty="0" smtClean="0">
                <a:solidFill>
                  <a:srgbClr val="C0504D"/>
                </a:solidFill>
              </a:rPr>
              <a:t>幅優先探索</a:t>
            </a:r>
            <a:r>
              <a:rPr lang="en-US" altLang="ja-JP" dirty="0" smtClean="0">
                <a:solidFill>
                  <a:srgbClr val="C0504D"/>
                </a:solidFill>
              </a:rPr>
              <a:t>(BFS)</a:t>
            </a:r>
            <a:endParaRPr kumimoji="1" lang="en-US" altLang="ja-JP" dirty="0" smtClean="0">
              <a:solidFill>
                <a:srgbClr val="C0504D"/>
              </a:solidFill>
            </a:endParaRPr>
          </a:p>
          <a:p>
            <a:pPr lvl="1"/>
            <a:r>
              <a:rPr lang="ja-JP" altLang="en-US" dirty="0" smtClean="0">
                <a:solidFill>
                  <a:srgbClr val="C0504D"/>
                </a:solidFill>
              </a:rPr>
              <a:t>幅優先探索</a:t>
            </a:r>
            <a:r>
              <a:rPr lang="en-US" altLang="ja-JP" dirty="0" smtClean="0">
                <a:solidFill>
                  <a:srgbClr val="C0504D"/>
                </a:solidFill>
              </a:rPr>
              <a:t>(BFS)</a:t>
            </a:r>
            <a:endParaRPr kumimoji="1" lang="en-US" altLang="ja-JP" dirty="0" smtClean="0">
              <a:solidFill>
                <a:srgbClr val="C0504D"/>
              </a:solidFill>
            </a:endParaRPr>
          </a:p>
          <a:p>
            <a:pPr lvl="1"/>
            <a:r>
              <a:rPr kumimoji="1" lang="en-US" altLang="ja-JP" dirty="0" smtClean="0">
                <a:solidFill>
                  <a:srgbClr val="C0504D"/>
                </a:solidFill>
              </a:rPr>
              <a:t>Level synchronized BFS</a:t>
            </a:r>
          </a:p>
          <a:p>
            <a:pPr lvl="1"/>
            <a:r>
              <a:rPr lang="ja-JP" altLang="en-US" dirty="0" smtClean="0">
                <a:solidFill>
                  <a:srgbClr val="C0504D"/>
                </a:solidFill>
              </a:rPr>
              <a:t>マルチ</a:t>
            </a:r>
            <a:r>
              <a:rPr lang="en-US" altLang="ja-JP" dirty="0" smtClean="0">
                <a:solidFill>
                  <a:srgbClr val="C0504D"/>
                </a:solidFill>
              </a:rPr>
              <a:t>GPU</a:t>
            </a:r>
            <a:r>
              <a:rPr lang="ja-JP" altLang="en-US" dirty="0" smtClean="0">
                <a:solidFill>
                  <a:srgbClr val="C0504D"/>
                </a:solidFill>
              </a:rPr>
              <a:t>システムにおける</a:t>
            </a:r>
            <a:r>
              <a:rPr lang="en-US" altLang="ja-JP" dirty="0" smtClean="0">
                <a:solidFill>
                  <a:srgbClr val="C0504D"/>
                </a:solidFill>
              </a:rPr>
              <a:t>BFS</a:t>
            </a:r>
            <a:endParaRPr kumimoji="1" lang="en-US" altLang="ja-JP" dirty="0" smtClean="0">
              <a:solidFill>
                <a:srgbClr val="C0504D"/>
              </a:solidFill>
            </a:endParaRPr>
          </a:p>
          <a:p>
            <a:r>
              <a:rPr kumimoji="1" lang="ja-JP" altLang="en-US" dirty="0" smtClean="0">
                <a:solidFill>
                  <a:srgbClr val="D9D9D9"/>
                </a:solidFill>
              </a:rPr>
              <a:t>関連研究</a:t>
            </a:r>
            <a:endParaRPr kumimoji="1" lang="en-US" altLang="ja-JP" dirty="0" smtClean="0">
              <a:solidFill>
                <a:srgbClr val="D9D9D9"/>
              </a:solidFill>
            </a:endParaRPr>
          </a:p>
          <a:p>
            <a:pPr lvl="1"/>
            <a:r>
              <a:rPr kumimoji="1" lang="en-US" altLang="ja-JP" dirty="0" smtClean="0">
                <a:solidFill>
                  <a:srgbClr val="D9D9D9"/>
                </a:solidFill>
              </a:rPr>
              <a:t>Simple BFS [</a:t>
            </a:r>
            <a:r>
              <a:rPr lang="en-US" altLang="ja-JP" dirty="0">
                <a:solidFill>
                  <a:srgbClr val="D9D9D9"/>
                </a:solidFill>
              </a:rPr>
              <a:t>P. </a:t>
            </a:r>
            <a:r>
              <a:rPr lang="en-US" altLang="ja-JP" dirty="0" smtClean="0">
                <a:solidFill>
                  <a:srgbClr val="D9D9D9"/>
                </a:solidFill>
              </a:rPr>
              <a:t>Harish, </a:t>
            </a:r>
            <a:r>
              <a:rPr lang="en-US" altLang="ja-JP" dirty="0" err="1" smtClean="0">
                <a:solidFill>
                  <a:srgbClr val="D9D9D9"/>
                </a:solidFill>
              </a:rPr>
              <a:t>HiPC</a:t>
            </a:r>
            <a:r>
              <a:rPr lang="en-US" altLang="ja-JP" dirty="0" smtClean="0">
                <a:solidFill>
                  <a:srgbClr val="D9D9D9"/>
                </a:solidFill>
              </a:rPr>
              <a:t> 2007]</a:t>
            </a:r>
            <a:endParaRPr kumimoji="1" lang="en-US" altLang="ja-JP" dirty="0" smtClean="0">
              <a:solidFill>
                <a:srgbClr val="D9D9D9"/>
              </a:solidFill>
            </a:endParaRPr>
          </a:p>
          <a:p>
            <a:pPr lvl="1"/>
            <a:r>
              <a:rPr kumimoji="1" lang="en-US" altLang="ja-JP" dirty="0" smtClean="0">
                <a:solidFill>
                  <a:srgbClr val="D9D9D9"/>
                </a:solidFill>
              </a:rPr>
              <a:t>Pre-research BFS [T. </a:t>
            </a:r>
            <a:r>
              <a:rPr kumimoji="1" lang="en-US" altLang="ja-JP" dirty="0" err="1" smtClean="0">
                <a:solidFill>
                  <a:srgbClr val="D9D9D9"/>
                </a:solidFill>
              </a:rPr>
              <a:t>Mitsuishi</a:t>
            </a:r>
            <a:r>
              <a:rPr kumimoji="1" lang="en-US" altLang="ja-JP" dirty="0" smtClean="0">
                <a:solidFill>
                  <a:srgbClr val="D9D9D9"/>
                </a:solidFill>
              </a:rPr>
              <a:t>, HEART2014]</a:t>
            </a:r>
          </a:p>
          <a:p>
            <a:r>
              <a:rPr kumimoji="1" lang="ja-JP" altLang="en-US" dirty="0" smtClean="0">
                <a:solidFill>
                  <a:srgbClr val="D9D9D9"/>
                </a:solidFill>
              </a:rPr>
              <a:t>提案手法</a:t>
            </a:r>
            <a:endParaRPr kumimoji="1" lang="en-US" altLang="ja-JP" dirty="0" smtClean="0">
              <a:solidFill>
                <a:srgbClr val="D9D9D9"/>
              </a:solidFill>
            </a:endParaRPr>
          </a:p>
          <a:p>
            <a:r>
              <a:rPr kumimoji="1" lang="ja-JP" altLang="en-US" dirty="0" smtClean="0">
                <a:solidFill>
                  <a:srgbClr val="D9D9D9"/>
                </a:solidFill>
              </a:rPr>
              <a:t>評価</a:t>
            </a:r>
            <a:endParaRPr kumimoji="1" lang="en-US" altLang="ja-JP" dirty="0" smtClean="0">
              <a:solidFill>
                <a:srgbClr val="D9D9D9"/>
              </a:solidFill>
            </a:endParaRPr>
          </a:p>
          <a:p>
            <a:pPr lvl="1"/>
            <a:r>
              <a:rPr kumimoji="1" lang="ja-JP" altLang="en-US" dirty="0" smtClean="0">
                <a:solidFill>
                  <a:srgbClr val="D9D9D9"/>
                </a:solidFill>
              </a:rPr>
              <a:t>評価環境，ベンチマーク</a:t>
            </a:r>
            <a:endParaRPr kumimoji="1" lang="en-US" altLang="ja-JP" dirty="0" smtClean="0">
              <a:solidFill>
                <a:srgbClr val="D9D9D9"/>
              </a:solidFill>
            </a:endParaRPr>
          </a:p>
          <a:p>
            <a:pPr lvl="1"/>
            <a:r>
              <a:rPr kumimoji="1" lang="en-US" altLang="ja-JP" dirty="0" smtClean="0">
                <a:solidFill>
                  <a:srgbClr val="D9D9D9"/>
                </a:solidFill>
              </a:rPr>
              <a:t>BFS</a:t>
            </a:r>
            <a:r>
              <a:rPr kumimoji="1" lang="ja-JP" altLang="en-US" dirty="0" smtClean="0">
                <a:solidFill>
                  <a:srgbClr val="D9D9D9"/>
                </a:solidFill>
              </a:rPr>
              <a:t>各種の比較</a:t>
            </a:r>
            <a:endParaRPr kumimoji="1" lang="en-US" altLang="ja-JP" dirty="0" smtClean="0">
              <a:solidFill>
                <a:srgbClr val="D9D9D9"/>
              </a:solidFill>
            </a:endParaRPr>
          </a:p>
          <a:p>
            <a:pPr lvl="1"/>
            <a:r>
              <a:rPr kumimoji="1" lang="en-US" altLang="ja-JP" dirty="0" smtClean="0">
                <a:solidFill>
                  <a:srgbClr val="D9D9D9"/>
                </a:solidFill>
              </a:rPr>
              <a:t>Proposed BFS</a:t>
            </a:r>
            <a:r>
              <a:rPr kumimoji="1" lang="ja-JP" altLang="en-US" dirty="0" smtClean="0">
                <a:solidFill>
                  <a:srgbClr val="D9D9D9"/>
                </a:solidFill>
              </a:rPr>
              <a:t>と</a:t>
            </a:r>
            <a:r>
              <a:rPr kumimoji="1" lang="en-US" altLang="ja-JP" dirty="0" smtClean="0">
                <a:solidFill>
                  <a:srgbClr val="D9D9D9"/>
                </a:solidFill>
              </a:rPr>
              <a:t>GPU</a:t>
            </a:r>
            <a:r>
              <a:rPr lang="ja-JP" altLang="en-US" dirty="0" smtClean="0">
                <a:solidFill>
                  <a:srgbClr val="D9D9D9"/>
                </a:solidFill>
              </a:rPr>
              <a:t>台数の評価</a:t>
            </a:r>
            <a:endParaRPr kumimoji="1" lang="en-US" altLang="ja-JP" dirty="0" smtClean="0">
              <a:solidFill>
                <a:srgbClr val="D9D9D9"/>
              </a:solidFill>
            </a:endParaRPr>
          </a:p>
          <a:p>
            <a:r>
              <a:rPr kumimoji="1" lang="ja-JP" altLang="en-US" dirty="0" smtClean="0">
                <a:solidFill>
                  <a:srgbClr val="D9D9D9"/>
                </a:solidFill>
              </a:rPr>
              <a:t>結論</a:t>
            </a:r>
            <a:endParaRPr kumimoji="1" lang="en-US" altLang="ja-JP" dirty="0" smtClean="0">
              <a:solidFill>
                <a:srgbClr val="D9D9D9"/>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B0A81C81-1665-7E4C-83F6-53CABAABA433}" type="datetime1">
              <a:rPr lang="ja-JP" altLang="en-US" smtClean="0"/>
              <a:t>2014/12/04</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8</a:t>
            </a:fld>
            <a:endParaRPr lang="en-US"/>
          </a:p>
        </p:txBody>
      </p:sp>
      <p:sp>
        <p:nvSpPr>
          <p:cNvPr id="6" name="フッター プレースホルダー 5"/>
          <p:cNvSpPr>
            <a:spLocks noGrp="1"/>
          </p:cNvSpPr>
          <p:nvPr>
            <p:ph type="ftr" sz="quarter" idx="11"/>
          </p:nvPr>
        </p:nvSpPr>
        <p:spPr/>
        <p:txBody>
          <a:bodyPr/>
          <a:lstStyle/>
          <a:p>
            <a:r>
              <a:rPr kumimoji="1" lang="en-US" altLang="ja-JP" smtClean="0"/>
              <a:t>11CPSY</a:t>
            </a:r>
            <a:endParaRPr kumimoji="1" lang="ja-JP" altLang="en-US"/>
          </a:p>
        </p:txBody>
      </p:sp>
    </p:spTree>
    <p:extLst>
      <p:ext uri="{BB962C8B-B14F-4D97-AF65-F5344CB8AC3E}">
        <p14:creationId xmlns:p14="http://schemas.microsoft.com/office/powerpoint/2010/main" val="350757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Level synchronized BFS</a:t>
            </a:r>
            <a:endParaRPr kumimoji="1" lang="ja-JP" altLang="en-US" dirty="0"/>
          </a:p>
        </p:txBody>
      </p:sp>
      <p:grpSp>
        <p:nvGrpSpPr>
          <p:cNvPr id="7" name="図形グループ 6"/>
          <p:cNvGrpSpPr/>
          <p:nvPr/>
        </p:nvGrpSpPr>
        <p:grpSpPr>
          <a:xfrm>
            <a:off x="0" y="1496085"/>
            <a:ext cx="9144000" cy="5361915"/>
            <a:chOff x="9" y="1491861"/>
            <a:chExt cx="9144000" cy="5361915"/>
          </a:xfrm>
        </p:grpSpPr>
        <p:sp>
          <p:nvSpPr>
            <p:cNvPr id="92" name="正方形/長方形 91"/>
            <p:cNvSpPr/>
            <p:nvPr/>
          </p:nvSpPr>
          <p:spPr>
            <a:xfrm>
              <a:off x="9" y="1491861"/>
              <a:ext cx="9144000" cy="536191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3" name="テキスト ボックス 112"/>
            <p:cNvSpPr txBox="1"/>
            <p:nvPr/>
          </p:nvSpPr>
          <p:spPr>
            <a:xfrm>
              <a:off x="452929" y="5216173"/>
              <a:ext cx="2500880" cy="400110"/>
            </a:xfrm>
            <a:prstGeom prst="rect">
              <a:avLst/>
            </a:prstGeom>
            <a:noFill/>
          </p:spPr>
          <p:txBody>
            <a:bodyPr wrap="none" rtlCol="0">
              <a:spAutoFit/>
            </a:bodyPr>
            <a:lstStyle/>
            <a:p>
              <a:r>
                <a:rPr kumimoji="1" lang="en-US" altLang="ja-JP" sz="2000" dirty="0" smtClean="0"/>
                <a:t>Current Frontier = [ ]</a:t>
              </a:r>
              <a:endParaRPr kumimoji="1" lang="ja-JP" altLang="en-US" sz="2000" dirty="0"/>
            </a:p>
          </p:txBody>
        </p:sp>
        <p:sp>
          <p:nvSpPr>
            <p:cNvPr id="114" name="テキスト ボックス 113"/>
            <p:cNvSpPr txBox="1"/>
            <p:nvPr/>
          </p:nvSpPr>
          <p:spPr>
            <a:xfrm>
              <a:off x="772362" y="5726778"/>
              <a:ext cx="2244399" cy="400110"/>
            </a:xfrm>
            <a:prstGeom prst="rect">
              <a:avLst/>
            </a:prstGeom>
            <a:noFill/>
          </p:spPr>
          <p:txBody>
            <a:bodyPr wrap="none" rtlCol="0">
              <a:spAutoFit/>
            </a:bodyPr>
            <a:lstStyle/>
            <a:p>
              <a:r>
                <a:rPr kumimoji="1" lang="en-US" altLang="ja-JP" sz="2000" dirty="0" smtClean="0"/>
                <a:t>Next Frontier = [</a:t>
              </a:r>
              <a:r>
                <a:rPr lang="en-US" altLang="ja-JP" sz="2000" dirty="0"/>
                <a:t>0</a:t>
              </a:r>
              <a:r>
                <a:rPr kumimoji="1" lang="en-US" altLang="ja-JP" sz="2000" dirty="0" smtClean="0"/>
                <a:t>]</a:t>
              </a:r>
              <a:endParaRPr kumimoji="1" lang="ja-JP" altLang="en-US" sz="2000" dirty="0"/>
            </a:p>
          </p:txBody>
        </p:sp>
        <p:sp>
          <p:nvSpPr>
            <p:cNvPr id="115" name="テキスト ボックス 114"/>
            <p:cNvSpPr txBox="1"/>
            <p:nvPr/>
          </p:nvSpPr>
          <p:spPr>
            <a:xfrm>
              <a:off x="1178320" y="6238991"/>
              <a:ext cx="4439387" cy="400110"/>
            </a:xfrm>
            <a:prstGeom prst="rect">
              <a:avLst/>
            </a:prstGeom>
            <a:noFill/>
          </p:spPr>
          <p:txBody>
            <a:bodyPr wrap="none" rtlCol="0">
              <a:spAutoFit/>
            </a:bodyPr>
            <a:lstStyle/>
            <a:p>
              <a:r>
                <a:rPr kumimoji="1" lang="en-US" altLang="ja-JP" sz="2000" dirty="0" smtClean="0"/>
                <a:t>BFS Tree = [</a:t>
              </a:r>
              <a:r>
                <a:rPr lang="en-US" altLang="ja-JP" sz="2000" dirty="0"/>
                <a:t>0</a:t>
              </a:r>
              <a:r>
                <a:rPr kumimoji="1" lang="en-US" altLang="ja-JP" sz="2000" dirty="0" smtClean="0"/>
                <a:t>, -1, -1, -1, -1, -1, -1, -1]</a:t>
              </a:r>
              <a:endParaRPr kumimoji="1" lang="ja-JP" altLang="en-US" sz="2000" dirty="0"/>
            </a:p>
          </p:txBody>
        </p:sp>
        <p:cxnSp>
          <p:nvCxnSpPr>
            <p:cNvPr id="123" name="直線コネクタ 122"/>
            <p:cNvCxnSpPr/>
            <p:nvPr/>
          </p:nvCxnSpPr>
          <p:spPr>
            <a:xfrm>
              <a:off x="9" y="5003807"/>
              <a:ext cx="9144000" cy="0"/>
            </a:xfrm>
            <a:prstGeom prst="line">
              <a:avLst/>
            </a:prstGeom>
            <a:ln>
              <a:solidFill>
                <a:schemeClr val="tx1"/>
              </a:solidFill>
              <a:prstDash val="lgDashDot"/>
            </a:ln>
          </p:spPr>
          <p:style>
            <a:lnRef idx="2">
              <a:schemeClr val="accent1"/>
            </a:lnRef>
            <a:fillRef idx="0">
              <a:schemeClr val="accent1"/>
            </a:fillRef>
            <a:effectRef idx="1">
              <a:schemeClr val="accent1"/>
            </a:effectRef>
            <a:fontRef idx="minor">
              <a:schemeClr val="tx1"/>
            </a:fontRef>
          </p:style>
        </p:cxnSp>
        <p:sp>
          <p:nvSpPr>
            <p:cNvPr id="124" name="テキスト ボックス 123"/>
            <p:cNvSpPr txBox="1"/>
            <p:nvPr/>
          </p:nvSpPr>
          <p:spPr>
            <a:xfrm>
              <a:off x="293063" y="1491861"/>
              <a:ext cx="1711451" cy="369332"/>
            </a:xfrm>
            <a:prstGeom prst="rect">
              <a:avLst/>
            </a:prstGeom>
            <a:noFill/>
          </p:spPr>
          <p:txBody>
            <a:bodyPr wrap="none" rtlCol="0">
              <a:spAutoFit/>
            </a:bodyPr>
            <a:lstStyle/>
            <a:p>
              <a:r>
                <a:rPr kumimoji="1" lang="en-US" altLang="ja-JP" dirty="0" smtClean="0"/>
                <a:t>BFS iteration </a:t>
              </a:r>
              <a:r>
                <a:rPr lang="en-US" altLang="ja-JP" dirty="0" smtClean="0"/>
                <a:t>0</a:t>
              </a:r>
              <a:endParaRPr kumimoji="1" lang="ja-JP" altLang="en-US" dirty="0"/>
            </a:p>
          </p:txBody>
        </p:sp>
        <p:sp>
          <p:nvSpPr>
            <p:cNvPr id="30" name="テキスト ボックス 29"/>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grpSp>
          <p:nvGrpSpPr>
            <p:cNvPr id="405" name="図形グループ 404"/>
            <p:cNvGrpSpPr/>
            <p:nvPr/>
          </p:nvGrpSpPr>
          <p:grpSpPr>
            <a:xfrm>
              <a:off x="452043" y="2303260"/>
              <a:ext cx="3210333" cy="1932612"/>
              <a:chOff x="5277736" y="95444"/>
              <a:chExt cx="3210333" cy="1932612"/>
            </a:xfrm>
          </p:grpSpPr>
          <p:sp>
            <p:nvSpPr>
              <p:cNvPr id="406" name="円/楕円 405"/>
              <p:cNvSpPr/>
              <p:nvPr/>
            </p:nvSpPr>
            <p:spPr>
              <a:xfrm>
                <a:off x="5277736"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407" name="円/楕円 406"/>
              <p:cNvSpPr/>
              <p:nvPr/>
            </p:nvSpPr>
            <p:spPr>
              <a:xfrm>
                <a:off x="5900558" y="1524000"/>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1</a:t>
                </a:r>
                <a:endParaRPr kumimoji="1" lang="ja-JP" altLang="en-US" dirty="0">
                  <a:solidFill>
                    <a:srgbClr val="000000"/>
                  </a:solidFill>
                  <a:latin typeface="Calibri" panose="020F0502020204030204" pitchFamily="34" charset="0"/>
                </a:endParaRPr>
              </a:p>
            </p:txBody>
          </p:sp>
          <p:sp>
            <p:nvSpPr>
              <p:cNvPr id="408" name="円/楕円 407"/>
              <p:cNvSpPr/>
              <p:nvPr/>
            </p:nvSpPr>
            <p:spPr>
              <a:xfrm>
                <a:off x="6499437"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4</a:t>
                </a:r>
                <a:endParaRPr kumimoji="1" lang="ja-JP" altLang="en-US" dirty="0">
                  <a:solidFill>
                    <a:srgbClr val="000000"/>
                  </a:solidFill>
                  <a:latin typeface="Calibri" panose="020F0502020204030204" pitchFamily="34" charset="0"/>
                </a:endParaRPr>
              </a:p>
            </p:txBody>
          </p:sp>
          <p:sp>
            <p:nvSpPr>
              <p:cNvPr id="409" name="円/楕円 408"/>
              <p:cNvSpPr/>
              <p:nvPr/>
            </p:nvSpPr>
            <p:spPr>
              <a:xfrm>
                <a:off x="5924138" y="95444"/>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2</a:t>
                </a:r>
                <a:endParaRPr kumimoji="1" lang="ja-JP" altLang="en-US" dirty="0">
                  <a:solidFill>
                    <a:srgbClr val="000000"/>
                  </a:solidFill>
                  <a:latin typeface="Calibri" panose="020F0502020204030204" pitchFamily="34" charset="0"/>
                </a:endParaRPr>
              </a:p>
            </p:txBody>
          </p:sp>
          <p:sp>
            <p:nvSpPr>
              <p:cNvPr id="410" name="円/楕円 409"/>
              <p:cNvSpPr/>
              <p:nvPr/>
            </p:nvSpPr>
            <p:spPr>
              <a:xfrm>
                <a:off x="6866314" y="100701"/>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411" name="円/楕円 410"/>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412" name="円/楕円 411"/>
              <p:cNvSpPr/>
              <p:nvPr/>
            </p:nvSpPr>
            <p:spPr>
              <a:xfrm>
                <a:off x="6803394" y="1524000"/>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413" name="円/楕円 412"/>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cxnSp>
            <p:nvCxnSpPr>
              <p:cNvPr id="414" name="直線コネクタ 413"/>
              <p:cNvCxnSpPr>
                <a:stCxn id="409" idx="3"/>
                <a:endCxn id="406"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415" name="直線コネクタ 414"/>
              <p:cNvCxnSpPr>
                <a:stCxn id="406" idx="5"/>
                <a:endCxn id="407"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416" name="直線コネクタ 415"/>
              <p:cNvCxnSpPr>
                <a:stCxn id="409" idx="5"/>
                <a:endCxn id="408"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417" name="直線コネクタ 416"/>
              <p:cNvCxnSpPr>
                <a:stCxn id="410" idx="5"/>
                <a:endCxn id="411"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418" name="直線コネクタ 417"/>
              <p:cNvCxnSpPr>
                <a:stCxn id="408" idx="5"/>
                <a:endCxn id="412"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419" name="直線コネクタ 418"/>
              <p:cNvCxnSpPr>
                <a:stCxn id="407" idx="6"/>
                <a:endCxn id="412"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420" name="直線コネクタ 419"/>
              <p:cNvCxnSpPr>
                <a:stCxn id="408" idx="3"/>
                <a:endCxn id="407"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421" name="直線コネクタ 420"/>
              <p:cNvCxnSpPr>
                <a:stCxn id="406" idx="6"/>
                <a:endCxn id="408"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422" name="直線コネクタ 421"/>
              <p:cNvCxnSpPr>
                <a:stCxn id="409" idx="4"/>
                <a:endCxn id="407"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423" name="直線コネクタ 422"/>
              <p:cNvCxnSpPr>
                <a:stCxn id="409" idx="6"/>
                <a:endCxn id="410"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424" name="直線コネクタ 423"/>
              <p:cNvCxnSpPr>
                <a:stCxn id="410" idx="4"/>
                <a:endCxn id="408"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425" name="直線コネクタ 424"/>
              <p:cNvCxnSpPr>
                <a:stCxn id="411" idx="3"/>
                <a:endCxn id="412"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426" name="直線コネクタ 425"/>
              <p:cNvCxnSpPr>
                <a:stCxn id="411" idx="5"/>
                <a:endCxn id="413"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487" name="図形グループ 486"/>
          <p:cNvGrpSpPr/>
          <p:nvPr/>
        </p:nvGrpSpPr>
        <p:grpSpPr>
          <a:xfrm>
            <a:off x="0" y="1496085"/>
            <a:ext cx="9144000" cy="5361915"/>
            <a:chOff x="9" y="1491861"/>
            <a:chExt cx="9144000" cy="5361915"/>
          </a:xfrm>
        </p:grpSpPr>
        <p:sp>
          <p:nvSpPr>
            <p:cNvPr id="488" name="正方形/長方形 487"/>
            <p:cNvSpPr/>
            <p:nvPr/>
          </p:nvSpPr>
          <p:spPr>
            <a:xfrm>
              <a:off x="9" y="1491861"/>
              <a:ext cx="9144000" cy="5361915"/>
            </a:xfrm>
            <a:prstGeom prst="rect">
              <a:avLst/>
            </a:prstGeom>
            <a:solidFill>
              <a:schemeClr val="lt1"/>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489" name="テキスト ボックス 488"/>
            <p:cNvSpPr txBox="1"/>
            <p:nvPr/>
          </p:nvSpPr>
          <p:spPr>
            <a:xfrm>
              <a:off x="452929" y="5216173"/>
              <a:ext cx="2572264" cy="400110"/>
            </a:xfrm>
            <a:prstGeom prst="rect">
              <a:avLst/>
            </a:prstGeom>
            <a:noFill/>
          </p:spPr>
          <p:txBody>
            <a:bodyPr wrap="none" rtlCol="0">
              <a:spAutoFit/>
            </a:bodyPr>
            <a:lstStyle/>
            <a:p>
              <a:r>
                <a:rPr kumimoji="1" lang="en-US" altLang="ja-JP" sz="2000" dirty="0" smtClean="0"/>
                <a:t>Current Frontier = [0]</a:t>
              </a:r>
              <a:endParaRPr kumimoji="1" lang="ja-JP" altLang="en-US" sz="2000" dirty="0"/>
            </a:p>
          </p:txBody>
        </p:sp>
        <p:sp>
          <p:nvSpPr>
            <p:cNvPr id="490" name="テキスト ボックス 489"/>
            <p:cNvSpPr txBox="1"/>
            <p:nvPr/>
          </p:nvSpPr>
          <p:spPr>
            <a:xfrm>
              <a:off x="772362" y="5726778"/>
              <a:ext cx="2814718" cy="400110"/>
            </a:xfrm>
            <a:prstGeom prst="rect">
              <a:avLst/>
            </a:prstGeom>
            <a:noFill/>
          </p:spPr>
          <p:txBody>
            <a:bodyPr wrap="none" rtlCol="0">
              <a:spAutoFit/>
            </a:bodyPr>
            <a:lstStyle/>
            <a:p>
              <a:r>
                <a:rPr kumimoji="1" lang="en-US" altLang="ja-JP" sz="2000" dirty="0" smtClean="0"/>
                <a:t>Next Frontier = [</a:t>
              </a:r>
              <a:r>
                <a:rPr lang="en-US" altLang="ja-JP" sz="2000" dirty="0" smtClean="0"/>
                <a:t>1, 2, 4</a:t>
              </a:r>
              <a:r>
                <a:rPr kumimoji="1" lang="en-US" altLang="ja-JP" sz="2000" dirty="0" smtClean="0"/>
                <a:t>]</a:t>
              </a:r>
              <a:endParaRPr kumimoji="1" lang="ja-JP" altLang="en-US" sz="2000" dirty="0"/>
            </a:p>
          </p:txBody>
        </p:sp>
        <p:sp>
          <p:nvSpPr>
            <p:cNvPr id="491" name="テキスト ボックス 490"/>
            <p:cNvSpPr txBox="1"/>
            <p:nvPr/>
          </p:nvSpPr>
          <p:spPr>
            <a:xfrm>
              <a:off x="1178320" y="6238991"/>
              <a:ext cx="4183156" cy="400110"/>
            </a:xfrm>
            <a:prstGeom prst="rect">
              <a:avLst/>
            </a:prstGeom>
            <a:noFill/>
          </p:spPr>
          <p:txBody>
            <a:bodyPr wrap="none" rtlCol="0">
              <a:spAutoFit/>
            </a:bodyPr>
            <a:lstStyle/>
            <a:p>
              <a:r>
                <a:rPr kumimoji="1" lang="en-US" altLang="ja-JP" sz="2000" dirty="0" smtClean="0"/>
                <a:t>BFS Tree = [</a:t>
              </a:r>
              <a:r>
                <a:rPr lang="en-US" altLang="ja-JP" sz="2000" dirty="0"/>
                <a:t>0</a:t>
              </a:r>
              <a:r>
                <a:rPr kumimoji="1" lang="en-US" altLang="ja-JP" sz="2000" dirty="0" smtClean="0"/>
                <a:t>, 0, 0, -1, </a:t>
              </a:r>
              <a:r>
                <a:rPr lang="en-US" altLang="ja-JP" sz="2000" dirty="0"/>
                <a:t>0</a:t>
              </a:r>
              <a:r>
                <a:rPr kumimoji="1" lang="en-US" altLang="ja-JP" sz="2000" dirty="0" smtClean="0"/>
                <a:t>, -1, -1, -1]</a:t>
              </a:r>
              <a:endParaRPr kumimoji="1" lang="ja-JP" altLang="en-US" sz="2000" dirty="0"/>
            </a:p>
          </p:txBody>
        </p:sp>
        <p:cxnSp>
          <p:nvCxnSpPr>
            <p:cNvPr id="492" name="直線コネクタ 491"/>
            <p:cNvCxnSpPr/>
            <p:nvPr/>
          </p:nvCxnSpPr>
          <p:spPr>
            <a:xfrm>
              <a:off x="9" y="5003807"/>
              <a:ext cx="9144000" cy="0"/>
            </a:xfrm>
            <a:prstGeom prst="line">
              <a:avLst/>
            </a:prstGeom>
            <a:ln>
              <a:solidFill>
                <a:schemeClr val="tx1"/>
              </a:solidFill>
              <a:prstDash val="lgDashDot"/>
            </a:ln>
          </p:spPr>
          <p:style>
            <a:lnRef idx="2">
              <a:schemeClr val="accent1"/>
            </a:lnRef>
            <a:fillRef idx="0">
              <a:schemeClr val="accent1"/>
            </a:fillRef>
            <a:effectRef idx="1">
              <a:schemeClr val="accent1"/>
            </a:effectRef>
            <a:fontRef idx="minor">
              <a:schemeClr val="tx1"/>
            </a:fontRef>
          </p:style>
        </p:cxnSp>
        <p:sp>
          <p:nvSpPr>
            <p:cNvPr id="493" name="テキスト ボックス 492"/>
            <p:cNvSpPr txBox="1"/>
            <p:nvPr/>
          </p:nvSpPr>
          <p:spPr>
            <a:xfrm>
              <a:off x="293063" y="1491861"/>
              <a:ext cx="1711451" cy="369332"/>
            </a:xfrm>
            <a:prstGeom prst="rect">
              <a:avLst/>
            </a:prstGeom>
            <a:noFill/>
          </p:spPr>
          <p:txBody>
            <a:bodyPr wrap="none" rtlCol="0">
              <a:spAutoFit/>
            </a:bodyPr>
            <a:lstStyle/>
            <a:p>
              <a:r>
                <a:rPr kumimoji="1" lang="en-US" altLang="ja-JP" dirty="0" smtClean="0"/>
                <a:t>BFS iteration </a:t>
              </a:r>
              <a:r>
                <a:rPr lang="en-US" altLang="ja-JP" dirty="0"/>
                <a:t>1</a:t>
              </a:r>
              <a:endParaRPr kumimoji="1" lang="ja-JP" altLang="en-US" dirty="0"/>
            </a:p>
          </p:txBody>
        </p:sp>
        <p:sp>
          <p:nvSpPr>
            <p:cNvPr id="494" name="テキスト ボックス 493"/>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grpSp>
          <p:nvGrpSpPr>
            <p:cNvPr id="495" name="図形グループ 494"/>
            <p:cNvGrpSpPr/>
            <p:nvPr/>
          </p:nvGrpSpPr>
          <p:grpSpPr>
            <a:xfrm>
              <a:off x="452043" y="2303260"/>
              <a:ext cx="3210333" cy="1932612"/>
              <a:chOff x="5277736" y="95444"/>
              <a:chExt cx="3210333" cy="1932612"/>
            </a:xfrm>
          </p:grpSpPr>
          <p:sp>
            <p:nvSpPr>
              <p:cNvPr id="496" name="円/楕円 495"/>
              <p:cNvSpPr/>
              <p:nvPr/>
            </p:nvSpPr>
            <p:spPr>
              <a:xfrm>
                <a:off x="5277736"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497" name="円/楕円 496"/>
              <p:cNvSpPr/>
              <p:nvPr/>
            </p:nvSpPr>
            <p:spPr>
              <a:xfrm>
                <a:off x="5900558" y="1524000"/>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498" name="円/楕円 497"/>
              <p:cNvSpPr/>
              <p:nvPr/>
            </p:nvSpPr>
            <p:spPr>
              <a:xfrm>
                <a:off x="6499437" y="783017"/>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499" name="円/楕円 498"/>
              <p:cNvSpPr/>
              <p:nvPr/>
            </p:nvSpPr>
            <p:spPr>
              <a:xfrm>
                <a:off x="5924138" y="95444"/>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500" name="円/楕円 499"/>
              <p:cNvSpPr/>
              <p:nvPr/>
            </p:nvSpPr>
            <p:spPr>
              <a:xfrm>
                <a:off x="6866314" y="100701"/>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501" name="円/楕円 500"/>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502" name="円/楕円 501"/>
              <p:cNvSpPr/>
              <p:nvPr/>
            </p:nvSpPr>
            <p:spPr>
              <a:xfrm>
                <a:off x="6803394" y="1524000"/>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503" name="円/楕円 502"/>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cxnSp>
            <p:nvCxnSpPr>
              <p:cNvPr id="504" name="直線コネクタ 503"/>
              <p:cNvCxnSpPr>
                <a:stCxn id="499" idx="3"/>
                <a:endCxn id="496"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505" name="直線コネクタ 504"/>
              <p:cNvCxnSpPr>
                <a:stCxn id="496" idx="5"/>
                <a:endCxn id="497"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506" name="直線コネクタ 505"/>
              <p:cNvCxnSpPr>
                <a:stCxn id="499" idx="5"/>
                <a:endCxn id="498"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507" name="直線コネクタ 506"/>
              <p:cNvCxnSpPr>
                <a:stCxn id="500" idx="5"/>
                <a:endCxn id="501"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508" name="直線コネクタ 507"/>
              <p:cNvCxnSpPr>
                <a:stCxn id="498" idx="5"/>
                <a:endCxn id="502"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509" name="直線コネクタ 508"/>
              <p:cNvCxnSpPr>
                <a:stCxn id="497" idx="6"/>
                <a:endCxn id="502"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510" name="直線コネクタ 509"/>
              <p:cNvCxnSpPr>
                <a:stCxn id="498" idx="3"/>
                <a:endCxn id="497"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511" name="直線コネクタ 510"/>
              <p:cNvCxnSpPr>
                <a:stCxn id="496" idx="6"/>
                <a:endCxn id="498"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512" name="直線コネクタ 511"/>
              <p:cNvCxnSpPr>
                <a:stCxn id="499" idx="4"/>
                <a:endCxn id="497"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513" name="直線コネクタ 512"/>
              <p:cNvCxnSpPr>
                <a:stCxn id="499" idx="6"/>
                <a:endCxn id="500"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514" name="直線コネクタ 513"/>
              <p:cNvCxnSpPr>
                <a:stCxn id="500" idx="4"/>
                <a:endCxn id="498"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515" name="直線コネクタ 514"/>
              <p:cNvCxnSpPr>
                <a:stCxn id="501" idx="3"/>
                <a:endCxn id="502"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516" name="直線コネクタ 515"/>
              <p:cNvCxnSpPr>
                <a:stCxn id="501" idx="5"/>
                <a:endCxn id="503"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517" name="図形グループ 516"/>
          <p:cNvGrpSpPr/>
          <p:nvPr/>
        </p:nvGrpSpPr>
        <p:grpSpPr>
          <a:xfrm>
            <a:off x="0" y="1496085"/>
            <a:ext cx="9144000" cy="5361915"/>
            <a:chOff x="9" y="1491861"/>
            <a:chExt cx="9144000" cy="5361915"/>
          </a:xfrm>
        </p:grpSpPr>
        <p:sp>
          <p:nvSpPr>
            <p:cNvPr id="518" name="正方形/長方形 517"/>
            <p:cNvSpPr/>
            <p:nvPr/>
          </p:nvSpPr>
          <p:spPr>
            <a:xfrm>
              <a:off x="9" y="1491861"/>
              <a:ext cx="9144000" cy="5361915"/>
            </a:xfrm>
            <a:prstGeom prst="rect">
              <a:avLst/>
            </a:prstGeom>
            <a:solidFill>
              <a:schemeClr val="lt1"/>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19" name="テキスト ボックス 518"/>
            <p:cNvSpPr txBox="1"/>
            <p:nvPr/>
          </p:nvSpPr>
          <p:spPr>
            <a:xfrm>
              <a:off x="452929" y="5216173"/>
              <a:ext cx="3142582" cy="400110"/>
            </a:xfrm>
            <a:prstGeom prst="rect">
              <a:avLst/>
            </a:prstGeom>
            <a:noFill/>
          </p:spPr>
          <p:txBody>
            <a:bodyPr wrap="none" rtlCol="0">
              <a:spAutoFit/>
            </a:bodyPr>
            <a:lstStyle/>
            <a:p>
              <a:r>
                <a:rPr kumimoji="1" lang="en-US" altLang="ja-JP" sz="2000" dirty="0" smtClean="0"/>
                <a:t>Current Frontier = [1, 2, 4]</a:t>
              </a:r>
              <a:endParaRPr kumimoji="1" lang="ja-JP" altLang="en-US" sz="2000" dirty="0"/>
            </a:p>
          </p:txBody>
        </p:sp>
        <p:sp>
          <p:nvSpPr>
            <p:cNvPr id="520" name="テキスト ボックス 519"/>
            <p:cNvSpPr txBox="1"/>
            <p:nvPr/>
          </p:nvSpPr>
          <p:spPr>
            <a:xfrm>
              <a:off x="772362" y="5726778"/>
              <a:ext cx="2529559" cy="400110"/>
            </a:xfrm>
            <a:prstGeom prst="rect">
              <a:avLst/>
            </a:prstGeom>
            <a:noFill/>
          </p:spPr>
          <p:txBody>
            <a:bodyPr wrap="none" rtlCol="0">
              <a:spAutoFit/>
            </a:bodyPr>
            <a:lstStyle/>
            <a:p>
              <a:r>
                <a:rPr kumimoji="1" lang="en-US" altLang="ja-JP" sz="2000" dirty="0" smtClean="0"/>
                <a:t>Next Frontier = [</a:t>
              </a:r>
              <a:r>
                <a:rPr lang="en-US" altLang="ja-JP" sz="2000" dirty="0" smtClean="0"/>
                <a:t>3, 6</a:t>
              </a:r>
              <a:r>
                <a:rPr kumimoji="1" lang="en-US" altLang="ja-JP" sz="2000" dirty="0" smtClean="0"/>
                <a:t>]</a:t>
              </a:r>
              <a:endParaRPr kumimoji="1" lang="ja-JP" altLang="en-US" sz="2000" dirty="0"/>
            </a:p>
          </p:txBody>
        </p:sp>
        <p:sp>
          <p:nvSpPr>
            <p:cNvPr id="521" name="テキスト ボックス 520"/>
            <p:cNvSpPr txBox="1"/>
            <p:nvPr/>
          </p:nvSpPr>
          <p:spPr>
            <a:xfrm>
              <a:off x="1178320" y="6238991"/>
              <a:ext cx="4012336" cy="400110"/>
            </a:xfrm>
            <a:prstGeom prst="rect">
              <a:avLst/>
            </a:prstGeom>
            <a:noFill/>
          </p:spPr>
          <p:txBody>
            <a:bodyPr wrap="none" rtlCol="0">
              <a:spAutoFit/>
            </a:bodyPr>
            <a:lstStyle/>
            <a:p>
              <a:r>
                <a:rPr kumimoji="1" lang="en-US" altLang="ja-JP" sz="2000" dirty="0" smtClean="0"/>
                <a:t>BFS Tree = [</a:t>
              </a:r>
              <a:r>
                <a:rPr lang="en-US" altLang="ja-JP" sz="2000" dirty="0"/>
                <a:t>0</a:t>
              </a:r>
              <a:r>
                <a:rPr kumimoji="1" lang="en-US" altLang="ja-JP" sz="2000" dirty="0" smtClean="0"/>
                <a:t>, 0, 0, 2, </a:t>
              </a:r>
              <a:r>
                <a:rPr lang="en-US" altLang="ja-JP" sz="2000" dirty="0"/>
                <a:t>0</a:t>
              </a:r>
              <a:r>
                <a:rPr kumimoji="1" lang="en-US" altLang="ja-JP" sz="2000" dirty="0" smtClean="0"/>
                <a:t>, -1, </a:t>
              </a:r>
              <a:r>
                <a:rPr lang="en-US" altLang="ja-JP" sz="2000" dirty="0"/>
                <a:t>1</a:t>
              </a:r>
              <a:r>
                <a:rPr kumimoji="1" lang="en-US" altLang="ja-JP" sz="2000" dirty="0" smtClean="0"/>
                <a:t>, -1]</a:t>
              </a:r>
              <a:endParaRPr kumimoji="1" lang="ja-JP" altLang="en-US" sz="2000" dirty="0"/>
            </a:p>
          </p:txBody>
        </p:sp>
        <p:cxnSp>
          <p:nvCxnSpPr>
            <p:cNvPr id="522" name="直線コネクタ 521"/>
            <p:cNvCxnSpPr/>
            <p:nvPr/>
          </p:nvCxnSpPr>
          <p:spPr>
            <a:xfrm>
              <a:off x="9" y="5003807"/>
              <a:ext cx="9144000" cy="0"/>
            </a:xfrm>
            <a:prstGeom prst="line">
              <a:avLst/>
            </a:prstGeom>
            <a:ln>
              <a:solidFill>
                <a:schemeClr val="tx1"/>
              </a:solidFill>
              <a:prstDash val="lgDashDot"/>
            </a:ln>
          </p:spPr>
          <p:style>
            <a:lnRef idx="2">
              <a:schemeClr val="accent1"/>
            </a:lnRef>
            <a:fillRef idx="0">
              <a:schemeClr val="accent1"/>
            </a:fillRef>
            <a:effectRef idx="1">
              <a:schemeClr val="accent1"/>
            </a:effectRef>
            <a:fontRef idx="minor">
              <a:schemeClr val="tx1"/>
            </a:fontRef>
          </p:style>
        </p:cxnSp>
        <p:sp>
          <p:nvSpPr>
            <p:cNvPr id="523" name="テキスト ボックス 522"/>
            <p:cNvSpPr txBox="1"/>
            <p:nvPr/>
          </p:nvSpPr>
          <p:spPr>
            <a:xfrm>
              <a:off x="293063" y="1491861"/>
              <a:ext cx="1711451" cy="369332"/>
            </a:xfrm>
            <a:prstGeom prst="rect">
              <a:avLst/>
            </a:prstGeom>
            <a:noFill/>
          </p:spPr>
          <p:txBody>
            <a:bodyPr wrap="none" rtlCol="0">
              <a:spAutoFit/>
            </a:bodyPr>
            <a:lstStyle/>
            <a:p>
              <a:r>
                <a:rPr kumimoji="1" lang="en-US" altLang="ja-JP" dirty="0" smtClean="0"/>
                <a:t>BFS iteration </a:t>
              </a:r>
              <a:r>
                <a:rPr lang="en-US" altLang="ja-JP" dirty="0" smtClean="0"/>
                <a:t>2</a:t>
              </a:r>
              <a:endParaRPr kumimoji="1" lang="ja-JP" altLang="en-US" dirty="0"/>
            </a:p>
          </p:txBody>
        </p:sp>
        <p:sp>
          <p:nvSpPr>
            <p:cNvPr id="524" name="テキスト ボックス 523"/>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grpSp>
          <p:nvGrpSpPr>
            <p:cNvPr id="525" name="図形グループ 524"/>
            <p:cNvGrpSpPr/>
            <p:nvPr/>
          </p:nvGrpSpPr>
          <p:grpSpPr>
            <a:xfrm>
              <a:off x="452043" y="2303260"/>
              <a:ext cx="3210333" cy="1932612"/>
              <a:chOff x="5277736" y="95444"/>
              <a:chExt cx="3210333" cy="1932612"/>
            </a:xfrm>
          </p:grpSpPr>
          <p:sp>
            <p:nvSpPr>
              <p:cNvPr id="526" name="円/楕円 525"/>
              <p:cNvSpPr/>
              <p:nvPr/>
            </p:nvSpPr>
            <p:spPr>
              <a:xfrm>
                <a:off x="5277736"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527" name="円/楕円 526"/>
              <p:cNvSpPr/>
              <p:nvPr/>
            </p:nvSpPr>
            <p:spPr>
              <a:xfrm>
                <a:off x="5900558" y="1524000"/>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528" name="円/楕円 527"/>
              <p:cNvSpPr/>
              <p:nvPr/>
            </p:nvSpPr>
            <p:spPr>
              <a:xfrm>
                <a:off x="6499437"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529" name="円/楕円 528"/>
              <p:cNvSpPr/>
              <p:nvPr/>
            </p:nvSpPr>
            <p:spPr>
              <a:xfrm>
                <a:off x="5924138" y="95444"/>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530" name="円/楕円 529"/>
              <p:cNvSpPr/>
              <p:nvPr/>
            </p:nvSpPr>
            <p:spPr>
              <a:xfrm>
                <a:off x="6866314" y="100701"/>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531" name="円/楕円 530"/>
              <p:cNvSpPr/>
              <p:nvPr/>
            </p:nvSpPr>
            <p:spPr>
              <a:xfrm>
                <a:off x="7522661" y="783017"/>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532" name="円/楕円 531"/>
              <p:cNvSpPr/>
              <p:nvPr/>
            </p:nvSpPr>
            <p:spPr>
              <a:xfrm>
                <a:off x="6803394" y="1524000"/>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533" name="円/楕円 532"/>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cxnSp>
            <p:nvCxnSpPr>
              <p:cNvPr id="534" name="直線コネクタ 533"/>
              <p:cNvCxnSpPr>
                <a:stCxn id="529" idx="3"/>
                <a:endCxn id="526"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535" name="直線コネクタ 534"/>
              <p:cNvCxnSpPr>
                <a:stCxn id="526" idx="5"/>
                <a:endCxn id="527"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536" name="直線コネクタ 535"/>
              <p:cNvCxnSpPr>
                <a:stCxn id="529" idx="5"/>
                <a:endCxn id="528"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537" name="直線コネクタ 536"/>
              <p:cNvCxnSpPr>
                <a:stCxn id="530" idx="5"/>
                <a:endCxn id="531"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538" name="直線コネクタ 537"/>
              <p:cNvCxnSpPr>
                <a:stCxn id="528" idx="5"/>
                <a:endCxn id="532"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539" name="直線コネクタ 538"/>
              <p:cNvCxnSpPr>
                <a:stCxn id="527" idx="6"/>
                <a:endCxn id="532"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540" name="直線コネクタ 539"/>
              <p:cNvCxnSpPr>
                <a:stCxn id="528" idx="3"/>
                <a:endCxn id="527"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541" name="直線コネクタ 540"/>
              <p:cNvCxnSpPr>
                <a:stCxn id="526" idx="6"/>
                <a:endCxn id="528"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542" name="直線コネクタ 541"/>
              <p:cNvCxnSpPr>
                <a:stCxn id="529" idx="4"/>
                <a:endCxn id="527"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543" name="直線コネクタ 542"/>
              <p:cNvCxnSpPr>
                <a:stCxn id="529" idx="6"/>
                <a:endCxn id="530"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544" name="直線コネクタ 543"/>
              <p:cNvCxnSpPr>
                <a:stCxn id="530" idx="4"/>
                <a:endCxn id="528"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545" name="直線コネクタ 544"/>
              <p:cNvCxnSpPr>
                <a:stCxn id="531" idx="3"/>
                <a:endCxn id="532"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546" name="直線コネクタ 545"/>
              <p:cNvCxnSpPr>
                <a:stCxn id="531" idx="5"/>
                <a:endCxn id="533"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547" name="図形グループ 546"/>
          <p:cNvGrpSpPr/>
          <p:nvPr/>
        </p:nvGrpSpPr>
        <p:grpSpPr>
          <a:xfrm>
            <a:off x="0" y="1496085"/>
            <a:ext cx="9144000" cy="5361915"/>
            <a:chOff x="9" y="1491861"/>
            <a:chExt cx="9144000" cy="5361915"/>
          </a:xfrm>
        </p:grpSpPr>
        <p:sp>
          <p:nvSpPr>
            <p:cNvPr id="548" name="正方形/長方形 547"/>
            <p:cNvSpPr/>
            <p:nvPr/>
          </p:nvSpPr>
          <p:spPr>
            <a:xfrm>
              <a:off x="9" y="1491861"/>
              <a:ext cx="9144000" cy="536191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49" name="テキスト ボックス 548"/>
            <p:cNvSpPr txBox="1"/>
            <p:nvPr/>
          </p:nvSpPr>
          <p:spPr>
            <a:xfrm>
              <a:off x="452929" y="5216173"/>
              <a:ext cx="2857423" cy="400110"/>
            </a:xfrm>
            <a:prstGeom prst="rect">
              <a:avLst/>
            </a:prstGeom>
            <a:noFill/>
          </p:spPr>
          <p:txBody>
            <a:bodyPr wrap="none" rtlCol="0">
              <a:spAutoFit/>
            </a:bodyPr>
            <a:lstStyle/>
            <a:p>
              <a:r>
                <a:rPr kumimoji="1" lang="en-US" altLang="ja-JP" sz="2000" dirty="0" smtClean="0"/>
                <a:t>Current Frontier = [3, 6]</a:t>
              </a:r>
              <a:endParaRPr kumimoji="1" lang="ja-JP" altLang="en-US" sz="2000" dirty="0"/>
            </a:p>
          </p:txBody>
        </p:sp>
        <p:sp>
          <p:nvSpPr>
            <p:cNvPr id="550" name="テキスト ボックス 549"/>
            <p:cNvSpPr txBox="1"/>
            <p:nvPr/>
          </p:nvSpPr>
          <p:spPr>
            <a:xfrm>
              <a:off x="772362" y="5726778"/>
              <a:ext cx="2244399" cy="400110"/>
            </a:xfrm>
            <a:prstGeom prst="rect">
              <a:avLst/>
            </a:prstGeom>
            <a:noFill/>
          </p:spPr>
          <p:txBody>
            <a:bodyPr wrap="none" rtlCol="0">
              <a:spAutoFit/>
            </a:bodyPr>
            <a:lstStyle/>
            <a:p>
              <a:r>
                <a:rPr kumimoji="1" lang="en-US" altLang="ja-JP" sz="2000" dirty="0" smtClean="0"/>
                <a:t>Next Frontier = [</a:t>
              </a:r>
              <a:r>
                <a:rPr lang="en-US" altLang="ja-JP" sz="2000" dirty="0"/>
                <a:t>5</a:t>
              </a:r>
              <a:r>
                <a:rPr kumimoji="1" lang="en-US" altLang="ja-JP" sz="2000" dirty="0" smtClean="0"/>
                <a:t>]</a:t>
              </a:r>
              <a:endParaRPr kumimoji="1" lang="ja-JP" altLang="en-US" sz="2000" dirty="0"/>
            </a:p>
          </p:txBody>
        </p:sp>
        <p:sp>
          <p:nvSpPr>
            <p:cNvPr id="551" name="テキスト ボックス 550"/>
            <p:cNvSpPr txBox="1"/>
            <p:nvPr/>
          </p:nvSpPr>
          <p:spPr>
            <a:xfrm>
              <a:off x="1178320" y="6238991"/>
              <a:ext cx="3926926" cy="400110"/>
            </a:xfrm>
            <a:prstGeom prst="rect">
              <a:avLst/>
            </a:prstGeom>
            <a:noFill/>
          </p:spPr>
          <p:txBody>
            <a:bodyPr wrap="none" rtlCol="0">
              <a:spAutoFit/>
            </a:bodyPr>
            <a:lstStyle/>
            <a:p>
              <a:r>
                <a:rPr kumimoji="1" lang="en-US" altLang="ja-JP" sz="2000" dirty="0" smtClean="0"/>
                <a:t>BFS Tree = [</a:t>
              </a:r>
              <a:r>
                <a:rPr lang="en-US" altLang="ja-JP" sz="2000" dirty="0"/>
                <a:t>0</a:t>
              </a:r>
              <a:r>
                <a:rPr kumimoji="1" lang="en-US" altLang="ja-JP" sz="2000" dirty="0" smtClean="0"/>
                <a:t>, 0, 0, 2, </a:t>
              </a:r>
              <a:r>
                <a:rPr lang="en-US" altLang="ja-JP" sz="2000" dirty="0"/>
                <a:t>0</a:t>
              </a:r>
              <a:r>
                <a:rPr kumimoji="1" lang="en-US" altLang="ja-JP" sz="2000" dirty="0" smtClean="0"/>
                <a:t>, 3, </a:t>
              </a:r>
              <a:r>
                <a:rPr lang="en-US" altLang="ja-JP" sz="2000" dirty="0"/>
                <a:t>1</a:t>
              </a:r>
              <a:r>
                <a:rPr kumimoji="1" lang="en-US" altLang="ja-JP" sz="2000" dirty="0" smtClean="0"/>
                <a:t>, -1]</a:t>
              </a:r>
              <a:endParaRPr kumimoji="1" lang="ja-JP" altLang="en-US" sz="2000" dirty="0"/>
            </a:p>
          </p:txBody>
        </p:sp>
        <p:cxnSp>
          <p:nvCxnSpPr>
            <p:cNvPr id="552" name="直線コネクタ 551"/>
            <p:cNvCxnSpPr/>
            <p:nvPr/>
          </p:nvCxnSpPr>
          <p:spPr>
            <a:xfrm>
              <a:off x="9" y="5003807"/>
              <a:ext cx="9144000" cy="0"/>
            </a:xfrm>
            <a:prstGeom prst="line">
              <a:avLst/>
            </a:prstGeom>
            <a:ln>
              <a:solidFill>
                <a:schemeClr val="tx1"/>
              </a:solidFill>
              <a:prstDash val="lgDashDot"/>
            </a:ln>
          </p:spPr>
          <p:style>
            <a:lnRef idx="2">
              <a:schemeClr val="accent1"/>
            </a:lnRef>
            <a:fillRef idx="0">
              <a:schemeClr val="accent1"/>
            </a:fillRef>
            <a:effectRef idx="1">
              <a:schemeClr val="accent1"/>
            </a:effectRef>
            <a:fontRef idx="minor">
              <a:schemeClr val="tx1"/>
            </a:fontRef>
          </p:style>
        </p:cxnSp>
        <p:sp>
          <p:nvSpPr>
            <p:cNvPr id="553" name="テキスト ボックス 552"/>
            <p:cNvSpPr txBox="1"/>
            <p:nvPr/>
          </p:nvSpPr>
          <p:spPr>
            <a:xfrm>
              <a:off x="293063" y="1491861"/>
              <a:ext cx="1711451" cy="369332"/>
            </a:xfrm>
            <a:prstGeom prst="rect">
              <a:avLst/>
            </a:prstGeom>
            <a:noFill/>
          </p:spPr>
          <p:txBody>
            <a:bodyPr wrap="none" rtlCol="0">
              <a:spAutoFit/>
            </a:bodyPr>
            <a:lstStyle/>
            <a:p>
              <a:r>
                <a:rPr kumimoji="1" lang="en-US" altLang="ja-JP" dirty="0" smtClean="0"/>
                <a:t>BFS iteration </a:t>
              </a:r>
              <a:r>
                <a:rPr lang="en-US" altLang="ja-JP" dirty="0"/>
                <a:t>3</a:t>
              </a:r>
              <a:endParaRPr kumimoji="1" lang="ja-JP" altLang="en-US" dirty="0"/>
            </a:p>
          </p:txBody>
        </p:sp>
        <p:sp>
          <p:nvSpPr>
            <p:cNvPr id="554" name="テキスト ボックス 553"/>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grpSp>
          <p:nvGrpSpPr>
            <p:cNvPr id="555" name="図形グループ 554"/>
            <p:cNvGrpSpPr/>
            <p:nvPr/>
          </p:nvGrpSpPr>
          <p:grpSpPr>
            <a:xfrm>
              <a:off x="452043" y="2303260"/>
              <a:ext cx="3210333" cy="1932612"/>
              <a:chOff x="5277736" y="95444"/>
              <a:chExt cx="3210333" cy="1932612"/>
            </a:xfrm>
          </p:grpSpPr>
          <p:sp>
            <p:nvSpPr>
              <p:cNvPr id="556" name="円/楕円 555"/>
              <p:cNvSpPr/>
              <p:nvPr/>
            </p:nvSpPr>
            <p:spPr>
              <a:xfrm>
                <a:off x="5277736"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557" name="円/楕円 556"/>
              <p:cNvSpPr/>
              <p:nvPr/>
            </p:nvSpPr>
            <p:spPr>
              <a:xfrm>
                <a:off x="5900558" y="1524000"/>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558" name="円/楕円 557"/>
              <p:cNvSpPr/>
              <p:nvPr/>
            </p:nvSpPr>
            <p:spPr>
              <a:xfrm>
                <a:off x="6499437"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559" name="円/楕円 558"/>
              <p:cNvSpPr/>
              <p:nvPr/>
            </p:nvSpPr>
            <p:spPr>
              <a:xfrm>
                <a:off x="5924138" y="95444"/>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560" name="円/楕円 559"/>
              <p:cNvSpPr/>
              <p:nvPr/>
            </p:nvSpPr>
            <p:spPr>
              <a:xfrm>
                <a:off x="6866314" y="100701"/>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561" name="円/楕円 560"/>
              <p:cNvSpPr/>
              <p:nvPr/>
            </p:nvSpPr>
            <p:spPr>
              <a:xfrm>
                <a:off x="7522661" y="783017"/>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562" name="円/楕円 561"/>
              <p:cNvSpPr/>
              <p:nvPr/>
            </p:nvSpPr>
            <p:spPr>
              <a:xfrm>
                <a:off x="6803394" y="1524000"/>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563" name="円/楕円 562"/>
              <p:cNvSpPr/>
              <p:nvPr/>
            </p:nvSpPr>
            <p:spPr>
              <a:xfrm>
                <a:off x="7984013" y="1516922"/>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cxnSp>
            <p:nvCxnSpPr>
              <p:cNvPr id="564" name="直線コネクタ 563"/>
              <p:cNvCxnSpPr>
                <a:stCxn id="559" idx="3"/>
                <a:endCxn id="556"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565" name="直線コネクタ 564"/>
              <p:cNvCxnSpPr>
                <a:stCxn id="556" idx="5"/>
                <a:endCxn id="557"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566" name="直線コネクタ 565"/>
              <p:cNvCxnSpPr>
                <a:stCxn id="559" idx="5"/>
                <a:endCxn id="558"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567" name="直線コネクタ 566"/>
              <p:cNvCxnSpPr>
                <a:stCxn id="560" idx="5"/>
                <a:endCxn id="561"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568" name="直線コネクタ 567"/>
              <p:cNvCxnSpPr>
                <a:stCxn id="558" idx="5"/>
                <a:endCxn id="562"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569" name="直線コネクタ 568"/>
              <p:cNvCxnSpPr>
                <a:stCxn id="557" idx="6"/>
                <a:endCxn id="562"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570" name="直線コネクタ 569"/>
              <p:cNvCxnSpPr>
                <a:stCxn id="558" idx="3"/>
                <a:endCxn id="557"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571" name="直線コネクタ 570"/>
              <p:cNvCxnSpPr>
                <a:stCxn id="556" idx="6"/>
                <a:endCxn id="558"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572" name="直線コネクタ 571"/>
              <p:cNvCxnSpPr>
                <a:stCxn id="559" idx="4"/>
                <a:endCxn id="557"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573" name="直線コネクタ 572"/>
              <p:cNvCxnSpPr>
                <a:stCxn id="559" idx="6"/>
                <a:endCxn id="560"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574" name="直線コネクタ 573"/>
              <p:cNvCxnSpPr>
                <a:stCxn id="560" idx="4"/>
                <a:endCxn id="558"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575" name="直線コネクタ 574"/>
              <p:cNvCxnSpPr>
                <a:stCxn id="561" idx="3"/>
                <a:endCxn id="562"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576" name="直線コネクタ 575"/>
              <p:cNvCxnSpPr>
                <a:stCxn id="561" idx="5"/>
                <a:endCxn id="563"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577" name="図形グループ 576"/>
          <p:cNvGrpSpPr/>
          <p:nvPr/>
        </p:nvGrpSpPr>
        <p:grpSpPr>
          <a:xfrm>
            <a:off x="0" y="1496085"/>
            <a:ext cx="9144000" cy="5361915"/>
            <a:chOff x="9" y="1491861"/>
            <a:chExt cx="9144000" cy="5361915"/>
          </a:xfrm>
        </p:grpSpPr>
        <p:sp>
          <p:nvSpPr>
            <p:cNvPr id="578" name="正方形/長方形 577"/>
            <p:cNvSpPr/>
            <p:nvPr/>
          </p:nvSpPr>
          <p:spPr>
            <a:xfrm>
              <a:off x="9" y="1491861"/>
              <a:ext cx="9144000" cy="536191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79" name="テキスト ボックス 578"/>
            <p:cNvSpPr txBox="1"/>
            <p:nvPr/>
          </p:nvSpPr>
          <p:spPr>
            <a:xfrm>
              <a:off x="452929" y="5216173"/>
              <a:ext cx="2572264" cy="400110"/>
            </a:xfrm>
            <a:prstGeom prst="rect">
              <a:avLst/>
            </a:prstGeom>
            <a:noFill/>
          </p:spPr>
          <p:txBody>
            <a:bodyPr wrap="none" rtlCol="0">
              <a:spAutoFit/>
            </a:bodyPr>
            <a:lstStyle/>
            <a:p>
              <a:r>
                <a:rPr kumimoji="1" lang="en-US" altLang="ja-JP" sz="2000" dirty="0" smtClean="0"/>
                <a:t>Current Frontier = [5]</a:t>
              </a:r>
              <a:endParaRPr kumimoji="1" lang="ja-JP" altLang="en-US" sz="2000" dirty="0"/>
            </a:p>
          </p:txBody>
        </p:sp>
        <p:sp>
          <p:nvSpPr>
            <p:cNvPr id="580" name="テキスト ボックス 579"/>
            <p:cNvSpPr txBox="1"/>
            <p:nvPr/>
          </p:nvSpPr>
          <p:spPr>
            <a:xfrm>
              <a:off x="772362" y="5726778"/>
              <a:ext cx="2244399" cy="400110"/>
            </a:xfrm>
            <a:prstGeom prst="rect">
              <a:avLst/>
            </a:prstGeom>
            <a:noFill/>
          </p:spPr>
          <p:txBody>
            <a:bodyPr wrap="none" rtlCol="0">
              <a:spAutoFit/>
            </a:bodyPr>
            <a:lstStyle/>
            <a:p>
              <a:r>
                <a:rPr kumimoji="1" lang="en-US" altLang="ja-JP" sz="2000" dirty="0" smtClean="0"/>
                <a:t>Next Frontier = [</a:t>
              </a:r>
              <a:r>
                <a:rPr lang="en-US" altLang="ja-JP" sz="2000" dirty="0" smtClean="0"/>
                <a:t>7</a:t>
              </a:r>
              <a:r>
                <a:rPr kumimoji="1" lang="en-US" altLang="ja-JP" sz="2000" dirty="0" smtClean="0"/>
                <a:t>]</a:t>
              </a:r>
              <a:endParaRPr kumimoji="1" lang="ja-JP" altLang="en-US" sz="2000" dirty="0"/>
            </a:p>
          </p:txBody>
        </p:sp>
        <p:sp>
          <p:nvSpPr>
            <p:cNvPr id="581" name="テキスト ボックス 580"/>
            <p:cNvSpPr txBox="1"/>
            <p:nvPr/>
          </p:nvSpPr>
          <p:spPr>
            <a:xfrm>
              <a:off x="1178320" y="6238991"/>
              <a:ext cx="3841516" cy="400110"/>
            </a:xfrm>
            <a:prstGeom prst="rect">
              <a:avLst/>
            </a:prstGeom>
            <a:noFill/>
          </p:spPr>
          <p:txBody>
            <a:bodyPr wrap="none" rtlCol="0">
              <a:spAutoFit/>
            </a:bodyPr>
            <a:lstStyle/>
            <a:p>
              <a:r>
                <a:rPr kumimoji="1" lang="en-US" altLang="ja-JP" sz="2000" dirty="0" smtClean="0"/>
                <a:t>BFS Tree = [</a:t>
              </a:r>
              <a:r>
                <a:rPr lang="en-US" altLang="ja-JP" sz="2000" dirty="0"/>
                <a:t>0</a:t>
              </a:r>
              <a:r>
                <a:rPr kumimoji="1" lang="en-US" altLang="ja-JP" sz="2000" dirty="0" smtClean="0"/>
                <a:t>, 0, 0, 2, </a:t>
              </a:r>
              <a:r>
                <a:rPr lang="en-US" altLang="ja-JP" sz="2000" dirty="0"/>
                <a:t>0</a:t>
              </a:r>
              <a:r>
                <a:rPr kumimoji="1" lang="en-US" altLang="ja-JP" sz="2000" dirty="0" smtClean="0"/>
                <a:t>, 3, </a:t>
              </a:r>
              <a:r>
                <a:rPr lang="en-US" altLang="ja-JP" sz="2000" dirty="0"/>
                <a:t>1</a:t>
              </a:r>
              <a:r>
                <a:rPr kumimoji="1" lang="en-US" altLang="ja-JP" sz="2000" dirty="0" smtClean="0"/>
                <a:t>, 5]</a:t>
              </a:r>
              <a:endParaRPr kumimoji="1" lang="ja-JP" altLang="en-US" sz="2000" dirty="0"/>
            </a:p>
          </p:txBody>
        </p:sp>
        <p:cxnSp>
          <p:nvCxnSpPr>
            <p:cNvPr id="582" name="直線コネクタ 581"/>
            <p:cNvCxnSpPr/>
            <p:nvPr/>
          </p:nvCxnSpPr>
          <p:spPr>
            <a:xfrm>
              <a:off x="9" y="5003807"/>
              <a:ext cx="9144000" cy="0"/>
            </a:xfrm>
            <a:prstGeom prst="line">
              <a:avLst/>
            </a:prstGeom>
            <a:ln>
              <a:solidFill>
                <a:schemeClr val="tx1"/>
              </a:solidFill>
              <a:prstDash val="lgDashDot"/>
            </a:ln>
          </p:spPr>
          <p:style>
            <a:lnRef idx="2">
              <a:schemeClr val="accent1"/>
            </a:lnRef>
            <a:fillRef idx="0">
              <a:schemeClr val="accent1"/>
            </a:fillRef>
            <a:effectRef idx="1">
              <a:schemeClr val="accent1"/>
            </a:effectRef>
            <a:fontRef idx="minor">
              <a:schemeClr val="tx1"/>
            </a:fontRef>
          </p:style>
        </p:cxnSp>
        <p:sp>
          <p:nvSpPr>
            <p:cNvPr id="583" name="テキスト ボックス 582"/>
            <p:cNvSpPr txBox="1"/>
            <p:nvPr/>
          </p:nvSpPr>
          <p:spPr>
            <a:xfrm>
              <a:off x="293063" y="1491861"/>
              <a:ext cx="1711451" cy="369332"/>
            </a:xfrm>
            <a:prstGeom prst="rect">
              <a:avLst/>
            </a:prstGeom>
            <a:noFill/>
          </p:spPr>
          <p:txBody>
            <a:bodyPr wrap="none" rtlCol="0">
              <a:spAutoFit/>
            </a:bodyPr>
            <a:lstStyle/>
            <a:p>
              <a:r>
                <a:rPr kumimoji="1" lang="en-US" altLang="ja-JP" dirty="0" smtClean="0"/>
                <a:t>BFS iteration </a:t>
              </a:r>
              <a:r>
                <a:rPr lang="en-US" altLang="ja-JP" dirty="0" smtClean="0"/>
                <a:t>4</a:t>
              </a:r>
              <a:endParaRPr kumimoji="1" lang="ja-JP" altLang="en-US" dirty="0"/>
            </a:p>
          </p:txBody>
        </p:sp>
        <p:sp>
          <p:nvSpPr>
            <p:cNvPr id="584" name="テキスト ボックス 583"/>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grpSp>
          <p:nvGrpSpPr>
            <p:cNvPr id="585" name="図形グループ 584"/>
            <p:cNvGrpSpPr/>
            <p:nvPr/>
          </p:nvGrpSpPr>
          <p:grpSpPr>
            <a:xfrm>
              <a:off x="452043" y="2303260"/>
              <a:ext cx="3210333" cy="1932612"/>
              <a:chOff x="5277736" y="95444"/>
              <a:chExt cx="3210333" cy="1932612"/>
            </a:xfrm>
          </p:grpSpPr>
          <p:sp>
            <p:nvSpPr>
              <p:cNvPr id="586" name="円/楕円 585"/>
              <p:cNvSpPr/>
              <p:nvPr/>
            </p:nvSpPr>
            <p:spPr>
              <a:xfrm>
                <a:off x="5277736"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587" name="円/楕円 586"/>
              <p:cNvSpPr/>
              <p:nvPr/>
            </p:nvSpPr>
            <p:spPr>
              <a:xfrm>
                <a:off x="5900558" y="1524000"/>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588" name="円/楕円 587"/>
              <p:cNvSpPr/>
              <p:nvPr/>
            </p:nvSpPr>
            <p:spPr>
              <a:xfrm>
                <a:off x="6499437"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589" name="円/楕円 588"/>
              <p:cNvSpPr/>
              <p:nvPr/>
            </p:nvSpPr>
            <p:spPr>
              <a:xfrm>
                <a:off x="5924138" y="95444"/>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590" name="円/楕円 589"/>
              <p:cNvSpPr/>
              <p:nvPr/>
            </p:nvSpPr>
            <p:spPr>
              <a:xfrm>
                <a:off x="6866314" y="100701"/>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591" name="円/楕円 590"/>
              <p:cNvSpPr/>
              <p:nvPr/>
            </p:nvSpPr>
            <p:spPr>
              <a:xfrm>
                <a:off x="7522661" y="783017"/>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592" name="円/楕円 591"/>
              <p:cNvSpPr/>
              <p:nvPr/>
            </p:nvSpPr>
            <p:spPr>
              <a:xfrm>
                <a:off x="6803394" y="1524000"/>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593" name="円/楕円 592"/>
              <p:cNvSpPr/>
              <p:nvPr/>
            </p:nvSpPr>
            <p:spPr>
              <a:xfrm>
                <a:off x="7984013" y="1516922"/>
                <a:ext cx="504056" cy="504056"/>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7</a:t>
                </a:r>
                <a:endParaRPr kumimoji="1" lang="ja-JP" altLang="en-US" dirty="0">
                  <a:solidFill>
                    <a:srgbClr val="FFFFFF"/>
                  </a:solidFill>
                  <a:latin typeface="Calibri" panose="020F0502020204030204" pitchFamily="34" charset="0"/>
                </a:endParaRPr>
              </a:p>
            </p:txBody>
          </p:sp>
          <p:cxnSp>
            <p:nvCxnSpPr>
              <p:cNvPr id="594" name="直線コネクタ 593"/>
              <p:cNvCxnSpPr>
                <a:stCxn id="589" idx="3"/>
                <a:endCxn id="586"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595" name="直線コネクタ 594"/>
              <p:cNvCxnSpPr>
                <a:stCxn id="586" idx="5"/>
                <a:endCxn id="587"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596" name="直線コネクタ 595"/>
              <p:cNvCxnSpPr>
                <a:stCxn id="589" idx="5"/>
                <a:endCxn id="588"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597" name="直線コネクタ 596"/>
              <p:cNvCxnSpPr>
                <a:stCxn id="590" idx="5"/>
                <a:endCxn id="591"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598" name="直線コネクタ 597"/>
              <p:cNvCxnSpPr>
                <a:stCxn id="588" idx="5"/>
                <a:endCxn id="592"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599" name="直線コネクタ 598"/>
              <p:cNvCxnSpPr>
                <a:stCxn id="587" idx="6"/>
                <a:endCxn id="592"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600" name="直線コネクタ 599"/>
              <p:cNvCxnSpPr>
                <a:stCxn id="588" idx="3"/>
                <a:endCxn id="587"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601" name="直線コネクタ 600"/>
              <p:cNvCxnSpPr>
                <a:stCxn id="586" idx="6"/>
                <a:endCxn id="588"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602" name="直線コネクタ 601"/>
              <p:cNvCxnSpPr>
                <a:stCxn id="589" idx="4"/>
                <a:endCxn id="587"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603" name="直線コネクタ 602"/>
              <p:cNvCxnSpPr>
                <a:stCxn id="589" idx="6"/>
                <a:endCxn id="590"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604" name="直線コネクタ 603"/>
              <p:cNvCxnSpPr>
                <a:stCxn id="590" idx="4"/>
                <a:endCxn id="588"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605" name="直線コネクタ 604"/>
              <p:cNvCxnSpPr>
                <a:stCxn id="591" idx="3"/>
                <a:endCxn id="592"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606" name="直線コネクタ 605"/>
              <p:cNvCxnSpPr>
                <a:stCxn id="591" idx="5"/>
                <a:endCxn id="593"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607" name="図形グループ 606"/>
          <p:cNvGrpSpPr/>
          <p:nvPr/>
        </p:nvGrpSpPr>
        <p:grpSpPr>
          <a:xfrm>
            <a:off x="0" y="1496085"/>
            <a:ext cx="9144000" cy="5361915"/>
            <a:chOff x="9" y="1491861"/>
            <a:chExt cx="9144000" cy="5361915"/>
          </a:xfrm>
        </p:grpSpPr>
        <p:sp>
          <p:nvSpPr>
            <p:cNvPr id="608" name="正方形/長方形 607"/>
            <p:cNvSpPr/>
            <p:nvPr/>
          </p:nvSpPr>
          <p:spPr>
            <a:xfrm>
              <a:off x="9" y="1491861"/>
              <a:ext cx="9144000" cy="536191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09" name="テキスト ボックス 608"/>
            <p:cNvSpPr txBox="1"/>
            <p:nvPr/>
          </p:nvSpPr>
          <p:spPr>
            <a:xfrm>
              <a:off x="452929" y="5216173"/>
              <a:ext cx="2572264" cy="400110"/>
            </a:xfrm>
            <a:prstGeom prst="rect">
              <a:avLst/>
            </a:prstGeom>
            <a:noFill/>
          </p:spPr>
          <p:txBody>
            <a:bodyPr wrap="none" rtlCol="0">
              <a:spAutoFit/>
            </a:bodyPr>
            <a:lstStyle/>
            <a:p>
              <a:r>
                <a:rPr kumimoji="1" lang="en-US" altLang="ja-JP" sz="2000" dirty="0" smtClean="0"/>
                <a:t>Current Frontier = [7]</a:t>
              </a:r>
              <a:endParaRPr kumimoji="1" lang="ja-JP" altLang="en-US" sz="2000" dirty="0"/>
            </a:p>
          </p:txBody>
        </p:sp>
        <p:sp>
          <p:nvSpPr>
            <p:cNvPr id="610" name="テキスト ボックス 609"/>
            <p:cNvSpPr txBox="1"/>
            <p:nvPr/>
          </p:nvSpPr>
          <p:spPr>
            <a:xfrm>
              <a:off x="772362" y="5726778"/>
              <a:ext cx="2173016" cy="400110"/>
            </a:xfrm>
            <a:prstGeom prst="rect">
              <a:avLst/>
            </a:prstGeom>
            <a:noFill/>
          </p:spPr>
          <p:txBody>
            <a:bodyPr wrap="none" rtlCol="0">
              <a:spAutoFit/>
            </a:bodyPr>
            <a:lstStyle/>
            <a:p>
              <a:r>
                <a:rPr kumimoji="1" lang="en-US" altLang="ja-JP" sz="2000" dirty="0" smtClean="0"/>
                <a:t>Next Frontier = [</a:t>
              </a:r>
              <a:r>
                <a:rPr lang="en-US" altLang="ja-JP" sz="2000" dirty="0"/>
                <a:t> </a:t>
              </a:r>
              <a:r>
                <a:rPr kumimoji="1" lang="en-US" altLang="ja-JP" sz="2000" dirty="0" smtClean="0"/>
                <a:t>]</a:t>
              </a:r>
              <a:endParaRPr kumimoji="1" lang="ja-JP" altLang="en-US" sz="2000" dirty="0"/>
            </a:p>
          </p:txBody>
        </p:sp>
        <p:sp>
          <p:nvSpPr>
            <p:cNvPr id="611" name="テキスト ボックス 610"/>
            <p:cNvSpPr txBox="1"/>
            <p:nvPr/>
          </p:nvSpPr>
          <p:spPr>
            <a:xfrm>
              <a:off x="1178320" y="6238991"/>
              <a:ext cx="3841516" cy="400110"/>
            </a:xfrm>
            <a:prstGeom prst="rect">
              <a:avLst/>
            </a:prstGeom>
            <a:noFill/>
          </p:spPr>
          <p:txBody>
            <a:bodyPr wrap="none" rtlCol="0">
              <a:spAutoFit/>
            </a:bodyPr>
            <a:lstStyle/>
            <a:p>
              <a:r>
                <a:rPr kumimoji="1" lang="en-US" altLang="ja-JP" sz="2000" dirty="0" smtClean="0"/>
                <a:t>BFS Tree = [</a:t>
              </a:r>
              <a:r>
                <a:rPr lang="en-US" altLang="ja-JP" sz="2000" dirty="0"/>
                <a:t>0</a:t>
              </a:r>
              <a:r>
                <a:rPr kumimoji="1" lang="en-US" altLang="ja-JP" sz="2000" dirty="0" smtClean="0"/>
                <a:t>, 0, 0, 2, </a:t>
              </a:r>
              <a:r>
                <a:rPr lang="en-US" altLang="ja-JP" sz="2000" dirty="0"/>
                <a:t>0</a:t>
              </a:r>
              <a:r>
                <a:rPr kumimoji="1" lang="en-US" altLang="ja-JP" sz="2000" dirty="0" smtClean="0"/>
                <a:t>, 3, </a:t>
              </a:r>
              <a:r>
                <a:rPr lang="en-US" altLang="ja-JP" sz="2000" dirty="0"/>
                <a:t>1</a:t>
              </a:r>
              <a:r>
                <a:rPr kumimoji="1" lang="en-US" altLang="ja-JP" sz="2000" dirty="0" smtClean="0"/>
                <a:t>, 5]</a:t>
              </a:r>
              <a:endParaRPr kumimoji="1" lang="ja-JP" altLang="en-US" sz="2000" dirty="0"/>
            </a:p>
          </p:txBody>
        </p:sp>
        <p:cxnSp>
          <p:nvCxnSpPr>
            <p:cNvPr id="612" name="直線コネクタ 611"/>
            <p:cNvCxnSpPr/>
            <p:nvPr/>
          </p:nvCxnSpPr>
          <p:spPr>
            <a:xfrm>
              <a:off x="9" y="5003807"/>
              <a:ext cx="9144000" cy="0"/>
            </a:xfrm>
            <a:prstGeom prst="line">
              <a:avLst/>
            </a:prstGeom>
            <a:ln>
              <a:solidFill>
                <a:schemeClr val="tx1"/>
              </a:solidFill>
              <a:prstDash val="lgDashDot"/>
            </a:ln>
          </p:spPr>
          <p:style>
            <a:lnRef idx="2">
              <a:schemeClr val="accent1"/>
            </a:lnRef>
            <a:fillRef idx="0">
              <a:schemeClr val="accent1"/>
            </a:fillRef>
            <a:effectRef idx="1">
              <a:schemeClr val="accent1"/>
            </a:effectRef>
            <a:fontRef idx="minor">
              <a:schemeClr val="tx1"/>
            </a:fontRef>
          </p:style>
        </p:cxnSp>
        <p:sp>
          <p:nvSpPr>
            <p:cNvPr id="613" name="テキスト ボックス 612"/>
            <p:cNvSpPr txBox="1"/>
            <p:nvPr/>
          </p:nvSpPr>
          <p:spPr>
            <a:xfrm>
              <a:off x="293063" y="1491861"/>
              <a:ext cx="1711451" cy="369332"/>
            </a:xfrm>
            <a:prstGeom prst="rect">
              <a:avLst/>
            </a:prstGeom>
            <a:noFill/>
          </p:spPr>
          <p:txBody>
            <a:bodyPr wrap="none" rtlCol="0">
              <a:spAutoFit/>
            </a:bodyPr>
            <a:lstStyle/>
            <a:p>
              <a:r>
                <a:rPr kumimoji="1" lang="en-US" altLang="ja-JP" dirty="0" smtClean="0"/>
                <a:t>BFS iteration </a:t>
              </a:r>
              <a:r>
                <a:rPr lang="en-US" altLang="ja-JP" dirty="0" smtClean="0"/>
                <a:t>5</a:t>
              </a:r>
              <a:endParaRPr kumimoji="1" lang="ja-JP" altLang="en-US" dirty="0"/>
            </a:p>
          </p:txBody>
        </p:sp>
        <p:sp>
          <p:nvSpPr>
            <p:cNvPr id="614" name="テキスト ボックス 613"/>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grpSp>
          <p:nvGrpSpPr>
            <p:cNvPr id="615" name="図形グループ 614"/>
            <p:cNvGrpSpPr/>
            <p:nvPr/>
          </p:nvGrpSpPr>
          <p:grpSpPr>
            <a:xfrm>
              <a:off x="452043" y="2303260"/>
              <a:ext cx="3210333" cy="1932612"/>
              <a:chOff x="5277736" y="95444"/>
              <a:chExt cx="3210333" cy="1932612"/>
            </a:xfrm>
          </p:grpSpPr>
          <p:sp>
            <p:nvSpPr>
              <p:cNvPr id="616" name="円/楕円 615"/>
              <p:cNvSpPr/>
              <p:nvPr/>
            </p:nvSpPr>
            <p:spPr>
              <a:xfrm>
                <a:off x="5277736"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617" name="円/楕円 616"/>
              <p:cNvSpPr/>
              <p:nvPr/>
            </p:nvSpPr>
            <p:spPr>
              <a:xfrm>
                <a:off x="5900558" y="1524000"/>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618" name="円/楕円 617"/>
              <p:cNvSpPr/>
              <p:nvPr/>
            </p:nvSpPr>
            <p:spPr>
              <a:xfrm>
                <a:off x="6499437"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619" name="円/楕円 618"/>
              <p:cNvSpPr/>
              <p:nvPr/>
            </p:nvSpPr>
            <p:spPr>
              <a:xfrm>
                <a:off x="5924138" y="95444"/>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620" name="円/楕円 619"/>
              <p:cNvSpPr/>
              <p:nvPr/>
            </p:nvSpPr>
            <p:spPr>
              <a:xfrm>
                <a:off x="6866314" y="100701"/>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621" name="円/楕円 620"/>
              <p:cNvSpPr/>
              <p:nvPr/>
            </p:nvSpPr>
            <p:spPr>
              <a:xfrm>
                <a:off x="7522661"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622" name="円/楕円 621"/>
              <p:cNvSpPr/>
              <p:nvPr/>
            </p:nvSpPr>
            <p:spPr>
              <a:xfrm>
                <a:off x="6803394" y="1524000"/>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623" name="円/楕円 622"/>
              <p:cNvSpPr/>
              <p:nvPr/>
            </p:nvSpPr>
            <p:spPr>
              <a:xfrm>
                <a:off x="7984013" y="1516922"/>
                <a:ext cx="504056" cy="504056"/>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7</a:t>
                </a:r>
                <a:endParaRPr kumimoji="1" lang="ja-JP" altLang="en-US" dirty="0">
                  <a:solidFill>
                    <a:srgbClr val="FFFFFF"/>
                  </a:solidFill>
                  <a:latin typeface="Calibri" panose="020F0502020204030204" pitchFamily="34" charset="0"/>
                </a:endParaRPr>
              </a:p>
            </p:txBody>
          </p:sp>
          <p:cxnSp>
            <p:nvCxnSpPr>
              <p:cNvPr id="624" name="直線コネクタ 623"/>
              <p:cNvCxnSpPr>
                <a:stCxn id="619" idx="3"/>
                <a:endCxn id="616"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625" name="直線コネクタ 624"/>
              <p:cNvCxnSpPr>
                <a:stCxn id="616" idx="5"/>
                <a:endCxn id="617"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626" name="直線コネクタ 625"/>
              <p:cNvCxnSpPr>
                <a:stCxn id="619" idx="5"/>
                <a:endCxn id="618"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627" name="直線コネクタ 626"/>
              <p:cNvCxnSpPr>
                <a:stCxn id="620" idx="5"/>
                <a:endCxn id="621"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628" name="直線コネクタ 627"/>
              <p:cNvCxnSpPr>
                <a:stCxn id="618" idx="5"/>
                <a:endCxn id="622"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629" name="直線コネクタ 628"/>
              <p:cNvCxnSpPr>
                <a:stCxn id="617" idx="6"/>
                <a:endCxn id="622"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630" name="直線コネクタ 629"/>
              <p:cNvCxnSpPr>
                <a:stCxn id="618" idx="3"/>
                <a:endCxn id="617"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631" name="直線コネクタ 630"/>
              <p:cNvCxnSpPr>
                <a:stCxn id="616" idx="6"/>
                <a:endCxn id="618"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632" name="直線コネクタ 631"/>
              <p:cNvCxnSpPr>
                <a:stCxn id="619" idx="4"/>
                <a:endCxn id="617"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633" name="直線コネクタ 632"/>
              <p:cNvCxnSpPr>
                <a:stCxn id="619" idx="6"/>
                <a:endCxn id="620"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634" name="直線コネクタ 633"/>
              <p:cNvCxnSpPr>
                <a:stCxn id="620" idx="4"/>
                <a:endCxn id="618"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635" name="直線コネクタ 634"/>
              <p:cNvCxnSpPr>
                <a:stCxn id="621" idx="3"/>
                <a:endCxn id="622"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636" name="直線コネクタ 635"/>
              <p:cNvCxnSpPr>
                <a:stCxn id="621" idx="5"/>
                <a:endCxn id="623"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637" name="図形グループ 636"/>
          <p:cNvGrpSpPr/>
          <p:nvPr/>
        </p:nvGrpSpPr>
        <p:grpSpPr>
          <a:xfrm>
            <a:off x="0" y="1496085"/>
            <a:ext cx="9144000" cy="5361915"/>
            <a:chOff x="9" y="1491861"/>
            <a:chExt cx="9144000" cy="5361915"/>
          </a:xfrm>
        </p:grpSpPr>
        <p:sp>
          <p:nvSpPr>
            <p:cNvPr id="638" name="正方形/長方形 637"/>
            <p:cNvSpPr/>
            <p:nvPr/>
          </p:nvSpPr>
          <p:spPr>
            <a:xfrm>
              <a:off x="9" y="1491861"/>
              <a:ext cx="9144000" cy="536191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39" name="テキスト ボックス 638"/>
            <p:cNvSpPr txBox="1"/>
            <p:nvPr/>
          </p:nvSpPr>
          <p:spPr>
            <a:xfrm>
              <a:off x="452929" y="5216173"/>
              <a:ext cx="2500880" cy="400110"/>
            </a:xfrm>
            <a:prstGeom prst="rect">
              <a:avLst/>
            </a:prstGeom>
            <a:noFill/>
          </p:spPr>
          <p:txBody>
            <a:bodyPr wrap="none" rtlCol="0">
              <a:spAutoFit/>
            </a:bodyPr>
            <a:lstStyle/>
            <a:p>
              <a:r>
                <a:rPr kumimoji="1" lang="en-US" altLang="ja-JP" sz="2000" dirty="0" smtClean="0"/>
                <a:t>Current Frontier = [ ]</a:t>
              </a:r>
              <a:endParaRPr kumimoji="1" lang="ja-JP" altLang="en-US" sz="2000" dirty="0"/>
            </a:p>
          </p:txBody>
        </p:sp>
        <p:sp>
          <p:nvSpPr>
            <p:cNvPr id="640" name="テキスト ボックス 639"/>
            <p:cNvSpPr txBox="1"/>
            <p:nvPr/>
          </p:nvSpPr>
          <p:spPr>
            <a:xfrm>
              <a:off x="772362" y="5726778"/>
              <a:ext cx="2173016" cy="400110"/>
            </a:xfrm>
            <a:prstGeom prst="rect">
              <a:avLst/>
            </a:prstGeom>
            <a:noFill/>
          </p:spPr>
          <p:txBody>
            <a:bodyPr wrap="none" rtlCol="0">
              <a:spAutoFit/>
            </a:bodyPr>
            <a:lstStyle/>
            <a:p>
              <a:r>
                <a:rPr kumimoji="1" lang="en-US" altLang="ja-JP" sz="2000" dirty="0" smtClean="0"/>
                <a:t>Next Frontier = [</a:t>
              </a:r>
              <a:r>
                <a:rPr lang="en-US" altLang="ja-JP" sz="2000" dirty="0"/>
                <a:t> </a:t>
              </a:r>
              <a:r>
                <a:rPr kumimoji="1" lang="en-US" altLang="ja-JP" sz="2000" dirty="0" smtClean="0"/>
                <a:t>]</a:t>
              </a:r>
              <a:endParaRPr kumimoji="1" lang="ja-JP" altLang="en-US" sz="2000" dirty="0"/>
            </a:p>
          </p:txBody>
        </p:sp>
        <p:sp>
          <p:nvSpPr>
            <p:cNvPr id="641" name="テキスト ボックス 640"/>
            <p:cNvSpPr txBox="1"/>
            <p:nvPr/>
          </p:nvSpPr>
          <p:spPr>
            <a:xfrm>
              <a:off x="1178320" y="6238991"/>
              <a:ext cx="3841516" cy="400110"/>
            </a:xfrm>
            <a:prstGeom prst="rect">
              <a:avLst/>
            </a:prstGeom>
            <a:noFill/>
          </p:spPr>
          <p:txBody>
            <a:bodyPr wrap="none" rtlCol="0">
              <a:spAutoFit/>
            </a:bodyPr>
            <a:lstStyle/>
            <a:p>
              <a:r>
                <a:rPr kumimoji="1" lang="en-US" altLang="ja-JP" sz="2000" dirty="0" smtClean="0"/>
                <a:t>BFS Tree = [</a:t>
              </a:r>
              <a:r>
                <a:rPr lang="en-US" altLang="ja-JP" sz="2000" dirty="0"/>
                <a:t>0</a:t>
              </a:r>
              <a:r>
                <a:rPr kumimoji="1" lang="en-US" altLang="ja-JP" sz="2000" dirty="0" smtClean="0"/>
                <a:t>, 0, 0, 2, </a:t>
              </a:r>
              <a:r>
                <a:rPr lang="en-US" altLang="ja-JP" sz="2000" dirty="0"/>
                <a:t>0</a:t>
              </a:r>
              <a:r>
                <a:rPr kumimoji="1" lang="en-US" altLang="ja-JP" sz="2000" dirty="0" smtClean="0"/>
                <a:t>, 3, </a:t>
              </a:r>
              <a:r>
                <a:rPr lang="en-US" altLang="ja-JP" sz="2000" dirty="0"/>
                <a:t>1</a:t>
              </a:r>
              <a:r>
                <a:rPr kumimoji="1" lang="en-US" altLang="ja-JP" sz="2000" dirty="0" smtClean="0"/>
                <a:t>, 5]</a:t>
              </a:r>
              <a:endParaRPr kumimoji="1" lang="ja-JP" altLang="en-US" sz="2000" dirty="0"/>
            </a:p>
          </p:txBody>
        </p:sp>
        <p:cxnSp>
          <p:nvCxnSpPr>
            <p:cNvPr id="642" name="直線コネクタ 641"/>
            <p:cNvCxnSpPr/>
            <p:nvPr/>
          </p:nvCxnSpPr>
          <p:spPr>
            <a:xfrm>
              <a:off x="9" y="5003807"/>
              <a:ext cx="9144000" cy="0"/>
            </a:xfrm>
            <a:prstGeom prst="line">
              <a:avLst/>
            </a:prstGeom>
            <a:ln>
              <a:solidFill>
                <a:schemeClr val="tx1"/>
              </a:solidFill>
              <a:prstDash val="lgDashDot"/>
            </a:ln>
          </p:spPr>
          <p:style>
            <a:lnRef idx="2">
              <a:schemeClr val="accent1"/>
            </a:lnRef>
            <a:fillRef idx="0">
              <a:schemeClr val="accent1"/>
            </a:fillRef>
            <a:effectRef idx="1">
              <a:schemeClr val="accent1"/>
            </a:effectRef>
            <a:fontRef idx="minor">
              <a:schemeClr val="tx1"/>
            </a:fontRef>
          </p:style>
        </p:cxnSp>
        <p:sp>
          <p:nvSpPr>
            <p:cNvPr id="643" name="テキスト ボックス 642"/>
            <p:cNvSpPr txBox="1"/>
            <p:nvPr/>
          </p:nvSpPr>
          <p:spPr>
            <a:xfrm>
              <a:off x="293063" y="1491861"/>
              <a:ext cx="1711451" cy="369332"/>
            </a:xfrm>
            <a:prstGeom prst="rect">
              <a:avLst/>
            </a:prstGeom>
            <a:noFill/>
          </p:spPr>
          <p:txBody>
            <a:bodyPr wrap="none" rtlCol="0">
              <a:spAutoFit/>
            </a:bodyPr>
            <a:lstStyle/>
            <a:p>
              <a:r>
                <a:rPr kumimoji="1" lang="en-US" altLang="ja-JP" dirty="0" smtClean="0"/>
                <a:t>BFS iteration </a:t>
              </a:r>
              <a:r>
                <a:rPr lang="en-US" altLang="ja-JP" dirty="0"/>
                <a:t>6</a:t>
              </a:r>
              <a:endParaRPr kumimoji="1" lang="ja-JP" altLang="en-US" dirty="0"/>
            </a:p>
          </p:txBody>
        </p:sp>
        <p:sp>
          <p:nvSpPr>
            <p:cNvPr id="644" name="テキスト ボックス 643"/>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grpSp>
          <p:nvGrpSpPr>
            <p:cNvPr id="645" name="図形グループ 644"/>
            <p:cNvGrpSpPr/>
            <p:nvPr/>
          </p:nvGrpSpPr>
          <p:grpSpPr>
            <a:xfrm>
              <a:off x="452043" y="2303260"/>
              <a:ext cx="3210333" cy="1932612"/>
              <a:chOff x="5277736" y="95444"/>
              <a:chExt cx="3210333" cy="1932612"/>
            </a:xfrm>
          </p:grpSpPr>
          <p:sp>
            <p:nvSpPr>
              <p:cNvPr id="646" name="円/楕円 645"/>
              <p:cNvSpPr/>
              <p:nvPr/>
            </p:nvSpPr>
            <p:spPr>
              <a:xfrm>
                <a:off x="5277736"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dirty="0" smtClean="0">
                    <a:solidFill>
                      <a:srgbClr val="FFFFFF"/>
                    </a:solidFill>
                    <a:latin typeface="Calibri" panose="020F0502020204030204" pitchFamily="34" charset="0"/>
                  </a:rPr>
                  <a:t>0</a:t>
                </a:r>
                <a:endParaRPr kumimoji="1" lang="ja-JP" altLang="en-US" dirty="0">
                  <a:solidFill>
                    <a:srgbClr val="FFFFFF"/>
                  </a:solidFill>
                  <a:latin typeface="Calibri" panose="020F0502020204030204" pitchFamily="34" charset="0"/>
                </a:endParaRPr>
              </a:p>
            </p:txBody>
          </p:sp>
          <p:sp>
            <p:nvSpPr>
              <p:cNvPr id="647" name="円/楕円 646"/>
              <p:cNvSpPr/>
              <p:nvPr/>
            </p:nvSpPr>
            <p:spPr>
              <a:xfrm>
                <a:off x="5900558" y="1524000"/>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1</a:t>
                </a:r>
                <a:endParaRPr kumimoji="1" lang="ja-JP" altLang="en-US" dirty="0">
                  <a:solidFill>
                    <a:srgbClr val="FFFFFF"/>
                  </a:solidFill>
                  <a:latin typeface="Calibri" panose="020F0502020204030204" pitchFamily="34" charset="0"/>
                </a:endParaRPr>
              </a:p>
            </p:txBody>
          </p:sp>
          <p:sp>
            <p:nvSpPr>
              <p:cNvPr id="648" name="円/楕円 647"/>
              <p:cNvSpPr/>
              <p:nvPr/>
            </p:nvSpPr>
            <p:spPr>
              <a:xfrm>
                <a:off x="6499437"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4</a:t>
                </a:r>
                <a:endParaRPr kumimoji="1" lang="ja-JP" altLang="en-US" dirty="0">
                  <a:solidFill>
                    <a:srgbClr val="FFFFFF"/>
                  </a:solidFill>
                  <a:latin typeface="Calibri" panose="020F0502020204030204" pitchFamily="34" charset="0"/>
                </a:endParaRPr>
              </a:p>
            </p:txBody>
          </p:sp>
          <p:sp>
            <p:nvSpPr>
              <p:cNvPr id="649" name="円/楕円 648"/>
              <p:cNvSpPr/>
              <p:nvPr/>
            </p:nvSpPr>
            <p:spPr>
              <a:xfrm>
                <a:off x="5924138" y="95444"/>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2</a:t>
                </a:r>
                <a:endParaRPr kumimoji="1" lang="ja-JP" altLang="en-US" dirty="0">
                  <a:solidFill>
                    <a:srgbClr val="FFFFFF"/>
                  </a:solidFill>
                  <a:latin typeface="Calibri" panose="020F0502020204030204" pitchFamily="34" charset="0"/>
                </a:endParaRPr>
              </a:p>
            </p:txBody>
          </p:sp>
          <p:sp>
            <p:nvSpPr>
              <p:cNvPr id="650" name="円/楕円 649"/>
              <p:cNvSpPr/>
              <p:nvPr/>
            </p:nvSpPr>
            <p:spPr>
              <a:xfrm>
                <a:off x="6866314" y="100701"/>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3</a:t>
                </a:r>
                <a:endParaRPr kumimoji="1" lang="ja-JP" altLang="en-US" dirty="0">
                  <a:solidFill>
                    <a:srgbClr val="FFFFFF"/>
                  </a:solidFill>
                  <a:latin typeface="Calibri" panose="020F0502020204030204" pitchFamily="34" charset="0"/>
                </a:endParaRPr>
              </a:p>
            </p:txBody>
          </p:sp>
          <p:sp>
            <p:nvSpPr>
              <p:cNvPr id="651" name="円/楕円 650"/>
              <p:cNvSpPr/>
              <p:nvPr/>
            </p:nvSpPr>
            <p:spPr>
              <a:xfrm>
                <a:off x="7522661" y="783017"/>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5</a:t>
                </a:r>
                <a:endParaRPr kumimoji="1" lang="ja-JP" altLang="en-US" dirty="0">
                  <a:solidFill>
                    <a:srgbClr val="FFFFFF"/>
                  </a:solidFill>
                  <a:latin typeface="Calibri" panose="020F0502020204030204" pitchFamily="34" charset="0"/>
                </a:endParaRPr>
              </a:p>
            </p:txBody>
          </p:sp>
          <p:sp>
            <p:nvSpPr>
              <p:cNvPr id="652" name="円/楕円 651"/>
              <p:cNvSpPr/>
              <p:nvPr/>
            </p:nvSpPr>
            <p:spPr>
              <a:xfrm>
                <a:off x="6803394" y="1524000"/>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6</a:t>
                </a:r>
                <a:endParaRPr kumimoji="1" lang="ja-JP" altLang="en-US" dirty="0">
                  <a:solidFill>
                    <a:srgbClr val="FFFFFF"/>
                  </a:solidFill>
                  <a:latin typeface="Calibri" panose="020F0502020204030204" pitchFamily="34" charset="0"/>
                </a:endParaRPr>
              </a:p>
            </p:txBody>
          </p:sp>
          <p:sp>
            <p:nvSpPr>
              <p:cNvPr id="653" name="円/楕円 652"/>
              <p:cNvSpPr/>
              <p:nvPr/>
            </p:nvSpPr>
            <p:spPr>
              <a:xfrm>
                <a:off x="7984013" y="1516922"/>
                <a:ext cx="504056" cy="504056"/>
              </a:xfrm>
              <a:prstGeom prst="ellipse">
                <a:avLst/>
              </a:prstGeom>
              <a:solidFill>
                <a:srgbClr val="7F7F7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ja-JP" dirty="0">
                    <a:solidFill>
                      <a:srgbClr val="FFFFFF"/>
                    </a:solidFill>
                    <a:latin typeface="Calibri" panose="020F0502020204030204" pitchFamily="34" charset="0"/>
                  </a:rPr>
                  <a:t>7</a:t>
                </a:r>
                <a:endParaRPr kumimoji="1" lang="ja-JP" altLang="en-US" dirty="0">
                  <a:solidFill>
                    <a:srgbClr val="FFFFFF"/>
                  </a:solidFill>
                  <a:latin typeface="Calibri" panose="020F0502020204030204" pitchFamily="34" charset="0"/>
                </a:endParaRPr>
              </a:p>
            </p:txBody>
          </p:sp>
          <p:cxnSp>
            <p:nvCxnSpPr>
              <p:cNvPr id="654" name="直線コネクタ 653"/>
              <p:cNvCxnSpPr>
                <a:stCxn id="649" idx="3"/>
                <a:endCxn id="646" idx="7"/>
              </p:cNvCxnSpPr>
              <p:nvPr/>
            </p:nvCxnSpPr>
            <p:spPr>
              <a:xfrm flipH="1">
                <a:off x="5707975" y="525683"/>
                <a:ext cx="289980" cy="331151"/>
              </a:xfrm>
              <a:prstGeom prst="line">
                <a:avLst/>
              </a:prstGeom>
              <a:ln/>
            </p:spPr>
            <p:style>
              <a:lnRef idx="2">
                <a:schemeClr val="dk1"/>
              </a:lnRef>
              <a:fillRef idx="1">
                <a:schemeClr val="lt1"/>
              </a:fillRef>
              <a:effectRef idx="0">
                <a:schemeClr val="dk1"/>
              </a:effectRef>
              <a:fontRef idx="minor">
                <a:schemeClr val="dk1"/>
              </a:fontRef>
            </p:style>
          </p:cxnSp>
          <p:cxnSp>
            <p:nvCxnSpPr>
              <p:cNvPr id="655" name="直線コネクタ 654"/>
              <p:cNvCxnSpPr>
                <a:stCxn id="646" idx="5"/>
                <a:endCxn id="647" idx="1"/>
              </p:cNvCxnSpPr>
              <p:nvPr/>
            </p:nvCxnSpPr>
            <p:spPr>
              <a:xfrm>
                <a:off x="5707975" y="1213256"/>
                <a:ext cx="266400" cy="384561"/>
              </a:xfrm>
              <a:prstGeom prst="line">
                <a:avLst/>
              </a:prstGeom>
              <a:ln/>
            </p:spPr>
            <p:style>
              <a:lnRef idx="2">
                <a:schemeClr val="dk1"/>
              </a:lnRef>
              <a:fillRef idx="1">
                <a:schemeClr val="lt1"/>
              </a:fillRef>
              <a:effectRef idx="0">
                <a:schemeClr val="dk1"/>
              </a:effectRef>
              <a:fontRef idx="minor">
                <a:schemeClr val="dk1"/>
              </a:fontRef>
            </p:style>
          </p:cxnSp>
          <p:cxnSp>
            <p:nvCxnSpPr>
              <p:cNvPr id="656" name="直線コネクタ 655"/>
              <p:cNvCxnSpPr>
                <a:stCxn id="649" idx="5"/>
                <a:endCxn id="648" idx="1"/>
              </p:cNvCxnSpPr>
              <p:nvPr/>
            </p:nvCxnSpPr>
            <p:spPr>
              <a:xfrm>
                <a:off x="6354377" y="525683"/>
                <a:ext cx="218877" cy="331151"/>
              </a:xfrm>
              <a:prstGeom prst="line">
                <a:avLst/>
              </a:prstGeom>
              <a:ln/>
            </p:spPr>
            <p:style>
              <a:lnRef idx="2">
                <a:schemeClr val="dk1"/>
              </a:lnRef>
              <a:fillRef idx="1">
                <a:schemeClr val="lt1"/>
              </a:fillRef>
              <a:effectRef idx="0">
                <a:schemeClr val="dk1"/>
              </a:effectRef>
              <a:fontRef idx="minor">
                <a:schemeClr val="dk1"/>
              </a:fontRef>
            </p:style>
          </p:cxnSp>
          <p:cxnSp>
            <p:nvCxnSpPr>
              <p:cNvPr id="657" name="直線コネクタ 656"/>
              <p:cNvCxnSpPr>
                <a:stCxn id="650" idx="5"/>
                <a:endCxn id="651" idx="1"/>
              </p:cNvCxnSpPr>
              <p:nvPr/>
            </p:nvCxnSpPr>
            <p:spPr>
              <a:xfrm>
                <a:off x="7296553" y="530940"/>
                <a:ext cx="299925" cy="325894"/>
              </a:xfrm>
              <a:prstGeom prst="line">
                <a:avLst/>
              </a:prstGeom>
              <a:ln/>
            </p:spPr>
            <p:style>
              <a:lnRef idx="2">
                <a:schemeClr val="dk1"/>
              </a:lnRef>
              <a:fillRef idx="1">
                <a:schemeClr val="lt1"/>
              </a:fillRef>
              <a:effectRef idx="0">
                <a:schemeClr val="dk1"/>
              </a:effectRef>
              <a:fontRef idx="minor">
                <a:schemeClr val="dk1"/>
              </a:fontRef>
            </p:style>
          </p:cxnSp>
          <p:cxnSp>
            <p:nvCxnSpPr>
              <p:cNvPr id="658" name="直線コネクタ 657"/>
              <p:cNvCxnSpPr>
                <a:stCxn id="648" idx="5"/>
                <a:endCxn id="652" idx="0"/>
              </p:cNvCxnSpPr>
              <p:nvPr/>
            </p:nvCxnSpPr>
            <p:spPr>
              <a:xfrm>
                <a:off x="6929676" y="1213256"/>
                <a:ext cx="125746" cy="310744"/>
              </a:xfrm>
              <a:prstGeom prst="line">
                <a:avLst/>
              </a:prstGeom>
              <a:ln/>
            </p:spPr>
            <p:style>
              <a:lnRef idx="2">
                <a:schemeClr val="dk1"/>
              </a:lnRef>
              <a:fillRef idx="1">
                <a:schemeClr val="lt1"/>
              </a:fillRef>
              <a:effectRef idx="0">
                <a:schemeClr val="dk1"/>
              </a:effectRef>
              <a:fontRef idx="minor">
                <a:schemeClr val="dk1"/>
              </a:fontRef>
            </p:style>
          </p:cxnSp>
          <p:cxnSp>
            <p:nvCxnSpPr>
              <p:cNvPr id="659" name="直線コネクタ 658"/>
              <p:cNvCxnSpPr>
                <a:stCxn id="647" idx="6"/>
                <a:endCxn id="652" idx="2"/>
              </p:cNvCxnSpPr>
              <p:nvPr/>
            </p:nvCxnSpPr>
            <p:spPr>
              <a:xfrm>
                <a:off x="6404614" y="1776028"/>
                <a:ext cx="398780" cy="0"/>
              </a:xfrm>
              <a:prstGeom prst="line">
                <a:avLst/>
              </a:prstGeom>
              <a:ln/>
            </p:spPr>
            <p:style>
              <a:lnRef idx="2">
                <a:schemeClr val="dk1"/>
              </a:lnRef>
              <a:fillRef idx="1">
                <a:schemeClr val="lt1"/>
              </a:fillRef>
              <a:effectRef idx="0">
                <a:schemeClr val="dk1"/>
              </a:effectRef>
              <a:fontRef idx="minor">
                <a:schemeClr val="dk1"/>
              </a:fontRef>
            </p:style>
          </p:cxnSp>
          <p:cxnSp>
            <p:nvCxnSpPr>
              <p:cNvPr id="660" name="直線コネクタ 659"/>
              <p:cNvCxnSpPr>
                <a:stCxn id="648" idx="3"/>
                <a:endCxn id="647" idx="7"/>
              </p:cNvCxnSpPr>
              <p:nvPr/>
            </p:nvCxnSpPr>
            <p:spPr>
              <a:xfrm flipH="1">
                <a:off x="6330797" y="1213256"/>
                <a:ext cx="242457" cy="384561"/>
              </a:xfrm>
              <a:prstGeom prst="line">
                <a:avLst/>
              </a:prstGeom>
              <a:ln/>
            </p:spPr>
            <p:style>
              <a:lnRef idx="2">
                <a:schemeClr val="dk1"/>
              </a:lnRef>
              <a:fillRef idx="1">
                <a:schemeClr val="lt1"/>
              </a:fillRef>
              <a:effectRef idx="0">
                <a:schemeClr val="dk1"/>
              </a:effectRef>
              <a:fontRef idx="minor">
                <a:schemeClr val="dk1"/>
              </a:fontRef>
            </p:style>
          </p:cxnSp>
          <p:cxnSp>
            <p:nvCxnSpPr>
              <p:cNvPr id="661" name="直線コネクタ 660"/>
              <p:cNvCxnSpPr>
                <a:stCxn id="646" idx="6"/>
                <a:endCxn id="648" idx="2"/>
              </p:cNvCxnSpPr>
              <p:nvPr/>
            </p:nvCxnSpPr>
            <p:spPr>
              <a:xfrm>
                <a:off x="5781792" y="1035045"/>
                <a:ext cx="717645" cy="0"/>
              </a:xfrm>
              <a:prstGeom prst="line">
                <a:avLst/>
              </a:prstGeom>
              <a:ln/>
            </p:spPr>
            <p:style>
              <a:lnRef idx="2">
                <a:schemeClr val="dk1"/>
              </a:lnRef>
              <a:fillRef idx="1">
                <a:schemeClr val="lt1"/>
              </a:fillRef>
              <a:effectRef idx="0">
                <a:schemeClr val="dk1"/>
              </a:effectRef>
              <a:fontRef idx="minor">
                <a:schemeClr val="dk1"/>
              </a:fontRef>
            </p:style>
          </p:cxnSp>
          <p:cxnSp>
            <p:nvCxnSpPr>
              <p:cNvPr id="662" name="直線コネクタ 661"/>
              <p:cNvCxnSpPr>
                <a:stCxn id="649" idx="4"/>
                <a:endCxn id="647" idx="0"/>
              </p:cNvCxnSpPr>
              <p:nvPr/>
            </p:nvCxnSpPr>
            <p:spPr>
              <a:xfrm flipH="1">
                <a:off x="6152586" y="599500"/>
                <a:ext cx="23580" cy="924500"/>
              </a:xfrm>
              <a:prstGeom prst="line">
                <a:avLst/>
              </a:prstGeom>
              <a:ln/>
            </p:spPr>
            <p:style>
              <a:lnRef idx="2">
                <a:schemeClr val="dk1"/>
              </a:lnRef>
              <a:fillRef idx="1">
                <a:schemeClr val="lt1"/>
              </a:fillRef>
              <a:effectRef idx="0">
                <a:schemeClr val="dk1"/>
              </a:effectRef>
              <a:fontRef idx="minor">
                <a:schemeClr val="dk1"/>
              </a:fontRef>
            </p:style>
          </p:cxnSp>
          <p:cxnSp>
            <p:nvCxnSpPr>
              <p:cNvPr id="663" name="直線コネクタ 662"/>
              <p:cNvCxnSpPr>
                <a:stCxn id="649" idx="6"/>
                <a:endCxn id="650" idx="2"/>
              </p:cNvCxnSpPr>
              <p:nvPr/>
            </p:nvCxnSpPr>
            <p:spPr>
              <a:xfrm>
                <a:off x="6428194" y="347472"/>
                <a:ext cx="438120" cy="5257"/>
              </a:xfrm>
              <a:prstGeom prst="line">
                <a:avLst/>
              </a:prstGeom>
              <a:ln/>
            </p:spPr>
            <p:style>
              <a:lnRef idx="2">
                <a:schemeClr val="dk1"/>
              </a:lnRef>
              <a:fillRef idx="1">
                <a:schemeClr val="lt1"/>
              </a:fillRef>
              <a:effectRef idx="0">
                <a:schemeClr val="dk1"/>
              </a:effectRef>
              <a:fontRef idx="minor">
                <a:schemeClr val="dk1"/>
              </a:fontRef>
            </p:style>
          </p:cxnSp>
          <p:cxnSp>
            <p:nvCxnSpPr>
              <p:cNvPr id="664" name="直線コネクタ 663"/>
              <p:cNvCxnSpPr>
                <a:stCxn id="650" idx="4"/>
                <a:endCxn id="648" idx="7"/>
              </p:cNvCxnSpPr>
              <p:nvPr/>
            </p:nvCxnSpPr>
            <p:spPr>
              <a:xfrm flipH="1">
                <a:off x="6929676" y="604757"/>
                <a:ext cx="188666" cy="252077"/>
              </a:xfrm>
              <a:prstGeom prst="line">
                <a:avLst/>
              </a:prstGeom>
              <a:ln/>
            </p:spPr>
            <p:style>
              <a:lnRef idx="2">
                <a:schemeClr val="dk1"/>
              </a:lnRef>
              <a:fillRef idx="1">
                <a:schemeClr val="lt1"/>
              </a:fillRef>
              <a:effectRef idx="0">
                <a:schemeClr val="dk1"/>
              </a:effectRef>
              <a:fontRef idx="minor">
                <a:schemeClr val="dk1"/>
              </a:fontRef>
            </p:style>
          </p:cxnSp>
          <p:cxnSp>
            <p:nvCxnSpPr>
              <p:cNvPr id="665" name="直線コネクタ 664"/>
              <p:cNvCxnSpPr>
                <a:stCxn id="651" idx="3"/>
                <a:endCxn id="652" idx="7"/>
              </p:cNvCxnSpPr>
              <p:nvPr/>
            </p:nvCxnSpPr>
            <p:spPr>
              <a:xfrm flipH="1">
                <a:off x="7233633" y="1213256"/>
                <a:ext cx="362845" cy="384561"/>
              </a:xfrm>
              <a:prstGeom prst="line">
                <a:avLst/>
              </a:prstGeom>
              <a:ln/>
            </p:spPr>
            <p:style>
              <a:lnRef idx="2">
                <a:schemeClr val="dk1"/>
              </a:lnRef>
              <a:fillRef idx="1">
                <a:schemeClr val="lt1"/>
              </a:fillRef>
              <a:effectRef idx="0">
                <a:schemeClr val="dk1"/>
              </a:effectRef>
              <a:fontRef idx="minor">
                <a:schemeClr val="dk1"/>
              </a:fontRef>
            </p:style>
          </p:cxnSp>
          <p:cxnSp>
            <p:nvCxnSpPr>
              <p:cNvPr id="666" name="直線コネクタ 665"/>
              <p:cNvCxnSpPr>
                <a:stCxn id="651" idx="5"/>
                <a:endCxn id="653" idx="0"/>
              </p:cNvCxnSpPr>
              <p:nvPr/>
            </p:nvCxnSpPr>
            <p:spPr>
              <a:xfrm>
                <a:off x="7952900" y="1213256"/>
                <a:ext cx="283141" cy="303666"/>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125" name="図形グループ 124"/>
          <p:cNvGrpSpPr/>
          <p:nvPr/>
        </p:nvGrpSpPr>
        <p:grpSpPr>
          <a:xfrm>
            <a:off x="5805142" y="5235986"/>
            <a:ext cx="2552356" cy="1409111"/>
            <a:chOff x="6265785" y="5265995"/>
            <a:chExt cx="2552356" cy="1409111"/>
          </a:xfrm>
        </p:grpSpPr>
        <p:sp>
          <p:nvSpPr>
            <p:cNvPr id="126" name="円/楕円 125"/>
            <p:cNvSpPr/>
            <p:nvPr/>
          </p:nvSpPr>
          <p:spPr>
            <a:xfrm flipV="1">
              <a:off x="6265785" y="5265995"/>
              <a:ext cx="367135" cy="367135"/>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latin typeface="Calibri" panose="020F0502020204030204" pitchFamily="34" charset="0"/>
              </a:endParaRPr>
            </a:p>
          </p:txBody>
        </p:sp>
        <p:sp>
          <p:nvSpPr>
            <p:cNvPr id="127" name="円/楕円 126"/>
            <p:cNvSpPr/>
            <p:nvPr/>
          </p:nvSpPr>
          <p:spPr>
            <a:xfrm flipV="1">
              <a:off x="6269344" y="5784145"/>
              <a:ext cx="367135" cy="367135"/>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Calibri" panose="020F0502020204030204" pitchFamily="34" charset="0"/>
              </a:endParaRPr>
            </a:p>
          </p:txBody>
        </p:sp>
        <p:sp>
          <p:nvSpPr>
            <p:cNvPr id="128" name="テキスト ボックス 127"/>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129" name="テキスト ボックス 128"/>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130" name="円/楕円 129"/>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1" name="テキスト ボックス 130"/>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sp>
        <p:nvSpPr>
          <p:cNvPr id="404" name="コンテンツ プレースホルダー 28"/>
          <p:cNvSpPr txBox="1">
            <a:spLocks/>
          </p:cNvSpPr>
          <p:nvPr/>
        </p:nvSpPr>
        <p:spPr>
          <a:xfrm>
            <a:off x="4328160" y="2117427"/>
            <a:ext cx="4358640" cy="2259315"/>
          </a:xfrm>
          <a:prstGeom prst="rect">
            <a:avLst/>
          </a:prstGeom>
          <a:solidFill>
            <a:srgbClr val="FFFFFF"/>
          </a:solidFill>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a:lstStyle>
          <a:p>
            <a:pPr marL="457200" indent="-457200">
              <a:buFont typeface="+mj-lt"/>
              <a:buAutoNum type="arabicPeriod"/>
            </a:pPr>
            <a:r>
              <a:rPr lang="en-US" altLang="ja-JP" sz="2000" dirty="0" smtClean="0"/>
              <a:t>Current Frontier</a:t>
            </a:r>
            <a:r>
              <a:rPr lang="ja-JP" altLang="en-US" sz="2000" dirty="0" smtClean="0"/>
              <a:t>内の頂点の隣接頂点を探索</a:t>
            </a:r>
            <a:endParaRPr lang="en-US" altLang="ja-JP" sz="2000" dirty="0" smtClean="0"/>
          </a:p>
          <a:p>
            <a:pPr marL="457200" indent="-457200">
              <a:buFont typeface="+mj-lt"/>
              <a:buAutoNum type="arabicPeriod"/>
            </a:pPr>
            <a:endParaRPr lang="en-US" altLang="ja-JP" sz="2000" dirty="0" smtClean="0"/>
          </a:p>
          <a:p>
            <a:pPr marL="457200" indent="-457200">
              <a:buFont typeface="+mj-lt"/>
              <a:buAutoNum type="arabicPeriod"/>
            </a:pPr>
            <a:r>
              <a:rPr lang="ja-JP" altLang="en-US" sz="2000" dirty="0" smtClean="0"/>
              <a:t>未訪問の隣接頂点を親頂点でラベル付けし，</a:t>
            </a:r>
            <a:r>
              <a:rPr lang="en-US" altLang="ja-JP" sz="2000" dirty="0" smtClean="0"/>
              <a:t>Next Frontier</a:t>
            </a:r>
            <a:r>
              <a:rPr lang="ja-JP" altLang="en-US" sz="2000" dirty="0" smtClean="0"/>
              <a:t>に入れる</a:t>
            </a:r>
            <a:endParaRPr lang="en-US" altLang="ja-JP" sz="2000" dirty="0" smtClean="0"/>
          </a:p>
          <a:p>
            <a:pPr marL="457200" indent="-457200">
              <a:buFont typeface="+mj-lt"/>
              <a:buAutoNum type="arabicPeriod"/>
            </a:pPr>
            <a:endParaRPr lang="en-US" altLang="ja-JP" sz="2000" dirty="0" smtClean="0"/>
          </a:p>
          <a:p>
            <a:pPr marL="457200" indent="-457200">
              <a:buFont typeface="+mj-lt"/>
              <a:buAutoNum type="arabicPeriod"/>
            </a:pPr>
            <a:r>
              <a:rPr lang="en-US" altLang="ja-JP" sz="2000" dirty="0" smtClean="0"/>
              <a:t>Frontier</a:t>
            </a:r>
            <a:r>
              <a:rPr lang="ja-JP" altLang="en-US" sz="2000" dirty="0" smtClean="0"/>
              <a:t>が空になるまで繰り返す</a:t>
            </a:r>
            <a:endParaRPr lang="en-US" altLang="ja-JP" sz="2000" dirty="0" smtClean="0"/>
          </a:p>
        </p:txBody>
      </p:sp>
      <p:sp>
        <p:nvSpPr>
          <p:cNvPr id="4" name="日付プレースホルダー 3"/>
          <p:cNvSpPr>
            <a:spLocks noGrp="1"/>
          </p:cNvSpPr>
          <p:nvPr>
            <p:ph type="dt" sz="half" idx="10"/>
          </p:nvPr>
        </p:nvSpPr>
        <p:spPr/>
        <p:txBody>
          <a:bodyPr/>
          <a:lstStyle/>
          <a:p>
            <a:fld id="{4CD60F81-334A-3A45-A3C3-FDCA76D71496}" type="datetime1">
              <a:rPr lang="ja-JP" altLang="en-US" smtClean="0"/>
              <a:t>2014/12/04</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9</a:t>
            </a:fld>
            <a:endParaRPr lang="en-US"/>
          </a:p>
        </p:txBody>
      </p:sp>
      <p:sp>
        <p:nvSpPr>
          <p:cNvPr id="3" name="フッター プレースホルダー 2"/>
          <p:cNvSpPr>
            <a:spLocks noGrp="1"/>
          </p:cNvSpPr>
          <p:nvPr>
            <p:ph type="ftr" sz="quarter" idx="11"/>
          </p:nvPr>
        </p:nvSpPr>
        <p:spPr/>
        <p:txBody>
          <a:bodyPr/>
          <a:lstStyle/>
          <a:p>
            <a:r>
              <a:rPr kumimoji="1" lang="en-US" altLang="ja-JP" smtClean="0"/>
              <a:t>11CPSY</a:t>
            </a:r>
            <a:endParaRPr kumimoji="1" lang="ja-JP" altLang="en-US"/>
          </a:p>
        </p:txBody>
      </p:sp>
    </p:spTree>
    <p:custDataLst>
      <p:tags r:id="rId1"/>
    </p:custDataLst>
    <p:extLst>
      <p:ext uri="{BB962C8B-B14F-4D97-AF65-F5344CB8AC3E}">
        <p14:creationId xmlns:p14="http://schemas.microsoft.com/office/powerpoint/2010/main" val="925764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10.5|15.7"/>
</p:tagLst>
</file>

<file path=ppt/tags/tag2.xml><?xml version="1.0" encoding="utf-8"?>
<p:tagLst xmlns:a="http://schemas.openxmlformats.org/drawingml/2006/main" xmlns:r="http://schemas.openxmlformats.org/officeDocument/2006/relationships" xmlns:p="http://schemas.openxmlformats.org/presentationml/2006/main">
  <p:tag name="TIMING" val="|40.6|23.5|6.5|1.1|0.9|1.7"/>
</p:tagLst>
</file>

<file path=ppt/tags/tag3.xml><?xml version="1.0" encoding="utf-8"?>
<p:tagLst xmlns:a="http://schemas.openxmlformats.org/drawingml/2006/main" xmlns:r="http://schemas.openxmlformats.org/officeDocument/2006/relationships" xmlns:p="http://schemas.openxmlformats.org/presentationml/2006/main">
  <p:tag name="TIMING" val="|81|7.1|0.7|0.9|1.4|0.9"/>
</p:tagLst>
</file>

<file path=ppt/tags/tag4.xml><?xml version="1.0" encoding="utf-8"?>
<p:tagLst xmlns:a="http://schemas.openxmlformats.org/drawingml/2006/main" xmlns:r="http://schemas.openxmlformats.org/officeDocument/2006/relationships" xmlns:p="http://schemas.openxmlformats.org/presentationml/2006/main">
  <p:tag name="TIMING" val="|44.3|8.4|2.9|2.2|10.6|9.5|1"/>
</p:tagLst>
</file>

<file path=ppt/tags/tag5.xml><?xml version="1.0" encoding="utf-8"?>
<p:tagLst xmlns:a="http://schemas.openxmlformats.org/drawingml/2006/main" xmlns:r="http://schemas.openxmlformats.org/officeDocument/2006/relationships" xmlns:p="http://schemas.openxmlformats.org/presentationml/2006/main">
  <p:tag name="TIMING" val="|1.9"/>
</p:tagLst>
</file>

<file path=ppt/tags/tag6.xml><?xml version="1.0" encoding="utf-8"?>
<p:tagLst xmlns:a="http://schemas.openxmlformats.org/drawingml/2006/main" xmlns:r="http://schemas.openxmlformats.org/officeDocument/2006/relationships" xmlns:p="http://schemas.openxmlformats.org/presentationml/2006/main">
  <p:tag name="TIMING" val="|0.5"/>
</p:tagLst>
</file>

<file path=ppt/tags/tag7.xml><?xml version="1.0" encoding="utf-8"?>
<p:tagLst xmlns:a="http://schemas.openxmlformats.org/drawingml/2006/main" xmlns:r="http://schemas.openxmlformats.org/officeDocument/2006/relationships" xmlns:p="http://schemas.openxmlformats.org/presentationml/2006/main">
  <p:tag name="TIMING" val="|0.6|0.2|0.2|0.1|0.1|0.4|0.1"/>
</p:tagLst>
</file>

<file path=ppt/tags/tag8.xml><?xml version="1.0" encoding="utf-8"?>
<p:tagLst xmlns:a="http://schemas.openxmlformats.org/drawingml/2006/main" xmlns:r="http://schemas.openxmlformats.org/officeDocument/2006/relationships" xmlns:p="http://schemas.openxmlformats.org/presentationml/2006/main">
  <p:tag name="TIMING" val="|17.2|7.5|12.1|7.3|0.2|0.5|1.5|1.4|0.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ラリティ">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クラシック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クラリティ.thmx</Template>
  <TotalTime>6151</TotalTime>
  <Words>3363</Words>
  <Application>Microsoft Macintosh PowerPoint</Application>
  <PresentationFormat>画面に合わせる (4:3)</PresentationFormat>
  <Paragraphs>1156</Paragraphs>
  <Slides>30</Slides>
  <Notes>21</Notes>
  <HiddenSlides>2</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クラリティ</vt:lpstr>
      <vt:lpstr>GPU-BOX における中規模グラフに適した 並列幅優先探索手法</vt:lpstr>
      <vt:lpstr>Outline</vt:lpstr>
      <vt:lpstr>Outline</vt:lpstr>
      <vt:lpstr>背景</vt:lpstr>
      <vt:lpstr>Outline</vt:lpstr>
      <vt:lpstr>ExpEther</vt:lpstr>
      <vt:lpstr>ExpEtherを用いたマルチGPUシステム</vt:lpstr>
      <vt:lpstr>Outline</vt:lpstr>
      <vt:lpstr>Level synchronized BFS</vt:lpstr>
      <vt:lpstr>マルチGPUシステムにおけるBFS</vt:lpstr>
      <vt:lpstr>Outline</vt:lpstr>
      <vt:lpstr>関連研究―Simple BFS</vt:lpstr>
      <vt:lpstr>関連研究―Pre-research BFS</vt:lpstr>
      <vt:lpstr>Outline</vt:lpstr>
      <vt:lpstr>従来のBFSの特徴と提案手法</vt:lpstr>
      <vt:lpstr>bin sort (bucket sort)</vt:lpstr>
      <vt:lpstr>提案手法―Proposed BFS 1/2</vt:lpstr>
      <vt:lpstr>提案手法―Proposed BFS 2/2</vt:lpstr>
      <vt:lpstr>提案手法―Proposed BFS 3/3</vt:lpstr>
      <vt:lpstr>提案手法―GPU間通信</vt:lpstr>
      <vt:lpstr>Outline</vt:lpstr>
      <vt:lpstr>評価環境</vt:lpstr>
      <vt:lpstr>評価―各種BFSの比較 (次数変化)</vt:lpstr>
      <vt:lpstr>評価―各種BFSの比較 (GPU数変化)</vt:lpstr>
      <vt:lpstr>評価―BFS×64回の全GPU合計実行時間</vt:lpstr>
      <vt:lpstr>評価―GPU-BOX (4GPU) を用いた評価</vt:lpstr>
      <vt:lpstr>Outline</vt:lpstr>
      <vt:lpstr>結論</vt:lpstr>
      <vt:lpstr>幅優先探索(BFS)</vt:lpstr>
      <vt:lpstr>グラフの圧縮</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GPU-BOX における中規模グラフに適し 並列幅優先探索手法</dc:title>
  <dc:creator>三石 拓司</dc:creator>
  <cp:lastModifiedBy>三石 拓司</cp:lastModifiedBy>
  <cp:revision>566</cp:revision>
  <dcterms:created xsi:type="dcterms:W3CDTF">2014-10-31T02:33:38Z</dcterms:created>
  <dcterms:modified xsi:type="dcterms:W3CDTF">2014-12-04T03:17:00Z</dcterms:modified>
</cp:coreProperties>
</file>