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9.xml" ContentType="application/vnd.openxmlformats-officedocument.presentationml.notesSlide+xml"/>
  <Override PartName="/ppt/charts/chart3.xml" ContentType="application/vnd.openxmlformats-officedocument.drawingml.chart+xml"/>
  <Override PartName="/ppt/notesSlides/notesSlide30.xml" ContentType="application/vnd.openxmlformats-officedocument.presentationml.notesSlide+xml"/>
  <Override PartName="/ppt/charts/chart4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7"/>
  </p:notesMasterIdLst>
  <p:handoutMasterIdLst>
    <p:handoutMasterId r:id="rId38"/>
  </p:handoutMasterIdLst>
  <p:sldIdLst>
    <p:sldId id="256" r:id="rId2"/>
    <p:sldId id="288" r:id="rId3"/>
    <p:sldId id="289" r:id="rId4"/>
    <p:sldId id="257" r:id="rId5"/>
    <p:sldId id="290" r:id="rId6"/>
    <p:sldId id="292" r:id="rId7"/>
    <p:sldId id="293" r:id="rId8"/>
    <p:sldId id="291" r:id="rId9"/>
    <p:sldId id="295" r:id="rId10"/>
    <p:sldId id="320" r:id="rId11"/>
    <p:sldId id="259" r:id="rId12"/>
    <p:sldId id="297" r:id="rId13"/>
    <p:sldId id="298" r:id="rId14"/>
    <p:sldId id="299" r:id="rId15"/>
    <p:sldId id="303" r:id="rId16"/>
    <p:sldId id="322" r:id="rId17"/>
    <p:sldId id="318" r:id="rId18"/>
    <p:sldId id="314" r:id="rId19"/>
    <p:sldId id="315" r:id="rId20"/>
    <p:sldId id="313" r:id="rId21"/>
    <p:sldId id="305" r:id="rId22"/>
    <p:sldId id="306" r:id="rId23"/>
    <p:sldId id="308" r:id="rId24"/>
    <p:sldId id="317" r:id="rId25"/>
    <p:sldId id="316" r:id="rId26"/>
    <p:sldId id="300" r:id="rId27"/>
    <p:sldId id="264" r:id="rId28"/>
    <p:sldId id="309" r:id="rId29"/>
    <p:sldId id="310" r:id="rId30"/>
    <p:sldId id="311" r:id="rId31"/>
    <p:sldId id="312" r:id="rId32"/>
    <p:sldId id="301" r:id="rId33"/>
    <p:sldId id="302" r:id="rId34"/>
    <p:sldId id="319" r:id="rId35"/>
    <p:sldId id="321" r:id="rId36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62201" autoAdjust="0"/>
  </p:normalViewPr>
  <p:slideViewPr>
    <p:cSldViewPr snapToGrid="0" snapToObjects="1">
      <p:cViewPr varScale="1">
        <p:scale>
          <a:sx n="87" d="100"/>
          <a:sy n="87" d="100"/>
        </p:scale>
        <p:origin x="-29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336"/>
    </p:cViewPr>
  </p:outlineViewPr>
  <p:notesTextViewPr>
    <p:cViewPr>
      <p:scale>
        <a:sx n="100" d="100"/>
        <a:sy n="100" d="100"/>
      </p:scale>
      <p:origin x="0" y="528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7" d="100"/>
          <a:sy n="107" d="100"/>
        </p:scale>
        <p:origin x="-424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ts:Documents:hlab:experiment_result_data:heart2015_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ts:Documents:hlab:experiment_result_data:heart2015_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ts:Documents:hlab:experiment_result_data:heart2015_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ts:Documents:hlab:experiment_result_data:heart2015_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TEPS!$L$32</c:f>
              <c:strCache>
                <c:ptCount val="1"/>
                <c:pt idx="0">
                  <c:v>GPUs=1</c:v>
                </c:pt>
              </c:strCache>
            </c:strRef>
          </c:tx>
          <c:spPr>
            <a:ln>
              <a:solidFill>
                <a:schemeClr val="accent1"/>
              </a:solidFill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</c:marker>
          <c:cat>
            <c:numRef>
              <c:f>TEPS!$K$47:$K$56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TEPS!$L$47:$L$56</c:f>
              <c:numCache>
                <c:formatCode>General</c:formatCode>
                <c:ptCount val="10"/>
                <c:pt idx="0">
                  <c:v>321.3882446289062</c:v>
                </c:pt>
                <c:pt idx="1">
                  <c:v>361.4425659179687</c:v>
                </c:pt>
                <c:pt idx="2">
                  <c:v>383.3770751953125</c:v>
                </c:pt>
                <c:pt idx="3">
                  <c:v>349.9984741210936</c:v>
                </c:pt>
                <c:pt idx="4">
                  <c:v>328.06396484375</c:v>
                </c:pt>
                <c:pt idx="5">
                  <c:v>308.9904785156239</c:v>
                </c:pt>
                <c:pt idx="6">
                  <c:v>296.5927124023436</c:v>
                </c:pt>
                <c:pt idx="7">
                  <c:v>288.9633178710926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TEPS!$M$32</c:f>
              <c:strCache>
                <c:ptCount val="1"/>
                <c:pt idx="0">
                  <c:v>GPUs=2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</c:marker>
          <c:cat>
            <c:numRef>
              <c:f>TEPS!$K$47:$K$56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TEPS!$M$47:$M$56</c:f>
              <c:numCache>
                <c:formatCode>General</c:formatCode>
                <c:ptCount val="10"/>
                <c:pt idx="0">
                  <c:v>241.2796020507812</c:v>
                </c:pt>
                <c:pt idx="1">
                  <c:v>362.396240234375</c:v>
                </c:pt>
                <c:pt idx="2">
                  <c:v>527.3818969726565</c:v>
                </c:pt>
                <c:pt idx="3">
                  <c:v>590.3244018554674</c:v>
                </c:pt>
                <c:pt idx="4">
                  <c:v>614.1662597656235</c:v>
                </c:pt>
                <c:pt idx="5">
                  <c:v>577.9266357421874</c:v>
                </c:pt>
                <c:pt idx="6">
                  <c:v>573.1582641601562</c:v>
                </c:pt>
                <c:pt idx="7">
                  <c:v>556.9458007812485</c:v>
                </c:pt>
                <c:pt idx="8">
                  <c:v>548.3627319335934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TEPS!$O$32</c:f>
              <c:strCache>
                <c:ptCount val="1"/>
                <c:pt idx="0">
                  <c:v>GPUs=4</c:v>
                </c:pt>
              </c:strCache>
            </c:strRef>
          </c:tx>
          <c:spPr>
            <a:ln>
              <a:solidFill>
                <a:schemeClr val="accent3"/>
              </a:solidFill>
            </a:ln>
            <a:effectLst/>
          </c:spPr>
          <c:marker>
            <c:symbol val="triangl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</c:marker>
          <c:cat>
            <c:numRef>
              <c:f>TEPS!$K$47:$K$56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TEPS!$O$47:$O$56</c:f>
              <c:numCache>
                <c:formatCode>General</c:formatCode>
                <c:ptCount val="10"/>
                <c:pt idx="0">
                  <c:v>189.7811889648437</c:v>
                </c:pt>
                <c:pt idx="1">
                  <c:v>305.17578125</c:v>
                </c:pt>
                <c:pt idx="2">
                  <c:v>470.1614379882801</c:v>
                </c:pt>
                <c:pt idx="3">
                  <c:v>646.5911865234374</c:v>
                </c:pt>
                <c:pt idx="4">
                  <c:v>737.1902465820312</c:v>
                </c:pt>
                <c:pt idx="5">
                  <c:v>901.2222290039037</c:v>
                </c:pt>
                <c:pt idx="6">
                  <c:v>941.2765502929684</c:v>
                </c:pt>
                <c:pt idx="7">
                  <c:v>972.747802734375</c:v>
                </c:pt>
                <c:pt idx="8">
                  <c:v>991.8212890624985</c:v>
                </c:pt>
                <c:pt idx="9">
                  <c:v>991.8212890624985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5381096"/>
        <c:axId val="-2143270584"/>
      </c:lineChart>
      <c:catAx>
        <c:axId val="-2135381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SCALE </a:t>
                </a:r>
                <a:r>
                  <a:rPr lang="en-US" dirty="0" smtClean="0"/>
                  <a:t>(N=2</a:t>
                </a:r>
                <a:r>
                  <a:rPr lang="en-US" dirty="0"/>
                  <a:t>^SCALE)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2705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-2143270584"/>
        <c:scaling>
          <c:orientation val="minMax"/>
          <c:max val="10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MTEPS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35381096"/>
        <c:crosses val="autoZero"/>
        <c:crossBetween val="between"/>
        <c:majorUnit val="200.0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Segoe UI"/>
          <a:cs typeface="Segoe UI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TEPS!$L$3</c:f>
              <c:strCache>
                <c:ptCount val="1"/>
                <c:pt idx="0">
                  <c:v>GPUs=1</c:v>
                </c:pt>
              </c:strCache>
            </c:strRef>
          </c:tx>
          <c:spPr>
            <a:ln>
              <a:solidFill>
                <a:schemeClr val="accent1"/>
              </a:solidFill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</c:marker>
          <c:cat>
            <c:numRef>
              <c:f>TEPS!$K$18:$K$27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TEPS!$L$18:$L$27</c:f>
              <c:numCache>
                <c:formatCode>General</c:formatCode>
                <c:ptCount val="10"/>
                <c:pt idx="0">
                  <c:v>102.430218802145</c:v>
                </c:pt>
                <c:pt idx="1">
                  <c:v>143.6957327846174</c:v>
                </c:pt>
                <c:pt idx="2">
                  <c:v>217.2059982612047</c:v>
                </c:pt>
                <c:pt idx="3">
                  <c:v>207.777226395897</c:v>
                </c:pt>
                <c:pt idx="4">
                  <c:v>221.2583942141218</c:v>
                </c:pt>
                <c:pt idx="5">
                  <c:v>234.331152247718</c:v>
                </c:pt>
                <c:pt idx="6">
                  <c:v>237.7193203851137</c:v>
                </c:pt>
                <c:pt idx="7">
                  <c:v>228.7849511956072</c:v>
                </c:pt>
                <c:pt idx="8">
                  <c:v>231.5759633388558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TEPS!$M$3</c:f>
              <c:strCache>
                <c:ptCount val="1"/>
                <c:pt idx="0">
                  <c:v>GPUs=2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</c:marker>
          <c:cat>
            <c:numRef>
              <c:f>TEPS!$K$18:$K$27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TEPS!$M$18:$M$27</c:f>
              <c:numCache>
                <c:formatCode>General</c:formatCode>
                <c:ptCount val="10"/>
                <c:pt idx="0">
                  <c:v>48.44665527343749</c:v>
                </c:pt>
                <c:pt idx="1">
                  <c:v>167.8466796875</c:v>
                </c:pt>
                <c:pt idx="2">
                  <c:v>264.1677856445313</c:v>
                </c:pt>
                <c:pt idx="3">
                  <c:v>391.0064697265625</c:v>
                </c:pt>
                <c:pt idx="4">
                  <c:v>517.8451538085924</c:v>
                </c:pt>
                <c:pt idx="5">
                  <c:v>510.2157592773436</c:v>
                </c:pt>
                <c:pt idx="6">
                  <c:v>535.9649658203124</c:v>
                </c:pt>
                <c:pt idx="7">
                  <c:v>534.0576171874973</c:v>
                </c:pt>
                <c:pt idx="8">
                  <c:v>515.93780517578</c:v>
                </c:pt>
                <c:pt idx="9">
                  <c:v>505.4473876953125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TEPS!$O$3</c:f>
              <c:strCache>
                <c:ptCount val="1"/>
                <c:pt idx="0">
                  <c:v>GPUs=4</c:v>
                </c:pt>
              </c:strCache>
            </c:strRef>
          </c:tx>
          <c:spPr>
            <a:ln>
              <a:solidFill>
                <a:schemeClr val="accent3"/>
              </a:solidFill>
            </a:ln>
            <a:effectLst/>
          </c:spPr>
          <c:marker>
            <c:symbol val="triangl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</c:marker>
          <c:cat>
            <c:numRef>
              <c:f>TEPS!$K$18:$K$27</c:f>
              <c:numCache>
                <c:formatCode>General</c:formatCode>
                <c:ptCount val="10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  <c:pt idx="7">
                  <c:v>22.0</c:v>
                </c:pt>
                <c:pt idx="8">
                  <c:v>23.0</c:v>
                </c:pt>
                <c:pt idx="9">
                  <c:v>24.0</c:v>
                </c:pt>
              </c:numCache>
            </c:numRef>
          </c:cat>
          <c:val>
            <c:numRef>
              <c:f>TEPS!$O$18:$O$27</c:f>
              <c:numCache>
                <c:formatCode>General</c:formatCode>
                <c:ptCount val="10"/>
                <c:pt idx="0">
                  <c:v>41.38946533203125</c:v>
                </c:pt>
                <c:pt idx="1">
                  <c:v>86.68899536132811</c:v>
                </c:pt>
                <c:pt idx="2">
                  <c:v>162.1246337890625</c:v>
                </c:pt>
                <c:pt idx="3">
                  <c:v>296.5927124023436</c:v>
                </c:pt>
                <c:pt idx="4">
                  <c:v>378.6087036132812</c:v>
                </c:pt>
                <c:pt idx="5">
                  <c:v>577.9266357421874</c:v>
                </c:pt>
                <c:pt idx="6">
                  <c:v>721.9314575195312</c:v>
                </c:pt>
                <c:pt idx="7">
                  <c:v>783.9202880859353</c:v>
                </c:pt>
                <c:pt idx="8">
                  <c:v>819.2062377929674</c:v>
                </c:pt>
                <c:pt idx="9">
                  <c:v>794.4107055664065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5075688"/>
        <c:axId val="-2135382056"/>
      </c:lineChart>
      <c:catAx>
        <c:axId val="-2135075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SCALE </a:t>
                </a:r>
                <a:r>
                  <a:rPr lang="en-US" dirty="0" smtClean="0"/>
                  <a:t>(N=2</a:t>
                </a:r>
                <a:r>
                  <a:rPr lang="en-US" dirty="0"/>
                  <a:t>^SCALE)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Segoe UI"/>
                <a:cs typeface="Segoe UI"/>
              </a:defRPr>
            </a:pPr>
            <a:endParaRPr lang="ja-JP"/>
          </a:p>
        </c:txPr>
        <c:crossAx val="-2135382056"/>
        <c:crosses val="autoZero"/>
        <c:auto val="1"/>
        <c:lblAlgn val="ctr"/>
        <c:lblOffset val="100"/>
        <c:tickLblSkip val="2"/>
        <c:noMultiLvlLbl val="0"/>
      </c:catAx>
      <c:valAx>
        <c:axId val="-2135382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MTEPS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35075688"/>
        <c:crosses val="autoZero"/>
        <c:crossBetween val="between"/>
        <c:majorUnit val="200.0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Segoe UI"/>
          <a:cs typeface="Segoe UI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>
                <a:latin typeface="Segoe UI"/>
                <a:cs typeface="Segoe UI"/>
              </a:defRPr>
            </a:pPr>
            <a:r>
              <a:rPr lang="en-US" altLang="ja-JP" dirty="0" smtClean="0">
                <a:latin typeface="Segoe UI"/>
                <a:cs typeface="Segoe UI"/>
              </a:rPr>
              <a:t>Execution</a:t>
            </a:r>
            <a:r>
              <a:rPr lang="en-US" altLang="ja-JP" baseline="0" dirty="0" smtClean="0">
                <a:latin typeface="Segoe UI"/>
                <a:cs typeface="Segoe UI"/>
              </a:rPr>
              <a:t> time</a:t>
            </a:r>
            <a:endParaRPr lang="ja-JP" altLang="en-US" dirty="0">
              <a:latin typeface="Segoe UI"/>
              <a:cs typeface="Segoe UI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3811971420239"/>
          <c:y val="0.240665395341207"/>
          <c:w val="0.7590275347526"/>
          <c:h val="0.5611751558398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Profile!$A$3</c:f>
              <c:strCache>
                <c:ptCount val="1"/>
                <c:pt idx="0">
                  <c:v>Search</c:v>
                </c:pt>
              </c:strCache>
            </c:strRef>
          </c:tx>
          <c:spPr>
            <a:solidFill>
              <a:schemeClr val="accent1"/>
            </a:solidFill>
            <a:ln w="25400" cap="flat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multiLvlStrRef>
              <c:f>Profile!$B$1:$G$2</c:f>
              <c:multiLvlStrCache>
                <c:ptCount val="6"/>
                <c:lvl>
                  <c:pt idx="0">
                    <c:v>p=1</c:v>
                  </c:pt>
                  <c:pt idx="1">
                    <c:v>p=2</c:v>
                  </c:pt>
                  <c:pt idx="2">
                    <c:v>p=4</c:v>
                  </c:pt>
                  <c:pt idx="3">
                    <c:v>p=1</c:v>
                  </c:pt>
                  <c:pt idx="4">
                    <c:v>p=2</c:v>
                  </c:pt>
                  <c:pt idx="5">
                    <c:v>p=4</c:v>
                  </c:pt>
                </c:lvl>
                <c:lvl>
                  <c:pt idx="0">
                    <c:v>Gaming machine</c:v>
                  </c:pt>
                  <c:pt idx="3">
                    <c:v>Express system</c:v>
                  </c:pt>
                </c:lvl>
              </c:multiLvlStrCache>
            </c:multiLvlStrRef>
          </c:cat>
          <c:val>
            <c:numRef>
              <c:f>Profile!$B$3:$G$3</c:f>
              <c:numCache>
                <c:formatCode>General</c:formatCode>
                <c:ptCount val="6"/>
                <c:pt idx="0">
                  <c:v>213.9482569504807</c:v>
                </c:pt>
                <c:pt idx="1">
                  <c:v>106.4671326615385</c:v>
                </c:pt>
                <c:pt idx="2">
                  <c:v>58.47114383076924</c:v>
                </c:pt>
                <c:pt idx="3">
                  <c:v>255.2039677846155</c:v>
                </c:pt>
                <c:pt idx="4">
                  <c:v>95.25692562</c:v>
                </c:pt>
                <c:pt idx="5">
                  <c:v>56.40036185</c:v>
                </c:pt>
              </c:numCache>
            </c:numRef>
          </c:val>
        </c:ser>
        <c:ser>
          <c:idx val="1"/>
          <c:order val="1"/>
          <c:tx>
            <c:strRef>
              <c:f>Profile!$A$4</c:f>
              <c:strCache>
                <c:ptCount val="1"/>
                <c:pt idx="0">
                  <c:v>Label transfer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multiLvlStrRef>
              <c:f>Profile!$B$1:$G$2</c:f>
              <c:multiLvlStrCache>
                <c:ptCount val="6"/>
                <c:lvl>
                  <c:pt idx="0">
                    <c:v>p=1</c:v>
                  </c:pt>
                  <c:pt idx="1">
                    <c:v>p=2</c:v>
                  </c:pt>
                  <c:pt idx="2">
                    <c:v>p=4</c:v>
                  </c:pt>
                  <c:pt idx="3">
                    <c:v>p=1</c:v>
                  </c:pt>
                  <c:pt idx="4">
                    <c:v>p=2</c:v>
                  </c:pt>
                  <c:pt idx="5">
                    <c:v>p=4</c:v>
                  </c:pt>
                </c:lvl>
                <c:lvl>
                  <c:pt idx="0">
                    <c:v>Gaming machine</c:v>
                  </c:pt>
                  <c:pt idx="3">
                    <c:v>Express system</c:v>
                  </c:pt>
                </c:lvl>
              </c:multiLvlStrCache>
            </c:multiLvlStrRef>
          </c:cat>
          <c:val>
            <c:numRef>
              <c:f>Profile!$B$4:$G$4</c:f>
              <c:numCache>
                <c:formatCode>General</c:formatCode>
                <c:ptCount val="6"/>
                <c:pt idx="0">
                  <c:v>7.535786830769227</c:v>
                </c:pt>
                <c:pt idx="1">
                  <c:v>7.535786830769227</c:v>
                </c:pt>
                <c:pt idx="2">
                  <c:v>7.41054818461539</c:v>
                </c:pt>
                <c:pt idx="3">
                  <c:v>24.43592075384615</c:v>
                </c:pt>
                <c:pt idx="4">
                  <c:v>24.6611322</c:v>
                </c:pt>
                <c:pt idx="5">
                  <c:v>25.48412691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45947544"/>
        <c:axId val="-2145944568"/>
      </c:barChart>
      <c:catAx>
        <c:axId val="-2145947544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5944568"/>
        <c:crosses val="autoZero"/>
        <c:auto val="1"/>
        <c:lblAlgn val="ctr"/>
        <c:lblOffset val="100"/>
        <c:noMultiLvlLbl val="0"/>
      </c:catAx>
      <c:valAx>
        <c:axId val="-21459445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millisecond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59475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Segoe UI"/>
          <a:cs typeface="Segoe UI"/>
        </a:defRPr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dirty="0"/>
              <a:t>Kernel </a:t>
            </a:r>
            <a:r>
              <a:rPr lang="en-US" dirty="0" smtClean="0"/>
              <a:t>time with</a:t>
            </a:r>
            <a:r>
              <a:rPr lang="en-US" baseline="0" dirty="0" smtClean="0"/>
              <a:t> </a:t>
            </a:r>
            <a:r>
              <a:rPr lang="en-US" dirty="0" smtClean="0"/>
              <a:t>single</a:t>
            </a:r>
            <a:r>
              <a:rPr lang="en-US" baseline="0" dirty="0" smtClean="0"/>
              <a:t> GPU</a:t>
            </a:r>
            <a:endParaRPr lang="ja-JP" dirty="0"/>
          </a:p>
        </c:rich>
      </c:tx>
      <c:layout>
        <c:manualLayout>
          <c:xMode val="edge"/>
          <c:yMode val="edge"/>
          <c:x val="0.212992125984252"/>
          <c:y val="0.057374999435285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0224409448819"/>
          <c:y val="0.177929732500692"/>
          <c:w val="0.792373385826772"/>
          <c:h val="0.578867769893034"/>
        </c:manualLayout>
      </c:layout>
      <c:lineChart>
        <c:grouping val="standard"/>
        <c:varyColors val="0"/>
        <c:ser>
          <c:idx val="0"/>
          <c:order val="0"/>
          <c:tx>
            <c:strRef>
              <c:f>'Comp HEART14'!$A$17</c:f>
              <c:strCache>
                <c:ptCount val="1"/>
                <c:pt idx="0">
                  <c:v>Previous</c:v>
                </c:pt>
              </c:strCache>
            </c:strRef>
          </c:tx>
          <c:spPr>
            <a:ln>
              <a:solidFill>
                <a:schemeClr val="accent1"/>
              </a:solidFill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</c:marker>
          <c:cat>
            <c:numRef>
              <c:f>'Comp HEART14'!$B$16:$H$16</c:f>
              <c:numCache>
                <c:formatCode>General</c:formatCode>
                <c:ptCount val="7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</c:numCache>
            </c:numRef>
          </c:cat>
          <c:val>
            <c:numRef>
              <c:f>'Comp HEART14'!$B$17:$H$17</c:f>
              <c:numCache>
                <c:formatCode>General</c:formatCode>
                <c:ptCount val="7"/>
                <c:pt idx="0">
                  <c:v>7.5391555</c:v>
                </c:pt>
                <c:pt idx="1">
                  <c:v>14.315347171875</c:v>
                </c:pt>
                <c:pt idx="2">
                  <c:v>28.07832901562498</c:v>
                </c:pt>
                <c:pt idx="3">
                  <c:v>55.94344820312501</c:v>
                </c:pt>
                <c:pt idx="4">
                  <c:v>110.935688828125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'Comp HEART14'!$A$18</c:f>
              <c:strCache>
                <c:ptCount val="1"/>
                <c:pt idx="0">
                  <c:v>Proposed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</c:marker>
          <c:cat>
            <c:numRef>
              <c:f>'Comp HEART14'!$B$16:$H$16</c:f>
              <c:numCache>
                <c:formatCode>General</c:formatCode>
                <c:ptCount val="7"/>
                <c:pt idx="0">
                  <c:v>15.0</c:v>
                </c:pt>
                <c:pt idx="1">
                  <c:v>16.0</c:v>
                </c:pt>
                <c:pt idx="2">
                  <c:v>17.0</c:v>
                </c:pt>
                <c:pt idx="3">
                  <c:v>18.0</c:v>
                </c:pt>
                <c:pt idx="4">
                  <c:v>19.0</c:v>
                </c:pt>
                <c:pt idx="5">
                  <c:v>20.0</c:v>
                </c:pt>
                <c:pt idx="6">
                  <c:v>21.0</c:v>
                </c:pt>
              </c:numCache>
            </c:numRef>
          </c:cat>
          <c:val>
            <c:numRef>
              <c:f>'Comp HEART14'!$B$18:$H$18</c:f>
              <c:numCache>
                <c:formatCode>General</c:formatCode>
                <c:ptCount val="7"/>
                <c:pt idx="0">
                  <c:v>1.328568</c:v>
                </c:pt>
                <c:pt idx="1">
                  <c:v>2.573895499999999</c:v>
                </c:pt>
                <c:pt idx="2">
                  <c:v>4.704076499999997</c:v>
                </c:pt>
                <c:pt idx="3">
                  <c:v>10.754827</c:v>
                </c:pt>
                <c:pt idx="4">
                  <c:v>22.6651385</c:v>
                </c:pt>
                <c:pt idx="5">
                  <c:v>48.9358785</c:v>
                </c:pt>
                <c:pt idx="6">
                  <c:v>102.3026245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6076360"/>
        <c:axId val="-2136829496"/>
      </c:lineChart>
      <c:catAx>
        <c:axId val="-2136076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SCALE (N=2^SCALE)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36829496"/>
        <c:crosses val="autoZero"/>
        <c:auto val="1"/>
        <c:lblAlgn val="ctr"/>
        <c:lblOffset val="100"/>
        <c:noMultiLvlLbl val="0"/>
      </c:catAx>
      <c:valAx>
        <c:axId val="-21368294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millisecond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36076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6597795275591"/>
          <c:y val="0.208268324721768"/>
          <c:w val="0.229056964894314"/>
          <c:h val="0.213945234114712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>
          <a:latin typeface="Segoe UI"/>
          <a:cs typeface="Segoe UI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7633F-FAA9-C44C-BEE4-FAC4D6E3F9EB}" type="datetime1">
              <a:rPr kumimoji="1" lang="ja-JP" altLang="en-US" smtClean="0"/>
              <a:t>2015/05/31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AEE97-2CE7-9649-B162-00B10891E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0960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/>
                <a:ea typeface="メイリオ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/>
                <a:ea typeface="メイリオ"/>
              </a:defRPr>
            </a:lvl1pPr>
          </a:lstStyle>
          <a:p>
            <a:fld id="{435015BE-370A-6644-B2B5-706BDE8A9392}" type="datetime1">
              <a:rPr lang="ja-JP" altLang="en-US" smtClean="0"/>
              <a:pPr/>
              <a:t>2015/05/31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/>
                <a:ea typeface="メイリオ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/>
                <a:ea typeface="メイリオ"/>
              </a:defRPr>
            </a:lvl1pPr>
          </a:lstStyle>
          <a:p>
            <a:fld id="{34489F55-5F66-0F47-8D26-68777A3E0CA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80977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Segoe UI"/>
        <a:ea typeface="メイリオ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Segoe UI"/>
        <a:ea typeface="メイリオ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Segoe UI"/>
        <a:ea typeface="メイリオ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Segoe UI"/>
        <a:ea typeface="メイリオ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Segoe UI"/>
        <a:ea typeface="メイリオ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Thank you for</a:t>
            </a:r>
            <a:r>
              <a:rPr kumimoji="1" lang="en-US" altLang="ja-JP" baseline="0" dirty="0" smtClean="0"/>
              <a:t> </a:t>
            </a:r>
            <a:r>
              <a:rPr kumimoji="1" lang="en-US" altLang="ja-JP" baseline="0" dirty="0" smtClean="0"/>
              <a:t>introduction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baseline="0" dirty="0" smtClean="0"/>
              <a:t>I’m </a:t>
            </a:r>
            <a:r>
              <a:rPr kumimoji="1" lang="en-US" altLang="ja-JP" baseline="0" dirty="0" err="1" smtClean="0"/>
              <a:t>Mitsuishi</a:t>
            </a:r>
            <a:r>
              <a:rPr kumimoji="1" lang="en-US" altLang="ja-JP" baseline="0" dirty="0" smtClean="0"/>
              <a:t> </a:t>
            </a:r>
            <a:r>
              <a:rPr kumimoji="1" lang="en-US" altLang="ja-JP" baseline="0" dirty="0" smtClean="0"/>
              <a:t>from Keio University.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 title of my talk today is Breadth First Search on Cost Efficient Multi-GPU systems.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 purpose of this presentation is to accelerate breadth first search with multi-GPU system with ExpEther and gaming machine.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308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BFS is basic graph search algorithm.</a:t>
            </a:r>
          </a:p>
          <a:p>
            <a:r>
              <a:rPr kumimoji="1" lang="en-US" altLang="ja-JP" baseline="0" dirty="0" smtClean="0"/>
              <a:t>All linked vertices of a graph are visited one after another from a source vertex.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Here, I explain BFS with this animation. [CLICK]</a:t>
            </a:r>
          </a:p>
          <a:p>
            <a:r>
              <a:rPr kumimoji="1" lang="en-US" altLang="ja-JP" baseline="0" dirty="0" smtClean="0"/>
              <a:t>Vertex 0 is source vertex.</a:t>
            </a:r>
          </a:p>
          <a:p>
            <a:r>
              <a:rPr kumimoji="1" lang="en-US" altLang="ja-JP" baseline="0" dirty="0" smtClean="0"/>
              <a:t>The Neighbors of vertex 0 are visited sequentially.</a:t>
            </a:r>
          </a:p>
          <a:p>
            <a:r>
              <a:rPr kumimoji="1" lang="en-US" altLang="ja-JP" baseline="0" dirty="0" smtClean="0"/>
              <a:t>Repeat same process until finish visiting all vertices.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7381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Level-synchronized</a:t>
            </a:r>
            <a:r>
              <a:rPr kumimoji="1" lang="en-US" altLang="ja-JP" baseline="0" dirty="0" smtClean="0"/>
              <a:t> BFS is algorithm for parallel architectures.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Before searching, we put source vertex into current frontier. </a:t>
            </a:r>
            <a:r>
              <a:rPr kumimoji="1" lang="en-US" altLang="ja-JP" baseline="0" dirty="0" err="1" smtClean="0"/>
              <a:t>Here.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Frontier is boundary between visited and unvisited vertices and plays a role termination condition of searching.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algorithm is consisted of 3 steps.</a:t>
            </a:r>
          </a:p>
          <a:p>
            <a:r>
              <a:rPr kumimoji="1" lang="en-US" altLang="ja-JP" baseline="0" dirty="0" smtClean="0"/>
              <a:t>First, we search neighbors of vertices in current frontier in parallel.</a:t>
            </a:r>
          </a:p>
          <a:p>
            <a:r>
              <a:rPr kumimoji="1" lang="en-US" altLang="ja-JP" baseline="0" dirty="0" smtClean="0"/>
              <a:t>Second,  we put unvisited neighbors into next frontier and those neighbors are labeled parent vertices. [CLICK]</a:t>
            </a:r>
          </a:p>
          <a:p>
            <a:r>
              <a:rPr kumimoji="1" lang="en-US" altLang="ja-JP" baseline="0" dirty="0" smtClean="0"/>
              <a:t>Third, swap current frontier and next frontier then iterate step 1 and 2 until </a:t>
            </a:r>
            <a:r>
              <a:rPr kumimoji="1" lang="en-US" altLang="ja-JP" baseline="0" dirty="0" smtClean="0"/>
              <a:t>frontier </a:t>
            </a:r>
            <a:r>
              <a:rPr kumimoji="1" lang="en-US" altLang="ja-JP" baseline="0" dirty="0" smtClean="0"/>
              <a:t>become empty. [CLICK,…]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When we solve BFS with some GPUs, frontiers and label array are divided into those GPUs.</a:t>
            </a:r>
          </a:p>
          <a:p>
            <a:r>
              <a:rPr kumimoji="1" lang="en-US" altLang="ja-JP" baseline="0" dirty="0" smtClean="0"/>
              <a:t>At finishing searching, those GPUs have to send label array block to host CPU</a:t>
            </a:r>
            <a:r>
              <a:rPr kumimoji="1" lang="en-US" altLang="ja-JP" baseline="0" dirty="0" smtClean="0"/>
              <a:t>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863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 I explain two related works of parallel BFS algorithm with GPUs.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09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First,</a:t>
            </a:r>
            <a:r>
              <a:rPr kumimoji="1" lang="en-US" altLang="ja-JP" baseline="0" dirty="0" smtClean="0"/>
              <a:t> I introduce Merrill’s parallel BFS.</a:t>
            </a:r>
          </a:p>
          <a:p>
            <a:r>
              <a:rPr kumimoji="1" lang="en-US" altLang="ja-JP" baseline="0" dirty="0" smtClean="0"/>
              <a:t>The target of this algorithm is conventional single host multi-GPU system.</a:t>
            </a:r>
          </a:p>
          <a:p>
            <a:r>
              <a:rPr kumimoji="1" lang="en-US" altLang="ja-JP" dirty="0" smtClean="0"/>
              <a:t>They</a:t>
            </a:r>
            <a:r>
              <a:rPr kumimoji="1" lang="en-US" altLang="ja-JP" baseline="0" dirty="0" smtClean="0"/>
              <a:t> proposed a technique for efficiently gathering neighbors by changing methods in accordance with task granularity.</a:t>
            </a:r>
          </a:p>
          <a:p>
            <a:r>
              <a:rPr kumimoji="1" lang="en-US" altLang="ja-JP" baseline="0" dirty="0" smtClean="0"/>
              <a:t>However, They do not consider communication between GPUs for scalability.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other work is Ueno’s parallel BFS.</a:t>
            </a:r>
          </a:p>
          <a:p>
            <a:r>
              <a:rPr kumimoji="1" lang="en-US" altLang="ja-JP" baseline="0" dirty="0" smtClean="0"/>
              <a:t>Its target is TSUBAME2.0.</a:t>
            </a:r>
          </a:p>
          <a:p>
            <a:r>
              <a:rPr kumimoji="1" lang="en-US" altLang="ja-JP" baseline="0" dirty="0" smtClean="0"/>
              <a:t>The total processing of BFS is distributed into CPUs and GPUs.</a:t>
            </a:r>
          </a:p>
          <a:p>
            <a:r>
              <a:rPr kumimoji="1" lang="en-US" altLang="ja-JP" baseline="0" dirty="0" smtClean="0"/>
              <a:t>They use 2D partitioning for adjacency matrices to suppress the communication frequency.</a:t>
            </a:r>
          </a:p>
          <a:p>
            <a:r>
              <a:rPr kumimoji="1" lang="en-US" altLang="ja-JP" baseline="0" dirty="0" smtClean="0"/>
              <a:t>However, this algorithm is not suitable our target small scale systems.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8247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Next slide, I explain our algorithm and implementation.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752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Before explain our algorithm,</a:t>
            </a:r>
            <a:r>
              <a:rPr kumimoji="1" lang="en-US" altLang="ja-JP" baseline="0" dirty="0" smtClean="0"/>
              <a:t> I introduce some arrays for our algorithm.</a:t>
            </a:r>
          </a:p>
          <a:p>
            <a:r>
              <a:rPr kumimoji="1" lang="en-US" altLang="ja-JP" baseline="0" dirty="0" smtClean="0"/>
              <a:t>We use 2 types of array to gather neighbors efficiently and to hide communication.</a:t>
            </a:r>
          </a:p>
          <a:p>
            <a:r>
              <a:rPr kumimoji="1" lang="en-US" altLang="ja-JP" baseline="0" dirty="0" smtClean="0"/>
              <a:t>One is vector-type array. The length of this type array is fixed and indices of this type array is correspond to vertex identifiers.</a:t>
            </a:r>
          </a:p>
          <a:p>
            <a:r>
              <a:rPr kumimoji="1" lang="en-US" altLang="ja-JP" baseline="0" dirty="0" smtClean="0"/>
              <a:t>The other is queue-type array. The length of this type array is variable.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3666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slide show overview of each iteration of our algorithm.</a:t>
            </a:r>
          </a:p>
          <a:p>
            <a:r>
              <a:rPr kumimoji="1" lang="en-US" altLang="ja-JP" baseline="0" dirty="0" smtClean="0"/>
              <a:t>When we use p GPUs, for example, GPU 0 gather this range of vertex identifiers of the other Queues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This step is </a:t>
            </a:r>
            <a:r>
              <a:rPr kumimoji="1" lang="en-US" altLang="ja-JP" baseline="0" dirty="0" err="1" smtClean="0"/>
              <a:t>GatherNeighbors</a:t>
            </a:r>
            <a:r>
              <a:rPr kumimoji="1" lang="en-US" altLang="ja-JP" baseline="0" dirty="0" smtClean="0"/>
              <a:t> kernel.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Then each GPU update local label array by using gathered neighbors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This step is </a:t>
            </a:r>
            <a:r>
              <a:rPr kumimoji="1" lang="en-US" altLang="ja-JP" baseline="0" dirty="0" err="1" smtClean="0"/>
              <a:t>UpdateLabel</a:t>
            </a:r>
            <a:r>
              <a:rPr kumimoji="1" lang="en-US" altLang="ja-JP" baseline="0" dirty="0" smtClean="0"/>
              <a:t> kernel.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Finally, each GPU create local Queue array for next frontier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This step is </a:t>
            </a:r>
            <a:r>
              <a:rPr kumimoji="1" lang="en-US" altLang="ja-JP" baseline="0" dirty="0" err="1" smtClean="0"/>
              <a:t>ConvertVtoQ</a:t>
            </a:r>
            <a:r>
              <a:rPr kumimoji="1" lang="en-US" altLang="ja-JP" baseline="0" dirty="0" smtClean="0"/>
              <a:t> kernel.</a:t>
            </a:r>
          </a:p>
          <a:p>
            <a:r>
              <a:rPr kumimoji="1" lang="en-US" altLang="ja-JP" baseline="0" dirty="0" smtClean="0"/>
              <a:t>I explain those kernels in detail.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16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0542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From next slide, I explain our algorithm with the example in this slide.</a:t>
            </a:r>
          </a:p>
          <a:p>
            <a:r>
              <a:rPr kumimoji="1" lang="en-US" altLang="ja-JP" baseline="0" dirty="0" smtClean="0"/>
              <a:t>To explain easily, I assume using single GPU.</a:t>
            </a:r>
          </a:p>
          <a:p>
            <a:r>
              <a:rPr kumimoji="1" lang="en-US" altLang="ja-JP" baseline="0" dirty="0" smtClean="0"/>
              <a:t>I’d like to create next frontier from current frontier.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366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Here,</a:t>
            </a:r>
            <a:r>
              <a:rPr kumimoji="1" lang="en-US" altLang="ja-JP" baseline="0" dirty="0" smtClean="0"/>
              <a:t> I explain gathering neighbors method.</a:t>
            </a:r>
          </a:p>
          <a:p>
            <a:r>
              <a:rPr kumimoji="1" lang="en-US" altLang="ja-JP" baseline="0" dirty="0" smtClean="0"/>
              <a:t>The vertices in current frontier is </a:t>
            </a:r>
            <a:r>
              <a:rPr kumimoji="1" lang="en-US" altLang="ja-JP" baseline="0" dirty="0" err="1" smtClean="0"/>
              <a:t>enqueued</a:t>
            </a:r>
            <a:r>
              <a:rPr kumimoji="1" lang="en-US" altLang="ja-JP" baseline="0" dirty="0" smtClean="0"/>
              <a:t> into Queue array.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At </a:t>
            </a:r>
            <a:r>
              <a:rPr kumimoji="1" lang="en-US" altLang="ja-JP" dirty="0" err="1" smtClean="0"/>
              <a:t>GatherNeighbors</a:t>
            </a:r>
            <a:r>
              <a:rPr kumimoji="1" lang="en-US" altLang="ja-JP" baseline="0" dirty="0" smtClean="0"/>
              <a:t> kernel, [CLICK]</a:t>
            </a:r>
          </a:p>
          <a:p>
            <a:r>
              <a:rPr kumimoji="1" lang="en-US" altLang="ja-JP" baseline="0" dirty="0" smtClean="0"/>
              <a:t>each CUDA threads gather the neighbors of vertices in Queue by Merrill’s sophisticated gathering method.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0319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naive implementation of Merrill’s method produces a lot of duplicate vertices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of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enqueuing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all gathered neighbors into queue-type array directly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have to prune duplicates for reducing communication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overhead because we use Ethernet.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Ethernet have small communication bandwidth.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But, pruning duplicates is heavy work.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we don’t use queue-type array as output.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//And we have to use large array depended on the number of edges.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Q. Merrill</a:t>
            </a:r>
            <a:r>
              <a:rPr lang="ja-JP" altLang="en-US" baseline="0" dirty="0" smtClean="0"/>
              <a:t>との性能比較でなぜスケーリングが良かったか？</a:t>
            </a: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We can divide the number of times of random memory access at </a:t>
            </a:r>
            <a:r>
              <a:rPr lang="en-US" altLang="ja-JP" baseline="0" dirty="0" err="1" smtClean="0"/>
              <a:t>GatherNeighbors</a:t>
            </a:r>
            <a:r>
              <a:rPr lang="en-US" altLang="ja-JP" baseline="0" dirty="0" smtClean="0"/>
              <a:t> kernel into GPUs easily.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The random access is heavy.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And we can improve space locality when we add GPUs to target system.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Because the range of vertex identifiers is divided into GPUs.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So we can achieve better scaling than Merrill’s BFS.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Q. 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なんでmerrillの方法でやると提案手法よりも性能が良くなるのか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？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Merrill's BFS don't remove all duplicates completely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because they use PCI Express to communicate </a:t>
            </a:r>
            <a:r>
              <a:rPr kumimoji="1" lang="en-US" altLang="ja-JP" sz="1200" kern="1200" baseline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between GPUs.</a:t>
            </a: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Segoe UI"/>
              <a:ea typeface="メイリオ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PCI Express is faster than Ethernet.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our target system has small communication bandwidth.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So, we should remove all duplicates to reduce the amount of communication.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Mastrostefano’BFS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 and our previous BFS remove all duplicates by sorting and unique.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sorting is very heavy.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 we use 2 array types to generate duplicates.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031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At the beginning</a:t>
            </a:r>
            <a:r>
              <a:rPr kumimoji="1" lang="en-US" altLang="ja-JP" baseline="0" dirty="0" smtClean="0">
                <a:latin typeface="Segoe UI"/>
                <a:cs typeface="Segoe UI"/>
              </a:rPr>
              <a:t>, I’d like to show you the contents my presentation.</a:t>
            </a:r>
          </a:p>
          <a:p>
            <a:r>
              <a:rPr kumimoji="1" lang="en-US" altLang="ja-JP" baseline="0" dirty="0" smtClean="0">
                <a:latin typeface="Segoe UI"/>
                <a:cs typeface="Segoe UI"/>
              </a:rPr>
              <a:t>First, I’ll show you background of our research.</a:t>
            </a:r>
          </a:p>
          <a:p>
            <a:r>
              <a:rPr kumimoji="1" lang="en-US" altLang="ja-JP" baseline="0" dirty="0" smtClean="0">
                <a:latin typeface="Segoe UI"/>
                <a:cs typeface="Segoe UI"/>
              </a:rPr>
              <a:t>Second, I’ll explain two cost-efficient multi-GPU systems.</a:t>
            </a:r>
          </a:p>
          <a:p>
            <a:r>
              <a:rPr kumimoji="1" lang="en-US" altLang="ja-JP" baseline="0" dirty="0" smtClean="0">
                <a:latin typeface="Segoe UI"/>
                <a:cs typeface="Segoe UI"/>
              </a:rPr>
              <a:t>Then, I’ll introduce BFS, and related work.</a:t>
            </a:r>
          </a:p>
          <a:p>
            <a:r>
              <a:rPr kumimoji="1" lang="en-US" altLang="ja-JP" baseline="0" dirty="0" smtClean="0">
                <a:latin typeface="Segoe UI"/>
                <a:cs typeface="Segoe UI"/>
              </a:rPr>
              <a:t>After, I’ll show you our parallel BFS algorithm.</a:t>
            </a:r>
          </a:p>
          <a:p>
            <a:r>
              <a:rPr kumimoji="1" lang="en-US" altLang="ja-JP" baseline="0" dirty="0" smtClean="0">
                <a:latin typeface="Segoe UI"/>
                <a:cs typeface="Segoe UI"/>
              </a:rPr>
              <a:t>Finally, I’ll explain the evaluation results and conclusion.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1777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Here,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propose scattering parents method not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generate duplicates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combination two array-types.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Input array type is queue-type array, but output array type is vector-type array.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To use vector-type array as output, duplicates are not generated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because parents of same neighbors is stored into same position.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use this Vector array at labeling vertices in next slide.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0319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At </a:t>
            </a:r>
            <a:r>
              <a:rPr kumimoji="1" lang="en-US" altLang="ja-JP" dirty="0" err="1" smtClean="0"/>
              <a:t>UpdateLabels</a:t>
            </a:r>
            <a:r>
              <a:rPr kumimoji="1" lang="en-US" altLang="ja-JP" baseline="0" dirty="0" smtClean="0"/>
              <a:t> kernel, we update Visited array and Label array using Vector array.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If Vector array value is not negative and Visited array value is zero, [CLICK]</a:t>
            </a:r>
          </a:p>
          <a:p>
            <a:r>
              <a:rPr kumimoji="1" lang="en-US" altLang="ja-JP" baseline="0" dirty="0" smtClean="0"/>
              <a:t>we update Visited value to one and update Label value to Vector value, that is parents of gathered neighbors in previous slide. </a:t>
            </a:r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And if Vector array value is not negative and Visited array value is one</a:t>
            </a:r>
            <a:r>
              <a:rPr kumimoji="1" lang="en-US" altLang="ja-JP" baseline="0" dirty="0" smtClean="0"/>
              <a:t>. [CLICK]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update Vector value to negative in order not to </a:t>
            </a:r>
            <a:r>
              <a:rPr kumimoji="1" lang="en-US" altLang="ja-JP" baseline="0" dirty="0" err="1" smtClean="0"/>
              <a:t>enqueue</a:t>
            </a:r>
            <a:r>
              <a:rPr kumimoji="1" lang="en-US" altLang="ja-JP" baseline="0" dirty="0" smtClean="0"/>
              <a:t> visited vertices in next slide.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92017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create</a:t>
            </a:r>
            <a:r>
              <a:rPr kumimoji="1" lang="en-US" altLang="ja-JP" baseline="0" dirty="0" smtClean="0"/>
              <a:t> next frontier Queue array to gather neighbors at next iteration.</a:t>
            </a:r>
          </a:p>
          <a:p>
            <a:r>
              <a:rPr kumimoji="1" lang="en-US" altLang="ja-JP" baseline="0" dirty="0" smtClean="0"/>
              <a:t>We </a:t>
            </a:r>
            <a:r>
              <a:rPr kumimoji="1" lang="en-US" altLang="ja-JP" baseline="0" dirty="0" err="1" smtClean="0"/>
              <a:t>enqueue</a:t>
            </a:r>
            <a:r>
              <a:rPr kumimoji="1" lang="en-US" altLang="ja-JP" baseline="0" dirty="0" smtClean="0"/>
              <a:t> only unvisited vertices into Queue array such as this figure.</a:t>
            </a:r>
          </a:p>
          <a:p>
            <a:r>
              <a:rPr kumimoji="1" lang="en-US" altLang="ja-JP" baseline="0" dirty="0" smtClean="0"/>
              <a:t>We use scan operation to calculate indices of Queue array.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I have finish</a:t>
            </a:r>
            <a:r>
              <a:rPr kumimoji="1" lang="en-US" altLang="ja-JP" baseline="0" dirty="0" smtClean="0"/>
              <a:t>ed explaining our algorithm with single GPU.</a:t>
            </a:r>
          </a:p>
          <a:p>
            <a:r>
              <a:rPr kumimoji="1" lang="en-US" altLang="ja-JP" baseline="0" dirty="0" smtClean="0"/>
              <a:t>Next I’ll explain the case of using multi-GPU.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3160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hide</a:t>
            </a:r>
            <a:r>
              <a:rPr kumimoji="1" lang="en-US" altLang="ja-JP" baseline="0" dirty="0" smtClean="0"/>
              <a:t> transfer of Queue array by </a:t>
            </a:r>
            <a:r>
              <a:rPr kumimoji="1" lang="en-US" altLang="ja-JP" baseline="0" dirty="0" err="1" smtClean="0"/>
              <a:t>GatherNeighbors</a:t>
            </a:r>
            <a:r>
              <a:rPr kumimoji="1" lang="en-US" altLang="ja-JP" baseline="0" dirty="0" smtClean="0"/>
              <a:t> kernel.</a:t>
            </a:r>
          </a:p>
          <a:p>
            <a:r>
              <a:rPr kumimoji="1" lang="en-US" altLang="ja-JP" baseline="0" dirty="0" smtClean="0"/>
              <a:t>This kernel is enough heavy to hide communication.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each GPU processes own Queue array while send own Queue array and receive other Queue array.</a:t>
            </a:r>
          </a:p>
          <a:p>
            <a:r>
              <a:rPr kumimoji="1" lang="en-US" altLang="ja-JP" baseline="0" dirty="0" smtClean="0"/>
              <a:t>Then, each GPU processes received Queue array while send and receive similarly.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next slide, I introduce communication method to achieve high throughput.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72167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</a:t>
            </a:r>
            <a:r>
              <a:rPr kumimoji="1" lang="en-US" altLang="ja-JP" baseline="0" dirty="0" smtClean="0"/>
              <a:t> improve Left-right approach.</a:t>
            </a:r>
          </a:p>
          <a:p>
            <a:r>
              <a:rPr kumimoji="1" lang="en-US" altLang="ja-JP" baseline="0" dirty="0" smtClean="0"/>
              <a:t>Because of this approach, all GPUs can join to communication at every stage.</a:t>
            </a:r>
          </a:p>
          <a:p>
            <a:r>
              <a:rPr kumimoji="1" lang="en-US" altLang="ja-JP" dirty="0" smtClean="0"/>
              <a:t>We use</a:t>
            </a:r>
            <a:r>
              <a:rPr kumimoji="1" lang="en-US" altLang="ja-JP" baseline="0" dirty="0" smtClean="0"/>
              <a:t> Unified Virtual Addressing, UVA for peer-to-peer communication.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Each</a:t>
            </a:r>
            <a:r>
              <a:rPr kumimoji="1" lang="en-US" altLang="ja-JP" baseline="0" dirty="0" smtClean="0"/>
              <a:t> GPU send and receive at right and left direction communication with </a:t>
            </a:r>
            <a:r>
              <a:rPr kumimoji="1" lang="en-US" altLang="ja-JP" i="1" baseline="0" dirty="0" smtClean="0"/>
              <a:t>Stride</a:t>
            </a:r>
            <a:r>
              <a:rPr kumimoji="1" lang="en-US" altLang="ja-JP" baseline="0" dirty="0" smtClean="0"/>
              <a:t> distant GPU.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show a example with 4 GPUs in this slide.</a:t>
            </a:r>
          </a:p>
          <a:p>
            <a:r>
              <a:rPr kumimoji="1" lang="en-US" altLang="ja-JP" baseline="0" dirty="0" smtClean="0"/>
              <a:t>When Stride is 1, right direction communication is that, [CLICK]</a:t>
            </a:r>
          </a:p>
          <a:p>
            <a:r>
              <a:rPr kumimoji="1" lang="en-US" altLang="ja-JP" baseline="0" dirty="0" smtClean="0"/>
              <a:t>and left direction communication is that. [CLICK]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82407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When Stride is 2, right direction communication is that, [CLICK]</a:t>
            </a:r>
          </a:p>
          <a:p>
            <a:r>
              <a:rPr kumimoji="1" lang="en-US" altLang="ja-JP" baseline="0" dirty="0" smtClean="0"/>
              <a:t>and left direction communication is omitted since it is same.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01813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 I explain</a:t>
            </a:r>
            <a:r>
              <a:rPr kumimoji="1" lang="en-US" altLang="ja-JP" baseline="0" dirty="0" smtClean="0"/>
              <a:t> the evaluation of our parallel BFS algorithm.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12359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slide show</a:t>
            </a:r>
            <a:r>
              <a:rPr kumimoji="1" lang="en-US" altLang="ja-JP" baseline="0" dirty="0" smtClean="0"/>
              <a:t> evaluation environments.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use Graph500 benchmark.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Express multi-GPU system has 4 Tesla K20.</a:t>
            </a:r>
          </a:p>
          <a:p>
            <a:r>
              <a:rPr kumimoji="1" lang="en-US" altLang="ja-JP" baseline="0" dirty="0" smtClean="0"/>
              <a:t>While Gaming machine has 4 GeForce GPU.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4842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TEPS</a:t>
            </a:r>
            <a:r>
              <a:rPr kumimoji="1" lang="en-US" altLang="ja-JP" baseline="0" dirty="0" smtClean="0"/>
              <a:t> is a performance measure of graph search algorithms.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left figure is performance of our algorithm on gaming machine and</a:t>
            </a:r>
          </a:p>
          <a:p>
            <a:r>
              <a:rPr kumimoji="1" lang="en-US" altLang="ja-JP" baseline="0" dirty="0" smtClean="0"/>
              <a:t>the right figure is performance on Express multi-GPU system.</a:t>
            </a:r>
          </a:p>
          <a:p>
            <a:r>
              <a:rPr kumimoji="1" lang="en-US" altLang="ja-JP" baseline="0" dirty="0" smtClean="0"/>
              <a:t>The horizontal axis is graph scale.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We can bring near the performance of Express multi-GPU</a:t>
            </a:r>
            <a:r>
              <a:rPr kumimoji="1" lang="en-US" altLang="ja-JP" baseline="0" dirty="0" smtClean="0"/>
              <a:t> system to one of gaming machine. [CLICK]</a:t>
            </a:r>
          </a:p>
          <a:p>
            <a:r>
              <a:rPr kumimoji="1" lang="en-US" altLang="ja-JP" baseline="0" dirty="0" smtClean="0"/>
              <a:t>Because about 80% of communication are hidden and aggregate throughput are almost at theoretical maximum. [CLICK]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next slide, I explain strong scaling at SCALE 22.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6216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slide</a:t>
            </a:r>
            <a:r>
              <a:rPr kumimoji="1" lang="en-US" altLang="ja-JP" baseline="0" dirty="0" smtClean="0"/>
              <a:t> show execution times at SCALE 22 on both systems.</a:t>
            </a:r>
          </a:p>
          <a:p>
            <a:r>
              <a:rPr kumimoji="1" lang="en-US" altLang="ja-JP" baseline="0" dirty="0" smtClean="0"/>
              <a:t>The red bars are times of Label transfer.</a:t>
            </a:r>
          </a:p>
          <a:p>
            <a:r>
              <a:rPr kumimoji="1" lang="en-US" altLang="ja-JP" baseline="0" dirty="0" smtClean="0"/>
              <a:t>The blue bars are times of searching except Label transfer times. [CLICK]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Label are separated and distributed to every GPUs.</a:t>
            </a:r>
          </a:p>
          <a:p>
            <a:r>
              <a:rPr kumimoji="1" lang="en-US" altLang="ja-JP" baseline="0" dirty="0" smtClean="0"/>
              <a:t>At finishing searching, Each GPU transfer own Label block to host memory sequentially.</a:t>
            </a:r>
          </a:p>
          <a:p>
            <a:r>
              <a:rPr kumimoji="1" lang="en-US" altLang="ja-JP" baseline="0" dirty="0" smtClean="0"/>
              <a:t>For that reason, we cannot reduce Label transfer times.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 mean, the number of GPUs is larger, the rate of transfer is bigger.</a:t>
            </a:r>
          </a:p>
          <a:p>
            <a:r>
              <a:rPr kumimoji="1" lang="en-US" altLang="ja-JP" baseline="0" dirty="0" smtClean="0"/>
              <a:t>It is difficult to achieve </a:t>
            </a:r>
            <a:r>
              <a:rPr kumimoji="1" lang="en-US" altLang="ja-JP" baseline="0" smtClean="0"/>
              <a:t>high strong scaling </a:t>
            </a:r>
            <a:r>
              <a:rPr kumimoji="1" lang="en-US" altLang="ja-JP" baseline="0" dirty="0" smtClean="0"/>
              <a:t>with many GPUs on Express multi-GPU system.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29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9496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So, I’d like to show you background in next slide.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6646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Here,</a:t>
            </a:r>
            <a:r>
              <a:rPr kumimoji="1" lang="en-US" altLang="ja-JP" baseline="0" dirty="0" smtClean="0"/>
              <a:t> I compare our propose BFS and our previous work BFS.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algorithm is improved the BFS by </a:t>
            </a:r>
            <a:r>
              <a:rPr kumimoji="1" lang="en-US" altLang="ja-JP" baseline="0" dirty="0" err="1" smtClean="0"/>
              <a:t>Mastrostefano</a:t>
            </a:r>
            <a:r>
              <a:rPr kumimoji="1" lang="en-US" altLang="ja-JP" baseline="0" dirty="0" smtClean="0"/>
              <a:t> et al.</a:t>
            </a:r>
          </a:p>
          <a:p>
            <a:r>
              <a:rPr kumimoji="1" lang="en-US" altLang="ja-JP" baseline="0" dirty="0" smtClean="0"/>
              <a:t>We reduced the transfer size.</a:t>
            </a:r>
          </a:p>
          <a:p>
            <a:r>
              <a:rPr kumimoji="1" lang="en-US" altLang="ja-JP" baseline="0" dirty="0" smtClean="0"/>
              <a:t>Sorting vertices at gathering neighbors is bottleneck of both BFS.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Kernel time of our propose BFS is 5 times faster than our previous BFS because of avoiding heavy sorting.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30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73912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Here,</a:t>
            </a:r>
            <a:r>
              <a:rPr kumimoji="1" lang="en-US" altLang="ja-JP" baseline="0" dirty="0" smtClean="0"/>
              <a:t> I compare our propose BFS and Merrill’s BFS.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Merrill’s BFS is faster than our propose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BFS.</a:t>
            </a:r>
          </a:p>
          <a:p>
            <a:r>
              <a:rPr kumimoji="1" lang="en-US" altLang="ja-JP" dirty="0" smtClean="0"/>
              <a:t>However,</a:t>
            </a:r>
            <a:r>
              <a:rPr kumimoji="1" lang="en-US" altLang="ja-JP" baseline="0" dirty="0" smtClean="0"/>
              <a:t> speedup rate of our propose BFS is higher than one of Merrill’s BFS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Q. Merrill</a:t>
            </a:r>
            <a:r>
              <a:rPr lang="ja-JP" altLang="en-US" baseline="0" dirty="0" smtClean="0"/>
              <a:t>との性能比較でなぜスケーリングが良かったか？</a:t>
            </a: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We can divide the number of times of random memory access at </a:t>
            </a:r>
            <a:r>
              <a:rPr lang="en-US" altLang="ja-JP" baseline="0" dirty="0" err="1" smtClean="0"/>
              <a:t>GatherNeighbors</a:t>
            </a:r>
            <a:r>
              <a:rPr lang="en-US" altLang="ja-JP" baseline="0" dirty="0" smtClean="0"/>
              <a:t> kernel into GPUs easily.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The random access is heavy.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And we can improve space locality when we add GPUs to target system.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So we can achieve better scaling than Merrill’s BFS.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Q. 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なんでmerrillの方法でやると提案手法よりも性能が良くなるのか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？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Merrill's BFS don't remove all duplicates completely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because 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communcataion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 between GPUs is used by PCI Express.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PCI Express is faster than Ethernet.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our target system has small communication bandwidth.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So, we should remove all duplicates to reduce the amount of communication.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Mastrostefano’BFS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 and our previous BFS remove all duplicates by sorting and unique.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sorting is very heavy.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 we use 2 array types to generate duplicates.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31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18706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Finally</a:t>
            </a:r>
            <a:r>
              <a:rPr kumimoji="1" lang="en-US" altLang="ja-JP" baseline="0" dirty="0" smtClean="0"/>
              <a:t>, I conclude my presentation.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32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01163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We propose</a:t>
            </a:r>
            <a:r>
              <a:rPr lang="en-US" altLang="ja-JP" baseline="0" dirty="0" smtClean="0"/>
              <a:t> parallel BFS algorithm for cost-efficient GPU systems.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We can achieve good strong scaling.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However, Transferring computation results is future work.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Because we have to transfer data from devices to host sequentially</a:t>
            </a:r>
            <a:r>
              <a:rPr lang="en-US" altLang="ja-JP" baseline="0" dirty="0" smtClean="0"/>
              <a:t>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Thank you for listening.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/>
              <a:t>質問対策</a:t>
            </a:r>
            <a:endParaRPr lang="en-US" altLang="ja-JP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Q. </a:t>
            </a:r>
            <a:r>
              <a:rPr lang="ja-JP" altLang="en-US" dirty="0" smtClean="0"/>
              <a:t>なぜ</a:t>
            </a:r>
            <a:r>
              <a:rPr lang="en-US" altLang="ja-JP" dirty="0" smtClean="0"/>
              <a:t>GeForce</a:t>
            </a:r>
            <a:r>
              <a:rPr lang="ja-JP" altLang="en-US" dirty="0" smtClean="0"/>
              <a:t>マシンのほうが</a:t>
            </a:r>
            <a:r>
              <a:rPr lang="en-US" altLang="ja-JP" dirty="0" smtClean="0"/>
              <a:t>Tesla</a:t>
            </a:r>
            <a:r>
              <a:rPr lang="ja-JP" altLang="en-US" dirty="0" smtClean="0"/>
              <a:t>よりも性能がいいのか？</a:t>
            </a:r>
            <a:endParaRPr lang="en-US" altLang="ja-JP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We don’t use double precision floating operation,</a:t>
            </a:r>
            <a:r>
              <a:rPr lang="en-US" altLang="ja-JP" baseline="0" dirty="0" smtClean="0"/>
              <a:t> but integer operations.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So GeForce GPU</a:t>
            </a:r>
            <a:r>
              <a:rPr lang="en-US" altLang="ja-JP" baseline="0" dirty="0" smtClean="0"/>
              <a:t> is better at </a:t>
            </a:r>
            <a:r>
              <a:rPr lang="en-US" altLang="ja-JP" baseline="0" dirty="0" err="1" smtClean="0"/>
              <a:t>BFSthan</a:t>
            </a:r>
            <a:r>
              <a:rPr lang="en-US" altLang="ja-JP" baseline="0" dirty="0" smtClean="0"/>
              <a:t> Tesla.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However, when the </a:t>
            </a:r>
            <a:r>
              <a:rPr lang="en-US" altLang="ja-JP" baseline="0" dirty="0" err="1" smtClean="0"/>
              <a:t>edgefactor</a:t>
            </a:r>
            <a:r>
              <a:rPr lang="en-US" altLang="ja-JP" baseline="0" dirty="0" smtClean="0"/>
              <a:t> of graph is bigger, for example about 100, Tesla GPU is better than GeForce GPU.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Because, Tesla GPU have larger L2 cache than one of GeForce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Q. Merrill</a:t>
            </a:r>
            <a:r>
              <a:rPr lang="ja-JP" altLang="en-US" baseline="0" dirty="0" smtClean="0"/>
              <a:t>との性能比較でなぜスケーリングが良かったか？</a:t>
            </a: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We can divide the number of times of random memory access at </a:t>
            </a:r>
            <a:r>
              <a:rPr lang="en-US" altLang="ja-JP" baseline="0" dirty="0" err="1" smtClean="0"/>
              <a:t>GatherNeighbors</a:t>
            </a:r>
            <a:r>
              <a:rPr lang="en-US" altLang="ja-JP" baseline="0" dirty="0" smtClean="0"/>
              <a:t> kernel into GPUs easily.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The random access is heavy.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And we can improve space locality when we add GPUs to target system.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So we can achieve better scaling than Merrill’s BFS.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Q. 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なんでmerrillの方法でやると提案手法よりも性能が良くなるのか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？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Merrill's BFS don't remove all duplicates completely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because 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communcataion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 between GPUs is used by PCI Express.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PCI Express is faster than Ethernet.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our target system has small communication bandwidth.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So, we should remove all duplicates to reduce the amount of communication.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Mastrostefano’BFS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 and our previous BFS remove all duplicates by sorting and unique.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But sorting is very heavy.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Segoe UI"/>
                <a:ea typeface="メイリオ"/>
                <a:cs typeface="+mn-cs"/>
              </a:rPr>
              <a:t>So we use 2 array types to generate duplicates.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Q. CPU</a:t>
            </a:r>
            <a:r>
              <a:rPr lang="ja-JP" altLang="en-US" baseline="0" dirty="0" smtClean="0"/>
              <a:t>と比較したらどれだけ早くなるのか？</a:t>
            </a:r>
            <a:endParaRPr lang="en-US" altLang="ja-JP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When we use reference program of Graph500, single node, multi-thread version, we achieve about 100 MTEPS at SCALE=22 and </a:t>
            </a:r>
            <a:r>
              <a:rPr lang="en-US" altLang="ja-JP" baseline="0" dirty="0" err="1" smtClean="0"/>
              <a:t>edgefactor</a:t>
            </a:r>
            <a:r>
              <a:rPr lang="en-US" altLang="ja-JP" baseline="0" dirty="0" smtClean="0"/>
              <a:t>=16 with 8 CPU threads.(Intel core i7-4770K)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5369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34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24756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slide show the</a:t>
            </a:r>
            <a:r>
              <a:rPr kumimoji="1" lang="en-US" altLang="ja-JP" baseline="0" dirty="0" smtClean="0"/>
              <a:t> proposed algorithm overview.</a:t>
            </a:r>
          </a:p>
          <a:p>
            <a:r>
              <a:rPr kumimoji="1" lang="en-US" altLang="ja-JP" baseline="0" dirty="0" smtClean="0"/>
              <a:t>We use 3 kernels at every iterations,</a:t>
            </a:r>
          </a:p>
          <a:p>
            <a:r>
              <a:rPr kumimoji="1" lang="en-US" altLang="ja-JP" baseline="0" dirty="0" err="1" smtClean="0"/>
              <a:t>GatherNeighbors</a:t>
            </a:r>
            <a:r>
              <a:rPr kumimoji="1" lang="en-US" altLang="ja-JP" baseline="0" dirty="0" smtClean="0"/>
              <a:t> kernel, </a:t>
            </a:r>
            <a:r>
              <a:rPr kumimoji="1" lang="en-US" altLang="ja-JP" baseline="0" dirty="0" err="1" smtClean="0"/>
              <a:t>UpdateLabels</a:t>
            </a:r>
            <a:r>
              <a:rPr kumimoji="1" lang="en-US" altLang="ja-JP" baseline="0" dirty="0" smtClean="0"/>
              <a:t> kernel and </a:t>
            </a:r>
            <a:r>
              <a:rPr kumimoji="1" lang="en-US" altLang="ja-JP" baseline="0" dirty="0" err="1" smtClean="0"/>
              <a:t>ConvertVectorToQueue</a:t>
            </a:r>
            <a:r>
              <a:rPr kumimoji="1" lang="en-US" altLang="ja-JP" baseline="0" dirty="0" smtClean="0"/>
              <a:t> kernel.</a:t>
            </a:r>
            <a:endParaRPr kumimoji="1" lang="en-US" altLang="ja-JP" dirty="0" smtClean="0"/>
          </a:p>
          <a:p>
            <a:r>
              <a:rPr kumimoji="1" lang="en-US" altLang="ja-JP" dirty="0" smtClean="0"/>
              <a:t>We use different array-type at each kernel.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From next slide I explain</a:t>
            </a:r>
            <a:r>
              <a:rPr kumimoji="1" lang="en-US" altLang="ja-JP" baseline="0" dirty="0" smtClean="0"/>
              <a:t> those kernels </a:t>
            </a:r>
            <a:r>
              <a:rPr kumimoji="1" lang="en-US" altLang="ja-JP" baseline="0" smtClean="0"/>
              <a:t>in detail.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lang="ja-JP" altLang="en-US" smtClean="0"/>
              <a:pPr/>
              <a:t>35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4472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Big data processing has been applied in various fields, for example SNS, biology, and so on.</a:t>
            </a:r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Optimizing graph analyses are required on big data processing because big data are represented by large graphs.</a:t>
            </a:r>
          </a:p>
          <a:p>
            <a:pPr marL="0" lvl="0" indent="0">
              <a:buFont typeface="Arial"/>
              <a:buNone/>
            </a:pPr>
            <a:endParaRPr kumimoji="1" lang="en-US" altLang="ja-JP" baseline="0" dirty="0" smtClean="0"/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Some supercomputers with many GPUs accelerate Breadth First Search that is basic graph algorithm.</a:t>
            </a:r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Ueno et al. proposed BFS on TSUBAME2.0.</a:t>
            </a:r>
          </a:p>
          <a:p>
            <a:pPr marL="0" lvl="0" indent="0">
              <a:buFont typeface="Arial"/>
              <a:buNone/>
            </a:pPr>
            <a:endParaRPr kumimoji="1" lang="en-US" altLang="ja-JP" baseline="0" dirty="0" smtClean="0"/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However, we accelerate BFS on cost-efficient multi-GPU systems.</a:t>
            </a:r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Because data centers don’t treat scientific computing and they </a:t>
            </a:r>
            <a:r>
              <a:rPr kumimoji="1" lang="en-US" altLang="ja-JP" baseline="0" dirty="0" smtClean="0"/>
              <a:t>need not have many strong </a:t>
            </a:r>
            <a:r>
              <a:rPr kumimoji="1" lang="en-US" altLang="ja-JP" baseline="0" dirty="0" smtClean="0"/>
              <a:t>accelerators.</a:t>
            </a:r>
          </a:p>
          <a:p>
            <a:pPr marL="0" lvl="0" indent="0">
              <a:buFont typeface="Arial"/>
              <a:buNone/>
            </a:pPr>
            <a:r>
              <a:rPr kumimoji="1" lang="en-US" altLang="ja-JP" baseline="0" dirty="0" smtClean="0"/>
              <a:t>And small scale data centers have small communication bandwidth and small memory</a:t>
            </a:r>
          </a:p>
          <a:p>
            <a:pPr marL="0" lvl="0" indent="0">
              <a:buFont typeface="Arial"/>
              <a:buNone/>
            </a:pPr>
            <a:endParaRPr kumimoji="1" lang="en-US" altLang="ja-JP" baseline="0" dirty="0" smtClean="0"/>
          </a:p>
          <a:p>
            <a:pPr marL="0" lvl="0" indent="0">
              <a:buFont typeface="Arial"/>
              <a:buNone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535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 I’d like</a:t>
            </a:r>
            <a:r>
              <a:rPr kumimoji="1" lang="en-US" altLang="ja-JP" baseline="0" dirty="0" smtClean="0"/>
              <a:t> to introduce two cost-efficient multi-GPU systems, Express multi-GPU system and gaming machine.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101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Before explain Express multi-GPU system, I introduce ExpEther used at this system.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ExpEther is developed and sold by NEC.</a:t>
            </a:r>
          </a:p>
          <a:p>
            <a:r>
              <a:rPr kumimoji="1" lang="en-US" altLang="ja-JP" baseline="0" dirty="0" smtClean="0"/>
              <a:t>We can expand small PCI Express area to wider Ethernet area by ExpEther.</a:t>
            </a:r>
          </a:p>
          <a:p>
            <a:r>
              <a:rPr kumimoji="1" lang="en-US" altLang="ja-JP" baseline="0" dirty="0" smtClean="0"/>
              <a:t>It encapsulate Transaction Layer Packet, TLP to Ethernet frame such as this figure.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664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dirty="0" smtClean="0"/>
              <a:t>Express</a:t>
            </a:r>
            <a:r>
              <a:rPr kumimoji="1" lang="en-US" altLang="ja-JP" baseline="0" dirty="0" smtClean="0"/>
              <a:t> multi-GPU system is single host system.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Host and devices are connected by Ethernet with ExpEther.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This system has 3 advantages.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First, this system provides flat view programming.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We can do programming easily.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Second, this system has good scalability.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We can connect many I/O boxes with GPUs to a host. [CLICK]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Third, We can put GPUs at remote area.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However, this system has a disadvantage.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The communication bandwidth of this system is small.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baseline="0" dirty="0" smtClean="0"/>
              <a:t>The disadvantage can be bottleneck at some applications.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204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dirty="0" smtClean="0"/>
              <a:t>Next</a:t>
            </a:r>
            <a:r>
              <a:rPr kumimoji="1" lang="en-US" altLang="ja-JP" sz="1200" baseline="0" dirty="0" smtClean="0"/>
              <a:t> I introduce the other system, gaming machine.</a:t>
            </a:r>
            <a:endParaRPr kumimoji="1" lang="en-US" altLang="ja-JP" sz="1200" dirty="0" smtClean="0"/>
          </a:p>
          <a:p>
            <a:pPr>
              <a:lnSpc>
                <a:spcPct val="120000"/>
              </a:lnSpc>
            </a:pPr>
            <a:endParaRPr lang="en-US" altLang="ja-JP" sz="1200" dirty="0" smtClean="0"/>
          </a:p>
          <a:p>
            <a:pPr>
              <a:lnSpc>
                <a:spcPct val="120000"/>
              </a:lnSpc>
            </a:pPr>
            <a:r>
              <a:rPr lang="en-US" altLang="ja-JP" sz="1200" dirty="0" smtClean="0"/>
              <a:t>This</a:t>
            </a:r>
            <a:r>
              <a:rPr lang="en-US" altLang="ja-JP" sz="1200" baseline="0" dirty="0" smtClean="0"/>
              <a:t> system is also single host system.</a:t>
            </a:r>
          </a:p>
          <a:p>
            <a:pPr>
              <a:lnSpc>
                <a:spcPct val="120000"/>
              </a:lnSpc>
            </a:pPr>
            <a:r>
              <a:rPr kumimoji="1" lang="en-US" altLang="ja-JP" sz="1200" dirty="0" smtClean="0"/>
              <a:t>4</a:t>
            </a:r>
            <a:r>
              <a:rPr kumimoji="1" lang="en-US" altLang="ja-JP" sz="1200" baseline="0" dirty="0" smtClean="0"/>
              <a:t> GPUs are connected on PCI Express slots on a motherboard.</a:t>
            </a:r>
          </a:p>
          <a:p>
            <a:pPr>
              <a:lnSpc>
                <a:spcPct val="120000"/>
              </a:lnSpc>
            </a:pPr>
            <a:endParaRPr kumimoji="1" lang="en-US" altLang="ja-JP" sz="1200" baseline="0" dirty="0" smtClean="0"/>
          </a:p>
          <a:p>
            <a:pPr>
              <a:lnSpc>
                <a:spcPct val="120000"/>
              </a:lnSpc>
            </a:pPr>
            <a:r>
              <a:rPr kumimoji="1" lang="en-US" altLang="ja-JP" sz="1200" baseline="0" dirty="0" smtClean="0"/>
              <a:t>Advantages of this system are flat view programming and tightly connected GPUs.</a:t>
            </a:r>
          </a:p>
          <a:p>
            <a:pPr>
              <a:lnSpc>
                <a:spcPct val="120000"/>
              </a:lnSpc>
            </a:pPr>
            <a:endParaRPr kumimoji="1" lang="en-US" altLang="ja-JP" sz="1200" baseline="0" dirty="0" smtClean="0"/>
          </a:p>
          <a:p>
            <a:pPr>
              <a:lnSpc>
                <a:spcPct val="120000"/>
              </a:lnSpc>
            </a:pPr>
            <a:r>
              <a:rPr kumimoji="1" lang="en-US" altLang="ja-JP" sz="1200" baseline="0" dirty="0" smtClean="0"/>
              <a:t>However, this system </a:t>
            </a:r>
            <a:r>
              <a:rPr kumimoji="1" lang="en-US" altLang="ja-JP" sz="1200" baseline="0" dirty="0" smtClean="0"/>
              <a:t>has not </a:t>
            </a:r>
            <a:r>
              <a:rPr kumimoji="1" lang="en-US" altLang="ja-JP" sz="1200" baseline="0" dirty="0" smtClean="0"/>
              <a:t>scalability.</a:t>
            </a:r>
          </a:p>
          <a:p>
            <a:pPr>
              <a:lnSpc>
                <a:spcPct val="120000"/>
              </a:lnSpc>
            </a:pPr>
            <a:r>
              <a:rPr kumimoji="1" lang="en-US" altLang="ja-JP" sz="1200" baseline="0" dirty="0" smtClean="0"/>
              <a:t>We can install only a few GPUs. [CLICK]</a:t>
            </a:r>
          </a:p>
          <a:p>
            <a:pPr>
              <a:lnSpc>
                <a:spcPct val="120000"/>
              </a:lnSpc>
            </a:pPr>
            <a:endParaRPr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770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 I introduce</a:t>
            </a:r>
            <a:r>
              <a:rPr kumimoji="1" lang="en-US" altLang="ja-JP" baseline="0" dirty="0" smtClean="0"/>
              <a:t> BFS and Level-synchronized BFS.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89F55-5F66-0F47-8D26-68777A3E0CA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2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32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Segoe UI"/>
                <a:ea typeface="メイリオ"/>
                <a:cs typeface="ヒラギノ角ゴ Pro W3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/>
              <a:ea typeface="メイリオ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44306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892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/>
              <a:ea typeface="メイリオ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159385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rgbClr val="FFFFFF"/>
                </a:solidFill>
                <a:latin typeface="Segoe UI"/>
                <a:ea typeface="メイリオ"/>
              </a:defRPr>
            </a:lvl1pPr>
          </a:lstStyle>
          <a:p>
            <a:r>
              <a:rPr lang="en-US" altLang="ja-JP" smtClean="0"/>
              <a:t>6/2/2015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18288"/>
            <a:ext cx="49657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rgbClr val="FFFFFF"/>
                </a:solidFill>
                <a:latin typeface="Segoe UI"/>
                <a:ea typeface="メイリオ"/>
              </a:defRPr>
            </a:lvl1pPr>
          </a:lstStyle>
          <a:p>
            <a:r>
              <a:rPr lang="en-US" altLang="ja-JP" smtClean="0"/>
              <a:t>HEART2015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88200" y="18288"/>
            <a:ext cx="1498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>
                <a:solidFill>
                  <a:srgbClr val="FFFFFF"/>
                </a:solidFill>
                <a:latin typeface="Segoe UI"/>
                <a:ea typeface="メイリオ"/>
              </a:defRPr>
            </a:lvl1pPr>
          </a:lstStyle>
          <a:p>
            <a:fld id="{45E31C3F-C679-2546-A6E2-524E8614E71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kumimoji="1" sz="3200" kern="1200" spc="-100" baseline="0">
          <a:solidFill>
            <a:schemeClr val="tx2"/>
          </a:solidFill>
          <a:latin typeface="Segoe UI"/>
          <a:ea typeface="メイリオ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Segoe UI"/>
          <a:ea typeface="メイリオ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Segoe UI"/>
          <a:ea typeface="メイリオ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Segoe UI"/>
          <a:ea typeface="メイリオ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Segoe UI"/>
          <a:ea typeface="メイリオ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Segoe UI"/>
          <a:ea typeface="メイリオ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5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chart" Target="../charts/char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3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b="1" dirty="0"/>
              <a:t>Breadth First Search on Cost-efficient Multi-GPU Systems </a:t>
            </a:r>
            <a:endParaRPr lang="en-US" altLang="ja-JP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15837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err="1"/>
              <a:t>Takuji</a:t>
            </a:r>
            <a:r>
              <a:rPr lang="en-US" altLang="ja-JP" dirty="0"/>
              <a:t> </a:t>
            </a:r>
            <a:r>
              <a:rPr lang="en-US" altLang="ja-JP" dirty="0" err="1" smtClean="0"/>
              <a:t>Mitsuishi</a:t>
            </a:r>
            <a:r>
              <a:rPr lang="en-US" altLang="ja-JP" dirty="0"/>
              <a:t>†</a:t>
            </a:r>
            <a:r>
              <a:rPr lang="en-US" altLang="ja-JP" dirty="0" smtClean="0"/>
              <a:t>, </a:t>
            </a:r>
            <a:r>
              <a:rPr lang="en-US" altLang="ja-JP" dirty="0"/>
              <a:t>Jun </a:t>
            </a:r>
            <a:r>
              <a:rPr lang="en-US" altLang="ja-JP" dirty="0" smtClean="0"/>
              <a:t>Suzuki†</a:t>
            </a:r>
            <a:r>
              <a:rPr lang="en-US" altLang="ja-JP" dirty="0"/>
              <a:t>†</a:t>
            </a:r>
            <a:r>
              <a:rPr lang="en-US" altLang="ja-JP" dirty="0" smtClean="0"/>
              <a:t>, </a:t>
            </a:r>
            <a:r>
              <a:rPr lang="en-US" altLang="ja-JP" dirty="0"/>
              <a:t>Yuki </a:t>
            </a:r>
            <a:r>
              <a:rPr lang="en-US" altLang="ja-JP" dirty="0" smtClean="0"/>
              <a:t>Hayashi†</a:t>
            </a:r>
            <a:r>
              <a:rPr lang="en-US" altLang="ja-JP" dirty="0"/>
              <a:t>†</a:t>
            </a:r>
            <a:r>
              <a:rPr lang="en-US" altLang="ja-JP" dirty="0" smtClean="0"/>
              <a:t>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Masaki </a:t>
            </a:r>
            <a:r>
              <a:rPr lang="en-US" altLang="ja-JP" dirty="0" err="1" smtClean="0"/>
              <a:t>Kan</a:t>
            </a:r>
            <a:r>
              <a:rPr lang="en-US" altLang="ja-JP" dirty="0" smtClean="0"/>
              <a:t>†</a:t>
            </a:r>
            <a:r>
              <a:rPr lang="en-US" altLang="ja-JP" dirty="0"/>
              <a:t>†</a:t>
            </a:r>
            <a:r>
              <a:rPr lang="en-US" altLang="ja-JP" dirty="0" smtClean="0"/>
              <a:t>, </a:t>
            </a:r>
            <a:r>
              <a:rPr lang="en-US" altLang="ja-JP" dirty="0" err="1"/>
              <a:t>Hideharu</a:t>
            </a:r>
            <a:r>
              <a:rPr lang="en-US" altLang="ja-JP" dirty="0"/>
              <a:t> </a:t>
            </a:r>
            <a:r>
              <a:rPr lang="en-US" altLang="ja-JP" dirty="0" smtClean="0"/>
              <a:t>Amano†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† Keio </a:t>
            </a:r>
            <a:r>
              <a:rPr lang="en-US" altLang="ja-JP" dirty="0" err="1" smtClean="0"/>
              <a:t>Univ</a:t>
            </a:r>
            <a:r>
              <a:rPr lang="en-US" altLang="ja-JP" dirty="0" smtClean="0"/>
              <a:t>, †† NEC</a:t>
            </a:r>
            <a:endParaRPr lang="en-US" altLang="ja-JP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771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Breadth First Search (BFS)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dirty="0" smtClean="0"/>
              <a:t>Basic graph search algorithm</a:t>
            </a:r>
            <a:endParaRPr lang="en-US" altLang="ja-JP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Visit all linked vertices one after another from a source vertex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6/2/2015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995077" y="2966268"/>
            <a:ext cx="1745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Visited vertices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337068" y="2966268"/>
            <a:ext cx="1827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Searched graph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7723120" y="3933722"/>
            <a:ext cx="88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Level 1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723120" y="4727657"/>
            <a:ext cx="88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Level 2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723120" y="3141000"/>
            <a:ext cx="88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Level 0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132" name="図形グループ 131"/>
          <p:cNvGrpSpPr/>
          <p:nvPr/>
        </p:nvGrpSpPr>
        <p:grpSpPr>
          <a:xfrm>
            <a:off x="737528" y="3799815"/>
            <a:ext cx="3210333" cy="1932612"/>
            <a:chOff x="5277736" y="95444"/>
            <a:chExt cx="3210333" cy="1932612"/>
          </a:xfrm>
        </p:grpSpPr>
        <p:sp>
          <p:nvSpPr>
            <p:cNvPr id="72" name="円/楕円 71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0000"/>
                  </a:solidFill>
                  <a:latin typeface="Segoe UI"/>
                  <a:cs typeface="Segoe UI"/>
                </a:rPr>
                <a:t>0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3" name="円/楕円 72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1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4" name="円/楕円 73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4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2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3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7" name="円/楕円 76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8" name="円/楕円 77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6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sp>
          <p:nvSpPr>
            <p:cNvPr id="79" name="円/楕円 78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cs typeface="Segoe UI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cs typeface="Segoe UI"/>
              </a:endParaRPr>
            </a:p>
          </p:txBody>
        </p:sp>
        <p:cxnSp>
          <p:nvCxnSpPr>
            <p:cNvPr id="80" name="直線コネクタ 79"/>
            <p:cNvCxnSpPr>
              <a:stCxn id="75" idx="3"/>
              <a:endCxn id="72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7" name="直線コネクタ 86"/>
            <p:cNvCxnSpPr>
              <a:stCxn id="72" idx="5"/>
              <a:endCxn id="73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1" name="直線コネクタ 90"/>
            <p:cNvCxnSpPr>
              <a:stCxn id="75" idx="5"/>
              <a:endCxn id="74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2" name="直線コネクタ 91"/>
            <p:cNvCxnSpPr>
              <a:stCxn id="76" idx="5"/>
              <a:endCxn id="77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7" name="直線コネクタ 96"/>
            <p:cNvCxnSpPr>
              <a:stCxn id="74" idx="5"/>
              <a:endCxn id="78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9" name="直線コネクタ 118"/>
            <p:cNvCxnSpPr>
              <a:stCxn id="73" idx="6"/>
              <a:endCxn id="78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0" name="直線コネクタ 119"/>
            <p:cNvCxnSpPr>
              <a:stCxn id="74" idx="3"/>
              <a:endCxn id="73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1" name="直線コネクタ 120"/>
            <p:cNvCxnSpPr>
              <a:stCxn id="72" idx="6"/>
              <a:endCxn id="74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2" name="直線コネクタ 121"/>
            <p:cNvCxnSpPr>
              <a:stCxn id="75" idx="4"/>
              <a:endCxn id="73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3" name="直線コネクタ 122"/>
            <p:cNvCxnSpPr>
              <a:stCxn id="75" idx="6"/>
              <a:endCxn id="76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4" name="直線コネクタ 123"/>
            <p:cNvCxnSpPr>
              <a:stCxn id="76" idx="4"/>
              <a:endCxn id="74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5" name="直線コネクタ 124"/>
            <p:cNvCxnSpPr>
              <a:stCxn id="77" idx="3"/>
              <a:endCxn id="78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7" name="直線コネクタ 126"/>
            <p:cNvCxnSpPr>
              <a:stCxn id="77" idx="5"/>
              <a:endCxn id="79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33" name="円/楕円 132"/>
          <p:cNvSpPr/>
          <p:nvPr/>
        </p:nvSpPr>
        <p:spPr>
          <a:xfrm>
            <a:off x="6059226" y="3072764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FFFF"/>
                </a:solidFill>
                <a:latin typeface="Segoe UI"/>
                <a:cs typeface="Segoe UI"/>
              </a:rPr>
              <a:t>0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4" name="円/楕円 133"/>
          <p:cNvSpPr/>
          <p:nvPr/>
        </p:nvSpPr>
        <p:spPr>
          <a:xfrm>
            <a:off x="5101835" y="384982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rgbClr val="FFFFFF"/>
                </a:solidFill>
                <a:latin typeface="Segoe UI"/>
                <a:cs typeface="Segoe UI"/>
              </a:rPr>
              <a:t>1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5" name="円/楕円 134"/>
          <p:cNvSpPr/>
          <p:nvPr/>
        </p:nvSpPr>
        <p:spPr>
          <a:xfrm>
            <a:off x="6057162" y="384982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2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6" name="円/楕円 135"/>
          <p:cNvSpPr/>
          <p:nvPr/>
        </p:nvSpPr>
        <p:spPr>
          <a:xfrm>
            <a:off x="7030128" y="384982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4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7" name="円/楕円 136"/>
          <p:cNvSpPr/>
          <p:nvPr/>
        </p:nvSpPr>
        <p:spPr>
          <a:xfrm>
            <a:off x="6057162" y="462326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3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8" name="円/楕円 137"/>
          <p:cNvSpPr/>
          <p:nvPr/>
        </p:nvSpPr>
        <p:spPr>
          <a:xfrm>
            <a:off x="5101835" y="462326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6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9" name="円/楕円 138"/>
          <p:cNvSpPr/>
          <p:nvPr/>
        </p:nvSpPr>
        <p:spPr>
          <a:xfrm>
            <a:off x="5105935" y="538478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5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40" name="円/楕円 139"/>
          <p:cNvSpPr/>
          <p:nvPr/>
        </p:nvSpPr>
        <p:spPr>
          <a:xfrm>
            <a:off x="5105935" y="6149099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FFFF"/>
                </a:solidFill>
                <a:latin typeface="Segoe UI"/>
                <a:cs typeface="Segoe UI"/>
              </a:rPr>
              <a:t>7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cxnSp>
        <p:nvCxnSpPr>
          <p:cNvPr id="141" name="直線コネクタ 140"/>
          <p:cNvCxnSpPr>
            <a:stCxn id="133" idx="5"/>
            <a:endCxn id="136" idx="0"/>
          </p:cNvCxnSpPr>
          <p:nvPr/>
        </p:nvCxnSpPr>
        <p:spPr>
          <a:xfrm>
            <a:off x="6489465" y="3503003"/>
            <a:ext cx="792691" cy="346820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44" name="直線コネクタ 143"/>
          <p:cNvCxnSpPr>
            <a:stCxn id="133" idx="4"/>
            <a:endCxn id="135" idx="0"/>
          </p:cNvCxnSpPr>
          <p:nvPr/>
        </p:nvCxnSpPr>
        <p:spPr>
          <a:xfrm flipH="1">
            <a:off x="6309190" y="3576820"/>
            <a:ext cx="2064" cy="273003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47" name="直線コネクタ 146"/>
          <p:cNvCxnSpPr>
            <a:stCxn id="133" idx="3"/>
            <a:endCxn id="134" idx="0"/>
          </p:cNvCxnSpPr>
          <p:nvPr/>
        </p:nvCxnSpPr>
        <p:spPr>
          <a:xfrm flipH="1">
            <a:off x="5353863" y="3503003"/>
            <a:ext cx="779180" cy="346820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4" name="直線コネクタ 153"/>
          <p:cNvCxnSpPr>
            <a:stCxn id="134" idx="4"/>
            <a:endCxn id="138" idx="0"/>
          </p:cNvCxnSpPr>
          <p:nvPr/>
        </p:nvCxnSpPr>
        <p:spPr>
          <a:xfrm>
            <a:off x="5353863" y="4353879"/>
            <a:ext cx="0" cy="269384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7" name="直線コネクタ 156"/>
          <p:cNvCxnSpPr>
            <a:stCxn id="135" idx="4"/>
            <a:endCxn id="137" idx="0"/>
          </p:cNvCxnSpPr>
          <p:nvPr/>
        </p:nvCxnSpPr>
        <p:spPr>
          <a:xfrm>
            <a:off x="6309190" y="4353879"/>
            <a:ext cx="0" cy="269384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2" name="直線コネクタ 161"/>
          <p:cNvCxnSpPr>
            <a:stCxn id="138" idx="4"/>
            <a:endCxn id="139" idx="0"/>
          </p:cNvCxnSpPr>
          <p:nvPr/>
        </p:nvCxnSpPr>
        <p:spPr>
          <a:xfrm>
            <a:off x="5353863" y="5127319"/>
            <a:ext cx="4100" cy="257464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5" name="直線コネクタ 164"/>
          <p:cNvCxnSpPr>
            <a:stCxn id="139" idx="4"/>
            <a:endCxn id="140" idx="0"/>
          </p:cNvCxnSpPr>
          <p:nvPr/>
        </p:nvCxnSpPr>
        <p:spPr>
          <a:xfrm>
            <a:off x="5357963" y="5888839"/>
            <a:ext cx="0" cy="260260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68" name="テキスト ボックス 167"/>
          <p:cNvSpPr txBox="1"/>
          <p:nvPr/>
        </p:nvSpPr>
        <p:spPr>
          <a:xfrm>
            <a:off x="7723120" y="5506016"/>
            <a:ext cx="88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Level 3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7723120" y="6283823"/>
            <a:ext cx="88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Level 4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70" name="円/楕円 169"/>
          <p:cNvSpPr/>
          <p:nvPr/>
        </p:nvSpPr>
        <p:spPr>
          <a:xfrm>
            <a:off x="737528" y="4487388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  <a:latin typeface="Segoe UI"/>
                <a:cs typeface="Segoe UI"/>
              </a:rPr>
              <a:t>0</a:t>
            </a:r>
            <a:endParaRPr kumimoji="1" lang="ja-JP" altLang="en-US" dirty="0">
              <a:solidFill>
                <a:schemeClr val="bg1"/>
              </a:solidFill>
              <a:latin typeface="Segoe UI"/>
              <a:cs typeface="Segoe UI"/>
            </a:endParaRPr>
          </a:p>
        </p:txBody>
      </p:sp>
      <p:sp>
        <p:nvSpPr>
          <p:cNvPr id="172" name="円/楕円 171"/>
          <p:cNvSpPr/>
          <p:nvPr/>
        </p:nvSpPr>
        <p:spPr>
          <a:xfrm>
            <a:off x="1383930" y="3798998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2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3" name="円/楕円 172"/>
          <p:cNvSpPr/>
          <p:nvPr/>
        </p:nvSpPr>
        <p:spPr>
          <a:xfrm>
            <a:off x="1360350" y="5228371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1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4" name="円/楕円 173"/>
          <p:cNvSpPr/>
          <p:nvPr/>
        </p:nvSpPr>
        <p:spPr>
          <a:xfrm>
            <a:off x="2326106" y="3805072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3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5" name="円/楕円 174"/>
          <p:cNvSpPr/>
          <p:nvPr/>
        </p:nvSpPr>
        <p:spPr>
          <a:xfrm>
            <a:off x="1959229" y="4487388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4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6" name="円/楕円 175"/>
          <p:cNvSpPr/>
          <p:nvPr/>
        </p:nvSpPr>
        <p:spPr>
          <a:xfrm>
            <a:off x="2982453" y="4487388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5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7" name="円/楕円 176"/>
          <p:cNvSpPr/>
          <p:nvPr/>
        </p:nvSpPr>
        <p:spPr>
          <a:xfrm>
            <a:off x="2263186" y="5228371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6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8" name="円/楕円 177"/>
          <p:cNvSpPr/>
          <p:nvPr/>
        </p:nvSpPr>
        <p:spPr>
          <a:xfrm>
            <a:off x="3443805" y="5221293"/>
            <a:ext cx="504056" cy="50405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7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79" name="円/楕円 178"/>
          <p:cNvSpPr/>
          <p:nvPr/>
        </p:nvSpPr>
        <p:spPr>
          <a:xfrm>
            <a:off x="737528" y="4486487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  <a:latin typeface="Segoe UI"/>
                <a:cs typeface="Segoe UI"/>
              </a:rPr>
              <a:t>0</a:t>
            </a:r>
            <a:endParaRPr kumimoji="1" lang="ja-JP" altLang="en-US" dirty="0">
              <a:solidFill>
                <a:schemeClr val="bg1"/>
              </a:solidFill>
              <a:latin typeface="Segoe UI"/>
              <a:cs typeface="Segoe UI"/>
            </a:endParaRPr>
          </a:p>
        </p:txBody>
      </p:sp>
      <p:sp>
        <p:nvSpPr>
          <p:cNvPr id="180" name="円/楕円 179"/>
          <p:cNvSpPr/>
          <p:nvPr/>
        </p:nvSpPr>
        <p:spPr>
          <a:xfrm>
            <a:off x="1383930" y="3798097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2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1" name="円/楕円 180"/>
          <p:cNvSpPr/>
          <p:nvPr/>
        </p:nvSpPr>
        <p:spPr>
          <a:xfrm>
            <a:off x="1360350" y="5227470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1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2" name="円/楕円 181"/>
          <p:cNvSpPr/>
          <p:nvPr/>
        </p:nvSpPr>
        <p:spPr>
          <a:xfrm>
            <a:off x="2326106" y="3804171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3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3" name="円/楕円 182"/>
          <p:cNvSpPr/>
          <p:nvPr/>
        </p:nvSpPr>
        <p:spPr>
          <a:xfrm>
            <a:off x="1959229" y="4486487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4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4" name="円/楕円 183"/>
          <p:cNvSpPr/>
          <p:nvPr/>
        </p:nvSpPr>
        <p:spPr>
          <a:xfrm>
            <a:off x="2982453" y="4486487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5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5" name="円/楕円 184"/>
          <p:cNvSpPr/>
          <p:nvPr/>
        </p:nvSpPr>
        <p:spPr>
          <a:xfrm>
            <a:off x="2263186" y="5227470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6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86" name="円/楕円 185"/>
          <p:cNvSpPr/>
          <p:nvPr/>
        </p:nvSpPr>
        <p:spPr>
          <a:xfrm>
            <a:off x="3443805" y="5220392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7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86" name="円/楕円 85"/>
          <p:cNvSpPr/>
          <p:nvPr/>
        </p:nvSpPr>
        <p:spPr>
          <a:xfrm>
            <a:off x="6059226" y="3072764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FFFF"/>
                </a:solidFill>
                <a:latin typeface="Segoe UI"/>
                <a:cs typeface="Segoe UI"/>
              </a:rPr>
              <a:t>0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88" name="円/楕円 87"/>
          <p:cNvSpPr/>
          <p:nvPr/>
        </p:nvSpPr>
        <p:spPr>
          <a:xfrm>
            <a:off x="5101835" y="384982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rgbClr val="FFFFFF"/>
                </a:solidFill>
                <a:latin typeface="Segoe UI"/>
                <a:cs typeface="Segoe UI"/>
              </a:rPr>
              <a:t>1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89" name="円/楕円 88"/>
          <p:cNvSpPr/>
          <p:nvPr/>
        </p:nvSpPr>
        <p:spPr>
          <a:xfrm>
            <a:off x="6057162" y="384982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2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90" name="円/楕円 89"/>
          <p:cNvSpPr/>
          <p:nvPr/>
        </p:nvSpPr>
        <p:spPr>
          <a:xfrm>
            <a:off x="7030128" y="384982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4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057162" y="462326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3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94" name="円/楕円 93"/>
          <p:cNvSpPr/>
          <p:nvPr/>
        </p:nvSpPr>
        <p:spPr>
          <a:xfrm>
            <a:off x="5101835" y="462326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6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95" name="円/楕円 94"/>
          <p:cNvSpPr/>
          <p:nvPr/>
        </p:nvSpPr>
        <p:spPr>
          <a:xfrm>
            <a:off x="5105935" y="5384783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FFFF"/>
                </a:solidFill>
                <a:latin typeface="Segoe UI"/>
                <a:cs typeface="Segoe UI"/>
              </a:rPr>
              <a:t>5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96" name="円/楕円 95"/>
          <p:cNvSpPr/>
          <p:nvPr/>
        </p:nvSpPr>
        <p:spPr>
          <a:xfrm>
            <a:off x="5105935" y="6149099"/>
            <a:ext cx="504056" cy="504056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FFFF"/>
                </a:solidFill>
                <a:latin typeface="Segoe UI"/>
                <a:cs typeface="Segoe UI"/>
              </a:rPr>
              <a:t>7</a:t>
            </a:r>
            <a:endParaRPr kumimoji="1" lang="ja-JP" altLang="en-US" dirty="0">
              <a:solidFill>
                <a:srgbClr val="FFFFFF"/>
              </a:solidFill>
              <a:latin typeface="Segoe UI"/>
              <a:cs typeface="Segoe U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846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  <p:bldP spid="134" grpId="0" animBg="1"/>
      <p:bldP spid="135" grpId="0" animBg="1"/>
      <p:bldP spid="136" grpId="0" animBg="1"/>
      <p:bldP spid="136" grpId="1" animBg="1"/>
      <p:bldP spid="137" grpId="0" animBg="1"/>
      <p:bldP spid="138" grpId="0" animBg="1"/>
      <p:bldP spid="139" grpId="0" animBg="1"/>
      <p:bldP spid="140" grpId="0" animBg="1"/>
      <p:bldP spid="170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86" grpId="0" animBg="1"/>
      <p:bldP spid="88" grpId="0" animBg="1"/>
      <p:bldP spid="89" grpId="0" animBg="1"/>
      <p:bldP spid="90" grpId="0" animBg="1"/>
      <p:bldP spid="93" grpId="0" animBg="1"/>
      <p:bldP spid="94" grpId="0" animBg="1"/>
      <p:bldP spid="95" grpId="0" animBg="1"/>
      <p:bldP spid="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タイトル 19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Level-synchronized BFS</a:t>
            </a:r>
            <a:endParaRPr kumimoji="1" lang="ja-JP" altLang="en-US" dirty="0"/>
          </a:p>
        </p:txBody>
      </p:sp>
      <p:sp>
        <p:nvSpPr>
          <p:cNvPr id="194" name="コンテンツ プレースホルダー 19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ja-JP" dirty="0" smtClean="0"/>
              <a:t>Search neighbors of vertices in </a:t>
            </a:r>
            <a:r>
              <a:rPr lang="en-US" altLang="ja-JP" dirty="0" smtClean="0">
                <a:solidFill>
                  <a:schemeClr val="accent2"/>
                </a:solidFill>
              </a:rPr>
              <a:t>C</a:t>
            </a:r>
            <a:r>
              <a:rPr lang="en-US" altLang="ja-JP" sz="2000" dirty="0" smtClean="0">
                <a:solidFill>
                  <a:schemeClr val="accent2"/>
                </a:solidFill>
              </a:rPr>
              <a:t>urrent </a:t>
            </a:r>
            <a:r>
              <a:rPr lang="en-US" altLang="ja-JP" dirty="0" smtClean="0">
                <a:solidFill>
                  <a:schemeClr val="accent2"/>
                </a:solidFill>
              </a:rPr>
              <a:t>F</a:t>
            </a:r>
            <a:r>
              <a:rPr lang="en-US" altLang="ja-JP" sz="2000" dirty="0" smtClean="0">
                <a:solidFill>
                  <a:schemeClr val="accent2"/>
                </a:solidFill>
              </a:rPr>
              <a:t>rontier</a:t>
            </a:r>
            <a:r>
              <a:rPr lang="en-US" altLang="ja-JP" dirty="0" smtClean="0"/>
              <a:t> in parallel</a:t>
            </a:r>
            <a:endParaRPr lang="en-US" altLang="ja-JP" dirty="0"/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ja-JP" dirty="0" smtClean="0"/>
              <a:t>Put unvisited neighbors into </a:t>
            </a:r>
            <a:r>
              <a:rPr lang="en-US" altLang="ja-JP" dirty="0" smtClean="0">
                <a:solidFill>
                  <a:schemeClr val="accent1"/>
                </a:solidFill>
              </a:rPr>
              <a:t>N</a:t>
            </a:r>
            <a:r>
              <a:rPr lang="en-US" altLang="ja-JP" sz="2000" dirty="0" smtClean="0">
                <a:solidFill>
                  <a:schemeClr val="accent1"/>
                </a:solidFill>
              </a:rPr>
              <a:t>ext</a:t>
            </a:r>
            <a:r>
              <a:rPr lang="en-US" altLang="ja-JP" dirty="0" smtClean="0">
                <a:solidFill>
                  <a:schemeClr val="accent1"/>
                </a:solidFill>
              </a:rPr>
              <a:t> F</a:t>
            </a:r>
            <a:r>
              <a:rPr lang="en-US" altLang="ja-JP" sz="2000" dirty="0" smtClean="0">
                <a:solidFill>
                  <a:schemeClr val="accent1"/>
                </a:solidFill>
              </a:rPr>
              <a:t>rontier</a:t>
            </a:r>
            <a:r>
              <a:rPr lang="en-US" altLang="ja-JP" dirty="0" smtClean="0">
                <a:solidFill>
                  <a:schemeClr val="accent1"/>
                </a:solidFill>
              </a:rPr>
              <a:t> </a:t>
            </a:r>
            <a:r>
              <a:rPr lang="en-US" altLang="ja-JP" dirty="0" smtClean="0"/>
              <a:t>and those neighbors are labeled parent vertices</a:t>
            </a:r>
            <a:endParaRPr lang="en-US" altLang="ja-JP" dirty="0" smtClean="0">
              <a:solidFill>
                <a:schemeClr val="accent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ja-JP" dirty="0" smtClean="0"/>
              <a:t>Swap </a:t>
            </a:r>
            <a:r>
              <a:rPr lang="en-US" altLang="ja-JP" dirty="0" smtClean="0">
                <a:solidFill>
                  <a:schemeClr val="accent2"/>
                </a:solidFill>
              </a:rPr>
              <a:t>CF</a:t>
            </a:r>
            <a:r>
              <a:rPr lang="en-US" altLang="ja-JP" dirty="0" smtClean="0"/>
              <a:t> and </a:t>
            </a:r>
            <a:r>
              <a:rPr lang="en-US" altLang="ja-JP" dirty="0" smtClean="0">
                <a:solidFill>
                  <a:srgbClr val="4F81BD"/>
                </a:solidFill>
              </a:rPr>
              <a:t>NF</a:t>
            </a:r>
            <a:r>
              <a:rPr lang="en-US" altLang="ja-JP" dirty="0" smtClean="0"/>
              <a:t> then iterate step 1 and 2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HEART2015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11</a:t>
            </a:fld>
            <a:endParaRPr kumimoji="1" lang="ja-JP" altLang="en-US"/>
          </a:p>
        </p:txBody>
      </p:sp>
      <p:grpSp>
        <p:nvGrpSpPr>
          <p:cNvPr id="139" name="図形グループ 138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140" name="円/楕円 139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1" name="円/楕円 140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2" name="円/楕円 141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3" name="円/楕円 142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4" name="円/楕円 143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5" name="円/楕円 144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6" name="円/楕円 145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7" name="円/楕円 146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48" name="直線コネクタ 147"/>
            <p:cNvCxnSpPr>
              <a:stCxn id="143" idx="3"/>
              <a:endCxn id="140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49" name="直線コネクタ 148"/>
            <p:cNvCxnSpPr>
              <a:stCxn id="140" idx="5"/>
              <a:endCxn id="141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0" name="直線コネクタ 149"/>
            <p:cNvCxnSpPr>
              <a:stCxn id="143" idx="5"/>
              <a:endCxn id="142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1" name="直線コネクタ 150"/>
            <p:cNvCxnSpPr>
              <a:stCxn id="144" idx="5"/>
              <a:endCxn id="145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2" name="直線コネクタ 151"/>
            <p:cNvCxnSpPr>
              <a:stCxn id="142" idx="5"/>
              <a:endCxn id="146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3" name="直線コネクタ 152"/>
            <p:cNvCxnSpPr>
              <a:stCxn id="141" idx="6"/>
              <a:endCxn id="146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4" name="直線コネクタ 153"/>
            <p:cNvCxnSpPr>
              <a:stCxn id="142" idx="3"/>
              <a:endCxn id="141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5" name="直線コネクタ 154"/>
            <p:cNvCxnSpPr>
              <a:stCxn id="140" idx="6"/>
              <a:endCxn id="142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6" name="直線コネクタ 155"/>
            <p:cNvCxnSpPr>
              <a:stCxn id="143" idx="4"/>
              <a:endCxn id="141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7" name="直線コネクタ 156"/>
            <p:cNvCxnSpPr>
              <a:stCxn id="143" idx="6"/>
              <a:endCxn id="144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8" name="直線コネクタ 157"/>
            <p:cNvCxnSpPr>
              <a:stCxn id="144" idx="4"/>
              <a:endCxn id="142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9" name="直線コネクタ 158"/>
            <p:cNvCxnSpPr>
              <a:stCxn id="145" idx="3"/>
              <a:endCxn id="146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0" name="直線コネクタ 159"/>
            <p:cNvCxnSpPr>
              <a:stCxn id="145" idx="5"/>
              <a:endCxn id="147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17" name="図形グループ 116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118" name="円/楕円 11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9" name="円/楕円 11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0" name="円/楕円 11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1" name="円/楕円 12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2" name="円/楕円 12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3" name="円/楕円 12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4" name="円/楕円 12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5" name="円/楕円 12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26" name="直線コネクタ 125"/>
            <p:cNvCxnSpPr>
              <a:stCxn id="121" idx="3"/>
              <a:endCxn id="11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7" name="直線コネクタ 126"/>
            <p:cNvCxnSpPr>
              <a:stCxn id="118" idx="5"/>
              <a:endCxn id="11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8" name="直線コネクタ 127"/>
            <p:cNvCxnSpPr>
              <a:stCxn id="121" idx="5"/>
              <a:endCxn id="12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9" name="直線コネクタ 128"/>
            <p:cNvCxnSpPr>
              <a:stCxn id="122" idx="5"/>
              <a:endCxn id="12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0" name="直線コネクタ 129"/>
            <p:cNvCxnSpPr>
              <a:stCxn id="120" idx="5"/>
              <a:endCxn id="12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1" name="直線コネクタ 130"/>
            <p:cNvCxnSpPr>
              <a:stCxn id="119" idx="6"/>
              <a:endCxn id="12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2" name="直線コネクタ 131"/>
            <p:cNvCxnSpPr>
              <a:stCxn id="120" idx="3"/>
              <a:endCxn id="11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3" name="直線コネクタ 132"/>
            <p:cNvCxnSpPr>
              <a:stCxn id="118" idx="6"/>
              <a:endCxn id="12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4" name="直線コネクタ 133"/>
            <p:cNvCxnSpPr>
              <a:stCxn id="121" idx="4"/>
              <a:endCxn id="11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5" name="直線コネクタ 134"/>
            <p:cNvCxnSpPr>
              <a:stCxn id="121" idx="6"/>
              <a:endCxn id="12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6" name="直線コネクタ 135"/>
            <p:cNvCxnSpPr>
              <a:stCxn id="122" idx="4"/>
              <a:endCxn id="12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7" name="直線コネクタ 136"/>
            <p:cNvCxnSpPr>
              <a:stCxn id="123" idx="3"/>
              <a:endCxn id="12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8" name="直線コネクタ 137"/>
            <p:cNvCxnSpPr>
              <a:stCxn id="123" idx="5"/>
              <a:endCxn id="12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51" name="図形グループ 50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52" name="円/楕円 51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3" name="円/楕円 52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7" name="円/楕円 56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8" name="円/楕円 57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59" name="円/楕円 58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60" name="直線コネクタ 59"/>
            <p:cNvCxnSpPr>
              <a:stCxn id="55" idx="3"/>
              <a:endCxn id="52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1" name="直線コネクタ 60"/>
            <p:cNvCxnSpPr>
              <a:stCxn id="52" idx="5"/>
              <a:endCxn id="53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2" name="直線コネクタ 61"/>
            <p:cNvCxnSpPr>
              <a:stCxn id="55" idx="5"/>
              <a:endCxn id="54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3" name="直線コネクタ 62"/>
            <p:cNvCxnSpPr>
              <a:stCxn id="56" idx="5"/>
              <a:endCxn id="57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4" name="直線コネクタ 63"/>
            <p:cNvCxnSpPr>
              <a:stCxn id="54" idx="5"/>
              <a:endCxn id="58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5" name="直線コネクタ 64"/>
            <p:cNvCxnSpPr>
              <a:stCxn id="53" idx="6"/>
              <a:endCxn id="58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6" name="直線コネクタ 65"/>
            <p:cNvCxnSpPr>
              <a:stCxn id="54" idx="3"/>
              <a:endCxn id="53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7" name="直線コネクタ 66"/>
            <p:cNvCxnSpPr>
              <a:stCxn id="52" idx="6"/>
              <a:endCxn id="54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8" name="直線コネクタ 67"/>
            <p:cNvCxnSpPr>
              <a:stCxn id="55" idx="4"/>
              <a:endCxn id="53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9" name="直線コネクタ 68"/>
            <p:cNvCxnSpPr>
              <a:stCxn id="55" idx="6"/>
              <a:endCxn id="56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直線コネクタ 69"/>
            <p:cNvCxnSpPr>
              <a:stCxn id="56" idx="4"/>
              <a:endCxn id="54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1" name="直線コネクタ 70"/>
            <p:cNvCxnSpPr>
              <a:stCxn id="57" idx="3"/>
              <a:endCxn id="58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2" name="直線コネクタ 71"/>
            <p:cNvCxnSpPr>
              <a:stCxn id="57" idx="5"/>
              <a:endCxn id="59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95" name="図形グループ 94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96" name="円/楕円 95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7" name="円/楕円 96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8" name="円/楕円 97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9" name="円/楕円 98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0" name="円/楕円 99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1" name="円/楕円 100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2" name="円/楕円 101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3" name="円/楕円 102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04" name="直線コネクタ 103"/>
            <p:cNvCxnSpPr>
              <a:stCxn id="99" idx="3"/>
              <a:endCxn id="96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5" name="直線コネクタ 104"/>
            <p:cNvCxnSpPr>
              <a:stCxn id="96" idx="5"/>
              <a:endCxn id="97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6" name="直線コネクタ 105"/>
            <p:cNvCxnSpPr>
              <a:stCxn id="99" idx="5"/>
              <a:endCxn id="98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7" name="直線コネクタ 106"/>
            <p:cNvCxnSpPr>
              <a:stCxn id="100" idx="5"/>
              <a:endCxn id="101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直線コネクタ 107"/>
            <p:cNvCxnSpPr>
              <a:stCxn id="98" idx="5"/>
              <a:endCxn id="102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9" name="直線コネクタ 108"/>
            <p:cNvCxnSpPr>
              <a:stCxn id="97" idx="6"/>
              <a:endCxn id="102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0" name="直線コネクタ 109"/>
            <p:cNvCxnSpPr>
              <a:stCxn id="98" idx="3"/>
              <a:endCxn id="97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1" name="直線コネクタ 110"/>
            <p:cNvCxnSpPr>
              <a:stCxn id="96" idx="6"/>
              <a:endCxn id="98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2" name="直線コネクタ 111"/>
            <p:cNvCxnSpPr>
              <a:stCxn id="99" idx="4"/>
              <a:endCxn id="97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3" name="直線コネクタ 112"/>
            <p:cNvCxnSpPr>
              <a:stCxn id="99" idx="6"/>
              <a:endCxn id="100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4" name="直線コネクタ 113"/>
            <p:cNvCxnSpPr>
              <a:stCxn id="100" idx="4"/>
              <a:endCxn id="98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直線コネクタ 114"/>
            <p:cNvCxnSpPr>
              <a:stCxn id="101" idx="3"/>
              <a:endCxn id="102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6" name="直線コネクタ 115"/>
            <p:cNvCxnSpPr>
              <a:stCxn id="101" idx="5"/>
              <a:endCxn id="103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3" name="図形グループ 72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74" name="円/楕円 73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77" name="円/楕円 76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78" name="円/楕円 77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79" name="円/楕円 78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80" name="円/楕円 79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81" name="円/楕円 80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82" name="直線コネクタ 81"/>
            <p:cNvCxnSpPr>
              <a:stCxn id="77" idx="3"/>
              <a:endCxn id="74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3" name="直線コネクタ 82"/>
            <p:cNvCxnSpPr>
              <a:stCxn id="74" idx="5"/>
              <a:endCxn id="75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4" name="直線コネクタ 83"/>
            <p:cNvCxnSpPr>
              <a:stCxn id="77" idx="5"/>
              <a:endCxn id="76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5" name="直線コネクタ 84"/>
            <p:cNvCxnSpPr>
              <a:stCxn id="78" idx="5"/>
              <a:endCxn id="79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6" name="直線コネクタ 85"/>
            <p:cNvCxnSpPr>
              <a:stCxn id="76" idx="5"/>
              <a:endCxn id="80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7" name="直線コネクタ 86"/>
            <p:cNvCxnSpPr>
              <a:stCxn id="75" idx="6"/>
              <a:endCxn id="80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8" name="直線コネクタ 87"/>
            <p:cNvCxnSpPr>
              <a:stCxn id="76" idx="3"/>
              <a:endCxn id="75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9" name="直線コネクタ 88"/>
            <p:cNvCxnSpPr>
              <a:stCxn id="74" idx="6"/>
              <a:endCxn id="76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0" name="直線コネクタ 89"/>
            <p:cNvCxnSpPr>
              <a:stCxn id="77" idx="4"/>
              <a:endCxn id="75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1" name="直線コネクタ 90"/>
            <p:cNvCxnSpPr>
              <a:stCxn id="77" idx="6"/>
              <a:endCxn id="78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2" name="直線コネクタ 91"/>
            <p:cNvCxnSpPr>
              <a:stCxn id="78" idx="4"/>
              <a:endCxn id="76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3" name="直線コネクタ 92"/>
            <p:cNvCxnSpPr>
              <a:stCxn id="79" idx="3"/>
              <a:endCxn id="80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4" name="直線コネクタ 93"/>
            <p:cNvCxnSpPr>
              <a:stCxn id="79" idx="5"/>
              <a:endCxn id="81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9" name="図形グループ 28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30" name="円/楕円 29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1" name="円/楕円 30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2" name="円/楕円 31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38" name="直線コネクタ 37"/>
            <p:cNvCxnSpPr>
              <a:stCxn id="33" idx="3"/>
              <a:endCxn id="30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直線コネクタ 38"/>
            <p:cNvCxnSpPr>
              <a:stCxn id="30" idx="5"/>
              <a:endCxn id="31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0" name="直線コネクタ 39"/>
            <p:cNvCxnSpPr>
              <a:stCxn id="33" idx="5"/>
              <a:endCxn id="32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1" name="直線コネクタ 40"/>
            <p:cNvCxnSpPr>
              <a:stCxn id="34" idx="5"/>
              <a:endCxn id="35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2" name="直線コネクタ 41"/>
            <p:cNvCxnSpPr>
              <a:stCxn id="32" idx="5"/>
              <a:endCxn id="36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3" name="直線コネクタ 42"/>
            <p:cNvCxnSpPr>
              <a:stCxn id="31" idx="6"/>
              <a:endCxn id="36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4" name="直線コネクタ 43"/>
            <p:cNvCxnSpPr>
              <a:stCxn id="32" idx="3"/>
              <a:endCxn id="31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5" name="直線コネクタ 44"/>
            <p:cNvCxnSpPr>
              <a:stCxn id="30" idx="6"/>
              <a:endCxn id="32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6" name="直線コネクタ 45"/>
            <p:cNvCxnSpPr>
              <a:stCxn id="33" idx="4"/>
              <a:endCxn id="31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7" name="直線コネクタ 46"/>
            <p:cNvCxnSpPr>
              <a:stCxn id="33" idx="6"/>
              <a:endCxn id="34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8" name="直線コネクタ 47"/>
            <p:cNvCxnSpPr>
              <a:stCxn id="34" idx="4"/>
              <a:endCxn id="32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9" name="直線コネクタ 48"/>
            <p:cNvCxnSpPr>
              <a:stCxn id="35" idx="3"/>
              <a:endCxn id="36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0" name="直線コネクタ 49"/>
            <p:cNvCxnSpPr>
              <a:stCxn id="35" idx="5"/>
              <a:endCxn id="37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" name="図形グループ 6"/>
          <p:cNvGrpSpPr/>
          <p:nvPr/>
        </p:nvGrpSpPr>
        <p:grpSpPr>
          <a:xfrm>
            <a:off x="766030" y="3781063"/>
            <a:ext cx="3210333" cy="1932612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aphicFrame>
        <p:nvGraphicFramePr>
          <p:cNvPr id="184" name="表 1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511110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2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chemeClr val="accent2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5" name="表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983600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4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6" name="表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30766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4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6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7" name="表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380315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6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-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8" name="表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473633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4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7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9" name="表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663672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7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1" name="表 1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13374"/>
              </p:ext>
            </p:extLst>
          </p:nvPr>
        </p:nvGraphicFramePr>
        <p:xfrm>
          <a:off x="4334222" y="3889089"/>
          <a:ext cx="4352578" cy="166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506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  <a:gridCol w="319884"/>
              </a:tblGrid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Level: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6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Current</a:t>
                      </a:r>
                      <a:r>
                        <a:rPr kumimoji="1" lang="en-US" altLang="ja-JP" sz="1800" baseline="0" dirty="0" smtClean="0">
                          <a:solidFill>
                            <a:srgbClr val="C0504D"/>
                          </a:solidFill>
                          <a:latin typeface="Segoe UI"/>
                          <a:ea typeface="メイリオ"/>
                        </a:rPr>
                        <a:t> Frontier</a:t>
                      </a:r>
                      <a:r>
                        <a:rPr kumimoji="1" lang="en-US" altLang="ja-JP" sz="1800" baseline="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4F81BD"/>
                          </a:solidFill>
                          <a:latin typeface="Segoe UI"/>
                          <a:ea typeface="メイリオ"/>
                        </a:rPr>
                        <a:t>Next Frontier</a:t>
                      </a:r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  <a:tr h="23648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Label (parent): 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2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0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3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1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Segoe UI"/>
                          <a:ea typeface="メイリオ"/>
                        </a:rPr>
                        <a:t>5</a:t>
                      </a:r>
                      <a:endParaRPr kumimoji="1" lang="ja-JP" altLang="en-US" sz="1800" dirty="0">
                        <a:latin typeface="Segoe UI"/>
                        <a:ea typeface="メイリオ"/>
                      </a:endParaRPr>
                    </a:p>
                  </a:txBody>
                  <a:tcPr marL="58311" marR="58311" marT="29155" marB="2915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211" name="図形グループ 210"/>
          <p:cNvGrpSpPr/>
          <p:nvPr/>
        </p:nvGrpSpPr>
        <p:grpSpPr>
          <a:xfrm>
            <a:off x="766030" y="6026388"/>
            <a:ext cx="7714201" cy="371105"/>
            <a:chOff x="850330" y="6024615"/>
            <a:chExt cx="7714201" cy="371105"/>
          </a:xfrm>
        </p:grpSpPr>
        <p:grpSp>
          <p:nvGrpSpPr>
            <p:cNvPr id="204" name="図形グループ 203"/>
            <p:cNvGrpSpPr/>
            <p:nvPr/>
          </p:nvGrpSpPr>
          <p:grpSpPr>
            <a:xfrm>
              <a:off x="3724335" y="6024615"/>
              <a:ext cx="2317852" cy="369332"/>
              <a:chOff x="9720501" y="4450401"/>
              <a:chExt cx="2317852" cy="369332"/>
            </a:xfrm>
          </p:grpSpPr>
          <p:sp>
            <p:nvSpPr>
              <p:cNvPr id="202" name="円/楕円 201"/>
              <p:cNvSpPr/>
              <p:nvPr/>
            </p:nvSpPr>
            <p:spPr>
              <a:xfrm flipV="1">
                <a:off x="9720501" y="4450402"/>
                <a:ext cx="367135" cy="367135"/>
              </a:xfrm>
              <a:prstGeom prst="ellipse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  <p:sp>
            <p:nvSpPr>
              <p:cNvPr id="203" name="テキスト ボックス 202"/>
              <p:cNvSpPr txBox="1"/>
              <p:nvPr/>
            </p:nvSpPr>
            <p:spPr>
              <a:xfrm>
                <a:off x="10211711" y="4450401"/>
                <a:ext cx="18266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>
                    <a:latin typeface="Segoe UI"/>
                    <a:ea typeface="メイリオ"/>
                  </a:rPr>
                  <a:t>in Next Frontier</a:t>
                </a:r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</p:grpSp>
        <p:grpSp>
          <p:nvGrpSpPr>
            <p:cNvPr id="207" name="図形グループ 206"/>
            <p:cNvGrpSpPr/>
            <p:nvPr/>
          </p:nvGrpSpPr>
          <p:grpSpPr>
            <a:xfrm>
              <a:off x="850330" y="6024616"/>
              <a:ext cx="2616489" cy="371104"/>
              <a:chOff x="9071138" y="5229534"/>
              <a:chExt cx="2616489" cy="371104"/>
            </a:xfrm>
          </p:grpSpPr>
          <p:sp>
            <p:nvSpPr>
              <p:cNvPr id="205" name="円/楕円 204"/>
              <p:cNvSpPr/>
              <p:nvPr/>
            </p:nvSpPr>
            <p:spPr>
              <a:xfrm flipV="1">
                <a:off x="9071138" y="5229534"/>
                <a:ext cx="367135" cy="367135"/>
              </a:xfrm>
              <a:prstGeom prst="ellipse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  <p:sp>
            <p:nvSpPr>
              <p:cNvPr id="206" name="テキスト ボックス 205"/>
              <p:cNvSpPr txBox="1"/>
              <p:nvPr/>
            </p:nvSpPr>
            <p:spPr>
              <a:xfrm>
                <a:off x="9565907" y="5231306"/>
                <a:ext cx="21217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>
                    <a:latin typeface="Segoe UI"/>
                    <a:ea typeface="メイリオ"/>
                  </a:rPr>
                  <a:t>in Current Frontier</a:t>
                </a:r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</p:grpSp>
        <p:grpSp>
          <p:nvGrpSpPr>
            <p:cNvPr id="210" name="図形グループ 209"/>
            <p:cNvGrpSpPr/>
            <p:nvPr/>
          </p:nvGrpSpPr>
          <p:grpSpPr>
            <a:xfrm>
              <a:off x="6490837" y="6024616"/>
              <a:ext cx="2073694" cy="369332"/>
              <a:chOff x="10405175" y="3060475"/>
              <a:chExt cx="2073694" cy="369332"/>
            </a:xfrm>
          </p:grpSpPr>
          <p:sp>
            <p:nvSpPr>
              <p:cNvPr id="208" name="円/楕円 207"/>
              <p:cNvSpPr/>
              <p:nvPr/>
            </p:nvSpPr>
            <p:spPr>
              <a:xfrm flipV="1">
                <a:off x="10405175" y="3060475"/>
                <a:ext cx="367135" cy="367135"/>
              </a:xfrm>
              <a:prstGeom prst="ellipse">
                <a:avLst/>
              </a:prstGeom>
              <a:solidFill>
                <a:srgbClr val="7F7F7F"/>
              </a:solidFill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  <p:sp>
            <p:nvSpPr>
              <p:cNvPr id="209" name="テキスト ボックス 208"/>
              <p:cNvSpPr txBox="1"/>
              <p:nvPr/>
            </p:nvSpPr>
            <p:spPr>
              <a:xfrm>
                <a:off x="10896385" y="3060475"/>
                <a:ext cx="1582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 smtClean="0">
                    <a:latin typeface="Segoe UI"/>
                    <a:ea typeface="メイリオ"/>
                  </a:rPr>
                  <a:t>V</a:t>
                </a:r>
                <a:r>
                  <a:rPr kumimoji="1" lang="en-US" altLang="ja-JP" dirty="0" smtClean="0">
                    <a:latin typeface="Segoe UI"/>
                    <a:ea typeface="メイリオ"/>
                  </a:rPr>
                  <a:t>isited vertex</a:t>
                </a:r>
                <a:endParaRPr kumimoji="1" lang="ja-JP" altLang="en-US" dirty="0">
                  <a:latin typeface="Segoe UI"/>
                  <a:ea typeface="メイリオ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6746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  <a:p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Cost-efficient multi-GPU systems</a:t>
            </a:r>
          </a:p>
          <a:p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Breadth First Search (BFS)</a:t>
            </a:r>
          </a:p>
          <a:p>
            <a:r>
              <a:rPr kumimoji="1" lang="en-US" altLang="ja-JP" b="1" dirty="0" smtClean="0"/>
              <a:t>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Algorithm and Implementation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Evaluation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Conclusion</a:t>
            </a:r>
            <a:endParaRPr kumimoji="1" lang="en-US" altLang="ja-JP" dirty="0" smtClean="0">
              <a:solidFill>
                <a:srgbClr val="BFBFB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311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18920"/>
            <a:ext cx="8229600" cy="4137758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Merrill’s parallel BFS [3]</a:t>
            </a:r>
          </a:p>
          <a:p>
            <a:pPr marL="274320" lvl="1" indent="0">
              <a:buNone/>
            </a:pPr>
            <a:r>
              <a:rPr lang="en-US" altLang="ja-JP" dirty="0" smtClean="0"/>
              <a:t>For conventional a single host system with multiple GPUs</a:t>
            </a:r>
          </a:p>
          <a:p>
            <a:pPr lvl="1">
              <a:buClr>
                <a:schemeClr val="accent2"/>
              </a:buClr>
              <a:buSzPct val="100000"/>
              <a:buFont typeface="ヒラギノ角ゴ ProN W3"/>
              <a:buChar char="o"/>
            </a:pPr>
            <a:r>
              <a:rPr lang="en-US" altLang="ja-JP" dirty="0" smtClean="0"/>
              <a:t>Efficiently gathering neighbors</a:t>
            </a:r>
          </a:p>
          <a:p>
            <a:pPr lvl="1">
              <a:buSzPct val="100000"/>
              <a:buFont typeface="ヒラギノ角ゴ ProN W3"/>
              <a:buChar char="x"/>
            </a:pPr>
            <a:r>
              <a:rPr lang="en-US" altLang="ja-JP" dirty="0" smtClean="0"/>
              <a:t>Not consider communication between GPUs for scalability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Ueno’s parallel BFS [1]</a:t>
            </a:r>
          </a:p>
          <a:p>
            <a:pPr marL="274320" lvl="1" indent="0">
              <a:buNone/>
            </a:pPr>
            <a:r>
              <a:rPr lang="en-US" altLang="ja-JP" dirty="0" smtClean="0"/>
              <a:t>For TSUBAME2.0 with very many GPUs</a:t>
            </a:r>
          </a:p>
          <a:p>
            <a:pPr lvl="1">
              <a:buClr>
                <a:schemeClr val="accent2"/>
              </a:buClr>
              <a:buSzPct val="100000"/>
              <a:buFont typeface="ヒラギノ角ゴ ProN W3"/>
              <a:buChar char="o"/>
            </a:pPr>
            <a:r>
              <a:rPr lang="en-US" altLang="ja-JP" dirty="0" smtClean="0"/>
              <a:t>P</a:t>
            </a:r>
            <a:r>
              <a:rPr kumimoji="1" lang="en-US" altLang="ja-JP" dirty="0" smtClean="0"/>
              <a:t>rocessing is distributed into CPUs and GPUs</a:t>
            </a:r>
          </a:p>
          <a:p>
            <a:pPr lvl="1">
              <a:buClr>
                <a:schemeClr val="accent2"/>
              </a:buClr>
              <a:buSzPct val="100000"/>
              <a:buFont typeface="ヒラギノ角ゴ ProN W3"/>
              <a:buChar char="o"/>
            </a:pPr>
            <a:r>
              <a:rPr lang="en-US" altLang="ja-JP" dirty="0" smtClean="0"/>
              <a:t>Use 2D partitioning to suppress the communication frequency</a:t>
            </a:r>
          </a:p>
          <a:p>
            <a:pPr lvl="1">
              <a:buSzPct val="100000"/>
              <a:buFont typeface="ヒラギノ角ゴ ProN W3"/>
              <a:buChar char="x"/>
            </a:pPr>
            <a:r>
              <a:rPr lang="en-US" altLang="ja-JP" dirty="0" smtClean="0"/>
              <a:t>Not suitable our target small scale systems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7200" y="6031865"/>
            <a:ext cx="7716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[3]</a:t>
            </a:r>
            <a:r>
              <a:rPr lang="en-US" altLang="ja-JP" dirty="0" smtClean="0">
                <a:latin typeface="Segoe UI"/>
                <a:cs typeface="Segoe UI"/>
              </a:rPr>
              <a:t> </a:t>
            </a:r>
            <a:r>
              <a:rPr lang="en-US" altLang="ja-JP" dirty="0">
                <a:latin typeface="Segoe UI"/>
                <a:cs typeface="Segoe UI"/>
              </a:rPr>
              <a:t>D. </a:t>
            </a:r>
            <a:r>
              <a:rPr lang="en-US" altLang="ja-JP" dirty="0" smtClean="0">
                <a:latin typeface="Segoe UI"/>
                <a:cs typeface="Segoe UI"/>
              </a:rPr>
              <a:t>Merrill et al., “Scalable </a:t>
            </a:r>
            <a:r>
              <a:rPr lang="en-US" altLang="ja-JP" dirty="0" err="1">
                <a:latin typeface="Segoe UI"/>
                <a:cs typeface="Segoe UI"/>
              </a:rPr>
              <a:t>gpu</a:t>
            </a:r>
            <a:r>
              <a:rPr lang="en-US" altLang="ja-JP" dirty="0">
                <a:latin typeface="Segoe UI"/>
                <a:cs typeface="Segoe UI"/>
              </a:rPr>
              <a:t> graph </a:t>
            </a:r>
            <a:r>
              <a:rPr lang="en-US" altLang="ja-JP" dirty="0" smtClean="0">
                <a:latin typeface="Segoe UI"/>
                <a:cs typeface="Segoe UI"/>
              </a:rPr>
              <a:t>traversal”, </a:t>
            </a:r>
            <a:r>
              <a:rPr lang="en-US" altLang="ja-JP" i="1" dirty="0" smtClean="0">
                <a:latin typeface="Segoe UI"/>
                <a:cs typeface="Segoe UI"/>
              </a:rPr>
              <a:t>PPoPP’12</a:t>
            </a:r>
          </a:p>
          <a:p>
            <a:r>
              <a:rPr lang="en-US" altLang="ja-JP" dirty="0" smtClean="0">
                <a:solidFill>
                  <a:schemeClr val="bg1"/>
                </a:solidFill>
                <a:latin typeface="Segoe UI"/>
                <a:cs typeface="Segoe UI"/>
              </a:rPr>
              <a:t>[2] </a:t>
            </a:r>
            <a:r>
              <a:rPr lang="en-US" altLang="ja-JP" dirty="0">
                <a:solidFill>
                  <a:schemeClr val="bg1"/>
                </a:solidFill>
                <a:latin typeface="Segoe UI"/>
                <a:cs typeface="Segoe UI"/>
              </a:rPr>
              <a:t>K. </a:t>
            </a:r>
            <a:r>
              <a:rPr lang="en-US" altLang="ja-JP" dirty="0" smtClean="0">
                <a:solidFill>
                  <a:schemeClr val="bg1"/>
                </a:solidFill>
                <a:latin typeface="Segoe UI"/>
                <a:cs typeface="Segoe UI"/>
              </a:rPr>
              <a:t>Ueno et al., </a:t>
            </a:r>
            <a:r>
              <a:rPr lang="en-US" altLang="ja-JP" dirty="0">
                <a:solidFill>
                  <a:schemeClr val="bg1"/>
                </a:solidFill>
                <a:latin typeface="Segoe UI"/>
                <a:cs typeface="Segoe UI"/>
              </a:rPr>
              <a:t>Parallel distributed breadth first search on </a:t>
            </a:r>
            <a:r>
              <a:rPr lang="en-US" altLang="ja-JP" dirty="0" err="1" smtClean="0">
                <a:solidFill>
                  <a:schemeClr val="bg1"/>
                </a:solidFill>
                <a:latin typeface="Segoe UI"/>
                <a:cs typeface="Segoe UI"/>
              </a:rPr>
              <a:t>gpu</a:t>
            </a:r>
            <a:r>
              <a:rPr lang="en-US" altLang="ja-JP" dirty="0" smtClean="0">
                <a:solidFill>
                  <a:schemeClr val="bg1"/>
                </a:solidFill>
                <a:latin typeface="Segoe UI"/>
                <a:cs typeface="Segoe UI"/>
              </a:rPr>
              <a:t>, HiPC’13 </a:t>
            </a:r>
            <a:endParaRPr lang="en-US" altLang="ja-JP" dirty="0">
              <a:solidFill>
                <a:schemeClr val="bg1"/>
              </a:solidFill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582516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rgbClr val="BFBFBF"/>
                </a:solidFill>
              </a:rPr>
              <a:t>Background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Cost-efficient multi-GPU systems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Breadth First Search (BFS)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Related work</a:t>
            </a:r>
          </a:p>
          <a:p>
            <a:r>
              <a:rPr lang="en-US" altLang="ja-JP" b="1" dirty="0" smtClean="0"/>
              <a:t>Algorithm and Implementation</a:t>
            </a:r>
          </a:p>
          <a:p>
            <a:pPr lvl="1"/>
            <a:r>
              <a:rPr lang="en-US" altLang="ja-JP" dirty="0" smtClean="0"/>
              <a:t>Preparation</a:t>
            </a:r>
          </a:p>
          <a:p>
            <a:pPr lvl="1"/>
            <a:r>
              <a:rPr lang="en-US" altLang="ja-JP" dirty="0" smtClean="0"/>
              <a:t>Algorithm overview</a:t>
            </a:r>
          </a:p>
          <a:p>
            <a:pPr lvl="1"/>
            <a:r>
              <a:rPr lang="en-US" altLang="ja-JP" dirty="0" smtClean="0"/>
              <a:t>Overlap computation and communication</a:t>
            </a:r>
          </a:p>
          <a:p>
            <a:pPr lvl="1"/>
            <a:r>
              <a:rPr lang="en-US" altLang="ja-JP" dirty="0" smtClean="0"/>
              <a:t>Circular Left-Right approach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Evaluation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Conclusion</a:t>
            </a:r>
            <a:endParaRPr kumimoji="1" lang="en-US" altLang="ja-JP" dirty="0" smtClean="0">
              <a:solidFill>
                <a:srgbClr val="BFBFB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276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algorithm – </a:t>
            </a:r>
            <a:r>
              <a:rPr lang="en-US" altLang="ja-JP" dirty="0" smtClean="0"/>
              <a:t>use two array</a:t>
            </a:r>
            <a:r>
              <a:rPr lang="en-US" altLang="ja-JP" dirty="0"/>
              <a:t> </a:t>
            </a:r>
            <a:r>
              <a:rPr lang="en-US" altLang="ja-JP" dirty="0" smtClean="0"/>
              <a:t>types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000000"/>
                </a:solidFill>
              </a:rPr>
              <a:t>Vector-type array: </a:t>
            </a:r>
            <a:r>
              <a:rPr lang="en-US" altLang="ja-JP" b="1" dirty="0" smtClean="0">
                <a:solidFill>
                  <a:srgbClr val="000000"/>
                </a:solidFill>
              </a:rPr>
              <a:t>fixed size</a:t>
            </a:r>
            <a:r>
              <a:rPr lang="en-US" altLang="ja-JP" dirty="0" smtClean="0">
                <a:solidFill>
                  <a:srgbClr val="000000"/>
                </a:solidFill>
              </a:rPr>
              <a:t>, </a:t>
            </a:r>
            <a:r>
              <a:rPr lang="en-US" altLang="ja-JP" i="1" dirty="0" smtClean="0">
                <a:solidFill>
                  <a:srgbClr val="000000"/>
                </a:solidFill>
              </a:rPr>
              <a:t>N</a:t>
            </a:r>
            <a:r>
              <a:rPr lang="en-US" altLang="ja-JP" dirty="0" smtClean="0">
                <a:solidFill>
                  <a:srgbClr val="000000"/>
                </a:solidFill>
              </a:rPr>
              <a:t>/</a:t>
            </a:r>
            <a:r>
              <a:rPr lang="en-US" altLang="ja-JP" i="1" dirty="0" smtClean="0">
                <a:solidFill>
                  <a:srgbClr val="000000"/>
                </a:solidFill>
              </a:rPr>
              <a:t>p </a:t>
            </a:r>
            <a:r>
              <a:rPr lang="en-US" altLang="ja-JP" sz="2000" dirty="0" smtClean="0">
                <a:solidFill>
                  <a:srgbClr val="000000"/>
                </a:solidFill>
              </a:rPr>
              <a:t>(</a:t>
            </a:r>
            <a:r>
              <a:rPr lang="en-US" altLang="ja-JP" sz="2000" i="1" dirty="0" smtClean="0">
                <a:solidFill>
                  <a:srgbClr val="000000"/>
                </a:solidFill>
              </a:rPr>
              <a:t>N</a:t>
            </a:r>
            <a:r>
              <a:rPr lang="en-US" altLang="ja-JP" sz="2000" dirty="0" smtClean="0">
                <a:solidFill>
                  <a:srgbClr val="000000"/>
                </a:solidFill>
              </a:rPr>
              <a:t> is #vertices, </a:t>
            </a:r>
            <a:r>
              <a:rPr lang="en-US" altLang="ja-JP" sz="2000" i="1" dirty="0" smtClean="0">
                <a:solidFill>
                  <a:srgbClr val="000000"/>
                </a:solidFill>
              </a:rPr>
              <a:t>p</a:t>
            </a:r>
            <a:r>
              <a:rPr lang="en-US" altLang="ja-JP" sz="2000" dirty="0" smtClean="0">
                <a:solidFill>
                  <a:srgbClr val="000000"/>
                </a:solidFill>
              </a:rPr>
              <a:t> is #GPUs)</a:t>
            </a:r>
          </a:p>
          <a:p>
            <a:pPr lvl="1"/>
            <a:r>
              <a:rPr kumimoji="1" lang="en-US" altLang="ja-JP" i="1" dirty="0" smtClean="0">
                <a:solidFill>
                  <a:srgbClr val="000000"/>
                </a:solidFill>
              </a:rPr>
              <a:t>Label </a:t>
            </a:r>
            <a:r>
              <a:rPr kumimoji="1" lang="en-US" altLang="ja-JP" dirty="0" smtClean="0">
                <a:solidFill>
                  <a:srgbClr val="000000"/>
                </a:solidFill>
              </a:rPr>
              <a:t>: </a:t>
            </a:r>
            <a:r>
              <a:rPr lang="en-US" altLang="ja-JP" dirty="0" smtClean="0">
                <a:solidFill>
                  <a:srgbClr val="000000"/>
                </a:solidFill>
              </a:rPr>
              <a:t>has parent vertices that is search results (8byte)</a:t>
            </a:r>
            <a:endParaRPr kumimoji="1" lang="en-US" altLang="ja-JP" dirty="0" smtClean="0">
              <a:solidFill>
                <a:srgbClr val="000000"/>
              </a:solidFill>
            </a:endParaRPr>
          </a:p>
          <a:p>
            <a:pPr lvl="1"/>
            <a:r>
              <a:rPr lang="en-US" altLang="ja-JP" i="1" dirty="0" smtClean="0">
                <a:solidFill>
                  <a:srgbClr val="000000"/>
                </a:solidFill>
              </a:rPr>
              <a:t>Vector </a:t>
            </a:r>
            <a:r>
              <a:rPr lang="en-US" altLang="ja-JP" dirty="0" smtClean="0">
                <a:solidFill>
                  <a:srgbClr val="000000"/>
                </a:solidFill>
              </a:rPr>
              <a:t>: has parent vertices and initialized at every iterations (8byte)</a:t>
            </a:r>
          </a:p>
          <a:p>
            <a:pPr lvl="1"/>
            <a:r>
              <a:rPr kumimoji="1" lang="en-US" altLang="ja-JP" i="1" dirty="0" smtClean="0">
                <a:solidFill>
                  <a:srgbClr val="000000"/>
                </a:solidFill>
              </a:rPr>
              <a:t>Visited </a:t>
            </a:r>
            <a:r>
              <a:rPr kumimoji="1" lang="en-US" altLang="ja-JP" dirty="0" smtClean="0">
                <a:solidFill>
                  <a:srgbClr val="000000"/>
                </a:solidFill>
              </a:rPr>
              <a:t>: represents whether the vertex has been visited (1byte)</a:t>
            </a:r>
          </a:p>
          <a:p>
            <a:pPr marL="0" indent="0">
              <a:buNone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ja-JP" dirty="0" smtClean="0">
                <a:solidFill>
                  <a:srgbClr val="000000"/>
                </a:solidFill>
              </a:rPr>
              <a:t>Queue-type array: </a:t>
            </a:r>
            <a:r>
              <a:rPr lang="en-US" altLang="ja-JP" b="1" dirty="0" smtClean="0">
                <a:solidFill>
                  <a:srgbClr val="000000"/>
                </a:solidFill>
              </a:rPr>
              <a:t>variable size</a:t>
            </a:r>
            <a:r>
              <a:rPr lang="en-US" altLang="ja-JP" dirty="0" smtClean="0">
                <a:solidFill>
                  <a:srgbClr val="000000"/>
                </a:solidFill>
              </a:rPr>
              <a:t>, max length is </a:t>
            </a:r>
            <a:r>
              <a:rPr lang="en-US" altLang="ja-JP" i="1" dirty="0" smtClean="0">
                <a:solidFill>
                  <a:srgbClr val="000000"/>
                </a:solidFill>
              </a:rPr>
              <a:t>N</a:t>
            </a:r>
            <a:r>
              <a:rPr lang="en-US" altLang="ja-JP" dirty="0" smtClean="0">
                <a:solidFill>
                  <a:srgbClr val="000000"/>
                </a:solidFill>
              </a:rPr>
              <a:t>/</a:t>
            </a:r>
            <a:r>
              <a:rPr lang="en-US" altLang="ja-JP" i="1" dirty="0" smtClean="0">
                <a:solidFill>
                  <a:srgbClr val="000000"/>
                </a:solidFill>
              </a:rPr>
              <a:t>p</a:t>
            </a:r>
            <a:endParaRPr lang="en-US" altLang="ja-JP" b="1" i="1" dirty="0" smtClean="0">
              <a:solidFill>
                <a:srgbClr val="000000"/>
              </a:solidFill>
            </a:endParaRPr>
          </a:p>
          <a:p>
            <a:pPr lvl="1"/>
            <a:r>
              <a:rPr kumimoji="1" lang="en-US" altLang="ja-JP" i="1" dirty="0" smtClean="0">
                <a:solidFill>
                  <a:srgbClr val="000000"/>
                </a:solidFill>
              </a:rPr>
              <a:t>Queue </a:t>
            </a:r>
            <a:r>
              <a:rPr kumimoji="1" lang="en-US" altLang="ja-JP" dirty="0" smtClean="0">
                <a:solidFill>
                  <a:srgbClr val="000000"/>
                </a:solidFill>
              </a:rPr>
              <a:t>: has vertices in frontier (8byte)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318" name="テキスト ボックス 317"/>
          <p:cNvSpPr txBox="1"/>
          <p:nvPr/>
        </p:nvSpPr>
        <p:spPr>
          <a:xfrm>
            <a:off x="6685484" y="664413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572834"/>
              </p:ext>
            </p:extLst>
          </p:nvPr>
        </p:nvGraphicFramePr>
        <p:xfrm>
          <a:off x="2110634" y="3495805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 smtClean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5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…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200" b="0" baseline="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1600" b="0" baseline="-2500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N</a:t>
                      </a:r>
                      <a:r>
                        <a:rPr kumimoji="1" lang="en-US" altLang="ja-JP" sz="16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/p</a:t>
                      </a:r>
                      <a:endParaRPr kumimoji="1" lang="ja-JP" altLang="en-US" sz="1600" b="0" dirty="0" smtClean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34" name="図形グループ 33"/>
          <p:cNvGrpSpPr/>
          <p:nvPr/>
        </p:nvGrpSpPr>
        <p:grpSpPr>
          <a:xfrm>
            <a:off x="2501066" y="3834279"/>
            <a:ext cx="4524994" cy="279056"/>
            <a:chOff x="921606" y="6354532"/>
            <a:chExt cx="4524994" cy="279056"/>
          </a:xfrm>
        </p:grpSpPr>
        <p:sp>
          <p:nvSpPr>
            <p:cNvPr id="35" name="テキスト ボックス 34"/>
            <p:cNvSpPr txBox="1"/>
            <p:nvPr/>
          </p:nvSpPr>
          <p:spPr>
            <a:xfrm>
              <a:off x="92160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0</a:t>
              </a:r>
              <a:endParaRPr kumimoji="1" lang="ja-JP" altLang="en-US" sz="12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153211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1</a:t>
              </a:r>
              <a:endParaRPr kumimoji="1" lang="ja-JP" altLang="en-US" sz="12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21365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2</a:t>
              </a:r>
              <a:endParaRPr kumimoji="1" lang="ja-JP" altLang="en-US" sz="12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7493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3</a:t>
              </a:r>
              <a:endParaRPr kumimoji="1" lang="ja-JP" altLang="en-US" sz="12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353692" y="635453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4</a:t>
              </a:r>
              <a:endParaRPr kumimoji="1" lang="ja-JP" altLang="en-US" sz="12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966492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5</a:t>
              </a:r>
              <a:endParaRPr kumimoji="1" lang="ja-JP" altLang="en-US" sz="12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022460" y="6356589"/>
              <a:ext cx="4241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/>
                <a:t>N/p</a:t>
              </a:r>
              <a:endParaRPr kumimoji="1" lang="ja-JP" altLang="en-US" sz="1200" dirty="0"/>
            </a:p>
          </p:txBody>
        </p:sp>
      </p:grpSp>
      <p:graphicFrame>
        <p:nvGraphicFramePr>
          <p:cNvPr id="43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113732"/>
              </p:ext>
            </p:extLst>
          </p:nvPr>
        </p:nvGraphicFramePr>
        <p:xfrm>
          <a:off x="2110634" y="5659396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1827267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i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200" b="0" baseline="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j</a:t>
                      </a:r>
                      <a:endParaRPr kumimoji="1" lang="ja-JP" altLang="en-US" sz="2200" b="0" dirty="0" smtClean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k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…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baseline="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v</a:t>
                      </a:r>
                      <a:r>
                        <a:rPr kumimoji="1" lang="en-US" altLang="ja-JP" sz="2200" b="0" baseline="-25000" dirty="0" err="1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l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057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algorithm – overview of each iteration</a:t>
            </a:r>
            <a:endParaRPr kumimoji="1" lang="ja-JP" alt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idx="1"/>
          </p:nvPr>
        </p:nvSpPr>
        <p:spPr>
          <a:xfrm>
            <a:off x="457200" y="1518920"/>
            <a:ext cx="8229600" cy="1681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>
                <a:cs typeface="Segoe UI"/>
              </a:rPr>
              <a:t>Use </a:t>
            </a:r>
            <a:r>
              <a:rPr lang="en-US" altLang="ja-JP" i="1" dirty="0" smtClean="0">
                <a:cs typeface="Segoe UI"/>
              </a:rPr>
              <a:t>p </a:t>
            </a:r>
            <a:r>
              <a:rPr lang="en-US" altLang="ja-JP" dirty="0" smtClean="0">
                <a:cs typeface="Segoe UI"/>
              </a:rPr>
              <a:t>GPUs. </a:t>
            </a:r>
            <a:r>
              <a:rPr lang="en-US" altLang="ja-JP" dirty="0">
                <a:cs typeface="Segoe UI"/>
              </a:rPr>
              <a:t>A</a:t>
            </a:r>
            <a:r>
              <a:rPr lang="en-US" altLang="ja-JP" dirty="0" smtClean="0">
                <a:cs typeface="Segoe UI"/>
              </a:rPr>
              <a:t>t GPU 0…</a:t>
            </a:r>
          </a:p>
          <a:p>
            <a:pPr marL="73152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altLang="ja-JP" dirty="0"/>
              <a:t>Gather </a:t>
            </a:r>
            <a:r>
              <a:rPr lang="en-US" altLang="ja-JP" dirty="0">
                <a:cs typeface="Segoe UI"/>
              </a:rPr>
              <a:t>[0, </a:t>
            </a:r>
            <a:r>
              <a:rPr lang="en-US" altLang="ja-JP" i="1" dirty="0">
                <a:cs typeface="Segoe UI"/>
              </a:rPr>
              <a:t>N</a:t>
            </a:r>
            <a:r>
              <a:rPr lang="en-US" altLang="ja-JP" dirty="0">
                <a:cs typeface="Segoe UI"/>
              </a:rPr>
              <a:t>/</a:t>
            </a:r>
            <a:r>
              <a:rPr lang="en-US" altLang="ja-JP" i="1" dirty="0">
                <a:cs typeface="Segoe UI"/>
              </a:rPr>
              <a:t>p</a:t>
            </a:r>
            <a:r>
              <a:rPr lang="en-US" altLang="ja-JP" dirty="0">
                <a:cs typeface="Segoe UI"/>
              </a:rPr>
              <a:t>) of </a:t>
            </a:r>
            <a:r>
              <a:rPr lang="en-US" altLang="ja-JP" dirty="0"/>
              <a:t>neighbors of every local </a:t>
            </a:r>
            <a:r>
              <a:rPr lang="en-US" altLang="ja-JP" dirty="0" smtClean="0"/>
              <a:t>frontier (</a:t>
            </a:r>
            <a:r>
              <a:rPr lang="en-US" altLang="ja-JP" i="1" dirty="0" smtClean="0"/>
              <a:t>Queue</a:t>
            </a:r>
            <a:r>
              <a:rPr lang="en-US" altLang="ja-JP" dirty="0" smtClean="0"/>
              <a:t> array)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altLang="ja-JP" dirty="0" smtClean="0"/>
              <a:t>Update local </a:t>
            </a:r>
            <a:r>
              <a:rPr lang="en-US" altLang="ja-JP" i="1" dirty="0" smtClean="0"/>
              <a:t>Label</a:t>
            </a:r>
            <a:r>
              <a:rPr lang="en-US" altLang="ja-JP" dirty="0" smtClean="0"/>
              <a:t> array (</a:t>
            </a:r>
            <a:r>
              <a:rPr lang="en-US" altLang="ja-JP" dirty="0" smtClean="0">
                <a:cs typeface="Segoe UI"/>
              </a:rPr>
              <a:t>[</a:t>
            </a:r>
            <a:r>
              <a:rPr lang="en-US" altLang="ja-JP" dirty="0">
                <a:cs typeface="Segoe UI"/>
              </a:rPr>
              <a:t>0, </a:t>
            </a:r>
            <a:r>
              <a:rPr lang="en-US" altLang="ja-JP" i="1" dirty="0">
                <a:cs typeface="Segoe UI"/>
              </a:rPr>
              <a:t>N</a:t>
            </a:r>
            <a:r>
              <a:rPr lang="en-US" altLang="ja-JP" dirty="0">
                <a:cs typeface="Segoe UI"/>
              </a:rPr>
              <a:t>/</a:t>
            </a:r>
            <a:r>
              <a:rPr lang="en-US" altLang="ja-JP" i="1" dirty="0">
                <a:cs typeface="Segoe UI"/>
              </a:rPr>
              <a:t>p</a:t>
            </a:r>
            <a:r>
              <a:rPr lang="en-US" altLang="ja-JP" dirty="0" smtClean="0">
                <a:cs typeface="Segoe UI"/>
              </a:rPr>
              <a:t>)) </a:t>
            </a:r>
            <a:r>
              <a:rPr lang="en-US" altLang="ja-JP" dirty="0" smtClean="0"/>
              <a:t>by </a:t>
            </a:r>
            <a:r>
              <a:rPr lang="en-US" altLang="ja-JP" dirty="0"/>
              <a:t>using gathered </a:t>
            </a:r>
            <a:r>
              <a:rPr lang="en-US" altLang="ja-JP" dirty="0" smtClean="0"/>
              <a:t>neighbors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altLang="ja-JP" dirty="0" smtClean="0"/>
              <a:t>Create local next frontier (</a:t>
            </a:r>
            <a:r>
              <a:rPr lang="en-US" altLang="ja-JP" i="1" dirty="0" smtClean="0"/>
              <a:t>Queue </a:t>
            </a:r>
            <a:r>
              <a:rPr lang="en-US" altLang="ja-JP" dirty="0" smtClean="0"/>
              <a:t>array)</a:t>
            </a:r>
            <a:endParaRPr lang="en-US" altLang="ja-JP" dirty="0" smtClean="0">
              <a:cs typeface="Segoe UI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03129" y="3348951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0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0547" y="3344600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1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54135" y="3344600"/>
            <a:ext cx="829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p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088" y="3620059"/>
            <a:ext cx="20468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>
                <a:latin typeface="Segoe UI"/>
                <a:cs typeface="Segoe UI"/>
              </a:rPr>
              <a:t>R</a:t>
            </a:r>
            <a:r>
              <a:rPr lang="en-US" altLang="ja-JP" dirty="0" smtClean="0">
                <a:latin typeface="Segoe UI"/>
                <a:cs typeface="Segoe UI"/>
              </a:rPr>
              <a:t>ange of</a:t>
            </a: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holding frontier</a:t>
            </a: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(vector-type array)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43007" y="3911657"/>
            <a:ext cx="960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[0, 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</a:t>
            </a:r>
            <a:r>
              <a:rPr lang="en-US" altLang="ja-JP" i="1" dirty="0" smtClean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648513" y="3911657"/>
            <a:ext cx="1454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[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</a:t>
            </a:r>
            <a:r>
              <a:rPr lang="en-US" altLang="ja-JP" i="1" dirty="0" smtClean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, 2*</a:t>
            </a:r>
            <a:r>
              <a:rPr lang="en-US" altLang="ja-JP" i="1" dirty="0">
                <a:latin typeface="Segoe UI"/>
                <a:cs typeface="Segoe UI"/>
              </a:rPr>
              <a:t>N</a:t>
            </a:r>
            <a:r>
              <a:rPr lang="en-US" altLang="ja-JP" dirty="0">
                <a:latin typeface="Segoe UI"/>
                <a:cs typeface="Segoe UI"/>
              </a:rPr>
              <a:t>/</a:t>
            </a:r>
            <a:r>
              <a:rPr lang="en-US" altLang="ja-JP" i="1" dirty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90540" y="3911657"/>
            <a:ext cx="1596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[(</a:t>
            </a:r>
            <a:r>
              <a:rPr lang="en-US" altLang="ja-JP" i="1" dirty="0" smtClean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-1)*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</a:t>
            </a:r>
            <a:r>
              <a:rPr lang="en-US" altLang="ja-JP" i="1" dirty="0" smtClean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, 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650365" y="3351007"/>
            <a:ext cx="35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…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2832067" y="4334266"/>
            <a:ext cx="0" cy="486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>
            <a:off x="3031067" y="4334266"/>
            <a:ext cx="1328175" cy="486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flipH="1">
            <a:off x="3303013" y="4334266"/>
            <a:ext cx="4634454" cy="486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2133600" y="4984909"/>
            <a:ext cx="4717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1" indent="-342900">
              <a:buAutoNum type="arabicParenBoth"/>
            </a:pPr>
            <a:r>
              <a:rPr lang="en-US" altLang="ja-JP" dirty="0" smtClean="0">
                <a:latin typeface="Segoe UI"/>
                <a:cs typeface="Segoe UI"/>
              </a:rPr>
              <a:t>Launch </a:t>
            </a:r>
            <a:r>
              <a:rPr lang="en-US" altLang="ja-JP" i="1" dirty="0">
                <a:latin typeface="Segoe UI"/>
                <a:cs typeface="Segoe UI"/>
              </a:rPr>
              <a:t>p</a:t>
            </a:r>
            <a:r>
              <a:rPr lang="en-US" altLang="ja-JP" dirty="0">
                <a:latin typeface="Segoe UI"/>
                <a:cs typeface="Segoe UI"/>
              </a:rPr>
              <a:t> times </a:t>
            </a:r>
            <a:r>
              <a:rPr lang="en-US" altLang="ja-JP" b="1" dirty="0" err="1">
                <a:latin typeface="Segoe UI"/>
                <a:cs typeface="Segoe UI"/>
              </a:rPr>
              <a:t>GatherNeighbors</a:t>
            </a:r>
            <a:r>
              <a:rPr lang="en-US" altLang="ja-JP" b="1" dirty="0">
                <a:latin typeface="Segoe UI"/>
                <a:cs typeface="Segoe UI"/>
              </a:rPr>
              <a:t> </a:t>
            </a:r>
            <a:r>
              <a:rPr lang="en-US" altLang="ja-JP" dirty="0" smtClean="0">
                <a:latin typeface="Segoe UI"/>
                <a:cs typeface="Segoe UI"/>
              </a:rPr>
              <a:t>kernel</a:t>
            </a:r>
          </a:p>
          <a:p>
            <a:pPr marL="0" lvl="1"/>
            <a:r>
              <a:rPr lang="en-US" altLang="ja-JP" dirty="0">
                <a:latin typeface="Segoe UI"/>
                <a:cs typeface="Segoe UI"/>
              </a:rPr>
              <a:t>	</a:t>
            </a:r>
            <a:r>
              <a:rPr lang="en-US" altLang="ja-JP" dirty="0" smtClean="0">
                <a:latin typeface="Segoe UI"/>
                <a:cs typeface="Segoe UI"/>
              </a:rPr>
              <a:t>and receive other local </a:t>
            </a:r>
            <a:r>
              <a:rPr lang="en-US" altLang="ja-JP" i="1" dirty="0" smtClean="0">
                <a:latin typeface="Segoe UI"/>
                <a:cs typeface="Segoe UI"/>
              </a:rPr>
              <a:t>Queue</a:t>
            </a:r>
            <a:r>
              <a:rPr lang="en-US" altLang="ja-JP" dirty="0" smtClean="0">
                <a:latin typeface="Segoe UI"/>
                <a:cs typeface="Segoe UI"/>
              </a:rPr>
              <a:t> </a:t>
            </a:r>
            <a:r>
              <a:rPr lang="en-US" altLang="ja-JP" i="1" dirty="0" smtClean="0">
                <a:latin typeface="Segoe UI"/>
                <a:cs typeface="Segoe UI"/>
              </a:rPr>
              <a:t>p</a:t>
            </a:r>
            <a:r>
              <a:rPr lang="en-US" altLang="ja-JP" dirty="0" smtClean="0">
                <a:latin typeface="Segoe UI"/>
                <a:cs typeface="Segoe UI"/>
              </a:rPr>
              <a:t>-1 times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134967" y="5762474"/>
            <a:ext cx="3354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(2) Launch </a:t>
            </a:r>
            <a:r>
              <a:rPr lang="en-US" altLang="ja-JP" b="1" dirty="0" err="1" smtClean="0">
                <a:latin typeface="Segoe UI"/>
                <a:cs typeface="Segoe UI"/>
              </a:rPr>
              <a:t>UpdateLabel</a:t>
            </a:r>
            <a:r>
              <a:rPr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134967" y="6264495"/>
            <a:ext cx="3379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(3) Launch </a:t>
            </a:r>
            <a:r>
              <a:rPr lang="en-US" altLang="ja-JP" b="1" dirty="0" err="1" smtClean="0">
                <a:latin typeface="Segoe UI"/>
                <a:cs typeface="Segoe UI"/>
              </a:rPr>
              <a:t>ConvertVtoQ</a:t>
            </a:r>
            <a:r>
              <a:rPr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152900" y="4446218"/>
            <a:ext cx="238568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Segoe UI"/>
                <a:cs typeface="Segoe UI"/>
              </a:rPr>
              <a:t>R</a:t>
            </a:r>
            <a:r>
              <a:rPr kumimoji="1" lang="en-US" altLang="ja-JP" dirty="0" smtClean="0">
                <a:latin typeface="Segoe UI"/>
                <a:cs typeface="Segoe UI"/>
              </a:rPr>
              <a:t>eceive local </a:t>
            </a:r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s</a:t>
            </a:r>
            <a:endParaRPr kumimoji="1" lang="ja-JP" altLang="en-US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740545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algorithm – for explanation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18920"/>
            <a:ext cx="8229600" cy="1818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For explanation</a:t>
            </a:r>
          </a:p>
          <a:p>
            <a:pPr lvl="1"/>
            <a:r>
              <a:rPr lang="en-US" altLang="ja-JP" dirty="0" smtClean="0"/>
              <a:t>Use single GPU</a:t>
            </a:r>
            <a:r>
              <a:rPr lang="en-US" altLang="ja-JP" dirty="0"/>
              <a:t> </a:t>
            </a:r>
            <a:r>
              <a:rPr lang="en-US" altLang="ja-JP" dirty="0" smtClean="0"/>
              <a:t>to explain easily</a:t>
            </a:r>
          </a:p>
          <a:p>
            <a:pPr lvl="1"/>
            <a:r>
              <a:rPr lang="en-US" altLang="ja-JP" dirty="0" smtClean="0"/>
              <a:t>Input </a:t>
            </a:r>
            <a:r>
              <a:rPr lang="en-US" altLang="ja-JP" dirty="0"/>
              <a:t>current frontier: </a:t>
            </a:r>
            <a:r>
              <a:rPr lang="en-US" altLang="ja-JP" dirty="0">
                <a:solidFill>
                  <a:schemeClr val="accent2"/>
                </a:solidFill>
              </a:rPr>
              <a:t>1, 2, 4</a:t>
            </a:r>
          </a:p>
          <a:p>
            <a:pPr lvl="1"/>
            <a:r>
              <a:rPr lang="en-US" altLang="ja-JP" dirty="0"/>
              <a:t>Output next frontier: </a:t>
            </a:r>
            <a:r>
              <a:rPr lang="en-US" altLang="ja-JP" dirty="0">
                <a:solidFill>
                  <a:schemeClr val="accent1"/>
                </a:solidFill>
              </a:rPr>
              <a:t>3, </a:t>
            </a:r>
            <a:r>
              <a:rPr lang="en-US" altLang="ja-JP" dirty="0" smtClean="0">
                <a:solidFill>
                  <a:schemeClr val="accent1"/>
                </a:solidFill>
              </a:rPr>
              <a:t>6</a:t>
            </a:r>
            <a:endParaRPr lang="en-US" altLang="ja-JP" dirty="0">
              <a:solidFill>
                <a:schemeClr val="accent1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17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4640036" y="3965442"/>
            <a:ext cx="3210333" cy="1934433"/>
            <a:chOff x="4770668" y="4461287"/>
            <a:chExt cx="3210333" cy="1934433"/>
          </a:xfrm>
        </p:grpSpPr>
        <p:grpSp>
          <p:nvGrpSpPr>
            <p:cNvPr id="205" name="図形グループ 204"/>
            <p:cNvGrpSpPr/>
            <p:nvPr/>
          </p:nvGrpSpPr>
          <p:grpSpPr>
            <a:xfrm>
              <a:off x="4770668" y="4463108"/>
              <a:ext cx="3210333" cy="1932612"/>
              <a:chOff x="5277736" y="95444"/>
              <a:chExt cx="3210333" cy="1932612"/>
            </a:xfrm>
          </p:grpSpPr>
          <p:sp>
            <p:nvSpPr>
              <p:cNvPr id="206" name="円/楕円 205"/>
              <p:cNvSpPr/>
              <p:nvPr/>
            </p:nvSpPr>
            <p:spPr>
              <a:xfrm>
                <a:off x="5277736" y="783017"/>
                <a:ext cx="504056" cy="504056"/>
              </a:xfrm>
              <a:prstGeom prst="ellipse">
                <a:avLst/>
              </a:prstGeom>
              <a:solidFill>
                <a:srgbClr val="7F7F7F"/>
              </a:solidFill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rgbClr val="FFFFFF"/>
                    </a:solidFill>
                    <a:latin typeface="Segoe UI"/>
                    <a:ea typeface="メイリオ"/>
                  </a:rPr>
                  <a:t>0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07" name="円/楕円 206"/>
              <p:cNvSpPr/>
              <p:nvPr/>
            </p:nvSpPr>
            <p:spPr>
              <a:xfrm>
                <a:off x="5900558" y="1524000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FFFF"/>
                    </a:solidFill>
                    <a:latin typeface="Segoe UI"/>
                    <a:ea typeface="メイリオ"/>
                  </a:rPr>
                  <a:t>1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08" name="円/楕円 207"/>
              <p:cNvSpPr/>
              <p:nvPr/>
            </p:nvSpPr>
            <p:spPr>
              <a:xfrm>
                <a:off x="6499437" y="783017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FFFF"/>
                    </a:solidFill>
                    <a:latin typeface="Segoe UI"/>
                    <a:ea typeface="メイリオ"/>
                  </a:rPr>
                  <a:t>4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09" name="円/楕円 208"/>
              <p:cNvSpPr/>
              <p:nvPr/>
            </p:nvSpPr>
            <p:spPr>
              <a:xfrm>
                <a:off x="5924138" y="95444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FFFF"/>
                    </a:solidFill>
                    <a:latin typeface="Segoe UI"/>
                    <a:ea typeface="メイリオ"/>
                  </a:rPr>
                  <a:t>2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10" name="円/楕円 209"/>
              <p:cNvSpPr/>
              <p:nvPr/>
            </p:nvSpPr>
            <p:spPr>
              <a:xfrm>
                <a:off x="6866314" y="100701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  <a:latin typeface="Segoe UI"/>
                    <a:ea typeface="メイリオ"/>
                  </a:rPr>
                  <a:t>3</a:t>
                </a:r>
                <a:endParaRPr kumimoji="1" lang="ja-JP" altLang="en-US" dirty="0">
                  <a:solidFill>
                    <a:schemeClr val="tx1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11" name="円/楕円 210"/>
              <p:cNvSpPr/>
              <p:nvPr/>
            </p:nvSpPr>
            <p:spPr>
              <a:xfrm>
                <a:off x="7522661" y="783017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000000"/>
                    </a:solidFill>
                    <a:latin typeface="Segoe UI"/>
                    <a:ea typeface="メイリオ"/>
                  </a:rPr>
                  <a:t>5</a:t>
                </a:r>
                <a:endParaRPr kumimoji="1" lang="ja-JP" altLang="en-US" dirty="0">
                  <a:solidFill>
                    <a:srgbClr val="000000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12" name="円/楕円 211"/>
              <p:cNvSpPr/>
              <p:nvPr/>
            </p:nvSpPr>
            <p:spPr>
              <a:xfrm>
                <a:off x="6803394" y="1524000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  <a:latin typeface="Segoe UI"/>
                    <a:ea typeface="メイリオ"/>
                  </a:rPr>
                  <a:t>6</a:t>
                </a:r>
                <a:endParaRPr kumimoji="1" lang="ja-JP" altLang="en-US" dirty="0">
                  <a:solidFill>
                    <a:schemeClr val="tx1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213" name="円/楕円 212"/>
              <p:cNvSpPr/>
              <p:nvPr/>
            </p:nvSpPr>
            <p:spPr>
              <a:xfrm>
                <a:off x="7984013" y="1516922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000000"/>
                    </a:solidFill>
                    <a:latin typeface="Segoe UI"/>
                    <a:ea typeface="メイリオ"/>
                  </a:rPr>
                  <a:t>7</a:t>
                </a:r>
                <a:endParaRPr kumimoji="1" lang="ja-JP" altLang="en-US" dirty="0">
                  <a:solidFill>
                    <a:srgbClr val="000000"/>
                  </a:solidFill>
                  <a:latin typeface="Segoe UI"/>
                  <a:ea typeface="メイリオ"/>
                </a:endParaRPr>
              </a:p>
            </p:txBody>
          </p:sp>
          <p:cxnSp>
            <p:nvCxnSpPr>
              <p:cNvPr id="214" name="直線コネクタ 213"/>
              <p:cNvCxnSpPr>
                <a:stCxn id="209" idx="3"/>
                <a:endCxn id="206" idx="7"/>
              </p:cNvCxnSpPr>
              <p:nvPr/>
            </p:nvCxnSpPr>
            <p:spPr>
              <a:xfrm flipH="1">
                <a:off x="5707975" y="525683"/>
                <a:ext cx="289980" cy="331151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5" name="直線コネクタ 214"/>
              <p:cNvCxnSpPr>
                <a:stCxn id="206" idx="5"/>
                <a:endCxn id="207" idx="1"/>
              </p:cNvCxnSpPr>
              <p:nvPr/>
            </p:nvCxnSpPr>
            <p:spPr>
              <a:xfrm>
                <a:off x="5707975" y="1213256"/>
                <a:ext cx="266400" cy="384561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6" name="直線コネクタ 215"/>
              <p:cNvCxnSpPr>
                <a:stCxn id="209" idx="5"/>
                <a:endCxn id="208" idx="1"/>
              </p:cNvCxnSpPr>
              <p:nvPr/>
            </p:nvCxnSpPr>
            <p:spPr>
              <a:xfrm>
                <a:off x="6354377" y="525683"/>
                <a:ext cx="218877" cy="331151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7" name="直線コネクタ 216"/>
              <p:cNvCxnSpPr>
                <a:stCxn id="210" idx="5"/>
                <a:endCxn id="211" idx="1"/>
              </p:cNvCxnSpPr>
              <p:nvPr/>
            </p:nvCxnSpPr>
            <p:spPr>
              <a:xfrm>
                <a:off x="7296553" y="530940"/>
                <a:ext cx="299925" cy="325894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8" name="直線コネクタ 217"/>
              <p:cNvCxnSpPr>
                <a:stCxn id="208" idx="5"/>
                <a:endCxn id="212" idx="0"/>
              </p:cNvCxnSpPr>
              <p:nvPr/>
            </p:nvCxnSpPr>
            <p:spPr>
              <a:xfrm>
                <a:off x="6929676" y="1213256"/>
                <a:ext cx="125746" cy="310744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9" name="直線コネクタ 218"/>
              <p:cNvCxnSpPr>
                <a:stCxn id="207" idx="6"/>
                <a:endCxn id="212" idx="2"/>
              </p:cNvCxnSpPr>
              <p:nvPr/>
            </p:nvCxnSpPr>
            <p:spPr>
              <a:xfrm>
                <a:off x="6404614" y="1776028"/>
                <a:ext cx="39878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0" name="直線コネクタ 219"/>
              <p:cNvCxnSpPr>
                <a:stCxn id="208" idx="3"/>
                <a:endCxn id="207" idx="7"/>
              </p:cNvCxnSpPr>
              <p:nvPr/>
            </p:nvCxnSpPr>
            <p:spPr>
              <a:xfrm flipH="1">
                <a:off x="6330797" y="1213256"/>
                <a:ext cx="242457" cy="384561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1" name="直線コネクタ 220"/>
              <p:cNvCxnSpPr>
                <a:stCxn id="206" idx="6"/>
                <a:endCxn id="208" idx="2"/>
              </p:cNvCxnSpPr>
              <p:nvPr/>
            </p:nvCxnSpPr>
            <p:spPr>
              <a:xfrm>
                <a:off x="5781792" y="1035045"/>
                <a:ext cx="717645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2" name="直線コネクタ 221"/>
              <p:cNvCxnSpPr>
                <a:stCxn id="209" idx="4"/>
                <a:endCxn id="207" idx="0"/>
              </p:cNvCxnSpPr>
              <p:nvPr/>
            </p:nvCxnSpPr>
            <p:spPr>
              <a:xfrm flipH="1">
                <a:off x="6152586" y="599500"/>
                <a:ext cx="23580" cy="92450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3" name="直線コネクタ 222"/>
              <p:cNvCxnSpPr>
                <a:stCxn id="209" idx="6"/>
                <a:endCxn id="210" idx="2"/>
              </p:cNvCxnSpPr>
              <p:nvPr/>
            </p:nvCxnSpPr>
            <p:spPr>
              <a:xfrm>
                <a:off x="6428194" y="347472"/>
                <a:ext cx="438120" cy="5257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4" name="直線コネクタ 223"/>
              <p:cNvCxnSpPr>
                <a:stCxn id="210" idx="4"/>
                <a:endCxn id="208" idx="7"/>
              </p:cNvCxnSpPr>
              <p:nvPr/>
            </p:nvCxnSpPr>
            <p:spPr>
              <a:xfrm flipH="1">
                <a:off x="6929676" y="604757"/>
                <a:ext cx="188666" cy="252077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5" name="直線コネクタ 224"/>
              <p:cNvCxnSpPr>
                <a:stCxn id="211" idx="3"/>
                <a:endCxn id="212" idx="7"/>
              </p:cNvCxnSpPr>
              <p:nvPr/>
            </p:nvCxnSpPr>
            <p:spPr>
              <a:xfrm flipH="1">
                <a:off x="7233633" y="1213256"/>
                <a:ext cx="362845" cy="384561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6" name="直線コネクタ 225"/>
              <p:cNvCxnSpPr>
                <a:stCxn id="211" idx="5"/>
                <a:endCxn id="213" idx="0"/>
              </p:cNvCxnSpPr>
              <p:nvPr/>
            </p:nvCxnSpPr>
            <p:spPr>
              <a:xfrm>
                <a:off x="7952900" y="1213256"/>
                <a:ext cx="283141" cy="303666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17" name="図形グループ 316"/>
            <p:cNvGrpSpPr/>
            <p:nvPr/>
          </p:nvGrpSpPr>
          <p:grpSpPr>
            <a:xfrm>
              <a:off x="6296326" y="4461287"/>
              <a:ext cx="566976" cy="1927355"/>
              <a:chOff x="4551337" y="3954133"/>
              <a:chExt cx="566976" cy="1927355"/>
            </a:xfrm>
          </p:grpSpPr>
          <p:sp>
            <p:nvSpPr>
              <p:cNvPr id="315" name="円/楕円 314"/>
              <p:cNvSpPr/>
              <p:nvPr/>
            </p:nvSpPr>
            <p:spPr>
              <a:xfrm>
                <a:off x="4614257" y="3954133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FFFF"/>
                    </a:solidFill>
                    <a:latin typeface="Segoe UI"/>
                    <a:ea typeface="メイリオ"/>
                  </a:rPr>
                  <a:t>3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  <p:sp>
            <p:nvSpPr>
              <p:cNvPr id="316" name="円/楕円 315"/>
              <p:cNvSpPr/>
              <p:nvPr/>
            </p:nvSpPr>
            <p:spPr>
              <a:xfrm>
                <a:off x="4551337" y="5377432"/>
                <a:ext cx="504056" cy="504056"/>
              </a:xfrm>
              <a:prstGeom prst="ellipse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FFFF"/>
                    </a:solidFill>
                    <a:latin typeface="Segoe UI"/>
                    <a:ea typeface="メイリオ"/>
                  </a:rPr>
                  <a:t>6</a:t>
                </a:r>
                <a:endParaRPr kumimoji="1" lang="ja-JP" altLang="en-US" dirty="0">
                  <a:solidFill>
                    <a:srgbClr val="FFFFFF"/>
                  </a:solidFill>
                  <a:latin typeface="Segoe UI"/>
                  <a:ea typeface="メイリオ"/>
                </a:endParaRPr>
              </a:p>
            </p:txBody>
          </p:sp>
        </p:grpSp>
      </p:grpSp>
      <p:sp>
        <p:nvSpPr>
          <p:cNvPr id="318" name="テキスト ボックス 317"/>
          <p:cNvSpPr txBox="1"/>
          <p:nvPr/>
        </p:nvSpPr>
        <p:spPr>
          <a:xfrm>
            <a:off x="6685484" y="664413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112250"/>
              </p:ext>
            </p:extLst>
          </p:nvPr>
        </p:nvGraphicFramePr>
        <p:xfrm>
          <a:off x="1699906" y="3982716"/>
          <a:ext cx="1827267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128901"/>
              </p:ext>
            </p:extLst>
          </p:nvPr>
        </p:nvGraphicFramePr>
        <p:xfrm>
          <a:off x="1699906" y="5398018"/>
          <a:ext cx="1218178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094149" y="3613384"/>
            <a:ext cx="3306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Input: </a:t>
            </a:r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 (current frontier)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94149" y="5021416"/>
            <a:ext cx="3153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Output</a:t>
            </a:r>
            <a:r>
              <a:rPr kumimoji="1" lang="en-US" altLang="ja-JP" dirty="0" smtClean="0">
                <a:latin typeface="Segoe UI"/>
                <a:cs typeface="Segoe UI"/>
              </a:rPr>
              <a:t>: </a:t>
            </a:r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 (next frontier)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9" name="右カーブ矢印 8"/>
          <p:cNvSpPr/>
          <p:nvPr/>
        </p:nvSpPr>
        <p:spPr>
          <a:xfrm>
            <a:off x="842569" y="4280421"/>
            <a:ext cx="731520" cy="157588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414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角丸四角形 362"/>
          <p:cNvSpPr/>
          <p:nvPr/>
        </p:nvSpPr>
        <p:spPr>
          <a:xfrm>
            <a:off x="251520" y="2861866"/>
            <a:ext cx="8627108" cy="3463769"/>
          </a:xfrm>
          <a:prstGeom prst="roundRect">
            <a:avLst>
              <a:gd name="adj" fmla="val 6640"/>
            </a:avLst>
          </a:prstGeom>
          <a:ln w="190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0" name="図形グループ 329"/>
          <p:cNvGrpSpPr/>
          <p:nvPr/>
        </p:nvGrpSpPr>
        <p:grpSpPr>
          <a:xfrm>
            <a:off x="766836" y="3238527"/>
            <a:ext cx="7595398" cy="557501"/>
            <a:chOff x="746212" y="3738773"/>
            <a:chExt cx="7595398" cy="557501"/>
          </a:xfrm>
        </p:grpSpPr>
        <p:grpSp>
          <p:nvGrpSpPr>
            <p:cNvPr id="137" name="図形グループ 136"/>
            <p:cNvGrpSpPr/>
            <p:nvPr/>
          </p:nvGrpSpPr>
          <p:grpSpPr>
            <a:xfrm>
              <a:off x="74621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23" name="図形グループ 12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17" name="図形グループ 11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5" name="直線コネクタ 11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図形グループ 119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1" name="直線コネクタ 12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図形グループ 12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5" name="図形グループ 124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9" name="直線コネクタ 12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6" name="図形グループ 125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32" name="直線矢印コネクタ 131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図形グループ 137"/>
            <p:cNvGrpSpPr/>
            <p:nvPr/>
          </p:nvGrpSpPr>
          <p:grpSpPr>
            <a:xfrm>
              <a:off x="1358579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39" name="図形グループ 13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8" name="図形グループ 14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2" name="直線コネクタ 15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9" name="図形グループ 14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0" name="直線コネクタ 14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図形グループ 13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2" name="図形グループ 14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6" name="直線コネクタ 1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図形グループ 14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4" name="直線コネクタ 14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1" name="直線矢印コネクタ 14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図形グループ 153"/>
            <p:cNvGrpSpPr/>
            <p:nvPr/>
          </p:nvGrpSpPr>
          <p:grpSpPr>
            <a:xfrm>
              <a:off x="196570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55" name="図形グループ 15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64" name="図形グループ 16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8" name="直線コネクタ 16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コネクタ 16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5" name="図形グループ 16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6" name="直線コネクタ 16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直線コネクタ 16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6" name="図形グループ 15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8" name="図形グループ 15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2" name="直線コネクタ 1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9" name="図形グループ 15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0" name="直線コネクタ 15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57" name="直線矢印コネクタ 15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0" name="図形グループ 169"/>
            <p:cNvGrpSpPr/>
            <p:nvPr/>
          </p:nvGrpSpPr>
          <p:grpSpPr>
            <a:xfrm>
              <a:off x="257807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71" name="図形グループ 17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80" name="図形グループ 17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4" name="直線コネクタ 18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コネクタ 18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1" name="図形グループ 18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2" name="直線コネクタ 18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コネクタ 18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2" name="図形グループ 17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74" name="図形グループ 17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8" name="直線コネクタ 1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コネクタ 1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図形グループ 17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6" name="直線コネクタ 17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コネクタ 17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73" name="直線矢印コネクタ 17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6" name="図形グループ 185"/>
            <p:cNvGrpSpPr/>
            <p:nvPr/>
          </p:nvGrpSpPr>
          <p:grpSpPr>
            <a:xfrm>
              <a:off x="317702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87" name="図形グループ 18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6" name="図形グループ 19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0" name="直線コネクタ 19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コネクタ 20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7" name="図形グループ 19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8" name="直線コネクタ 19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コネクタ 19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8" name="図形グループ 18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0" name="図形グループ 18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4" name="直線コネクタ 1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コネクタ 1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1" name="図形グループ 19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2" name="直線コネクタ 19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コネクタ 19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89" name="直線矢印コネクタ 18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図形グループ 201"/>
            <p:cNvGrpSpPr/>
            <p:nvPr/>
          </p:nvGrpSpPr>
          <p:grpSpPr>
            <a:xfrm>
              <a:off x="378939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03" name="図形グループ 20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12" name="図形グループ 21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6" name="直線コネクタ 21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コネクタ 21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3" name="図形グループ 21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4" name="直線コネクタ 21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直線コネクタ 21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4" name="図形グループ 20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06" name="図形グループ 20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0" name="直線コネクタ 2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直線コネクタ 2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図形グループ 20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8" name="直線コネクタ 20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直線コネクタ 20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05" name="直線矢印コネクタ 20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図形グループ 217"/>
            <p:cNvGrpSpPr/>
            <p:nvPr/>
          </p:nvGrpSpPr>
          <p:grpSpPr>
            <a:xfrm>
              <a:off x="4396521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19" name="図形グループ 21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8" name="図形グループ 22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2" name="直線コネクタ 23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直線コネクタ 23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9" name="図形グループ 22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0" name="直線コネクタ 22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直線コネクタ 23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20" name="図形グループ 21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2" name="図形グループ 22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6" name="直線コネクタ 2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直線コネクタ 2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図形グループ 22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4" name="直線コネクタ 22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直線コネクタ 22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21" name="直線矢印コネクタ 22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4" name="図形グループ 233"/>
            <p:cNvGrpSpPr/>
            <p:nvPr/>
          </p:nvGrpSpPr>
          <p:grpSpPr>
            <a:xfrm>
              <a:off x="500888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35" name="図形グループ 23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44" name="図形グループ 24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8" name="直線コネクタ 24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直線コネクタ 24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図形グループ 24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6" name="直線コネクタ 2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直線コネクタ 2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36" name="図形グループ 23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38" name="図形グループ 23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2" name="直線コネクタ 24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直線コネクタ 24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9" name="図形グループ 23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0" name="直線コネクタ 23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直線コネクタ 24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37" name="直線矢印コネクタ 23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0" name="図形グループ 249"/>
            <p:cNvGrpSpPr/>
            <p:nvPr/>
          </p:nvGrpSpPr>
          <p:grpSpPr>
            <a:xfrm>
              <a:off x="5625804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51" name="図形グループ 25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60" name="図形グループ 25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4" name="直線コネクタ 26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直線コネクタ 26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1" name="図形グループ 26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2" name="直線コネクタ 2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直線コネクタ 2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2" name="図形グループ 25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54" name="図形グループ 25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8" name="直線コネクタ 25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直線コネクタ 25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5" name="図形グループ 25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6" name="直線コネクタ 25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直線コネクタ 25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53" name="直線矢印コネクタ 25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" name="図形グループ 265"/>
            <p:cNvGrpSpPr/>
            <p:nvPr/>
          </p:nvGrpSpPr>
          <p:grpSpPr>
            <a:xfrm>
              <a:off x="622476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67" name="図形グループ 26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6" name="図形グループ 27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0" name="直線コネクタ 27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直線コネクタ 28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7" name="図形グループ 27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8" name="直線コネクタ 2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直線コネクタ 2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8" name="図形グループ 26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0" name="図形グループ 26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4" name="直線コネクタ 27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直線コネクタ 27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1" name="図形グループ 27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2" name="直線コネクタ 27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" name="直線コネクタ 27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69" name="直線矢印コネクタ 26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2" name="図形グループ 281"/>
            <p:cNvGrpSpPr/>
            <p:nvPr/>
          </p:nvGrpSpPr>
          <p:grpSpPr>
            <a:xfrm>
              <a:off x="6837127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83" name="図形グループ 28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92" name="図形グループ 29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6" name="直線コネクタ 29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直線コネクタ 29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3" name="図形グループ 29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4" name="直線コネクタ 2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直線コネクタ 2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84" name="図形グループ 28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86" name="図形グループ 28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0" name="直線コネクタ 28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直線コネクタ 29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図形グループ 28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8" name="直線コネクタ 28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直線コネクタ 28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85" name="直線矢印コネクタ 28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図形グループ 297"/>
            <p:cNvGrpSpPr/>
            <p:nvPr/>
          </p:nvGrpSpPr>
          <p:grpSpPr>
            <a:xfrm>
              <a:off x="7444253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99" name="図形グループ 29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8" name="図形グループ 30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2" name="直線コネクタ 31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" name="直線コネクタ 31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9" name="図形グループ 30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0" name="直線コネクタ 3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直線コネクタ 3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00" name="図形グループ 29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2" name="図形グループ 30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6" name="直線コネクタ 30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" name="直線コネクタ 30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3" name="図形グループ 30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4" name="直線コネクタ 30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直線コネクタ 30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01" name="直線矢印コネクタ 30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4" name="図形グループ 313"/>
            <p:cNvGrpSpPr/>
            <p:nvPr/>
          </p:nvGrpSpPr>
          <p:grpSpPr>
            <a:xfrm>
              <a:off x="805662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315" name="図形グループ 31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24" name="図形グループ 32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8" name="直線コネクタ 32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9" name="直線コネクタ 32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5" name="図形グループ 32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6" name="直線コネクタ 3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" name="直線コネクタ 3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6" name="図形グループ 31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18" name="図形グループ 31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2" name="直線コネクタ 32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直線コネクタ 32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9" name="図形グループ 31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0" name="直線コネクタ 31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1" name="直線コネクタ 32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17" name="直線矢印コネクタ 31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図形グループ 111"/>
          <p:cNvGrpSpPr/>
          <p:nvPr/>
        </p:nvGrpSpPr>
        <p:grpSpPr>
          <a:xfrm>
            <a:off x="602598" y="3065109"/>
            <a:ext cx="7917598" cy="1915780"/>
            <a:chOff x="581974" y="4293096"/>
            <a:chExt cx="7917598" cy="1201604"/>
          </a:xfrm>
        </p:grpSpPr>
        <p:cxnSp>
          <p:nvCxnSpPr>
            <p:cNvPr id="97" name="直線コネクタ 96"/>
            <p:cNvCxnSpPr/>
            <p:nvPr/>
          </p:nvCxnSpPr>
          <p:spPr>
            <a:xfrm>
              <a:off x="11918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18046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24068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30196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>
              <a:off x="36239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42367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>
              <a:off x="48389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54517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直線コネクタ 104"/>
            <p:cNvCxnSpPr/>
            <p:nvPr/>
          </p:nvCxnSpPr>
          <p:spPr>
            <a:xfrm>
              <a:off x="58197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>
              <a:off x="6067486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66718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>
              <a:off x="72846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/>
            <p:nvPr/>
          </p:nvCxnSpPr>
          <p:spPr>
            <a:xfrm>
              <a:off x="78867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>
              <a:off x="84995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図形グループ 112"/>
          <p:cNvGrpSpPr/>
          <p:nvPr/>
        </p:nvGrpSpPr>
        <p:grpSpPr>
          <a:xfrm>
            <a:off x="676422" y="3617262"/>
            <a:ext cx="7721478" cy="1201604"/>
            <a:chOff x="655798" y="2993845"/>
            <a:chExt cx="7721478" cy="1201604"/>
          </a:xfrm>
        </p:grpSpPr>
        <p:sp>
          <p:nvSpPr>
            <p:cNvPr id="32" name="円/楕円 31"/>
            <p:cNvSpPr/>
            <p:nvPr/>
          </p:nvSpPr>
          <p:spPr>
            <a:xfrm>
              <a:off x="655798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1266455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88875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249541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310395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3709650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8" name="円/楕円 37"/>
            <p:cNvSpPr/>
            <p:nvPr/>
          </p:nvSpPr>
          <p:spPr>
            <a:xfrm>
              <a:off x="4318431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4930146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7" name="円/楕円 46"/>
            <p:cNvSpPr/>
            <p:nvPr/>
          </p:nvSpPr>
          <p:spPr>
            <a:xfrm>
              <a:off x="553680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614534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675104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735982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1" name="円/楕円 50"/>
            <p:cNvSpPr/>
            <p:nvPr/>
          </p:nvSpPr>
          <p:spPr>
            <a:xfrm>
              <a:off x="7971539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15994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40251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6751043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58" name="直線コネクタ 57"/>
            <p:cNvCxnSpPr>
              <a:stCxn id="54" idx="4"/>
              <a:endCxn id="32" idx="0"/>
            </p:cNvCxnSpPr>
            <p:nvPr/>
          </p:nvCxnSpPr>
          <p:spPr>
            <a:xfrm flipH="1">
              <a:off x="858667" y="3399582"/>
              <a:ext cx="94370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4" idx="4"/>
              <a:endCxn id="33" idx="0"/>
            </p:cNvCxnSpPr>
            <p:nvPr/>
          </p:nvCxnSpPr>
          <p:spPr>
            <a:xfrm flipH="1">
              <a:off x="1469324" y="3399582"/>
              <a:ext cx="33304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4" idx="4"/>
              <a:endCxn id="34" idx="0"/>
            </p:cNvCxnSpPr>
            <p:nvPr/>
          </p:nvCxnSpPr>
          <p:spPr>
            <a:xfrm>
              <a:off x="1802367" y="3399582"/>
              <a:ext cx="289255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4" idx="4"/>
              <a:endCxn id="35" idx="0"/>
            </p:cNvCxnSpPr>
            <p:nvPr/>
          </p:nvCxnSpPr>
          <p:spPr>
            <a:xfrm>
              <a:off x="1802367" y="3399582"/>
              <a:ext cx="89591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stCxn id="55" idx="4"/>
              <a:endCxn id="36" idx="0"/>
            </p:cNvCxnSpPr>
            <p:nvPr/>
          </p:nvCxnSpPr>
          <p:spPr>
            <a:xfrm flipH="1">
              <a:off x="3306823" y="3399582"/>
              <a:ext cx="921244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stCxn id="55" idx="4"/>
              <a:endCxn id="37" idx="0"/>
            </p:cNvCxnSpPr>
            <p:nvPr/>
          </p:nvCxnSpPr>
          <p:spPr>
            <a:xfrm flipH="1">
              <a:off x="3912519" y="3399582"/>
              <a:ext cx="3155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>
              <a:stCxn id="55" idx="4"/>
              <a:endCxn id="38" idx="0"/>
            </p:cNvCxnSpPr>
            <p:nvPr/>
          </p:nvCxnSpPr>
          <p:spPr>
            <a:xfrm>
              <a:off x="4228067" y="3399582"/>
              <a:ext cx="29323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>
              <a:stCxn id="55" idx="4"/>
              <a:endCxn id="39" idx="0"/>
            </p:cNvCxnSpPr>
            <p:nvPr/>
          </p:nvCxnSpPr>
          <p:spPr>
            <a:xfrm>
              <a:off x="4228067" y="3399582"/>
              <a:ext cx="9049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>
              <a:stCxn id="56" idx="4"/>
              <a:endCxn id="47" idx="0"/>
            </p:cNvCxnSpPr>
            <p:nvPr/>
          </p:nvCxnSpPr>
          <p:spPr>
            <a:xfrm flipH="1">
              <a:off x="5739676" y="3399582"/>
              <a:ext cx="121423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>
              <a:stCxn id="56" idx="4"/>
              <a:endCxn id="48" idx="0"/>
            </p:cNvCxnSpPr>
            <p:nvPr/>
          </p:nvCxnSpPr>
          <p:spPr>
            <a:xfrm flipH="1">
              <a:off x="6348216" y="3399582"/>
              <a:ext cx="6056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>
              <a:stCxn id="56" idx="4"/>
              <a:endCxn id="49" idx="0"/>
            </p:cNvCxnSpPr>
            <p:nvPr/>
          </p:nvCxnSpPr>
          <p:spPr>
            <a:xfrm>
              <a:off x="6953912" y="3399582"/>
              <a:ext cx="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>
              <a:stCxn id="56" idx="4"/>
              <a:endCxn id="50" idx="0"/>
            </p:cNvCxnSpPr>
            <p:nvPr/>
          </p:nvCxnSpPr>
          <p:spPr>
            <a:xfrm>
              <a:off x="6953912" y="3399582"/>
              <a:ext cx="608781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56" idx="4"/>
              <a:endCxn id="51" idx="0"/>
            </p:cNvCxnSpPr>
            <p:nvPr/>
          </p:nvCxnSpPr>
          <p:spPr>
            <a:xfrm>
              <a:off x="6953912" y="3399582"/>
              <a:ext cx="12204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4" name="図形グループ 373"/>
          <p:cNvGrpSpPr/>
          <p:nvPr/>
        </p:nvGrpSpPr>
        <p:grpSpPr>
          <a:xfrm>
            <a:off x="7329021" y="2351592"/>
            <a:ext cx="1660055" cy="830202"/>
            <a:chOff x="7308397" y="2539269"/>
            <a:chExt cx="1660055" cy="830202"/>
          </a:xfrm>
        </p:grpSpPr>
        <p:cxnSp>
          <p:nvCxnSpPr>
            <p:cNvPr id="367" name="直線矢印コネクタ 366"/>
            <p:cNvCxnSpPr/>
            <p:nvPr/>
          </p:nvCxnSpPr>
          <p:spPr>
            <a:xfrm flipH="1">
              <a:off x="7562693" y="2908601"/>
              <a:ext cx="208960" cy="4608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8" name="テキスト ボックス 367"/>
            <p:cNvSpPr txBox="1"/>
            <p:nvPr/>
          </p:nvSpPr>
          <p:spPr>
            <a:xfrm>
              <a:off x="7308397" y="2539269"/>
              <a:ext cx="16600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CUDA threads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3" name="図形グループ 372"/>
          <p:cNvGrpSpPr/>
          <p:nvPr/>
        </p:nvGrpSpPr>
        <p:grpSpPr>
          <a:xfrm>
            <a:off x="7245087" y="3901857"/>
            <a:ext cx="1669802" cy="369332"/>
            <a:chOff x="7224463" y="4104902"/>
            <a:chExt cx="1669802" cy="369332"/>
          </a:xfrm>
        </p:grpSpPr>
        <p:cxnSp>
          <p:nvCxnSpPr>
            <p:cNvPr id="369" name="直線矢印コネクタ 368"/>
            <p:cNvCxnSpPr/>
            <p:nvPr/>
          </p:nvCxnSpPr>
          <p:spPr>
            <a:xfrm flipH="1" flipV="1">
              <a:off x="7224463" y="4104902"/>
              <a:ext cx="782013" cy="1928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2" name="テキスト ボックス 371"/>
            <p:cNvSpPr txBox="1"/>
            <p:nvPr/>
          </p:nvSpPr>
          <p:spPr>
            <a:xfrm>
              <a:off x="8055085" y="4104902"/>
              <a:ext cx="839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parent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8" name="図形グループ 377"/>
          <p:cNvGrpSpPr/>
          <p:nvPr/>
        </p:nvGrpSpPr>
        <p:grpSpPr>
          <a:xfrm>
            <a:off x="315243" y="4796740"/>
            <a:ext cx="1320168" cy="694411"/>
            <a:chOff x="7364177" y="5256567"/>
            <a:chExt cx="1320168" cy="694411"/>
          </a:xfrm>
        </p:grpSpPr>
        <p:cxnSp>
          <p:nvCxnSpPr>
            <p:cNvPr id="375" name="直線矢印コネクタ 374"/>
            <p:cNvCxnSpPr/>
            <p:nvPr/>
          </p:nvCxnSpPr>
          <p:spPr>
            <a:xfrm flipV="1">
              <a:off x="7952023" y="5256567"/>
              <a:ext cx="407788" cy="3250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テキスト ボックス 376"/>
            <p:cNvSpPr txBox="1"/>
            <p:nvPr/>
          </p:nvSpPr>
          <p:spPr>
            <a:xfrm>
              <a:off x="7364177" y="5581646"/>
              <a:ext cx="1320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neighbors</a:t>
              </a:r>
              <a:endParaRPr kumimoji="1" lang="ja-JP" altLang="en-US" i="1" dirty="0">
                <a:latin typeface="Segoe UI"/>
                <a:cs typeface="Segoe UI"/>
              </a:endParaRPr>
            </a:p>
          </p:txBody>
        </p:sp>
      </p:grpSp>
      <p:sp>
        <p:nvSpPr>
          <p:cNvPr id="390" name="右カーブ矢印 389"/>
          <p:cNvSpPr/>
          <p:nvPr/>
        </p:nvSpPr>
        <p:spPr>
          <a:xfrm>
            <a:off x="87835" y="2171231"/>
            <a:ext cx="424902" cy="10105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9" name="角丸四角形 398"/>
          <p:cNvSpPr/>
          <p:nvPr/>
        </p:nvSpPr>
        <p:spPr>
          <a:xfrm>
            <a:off x="607339" y="2720924"/>
            <a:ext cx="5224501" cy="4603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>
                <a:latin typeface="Segoe UI"/>
                <a:cs typeface="Segoe UI"/>
              </a:rPr>
              <a:t>(1</a:t>
            </a:r>
            <a:r>
              <a:rPr lang="en-US" altLang="ja-JP" sz="2000" dirty="0" smtClean="0">
                <a:latin typeface="Segoe UI"/>
                <a:cs typeface="Segoe UI"/>
              </a:rPr>
              <a:t>) neighbors are gathered by CUDA threads</a:t>
            </a:r>
            <a:endParaRPr lang="ja-JP" altLang="en-US" sz="2000" dirty="0">
              <a:latin typeface="Segoe UI"/>
              <a:cs typeface="Segoe UI"/>
            </a:endParaRPr>
          </a:p>
        </p:txBody>
      </p:sp>
      <p:sp>
        <p:nvSpPr>
          <p:cNvPr id="403" name="テキスト ボックス 402"/>
          <p:cNvSpPr txBox="1"/>
          <p:nvPr/>
        </p:nvSpPr>
        <p:spPr>
          <a:xfrm>
            <a:off x="5960776" y="6325635"/>
            <a:ext cx="261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GatherNeighbors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– gather neighbors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18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aphicFrame>
        <p:nvGraphicFramePr>
          <p:cNvPr id="53" name="表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498190"/>
              </p:ext>
            </p:extLst>
          </p:nvPr>
        </p:nvGraphicFramePr>
        <p:xfrm>
          <a:off x="581974" y="1741204"/>
          <a:ext cx="1827267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87" name="テキスト ボックス 386"/>
          <p:cNvSpPr txBox="1"/>
          <p:nvPr/>
        </p:nvSpPr>
        <p:spPr>
          <a:xfrm>
            <a:off x="581974" y="2276318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95" name="曲折矢印 394"/>
          <p:cNvSpPr/>
          <p:nvPr/>
        </p:nvSpPr>
        <p:spPr>
          <a:xfrm rot="10800000">
            <a:off x="2669173" y="1850165"/>
            <a:ext cx="4102494" cy="462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6" name="テキスト ボックス 395"/>
          <p:cNvSpPr txBox="1"/>
          <p:nvPr/>
        </p:nvSpPr>
        <p:spPr>
          <a:xfrm>
            <a:off x="3070830" y="1701663"/>
            <a:ext cx="317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current frontier are </a:t>
            </a:r>
            <a:r>
              <a:rPr kumimoji="1" lang="en-US" altLang="ja-JP" dirty="0" err="1" smtClean="0">
                <a:latin typeface="Segoe UI"/>
                <a:cs typeface="Segoe UI"/>
              </a:rPr>
              <a:t>enqueued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3" name="図形グループ 2"/>
          <p:cNvGrpSpPr/>
          <p:nvPr/>
        </p:nvGrpSpPr>
        <p:grpSpPr>
          <a:xfrm>
            <a:off x="6979460" y="577951"/>
            <a:ext cx="852075" cy="1493044"/>
            <a:chOff x="6979460" y="577951"/>
            <a:chExt cx="852075" cy="1493044"/>
          </a:xfrm>
        </p:grpSpPr>
        <p:sp>
          <p:nvSpPr>
            <p:cNvPr id="340" name="円/楕円 339"/>
            <p:cNvSpPr/>
            <p:nvPr/>
          </p:nvSpPr>
          <p:spPr>
            <a:xfrm>
              <a:off x="6979460" y="1681585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2" name="円/楕円 341"/>
            <p:cNvSpPr/>
            <p:nvPr/>
          </p:nvSpPr>
          <p:spPr>
            <a:xfrm>
              <a:off x="7442125" y="1109137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4" name="円/楕円 343"/>
            <p:cNvSpPr/>
            <p:nvPr/>
          </p:nvSpPr>
          <p:spPr>
            <a:xfrm>
              <a:off x="6997676" y="577951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1772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角丸四角形 362"/>
          <p:cNvSpPr/>
          <p:nvPr/>
        </p:nvSpPr>
        <p:spPr>
          <a:xfrm>
            <a:off x="251520" y="2861866"/>
            <a:ext cx="8627108" cy="3463769"/>
          </a:xfrm>
          <a:prstGeom prst="roundRect">
            <a:avLst>
              <a:gd name="adj" fmla="val 6640"/>
            </a:avLst>
          </a:prstGeom>
          <a:ln w="190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0" name="図形グループ 329"/>
          <p:cNvGrpSpPr/>
          <p:nvPr/>
        </p:nvGrpSpPr>
        <p:grpSpPr>
          <a:xfrm>
            <a:off x="766836" y="3238527"/>
            <a:ext cx="7595398" cy="557501"/>
            <a:chOff x="746212" y="3738773"/>
            <a:chExt cx="7595398" cy="557501"/>
          </a:xfrm>
        </p:grpSpPr>
        <p:grpSp>
          <p:nvGrpSpPr>
            <p:cNvPr id="137" name="図形グループ 136"/>
            <p:cNvGrpSpPr/>
            <p:nvPr/>
          </p:nvGrpSpPr>
          <p:grpSpPr>
            <a:xfrm>
              <a:off x="74621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23" name="図形グループ 12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17" name="図形グループ 11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5" name="直線コネクタ 11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図形グループ 119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1" name="直線コネクタ 12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図形グループ 12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5" name="図形グループ 124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9" name="直線コネクタ 12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6" name="図形グループ 125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32" name="直線矢印コネクタ 131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図形グループ 137"/>
            <p:cNvGrpSpPr/>
            <p:nvPr/>
          </p:nvGrpSpPr>
          <p:grpSpPr>
            <a:xfrm>
              <a:off x="1358579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39" name="図形グループ 13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8" name="図形グループ 14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2" name="直線コネクタ 15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9" name="図形グループ 14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0" name="直線コネクタ 14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図形グループ 13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2" name="図形グループ 14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6" name="直線コネクタ 1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図形グループ 14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4" name="直線コネクタ 14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1" name="直線矢印コネクタ 14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図形グループ 153"/>
            <p:cNvGrpSpPr/>
            <p:nvPr/>
          </p:nvGrpSpPr>
          <p:grpSpPr>
            <a:xfrm>
              <a:off x="196570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55" name="図形グループ 15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64" name="図形グループ 16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8" name="直線コネクタ 16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コネクタ 16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5" name="図形グループ 16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6" name="直線コネクタ 16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直線コネクタ 16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6" name="図形グループ 15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8" name="図形グループ 15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2" name="直線コネクタ 1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9" name="図形グループ 15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0" name="直線コネクタ 15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57" name="直線矢印コネクタ 15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0" name="図形グループ 169"/>
            <p:cNvGrpSpPr/>
            <p:nvPr/>
          </p:nvGrpSpPr>
          <p:grpSpPr>
            <a:xfrm>
              <a:off x="257807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71" name="図形グループ 17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80" name="図形グループ 17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4" name="直線コネクタ 18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コネクタ 18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1" name="図形グループ 18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2" name="直線コネクタ 18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コネクタ 18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2" name="図形グループ 17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74" name="図形グループ 17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8" name="直線コネクタ 1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コネクタ 1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図形グループ 17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6" name="直線コネクタ 17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コネクタ 17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73" name="直線矢印コネクタ 17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6" name="図形グループ 185"/>
            <p:cNvGrpSpPr/>
            <p:nvPr/>
          </p:nvGrpSpPr>
          <p:grpSpPr>
            <a:xfrm>
              <a:off x="317702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87" name="図形グループ 18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6" name="図形グループ 19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0" name="直線コネクタ 19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コネクタ 20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7" name="図形グループ 19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8" name="直線コネクタ 19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コネクタ 19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8" name="図形グループ 18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0" name="図形グループ 18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4" name="直線コネクタ 1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コネクタ 1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1" name="図形グループ 19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2" name="直線コネクタ 19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コネクタ 19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89" name="直線矢印コネクタ 18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図形グループ 201"/>
            <p:cNvGrpSpPr/>
            <p:nvPr/>
          </p:nvGrpSpPr>
          <p:grpSpPr>
            <a:xfrm>
              <a:off x="378939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03" name="図形グループ 20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12" name="図形グループ 21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6" name="直線コネクタ 21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コネクタ 21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3" name="図形グループ 21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4" name="直線コネクタ 21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直線コネクタ 21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4" name="図形グループ 20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06" name="図形グループ 20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0" name="直線コネクタ 2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直線コネクタ 2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図形グループ 20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8" name="直線コネクタ 20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直線コネクタ 20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05" name="直線矢印コネクタ 20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図形グループ 217"/>
            <p:cNvGrpSpPr/>
            <p:nvPr/>
          </p:nvGrpSpPr>
          <p:grpSpPr>
            <a:xfrm>
              <a:off x="4396521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19" name="図形グループ 21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8" name="図形グループ 22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2" name="直線コネクタ 23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直線コネクタ 23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9" name="図形グループ 22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0" name="直線コネクタ 22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直線コネクタ 23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20" name="図形グループ 21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2" name="図形グループ 22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6" name="直線コネクタ 2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直線コネクタ 2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図形グループ 22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4" name="直線コネクタ 22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直線コネクタ 22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21" name="直線矢印コネクタ 22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4" name="図形グループ 233"/>
            <p:cNvGrpSpPr/>
            <p:nvPr/>
          </p:nvGrpSpPr>
          <p:grpSpPr>
            <a:xfrm>
              <a:off x="500888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35" name="図形グループ 23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44" name="図形グループ 24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8" name="直線コネクタ 24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直線コネクタ 24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図形グループ 24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6" name="直線コネクタ 2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直線コネクタ 2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36" name="図形グループ 23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38" name="図形グループ 23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2" name="直線コネクタ 24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直線コネクタ 24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9" name="図形グループ 23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0" name="直線コネクタ 23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直線コネクタ 24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37" name="直線矢印コネクタ 23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0" name="図形グループ 249"/>
            <p:cNvGrpSpPr/>
            <p:nvPr/>
          </p:nvGrpSpPr>
          <p:grpSpPr>
            <a:xfrm>
              <a:off x="5625804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51" name="図形グループ 25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60" name="図形グループ 25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4" name="直線コネクタ 26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直線コネクタ 26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1" name="図形グループ 26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2" name="直線コネクタ 2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直線コネクタ 2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2" name="図形グループ 25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54" name="図形グループ 25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8" name="直線コネクタ 25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直線コネクタ 25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5" name="図形グループ 25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6" name="直線コネクタ 25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直線コネクタ 25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53" name="直線矢印コネクタ 25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" name="図形グループ 265"/>
            <p:cNvGrpSpPr/>
            <p:nvPr/>
          </p:nvGrpSpPr>
          <p:grpSpPr>
            <a:xfrm>
              <a:off x="622476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67" name="図形グループ 26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6" name="図形グループ 27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0" name="直線コネクタ 27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直線コネクタ 28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7" name="図形グループ 27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8" name="直線コネクタ 2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直線コネクタ 2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8" name="図形グループ 26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0" name="図形グループ 26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4" name="直線コネクタ 27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直線コネクタ 27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1" name="図形グループ 27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2" name="直線コネクタ 27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" name="直線コネクタ 27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69" name="直線矢印コネクタ 26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2" name="図形グループ 281"/>
            <p:cNvGrpSpPr/>
            <p:nvPr/>
          </p:nvGrpSpPr>
          <p:grpSpPr>
            <a:xfrm>
              <a:off x="6837127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83" name="図形グループ 28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92" name="図形グループ 29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6" name="直線コネクタ 29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直線コネクタ 29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3" name="図形グループ 29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4" name="直線コネクタ 2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直線コネクタ 2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84" name="図形グループ 28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86" name="図形グループ 28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0" name="直線コネクタ 28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直線コネクタ 29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図形グループ 28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8" name="直線コネクタ 28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直線コネクタ 28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85" name="直線矢印コネクタ 28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図形グループ 297"/>
            <p:cNvGrpSpPr/>
            <p:nvPr/>
          </p:nvGrpSpPr>
          <p:grpSpPr>
            <a:xfrm>
              <a:off x="7444253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99" name="図形グループ 29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8" name="図形グループ 30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2" name="直線コネクタ 31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" name="直線コネクタ 31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9" name="図形グループ 30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0" name="直線コネクタ 3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直線コネクタ 3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00" name="図形グループ 29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2" name="図形グループ 30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6" name="直線コネクタ 30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" name="直線コネクタ 30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3" name="図形グループ 30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4" name="直線コネクタ 30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直線コネクタ 30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01" name="直線矢印コネクタ 30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4" name="図形グループ 313"/>
            <p:cNvGrpSpPr/>
            <p:nvPr/>
          </p:nvGrpSpPr>
          <p:grpSpPr>
            <a:xfrm>
              <a:off x="805662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315" name="図形グループ 31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24" name="図形グループ 32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8" name="直線コネクタ 32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9" name="直線コネクタ 32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5" name="図形グループ 32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6" name="直線コネクタ 3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" name="直線コネクタ 3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6" name="図形グループ 31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18" name="図形グループ 31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2" name="直線コネクタ 32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直線コネクタ 32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9" name="図形グループ 31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0" name="直線コネクタ 31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1" name="直線コネクタ 32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17" name="直線矢印コネクタ 31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図形グループ 111"/>
          <p:cNvGrpSpPr/>
          <p:nvPr/>
        </p:nvGrpSpPr>
        <p:grpSpPr>
          <a:xfrm>
            <a:off x="602598" y="3065109"/>
            <a:ext cx="7917598" cy="1915780"/>
            <a:chOff x="581974" y="4293096"/>
            <a:chExt cx="7917598" cy="1201604"/>
          </a:xfrm>
        </p:grpSpPr>
        <p:cxnSp>
          <p:nvCxnSpPr>
            <p:cNvPr id="97" name="直線コネクタ 96"/>
            <p:cNvCxnSpPr/>
            <p:nvPr/>
          </p:nvCxnSpPr>
          <p:spPr>
            <a:xfrm>
              <a:off x="11918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18046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24068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30196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>
              <a:off x="36239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42367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>
              <a:off x="48389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54517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直線コネクタ 104"/>
            <p:cNvCxnSpPr/>
            <p:nvPr/>
          </p:nvCxnSpPr>
          <p:spPr>
            <a:xfrm>
              <a:off x="58197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>
              <a:off x="6067486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66718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>
              <a:off x="72846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/>
            <p:nvPr/>
          </p:nvCxnSpPr>
          <p:spPr>
            <a:xfrm>
              <a:off x="78867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>
              <a:off x="84995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図形グループ 112"/>
          <p:cNvGrpSpPr/>
          <p:nvPr/>
        </p:nvGrpSpPr>
        <p:grpSpPr>
          <a:xfrm>
            <a:off x="676422" y="3617262"/>
            <a:ext cx="7721478" cy="1201604"/>
            <a:chOff x="655798" y="2993845"/>
            <a:chExt cx="7721478" cy="1201604"/>
          </a:xfrm>
        </p:grpSpPr>
        <p:sp>
          <p:nvSpPr>
            <p:cNvPr id="32" name="円/楕円 31"/>
            <p:cNvSpPr/>
            <p:nvPr/>
          </p:nvSpPr>
          <p:spPr>
            <a:xfrm>
              <a:off x="655798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1266455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88875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249541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310395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3709650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8" name="円/楕円 37"/>
            <p:cNvSpPr/>
            <p:nvPr/>
          </p:nvSpPr>
          <p:spPr>
            <a:xfrm>
              <a:off x="4318431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4930146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7" name="円/楕円 46"/>
            <p:cNvSpPr/>
            <p:nvPr/>
          </p:nvSpPr>
          <p:spPr>
            <a:xfrm>
              <a:off x="553680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614534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675104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735982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1" name="円/楕円 50"/>
            <p:cNvSpPr/>
            <p:nvPr/>
          </p:nvSpPr>
          <p:spPr>
            <a:xfrm>
              <a:off x="7971539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15994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40251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6751043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58" name="直線コネクタ 57"/>
            <p:cNvCxnSpPr>
              <a:stCxn id="54" idx="4"/>
              <a:endCxn id="32" idx="0"/>
            </p:cNvCxnSpPr>
            <p:nvPr/>
          </p:nvCxnSpPr>
          <p:spPr>
            <a:xfrm flipH="1">
              <a:off x="858667" y="3399582"/>
              <a:ext cx="94370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4" idx="4"/>
              <a:endCxn id="33" idx="0"/>
            </p:cNvCxnSpPr>
            <p:nvPr/>
          </p:nvCxnSpPr>
          <p:spPr>
            <a:xfrm flipH="1">
              <a:off x="1469324" y="3399582"/>
              <a:ext cx="33304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4" idx="4"/>
              <a:endCxn id="34" idx="0"/>
            </p:cNvCxnSpPr>
            <p:nvPr/>
          </p:nvCxnSpPr>
          <p:spPr>
            <a:xfrm>
              <a:off x="1802367" y="3399582"/>
              <a:ext cx="289255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4" idx="4"/>
              <a:endCxn id="35" idx="0"/>
            </p:cNvCxnSpPr>
            <p:nvPr/>
          </p:nvCxnSpPr>
          <p:spPr>
            <a:xfrm>
              <a:off x="1802367" y="3399582"/>
              <a:ext cx="89591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stCxn id="55" idx="4"/>
              <a:endCxn id="36" idx="0"/>
            </p:cNvCxnSpPr>
            <p:nvPr/>
          </p:nvCxnSpPr>
          <p:spPr>
            <a:xfrm flipH="1">
              <a:off x="3306823" y="3399582"/>
              <a:ext cx="921244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stCxn id="55" idx="4"/>
              <a:endCxn id="37" idx="0"/>
            </p:cNvCxnSpPr>
            <p:nvPr/>
          </p:nvCxnSpPr>
          <p:spPr>
            <a:xfrm flipH="1">
              <a:off x="3912519" y="3399582"/>
              <a:ext cx="3155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>
              <a:stCxn id="55" idx="4"/>
              <a:endCxn id="38" idx="0"/>
            </p:cNvCxnSpPr>
            <p:nvPr/>
          </p:nvCxnSpPr>
          <p:spPr>
            <a:xfrm>
              <a:off x="4228067" y="3399582"/>
              <a:ext cx="29323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>
              <a:stCxn id="55" idx="4"/>
              <a:endCxn id="39" idx="0"/>
            </p:cNvCxnSpPr>
            <p:nvPr/>
          </p:nvCxnSpPr>
          <p:spPr>
            <a:xfrm>
              <a:off x="4228067" y="3399582"/>
              <a:ext cx="9049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>
              <a:stCxn id="56" idx="4"/>
              <a:endCxn id="47" idx="0"/>
            </p:cNvCxnSpPr>
            <p:nvPr/>
          </p:nvCxnSpPr>
          <p:spPr>
            <a:xfrm flipH="1">
              <a:off x="5739676" y="3399582"/>
              <a:ext cx="121423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>
              <a:stCxn id="56" idx="4"/>
              <a:endCxn id="48" idx="0"/>
            </p:cNvCxnSpPr>
            <p:nvPr/>
          </p:nvCxnSpPr>
          <p:spPr>
            <a:xfrm flipH="1">
              <a:off x="6348216" y="3399582"/>
              <a:ext cx="6056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>
              <a:stCxn id="56" idx="4"/>
              <a:endCxn id="49" idx="0"/>
            </p:cNvCxnSpPr>
            <p:nvPr/>
          </p:nvCxnSpPr>
          <p:spPr>
            <a:xfrm>
              <a:off x="6953912" y="3399582"/>
              <a:ext cx="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>
              <a:stCxn id="56" idx="4"/>
              <a:endCxn id="50" idx="0"/>
            </p:cNvCxnSpPr>
            <p:nvPr/>
          </p:nvCxnSpPr>
          <p:spPr>
            <a:xfrm>
              <a:off x="6953912" y="3399582"/>
              <a:ext cx="608781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56" idx="4"/>
              <a:endCxn id="51" idx="0"/>
            </p:cNvCxnSpPr>
            <p:nvPr/>
          </p:nvCxnSpPr>
          <p:spPr>
            <a:xfrm>
              <a:off x="6953912" y="3399582"/>
              <a:ext cx="12204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4" name="図形グループ 373"/>
          <p:cNvGrpSpPr/>
          <p:nvPr/>
        </p:nvGrpSpPr>
        <p:grpSpPr>
          <a:xfrm>
            <a:off x="7329021" y="2351592"/>
            <a:ext cx="1660055" cy="830202"/>
            <a:chOff x="7308397" y="2539269"/>
            <a:chExt cx="1660055" cy="830202"/>
          </a:xfrm>
        </p:grpSpPr>
        <p:cxnSp>
          <p:nvCxnSpPr>
            <p:cNvPr id="367" name="直線矢印コネクタ 366"/>
            <p:cNvCxnSpPr/>
            <p:nvPr/>
          </p:nvCxnSpPr>
          <p:spPr>
            <a:xfrm flipH="1">
              <a:off x="7562693" y="2908601"/>
              <a:ext cx="208960" cy="4608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8" name="テキスト ボックス 367"/>
            <p:cNvSpPr txBox="1"/>
            <p:nvPr/>
          </p:nvSpPr>
          <p:spPr>
            <a:xfrm>
              <a:off x="7308397" y="2539269"/>
              <a:ext cx="16600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CUDA threads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3" name="図形グループ 372"/>
          <p:cNvGrpSpPr/>
          <p:nvPr/>
        </p:nvGrpSpPr>
        <p:grpSpPr>
          <a:xfrm>
            <a:off x="7245087" y="3901857"/>
            <a:ext cx="1669802" cy="369332"/>
            <a:chOff x="7224463" y="4104902"/>
            <a:chExt cx="1669802" cy="369332"/>
          </a:xfrm>
        </p:grpSpPr>
        <p:cxnSp>
          <p:nvCxnSpPr>
            <p:cNvPr id="369" name="直線矢印コネクタ 368"/>
            <p:cNvCxnSpPr/>
            <p:nvPr/>
          </p:nvCxnSpPr>
          <p:spPr>
            <a:xfrm flipH="1" flipV="1">
              <a:off x="7224463" y="4104902"/>
              <a:ext cx="782013" cy="1928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2" name="テキスト ボックス 371"/>
            <p:cNvSpPr txBox="1"/>
            <p:nvPr/>
          </p:nvSpPr>
          <p:spPr>
            <a:xfrm>
              <a:off x="8055085" y="4104902"/>
              <a:ext cx="839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parent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8" name="図形グループ 377"/>
          <p:cNvGrpSpPr/>
          <p:nvPr/>
        </p:nvGrpSpPr>
        <p:grpSpPr>
          <a:xfrm>
            <a:off x="315243" y="4796740"/>
            <a:ext cx="1320168" cy="694411"/>
            <a:chOff x="7364177" y="5256567"/>
            <a:chExt cx="1320168" cy="694411"/>
          </a:xfrm>
        </p:grpSpPr>
        <p:cxnSp>
          <p:nvCxnSpPr>
            <p:cNvPr id="375" name="直線矢印コネクタ 374"/>
            <p:cNvCxnSpPr/>
            <p:nvPr/>
          </p:nvCxnSpPr>
          <p:spPr>
            <a:xfrm flipV="1">
              <a:off x="7952023" y="5256567"/>
              <a:ext cx="407788" cy="3250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テキスト ボックス 376"/>
            <p:cNvSpPr txBox="1"/>
            <p:nvPr/>
          </p:nvSpPr>
          <p:spPr>
            <a:xfrm>
              <a:off x="7364177" y="5581646"/>
              <a:ext cx="1320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neighbors</a:t>
              </a:r>
              <a:endParaRPr kumimoji="1" lang="ja-JP" altLang="en-US" i="1" dirty="0">
                <a:latin typeface="Segoe UI"/>
                <a:cs typeface="Segoe UI"/>
              </a:endParaRPr>
            </a:p>
          </p:txBody>
        </p:sp>
      </p:grpSp>
      <p:sp>
        <p:nvSpPr>
          <p:cNvPr id="390" name="右カーブ矢印 389"/>
          <p:cNvSpPr/>
          <p:nvPr/>
        </p:nvSpPr>
        <p:spPr>
          <a:xfrm>
            <a:off x="87835" y="2171231"/>
            <a:ext cx="424902" cy="10105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9" name="角丸四角形 398"/>
          <p:cNvSpPr/>
          <p:nvPr/>
        </p:nvSpPr>
        <p:spPr>
          <a:xfrm>
            <a:off x="607339" y="2720924"/>
            <a:ext cx="5224501" cy="4603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>
                <a:latin typeface="Segoe UI"/>
                <a:cs typeface="Segoe UI"/>
              </a:rPr>
              <a:t>(1</a:t>
            </a:r>
            <a:r>
              <a:rPr lang="en-US" altLang="ja-JP" sz="2000" dirty="0" smtClean="0">
                <a:latin typeface="Segoe UI"/>
                <a:cs typeface="Segoe UI"/>
              </a:rPr>
              <a:t>) neighbors are gathered by CUDA threads</a:t>
            </a:r>
            <a:endParaRPr lang="ja-JP" altLang="en-US" sz="2000" dirty="0">
              <a:latin typeface="Segoe UI"/>
              <a:cs typeface="Segoe UI"/>
            </a:endParaRPr>
          </a:p>
        </p:txBody>
      </p:sp>
      <p:graphicFrame>
        <p:nvGraphicFramePr>
          <p:cNvPr id="345" name="表 3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088484"/>
              </p:ext>
            </p:extLst>
          </p:nvPr>
        </p:nvGraphicFramePr>
        <p:xfrm>
          <a:off x="601929" y="5560025"/>
          <a:ext cx="7918261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  <a:gridCol w="609097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41" name="図形グループ 40"/>
          <p:cNvGrpSpPr/>
          <p:nvPr/>
        </p:nvGrpSpPr>
        <p:grpSpPr>
          <a:xfrm>
            <a:off x="3040248" y="5560025"/>
            <a:ext cx="5479942" cy="594381"/>
            <a:chOff x="3040248" y="6106275"/>
            <a:chExt cx="5479942" cy="594381"/>
          </a:xfrm>
        </p:grpSpPr>
        <p:grpSp>
          <p:nvGrpSpPr>
            <p:cNvPr id="40" name="図形グループ 39"/>
            <p:cNvGrpSpPr/>
            <p:nvPr/>
          </p:nvGrpSpPr>
          <p:grpSpPr>
            <a:xfrm>
              <a:off x="3040248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1" name="直線コネクタ 30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46" name="直線コネクタ 345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49" name="図形グループ 348"/>
            <p:cNvGrpSpPr/>
            <p:nvPr/>
          </p:nvGrpSpPr>
          <p:grpSpPr>
            <a:xfrm>
              <a:off x="4859534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53" name="直線コネクタ 352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4" name="直線コネクタ 353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55" name="図形グループ 354"/>
            <p:cNvGrpSpPr/>
            <p:nvPr/>
          </p:nvGrpSpPr>
          <p:grpSpPr>
            <a:xfrm>
              <a:off x="5483791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56" name="直線コネクタ 355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7" name="直線コネクタ 356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58" name="図形グループ 357"/>
            <p:cNvGrpSpPr/>
            <p:nvPr/>
          </p:nvGrpSpPr>
          <p:grpSpPr>
            <a:xfrm>
              <a:off x="6088110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59" name="直線コネクタ 358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60" name="直線コネクタ 359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61" name="図形グループ 360"/>
            <p:cNvGrpSpPr/>
            <p:nvPr/>
          </p:nvGrpSpPr>
          <p:grpSpPr>
            <a:xfrm>
              <a:off x="6695516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64" name="直線コネクタ 363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65" name="直線コネクタ 364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66" name="図形グループ 365"/>
            <p:cNvGrpSpPr/>
            <p:nvPr/>
          </p:nvGrpSpPr>
          <p:grpSpPr>
            <a:xfrm>
              <a:off x="7299835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70" name="直線コネクタ 369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71" name="直線コネクタ 370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76" name="図形グループ 375"/>
            <p:cNvGrpSpPr/>
            <p:nvPr/>
          </p:nvGrpSpPr>
          <p:grpSpPr>
            <a:xfrm>
              <a:off x="7915871" y="6106275"/>
              <a:ext cx="604319" cy="594381"/>
              <a:chOff x="3040248" y="6106275"/>
              <a:chExt cx="604319" cy="594381"/>
            </a:xfrm>
          </p:grpSpPr>
          <p:cxnSp>
            <p:nvCxnSpPr>
              <p:cNvPr id="379" name="直線コネクタ 378"/>
              <p:cNvCxnSpPr/>
              <p:nvPr/>
            </p:nvCxnSpPr>
            <p:spPr>
              <a:xfrm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80" name="直線コネクタ 379"/>
              <p:cNvCxnSpPr/>
              <p:nvPr/>
            </p:nvCxnSpPr>
            <p:spPr>
              <a:xfrm flipH="1">
                <a:off x="3040248" y="6106275"/>
                <a:ext cx="604319" cy="594381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図形グループ 45"/>
          <p:cNvGrpSpPr/>
          <p:nvPr/>
        </p:nvGrpSpPr>
        <p:grpSpPr>
          <a:xfrm flipV="1">
            <a:off x="903567" y="4826787"/>
            <a:ext cx="7296792" cy="725314"/>
            <a:chOff x="916526" y="4831020"/>
            <a:chExt cx="7296792" cy="725314"/>
          </a:xfrm>
        </p:grpSpPr>
        <p:cxnSp>
          <p:nvCxnSpPr>
            <p:cNvPr id="45" name="直線矢印コネクタ 44"/>
            <p:cNvCxnSpPr/>
            <p:nvPr/>
          </p:nvCxnSpPr>
          <p:spPr>
            <a:xfrm flipV="1">
              <a:off x="916526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3" name="直線矢印コネクタ 382"/>
            <p:cNvCxnSpPr/>
            <p:nvPr/>
          </p:nvCxnSpPr>
          <p:spPr>
            <a:xfrm flipV="1">
              <a:off x="1517475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4" name="直線矢印コネクタ 383"/>
            <p:cNvCxnSpPr/>
            <p:nvPr/>
          </p:nvCxnSpPr>
          <p:spPr>
            <a:xfrm flipV="1">
              <a:off x="2128365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5" name="直線矢印コネクタ 384"/>
            <p:cNvCxnSpPr/>
            <p:nvPr/>
          </p:nvCxnSpPr>
          <p:spPr>
            <a:xfrm flipV="1">
              <a:off x="2729314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6" name="直線矢印コネクタ 385"/>
            <p:cNvCxnSpPr/>
            <p:nvPr/>
          </p:nvCxnSpPr>
          <p:spPr>
            <a:xfrm flipV="1">
              <a:off x="3352365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1" name="直線矢印コネクタ 390"/>
            <p:cNvCxnSpPr/>
            <p:nvPr/>
          </p:nvCxnSpPr>
          <p:spPr>
            <a:xfrm flipV="1">
              <a:off x="3953314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2" name="直線矢印コネクタ 391"/>
            <p:cNvCxnSpPr/>
            <p:nvPr/>
          </p:nvCxnSpPr>
          <p:spPr>
            <a:xfrm flipV="1">
              <a:off x="4564204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3" name="直線矢印コネクタ 392"/>
            <p:cNvCxnSpPr/>
            <p:nvPr/>
          </p:nvCxnSpPr>
          <p:spPr>
            <a:xfrm flipV="1">
              <a:off x="5165153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4" name="直線矢印コネクタ 393"/>
            <p:cNvCxnSpPr/>
            <p:nvPr/>
          </p:nvCxnSpPr>
          <p:spPr>
            <a:xfrm flipV="1">
              <a:off x="5777479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7" name="直線矢印コネクタ 396"/>
            <p:cNvCxnSpPr/>
            <p:nvPr/>
          </p:nvCxnSpPr>
          <p:spPr>
            <a:xfrm flipV="1">
              <a:off x="6400530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8" name="直線矢印コネクタ 397"/>
            <p:cNvCxnSpPr/>
            <p:nvPr/>
          </p:nvCxnSpPr>
          <p:spPr>
            <a:xfrm flipV="1">
              <a:off x="7001479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1" name="直線矢印コネクタ 400"/>
            <p:cNvCxnSpPr/>
            <p:nvPr/>
          </p:nvCxnSpPr>
          <p:spPr>
            <a:xfrm flipV="1">
              <a:off x="7612369" y="4831020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2" name="直線矢印コネクタ 401"/>
            <p:cNvCxnSpPr/>
            <p:nvPr/>
          </p:nvCxnSpPr>
          <p:spPr>
            <a:xfrm flipV="1">
              <a:off x="8213318" y="4836254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3" name="テキスト ボックス 402"/>
          <p:cNvSpPr txBox="1"/>
          <p:nvPr/>
        </p:nvSpPr>
        <p:spPr>
          <a:xfrm>
            <a:off x="5960776" y="6325635"/>
            <a:ext cx="261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GatherNeighbors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1692815" y="3901857"/>
            <a:ext cx="5552272" cy="1442565"/>
          </a:xfrm>
          <a:prstGeom prst="wedgeRoundRectCallout">
            <a:avLst>
              <a:gd name="adj1" fmla="val 37881"/>
              <a:gd name="adj2" fmla="val 6020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altLang="ja-JP" sz="2000" dirty="0" smtClean="0">
                <a:latin typeface="Segoe UI"/>
                <a:cs typeface="Segoe UI"/>
              </a:rPr>
              <a:t>Duplicates will become redundant communication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ja-JP" sz="2000" dirty="0" smtClean="0">
                <a:latin typeface="Segoe UI"/>
                <a:cs typeface="Segoe UI"/>
              </a:rPr>
              <a:t>Pruning duplicates is heavy work</a:t>
            </a:r>
          </a:p>
          <a:p>
            <a:pPr marL="285750" indent="-285750">
              <a:buFont typeface="Arial"/>
              <a:buChar char="•"/>
            </a:pPr>
            <a:r>
              <a:rPr lang="en-US" altLang="ja-JP" sz="2000" dirty="0" smtClean="0">
                <a:latin typeface="Segoe UI"/>
                <a:cs typeface="Segoe UI"/>
              </a:rPr>
              <a:t>Length is depending on </a:t>
            </a:r>
            <a:r>
              <a:rPr lang="en-US" altLang="ja-JP" sz="2000" i="1" dirty="0" smtClean="0">
                <a:latin typeface="Segoe UI"/>
                <a:cs typeface="Segoe UI"/>
              </a:rPr>
              <a:t>M</a:t>
            </a:r>
            <a:r>
              <a:rPr lang="en-US" altLang="ja-JP" sz="2000" dirty="0" smtClean="0">
                <a:latin typeface="Segoe UI"/>
                <a:cs typeface="Segoe UI"/>
              </a:rPr>
              <a:t>, that is #edges</a:t>
            </a:r>
            <a:endParaRPr kumimoji="1" lang="ja-JP" altLang="en-US" sz="2000" dirty="0">
              <a:latin typeface="Segoe UI"/>
              <a:cs typeface="Segoe UI"/>
            </a:endParaRPr>
          </a:p>
        </p:txBody>
      </p:sp>
      <p:sp>
        <p:nvSpPr>
          <p:cNvPr id="404" name="角丸四角形 403"/>
          <p:cNvSpPr/>
          <p:nvPr/>
        </p:nvSpPr>
        <p:spPr>
          <a:xfrm>
            <a:off x="612353" y="3302961"/>
            <a:ext cx="7394123" cy="4603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smtClean="0">
                <a:latin typeface="Segoe UI"/>
                <a:cs typeface="Segoe UI"/>
              </a:rPr>
              <a:t>Merrill et al. </a:t>
            </a:r>
            <a:r>
              <a:rPr lang="en-US" altLang="ja-JP" sz="2000" dirty="0" err="1" smtClean="0">
                <a:latin typeface="Segoe UI"/>
                <a:cs typeface="Segoe UI"/>
              </a:rPr>
              <a:t>enqueue</a:t>
            </a:r>
            <a:r>
              <a:rPr lang="en-US" altLang="ja-JP" sz="2000" dirty="0" smtClean="0">
                <a:latin typeface="Segoe UI"/>
                <a:cs typeface="Segoe UI"/>
              </a:rPr>
              <a:t> all gathered neighbors into queue directly</a:t>
            </a:r>
            <a:endParaRPr lang="ja-JP" altLang="en-US" sz="2000" dirty="0">
              <a:latin typeface="Segoe UI"/>
              <a:cs typeface="Segoe UI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– gather neighbors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19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aphicFrame>
        <p:nvGraphicFramePr>
          <p:cNvPr id="53" name="表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066214"/>
              </p:ext>
            </p:extLst>
          </p:nvPr>
        </p:nvGraphicFramePr>
        <p:xfrm>
          <a:off x="581974" y="1741204"/>
          <a:ext cx="1827267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87" name="テキスト ボックス 386"/>
          <p:cNvSpPr txBox="1"/>
          <p:nvPr/>
        </p:nvSpPr>
        <p:spPr>
          <a:xfrm>
            <a:off x="581974" y="2276318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95" name="曲折矢印 394"/>
          <p:cNvSpPr/>
          <p:nvPr/>
        </p:nvSpPr>
        <p:spPr>
          <a:xfrm rot="10800000">
            <a:off x="2669173" y="1850165"/>
            <a:ext cx="4102494" cy="462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6" name="テキスト ボックス 395"/>
          <p:cNvSpPr txBox="1"/>
          <p:nvPr/>
        </p:nvSpPr>
        <p:spPr>
          <a:xfrm>
            <a:off x="3070830" y="1701663"/>
            <a:ext cx="317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current frontier are </a:t>
            </a:r>
            <a:r>
              <a:rPr kumimoji="1" lang="en-US" altLang="ja-JP" dirty="0" err="1" smtClean="0">
                <a:latin typeface="Segoe UI"/>
                <a:cs typeface="Segoe UI"/>
              </a:rPr>
              <a:t>enqueued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3" name="図形グループ 2"/>
          <p:cNvGrpSpPr/>
          <p:nvPr/>
        </p:nvGrpSpPr>
        <p:grpSpPr>
          <a:xfrm>
            <a:off x="6979460" y="577951"/>
            <a:ext cx="852075" cy="1493044"/>
            <a:chOff x="6979460" y="577951"/>
            <a:chExt cx="852075" cy="1493044"/>
          </a:xfrm>
        </p:grpSpPr>
        <p:sp>
          <p:nvSpPr>
            <p:cNvPr id="340" name="円/楕円 339"/>
            <p:cNvSpPr/>
            <p:nvPr/>
          </p:nvSpPr>
          <p:spPr>
            <a:xfrm>
              <a:off x="6979460" y="1681585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2" name="円/楕円 341"/>
            <p:cNvSpPr/>
            <p:nvPr/>
          </p:nvSpPr>
          <p:spPr>
            <a:xfrm>
              <a:off x="7442125" y="1109137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4" name="円/楕円 343"/>
            <p:cNvSpPr/>
            <p:nvPr/>
          </p:nvSpPr>
          <p:spPr>
            <a:xfrm>
              <a:off x="6997676" y="577951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</p:grpSp>
      <p:sp>
        <p:nvSpPr>
          <p:cNvPr id="29" name="乗算記号 28"/>
          <p:cNvSpPr/>
          <p:nvPr/>
        </p:nvSpPr>
        <p:spPr>
          <a:xfrm>
            <a:off x="1793986" y="1166165"/>
            <a:ext cx="5556028" cy="5556028"/>
          </a:xfrm>
          <a:prstGeom prst="mathMultiply">
            <a:avLst>
              <a:gd name="adj1" fmla="val 785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331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404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</a:p>
          <a:p>
            <a:r>
              <a:rPr lang="en-US" altLang="ja-JP" dirty="0" smtClean="0"/>
              <a:t>Cost-efficient multi-GPU systems</a:t>
            </a:r>
          </a:p>
          <a:p>
            <a:r>
              <a:rPr kumimoji="1" lang="en-US" altLang="ja-JP" dirty="0" smtClean="0"/>
              <a:t>Breadth First Search (BFS)</a:t>
            </a:r>
          </a:p>
          <a:p>
            <a:r>
              <a:rPr kumimoji="1" lang="en-US" altLang="ja-JP" dirty="0" smtClean="0"/>
              <a:t>Related work</a:t>
            </a:r>
          </a:p>
          <a:p>
            <a:r>
              <a:rPr lang="en-US" altLang="ja-JP" dirty="0" smtClean="0"/>
              <a:t>Algorithm and Implementation</a:t>
            </a:r>
          </a:p>
          <a:p>
            <a:r>
              <a:rPr kumimoji="1" lang="en-US" altLang="ja-JP" dirty="0" smtClean="0"/>
              <a:t>Evaluation</a:t>
            </a:r>
          </a:p>
          <a:p>
            <a:r>
              <a:rPr lang="en-US" altLang="ja-JP" dirty="0" smtClean="0"/>
              <a:t>Conclusion</a:t>
            </a:r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238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角丸四角形 362"/>
          <p:cNvSpPr/>
          <p:nvPr/>
        </p:nvSpPr>
        <p:spPr>
          <a:xfrm>
            <a:off x="251520" y="2861866"/>
            <a:ext cx="8627108" cy="3463769"/>
          </a:xfrm>
          <a:prstGeom prst="roundRect">
            <a:avLst>
              <a:gd name="adj" fmla="val 6640"/>
            </a:avLst>
          </a:prstGeom>
          <a:ln w="190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0" name="図形グループ 329"/>
          <p:cNvGrpSpPr/>
          <p:nvPr/>
        </p:nvGrpSpPr>
        <p:grpSpPr>
          <a:xfrm>
            <a:off x="766836" y="3238527"/>
            <a:ext cx="7595398" cy="557501"/>
            <a:chOff x="746212" y="3738773"/>
            <a:chExt cx="7595398" cy="557501"/>
          </a:xfrm>
        </p:grpSpPr>
        <p:grpSp>
          <p:nvGrpSpPr>
            <p:cNvPr id="137" name="図形グループ 136"/>
            <p:cNvGrpSpPr/>
            <p:nvPr/>
          </p:nvGrpSpPr>
          <p:grpSpPr>
            <a:xfrm>
              <a:off x="74621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23" name="図形グループ 12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17" name="図形グループ 11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5" name="直線コネクタ 11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図形グループ 119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1" name="直線コネクタ 12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図形グループ 12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5" name="図形グループ 124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9" name="直線コネクタ 12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6" name="図形グループ 125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32" name="直線矢印コネクタ 131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図形グループ 137"/>
            <p:cNvGrpSpPr/>
            <p:nvPr/>
          </p:nvGrpSpPr>
          <p:grpSpPr>
            <a:xfrm>
              <a:off x="1358579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39" name="図形グループ 13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8" name="図形グループ 14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2" name="直線コネクタ 15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9" name="図形グループ 14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0" name="直線コネクタ 14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図形グループ 13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2" name="図形グループ 14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6" name="直線コネクタ 1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図形グループ 14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4" name="直線コネクタ 14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1" name="直線矢印コネクタ 14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図形グループ 153"/>
            <p:cNvGrpSpPr/>
            <p:nvPr/>
          </p:nvGrpSpPr>
          <p:grpSpPr>
            <a:xfrm>
              <a:off x="196570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55" name="図形グループ 15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64" name="図形グループ 16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8" name="直線コネクタ 16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コネクタ 16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5" name="図形グループ 16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6" name="直線コネクタ 16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直線コネクタ 16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6" name="図形グループ 15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8" name="図形グループ 15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2" name="直線コネクタ 1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9" name="図形グループ 15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0" name="直線コネクタ 15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57" name="直線矢印コネクタ 15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0" name="図形グループ 169"/>
            <p:cNvGrpSpPr/>
            <p:nvPr/>
          </p:nvGrpSpPr>
          <p:grpSpPr>
            <a:xfrm>
              <a:off x="2578072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71" name="図形グループ 17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80" name="図形グループ 17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4" name="直線コネクタ 18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コネクタ 18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1" name="図形グループ 18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2" name="直線コネクタ 18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コネクタ 18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2" name="図形グループ 17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74" name="図形グループ 17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8" name="直線コネクタ 1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コネクタ 1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図形グループ 17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6" name="直線コネクタ 17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コネクタ 17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73" name="直線矢印コネクタ 17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6" name="図形グループ 185"/>
            <p:cNvGrpSpPr/>
            <p:nvPr/>
          </p:nvGrpSpPr>
          <p:grpSpPr>
            <a:xfrm>
              <a:off x="317702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187" name="図形グループ 18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6" name="図形グループ 19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0" name="直線コネクタ 19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コネクタ 20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7" name="図形グループ 19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8" name="直線コネクタ 19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コネクタ 19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8" name="図形グループ 18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0" name="図形グループ 18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4" name="直線コネクタ 1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コネクタ 1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1" name="図形グループ 19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2" name="直線コネクタ 19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コネクタ 19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89" name="直線矢印コネクタ 18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図形グループ 201"/>
            <p:cNvGrpSpPr/>
            <p:nvPr/>
          </p:nvGrpSpPr>
          <p:grpSpPr>
            <a:xfrm>
              <a:off x="3789395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03" name="図形グループ 20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12" name="図形グループ 21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6" name="直線コネクタ 21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コネクタ 21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3" name="図形グループ 21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4" name="直線コネクタ 21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直線コネクタ 21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4" name="図形グループ 20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06" name="図形グループ 20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0" name="直線コネクタ 2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直線コネクタ 2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図形グループ 20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8" name="直線コネクタ 20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直線コネクタ 20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05" name="直線矢印コネクタ 20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図形グループ 217"/>
            <p:cNvGrpSpPr/>
            <p:nvPr/>
          </p:nvGrpSpPr>
          <p:grpSpPr>
            <a:xfrm>
              <a:off x="4396521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19" name="図形グループ 21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8" name="図形グループ 22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2" name="直線コネクタ 23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直線コネクタ 23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9" name="図形グループ 22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0" name="直線コネクタ 22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直線コネクタ 23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20" name="図形グループ 21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2" name="図形グループ 22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6" name="直線コネクタ 2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直線コネクタ 2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図形グループ 22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4" name="直線コネクタ 22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直線コネクタ 22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21" name="直線矢印コネクタ 22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4" name="図形グループ 233"/>
            <p:cNvGrpSpPr/>
            <p:nvPr/>
          </p:nvGrpSpPr>
          <p:grpSpPr>
            <a:xfrm>
              <a:off x="5008888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35" name="図形グループ 23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44" name="図形グループ 24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8" name="直線コネクタ 24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直線コネクタ 24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図形グループ 24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6" name="直線コネクタ 2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直線コネクタ 2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36" name="図形グループ 23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38" name="図形グループ 23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2" name="直線コネクタ 24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直線コネクタ 24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9" name="図形グループ 23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40" name="直線コネクタ 23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直線コネクタ 24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37" name="直線矢印コネクタ 23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0" name="図形グループ 249"/>
            <p:cNvGrpSpPr/>
            <p:nvPr/>
          </p:nvGrpSpPr>
          <p:grpSpPr>
            <a:xfrm>
              <a:off x="5625804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51" name="図形グループ 250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60" name="図形グループ 25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4" name="直線コネクタ 26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直線コネクタ 26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1" name="図形グループ 26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62" name="直線コネクタ 2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直線コネクタ 2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2" name="図形グループ 251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54" name="図形グループ 25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8" name="直線コネクタ 25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直線コネクタ 25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5" name="図形グループ 25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56" name="直線コネクタ 25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直線コネクタ 25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53" name="直線矢印コネクタ 252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6" name="図形グループ 265"/>
            <p:cNvGrpSpPr/>
            <p:nvPr/>
          </p:nvGrpSpPr>
          <p:grpSpPr>
            <a:xfrm>
              <a:off x="622476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67" name="図形グループ 266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6" name="図形グループ 27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0" name="直線コネクタ 27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直線コネクタ 28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7" name="図形グループ 27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8" name="直線コネクタ 27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直線コネクタ 27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8" name="図形グループ 267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70" name="図形グループ 269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4" name="直線コネクタ 27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直線コネクタ 27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1" name="図形グループ 270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72" name="直線コネクタ 27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" name="直線コネクタ 27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69" name="直線矢印コネクタ 268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2" name="図形グループ 281"/>
            <p:cNvGrpSpPr/>
            <p:nvPr/>
          </p:nvGrpSpPr>
          <p:grpSpPr>
            <a:xfrm>
              <a:off x="6837127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83" name="図形グループ 282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92" name="図形グループ 29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6" name="直線コネクタ 29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直線コネクタ 29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3" name="図形グループ 29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4" name="直線コネクタ 29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直線コネクタ 29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84" name="図形グループ 283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86" name="図形グループ 285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90" name="直線コネクタ 28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直線コネクタ 29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図形グループ 286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88" name="直線コネクタ 28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直線コネクタ 28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85" name="直線矢印コネクタ 284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図形グループ 297"/>
            <p:cNvGrpSpPr/>
            <p:nvPr/>
          </p:nvGrpSpPr>
          <p:grpSpPr>
            <a:xfrm>
              <a:off x="7444253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299" name="図形グループ 29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8" name="図形グループ 30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2" name="直線コネクタ 31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" name="直線コネクタ 31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9" name="図形グループ 30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10" name="直線コネクタ 3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直線コネクタ 3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00" name="図形グループ 29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02" name="図形グループ 30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6" name="直線コネクタ 30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" name="直線コネクタ 30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3" name="図形グループ 30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04" name="直線コネクタ 30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直線コネクタ 30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01" name="直線矢印コネクタ 30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4" name="図形グループ 313"/>
            <p:cNvGrpSpPr/>
            <p:nvPr/>
          </p:nvGrpSpPr>
          <p:grpSpPr>
            <a:xfrm>
              <a:off x="8056620" y="3738773"/>
              <a:ext cx="284990" cy="557501"/>
              <a:chOff x="4997486" y="1498547"/>
              <a:chExt cx="914400" cy="1297397"/>
            </a:xfrm>
          </p:grpSpPr>
          <p:grpSp>
            <p:nvGrpSpPr>
              <p:cNvPr id="315" name="図形グループ 314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24" name="図形グループ 323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8" name="直線コネクタ 327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9" name="直線コネクタ 328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5" name="図形グループ 324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6" name="直線コネクタ 3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" name="直線コネクタ 3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6" name="図形グループ 315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318" name="図形グループ 31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2" name="直線コネクタ 32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直線コネクタ 32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9" name="図形グループ 31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320" name="直線コネクタ 31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1" name="直線コネクタ 32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17" name="直線矢印コネクタ 316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algorithm – gather neighbors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20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87446"/>
              </p:ext>
            </p:extLst>
          </p:nvPr>
        </p:nvGraphicFramePr>
        <p:xfrm>
          <a:off x="602598" y="5556334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表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65500"/>
              </p:ext>
            </p:extLst>
          </p:nvPr>
        </p:nvGraphicFramePr>
        <p:xfrm>
          <a:off x="581974" y="1741204"/>
          <a:ext cx="1827267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12" name="図形グループ 111"/>
          <p:cNvGrpSpPr/>
          <p:nvPr/>
        </p:nvGrpSpPr>
        <p:grpSpPr>
          <a:xfrm>
            <a:off x="602598" y="3065109"/>
            <a:ext cx="7917598" cy="1915780"/>
            <a:chOff x="581974" y="4293096"/>
            <a:chExt cx="7917598" cy="1201604"/>
          </a:xfrm>
        </p:grpSpPr>
        <p:cxnSp>
          <p:nvCxnSpPr>
            <p:cNvPr id="97" name="直線コネクタ 96"/>
            <p:cNvCxnSpPr/>
            <p:nvPr/>
          </p:nvCxnSpPr>
          <p:spPr>
            <a:xfrm>
              <a:off x="11918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1804657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24068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301962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>
              <a:off x="36239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4236743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>
              <a:off x="48389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5451710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直線コネクタ 104"/>
            <p:cNvCxnSpPr/>
            <p:nvPr/>
          </p:nvCxnSpPr>
          <p:spPr>
            <a:xfrm>
              <a:off x="581974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>
              <a:off x="6067486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66718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>
              <a:off x="7284605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/>
            <p:nvPr/>
          </p:nvCxnSpPr>
          <p:spPr>
            <a:xfrm>
              <a:off x="78867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>
              <a:off x="8499572" y="4293096"/>
              <a:ext cx="0" cy="1201604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図形グループ 112"/>
          <p:cNvGrpSpPr/>
          <p:nvPr/>
        </p:nvGrpSpPr>
        <p:grpSpPr>
          <a:xfrm>
            <a:off x="676422" y="3617262"/>
            <a:ext cx="7721478" cy="1201604"/>
            <a:chOff x="655798" y="2993845"/>
            <a:chExt cx="7721478" cy="1201604"/>
          </a:xfrm>
        </p:grpSpPr>
        <p:sp>
          <p:nvSpPr>
            <p:cNvPr id="32" name="円/楕円 31"/>
            <p:cNvSpPr/>
            <p:nvPr/>
          </p:nvSpPr>
          <p:spPr>
            <a:xfrm>
              <a:off x="655798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1266455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88875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249541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310395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3709650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8" name="円/楕円 37"/>
            <p:cNvSpPr/>
            <p:nvPr/>
          </p:nvSpPr>
          <p:spPr>
            <a:xfrm>
              <a:off x="4318431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4930146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7" name="円/楕円 46"/>
            <p:cNvSpPr/>
            <p:nvPr/>
          </p:nvSpPr>
          <p:spPr>
            <a:xfrm>
              <a:off x="553680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6145347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6751043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7359824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1" name="円/楕円 50"/>
            <p:cNvSpPr/>
            <p:nvPr/>
          </p:nvSpPr>
          <p:spPr>
            <a:xfrm>
              <a:off x="7971539" y="3789712"/>
              <a:ext cx="405737" cy="4057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rgbClr val="000000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sz="2200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15994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4025198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6751043" y="2993845"/>
              <a:ext cx="405737" cy="405737"/>
            </a:xfrm>
            <a:prstGeom prst="ellipse">
              <a:avLst/>
            </a:prstGeom>
            <a:solidFill>
              <a:schemeClr val="accent2"/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>
                  <a:solidFill>
                    <a:schemeClr val="bg1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sz="2200" dirty="0">
                <a:solidFill>
                  <a:schemeClr val="bg1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58" name="直線コネクタ 57"/>
            <p:cNvCxnSpPr>
              <a:stCxn id="54" idx="4"/>
              <a:endCxn id="32" idx="0"/>
            </p:cNvCxnSpPr>
            <p:nvPr/>
          </p:nvCxnSpPr>
          <p:spPr>
            <a:xfrm flipH="1">
              <a:off x="858667" y="3399582"/>
              <a:ext cx="94370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4" idx="4"/>
              <a:endCxn id="33" idx="0"/>
            </p:cNvCxnSpPr>
            <p:nvPr/>
          </p:nvCxnSpPr>
          <p:spPr>
            <a:xfrm flipH="1">
              <a:off x="1469324" y="3399582"/>
              <a:ext cx="33304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4" idx="4"/>
              <a:endCxn id="34" idx="0"/>
            </p:cNvCxnSpPr>
            <p:nvPr/>
          </p:nvCxnSpPr>
          <p:spPr>
            <a:xfrm>
              <a:off x="1802367" y="3399582"/>
              <a:ext cx="289255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4" idx="4"/>
              <a:endCxn id="35" idx="0"/>
            </p:cNvCxnSpPr>
            <p:nvPr/>
          </p:nvCxnSpPr>
          <p:spPr>
            <a:xfrm>
              <a:off x="1802367" y="3399582"/>
              <a:ext cx="89591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stCxn id="55" idx="4"/>
              <a:endCxn id="36" idx="0"/>
            </p:cNvCxnSpPr>
            <p:nvPr/>
          </p:nvCxnSpPr>
          <p:spPr>
            <a:xfrm flipH="1">
              <a:off x="3306823" y="3399582"/>
              <a:ext cx="921244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stCxn id="55" idx="4"/>
              <a:endCxn id="37" idx="0"/>
            </p:cNvCxnSpPr>
            <p:nvPr/>
          </p:nvCxnSpPr>
          <p:spPr>
            <a:xfrm flipH="1">
              <a:off x="3912519" y="3399582"/>
              <a:ext cx="3155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>
              <a:stCxn id="55" idx="4"/>
              <a:endCxn id="38" idx="0"/>
            </p:cNvCxnSpPr>
            <p:nvPr/>
          </p:nvCxnSpPr>
          <p:spPr>
            <a:xfrm>
              <a:off x="4228067" y="3399582"/>
              <a:ext cx="293233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>
              <a:stCxn id="55" idx="4"/>
              <a:endCxn id="39" idx="0"/>
            </p:cNvCxnSpPr>
            <p:nvPr/>
          </p:nvCxnSpPr>
          <p:spPr>
            <a:xfrm>
              <a:off x="4228067" y="3399582"/>
              <a:ext cx="904948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>
              <a:stCxn id="56" idx="4"/>
              <a:endCxn id="47" idx="0"/>
            </p:cNvCxnSpPr>
            <p:nvPr/>
          </p:nvCxnSpPr>
          <p:spPr>
            <a:xfrm flipH="1">
              <a:off x="5739676" y="3399582"/>
              <a:ext cx="121423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>
              <a:stCxn id="56" idx="4"/>
              <a:endCxn id="48" idx="0"/>
            </p:cNvCxnSpPr>
            <p:nvPr/>
          </p:nvCxnSpPr>
          <p:spPr>
            <a:xfrm flipH="1">
              <a:off x="6348216" y="3399582"/>
              <a:ext cx="6056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>
              <a:stCxn id="56" idx="4"/>
              <a:endCxn id="49" idx="0"/>
            </p:cNvCxnSpPr>
            <p:nvPr/>
          </p:nvCxnSpPr>
          <p:spPr>
            <a:xfrm>
              <a:off x="6953912" y="3399582"/>
              <a:ext cx="0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>
              <a:stCxn id="56" idx="4"/>
              <a:endCxn id="50" idx="0"/>
            </p:cNvCxnSpPr>
            <p:nvPr/>
          </p:nvCxnSpPr>
          <p:spPr>
            <a:xfrm>
              <a:off x="6953912" y="3399582"/>
              <a:ext cx="608781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56" idx="4"/>
              <a:endCxn id="51" idx="0"/>
            </p:cNvCxnSpPr>
            <p:nvPr/>
          </p:nvCxnSpPr>
          <p:spPr>
            <a:xfrm>
              <a:off x="6953912" y="3399582"/>
              <a:ext cx="1220496" cy="39013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9" name="図形グループ 338"/>
          <p:cNvGrpSpPr/>
          <p:nvPr/>
        </p:nvGrpSpPr>
        <p:grpSpPr>
          <a:xfrm>
            <a:off x="993030" y="5894808"/>
            <a:ext cx="4533080" cy="279056"/>
            <a:chOff x="921606" y="6354532"/>
            <a:chExt cx="4533080" cy="279056"/>
          </a:xfrm>
        </p:grpSpPr>
        <p:sp>
          <p:nvSpPr>
            <p:cNvPr id="331" name="テキスト ボックス 330"/>
            <p:cNvSpPr txBox="1"/>
            <p:nvPr/>
          </p:nvSpPr>
          <p:spPr>
            <a:xfrm>
              <a:off x="92160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0</a:t>
              </a:r>
              <a:endParaRPr kumimoji="1" lang="ja-JP" altLang="en-US" sz="1200" dirty="0"/>
            </a:p>
          </p:txBody>
        </p:sp>
        <p:sp>
          <p:nvSpPr>
            <p:cNvPr id="332" name="テキスト ボックス 331"/>
            <p:cNvSpPr txBox="1"/>
            <p:nvPr/>
          </p:nvSpPr>
          <p:spPr>
            <a:xfrm>
              <a:off x="153211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1</a:t>
              </a:r>
              <a:endParaRPr kumimoji="1" lang="ja-JP" altLang="en-US" sz="1200" dirty="0"/>
            </a:p>
          </p:txBody>
        </p:sp>
        <p:sp>
          <p:nvSpPr>
            <p:cNvPr id="333" name="テキスト ボックス 332"/>
            <p:cNvSpPr txBox="1"/>
            <p:nvPr/>
          </p:nvSpPr>
          <p:spPr>
            <a:xfrm>
              <a:off x="21365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2</a:t>
              </a:r>
              <a:endParaRPr kumimoji="1" lang="ja-JP" altLang="en-US" sz="1200" dirty="0"/>
            </a:p>
          </p:txBody>
        </p:sp>
        <p:sp>
          <p:nvSpPr>
            <p:cNvPr id="334" name="テキスト ボックス 333"/>
            <p:cNvSpPr txBox="1"/>
            <p:nvPr/>
          </p:nvSpPr>
          <p:spPr>
            <a:xfrm>
              <a:off x="27493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3</a:t>
              </a:r>
              <a:endParaRPr kumimoji="1" lang="ja-JP" altLang="en-US" sz="1200" dirty="0"/>
            </a:p>
          </p:txBody>
        </p:sp>
        <p:sp>
          <p:nvSpPr>
            <p:cNvPr id="335" name="テキスト ボックス 334"/>
            <p:cNvSpPr txBox="1"/>
            <p:nvPr/>
          </p:nvSpPr>
          <p:spPr>
            <a:xfrm>
              <a:off x="3353692" y="635453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4</a:t>
              </a:r>
              <a:endParaRPr kumimoji="1" lang="ja-JP" altLang="en-US" sz="1200" dirty="0"/>
            </a:p>
          </p:txBody>
        </p:sp>
        <p:sp>
          <p:nvSpPr>
            <p:cNvPr id="336" name="テキスト ボックス 335"/>
            <p:cNvSpPr txBox="1"/>
            <p:nvPr/>
          </p:nvSpPr>
          <p:spPr>
            <a:xfrm>
              <a:off x="3966492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5</a:t>
              </a:r>
              <a:endParaRPr kumimoji="1" lang="ja-JP" altLang="en-US" sz="1200" dirty="0"/>
            </a:p>
          </p:txBody>
        </p:sp>
        <p:sp>
          <p:nvSpPr>
            <p:cNvPr id="337" name="テキスト ボックス 336"/>
            <p:cNvSpPr txBox="1"/>
            <p:nvPr/>
          </p:nvSpPr>
          <p:spPr>
            <a:xfrm>
              <a:off x="4578402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6</a:t>
              </a:r>
              <a:endParaRPr kumimoji="1" lang="ja-JP" altLang="en-US" sz="1200" dirty="0"/>
            </a:p>
          </p:txBody>
        </p:sp>
        <p:sp>
          <p:nvSpPr>
            <p:cNvPr id="338" name="テキスト ボックス 337"/>
            <p:cNvSpPr txBox="1"/>
            <p:nvPr/>
          </p:nvSpPr>
          <p:spPr>
            <a:xfrm>
              <a:off x="5184435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7</a:t>
              </a:r>
              <a:endParaRPr kumimoji="1" lang="ja-JP" altLang="en-US" sz="1200" dirty="0"/>
            </a:p>
          </p:txBody>
        </p:sp>
      </p:grpSp>
      <p:grpSp>
        <p:nvGrpSpPr>
          <p:cNvPr id="389" name="図形グループ 388"/>
          <p:cNvGrpSpPr/>
          <p:nvPr/>
        </p:nvGrpSpPr>
        <p:grpSpPr>
          <a:xfrm>
            <a:off x="2718906" y="4818866"/>
            <a:ext cx="5476126" cy="713577"/>
            <a:chOff x="2718906" y="4953952"/>
            <a:chExt cx="5476126" cy="713577"/>
          </a:xfrm>
        </p:grpSpPr>
        <p:grpSp>
          <p:nvGrpSpPr>
            <p:cNvPr id="348" name="図形グループ 347"/>
            <p:cNvGrpSpPr/>
            <p:nvPr/>
          </p:nvGrpSpPr>
          <p:grpSpPr>
            <a:xfrm>
              <a:off x="2718906" y="4953952"/>
              <a:ext cx="1729701" cy="711345"/>
              <a:chOff x="2091622" y="5021911"/>
              <a:chExt cx="2336362" cy="711345"/>
            </a:xfrm>
          </p:grpSpPr>
          <p:cxnSp>
            <p:nvCxnSpPr>
              <p:cNvPr id="341" name="直線コネクタ 340"/>
              <p:cNvCxnSpPr>
                <a:stCxn id="35" idx="4"/>
              </p:cNvCxnSpPr>
              <p:nvPr/>
            </p:nvCxnSpPr>
            <p:spPr>
              <a:xfrm>
                <a:off x="2091623" y="5021911"/>
                <a:ext cx="0" cy="34256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3" name="直線コネクタ 342"/>
              <p:cNvCxnSpPr/>
              <p:nvPr/>
            </p:nvCxnSpPr>
            <p:spPr>
              <a:xfrm>
                <a:off x="2091622" y="5364480"/>
                <a:ext cx="2336362" cy="873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7" name="直線矢印コネクタ 346"/>
              <p:cNvCxnSpPr/>
              <p:nvPr/>
            </p:nvCxnSpPr>
            <p:spPr>
              <a:xfrm>
                <a:off x="4427984" y="5373216"/>
                <a:ext cx="0" cy="36004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62" name="図形グループ 361"/>
            <p:cNvGrpSpPr/>
            <p:nvPr/>
          </p:nvGrpSpPr>
          <p:grpSpPr>
            <a:xfrm>
              <a:off x="4677310" y="4953952"/>
              <a:ext cx="3517722" cy="713577"/>
              <a:chOff x="4656686" y="5021911"/>
              <a:chExt cx="3517722" cy="713577"/>
            </a:xfrm>
          </p:grpSpPr>
          <p:cxnSp>
            <p:nvCxnSpPr>
              <p:cNvPr id="350" name="直線コネクタ 349"/>
              <p:cNvCxnSpPr>
                <a:stCxn id="51" idx="4"/>
              </p:cNvCxnSpPr>
              <p:nvPr/>
            </p:nvCxnSpPr>
            <p:spPr>
              <a:xfrm>
                <a:off x="8174408" y="5021911"/>
                <a:ext cx="0" cy="35353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1" name="直線コネクタ 350"/>
              <p:cNvCxnSpPr/>
              <p:nvPr/>
            </p:nvCxnSpPr>
            <p:spPr>
              <a:xfrm flipH="1">
                <a:off x="4656689" y="5373216"/>
                <a:ext cx="3515711" cy="22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2" name="直線矢印コネクタ 351"/>
              <p:cNvCxnSpPr/>
              <p:nvPr/>
            </p:nvCxnSpPr>
            <p:spPr>
              <a:xfrm flipH="1">
                <a:off x="4656686" y="5375448"/>
                <a:ext cx="0" cy="36004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4" name="図形グループ 373"/>
          <p:cNvGrpSpPr/>
          <p:nvPr/>
        </p:nvGrpSpPr>
        <p:grpSpPr>
          <a:xfrm>
            <a:off x="7329021" y="2351592"/>
            <a:ext cx="1660055" cy="830202"/>
            <a:chOff x="7308397" y="2539269"/>
            <a:chExt cx="1660055" cy="830202"/>
          </a:xfrm>
        </p:grpSpPr>
        <p:cxnSp>
          <p:nvCxnSpPr>
            <p:cNvPr id="367" name="直線矢印コネクタ 366"/>
            <p:cNvCxnSpPr/>
            <p:nvPr/>
          </p:nvCxnSpPr>
          <p:spPr>
            <a:xfrm flipH="1">
              <a:off x="7562693" y="2908601"/>
              <a:ext cx="208960" cy="4608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8" name="テキスト ボックス 367"/>
            <p:cNvSpPr txBox="1"/>
            <p:nvPr/>
          </p:nvSpPr>
          <p:spPr>
            <a:xfrm>
              <a:off x="7308397" y="2539269"/>
              <a:ext cx="16600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CUDA threads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3" name="図形グループ 372"/>
          <p:cNvGrpSpPr/>
          <p:nvPr/>
        </p:nvGrpSpPr>
        <p:grpSpPr>
          <a:xfrm>
            <a:off x="7245087" y="3901857"/>
            <a:ext cx="1669802" cy="369332"/>
            <a:chOff x="7224463" y="4104902"/>
            <a:chExt cx="1669802" cy="369332"/>
          </a:xfrm>
        </p:grpSpPr>
        <p:cxnSp>
          <p:nvCxnSpPr>
            <p:cNvPr id="369" name="直線矢印コネクタ 368"/>
            <p:cNvCxnSpPr/>
            <p:nvPr/>
          </p:nvCxnSpPr>
          <p:spPr>
            <a:xfrm flipH="1" flipV="1">
              <a:off x="7224463" y="4104902"/>
              <a:ext cx="782013" cy="1928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2" name="テキスト ボックス 371"/>
            <p:cNvSpPr txBox="1"/>
            <p:nvPr/>
          </p:nvSpPr>
          <p:spPr>
            <a:xfrm>
              <a:off x="8055085" y="4104902"/>
              <a:ext cx="839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parent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grpSp>
        <p:nvGrpSpPr>
          <p:cNvPr id="378" name="図形グループ 377"/>
          <p:cNvGrpSpPr/>
          <p:nvPr/>
        </p:nvGrpSpPr>
        <p:grpSpPr>
          <a:xfrm>
            <a:off x="315243" y="4796740"/>
            <a:ext cx="1320168" cy="694411"/>
            <a:chOff x="7364177" y="5256567"/>
            <a:chExt cx="1320168" cy="694411"/>
          </a:xfrm>
        </p:grpSpPr>
        <p:cxnSp>
          <p:nvCxnSpPr>
            <p:cNvPr id="375" name="直線矢印コネクタ 374"/>
            <p:cNvCxnSpPr/>
            <p:nvPr/>
          </p:nvCxnSpPr>
          <p:spPr>
            <a:xfrm flipV="1">
              <a:off x="7952023" y="5256567"/>
              <a:ext cx="407788" cy="3250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テキスト ボックス 376"/>
            <p:cNvSpPr txBox="1"/>
            <p:nvPr/>
          </p:nvSpPr>
          <p:spPr>
            <a:xfrm>
              <a:off x="7364177" y="5581646"/>
              <a:ext cx="1320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neighbors</a:t>
              </a:r>
              <a:endParaRPr kumimoji="1" lang="ja-JP" altLang="en-US" i="1" dirty="0">
                <a:latin typeface="Segoe UI"/>
                <a:cs typeface="Segoe UI"/>
              </a:endParaRPr>
            </a:p>
          </p:txBody>
        </p:sp>
      </p:grpSp>
      <p:sp>
        <p:nvSpPr>
          <p:cNvPr id="387" name="テキスト ボックス 386"/>
          <p:cNvSpPr txBox="1"/>
          <p:nvPr/>
        </p:nvSpPr>
        <p:spPr>
          <a:xfrm>
            <a:off x="581974" y="2276318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88" name="テキスト ボックス 387"/>
          <p:cNvSpPr txBox="1"/>
          <p:nvPr/>
        </p:nvSpPr>
        <p:spPr>
          <a:xfrm>
            <a:off x="602598" y="6106275"/>
            <a:ext cx="2862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>
                <a:solidFill>
                  <a:srgbClr val="000000"/>
                </a:solidFill>
              </a:rPr>
              <a:t>has parent </a:t>
            </a:r>
            <a:r>
              <a:rPr lang="en-US" altLang="ja-JP" dirty="0" smtClean="0">
                <a:solidFill>
                  <a:srgbClr val="000000"/>
                </a:solidFill>
              </a:rPr>
              <a:t>vertices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90" name="右カーブ矢印 389"/>
          <p:cNvSpPr/>
          <p:nvPr/>
        </p:nvSpPr>
        <p:spPr>
          <a:xfrm>
            <a:off x="87835" y="2171231"/>
            <a:ext cx="424902" cy="10105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5" name="曲折矢印 394"/>
          <p:cNvSpPr/>
          <p:nvPr/>
        </p:nvSpPr>
        <p:spPr>
          <a:xfrm rot="10800000">
            <a:off x="2669173" y="1850165"/>
            <a:ext cx="4102494" cy="462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6" name="テキスト ボックス 395"/>
          <p:cNvSpPr txBox="1"/>
          <p:nvPr/>
        </p:nvSpPr>
        <p:spPr>
          <a:xfrm>
            <a:off x="3070830" y="1701663"/>
            <a:ext cx="317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current frontier are </a:t>
            </a:r>
            <a:r>
              <a:rPr kumimoji="1" lang="en-US" altLang="ja-JP" dirty="0" err="1" smtClean="0">
                <a:latin typeface="Segoe UI"/>
                <a:cs typeface="Segoe UI"/>
              </a:rPr>
              <a:t>enqueued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99" name="角丸四角形 398"/>
          <p:cNvSpPr/>
          <p:nvPr/>
        </p:nvSpPr>
        <p:spPr>
          <a:xfrm>
            <a:off x="607339" y="2720924"/>
            <a:ext cx="5224501" cy="4603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>
                <a:latin typeface="Segoe UI"/>
                <a:cs typeface="Segoe UI"/>
              </a:rPr>
              <a:t>(1</a:t>
            </a:r>
            <a:r>
              <a:rPr lang="en-US" altLang="ja-JP" sz="2000" dirty="0" smtClean="0">
                <a:latin typeface="Segoe UI"/>
                <a:cs typeface="Segoe UI"/>
              </a:rPr>
              <a:t>) neighbors are gathered by CUDA threads</a:t>
            </a:r>
            <a:endParaRPr lang="ja-JP" altLang="en-US" sz="2000" dirty="0">
              <a:latin typeface="Segoe UI"/>
              <a:cs typeface="Segoe UI"/>
            </a:endParaRPr>
          </a:p>
        </p:txBody>
      </p:sp>
      <p:sp>
        <p:nvSpPr>
          <p:cNvPr id="400" name="角丸四角形 399"/>
          <p:cNvSpPr/>
          <p:nvPr/>
        </p:nvSpPr>
        <p:spPr>
          <a:xfrm>
            <a:off x="5760299" y="5344422"/>
            <a:ext cx="2316945" cy="827385"/>
          </a:xfrm>
          <a:prstGeom prst="roundRect">
            <a:avLst>
              <a:gd name="adj" fmla="val 1298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smtClean="0">
                <a:latin typeface="Segoe UI"/>
                <a:cs typeface="Segoe UI"/>
              </a:rPr>
              <a:t>(2) scatter </a:t>
            </a:r>
            <a:r>
              <a:rPr lang="en-US" altLang="ja-JP" sz="2000" b="1" dirty="0" smtClean="0">
                <a:latin typeface="Segoe UI"/>
                <a:cs typeface="Segoe UI"/>
              </a:rPr>
              <a:t>parents </a:t>
            </a:r>
            <a:r>
              <a:rPr lang="en-US" altLang="ja-JP" sz="2000" dirty="0" smtClean="0">
                <a:latin typeface="Segoe UI"/>
                <a:cs typeface="Segoe UI"/>
              </a:rPr>
              <a:t>into </a:t>
            </a:r>
            <a:r>
              <a:rPr lang="en-US" altLang="ja-JP" sz="2000" i="1" dirty="0" smtClean="0">
                <a:latin typeface="Segoe UI"/>
                <a:cs typeface="Segoe UI"/>
              </a:rPr>
              <a:t>Vector</a:t>
            </a:r>
            <a:endParaRPr lang="ja-JP" altLang="en-US" sz="2000" i="1" dirty="0">
              <a:latin typeface="Segoe UI"/>
              <a:cs typeface="Segoe UI"/>
            </a:endParaRPr>
          </a:p>
        </p:txBody>
      </p:sp>
      <p:grpSp>
        <p:nvGrpSpPr>
          <p:cNvPr id="3" name="図形グループ 2"/>
          <p:cNvGrpSpPr/>
          <p:nvPr/>
        </p:nvGrpSpPr>
        <p:grpSpPr>
          <a:xfrm>
            <a:off x="6979460" y="577951"/>
            <a:ext cx="852075" cy="1493044"/>
            <a:chOff x="6979460" y="577951"/>
            <a:chExt cx="852075" cy="1493044"/>
          </a:xfrm>
        </p:grpSpPr>
        <p:sp>
          <p:nvSpPr>
            <p:cNvPr id="340" name="円/楕円 339"/>
            <p:cNvSpPr/>
            <p:nvPr/>
          </p:nvSpPr>
          <p:spPr>
            <a:xfrm>
              <a:off x="6979460" y="1681585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2" name="円/楕円 341"/>
            <p:cNvSpPr/>
            <p:nvPr/>
          </p:nvSpPr>
          <p:spPr>
            <a:xfrm>
              <a:off x="7442125" y="1109137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344" name="円/楕円 343"/>
            <p:cNvSpPr/>
            <p:nvPr/>
          </p:nvSpPr>
          <p:spPr>
            <a:xfrm>
              <a:off x="6997676" y="577951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</p:grpSp>
      <p:sp>
        <p:nvSpPr>
          <p:cNvPr id="381" name="テキスト ボックス 380"/>
          <p:cNvSpPr txBox="1"/>
          <p:nvPr/>
        </p:nvSpPr>
        <p:spPr>
          <a:xfrm>
            <a:off x="1345112" y="5121819"/>
            <a:ext cx="2725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, that is indices of </a:t>
            </a:r>
            <a:r>
              <a:rPr kumimoji="1" lang="en-US" altLang="ja-JP" i="1" dirty="0" smtClean="0">
                <a:latin typeface="Segoe UI"/>
                <a:cs typeface="Segoe UI"/>
              </a:rPr>
              <a:t>Vector</a:t>
            </a:r>
            <a:endParaRPr kumimoji="1" lang="ja-JP" altLang="en-US" i="1" dirty="0">
              <a:latin typeface="Segoe UI"/>
              <a:cs typeface="Segoe UI"/>
            </a:endParaRPr>
          </a:p>
        </p:txBody>
      </p:sp>
      <p:sp>
        <p:nvSpPr>
          <p:cNvPr id="403" name="テキスト ボックス 402"/>
          <p:cNvSpPr txBox="1"/>
          <p:nvPr/>
        </p:nvSpPr>
        <p:spPr>
          <a:xfrm>
            <a:off x="5960776" y="6325635"/>
            <a:ext cx="261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GatherNeighbors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82" name="角丸四角形吹き出し 381"/>
          <p:cNvSpPr/>
          <p:nvPr/>
        </p:nvSpPr>
        <p:spPr>
          <a:xfrm>
            <a:off x="3948636" y="3418113"/>
            <a:ext cx="3837549" cy="1459897"/>
          </a:xfrm>
          <a:prstGeom prst="wedgeRoundRectCallout">
            <a:avLst>
              <a:gd name="adj1" fmla="val -34175"/>
              <a:gd name="adj2" fmla="val 6593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/>
              <a:buChar char="•"/>
            </a:pPr>
            <a:r>
              <a:rPr lang="en-US" altLang="ja-JP" sz="2000" dirty="0" smtClean="0">
                <a:latin typeface="Segoe UI"/>
                <a:cs typeface="Segoe UI"/>
              </a:rPr>
              <a:t>Parents of same neighbors is stored same position </a:t>
            </a:r>
          </a:p>
          <a:p>
            <a:pPr marL="342900" indent="-342900">
              <a:buFont typeface="Arial"/>
              <a:buChar char="•"/>
            </a:pPr>
            <a:r>
              <a:rPr lang="en-US" altLang="ja-JP" sz="2000" dirty="0" smtClean="0">
                <a:latin typeface="Segoe UI"/>
                <a:cs typeface="Segoe UI"/>
              </a:rPr>
              <a:t>Not generate duplicates</a:t>
            </a:r>
          </a:p>
          <a:p>
            <a:pPr marL="342900" indent="-342900">
              <a:buFont typeface="Arial"/>
              <a:buChar char="•"/>
            </a:pPr>
            <a:r>
              <a:rPr lang="en-US" altLang="ja-JP" sz="2000" dirty="0" smtClean="0">
                <a:latin typeface="Segoe UI"/>
                <a:cs typeface="Segoe UI"/>
              </a:rPr>
              <a:t>Length is fixed </a:t>
            </a:r>
            <a:r>
              <a:rPr lang="en-US" altLang="ja-JP" sz="2000" i="1" dirty="0" smtClean="0">
                <a:latin typeface="Segoe UI"/>
                <a:cs typeface="Segoe UI"/>
              </a:rPr>
              <a:t>N</a:t>
            </a:r>
            <a:r>
              <a:rPr lang="en-US" altLang="ja-JP" sz="2000" dirty="0" smtClean="0">
                <a:latin typeface="Segoe UI"/>
                <a:cs typeface="Segoe UI"/>
              </a:rPr>
              <a:t>/</a:t>
            </a:r>
            <a:r>
              <a:rPr lang="en-US" altLang="ja-JP" sz="2000" i="1" dirty="0" smtClean="0">
                <a:latin typeface="Segoe UI"/>
                <a:cs typeface="Segoe UI"/>
              </a:rPr>
              <a:t>p </a:t>
            </a:r>
            <a:r>
              <a:rPr lang="en-US" altLang="ja-JP" sz="2000" dirty="0" smtClean="0">
                <a:latin typeface="Segoe UI"/>
                <a:cs typeface="Segoe UI"/>
              </a:rPr>
              <a:t>(</a:t>
            </a:r>
            <a:r>
              <a:rPr lang="en-US" altLang="ja-JP" sz="2000" i="1" dirty="0" smtClean="0">
                <a:latin typeface="Segoe UI"/>
                <a:cs typeface="Segoe UI"/>
              </a:rPr>
              <a:t>N</a:t>
            </a:r>
            <a:r>
              <a:rPr lang="en-US" altLang="ja-JP" sz="2000" dirty="0" smtClean="0">
                <a:latin typeface="Segoe UI"/>
                <a:cs typeface="Segoe UI"/>
              </a:rPr>
              <a:t> &lt; </a:t>
            </a:r>
            <a:r>
              <a:rPr lang="en-US" altLang="ja-JP" sz="2000" i="1" dirty="0" smtClean="0">
                <a:latin typeface="Segoe UI"/>
                <a:cs typeface="Segoe UI"/>
              </a:rPr>
              <a:t>M</a:t>
            </a:r>
            <a:r>
              <a:rPr lang="en-US" altLang="ja-JP" sz="2000" dirty="0" smtClean="0">
                <a:latin typeface="Segoe UI"/>
                <a:cs typeface="Segoe U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8254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" grpId="0"/>
      <p:bldP spid="400" grpId="0" animBg="1"/>
      <p:bldP spid="381" grpId="0"/>
      <p:bldP spid="38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251520" y="1671966"/>
            <a:ext cx="5564273" cy="4576608"/>
          </a:xfrm>
          <a:prstGeom prst="roundRect">
            <a:avLst>
              <a:gd name="adj" fmla="val 6640"/>
            </a:avLst>
          </a:prstGeom>
          <a:ln w="190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2" name="図形グループ 321"/>
          <p:cNvGrpSpPr/>
          <p:nvPr/>
        </p:nvGrpSpPr>
        <p:grpSpPr>
          <a:xfrm>
            <a:off x="775798" y="1975636"/>
            <a:ext cx="4547666" cy="557501"/>
            <a:chOff x="766836" y="3238527"/>
            <a:chExt cx="4547666" cy="557501"/>
          </a:xfrm>
        </p:grpSpPr>
        <p:grpSp>
          <p:nvGrpSpPr>
            <p:cNvPr id="31" name="図形グループ 30"/>
            <p:cNvGrpSpPr/>
            <p:nvPr/>
          </p:nvGrpSpPr>
          <p:grpSpPr>
            <a:xfrm>
              <a:off x="766836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224" name="図形グループ 22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33" name="図形グループ 23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7" name="直線コネクタ 23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直線コネクタ 23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4" name="図形グループ 23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5" name="直線コネクタ 23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6" name="直線コネクタ 23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25" name="図形グループ 22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27" name="図形グループ 22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31" name="直線コネクタ 23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直線コネクタ 23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8" name="図形グループ 22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9" name="直線コネクタ 22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直線コネクタ 22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26" name="直線矢印コネクタ 22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図形グループ 31"/>
            <p:cNvGrpSpPr/>
            <p:nvPr/>
          </p:nvGrpSpPr>
          <p:grpSpPr>
            <a:xfrm>
              <a:off x="1379203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209" name="図形グループ 20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18" name="図形グループ 21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2" name="直線コネクタ 22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直線コネクタ 22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9" name="図形グループ 21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20" name="直線コネクタ 21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直線コネクタ 22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10" name="図形グループ 20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12" name="図形グループ 21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6" name="直線コネクタ 21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コネクタ 21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3" name="図形グループ 21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14" name="直線コネクタ 21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直線コネクタ 21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11" name="直線矢印コネクタ 21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図形グループ 32"/>
            <p:cNvGrpSpPr/>
            <p:nvPr/>
          </p:nvGrpSpPr>
          <p:grpSpPr>
            <a:xfrm>
              <a:off x="1986329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94" name="図形グループ 19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203" name="図形グループ 20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7" name="直線コネクタ 20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直線コネクタ 20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4" name="図形グループ 20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5" name="直線コネクタ 20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直線コネクタ 20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95" name="図形グループ 19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97" name="図形グループ 19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201" name="直線コネクタ 20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直線コネクタ 20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8" name="図形グループ 19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9" name="直線コネクタ 19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直線コネクタ 19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96" name="直線矢印コネクタ 19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図形グループ 33"/>
            <p:cNvGrpSpPr/>
            <p:nvPr/>
          </p:nvGrpSpPr>
          <p:grpSpPr>
            <a:xfrm>
              <a:off x="2598696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79" name="図形グループ 17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88" name="図形グループ 18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2" name="直線コネクタ 19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コネクタ 19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図形グループ 18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90" name="直線コネクタ 18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直線コネクタ 19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0" name="図形グループ 17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82" name="図形グループ 18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6" name="直線コネクタ 18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直線コネクタ 18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3" name="図形グループ 18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84" name="直線コネクタ 18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コネクタ 18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81" name="直線矢印コネクタ 18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図形グループ 34"/>
            <p:cNvGrpSpPr/>
            <p:nvPr/>
          </p:nvGrpSpPr>
          <p:grpSpPr>
            <a:xfrm>
              <a:off x="3197652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64" name="図形グループ 16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73" name="図形グループ 17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7" name="直線コネクタ 17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直線コネクタ 17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図形グループ 17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5" name="直線コネクタ 17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直線コネクタ 17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5" name="図形グループ 16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67" name="図形グループ 16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71" name="直線コネクタ 17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直線コネクタ 17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8" name="図形グループ 16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9" name="直線コネクタ 16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直線コネクタ 16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6" name="直線矢印コネクタ 16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図形グループ 35"/>
            <p:cNvGrpSpPr/>
            <p:nvPr/>
          </p:nvGrpSpPr>
          <p:grpSpPr>
            <a:xfrm>
              <a:off x="3810019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49" name="図形グループ 14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8" name="図形グループ 15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2" name="直線コネクタ 16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9" name="図形グループ 15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60" name="直線コネクタ 15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0" name="図形グループ 14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2" name="図形グループ 15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6" name="直線コネクタ 15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3" name="図形グループ 15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4" name="直線コネクタ 15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51" name="直線矢印コネクタ 15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図形グループ 36"/>
            <p:cNvGrpSpPr/>
            <p:nvPr/>
          </p:nvGrpSpPr>
          <p:grpSpPr>
            <a:xfrm>
              <a:off x="4417145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34" name="図形グループ 13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3" name="図形グループ 14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7" name="直線コネクタ 14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図形グループ 14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5" name="直線コネクタ 14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5" name="図形グループ 13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37" name="図形グループ 13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1" name="直線コネクタ 14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図形グループ 13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39" name="直線コネクタ 13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36" name="直線矢印コネクタ 13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図形グループ 37"/>
            <p:cNvGrpSpPr/>
            <p:nvPr/>
          </p:nvGrpSpPr>
          <p:grpSpPr>
            <a:xfrm>
              <a:off x="5029512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19" name="図形グループ 11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8" name="図形グループ 12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32" name="直線コネクタ 13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線コネクタ 13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9" name="図形グループ 12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30" name="直線コネクタ 12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直線コネクタ 13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0" name="図形グループ 11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2" name="図形グループ 12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6" name="直線コネクタ 12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直線コネクタ 12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図形グループ 12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4" name="直線コネクタ 12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直線コネクタ 12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21" name="直線矢印コネクタ 12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1" name="図形グループ 320"/>
          <p:cNvGrpSpPr/>
          <p:nvPr/>
        </p:nvGrpSpPr>
        <p:grpSpPr>
          <a:xfrm>
            <a:off x="611560" y="1802218"/>
            <a:ext cx="4869736" cy="3975328"/>
            <a:chOff x="602598" y="3065109"/>
            <a:chExt cx="4869736" cy="1915780"/>
          </a:xfrm>
        </p:grpSpPr>
        <p:cxnSp>
          <p:nvCxnSpPr>
            <p:cNvPr id="242" name="直線コネクタ 241"/>
            <p:cNvCxnSpPr/>
            <p:nvPr/>
          </p:nvCxnSpPr>
          <p:spPr>
            <a:xfrm>
              <a:off x="1212481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直線コネクタ 242"/>
            <p:cNvCxnSpPr/>
            <p:nvPr/>
          </p:nvCxnSpPr>
          <p:spPr>
            <a:xfrm>
              <a:off x="1825281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直線コネクタ 243"/>
            <p:cNvCxnSpPr/>
            <p:nvPr/>
          </p:nvCxnSpPr>
          <p:spPr>
            <a:xfrm>
              <a:off x="242744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直線コネクタ 244"/>
            <p:cNvCxnSpPr/>
            <p:nvPr/>
          </p:nvCxnSpPr>
          <p:spPr>
            <a:xfrm>
              <a:off x="304024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直線コネクタ 245"/>
            <p:cNvCxnSpPr/>
            <p:nvPr/>
          </p:nvCxnSpPr>
          <p:spPr>
            <a:xfrm>
              <a:off x="3644567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7" name="直線コネクタ 246"/>
            <p:cNvCxnSpPr/>
            <p:nvPr/>
          </p:nvCxnSpPr>
          <p:spPr>
            <a:xfrm>
              <a:off x="4257367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8" name="直線コネクタ 247"/>
            <p:cNvCxnSpPr/>
            <p:nvPr/>
          </p:nvCxnSpPr>
          <p:spPr>
            <a:xfrm>
              <a:off x="4859534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9" name="直線コネクタ 248"/>
            <p:cNvCxnSpPr/>
            <p:nvPr/>
          </p:nvCxnSpPr>
          <p:spPr>
            <a:xfrm>
              <a:off x="5472334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0" name="直線コネクタ 249"/>
            <p:cNvCxnSpPr/>
            <p:nvPr/>
          </p:nvCxnSpPr>
          <p:spPr>
            <a:xfrm>
              <a:off x="60259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Proposed algorithm – </a:t>
            </a:r>
            <a:r>
              <a:rPr kumimoji="1" lang="en-US" altLang="ja-JP" dirty="0" smtClean="0"/>
              <a:t>update labels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21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aphicFrame>
        <p:nvGraphicFramePr>
          <p:cNvPr id="239" name="表 2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7893"/>
              </p:ext>
            </p:extLst>
          </p:nvPr>
        </p:nvGraphicFramePr>
        <p:xfrm>
          <a:off x="612854" y="2684959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13" name="テキスト ボックス 312"/>
          <p:cNvSpPr txBox="1"/>
          <p:nvPr/>
        </p:nvSpPr>
        <p:spPr>
          <a:xfrm>
            <a:off x="3267474" y="6248574"/>
            <a:ext cx="2246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latin typeface="Segoe UI"/>
                <a:cs typeface="Segoe UI"/>
              </a:rPr>
              <a:t>UpdateLabels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15" name="テキスト ボックス 314"/>
          <p:cNvSpPr txBox="1"/>
          <p:nvPr/>
        </p:nvSpPr>
        <p:spPr>
          <a:xfrm>
            <a:off x="602598" y="3279340"/>
            <a:ext cx="2862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Vector</a:t>
            </a:r>
            <a:r>
              <a:rPr lang="ja-JP" altLang="en-US" i="1" dirty="0">
                <a:latin typeface="Segoe UI"/>
                <a:cs typeface="Segoe UI"/>
              </a:rPr>
              <a:t> </a:t>
            </a:r>
            <a:r>
              <a:rPr lang="en-US" altLang="ja-JP" dirty="0" smtClean="0">
                <a:solidFill>
                  <a:srgbClr val="000000"/>
                </a:solidFill>
              </a:rPr>
              <a:t>has </a:t>
            </a:r>
            <a:r>
              <a:rPr lang="en-US" altLang="ja-JP" dirty="0">
                <a:solidFill>
                  <a:srgbClr val="000000"/>
                </a:solidFill>
              </a:rPr>
              <a:t>parent </a:t>
            </a:r>
            <a:r>
              <a:rPr lang="en-US" altLang="ja-JP" dirty="0" smtClean="0">
                <a:solidFill>
                  <a:srgbClr val="000000"/>
                </a:solidFill>
              </a:rPr>
              <a:t>vertices</a:t>
            </a: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324" name="表 3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166901"/>
              </p:ext>
            </p:extLst>
          </p:nvPr>
        </p:nvGraphicFramePr>
        <p:xfrm>
          <a:off x="607726" y="3933034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5" name="表 3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584239"/>
              </p:ext>
            </p:extLst>
          </p:nvPr>
        </p:nvGraphicFramePr>
        <p:xfrm>
          <a:off x="607079" y="5179840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26" name="テキスト ボックス 325"/>
          <p:cNvSpPr txBox="1"/>
          <p:nvPr/>
        </p:nvSpPr>
        <p:spPr>
          <a:xfrm>
            <a:off x="612854" y="4528443"/>
            <a:ext cx="947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Segoe UI"/>
                <a:cs typeface="Segoe UI"/>
              </a:rPr>
              <a:t>Visited</a:t>
            </a:r>
            <a:endParaRPr kumimoji="1" lang="ja-JP" altLang="en-US" i="1" dirty="0">
              <a:latin typeface="Segoe UI"/>
              <a:cs typeface="Segoe UI"/>
            </a:endParaRPr>
          </a:p>
        </p:txBody>
      </p:sp>
      <p:sp>
        <p:nvSpPr>
          <p:cNvPr id="327" name="テキスト ボックス 326"/>
          <p:cNvSpPr txBox="1"/>
          <p:nvPr/>
        </p:nvSpPr>
        <p:spPr>
          <a:xfrm>
            <a:off x="611560" y="5777546"/>
            <a:ext cx="4730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>
                <a:latin typeface="Segoe UI"/>
                <a:cs typeface="Segoe UI"/>
              </a:rPr>
              <a:t>Label </a:t>
            </a:r>
            <a:r>
              <a:rPr lang="en-US" altLang="ja-JP" dirty="0" smtClean="0">
                <a:latin typeface="Segoe UI"/>
                <a:cs typeface="Segoe UI"/>
              </a:rPr>
              <a:t>has parent vertices that is search result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365" name="図形グループ 364"/>
          <p:cNvGrpSpPr/>
          <p:nvPr/>
        </p:nvGrpSpPr>
        <p:grpSpPr>
          <a:xfrm>
            <a:off x="921747" y="3285990"/>
            <a:ext cx="2424703" cy="648072"/>
            <a:chOff x="921747" y="3285990"/>
            <a:chExt cx="2424703" cy="648072"/>
          </a:xfrm>
        </p:grpSpPr>
        <p:cxnSp>
          <p:nvCxnSpPr>
            <p:cNvPr id="332" name="直線コネクタ 331"/>
            <p:cNvCxnSpPr/>
            <p:nvPr/>
          </p:nvCxnSpPr>
          <p:spPr>
            <a:xfrm>
              <a:off x="3346450" y="3285990"/>
              <a:ext cx="0" cy="648072"/>
            </a:xfrm>
            <a:prstGeom prst="line">
              <a:avLst/>
            </a:prstGeom>
            <a:ln w="38100" cmpd="sng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4" name="直線コネクタ 333"/>
            <p:cNvCxnSpPr/>
            <p:nvPr/>
          </p:nvCxnSpPr>
          <p:spPr>
            <a:xfrm>
              <a:off x="2133600" y="3285990"/>
              <a:ext cx="0" cy="648072"/>
            </a:xfrm>
            <a:prstGeom prst="line">
              <a:avLst/>
            </a:prstGeom>
            <a:ln w="38100" cmpd="sng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5" name="直線コネクタ 334"/>
            <p:cNvCxnSpPr/>
            <p:nvPr/>
          </p:nvCxnSpPr>
          <p:spPr>
            <a:xfrm>
              <a:off x="1524997" y="3285990"/>
              <a:ext cx="0" cy="648072"/>
            </a:xfrm>
            <a:prstGeom prst="line">
              <a:avLst/>
            </a:prstGeom>
            <a:ln w="38100" cmpd="sng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6" name="直線コネクタ 335"/>
            <p:cNvCxnSpPr/>
            <p:nvPr/>
          </p:nvCxnSpPr>
          <p:spPr>
            <a:xfrm>
              <a:off x="921747" y="3285990"/>
              <a:ext cx="0" cy="648072"/>
            </a:xfrm>
            <a:prstGeom prst="line">
              <a:avLst/>
            </a:prstGeom>
            <a:ln w="38100" cmpd="sng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67" name="図形グループ 366"/>
          <p:cNvGrpSpPr/>
          <p:nvPr/>
        </p:nvGrpSpPr>
        <p:grpSpPr>
          <a:xfrm>
            <a:off x="2743200" y="3284984"/>
            <a:ext cx="1828800" cy="1891531"/>
            <a:chOff x="2743200" y="3284984"/>
            <a:chExt cx="1828800" cy="1891531"/>
          </a:xfrm>
        </p:grpSpPr>
        <p:grpSp>
          <p:nvGrpSpPr>
            <p:cNvPr id="366" name="図形グループ 365"/>
            <p:cNvGrpSpPr/>
            <p:nvPr/>
          </p:nvGrpSpPr>
          <p:grpSpPr>
            <a:xfrm>
              <a:off x="2743200" y="3284984"/>
              <a:ext cx="1828800" cy="649078"/>
              <a:chOff x="2743200" y="3284984"/>
              <a:chExt cx="1828800" cy="649078"/>
            </a:xfrm>
          </p:grpSpPr>
          <p:cxnSp>
            <p:nvCxnSpPr>
              <p:cNvPr id="331" name="直線コネクタ 330"/>
              <p:cNvCxnSpPr/>
              <p:nvPr/>
            </p:nvCxnSpPr>
            <p:spPr>
              <a:xfrm>
                <a:off x="4572000" y="3284984"/>
                <a:ext cx="0" cy="648072"/>
              </a:xfrm>
              <a:prstGeom prst="line">
                <a:avLst/>
              </a:prstGeom>
              <a:ln w="38100" cmpd="sng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3" name="直線コネクタ 332"/>
              <p:cNvCxnSpPr/>
              <p:nvPr/>
            </p:nvCxnSpPr>
            <p:spPr>
              <a:xfrm>
                <a:off x="2743200" y="3285990"/>
                <a:ext cx="0" cy="648072"/>
              </a:xfrm>
              <a:prstGeom prst="line">
                <a:avLst/>
              </a:prstGeom>
              <a:ln w="38100" cmpd="sng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40" name="図形グループ 339"/>
            <p:cNvGrpSpPr/>
            <p:nvPr/>
          </p:nvGrpSpPr>
          <p:grpSpPr>
            <a:xfrm>
              <a:off x="2743200" y="4528443"/>
              <a:ext cx="1828800" cy="648072"/>
              <a:chOff x="2743200" y="4528443"/>
              <a:chExt cx="1828800" cy="648072"/>
            </a:xfrm>
          </p:grpSpPr>
          <p:cxnSp>
            <p:nvCxnSpPr>
              <p:cNvPr id="338" name="直線コネクタ 337"/>
              <p:cNvCxnSpPr/>
              <p:nvPr/>
            </p:nvCxnSpPr>
            <p:spPr>
              <a:xfrm>
                <a:off x="2743200" y="4528443"/>
                <a:ext cx="0" cy="648072"/>
              </a:xfrm>
              <a:prstGeom prst="line">
                <a:avLst/>
              </a:prstGeom>
              <a:ln w="38100" cmpd="sng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9" name="直線コネクタ 338"/>
              <p:cNvCxnSpPr/>
              <p:nvPr/>
            </p:nvCxnSpPr>
            <p:spPr>
              <a:xfrm>
                <a:off x="4572000" y="4528443"/>
                <a:ext cx="0" cy="648072"/>
              </a:xfrm>
              <a:prstGeom prst="line">
                <a:avLst/>
              </a:prstGeom>
              <a:ln w="38100" cmpd="sng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360" name="表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023592"/>
              </p:ext>
            </p:extLst>
          </p:nvPr>
        </p:nvGraphicFramePr>
        <p:xfrm>
          <a:off x="612854" y="2684959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1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1" name="表 3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45578"/>
              </p:ext>
            </p:extLst>
          </p:nvPr>
        </p:nvGraphicFramePr>
        <p:xfrm>
          <a:off x="607726" y="3933034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rgbClr val="C0504D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1" dirty="0">
                        <a:solidFill>
                          <a:srgbClr val="C0504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rgbClr val="C0504D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1" dirty="0">
                        <a:solidFill>
                          <a:srgbClr val="C0504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2" name="表 3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09063"/>
              </p:ext>
            </p:extLst>
          </p:nvPr>
        </p:nvGraphicFramePr>
        <p:xfrm>
          <a:off x="607079" y="5179840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rgbClr val="C0504D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1" dirty="0">
                        <a:solidFill>
                          <a:srgbClr val="C0504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0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rgbClr val="C0504D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1" dirty="0">
                        <a:solidFill>
                          <a:srgbClr val="C0504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359" name="図形グループ 358"/>
          <p:cNvGrpSpPr/>
          <p:nvPr/>
        </p:nvGrpSpPr>
        <p:grpSpPr>
          <a:xfrm>
            <a:off x="1003286" y="3023433"/>
            <a:ext cx="4533080" cy="2754113"/>
            <a:chOff x="1003286" y="3023433"/>
            <a:chExt cx="4533080" cy="2754113"/>
          </a:xfrm>
        </p:grpSpPr>
        <p:grpSp>
          <p:nvGrpSpPr>
            <p:cNvPr id="286" name="図形グループ 285"/>
            <p:cNvGrpSpPr/>
            <p:nvPr/>
          </p:nvGrpSpPr>
          <p:grpSpPr>
            <a:xfrm>
              <a:off x="1003286" y="3023433"/>
              <a:ext cx="4533080" cy="279056"/>
              <a:chOff x="921606" y="6354532"/>
              <a:chExt cx="4533080" cy="279056"/>
            </a:xfrm>
          </p:grpSpPr>
          <p:sp>
            <p:nvSpPr>
              <p:cNvPr id="287" name="テキスト ボックス 286"/>
              <p:cNvSpPr txBox="1"/>
              <p:nvPr/>
            </p:nvSpPr>
            <p:spPr>
              <a:xfrm>
                <a:off x="92160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0</a:t>
                </a:r>
                <a:endParaRPr kumimoji="1" lang="ja-JP" altLang="en-US" sz="1200" dirty="0"/>
              </a:p>
            </p:txBody>
          </p:sp>
          <p:sp>
            <p:nvSpPr>
              <p:cNvPr id="288" name="テキスト ボックス 287"/>
              <p:cNvSpPr txBox="1"/>
              <p:nvPr/>
            </p:nvSpPr>
            <p:spPr>
              <a:xfrm>
                <a:off x="153211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1</a:t>
                </a:r>
                <a:endParaRPr kumimoji="1" lang="ja-JP" altLang="en-US" sz="1200" dirty="0"/>
              </a:p>
            </p:txBody>
          </p:sp>
          <p:sp>
            <p:nvSpPr>
              <p:cNvPr id="289" name="テキスト ボックス 288"/>
              <p:cNvSpPr txBox="1"/>
              <p:nvPr/>
            </p:nvSpPr>
            <p:spPr>
              <a:xfrm>
                <a:off x="21365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2</a:t>
                </a:r>
                <a:endParaRPr kumimoji="1" lang="ja-JP" altLang="en-US" sz="1200" dirty="0"/>
              </a:p>
            </p:txBody>
          </p:sp>
          <p:sp>
            <p:nvSpPr>
              <p:cNvPr id="290" name="テキスト ボックス 289"/>
              <p:cNvSpPr txBox="1"/>
              <p:nvPr/>
            </p:nvSpPr>
            <p:spPr>
              <a:xfrm>
                <a:off x="27493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3</a:t>
                </a:r>
                <a:endParaRPr kumimoji="1" lang="ja-JP" altLang="en-US" sz="1200" dirty="0"/>
              </a:p>
            </p:txBody>
          </p:sp>
          <p:sp>
            <p:nvSpPr>
              <p:cNvPr id="291" name="テキスト ボックス 290"/>
              <p:cNvSpPr txBox="1"/>
              <p:nvPr/>
            </p:nvSpPr>
            <p:spPr>
              <a:xfrm>
                <a:off x="3353692" y="6354532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4</a:t>
                </a:r>
                <a:endParaRPr kumimoji="1" lang="ja-JP" altLang="en-US" sz="1200" dirty="0"/>
              </a:p>
            </p:txBody>
          </p:sp>
          <p:sp>
            <p:nvSpPr>
              <p:cNvPr id="292" name="テキスト ボックス 291"/>
              <p:cNvSpPr txBox="1"/>
              <p:nvPr/>
            </p:nvSpPr>
            <p:spPr>
              <a:xfrm>
                <a:off x="3966492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5</a:t>
                </a:r>
                <a:endParaRPr kumimoji="1" lang="ja-JP" altLang="en-US" sz="1200" dirty="0"/>
              </a:p>
            </p:txBody>
          </p:sp>
          <p:sp>
            <p:nvSpPr>
              <p:cNvPr id="293" name="テキスト ボックス 292"/>
              <p:cNvSpPr txBox="1"/>
              <p:nvPr/>
            </p:nvSpPr>
            <p:spPr>
              <a:xfrm>
                <a:off x="4578402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6</a:t>
                </a:r>
                <a:endParaRPr kumimoji="1" lang="ja-JP" altLang="en-US" sz="1200" dirty="0"/>
              </a:p>
            </p:txBody>
          </p:sp>
          <p:sp>
            <p:nvSpPr>
              <p:cNvPr id="294" name="テキスト ボックス 293"/>
              <p:cNvSpPr txBox="1"/>
              <p:nvPr/>
            </p:nvSpPr>
            <p:spPr>
              <a:xfrm>
                <a:off x="5184435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7</a:t>
                </a:r>
                <a:endParaRPr kumimoji="1" lang="ja-JP" altLang="en-US" sz="1200" dirty="0"/>
              </a:p>
            </p:txBody>
          </p:sp>
        </p:grpSp>
        <p:grpSp>
          <p:nvGrpSpPr>
            <p:cNvPr id="341" name="図形グループ 340"/>
            <p:cNvGrpSpPr/>
            <p:nvPr/>
          </p:nvGrpSpPr>
          <p:grpSpPr>
            <a:xfrm>
              <a:off x="1003286" y="4249387"/>
              <a:ext cx="4533080" cy="279056"/>
              <a:chOff x="921606" y="6354532"/>
              <a:chExt cx="4533080" cy="279056"/>
            </a:xfrm>
          </p:grpSpPr>
          <p:sp>
            <p:nvSpPr>
              <p:cNvPr id="342" name="テキスト ボックス 341"/>
              <p:cNvSpPr txBox="1"/>
              <p:nvPr/>
            </p:nvSpPr>
            <p:spPr>
              <a:xfrm>
                <a:off x="92160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0</a:t>
                </a:r>
                <a:endParaRPr kumimoji="1" lang="ja-JP" altLang="en-US" sz="1200" dirty="0"/>
              </a:p>
            </p:txBody>
          </p:sp>
          <p:sp>
            <p:nvSpPr>
              <p:cNvPr id="343" name="テキスト ボックス 342"/>
              <p:cNvSpPr txBox="1"/>
              <p:nvPr/>
            </p:nvSpPr>
            <p:spPr>
              <a:xfrm>
                <a:off x="153211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1</a:t>
                </a:r>
                <a:endParaRPr kumimoji="1" lang="ja-JP" altLang="en-US" sz="1200" dirty="0"/>
              </a:p>
            </p:txBody>
          </p:sp>
          <p:sp>
            <p:nvSpPr>
              <p:cNvPr id="344" name="テキスト ボックス 343"/>
              <p:cNvSpPr txBox="1"/>
              <p:nvPr/>
            </p:nvSpPr>
            <p:spPr>
              <a:xfrm>
                <a:off x="21365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2</a:t>
                </a:r>
                <a:endParaRPr kumimoji="1" lang="ja-JP" altLang="en-US" sz="1200" dirty="0"/>
              </a:p>
            </p:txBody>
          </p:sp>
          <p:sp>
            <p:nvSpPr>
              <p:cNvPr id="345" name="テキスト ボックス 344"/>
              <p:cNvSpPr txBox="1"/>
              <p:nvPr/>
            </p:nvSpPr>
            <p:spPr>
              <a:xfrm>
                <a:off x="27493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3</a:t>
                </a:r>
                <a:endParaRPr kumimoji="1" lang="ja-JP" altLang="en-US" sz="1200" dirty="0"/>
              </a:p>
            </p:txBody>
          </p:sp>
          <p:sp>
            <p:nvSpPr>
              <p:cNvPr id="346" name="テキスト ボックス 345"/>
              <p:cNvSpPr txBox="1"/>
              <p:nvPr/>
            </p:nvSpPr>
            <p:spPr>
              <a:xfrm>
                <a:off x="3353692" y="6354532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4</a:t>
                </a:r>
                <a:endParaRPr kumimoji="1" lang="ja-JP" altLang="en-US" sz="1200" dirty="0"/>
              </a:p>
            </p:txBody>
          </p:sp>
          <p:sp>
            <p:nvSpPr>
              <p:cNvPr id="347" name="テキスト ボックス 346"/>
              <p:cNvSpPr txBox="1"/>
              <p:nvPr/>
            </p:nvSpPr>
            <p:spPr>
              <a:xfrm>
                <a:off x="3966492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5</a:t>
                </a:r>
                <a:endParaRPr kumimoji="1" lang="ja-JP" altLang="en-US" sz="1200" dirty="0"/>
              </a:p>
            </p:txBody>
          </p:sp>
          <p:sp>
            <p:nvSpPr>
              <p:cNvPr id="348" name="テキスト ボックス 347"/>
              <p:cNvSpPr txBox="1"/>
              <p:nvPr/>
            </p:nvSpPr>
            <p:spPr>
              <a:xfrm>
                <a:off x="4578402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6</a:t>
                </a:r>
                <a:endParaRPr kumimoji="1" lang="ja-JP" altLang="en-US" sz="1200" dirty="0"/>
              </a:p>
            </p:txBody>
          </p:sp>
          <p:sp>
            <p:nvSpPr>
              <p:cNvPr id="349" name="テキスト ボックス 348"/>
              <p:cNvSpPr txBox="1"/>
              <p:nvPr/>
            </p:nvSpPr>
            <p:spPr>
              <a:xfrm>
                <a:off x="5184435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7</a:t>
                </a:r>
                <a:endParaRPr kumimoji="1" lang="ja-JP" altLang="en-US" sz="1200" dirty="0"/>
              </a:p>
            </p:txBody>
          </p:sp>
        </p:grpSp>
        <p:grpSp>
          <p:nvGrpSpPr>
            <p:cNvPr id="350" name="図形グループ 349"/>
            <p:cNvGrpSpPr/>
            <p:nvPr/>
          </p:nvGrpSpPr>
          <p:grpSpPr>
            <a:xfrm>
              <a:off x="1003286" y="5498490"/>
              <a:ext cx="4533080" cy="279056"/>
              <a:chOff x="921606" y="6354532"/>
              <a:chExt cx="4533080" cy="279056"/>
            </a:xfrm>
          </p:grpSpPr>
          <p:sp>
            <p:nvSpPr>
              <p:cNvPr id="351" name="テキスト ボックス 350"/>
              <p:cNvSpPr txBox="1"/>
              <p:nvPr/>
            </p:nvSpPr>
            <p:spPr>
              <a:xfrm>
                <a:off x="92160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0</a:t>
                </a:r>
                <a:endParaRPr kumimoji="1" lang="ja-JP" altLang="en-US" sz="1200" dirty="0"/>
              </a:p>
            </p:txBody>
          </p:sp>
          <p:sp>
            <p:nvSpPr>
              <p:cNvPr id="352" name="テキスト ボックス 351"/>
              <p:cNvSpPr txBox="1"/>
              <p:nvPr/>
            </p:nvSpPr>
            <p:spPr>
              <a:xfrm>
                <a:off x="1532116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1</a:t>
                </a:r>
                <a:endParaRPr kumimoji="1" lang="ja-JP" altLang="en-US" sz="1200" dirty="0"/>
              </a:p>
            </p:txBody>
          </p:sp>
          <p:sp>
            <p:nvSpPr>
              <p:cNvPr id="353" name="テキスト ボックス 352"/>
              <p:cNvSpPr txBox="1"/>
              <p:nvPr/>
            </p:nvSpPr>
            <p:spPr>
              <a:xfrm>
                <a:off x="21365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2</a:t>
                </a:r>
                <a:endParaRPr kumimoji="1" lang="ja-JP" altLang="en-US" sz="1200" dirty="0"/>
              </a:p>
            </p:txBody>
          </p:sp>
          <p:sp>
            <p:nvSpPr>
              <p:cNvPr id="354" name="テキスト ボックス 353"/>
              <p:cNvSpPr txBox="1"/>
              <p:nvPr/>
            </p:nvSpPr>
            <p:spPr>
              <a:xfrm>
                <a:off x="2749373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3</a:t>
                </a:r>
                <a:endParaRPr kumimoji="1" lang="ja-JP" altLang="en-US" sz="1200" dirty="0"/>
              </a:p>
            </p:txBody>
          </p:sp>
          <p:sp>
            <p:nvSpPr>
              <p:cNvPr id="355" name="テキスト ボックス 354"/>
              <p:cNvSpPr txBox="1"/>
              <p:nvPr/>
            </p:nvSpPr>
            <p:spPr>
              <a:xfrm>
                <a:off x="3353692" y="6354532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4</a:t>
                </a:r>
                <a:endParaRPr kumimoji="1" lang="ja-JP" altLang="en-US" sz="1200" dirty="0"/>
              </a:p>
            </p:txBody>
          </p:sp>
          <p:sp>
            <p:nvSpPr>
              <p:cNvPr id="356" name="テキスト ボックス 355"/>
              <p:cNvSpPr txBox="1"/>
              <p:nvPr/>
            </p:nvSpPr>
            <p:spPr>
              <a:xfrm>
                <a:off x="3966492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5</a:t>
                </a:r>
                <a:endParaRPr kumimoji="1" lang="ja-JP" altLang="en-US" sz="1200" dirty="0"/>
              </a:p>
            </p:txBody>
          </p:sp>
          <p:sp>
            <p:nvSpPr>
              <p:cNvPr id="357" name="テキスト ボックス 356"/>
              <p:cNvSpPr txBox="1"/>
              <p:nvPr/>
            </p:nvSpPr>
            <p:spPr>
              <a:xfrm>
                <a:off x="4578402" y="6356004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6</a:t>
                </a:r>
                <a:endParaRPr kumimoji="1" lang="ja-JP" altLang="en-US" sz="1200" dirty="0"/>
              </a:p>
            </p:txBody>
          </p:sp>
          <p:sp>
            <p:nvSpPr>
              <p:cNvPr id="358" name="テキスト ボックス 357"/>
              <p:cNvSpPr txBox="1"/>
              <p:nvPr/>
            </p:nvSpPr>
            <p:spPr>
              <a:xfrm>
                <a:off x="5184435" y="6356589"/>
                <a:ext cx="2702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smtClean="0"/>
                  <a:t>7</a:t>
                </a:r>
                <a:endParaRPr kumimoji="1" lang="ja-JP" altLang="en-US" sz="1200" dirty="0"/>
              </a:p>
            </p:txBody>
          </p:sp>
        </p:grpSp>
      </p:grpSp>
      <p:sp>
        <p:nvSpPr>
          <p:cNvPr id="363" name="角丸四角形 362"/>
          <p:cNvSpPr/>
          <p:nvPr/>
        </p:nvSpPr>
        <p:spPr>
          <a:xfrm>
            <a:off x="6036044" y="4272647"/>
            <a:ext cx="2920510" cy="2345202"/>
          </a:xfrm>
          <a:prstGeom prst="roundRect">
            <a:avLst>
              <a:gd name="adj" fmla="val 6154"/>
            </a:avLst>
          </a:prstGeom>
          <a:ln>
            <a:solidFill>
              <a:srgbClr val="4F81B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latin typeface="Segoe UI"/>
                <a:cs typeface="Segoe UI"/>
              </a:rPr>
              <a:t>IF:</a:t>
            </a:r>
          </a:p>
          <a:p>
            <a:pPr lvl="1"/>
            <a:r>
              <a:rPr lang="en-US" altLang="ja-JP" dirty="0" smtClean="0">
                <a:latin typeface="Segoe UI"/>
                <a:cs typeface="Segoe UI"/>
              </a:rPr>
              <a:t>(</a:t>
            </a:r>
            <a:r>
              <a:rPr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 smtClean="0">
                <a:latin typeface="Segoe UI"/>
                <a:cs typeface="Segoe UI"/>
              </a:rPr>
              <a:t>[id] &gt;= 0) &amp;&amp; </a:t>
            </a:r>
          </a:p>
          <a:p>
            <a:pPr lvl="1"/>
            <a:r>
              <a:rPr lang="en-US" altLang="ja-JP" dirty="0" smtClean="0">
                <a:latin typeface="Segoe UI"/>
                <a:cs typeface="Segoe UI"/>
              </a:rPr>
              <a:t>(</a:t>
            </a:r>
            <a:r>
              <a:rPr lang="en-US" altLang="ja-JP" i="1" dirty="0" smtClean="0">
                <a:latin typeface="Segoe UI"/>
                <a:cs typeface="Segoe UI"/>
              </a:rPr>
              <a:t>Visited </a:t>
            </a:r>
            <a:r>
              <a:rPr lang="en-US" altLang="ja-JP" dirty="0" smtClean="0">
                <a:latin typeface="Segoe UI"/>
                <a:cs typeface="Segoe UI"/>
              </a:rPr>
              <a:t>[id] == 1)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THEN:</a:t>
            </a:r>
            <a:endParaRPr lang="en-US" altLang="ja-JP" i="1" dirty="0">
              <a:latin typeface="Segoe UI"/>
              <a:cs typeface="Segoe UI"/>
            </a:endParaRPr>
          </a:p>
          <a:p>
            <a:pPr lvl="1"/>
            <a:r>
              <a:rPr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 smtClean="0">
                <a:latin typeface="Segoe UI"/>
                <a:cs typeface="Segoe UI"/>
              </a:rPr>
              <a:t>[id] = -1</a:t>
            </a:r>
          </a:p>
          <a:p>
            <a:endParaRPr lang="en-US" altLang="ja-JP" dirty="0">
              <a:latin typeface="Segoe UI"/>
              <a:cs typeface="Segoe UI"/>
            </a:endParaRPr>
          </a:p>
          <a:p>
            <a:pPr algn="ctr"/>
            <a:r>
              <a:rPr lang="en-US" altLang="ja-JP" dirty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ot </a:t>
            </a:r>
            <a:r>
              <a:rPr lang="en-US" altLang="ja-JP" dirty="0" err="1" smtClean="0">
                <a:latin typeface="Segoe UI"/>
                <a:cs typeface="Segoe UI"/>
              </a:rPr>
              <a:t>enqueue</a:t>
            </a:r>
            <a:r>
              <a:rPr lang="en-US" altLang="ja-JP" dirty="0" smtClean="0">
                <a:latin typeface="Segoe UI"/>
                <a:cs typeface="Segoe UI"/>
              </a:rPr>
              <a:t> </a:t>
            </a: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visited vertices</a:t>
            </a:r>
          </a:p>
        </p:txBody>
      </p:sp>
      <p:sp>
        <p:nvSpPr>
          <p:cNvPr id="364" name="角丸四角形 363"/>
          <p:cNvSpPr/>
          <p:nvPr/>
        </p:nvSpPr>
        <p:spPr>
          <a:xfrm>
            <a:off x="6036044" y="1434906"/>
            <a:ext cx="2920510" cy="2621427"/>
          </a:xfrm>
          <a:prstGeom prst="roundRect">
            <a:avLst>
              <a:gd name="adj" fmla="val 6154"/>
            </a:avLst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latin typeface="Segoe UI"/>
                <a:cs typeface="Segoe UI"/>
              </a:rPr>
              <a:t>IF:</a:t>
            </a:r>
          </a:p>
          <a:p>
            <a:pPr lvl="1"/>
            <a:r>
              <a:rPr lang="en-US" altLang="ja-JP" dirty="0" smtClean="0">
                <a:latin typeface="Segoe UI"/>
                <a:cs typeface="Segoe UI"/>
              </a:rPr>
              <a:t>(</a:t>
            </a:r>
            <a:r>
              <a:rPr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 smtClean="0">
                <a:latin typeface="Segoe UI"/>
                <a:cs typeface="Segoe UI"/>
              </a:rPr>
              <a:t>[id] &gt;= 0) &amp;&amp; </a:t>
            </a:r>
          </a:p>
          <a:p>
            <a:pPr lvl="1"/>
            <a:r>
              <a:rPr lang="en-US" altLang="ja-JP" dirty="0" smtClean="0">
                <a:latin typeface="Segoe UI"/>
                <a:cs typeface="Segoe UI"/>
              </a:rPr>
              <a:t>(</a:t>
            </a:r>
            <a:r>
              <a:rPr lang="en-US" altLang="ja-JP" i="1" dirty="0" smtClean="0">
                <a:latin typeface="Segoe UI"/>
                <a:cs typeface="Segoe UI"/>
              </a:rPr>
              <a:t>Visited </a:t>
            </a:r>
            <a:r>
              <a:rPr lang="en-US" altLang="ja-JP" dirty="0" smtClean="0">
                <a:latin typeface="Segoe UI"/>
                <a:cs typeface="Segoe UI"/>
              </a:rPr>
              <a:t>[id] == 0)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THEN:</a:t>
            </a:r>
            <a:endParaRPr lang="en-US" altLang="ja-JP" i="1" dirty="0">
              <a:latin typeface="Segoe UI"/>
              <a:cs typeface="Segoe UI"/>
            </a:endParaRPr>
          </a:p>
          <a:p>
            <a:pPr lvl="1"/>
            <a:r>
              <a:rPr lang="en-US" altLang="ja-JP" i="1" dirty="0" smtClean="0">
                <a:latin typeface="Segoe UI"/>
                <a:cs typeface="Segoe UI"/>
              </a:rPr>
              <a:t>Visited </a:t>
            </a:r>
            <a:r>
              <a:rPr lang="en-US" altLang="ja-JP" dirty="0" smtClean="0">
                <a:latin typeface="Segoe UI"/>
                <a:cs typeface="Segoe UI"/>
              </a:rPr>
              <a:t>[</a:t>
            </a:r>
            <a:r>
              <a:rPr lang="en-US" altLang="ja-JP" dirty="0">
                <a:latin typeface="Segoe UI"/>
                <a:cs typeface="Segoe UI"/>
              </a:rPr>
              <a:t>id] = </a:t>
            </a:r>
            <a:r>
              <a:rPr lang="en-US" altLang="ja-JP" dirty="0" smtClean="0">
                <a:latin typeface="Segoe UI"/>
                <a:cs typeface="Segoe UI"/>
              </a:rPr>
              <a:t>1</a:t>
            </a:r>
          </a:p>
          <a:p>
            <a:pPr lvl="1"/>
            <a:r>
              <a:rPr lang="en-US" altLang="ja-JP" i="1" dirty="0" smtClean="0">
                <a:latin typeface="Segoe UI"/>
                <a:cs typeface="Segoe UI"/>
              </a:rPr>
              <a:t>Label </a:t>
            </a:r>
            <a:r>
              <a:rPr lang="en-US" altLang="ja-JP" dirty="0" smtClean="0">
                <a:latin typeface="Segoe UI"/>
                <a:cs typeface="Segoe UI"/>
              </a:rPr>
              <a:t>[id] = </a:t>
            </a:r>
            <a:r>
              <a:rPr lang="en-US" altLang="ja-JP" i="1" dirty="0" smtClean="0">
                <a:latin typeface="Segoe UI"/>
                <a:cs typeface="Segoe UI"/>
              </a:rPr>
              <a:t>Vector</a:t>
            </a:r>
            <a:r>
              <a:rPr lang="en-US" altLang="ja-JP" dirty="0" smtClean="0">
                <a:latin typeface="Segoe UI"/>
                <a:cs typeface="Segoe UI"/>
              </a:rPr>
              <a:t>[id]</a:t>
            </a:r>
          </a:p>
          <a:p>
            <a:pPr lvl="1"/>
            <a:endParaRPr lang="en-US" altLang="ja-JP" dirty="0">
              <a:latin typeface="Segoe UI"/>
              <a:cs typeface="Segoe UI"/>
            </a:endParaRP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Labeling only</a:t>
            </a: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unvisited vertices</a:t>
            </a:r>
          </a:p>
        </p:txBody>
      </p:sp>
      <p:grpSp>
        <p:nvGrpSpPr>
          <p:cNvPr id="240" name="図形グループ 239"/>
          <p:cNvGrpSpPr/>
          <p:nvPr/>
        </p:nvGrpSpPr>
        <p:grpSpPr>
          <a:xfrm>
            <a:off x="4318423" y="1149469"/>
            <a:ext cx="1660055" cy="830202"/>
            <a:chOff x="7308397" y="2539269"/>
            <a:chExt cx="1660055" cy="830202"/>
          </a:xfrm>
        </p:grpSpPr>
        <p:cxnSp>
          <p:nvCxnSpPr>
            <p:cNvPr id="241" name="直線矢印コネクタ 240"/>
            <p:cNvCxnSpPr/>
            <p:nvPr/>
          </p:nvCxnSpPr>
          <p:spPr>
            <a:xfrm flipH="1">
              <a:off x="7562693" y="2908601"/>
              <a:ext cx="208960" cy="4608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テキスト ボックス 250"/>
            <p:cNvSpPr txBox="1"/>
            <p:nvPr/>
          </p:nvSpPr>
          <p:spPr>
            <a:xfrm>
              <a:off x="7308397" y="2539269"/>
              <a:ext cx="16600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CUDA threads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3698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" grpId="0" animBg="1"/>
      <p:bldP spid="3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Proposed – </a:t>
            </a:r>
            <a:r>
              <a:rPr kumimoji="1" lang="en-US" altLang="ja-JP" dirty="0" smtClean="0"/>
              <a:t>convert vector to queue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22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9" name="角丸四角形 28"/>
          <p:cNvSpPr/>
          <p:nvPr/>
        </p:nvSpPr>
        <p:spPr>
          <a:xfrm>
            <a:off x="279816" y="1975896"/>
            <a:ext cx="5564273" cy="3388844"/>
          </a:xfrm>
          <a:prstGeom prst="roundRect">
            <a:avLst>
              <a:gd name="adj" fmla="val 6640"/>
            </a:avLst>
          </a:prstGeom>
          <a:ln w="190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図形グループ 29"/>
          <p:cNvGrpSpPr/>
          <p:nvPr/>
        </p:nvGrpSpPr>
        <p:grpSpPr>
          <a:xfrm>
            <a:off x="804094" y="2279566"/>
            <a:ext cx="4547666" cy="557501"/>
            <a:chOff x="766836" y="3238527"/>
            <a:chExt cx="4547666" cy="557501"/>
          </a:xfrm>
        </p:grpSpPr>
        <p:grpSp>
          <p:nvGrpSpPr>
            <p:cNvPr id="31" name="図形グループ 30"/>
            <p:cNvGrpSpPr/>
            <p:nvPr/>
          </p:nvGrpSpPr>
          <p:grpSpPr>
            <a:xfrm>
              <a:off x="766836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44" name="図形グループ 14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53" name="図形グループ 15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7" name="直線コネクタ 15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" name="図形グループ 15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5" name="直線コネクタ 15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5" name="図形グループ 14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47" name="図形グループ 14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51" name="直線コネクタ 15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図形グループ 14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9" name="直線コネクタ 14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6" name="直線矢印コネクタ 14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図形グループ 31"/>
            <p:cNvGrpSpPr/>
            <p:nvPr/>
          </p:nvGrpSpPr>
          <p:grpSpPr>
            <a:xfrm>
              <a:off x="1379203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29" name="図形グループ 12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38" name="図形グループ 13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2" name="直線コネクタ 14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直線コネクタ 14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9" name="図形グループ 13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40" name="直線コネクタ 13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直線コネクタ 14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0" name="図形グループ 12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32" name="図形グループ 13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36" name="直線コネクタ 13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図形グループ 13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34" name="直線コネクタ 13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31" name="直線矢印コネクタ 13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図形グループ 32"/>
            <p:cNvGrpSpPr/>
            <p:nvPr/>
          </p:nvGrpSpPr>
          <p:grpSpPr>
            <a:xfrm>
              <a:off x="1986329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114" name="図形グループ 11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23" name="図形グループ 12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4" name="図形グループ 12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5" name="直線コネクタ 12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5" name="図形グループ 11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17" name="図形グループ 11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21" name="直線コネクタ 12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図形グループ 11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9" name="直線コネクタ 11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6" name="直線矢印コネクタ 11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図形グループ 33"/>
            <p:cNvGrpSpPr/>
            <p:nvPr/>
          </p:nvGrpSpPr>
          <p:grpSpPr>
            <a:xfrm>
              <a:off x="2598696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99" name="図形グループ 9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08" name="図形グループ 10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2" name="直線コネクタ 11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図形グループ 10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10" name="直線コネクタ 10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0" name="図形グループ 9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102" name="図形グループ 10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06" name="直線コネクタ 10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直線コネクタ 10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" name="図形グループ 10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104" name="直線コネクタ 10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直線コネクタ 10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01" name="直線矢印コネクタ 10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図形グループ 34"/>
            <p:cNvGrpSpPr/>
            <p:nvPr/>
          </p:nvGrpSpPr>
          <p:grpSpPr>
            <a:xfrm>
              <a:off x="3197652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84" name="図形グループ 8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93" name="図形グループ 9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97" name="直線コネクタ 9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直線コネクタ 9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図形グループ 9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95" name="直線コネクタ 9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直線コネクタ 9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5" name="図形グループ 8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87" name="図形グループ 8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91" name="直線コネクタ 9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直線コネクタ 9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図形グループ 8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89" name="直線コネクタ 8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86" name="直線矢印コネクタ 8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図形グループ 35"/>
            <p:cNvGrpSpPr/>
            <p:nvPr/>
          </p:nvGrpSpPr>
          <p:grpSpPr>
            <a:xfrm>
              <a:off x="3810019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69" name="図形グループ 6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78" name="図形グループ 7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82" name="直線コネクタ 8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9" name="図形グループ 7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80" name="直線コネクタ 7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図形グループ 6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72" name="図形グループ 7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76" name="直線コネクタ 7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図形グループ 7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74" name="直線コネクタ 7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1" name="直線矢印コネクタ 7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図形グループ 36"/>
            <p:cNvGrpSpPr/>
            <p:nvPr/>
          </p:nvGrpSpPr>
          <p:grpSpPr>
            <a:xfrm>
              <a:off x="4417145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54" name="図形グループ 53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63" name="図形グループ 62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67" name="直線コネクタ 66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4" name="図形グループ 63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65" name="直線コネクタ 64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5" name="図形グループ 54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57" name="図形グループ 56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61" name="直線コネクタ 60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直線コネクタ 61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図形グループ 57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59" name="直線コネクタ 58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直線コネクタ 59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6" name="直線矢印コネクタ 55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図形グループ 37"/>
            <p:cNvGrpSpPr/>
            <p:nvPr/>
          </p:nvGrpSpPr>
          <p:grpSpPr>
            <a:xfrm>
              <a:off x="5029512" y="3238527"/>
              <a:ext cx="284990" cy="557501"/>
              <a:chOff x="4997486" y="1498547"/>
              <a:chExt cx="914400" cy="1297397"/>
            </a:xfrm>
          </p:grpSpPr>
          <p:grpSp>
            <p:nvGrpSpPr>
              <p:cNvPr id="39" name="図形グループ 38"/>
              <p:cNvGrpSpPr/>
              <p:nvPr/>
            </p:nvGrpSpPr>
            <p:grpSpPr>
              <a:xfrm>
                <a:off x="4997486" y="149854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48" name="図形グループ 47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52" name="直線コネクタ 51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直線コネクタ 52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" name="図形グループ 48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50" name="直線コネクタ 49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直線コネクタ 50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0" name="図形グループ 39"/>
              <p:cNvGrpSpPr/>
              <p:nvPr/>
            </p:nvGrpSpPr>
            <p:grpSpPr>
              <a:xfrm>
                <a:off x="4997486" y="2065527"/>
                <a:ext cx="914400" cy="566980"/>
                <a:chOff x="4997486" y="1498547"/>
                <a:chExt cx="914400" cy="3657600"/>
              </a:xfrm>
            </p:grpSpPr>
            <p:grpSp>
              <p:nvGrpSpPr>
                <p:cNvPr id="42" name="図形グループ 41"/>
                <p:cNvGrpSpPr/>
                <p:nvPr/>
              </p:nvGrpSpPr>
              <p:grpSpPr>
                <a:xfrm>
                  <a:off x="4997486" y="14985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46" name="直線コネクタ 45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直線コネクタ 46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図形グループ 42"/>
                <p:cNvGrpSpPr/>
                <p:nvPr/>
              </p:nvGrpSpPr>
              <p:grpSpPr>
                <a:xfrm>
                  <a:off x="4997486" y="3327347"/>
                  <a:ext cx="914400" cy="1828800"/>
                  <a:chOff x="4997486" y="1498547"/>
                  <a:chExt cx="914400" cy="1828800"/>
                </a:xfrm>
              </p:grpSpPr>
              <p:cxnSp>
                <p:nvCxnSpPr>
                  <p:cNvPr id="44" name="直線コネクタ 43"/>
                  <p:cNvCxnSpPr/>
                  <p:nvPr/>
                </p:nvCxnSpPr>
                <p:spPr>
                  <a:xfrm>
                    <a:off x="4997486" y="14985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直線コネクタ 44"/>
                  <p:cNvCxnSpPr/>
                  <p:nvPr/>
                </p:nvCxnSpPr>
                <p:spPr>
                  <a:xfrm flipH="1">
                    <a:off x="4997486" y="2412947"/>
                    <a:ext cx="914400" cy="914400"/>
                  </a:xfrm>
                  <a:prstGeom prst="line">
                    <a:avLst/>
                  </a:prstGeom>
                  <a:ln w="19050" cmpd="sng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1" name="直線矢印コネクタ 40"/>
              <p:cNvCxnSpPr/>
              <p:nvPr/>
            </p:nvCxnSpPr>
            <p:spPr>
              <a:xfrm>
                <a:off x="4997486" y="2632507"/>
                <a:ext cx="914400" cy="163437"/>
              </a:xfrm>
              <a:prstGeom prst="straightConnector1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9" name="図形グループ 158"/>
          <p:cNvGrpSpPr/>
          <p:nvPr/>
        </p:nvGrpSpPr>
        <p:grpSpPr>
          <a:xfrm>
            <a:off x="639856" y="2106148"/>
            <a:ext cx="4869736" cy="1846454"/>
            <a:chOff x="602598" y="3065109"/>
            <a:chExt cx="4869736" cy="1915780"/>
          </a:xfrm>
        </p:grpSpPr>
        <p:cxnSp>
          <p:nvCxnSpPr>
            <p:cNvPr id="160" name="直線コネクタ 159"/>
            <p:cNvCxnSpPr/>
            <p:nvPr/>
          </p:nvCxnSpPr>
          <p:spPr>
            <a:xfrm>
              <a:off x="1212481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直線コネクタ 160"/>
            <p:cNvCxnSpPr/>
            <p:nvPr/>
          </p:nvCxnSpPr>
          <p:spPr>
            <a:xfrm>
              <a:off x="1825281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>
              <a:off x="242744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3" name="直線コネクタ 162"/>
            <p:cNvCxnSpPr/>
            <p:nvPr/>
          </p:nvCxnSpPr>
          <p:spPr>
            <a:xfrm>
              <a:off x="304024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>
              <a:off x="3644567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直線コネクタ 164"/>
            <p:cNvCxnSpPr/>
            <p:nvPr/>
          </p:nvCxnSpPr>
          <p:spPr>
            <a:xfrm>
              <a:off x="4257367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直線コネクタ 165"/>
            <p:cNvCxnSpPr/>
            <p:nvPr/>
          </p:nvCxnSpPr>
          <p:spPr>
            <a:xfrm>
              <a:off x="4859534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直線コネクタ 166"/>
            <p:cNvCxnSpPr/>
            <p:nvPr/>
          </p:nvCxnSpPr>
          <p:spPr>
            <a:xfrm>
              <a:off x="5472334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直線コネクタ 167"/>
            <p:cNvCxnSpPr/>
            <p:nvPr/>
          </p:nvCxnSpPr>
          <p:spPr>
            <a:xfrm>
              <a:off x="602598" y="3065109"/>
              <a:ext cx="0" cy="1915780"/>
            </a:xfrm>
            <a:prstGeom prst="line">
              <a:avLst/>
            </a:prstGeom>
            <a:ln w="12700" cmpd="sng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69" name="表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40376"/>
              </p:ext>
            </p:extLst>
          </p:nvPr>
        </p:nvGraphicFramePr>
        <p:xfrm>
          <a:off x="641150" y="2988889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0" name="テキスト ボックス 169"/>
          <p:cNvSpPr txBox="1"/>
          <p:nvPr/>
        </p:nvSpPr>
        <p:spPr>
          <a:xfrm>
            <a:off x="3295770" y="5364740"/>
            <a:ext cx="2198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ConvertVtoQ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630894" y="3583270"/>
            <a:ext cx="2862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>
                <a:solidFill>
                  <a:srgbClr val="000000"/>
                </a:solidFill>
              </a:rPr>
              <a:t>has parent </a:t>
            </a:r>
            <a:r>
              <a:rPr lang="en-US" altLang="ja-JP" dirty="0" smtClean="0">
                <a:solidFill>
                  <a:srgbClr val="000000"/>
                </a:solidFill>
              </a:rPr>
              <a:t>vertices</a:t>
            </a: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172" name="表 1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721997"/>
              </p:ext>
            </p:extLst>
          </p:nvPr>
        </p:nvGraphicFramePr>
        <p:xfrm>
          <a:off x="636022" y="4311593"/>
          <a:ext cx="1218178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4" name="テキスト ボックス 173"/>
          <p:cNvSpPr txBox="1"/>
          <p:nvPr/>
        </p:nvSpPr>
        <p:spPr>
          <a:xfrm>
            <a:off x="641150" y="4907002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188" name="表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393000"/>
              </p:ext>
            </p:extLst>
          </p:nvPr>
        </p:nvGraphicFramePr>
        <p:xfrm>
          <a:off x="641150" y="2988889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192" name="図形グループ 191"/>
          <p:cNvGrpSpPr/>
          <p:nvPr/>
        </p:nvGrpSpPr>
        <p:grpSpPr>
          <a:xfrm>
            <a:off x="1031582" y="3267875"/>
            <a:ext cx="4533080" cy="338554"/>
            <a:chOff x="921606" y="6295044"/>
            <a:chExt cx="4533080" cy="338554"/>
          </a:xfrm>
        </p:grpSpPr>
        <p:sp>
          <p:nvSpPr>
            <p:cNvPr id="211" name="テキスト ボックス 210"/>
            <p:cNvSpPr txBox="1"/>
            <p:nvPr/>
          </p:nvSpPr>
          <p:spPr>
            <a:xfrm>
              <a:off x="92160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0</a:t>
              </a:r>
              <a:endParaRPr kumimoji="1" lang="ja-JP" altLang="en-US" sz="1200" dirty="0"/>
            </a:p>
          </p:txBody>
        </p:sp>
        <p:sp>
          <p:nvSpPr>
            <p:cNvPr id="212" name="テキスト ボックス 211"/>
            <p:cNvSpPr txBox="1"/>
            <p:nvPr/>
          </p:nvSpPr>
          <p:spPr>
            <a:xfrm>
              <a:off x="153211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1</a:t>
              </a:r>
              <a:endParaRPr kumimoji="1" lang="ja-JP" altLang="en-US" sz="1200" dirty="0"/>
            </a:p>
          </p:txBody>
        </p:sp>
        <p:sp>
          <p:nvSpPr>
            <p:cNvPr id="213" name="テキスト ボックス 212"/>
            <p:cNvSpPr txBox="1"/>
            <p:nvPr/>
          </p:nvSpPr>
          <p:spPr>
            <a:xfrm>
              <a:off x="21365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2</a:t>
              </a:r>
              <a:endParaRPr kumimoji="1" lang="ja-JP" altLang="en-US" sz="1200" dirty="0"/>
            </a:p>
          </p:txBody>
        </p:sp>
        <p:sp>
          <p:nvSpPr>
            <p:cNvPr id="214" name="テキスト ボックス 213"/>
            <p:cNvSpPr txBox="1"/>
            <p:nvPr/>
          </p:nvSpPr>
          <p:spPr>
            <a:xfrm>
              <a:off x="2718893" y="6295044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 dirty="0" smtClean="0">
                  <a:solidFill>
                    <a:schemeClr val="accent1"/>
                  </a:solidFill>
                </a:rPr>
                <a:t>3</a:t>
              </a:r>
              <a:endParaRPr kumimoji="1" lang="ja-JP" altLang="en-US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215" name="テキスト ボックス 214"/>
            <p:cNvSpPr txBox="1"/>
            <p:nvPr/>
          </p:nvSpPr>
          <p:spPr>
            <a:xfrm>
              <a:off x="3353692" y="635453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4</a:t>
              </a:r>
              <a:endParaRPr kumimoji="1" lang="ja-JP" altLang="en-US" sz="1200" dirty="0"/>
            </a:p>
          </p:txBody>
        </p:sp>
        <p:sp>
          <p:nvSpPr>
            <p:cNvPr id="216" name="テキスト ボックス 215"/>
            <p:cNvSpPr txBox="1"/>
            <p:nvPr/>
          </p:nvSpPr>
          <p:spPr>
            <a:xfrm>
              <a:off x="3966492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5</a:t>
              </a:r>
              <a:endParaRPr kumimoji="1" lang="ja-JP" altLang="en-US" sz="1200" dirty="0"/>
            </a:p>
          </p:txBody>
        </p:sp>
        <p:sp>
          <p:nvSpPr>
            <p:cNvPr id="217" name="テキスト ボックス 216"/>
            <p:cNvSpPr txBox="1"/>
            <p:nvPr/>
          </p:nvSpPr>
          <p:spPr>
            <a:xfrm>
              <a:off x="4547922" y="6295044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 dirty="0" smtClean="0">
                  <a:solidFill>
                    <a:schemeClr val="accent1"/>
                  </a:solidFill>
                </a:rPr>
                <a:t>6</a:t>
              </a:r>
              <a:endParaRPr kumimoji="1" lang="ja-JP" altLang="en-US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5184435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7</a:t>
              </a:r>
              <a:endParaRPr kumimoji="1" lang="ja-JP" altLang="en-US" sz="1200" dirty="0"/>
            </a:p>
          </p:txBody>
        </p:sp>
      </p:grpSp>
      <p:grpSp>
        <p:nvGrpSpPr>
          <p:cNvPr id="221" name="図形グループ 220"/>
          <p:cNvGrpSpPr/>
          <p:nvPr/>
        </p:nvGrpSpPr>
        <p:grpSpPr>
          <a:xfrm>
            <a:off x="936680" y="3592629"/>
            <a:ext cx="2058335" cy="713577"/>
            <a:chOff x="4656686" y="5021911"/>
            <a:chExt cx="3517722" cy="713577"/>
          </a:xfrm>
        </p:grpSpPr>
        <p:cxnSp>
          <p:nvCxnSpPr>
            <p:cNvPr id="222" name="直線コネクタ 221"/>
            <p:cNvCxnSpPr/>
            <p:nvPr/>
          </p:nvCxnSpPr>
          <p:spPr>
            <a:xfrm>
              <a:off x="8174408" y="5021911"/>
              <a:ext cx="0" cy="35353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3" name="直線コネクタ 222"/>
            <p:cNvCxnSpPr/>
            <p:nvPr/>
          </p:nvCxnSpPr>
          <p:spPr>
            <a:xfrm flipH="1">
              <a:off x="4656689" y="5373216"/>
              <a:ext cx="3515711" cy="22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直線矢印コネクタ 223"/>
            <p:cNvCxnSpPr/>
            <p:nvPr/>
          </p:nvCxnSpPr>
          <p:spPr>
            <a:xfrm flipH="1">
              <a:off x="4656686" y="5375448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8" name="図形グループ 227"/>
          <p:cNvGrpSpPr/>
          <p:nvPr/>
        </p:nvGrpSpPr>
        <p:grpSpPr>
          <a:xfrm>
            <a:off x="1540593" y="3592629"/>
            <a:ext cx="3273063" cy="697868"/>
            <a:chOff x="4656686" y="4298570"/>
            <a:chExt cx="3517722" cy="1436918"/>
          </a:xfrm>
        </p:grpSpPr>
        <p:cxnSp>
          <p:nvCxnSpPr>
            <p:cNvPr id="229" name="直線コネクタ 228"/>
            <p:cNvCxnSpPr/>
            <p:nvPr/>
          </p:nvCxnSpPr>
          <p:spPr>
            <a:xfrm>
              <a:off x="8174408" y="4298570"/>
              <a:ext cx="0" cy="10768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0" name="直線コネクタ 229"/>
            <p:cNvCxnSpPr/>
            <p:nvPr/>
          </p:nvCxnSpPr>
          <p:spPr>
            <a:xfrm flipH="1">
              <a:off x="4656689" y="5373216"/>
              <a:ext cx="3515711" cy="22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1" name="直線矢印コネクタ 230"/>
            <p:cNvCxnSpPr/>
            <p:nvPr/>
          </p:nvCxnSpPr>
          <p:spPr>
            <a:xfrm flipH="1">
              <a:off x="4656686" y="5375448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2" name="角丸四角形 231"/>
          <p:cNvSpPr/>
          <p:nvPr/>
        </p:nvSpPr>
        <p:spPr>
          <a:xfrm>
            <a:off x="6036043" y="2462293"/>
            <a:ext cx="2920510" cy="2231028"/>
          </a:xfrm>
          <a:prstGeom prst="roundRect">
            <a:avLst>
              <a:gd name="adj" fmla="val 615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latin typeface="Segoe UI"/>
                <a:cs typeface="Segoe UI"/>
              </a:rPr>
              <a:t>IF:</a:t>
            </a:r>
          </a:p>
          <a:p>
            <a:pPr lvl="1"/>
            <a:r>
              <a:rPr lang="en-US" altLang="ja-JP" i="1" dirty="0" smtClean="0">
                <a:latin typeface="Segoe UI"/>
                <a:cs typeface="Segoe UI"/>
              </a:rPr>
              <a:t>Vector </a:t>
            </a:r>
            <a:r>
              <a:rPr lang="en-US" altLang="ja-JP" dirty="0" smtClean="0">
                <a:latin typeface="Segoe UI"/>
                <a:cs typeface="Segoe UI"/>
              </a:rPr>
              <a:t>[id] &gt;= 0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THEN:</a:t>
            </a:r>
            <a:endParaRPr lang="en-US" altLang="ja-JP" i="1" dirty="0">
              <a:latin typeface="Segoe UI"/>
              <a:cs typeface="Segoe UI"/>
            </a:endParaRPr>
          </a:p>
          <a:p>
            <a:pPr lvl="1"/>
            <a:r>
              <a:rPr lang="en-US" altLang="ja-JP" dirty="0" err="1">
                <a:latin typeface="Segoe UI"/>
                <a:cs typeface="Segoe UI"/>
              </a:rPr>
              <a:t>E</a:t>
            </a:r>
            <a:r>
              <a:rPr lang="en-US" altLang="ja-JP" dirty="0" err="1" smtClean="0">
                <a:latin typeface="Segoe UI"/>
                <a:cs typeface="Segoe UI"/>
              </a:rPr>
              <a:t>nqueue</a:t>
            </a:r>
            <a:r>
              <a:rPr lang="en-US" altLang="ja-JP" dirty="0" smtClean="0">
                <a:latin typeface="Segoe UI"/>
                <a:cs typeface="Segoe UI"/>
              </a:rPr>
              <a:t>(</a:t>
            </a:r>
            <a:r>
              <a:rPr lang="en-US" altLang="ja-JP" i="1" dirty="0" smtClean="0">
                <a:latin typeface="Segoe UI"/>
                <a:cs typeface="Segoe UI"/>
              </a:rPr>
              <a:t>Queue</a:t>
            </a:r>
            <a:r>
              <a:rPr lang="en-US" altLang="ja-JP" dirty="0" smtClean="0">
                <a:latin typeface="Segoe UI"/>
                <a:cs typeface="Segoe UI"/>
              </a:rPr>
              <a:t>, id)</a:t>
            </a:r>
          </a:p>
          <a:p>
            <a:pPr lvl="1"/>
            <a:endParaRPr lang="en-US" altLang="ja-JP" dirty="0" smtClean="0">
              <a:latin typeface="Segoe UI"/>
              <a:cs typeface="Segoe UI"/>
            </a:endParaRPr>
          </a:p>
          <a:p>
            <a:pPr algn="ctr"/>
            <a:r>
              <a:rPr lang="en-US" altLang="ja-JP" dirty="0" err="1" smtClean="0">
                <a:latin typeface="Segoe UI"/>
                <a:cs typeface="Segoe UI"/>
              </a:rPr>
              <a:t>Enqueue</a:t>
            </a:r>
            <a:r>
              <a:rPr lang="en-US" altLang="ja-JP" dirty="0" smtClean="0">
                <a:latin typeface="Segoe UI"/>
                <a:cs typeface="Segoe UI"/>
              </a:rPr>
              <a:t> only</a:t>
            </a:r>
          </a:p>
          <a:p>
            <a:pPr algn="ctr"/>
            <a:r>
              <a:rPr lang="en-US" altLang="ja-JP" dirty="0" smtClean="0">
                <a:latin typeface="Segoe UI"/>
                <a:cs typeface="Segoe UI"/>
              </a:rPr>
              <a:t>unvisited vertices</a:t>
            </a:r>
            <a:endParaRPr lang="en-US" altLang="ja-JP" dirty="0">
              <a:latin typeface="Segoe UI"/>
              <a:cs typeface="Segoe UI"/>
            </a:endParaRPr>
          </a:p>
        </p:txBody>
      </p:sp>
      <p:grpSp>
        <p:nvGrpSpPr>
          <p:cNvPr id="235" name="図形グループ 234"/>
          <p:cNvGrpSpPr/>
          <p:nvPr/>
        </p:nvGrpSpPr>
        <p:grpSpPr>
          <a:xfrm>
            <a:off x="7674094" y="576544"/>
            <a:ext cx="438019" cy="1488983"/>
            <a:chOff x="7826494" y="734412"/>
            <a:chExt cx="438019" cy="1488983"/>
          </a:xfrm>
        </p:grpSpPr>
        <p:sp>
          <p:nvSpPr>
            <p:cNvPr id="233" name="円/楕円 232"/>
            <p:cNvSpPr/>
            <p:nvPr/>
          </p:nvSpPr>
          <p:spPr>
            <a:xfrm>
              <a:off x="7875103" y="734412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234" name="円/楕円 233"/>
            <p:cNvSpPr/>
            <p:nvPr/>
          </p:nvSpPr>
          <p:spPr>
            <a:xfrm>
              <a:off x="7826494" y="1833985"/>
              <a:ext cx="389410" cy="389410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</p:grpSp>
      <p:graphicFrame>
        <p:nvGraphicFramePr>
          <p:cNvPr id="195" name="表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86108"/>
              </p:ext>
            </p:extLst>
          </p:nvPr>
        </p:nvGraphicFramePr>
        <p:xfrm>
          <a:off x="630894" y="5697404"/>
          <a:ext cx="1218178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6" name="右カーブ矢印 195"/>
          <p:cNvSpPr/>
          <p:nvPr/>
        </p:nvSpPr>
        <p:spPr>
          <a:xfrm>
            <a:off x="87835" y="4771052"/>
            <a:ext cx="424902" cy="10105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7" name="テキスト ボックス 196"/>
          <p:cNvSpPr txBox="1"/>
          <p:nvPr/>
        </p:nvSpPr>
        <p:spPr>
          <a:xfrm>
            <a:off x="645790" y="6291785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grpSp>
        <p:nvGrpSpPr>
          <p:cNvPr id="198" name="図形グループ 197"/>
          <p:cNvGrpSpPr/>
          <p:nvPr/>
        </p:nvGrpSpPr>
        <p:grpSpPr>
          <a:xfrm>
            <a:off x="4294625" y="1382941"/>
            <a:ext cx="1660055" cy="830202"/>
            <a:chOff x="7308397" y="2539269"/>
            <a:chExt cx="1660055" cy="830202"/>
          </a:xfrm>
        </p:grpSpPr>
        <p:cxnSp>
          <p:nvCxnSpPr>
            <p:cNvPr id="199" name="直線矢印コネクタ 198"/>
            <p:cNvCxnSpPr/>
            <p:nvPr/>
          </p:nvCxnSpPr>
          <p:spPr>
            <a:xfrm flipH="1">
              <a:off x="7562693" y="2908601"/>
              <a:ext cx="208960" cy="4608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テキスト ボックス 199"/>
            <p:cNvSpPr txBox="1"/>
            <p:nvPr/>
          </p:nvSpPr>
          <p:spPr>
            <a:xfrm>
              <a:off x="7308397" y="2539269"/>
              <a:ext cx="16600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CUDA threads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6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Overlap communication and computation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35424"/>
            <a:ext cx="8229600" cy="103524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err="1" smtClean="0"/>
              <a:t>GatherNeighbors</a:t>
            </a:r>
            <a:r>
              <a:rPr kumimoji="1" lang="en-US" altLang="ja-JP" dirty="0" smtClean="0"/>
              <a:t> kernel is enough heavy </a:t>
            </a:r>
            <a:r>
              <a:rPr lang="en-US" altLang="ja-JP" dirty="0" smtClean="0"/>
              <a:t>work</a:t>
            </a:r>
            <a:r>
              <a:rPr kumimoji="1" lang="en-US" altLang="ja-JP" dirty="0" smtClean="0"/>
              <a:t> to hide </a:t>
            </a:r>
            <a:r>
              <a:rPr lang="en-US" altLang="ja-JP" dirty="0" smtClean="0"/>
              <a:t>transfer </a:t>
            </a:r>
            <a:r>
              <a:rPr lang="en-US" altLang="ja-JP" i="1" dirty="0" smtClean="0"/>
              <a:t>Queue</a:t>
            </a:r>
            <a:r>
              <a:rPr lang="en-US" altLang="ja-JP" dirty="0" smtClean="0"/>
              <a:t> array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15422" y="2775772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0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15422" y="3885364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1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315422" y="4994956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2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15422" y="6104548"/>
            <a:ext cx="81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GPU 3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36" name="図形グループ 35"/>
          <p:cNvGrpSpPr/>
          <p:nvPr/>
        </p:nvGrpSpPr>
        <p:grpSpPr>
          <a:xfrm>
            <a:off x="3179288" y="2536913"/>
            <a:ext cx="1281038" cy="4178554"/>
            <a:chOff x="1760612" y="2536913"/>
            <a:chExt cx="1281038" cy="4178554"/>
          </a:xfrm>
        </p:grpSpPr>
        <p:grpSp>
          <p:nvGrpSpPr>
            <p:cNvPr id="35" name="図形グループ 34"/>
            <p:cNvGrpSpPr/>
            <p:nvPr/>
          </p:nvGrpSpPr>
          <p:grpSpPr>
            <a:xfrm>
              <a:off x="1760612" y="2536913"/>
              <a:ext cx="1281038" cy="849778"/>
              <a:chOff x="1760612" y="2536913"/>
              <a:chExt cx="1281038" cy="849778"/>
            </a:xfrm>
          </p:grpSpPr>
          <p:sp>
            <p:nvSpPr>
              <p:cNvPr id="12" name="正方形/長方形 11"/>
              <p:cNvSpPr/>
              <p:nvPr/>
            </p:nvSpPr>
            <p:spPr>
              <a:xfrm>
                <a:off x="1760613" y="3131085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1760612" y="2835850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5" name="正方形/長方形 14"/>
              <p:cNvSpPr/>
              <p:nvPr/>
            </p:nvSpPr>
            <p:spPr>
              <a:xfrm>
                <a:off x="1760612" y="2536913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34" name="図形グループ 33"/>
            <p:cNvGrpSpPr/>
            <p:nvPr/>
          </p:nvGrpSpPr>
          <p:grpSpPr>
            <a:xfrm>
              <a:off x="1760612" y="3646505"/>
              <a:ext cx="1281038" cy="849778"/>
              <a:chOff x="1760612" y="3646505"/>
              <a:chExt cx="1281038" cy="849778"/>
            </a:xfrm>
          </p:grpSpPr>
          <p:sp>
            <p:nvSpPr>
              <p:cNvPr id="19" name="正方形/長方形 18"/>
              <p:cNvSpPr/>
              <p:nvPr/>
            </p:nvSpPr>
            <p:spPr>
              <a:xfrm>
                <a:off x="1760613" y="4240677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1760612" y="3945442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21" name="正方形/長方形 20"/>
              <p:cNvSpPr/>
              <p:nvPr/>
            </p:nvSpPr>
            <p:spPr>
              <a:xfrm>
                <a:off x="1760612" y="3646505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33" name="図形グループ 32"/>
            <p:cNvGrpSpPr/>
            <p:nvPr/>
          </p:nvGrpSpPr>
          <p:grpSpPr>
            <a:xfrm>
              <a:off x="1760612" y="4756097"/>
              <a:ext cx="1281038" cy="849778"/>
              <a:chOff x="1760612" y="4756097"/>
              <a:chExt cx="1281038" cy="849778"/>
            </a:xfrm>
          </p:grpSpPr>
          <p:sp>
            <p:nvSpPr>
              <p:cNvPr id="24" name="正方形/長方形 23"/>
              <p:cNvSpPr/>
              <p:nvPr/>
            </p:nvSpPr>
            <p:spPr>
              <a:xfrm>
                <a:off x="1760613" y="5350269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1760612" y="5055034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1760612" y="4756097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32" name="図形グループ 31"/>
            <p:cNvGrpSpPr/>
            <p:nvPr/>
          </p:nvGrpSpPr>
          <p:grpSpPr>
            <a:xfrm>
              <a:off x="1760612" y="5865689"/>
              <a:ext cx="1281038" cy="849778"/>
              <a:chOff x="1760612" y="5865689"/>
              <a:chExt cx="1281038" cy="849778"/>
            </a:xfrm>
          </p:grpSpPr>
          <p:sp>
            <p:nvSpPr>
              <p:cNvPr id="29" name="正方形/長方形 28"/>
              <p:cNvSpPr/>
              <p:nvPr/>
            </p:nvSpPr>
            <p:spPr>
              <a:xfrm>
                <a:off x="1760613" y="6459861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1760612" y="6164626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31" name="正方形/長方形 30"/>
              <p:cNvSpPr/>
              <p:nvPr/>
            </p:nvSpPr>
            <p:spPr>
              <a:xfrm>
                <a:off x="1760612" y="5865689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</p:grpSp>
      <p:grpSp>
        <p:nvGrpSpPr>
          <p:cNvPr id="71" name="図形グループ 70"/>
          <p:cNvGrpSpPr/>
          <p:nvPr/>
        </p:nvGrpSpPr>
        <p:grpSpPr>
          <a:xfrm>
            <a:off x="4695970" y="2536913"/>
            <a:ext cx="1281038" cy="4178554"/>
            <a:chOff x="1760612" y="2536913"/>
            <a:chExt cx="1281038" cy="4178554"/>
          </a:xfrm>
        </p:grpSpPr>
        <p:grpSp>
          <p:nvGrpSpPr>
            <p:cNvPr id="72" name="図形グループ 71"/>
            <p:cNvGrpSpPr/>
            <p:nvPr/>
          </p:nvGrpSpPr>
          <p:grpSpPr>
            <a:xfrm>
              <a:off x="1760612" y="2536913"/>
              <a:ext cx="1281038" cy="849778"/>
              <a:chOff x="1760612" y="2536913"/>
              <a:chExt cx="1281038" cy="84977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760613" y="3131085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760612" y="2835850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760612" y="2536913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73" name="図形グループ 72"/>
            <p:cNvGrpSpPr/>
            <p:nvPr/>
          </p:nvGrpSpPr>
          <p:grpSpPr>
            <a:xfrm>
              <a:off x="1760612" y="3646505"/>
              <a:ext cx="1281038" cy="849778"/>
              <a:chOff x="1760612" y="3646505"/>
              <a:chExt cx="1281038" cy="849778"/>
            </a:xfrm>
          </p:grpSpPr>
          <p:sp>
            <p:nvSpPr>
              <p:cNvPr id="82" name="正方形/長方形 81"/>
              <p:cNvSpPr/>
              <p:nvPr/>
            </p:nvSpPr>
            <p:spPr>
              <a:xfrm>
                <a:off x="1760613" y="4240677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3" name="正方形/長方形 82"/>
              <p:cNvSpPr/>
              <p:nvPr/>
            </p:nvSpPr>
            <p:spPr>
              <a:xfrm>
                <a:off x="1760612" y="3945442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760612" y="3646505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74" name="図形グループ 73"/>
            <p:cNvGrpSpPr/>
            <p:nvPr/>
          </p:nvGrpSpPr>
          <p:grpSpPr>
            <a:xfrm>
              <a:off x="1760612" y="4756097"/>
              <a:ext cx="1281038" cy="849778"/>
              <a:chOff x="1760612" y="4756097"/>
              <a:chExt cx="1281038" cy="84977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760613" y="5350269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760612" y="5055034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760612" y="4756097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75" name="図形グループ 74"/>
            <p:cNvGrpSpPr/>
            <p:nvPr/>
          </p:nvGrpSpPr>
          <p:grpSpPr>
            <a:xfrm>
              <a:off x="1760612" y="5865689"/>
              <a:ext cx="1281038" cy="849778"/>
              <a:chOff x="1760612" y="5865689"/>
              <a:chExt cx="1281038" cy="849778"/>
            </a:xfrm>
          </p:grpSpPr>
          <p:sp>
            <p:nvSpPr>
              <p:cNvPr id="76" name="正方形/長方形 75"/>
              <p:cNvSpPr/>
              <p:nvPr/>
            </p:nvSpPr>
            <p:spPr>
              <a:xfrm>
                <a:off x="1760613" y="6459861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1760612" y="6164626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1760612" y="5865689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</p:grpSp>
      <p:grpSp>
        <p:nvGrpSpPr>
          <p:cNvPr id="88" name="図形グループ 87"/>
          <p:cNvGrpSpPr/>
          <p:nvPr/>
        </p:nvGrpSpPr>
        <p:grpSpPr>
          <a:xfrm>
            <a:off x="6182975" y="2536913"/>
            <a:ext cx="1281038" cy="4178554"/>
            <a:chOff x="1760612" y="2536913"/>
            <a:chExt cx="1281038" cy="4178554"/>
          </a:xfrm>
        </p:grpSpPr>
        <p:grpSp>
          <p:nvGrpSpPr>
            <p:cNvPr id="89" name="図形グループ 88"/>
            <p:cNvGrpSpPr/>
            <p:nvPr/>
          </p:nvGrpSpPr>
          <p:grpSpPr>
            <a:xfrm>
              <a:off x="1760612" y="2536913"/>
              <a:ext cx="1281038" cy="849778"/>
              <a:chOff x="1760612" y="2536913"/>
              <a:chExt cx="1281038" cy="849778"/>
            </a:xfrm>
          </p:grpSpPr>
          <p:sp>
            <p:nvSpPr>
              <p:cNvPr id="102" name="正方形/長方形 101"/>
              <p:cNvSpPr/>
              <p:nvPr/>
            </p:nvSpPr>
            <p:spPr>
              <a:xfrm>
                <a:off x="1760613" y="3131085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760612" y="2835850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760612" y="2536913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90" name="図形グループ 89"/>
            <p:cNvGrpSpPr/>
            <p:nvPr/>
          </p:nvGrpSpPr>
          <p:grpSpPr>
            <a:xfrm>
              <a:off x="1760612" y="3646505"/>
              <a:ext cx="1281038" cy="849778"/>
              <a:chOff x="1760612" y="3646505"/>
              <a:chExt cx="1281038" cy="849778"/>
            </a:xfrm>
          </p:grpSpPr>
          <p:sp>
            <p:nvSpPr>
              <p:cNvPr id="99" name="正方形/長方形 98"/>
              <p:cNvSpPr/>
              <p:nvPr/>
            </p:nvSpPr>
            <p:spPr>
              <a:xfrm>
                <a:off x="1760613" y="4240677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760612" y="3945442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01" name="正方形/長方形 100"/>
              <p:cNvSpPr/>
              <p:nvPr/>
            </p:nvSpPr>
            <p:spPr>
              <a:xfrm>
                <a:off x="1760612" y="3646505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91" name="図形グループ 90"/>
            <p:cNvGrpSpPr/>
            <p:nvPr/>
          </p:nvGrpSpPr>
          <p:grpSpPr>
            <a:xfrm>
              <a:off x="1760612" y="4756097"/>
              <a:ext cx="1281038" cy="849778"/>
              <a:chOff x="1760612" y="4756097"/>
              <a:chExt cx="1281038" cy="84977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760613" y="5350269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760612" y="5055034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760612" y="4756097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  <p:grpSp>
          <p:nvGrpSpPr>
            <p:cNvPr id="92" name="図形グループ 91"/>
            <p:cNvGrpSpPr/>
            <p:nvPr/>
          </p:nvGrpSpPr>
          <p:grpSpPr>
            <a:xfrm>
              <a:off x="1760612" y="5865689"/>
              <a:ext cx="1281038" cy="849778"/>
              <a:chOff x="1760612" y="5865689"/>
              <a:chExt cx="1281038" cy="849778"/>
            </a:xfrm>
          </p:grpSpPr>
          <p:sp>
            <p:nvSpPr>
              <p:cNvPr id="93" name="正方形/長方形 92"/>
              <p:cNvSpPr/>
              <p:nvPr/>
            </p:nvSpPr>
            <p:spPr>
              <a:xfrm>
                <a:off x="1760613" y="6459861"/>
                <a:ext cx="1281037" cy="2556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Kernel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4" name="正方形/長方形 93"/>
              <p:cNvSpPr/>
              <p:nvPr/>
            </p:nvSpPr>
            <p:spPr>
              <a:xfrm>
                <a:off x="1760612" y="6164626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err="1" smtClean="0">
                    <a:latin typeface="Segoe UI"/>
                    <a:cs typeface="Segoe UI"/>
                  </a:rPr>
                  <a:t>recv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760612" y="5865689"/>
                <a:ext cx="788913" cy="25560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Segoe UI"/>
                    <a:cs typeface="Segoe UI"/>
                  </a:rPr>
                  <a:t>send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</p:grpSp>
      </p:grpSp>
      <p:grpSp>
        <p:nvGrpSpPr>
          <p:cNvPr id="105" name="図形グループ 104"/>
          <p:cNvGrpSpPr/>
          <p:nvPr/>
        </p:nvGrpSpPr>
        <p:grpSpPr>
          <a:xfrm>
            <a:off x="7699658" y="3131085"/>
            <a:ext cx="1281037" cy="3584382"/>
            <a:chOff x="1760613" y="3131085"/>
            <a:chExt cx="1281037" cy="3584382"/>
          </a:xfrm>
        </p:grpSpPr>
        <p:sp>
          <p:nvSpPr>
            <p:cNvPr id="119" name="正方形/長方形 118"/>
            <p:cNvSpPr/>
            <p:nvPr/>
          </p:nvSpPr>
          <p:spPr>
            <a:xfrm>
              <a:off x="1760613" y="3131085"/>
              <a:ext cx="1281037" cy="2556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Kernel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1760613" y="4240677"/>
              <a:ext cx="1281037" cy="2556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Kernel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1760613" y="5350269"/>
              <a:ext cx="1281037" cy="2556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Kernel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760613" y="6459861"/>
              <a:ext cx="1281037" cy="2556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Kernel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cxnSp>
        <p:nvCxnSpPr>
          <p:cNvPr id="123" name="直線コネクタ 122"/>
          <p:cNvCxnSpPr/>
          <p:nvPr/>
        </p:nvCxnSpPr>
        <p:spPr>
          <a:xfrm>
            <a:off x="4572084" y="2370667"/>
            <a:ext cx="0" cy="4487333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/>
          <p:nvPr/>
        </p:nvCxnSpPr>
        <p:spPr>
          <a:xfrm>
            <a:off x="6081021" y="2370667"/>
            <a:ext cx="0" cy="4487333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直線コネクタ 124"/>
          <p:cNvCxnSpPr/>
          <p:nvPr/>
        </p:nvCxnSpPr>
        <p:spPr>
          <a:xfrm>
            <a:off x="7567440" y="2370667"/>
            <a:ext cx="0" cy="4487333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6" name="テキスト ボックス 125"/>
          <p:cNvSpPr txBox="1"/>
          <p:nvPr/>
        </p:nvSpPr>
        <p:spPr>
          <a:xfrm>
            <a:off x="4286693" y="200133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sync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5764267" y="200133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sync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7250686" y="200133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sync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29" name="角丸四角形吹き出し 128"/>
          <p:cNvSpPr/>
          <p:nvPr/>
        </p:nvSpPr>
        <p:spPr>
          <a:xfrm>
            <a:off x="3776867" y="3485618"/>
            <a:ext cx="1481034" cy="612648"/>
          </a:xfrm>
          <a:prstGeom prst="wedgeRoundRectCallout">
            <a:avLst>
              <a:gd name="adj1" fmla="val -34444"/>
              <a:gd name="adj2" fmla="val 7192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Segoe UI"/>
                <a:cs typeface="Segoe UI"/>
              </a:rPr>
              <a:t>process</a:t>
            </a:r>
          </a:p>
          <a:p>
            <a:pPr algn="ctr"/>
            <a:r>
              <a:rPr kumimoji="1" lang="en-US" altLang="ja-JP" dirty="0" smtClean="0">
                <a:latin typeface="Segoe UI"/>
                <a:cs typeface="Segoe UI"/>
              </a:rPr>
              <a:t>own </a:t>
            </a:r>
            <a:r>
              <a:rPr lang="en-US" altLang="ja-JP" dirty="0" smtClean="0">
                <a:latin typeface="Segoe UI"/>
                <a:cs typeface="Segoe UI"/>
              </a:rPr>
              <a:t>queue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137" name="図形グループ 136"/>
          <p:cNvGrpSpPr/>
          <p:nvPr/>
        </p:nvGrpSpPr>
        <p:grpSpPr>
          <a:xfrm>
            <a:off x="5578016" y="3465407"/>
            <a:ext cx="2415537" cy="795059"/>
            <a:chOff x="4159340" y="3465407"/>
            <a:chExt cx="2415537" cy="795059"/>
          </a:xfrm>
        </p:grpSpPr>
        <p:sp>
          <p:nvSpPr>
            <p:cNvPr id="131" name="角丸四角形吹き出し 130"/>
            <p:cNvSpPr/>
            <p:nvPr/>
          </p:nvSpPr>
          <p:spPr>
            <a:xfrm>
              <a:off x="4159340" y="3484651"/>
              <a:ext cx="2415537" cy="775815"/>
            </a:xfrm>
            <a:custGeom>
              <a:avLst/>
              <a:gdLst/>
              <a:ahLst/>
              <a:cxnLst/>
              <a:rect l="l" t="t" r="r" b="b"/>
              <a:pathLst>
                <a:path w="2415537" h="775815">
                  <a:moveTo>
                    <a:pt x="668082" y="0"/>
                  </a:moveTo>
                  <a:lnTo>
                    <a:pt x="673192" y="0"/>
                  </a:lnTo>
                  <a:lnTo>
                    <a:pt x="779053" y="0"/>
                  </a:lnTo>
                  <a:lnTo>
                    <a:pt x="1098673" y="0"/>
                  </a:lnTo>
                  <a:lnTo>
                    <a:pt x="1311754" y="0"/>
                  </a:lnTo>
                  <a:lnTo>
                    <a:pt x="1316864" y="0"/>
                  </a:lnTo>
                  <a:lnTo>
                    <a:pt x="1631375" y="0"/>
                  </a:lnTo>
                  <a:lnTo>
                    <a:pt x="1636484" y="0"/>
                  </a:lnTo>
                  <a:lnTo>
                    <a:pt x="1742345" y="0"/>
                  </a:lnTo>
                  <a:lnTo>
                    <a:pt x="1747455" y="0"/>
                  </a:lnTo>
                  <a:cubicBezTo>
                    <a:pt x="1803849" y="0"/>
                    <a:pt x="1849565" y="45716"/>
                    <a:pt x="1849565" y="102110"/>
                  </a:cubicBezTo>
                  <a:lnTo>
                    <a:pt x="1849565" y="357378"/>
                  </a:lnTo>
                  <a:lnTo>
                    <a:pt x="2415537" y="746953"/>
                  </a:lnTo>
                  <a:lnTo>
                    <a:pt x="1849565" y="510540"/>
                  </a:lnTo>
                  <a:lnTo>
                    <a:pt x="1849565" y="510538"/>
                  </a:lnTo>
                  <a:cubicBezTo>
                    <a:pt x="1849565" y="566932"/>
                    <a:pt x="1803849" y="612648"/>
                    <a:pt x="1747455" y="612648"/>
                  </a:cubicBezTo>
                  <a:lnTo>
                    <a:pt x="1742345" y="612648"/>
                  </a:lnTo>
                  <a:lnTo>
                    <a:pt x="1636484" y="612648"/>
                  </a:lnTo>
                  <a:lnTo>
                    <a:pt x="1631375" y="612648"/>
                  </a:lnTo>
                  <a:lnTo>
                    <a:pt x="1269956" y="775815"/>
                  </a:lnTo>
                  <a:lnTo>
                    <a:pt x="1311754" y="612648"/>
                  </a:lnTo>
                  <a:lnTo>
                    <a:pt x="1098673" y="612648"/>
                  </a:lnTo>
                  <a:lnTo>
                    <a:pt x="779053" y="612648"/>
                  </a:lnTo>
                  <a:lnTo>
                    <a:pt x="673192" y="612648"/>
                  </a:lnTo>
                  <a:lnTo>
                    <a:pt x="668082" y="612648"/>
                  </a:lnTo>
                  <a:cubicBezTo>
                    <a:pt x="611688" y="612648"/>
                    <a:pt x="565972" y="566932"/>
                    <a:pt x="565972" y="510538"/>
                  </a:cubicBezTo>
                  <a:lnTo>
                    <a:pt x="565972" y="510540"/>
                  </a:lnTo>
                  <a:lnTo>
                    <a:pt x="0" y="746953"/>
                  </a:lnTo>
                  <a:lnTo>
                    <a:pt x="565972" y="357378"/>
                  </a:lnTo>
                  <a:lnTo>
                    <a:pt x="565972" y="102110"/>
                  </a:lnTo>
                  <a:cubicBezTo>
                    <a:pt x="565972" y="88012"/>
                    <a:pt x="568829" y="74581"/>
                    <a:pt x="573997" y="62364"/>
                  </a:cubicBezTo>
                  <a:cubicBezTo>
                    <a:pt x="579164" y="50148"/>
                    <a:pt x="586640" y="39147"/>
                    <a:pt x="595880" y="29908"/>
                  </a:cubicBezTo>
                  <a:cubicBezTo>
                    <a:pt x="605119" y="20668"/>
                    <a:pt x="616120" y="13192"/>
                    <a:pt x="628336" y="8025"/>
                  </a:cubicBezTo>
                  <a:cubicBezTo>
                    <a:pt x="640553" y="2857"/>
                    <a:pt x="653984" y="0"/>
                    <a:pt x="668082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4723847" y="3465407"/>
              <a:ext cx="13016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dirty="0">
                  <a:latin typeface="Segoe UI"/>
                  <a:cs typeface="Segoe UI"/>
                </a:rPr>
                <a:t>process</a:t>
              </a:r>
            </a:p>
            <a:p>
              <a:pPr algn="ctr"/>
              <a:r>
                <a:rPr lang="en-US" altLang="ja-JP" dirty="0" err="1">
                  <a:latin typeface="Segoe UI"/>
                  <a:cs typeface="Segoe UI"/>
                </a:rPr>
                <a:t>recv</a:t>
              </a:r>
              <a:r>
                <a:rPr lang="en-US" altLang="ja-JP" dirty="0">
                  <a:latin typeface="Segoe UI"/>
                  <a:cs typeface="Segoe UI"/>
                </a:rPr>
                <a:t> </a:t>
              </a:r>
              <a:r>
                <a:rPr lang="en-US" altLang="ja-JP" dirty="0" smtClean="0">
                  <a:latin typeface="Segoe UI"/>
                  <a:cs typeface="Segoe UI"/>
                </a:rPr>
                <a:t>queue</a:t>
              </a:r>
              <a:endParaRPr lang="ja-JP" altLang="en-US" dirty="0">
                <a:latin typeface="Segoe UI"/>
                <a:cs typeface="Segoe UI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166165" y="2769896"/>
            <a:ext cx="2088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_0 has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vertices-id [0, 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66165" y="3915816"/>
            <a:ext cx="2571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_1 has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vertices-id [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/4, 2*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66165" y="5046626"/>
            <a:ext cx="2792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_2 has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vertices-id [2*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/4, 3*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166165" y="6192546"/>
            <a:ext cx="2357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_3 has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vertices-id [3*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/4, </a:t>
            </a:r>
            <a:r>
              <a:rPr lang="en-US" altLang="ja-JP" i="1" dirty="0" smtClean="0">
                <a:latin typeface="Segoe UI"/>
                <a:cs typeface="Segoe UI"/>
              </a:rPr>
              <a:t>N</a:t>
            </a:r>
            <a:r>
              <a:rPr lang="en-US" altLang="ja-JP" dirty="0" smtClean="0">
                <a:latin typeface="Segoe UI"/>
                <a:cs typeface="Segoe UI"/>
              </a:rPr>
              <a:t>)</a:t>
            </a:r>
            <a:endParaRPr kumimoji="1" lang="ja-JP" altLang="en-US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525230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Circular Left-right approach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18920"/>
            <a:ext cx="8229600" cy="167102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Improve Left-right approach [3]</a:t>
            </a:r>
          </a:p>
          <a:p>
            <a:pPr lvl="1"/>
            <a:r>
              <a:rPr lang="en-US" altLang="ja-JP" dirty="0"/>
              <a:t>U</a:t>
            </a:r>
            <a:r>
              <a:rPr lang="en-US" altLang="ja-JP" dirty="0" smtClean="0"/>
              <a:t>se Unified Virtual Addressing (UVA)</a:t>
            </a:r>
          </a:p>
          <a:p>
            <a:pPr lvl="1"/>
            <a:r>
              <a:rPr lang="en-US" altLang="ja-JP" dirty="0"/>
              <a:t>C</a:t>
            </a:r>
            <a:r>
              <a:rPr lang="en-US" altLang="ja-JP" dirty="0" smtClean="0"/>
              <a:t>ommunication was hidden by </a:t>
            </a:r>
            <a:r>
              <a:rPr lang="en-US" altLang="ja-JP" dirty="0" err="1" smtClean="0"/>
              <a:t>GatherNeighbors</a:t>
            </a:r>
            <a:r>
              <a:rPr lang="en-US" altLang="ja-JP" dirty="0" smtClean="0"/>
              <a:t> kernel</a:t>
            </a:r>
          </a:p>
          <a:p>
            <a:pPr lvl="1"/>
            <a:r>
              <a:rPr lang="en-US" altLang="ja-JP" dirty="0" smtClean="0"/>
              <a:t>1 ≤ </a:t>
            </a:r>
            <a:r>
              <a:rPr lang="en-US" altLang="ja-JP" i="1" dirty="0" smtClean="0"/>
              <a:t>Stride</a:t>
            </a:r>
            <a:r>
              <a:rPr lang="en-US" altLang="ja-JP" dirty="0" smtClean="0"/>
              <a:t> ≤ floor(#GPUs/2)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24</a:t>
            </a:fld>
            <a:endParaRPr kumimoji="1" lang="ja-JP" altLang="en-US"/>
          </a:p>
        </p:txBody>
      </p:sp>
      <p:grpSp>
        <p:nvGrpSpPr>
          <p:cNvPr id="8" name="図形グループ 7"/>
          <p:cNvGrpSpPr/>
          <p:nvPr/>
        </p:nvGrpSpPr>
        <p:grpSpPr>
          <a:xfrm>
            <a:off x="1733370" y="3856848"/>
            <a:ext cx="5677258" cy="1861015"/>
            <a:chOff x="1733371" y="3658132"/>
            <a:chExt cx="5677258" cy="1861015"/>
          </a:xfrm>
        </p:grpSpPr>
        <p:sp>
          <p:nvSpPr>
            <p:cNvPr id="9" name="正方形/長方形 8"/>
            <p:cNvSpPr/>
            <p:nvPr/>
          </p:nvSpPr>
          <p:spPr>
            <a:xfrm>
              <a:off x="1733372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0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20991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1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908610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2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6496229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3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733371" y="3658132"/>
              <a:ext cx="5677257" cy="43130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latin typeface="Segoe UI"/>
                  <a:cs typeface="Segoe UI"/>
                </a:rPr>
                <a:t>Ethernet Switch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cxnSp>
          <p:nvCxnSpPr>
            <p:cNvPr id="14" name="直線コネクタ 13"/>
            <p:cNvCxnSpPr>
              <a:stCxn id="9" idx="0"/>
            </p:cNvCxnSpPr>
            <p:nvPr/>
          </p:nvCxnSpPr>
          <p:spPr>
            <a:xfrm flipV="1">
              <a:off x="2190572" y="4089440"/>
              <a:ext cx="609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>
              <a:stCxn id="10" idx="0"/>
            </p:cNvCxnSpPr>
            <p:nvPr/>
          </p:nvCxnSpPr>
          <p:spPr>
            <a:xfrm flipV="1">
              <a:off x="3778191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5362770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V="1">
              <a:off x="6946497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図形グループ 17"/>
          <p:cNvGrpSpPr/>
          <p:nvPr/>
        </p:nvGrpSpPr>
        <p:grpSpPr>
          <a:xfrm>
            <a:off x="1859254" y="4399977"/>
            <a:ext cx="5211553" cy="886578"/>
            <a:chOff x="1861176" y="4201262"/>
            <a:chExt cx="5211553" cy="886578"/>
          </a:xfrm>
        </p:grpSpPr>
        <p:grpSp>
          <p:nvGrpSpPr>
            <p:cNvPr id="19" name="図形グループ 18"/>
            <p:cNvGrpSpPr/>
            <p:nvPr/>
          </p:nvGrpSpPr>
          <p:grpSpPr>
            <a:xfrm>
              <a:off x="2329949" y="4470400"/>
              <a:ext cx="1097713" cy="617439"/>
              <a:chOff x="2497667" y="4470400"/>
              <a:chExt cx="1097713" cy="617439"/>
            </a:xfrm>
          </p:grpSpPr>
          <p:cxnSp>
            <p:nvCxnSpPr>
              <p:cNvPr id="32" name="直線コネクタ 31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矢印コネクタ 32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図形グループ 19"/>
            <p:cNvGrpSpPr/>
            <p:nvPr/>
          </p:nvGrpSpPr>
          <p:grpSpPr>
            <a:xfrm>
              <a:off x="3920148" y="4470400"/>
              <a:ext cx="1097713" cy="617439"/>
              <a:chOff x="2497667" y="4470400"/>
              <a:chExt cx="1097713" cy="617439"/>
            </a:xfrm>
          </p:grpSpPr>
          <p:cxnSp>
            <p:nvCxnSpPr>
              <p:cNvPr id="29" name="直線コネクタ 28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矢印コネクタ 29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図形グループ 20"/>
            <p:cNvGrpSpPr/>
            <p:nvPr/>
          </p:nvGrpSpPr>
          <p:grpSpPr>
            <a:xfrm>
              <a:off x="5502359" y="4470400"/>
              <a:ext cx="1097713" cy="617439"/>
              <a:chOff x="2497667" y="4470400"/>
              <a:chExt cx="1097713" cy="617439"/>
            </a:xfrm>
          </p:grpSpPr>
          <p:cxnSp>
            <p:nvCxnSpPr>
              <p:cNvPr id="26" name="直線コネクタ 25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矢印コネクタ 26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図形グループ 21"/>
            <p:cNvGrpSpPr/>
            <p:nvPr/>
          </p:nvGrpSpPr>
          <p:grpSpPr>
            <a:xfrm flipH="1">
              <a:off x="1861176" y="4201262"/>
              <a:ext cx="5211553" cy="886578"/>
              <a:chOff x="2497667" y="4470400"/>
              <a:chExt cx="1097713" cy="617439"/>
            </a:xfrm>
          </p:grpSpPr>
          <p:cxnSp>
            <p:nvCxnSpPr>
              <p:cNvPr id="23" name="直線コネクタ 22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矢印コネクタ 23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図形グループ 34"/>
          <p:cNvGrpSpPr/>
          <p:nvPr/>
        </p:nvGrpSpPr>
        <p:grpSpPr>
          <a:xfrm>
            <a:off x="2019009" y="4527771"/>
            <a:ext cx="5204195" cy="758783"/>
            <a:chOff x="2020931" y="4329056"/>
            <a:chExt cx="5204195" cy="758783"/>
          </a:xfrm>
        </p:grpSpPr>
        <p:grpSp>
          <p:nvGrpSpPr>
            <p:cNvPr id="36" name="図形グループ 35"/>
            <p:cNvGrpSpPr/>
            <p:nvPr/>
          </p:nvGrpSpPr>
          <p:grpSpPr>
            <a:xfrm flipH="1">
              <a:off x="5654758" y="4607965"/>
              <a:ext cx="1097713" cy="479874"/>
              <a:chOff x="2497667" y="4470400"/>
              <a:chExt cx="1097713" cy="617439"/>
            </a:xfrm>
          </p:grpSpPr>
          <p:cxnSp>
            <p:nvCxnSpPr>
              <p:cNvPr id="49" name="直線コネクタ 48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矢印コネクタ 49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3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コネクタ 50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図形グループ 36"/>
            <p:cNvGrpSpPr/>
            <p:nvPr/>
          </p:nvGrpSpPr>
          <p:grpSpPr>
            <a:xfrm flipH="1">
              <a:off x="4064559" y="4607965"/>
              <a:ext cx="1097713" cy="479874"/>
              <a:chOff x="2497667" y="4470400"/>
              <a:chExt cx="1097713" cy="617439"/>
            </a:xfrm>
          </p:grpSpPr>
          <p:cxnSp>
            <p:nvCxnSpPr>
              <p:cNvPr id="46" name="直線コネクタ 45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矢印コネクタ 46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3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図形グループ 37"/>
            <p:cNvGrpSpPr/>
            <p:nvPr/>
          </p:nvGrpSpPr>
          <p:grpSpPr>
            <a:xfrm flipH="1">
              <a:off x="2482348" y="4607965"/>
              <a:ext cx="1097713" cy="479874"/>
              <a:chOff x="2497667" y="4470400"/>
              <a:chExt cx="1097713" cy="617439"/>
            </a:xfrm>
          </p:grpSpPr>
          <p:cxnSp>
            <p:nvCxnSpPr>
              <p:cNvPr id="43" name="直線コネクタ 42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矢印コネクタ 43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3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図形グループ 38"/>
            <p:cNvGrpSpPr/>
            <p:nvPr/>
          </p:nvGrpSpPr>
          <p:grpSpPr>
            <a:xfrm>
              <a:off x="2020931" y="4329056"/>
              <a:ext cx="5204195" cy="758783"/>
              <a:chOff x="2497667" y="4470400"/>
              <a:chExt cx="1097713" cy="617439"/>
            </a:xfrm>
          </p:grpSpPr>
          <p:cxnSp>
            <p:nvCxnSpPr>
              <p:cNvPr id="40" name="直線コネクタ 39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矢印コネクタ 40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3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3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テキスト ボックス 69"/>
          <p:cNvSpPr txBox="1"/>
          <p:nvPr/>
        </p:nvSpPr>
        <p:spPr>
          <a:xfrm>
            <a:off x="1211466" y="3303151"/>
            <a:ext cx="41241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i="1" dirty="0" smtClean="0">
                <a:latin typeface="Segoe UI"/>
                <a:cs typeface="Segoe UI"/>
              </a:rPr>
              <a:t>Stride</a:t>
            </a:r>
            <a:r>
              <a:rPr lang="en-US" altLang="ja-JP" dirty="0" smtClean="0">
                <a:latin typeface="Segoe UI"/>
                <a:cs typeface="Segoe UI"/>
              </a:rPr>
              <a:t> 1. </a:t>
            </a:r>
            <a:r>
              <a:rPr lang="en-US" altLang="ja-JP" dirty="0" err="1" smtClean="0">
                <a:latin typeface="Segoe UI"/>
                <a:cs typeface="Segoe UI"/>
              </a:rPr>
              <a:t>src</a:t>
            </a:r>
            <a:r>
              <a:rPr lang="en-US" altLang="ja-JP" dirty="0" smtClean="0">
                <a:latin typeface="Segoe UI"/>
                <a:cs typeface="Segoe UI"/>
              </a:rPr>
              <a:t>: GPU </a:t>
            </a:r>
            <a:r>
              <a:rPr lang="en-US" altLang="ja-JP" i="1" dirty="0" err="1" smtClean="0">
                <a:latin typeface="Segoe UI"/>
                <a:cs typeface="Segoe UI"/>
              </a:rPr>
              <a:t>i</a:t>
            </a:r>
            <a:r>
              <a:rPr lang="en-US" altLang="ja-JP" dirty="0" smtClean="0">
                <a:latin typeface="Segoe UI"/>
                <a:cs typeface="Segoe UI"/>
              </a:rPr>
              <a:t>, </a:t>
            </a:r>
            <a:r>
              <a:rPr lang="en-US" altLang="ja-JP" dirty="0" err="1" smtClean="0">
                <a:latin typeface="Segoe UI"/>
                <a:cs typeface="Segoe UI"/>
              </a:rPr>
              <a:t>dst</a:t>
            </a:r>
            <a:r>
              <a:rPr lang="en-US" altLang="ja-JP" dirty="0" smtClean="0">
                <a:latin typeface="Segoe UI"/>
                <a:cs typeface="Segoe UI"/>
              </a:rPr>
              <a:t>: GPU (</a:t>
            </a:r>
            <a:r>
              <a:rPr lang="en-US" altLang="ja-JP" i="1" dirty="0" err="1" smtClean="0">
                <a:latin typeface="Segoe UI"/>
                <a:cs typeface="Segoe UI"/>
              </a:rPr>
              <a:t>i</a:t>
            </a:r>
            <a:r>
              <a:rPr lang="en-US" altLang="ja-JP" dirty="0" smtClean="0">
                <a:latin typeface="Segoe UI"/>
                <a:cs typeface="Segoe UI"/>
              </a:rPr>
              <a:t> + 1) % 4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692276" y="6216531"/>
            <a:ext cx="5030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[</a:t>
            </a:r>
            <a:r>
              <a:rPr lang="en-US" altLang="ja-JP" dirty="0">
                <a:latin typeface="Segoe UI"/>
                <a:cs typeface="Segoe UI"/>
              </a:rPr>
              <a:t>4</a:t>
            </a:r>
            <a:r>
              <a:rPr kumimoji="1" lang="en-US" altLang="ja-JP" dirty="0" smtClean="0">
                <a:latin typeface="Segoe UI"/>
                <a:cs typeface="Segoe UI"/>
              </a:rPr>
              <a:t>] L. Barnes, Multi-</a:t>
            </a:r>
            <a:r>
              <a:rPr kumimoji="1" lang="en-US" altLang="ja-JP" dirty="0" err="1" smtClean="0">
                <a:latin typeface="Segoe UI"/>
                <a:cs typeface="Segoe UI"/>
              </a:rPr>
              <a:t>gpu</a:t>
            </a:r>
            <a:r>
              <a:rPr kumimoji="1" lang="en-US" altLang="ja-JP" dirty="0" smtClean="0">
                <a:latin typeface="Segoe UI"/>
                <a:cs typeface="Segoe UI"/>
              </a:rPr>
              <a:t> programming, GTC2013</a:t>
            </a:r>
            <a:endParaRPr lang="en-US" altLang="ja-JP" baseline="30000" dirty="0" smtClean="0">
              <a:latin typeface="Segoe UI"/>
              <a:cs typeface="Segoe UI"/>
            </a:endParaRPr>
          </a:p>
        </p:txBody>
      </p:sp>
      <p:cxnSp>
        <p:nvCxnSpPr>
          <p:cNvPr id="52" name="直線矢印コネクタ 51"/>
          <p:cNvCxnSpPr/>
          <p:nvPr/>
        </p:nvCxnSpPr>
        <p:spPr>
          <a:xfrm>
            <a:off x="5848850" y="3468251"/>
            <a:ext cx="914400" cy="0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5748105" y="2954474"/>
            <a:ext cx="1058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Segoe UI"/>
                <a:cs typeface="Segoe UI"/>
              </a:rPr>
              <a:t>R</a:t>
            </a:r>
            <a:r>
              <a:rPr kumimoji="1" lang="en-US" altLang="ja-JP" dirty="0" smtClean="0">
                <a:latin typeface="Segoe UI"/>
                <a:cs typeface="Segoe UI"/>
              </a:rPr>
              <a:t>ight </a:t>
            </a:r>
            <a:r>
              <a:rPr kumimoji="1" lang="en-US" altLang="ja-JP" dirty="0" err="1" smtClean="0">
                <a:latin typeface="Segoe UI"/>
                <a:cs typeface="Segoe UI"/>
              </a:rPr>
              <a:t>dir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cxnSp>
        <p:nvCxnSpPr>
          <p:cNvPr id="59" name="直線矢印コネクタ 58"/>
          <p:cNvCxnSpPr/>
          <p:nvPr/>
        </p:nvCxnSpPr>
        <p:spPr>
          <a:xfrm flipH="1">
            <a:off x="7118528" y="3468251"/>
            <a:ext cx="914400" cy="0"/>
          </a:xfrm>
          <a:prstGeom prst="straightConnector1">
            <a:avLst/>
          </a:prstGeom>
          <a:ln w="5715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7118528" y="2954474"/>
            <a:ext cx="90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Segoe UI"/>
                <a:cs typeface="Segoe UI"/>
              </a:rPr>
              <a:t>L</a:t>
            </a:r>
            <a:r>
              <a:rPr kumimoji="1" lang="en-US" altLang="ja-JP" dirty="0" smtClean="0">
                <a:latin typeface="Segoe UI"/>
                <a:cs typeface="Segoe UI"/>
              </a:rPr>
              <a:t>eft </a:t>
            </a:r>
            <a:r>
              <a:rPr kumimoji="1" lang="en-US" altLang="ja-JP" dirty="0" err="1" smtClean="0">
                <a:latin typeface="Segoe UI"/>
                <a:cs typeface="Segoe UI"/>
              </a:rPr>
              <a:t>dir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750006" y="2954473"/>
            <a:ext cx="2365293" cy="74237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0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テキスト ボックス 70"/>
          <p:cNvSpPr txBox="1"/>
          <p:nvPr/>
        </p:nvSpPr>
        <p:spPr>
          <a:xfrm>
            <a:off x="1211465" y="3303151"/>
            <a:ext cx="41241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i="1" dirty="0" smtClean="0">
                <a:latin typeface="Segoe UI"/>
                <a:cs typeface="Segoe UI"/>
              </a:rPr>
              <a:t>Stride</a:t>
            </a:r>
            <a:r>
              <a:rPr lang="en-US" altLang="ja-JP" dirty="0" smtClean="0">
                <a:latin typeface="Segoe UI"/>
                <a:cs typeface="Segoe UI"/>
              </a:rPr>
              <a:t> 2. </a:t>
            </a:r>
            <a:r>
              <a:rPr lang="en-US" altLang="ja-JP" dirty="0" err="1" smtClean="0">
                <a:latin typeface="Segoe UI"/>
                <a:cs typeface="Segoe UI"/>
              </a:rPr>
              <a:t>src</a:t>
            </a:r>
            <a:r>
              <a:rPr lang="en-US" altLang="ja-JP" dirty="0" smtClean="0">
                <a:latin typeface="Segoe UI"/>
                <a:cs typeface="Segoe UI"/>
              </a:rPr>
              <a:t>: GPU </a:t>
            </a:r>
            <a:r>
              <a:rPr lang="en-US" altLang="ja-JP" i="1" dirty="0" err="1" smtClean="0">
                <a:latin typeface="Segoe UI"/>
                <a:cs typeface="Segoe UI"/>
              </a:rPr>
              <a:t>i</a:t>
            </a:r>
            <a:r>
              <a:rPr lang="en-US" altLang="ja-JP" dirty="0" smtClean="0">
                <a:latin typeface="Segoe UI"/>
                <a:cs typeface="Segoe UI"/>
              </a:rPr>
              <a:t>, </a:t>
            </a:r>
            <a:r>
              <a:rPr lang="en-US" altLang="ja-JP" dirty="0" err="1" smtClean="0">
                <a:latin typeface="Segoe UI"/>
                <a:cs typeface="Segoe UI"/>
              </a:rPr>
              <a:t>dst</a:t>
            </a:r>
            <a:r>
              <a:rPr lang="en-US" altLang="ja-JP" dirty="0" smtClean="0">
                <a:latin typeface="Segoe UI"/>
                <a:cs typeface="Segoe UI"/>
              </a:rPr>
              <a:t>: GPU (</a:t>
            </a:r>
            <a:r>
              <a:rPr lang="en-US" altLang="ja-JP" i="1" dirty="0" err="1" smtClean="0">
                <a:latin typeface="Segoe UI"/>
                <a:cs typeface="Segoe UI"/>
              </a:rPr>
              <a:t>i</a:t>
            </a:r>
            <a:r>
              <a:rPr lang="en-US" altLang="ja-JP" dirty="0" smtClean="0">
                <a:latin typeface="Segoe UI"/>
                <a:cs typeface="Segoe UI"/>
              </a:rPr>
              <a:t> + 2) % 4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Circular Left-right approach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25</a:t>
            </a:fld>
            <a:endParaRPr kumimoji="1" lang="ja-JP" altLang="en-US"/>
          </a:p>
        </p:txBody>
      </p:sp>
      <p:grpSp>
        <p:nvGrpSpPr>
          <p:cNvPr id="8" name="図形グループ 7"/>
          <p:cNvGrpSpPr/>
          <p:nvPr/>
        </p:nvGrpSpPr>
        <p:grpSpPr>
          <a:xfrm>
            <a:off x="1733370" y="3856848"/>
            <a:ext cx="5677258" cy="1861015"/>
            <a:chOff x="1733371" y="3658132"/>
            <a:chExt cx="5677258" cy="1861015"/>
          </a:xfrm>
        </p:grpSpPr>
        <p:sp>
          <p:nvSpPr>
            <p:cNvPr id="9" name="正方形/長方形 8"/>
            <p:cNvSpPr/>
            <p:nvPr/>
          </p:nvSpPr>
          <p:spPr>
            <a:xfrm>
              <a:off x="1733372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0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20991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1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908610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2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6496229" y="5087839"/>
              <a:ext cx="914400" cy="431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GPU 3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733371" y="3658132"/>
              <a:ext cx="5677257" cy="43130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latin typeface="Segoe UI"/>
                  <a:cs typeface="Segoe UI"/>
                </a:rPr>
                <a:t>Ethernet Switch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cxnSp>
          <p:nvCxnSpPr>
            <p:cNvPr id="14" name="直線コネクタ 13"/>
            <p:cNvCxnSpPr>
              <a:stCxn id="9" idx="0"/>
            </p:cNvCxnSpPr>
            <p:nvPr/>
          </p:nvCxnSpPr>
          <p:spPr>
            <a:xfrm flipV="1">
              <a:off x="2190572" y="4089440"/>
              <a:ext cx="609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>
              <a:stCxn id="10" idx="0"/>
            </p:cNvCxnSpPr>
            <p:nvPr/>
          </p:nvCxnSpPr>
          <p:spPr>
            <a:xfrm flipV="1">
              <a:off x="3778191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5362770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V="1">
              <a:off x="6946497" y="4089440"/>
              <a:ext cx="50" cy="998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2" name="図形グループ 51"/>
          <p:cNvGrpSpPr/>
          <p:nvPr/>
        </p:nvGrpSpPr>
        <p:grpSpPr>
          <a:xfrm>
            <a:off x="2328936" y="4399977"/>
            <a:ext cx="4269214" cy="886577"/>
            <a:chOff x="2330858" y="4201261"/>
            <a:chExt cx="4269214" cy="886577"/>
          </a:xfrm>
        </p:grpSpPr>
        <p:grpSp>
          <p:nvGrpSpPr>
            <p:cNvPr id="53" name="図形グループ 52"/>
            <p:cNvGrpSpPr/>
            <p:nvPr/>
          </p:nvGrpSpPr>
          <p:grpSpPr>
            <a:xfrm>
              <a:off x="2330858" y="4201261"/>
              <a:ext cx="2687003" cy="886577"/>
              <a:chOff x="2497667" y="4470400"/>
              <a:chExt cx="1097713" cy="617439"/>
            </a:xfrm>
          </p:grpSpPr>
          <p:cxnSp>
            <p:nvCxnSpPr>
              <p:cNvPr id="58" name="直線コネクタ 57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矢印コネクタ 58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図形グループ 53"/>
            <p:cNvGrpSpPr/>
            <p:nvPr/>
          </p:nvGrpSpPr>
          <p:grpSpPr>
            <a:xfrm>
              <a:off x="3921057" y="4470399"/>
              <a:ext cx="2679015" cy="617439"/>
              <a:chOff x="2497667" y="4470400"/>
              <a:chExt cx="1097713" cy="617439"/>
            </a:xfrm>
          </p:grpSpPr>
          <p:cxnSp>
            <p:nvCxnSpPr>
              <p:cNvPr id="55" name="直線コネクタ 54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矢印コネクタ 55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rgbClr val="C0504D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コネクタ 56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rgbClr val="C0504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図形グループ 60"/>
          <p:cNvGrpSpPr/>
          <p:nvPr/>
        </p:nvGrpSpPr>
        <p:grpSpPr>
          <a:xfrm>
            <a:off x="2481333" y="4527771"/>
            <a:ext cx="4269215" cy="758783"/>
            <a:chOff x="2483255" y="4329055"/>
            <a:chExt cx="4269215" cy="758783"/>
          </a:xfrm>
        </p:grpSpPr>
        <p:grpSp>
          <p:nvGrpSpPr>
            <p:cNvPr id="62" name="図形グループ 61"/>
            <p:cNvGrpSpPr/>
            <p:nvPr/>
          </p:nvGrpSpPr>
          <p:grpSpPr>
            <a:xfrm flipH="1">
              <a:off x="4065467" y="4607964"/>
              <a:ext cx="2687003" cy="479874"/>
              <a:chOff x="2497667" y="4470400"/>
              <a:chExt cx="1097713" cy="617439"/>
            </a:xfrm>
          </p:grpSpPr>
          <p:cxnSp>
            <p:nvCxnSpPr>
              <p:cNvPr id="67" name="直線コネクタ 66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矢印コネクタ 67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2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図形グループ 62"/>
            <p:cNvGrpSpPr/>
            <p:nvPr/>
          </p:nvGrpSpPr>
          <p:grpSpPr>
            <a:xfrm flipH="1">
              <a:off x="2483255" y="4329055"/>
              <a:ext cx="2679016" cy="758783"/>
              <a:chOff x="2497667" y="4470400"/>
              <a:chExt cx="1097713" cy="617439"/>
            </a:xfrm>
          </p:grpSpPr>
          <p:cxnSp>
            <p:nvCxnSpPr>
              <p:cNvPr id="64" name="直線コネクタ 63"/>
              <p:cNvCxnSpPr/>
              <p:nvPr/>
            </p:nvCxnSpPr>
            <p:spPr>
              <a:xfrm>
                <a:off x="2497667" y="4470400"/>
                <a:ext cx="0" cy="617439"/>
              </a:xfrm>
              <a:prstGeom prst="line">
                <a:avLst/>
              </a:prstGeom>
              <a:ln w="57150" cmpd="sng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矢印コネクタ 64"/>
              <p:cNvCxnSpPr/>
              <p:nvPr/>
            </p:nvCxnSpPr>
            <p:spPr>
              <a:xfrm>
                <a:off x="3595380" y="4470400"/>
                <a:ext cx="0" cy="617439"/>
              </a:xfrm>
              <a:prstGeom prst="straightConnector1">
                <a:avLst/>
              </a:prstGeom>
              <a:ln w="57150" cmpd="sng">
                <a:solidFill>
                  <a:schemeClr val="accent2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2497667" y="4470400"/>
                <a:ext cx="1097713" cy="0"/>
              </a:xfrm>
              <a:prstGeom prst="line">
                <a:avLst/>
              </a:prstGeom>
              <a:ln w="57150" cmpd="sng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テキスト ボックス 72"/>
          <p:cNvSpPr txBox="1"/>
          <p:nvPr/>
        </p:nvSpPr>
        <p:spPr>
          <a:xfrm>
            <a:off x="1692276" y="6216531"/>
            <a:ext cx="5030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[</a:t>
            </a:r>
            <a:r>
              <a:rPr lang="en-US" altLang="ja-JP" dirty="0">
                <a:latin typeface="Segoe UI"/>
                <a:cs typeface="Segoe UI"/>
              </a:rPr>
              <a:t>4</a:t>
            </a:r>
            <a:r>
              <a:rPr kumimoji="1" lang="en-US" altLang="ja-JP" dirty="0" smtClean="0">
                <a:latin typeface="Segoe UI"/>
                <a:cs typeface="Segoe UI"/>
              </a:rPr>
              <a:t>] L. Barnes, Multi-</a:t>
            </a:r>
            <a:r>
              <a:rPr kumimoji="1" lang="en-US" altLang="ja-JP" dirty="0" err="1" smtClean="0">
                <a:latin typeface="Segoe UI"/>
                <a:cs typeface="Segoe UI"/>
              </a:rPr>
              <a:t>gpu</a:t>
            </a:r>
            <a:r>
              <a:rPr kumimoji="1" lang="en-US" altLang="ja-JP" dirty="0" smtClean="0">
                <a:latin typeface="Segoe UI"/>
                <a:cs typeface="Segoe UI"/>
              </a:rPr>
              <a:t> programming, GTC2013</a:t>
            </a:r>
            <a:endParaRPr lang="en-US" altLang="ja-JP" baseline="30000" dirty="0" smtClean="0">
              <a:latin typeface="Segoe UI"/>
              <a:cs typeface="Segoe UI"/>
            </a:endParaRPr>
          </a:p>
        </p:txBody>
      </p:sp>
      <p:sp>
        <p:nvSpPr>
          <p:cNvPr id="74" name="コンテンツ プレースホルダー 2"/>
          <p:cNvSpPr txBox="1">
            <a:spLocks/>
          </p:cNvSpPr>
          <p:nvPr/>
        </p:nvSpPr>
        <p:spPr>
          <a:xfrm>
            <a:off x="457200" y="1518920"/>
            <a:ext cx="8229600" cy="1671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dirty="0" smtClean="0"/>
              <a:t>Improve Left-right approach [3]</a:t>
            </a:r>
          </a:p>
          <a:p>
            <a:pPr lvl="1"/>
            <a:r>
              <a:rPr lang="en-US" altLang="ja-JP" dirty="0" smtClean="0"/>
              <a:t>Use Unified Virtual Addressing (UVA)</a:t>
            </a:r>
          </a:p>
          <a:p>
            <a:pPr lvl="1"/>
            <a:r>
              <a:rPr lang="en-US" altLang="ja-JP" dirty="0" smtClean="0"/>
              <a:t>Communication was hidden by </a:t>
            </a:r>
            <a:r>
              <a:rPr lang="en-US" altLang="ja-JP" dirty="0" err="1" smtClean="0"/>
              <a:t>GatherNeighbors</a:t>
            </a:r>
            <a:r>
              <a:rPr lang="en-US" altLang="ja-JP" dirty="0" smtClean="0"/>
              <a:t> kernel</a:t>
            </a:r>
          </a:p>
          <a:p>
            <a:pPr lvl="1"/>
            <a:r>
              <a:rPr lang="en-US" altLang="ja-JP" dirty="0" smtClean="0"/>
              <a:t>1 ≤ </a:t>
            </a:r>
            <a:r>
              <a:rPr lang="en-US" altLang="ja-JP" i="1" dirty="0" smtClean="0"/>
              <a:t>Stride</a:t>
            </a:r>
            <a:r>
              <a:rPr lang="en-US" altLang="ja-JP" dirty="0" smtClean="0"/>
              <a:t> ≤ floor(#GPUs/2)</a:t>
            </a:r>
          </a:p>
          <a:p>
            <a:pPr lvl="1"/>
            <a:endParaRPr lang="ja-JP" altLang="en-US" dirty="0"/>
          </a:p>
        </p:txBody>
      </p:sp>
      <p:cxnSp>
        <p:nvCxnSpPr>
          <p:cNvPr id="37" name="直線矢印コネクタ 36"/>
          <p:cNvCxnSpPr/>
          <p:nvPr/>
        </p:nvCxnSpPr>
        <p:spPr>
          <a:xfrm>
            <a:off x="5848850" y="3468251"/>
            <a:ext cx="914400" cy="0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748105" y="2954474"/>
            <a:ext cx="1058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Segoe UI"/>
                <a:cs typeface="Segoe UI"/>
              </a:rPr>
              <a:t>R</a:t>
            </a:r>
            <a:r>
              <a:rPr kumimoji="1" lang="en-US" altLang="ja-JP" dirty="0" smtClean="0">
                <a:latin typeface="Segoe UI"/>
                <a:cs typeface="Segoe UI"/>
              </a:rPr>
              <a:t>ight </a:t>
            </a:r>
            <a:r>
              <a:rPr kumimoji="1" lang="en-US" altLang="ja-JP" dirty="0" err="1" smtClean="0">
                <a:latin typeface="Segoe UI"/>
                <a:cs typeface="Segoe UI"/>
              </a:rPr>
              <a:t>dir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H="1">
            <a:off x="7118528" y="3468251"/>
            <a:ext cx="914400" cy="0"/>
          </a:xfrm>
          <a:prstGeom prst="straightConnector1">
            <a:avLst/>
          </a:prstGeom>
          <a:ln w="5715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7118528" y="2954474"/>
            <a:ext cx="90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Segoe UI"/>
                <a:cs typeface="Segoe UI"/>
              </a:rPr>
              <a:t>L</a:t>
            </a:r>
            <a:r>
              <a:rPr kumimoji="1" lang="en-US" altLang="ja-JP" dirty="0" smtClean="0">
                <a:latin typeface="Segoe UI"/>
                <a:cs typeface="Segoe UI"/>
              </a:rPr>
              <a:t>eft </a:t>
            </a:r>
            <a:r>
              <a:rPr kumimoji="1" lang="en-US" altLang="ja-JP" dirty="0" err="1" smtClean="0">
                <a:latin typeface="Segoe UI"/>
                <a:cs typeface="Segoe UI"/>
              </a:rPr>
              <a:t>dir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5750006" y="2954473"/>
            <a:ext cx="2365293" cy="74237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0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rgbClr val="BFBFBF"/>
                </a:solidFill>
              </a:rPr>
              <a:t>Background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Cost-efficient multi-GPU systems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Breadth First Search (BFS)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Algorithm and Implementation</a:t>
            </a:r>
          </a:p>
          <a:p>
            <a:r>
              <a:rPr kumimoji="1" lang="en-US" altLang="ja-JP" b="1" dirty="0" smtClean="0"/>
              <a:t>Evaluation</a:t>
            </a:r>
          </a:p>
          <a:p>
            <a:pPr lvl="1"/>
            <a:r>
              <a:rPr lang="en-US" altLang="ja-JP" dirty="0" smtClean="0"/>
              <a:t>Evaluation environment</a:t>
            </a:r>
          </a:p>
          <a:p>
            <a:pPr lvl="1"/>
            <a:r>
              <a:rPr kumimoji="1" lang="en-US" altLang="ja-JP" dirty="0" smtClean="0"/>
              <a:t>Achieved Traversed Edges Per Second (TEPS)</a:t>
            </a:r>
          </a:p>
          <a:p>
            <a:pPr lvl="1"/>
            <a:r>
              <a:rPr kumimoji="1" lang="en-US" altLang="ja-JP" dirty="0" smtClean="0"/>
              <a:t>Comparison with 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Conclusion</a:t>
            </a:r>
            <a:endParaRPr kumimoji="1" lang="en-US" altLang="ja-JP" dirty="0" smtClean="0">
              <a:solidFill>
                <a:srgbClr val="BFBFB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714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 environment</a:t>
            </a:r>
            <a:endParaRPr kumimoji="1" lang="ja-JP" altLang="en-US" dirty="0"/>
          </a:p>
        </p:txBody>
      </p:sp>
      <p:graphicFrame>
        <p:nvGraphicFramePr>
          <p:cNvPr id="11" name="コンテンツ プレースホルダー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873307"/>
              </p:ext>
            </p:extLst>
          </p:nvPr>
        </p:nvGraphicFramePr>
        <p:xfrm>
          <a:off x="467544" y="2526591"/>
          <a:ext cx="5193062" cy="1905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73282"/>
                <a:gridCol w="3319780"/>
              </a:tblGrid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b="0" dirty="0" smtClean="0">
                          <a:latin typeface="Segoe UI"/>
                          <a:cs typeface="Segoe UI"/>
                        </a:rPr>
                        <a:t>GPU</a:t>
                      </a:r>
                      <a:endParaRPr kumimoji="1" lang="ja-JP" altLang="en-US" sz="1900" b="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b="0" dirty="0" smtClean="0">
                          <a:latin typeface="Segoe UI"/>
                          <a:cs typeface="Segoe UI"/>
                        </a:rPr>
                        <a:t>NVIDIA Tesla K20 x 4</a:t>
                      </a:r>
                      <a:endParaRPr kumimoji="1" lang="ja-JP" altLang="en-US" sz="1900" b="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ExpEther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NEC</a:t>
                      </a:r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 N8007-104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I/O</a:t>
                      </a:r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 expansion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NEC</a:t>
                      </a:r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 N8000-1005 x 2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Switch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dirty="0" err="1" smtClean="0">
                          <a:latin typeface="Segoe UI"/>
                          <a:cs typeface="Segoe UI"/>
                        </a:rPr>
                        <a:t>Mellanox</a:t>
                      </a:r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 SX1012 x 2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Network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10 Gb</a:t>
                      </a:r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 Ethernet x 2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6/2/2015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latin typeface="ヒラギノ角ゴ Pro W3"/>
                <a:cs typeface="ヒラギノ角ゴ Pro W3"/>
              </a:rPr>
              <a:pPr/>
              <a:t>27</a:t>
            </a:fld>
            <a:endParaRPr lang="en-US" dirty="0">
              <a:latin typeface="ヒラギノ角ゴ Pro W3"/>
              <a:cs typeface="ヒラギノ角ゴ Pro W3"/>
            </a:endParaRPr>
          </a:p>
        </p:txBody>
      </p:sp>
      <p:pic>
        <p:nvPicPr>
          <p:cNvPr id="12" name="図 11" descr="graph500-logo_2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24"/>
          <a:stretch/>
        </p:blipFill>
        <p:spPr>
          <a:xfrm>
            <a:off x="3673950" y="1335145"/>
            <a:ext cx="997209" cy="644810"/>
          </a:xfrm>
          <a:prstGeom prst="rect">
            <a:avLst/>
          </a:prstGeom>
        </p:spPr>
      </p:pic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825299"/>
              </p:ext>
            </p:extLst>
          </p:nvPr>
        </p:nvGraphicFramePr>
        <p:xfrm>
          <a:off x="467544" y="5058463"/>
          <a:ext cx="5193062" cy="1524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66448"/>
                <a:gridCol w="3326614"/>
              </a:tblGrid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b="0" dirty="0" smtClean="0">
                          <a:latin typeface="Segoe UI"/>
                          <a:cs typeface="Segoe UI"/>
                        </a:rPr>
                        <a:t>GPU</a:t>
                      </a:r>
                      <a:endParaRPr kumimoji="1" lang="ja-JP" altLang="en-US" sz="1900" b="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b="0" dirty="0" smtClean="0">
                          <a:latin typeface="Segoe UI"/>
                          <a:cs typeface="Segoe UI"/>
                        </a:rPr>
                        <a:t>NVIDIA GeForce GTX</a:t>
                      </a:r>
                      <a:r>
                        <a:rPr kumimoji="1" lang="en-US" altLang="ja-JP" sz="1900" b="0" baseline="0" dirty="0" smtClean="0">
                          <a:latin typeface="Segoe UI"/>
                          <a:cs typeface="Segoe UI"/>
                        </a:rPr>
                        <a:t> 660 x 4</a:t>
                      </a:r>
                      <a:endParaRPr kumimoji="1" lang="ja-JP" altLang="en-US" sz="1900" b="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Motherboard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ASUS Maximus VI </a:t>
                      </a:r>
                      <a:r>
                        <a:rPr kumimoji="1" lang="en-US" altLang="ja-JP" sz="1900" dirty="0" err="1" smtClean="0">
                          <a:latin typeface="Segoe UI"/>
                          <a:cs typeface="Segoe UI"/>
                        </a:rPr>
                        <a:t>Extream</a:t>
                      </a:r>
                      <a:endParaRPr kumimoji="1" lang="en-US" altLang="ja-JP" sz="1900" dirty="0" smtClean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PCI Express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Generation 3.0</a:t>
                      </a: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>
                          <a:latin typeface="Segoe UI"/>
                          <a:cs typeface="Segoe UI"/>
                        </a:rPr>
                        <a:t>SLI adapter</a:t>
                      </a:r>
                      <a:endParaRPr kumimoji="1" lang="ja-JP" altLang="en-US" sz="1900" dirty="0">
                        <a:latin typeface="Segoe UI"/>
                        <a:cs typeface="Segoe UI"/>
                      </a:endParaRP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900" baseline="0" dirty="0" smtClean="0">
                          <a:latin typeface="Segoe UI"/>
                          <a:cs typeface="Segoe UI"/>
                        </a:rPr>
                        <a:t>Not use</a:t>
                      </a: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67544" y="2050567"/>
            <a:ext cx="3705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Segoe UI"/>
                <a:ea typeface="メイリオ"/>
                <a:cs typeface="Segoe UI"/>
              </a:rPr>
              <a:t>Express multi-GPU system</a:t>
            </a:r>
            <a:endParaRPr kumimoji="1" lang="ja-JP" altLang="en-US" sz="2400" dirty="0">
              <a:latin typeface="Segoe UI"/>
              <a:ea typeface="メイリオ"/>
              <a:cs typeface="Segoe UI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67544" y="4596134"/>
            <a:ext cx="247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Segoe UI"/>
                <a:ea typeface="メイリオ"/>
                <a:cs typeface="Segoe UI"/>
              </a:rPr>
              <a:t>Gaming machine</a:t>
            </a:r>
            <a:endParaRPr kumimoji="1" lang="ja-JP" altLang="en-US" sz="2400" dirty="0">
              <a:latin typeface="Segoe UI"/>
              <a:ea typeface="メイリオ"/>
              <a:cs typeface="Segoe UI"/>
            </a:endParaRPr>
          </a:p>
        </p:txBody>
      </p:sp>
      <p:grpSp>
        <p:nvGrpSpPr>
          <p:cNvPr id="9" name="図形グループ 8"/>
          <p:cNvGrpSpPr/>
          <p:nvPr/>
        </p:nvGrpSpPr>
        <p:grpSpPr>
          <a:xfrm>
            <a:off x="6179158" y="1020376"/>
            <a:ext cx="2617845" cy="3598961"/>
            <a:chOff x="6179158" y="1020376"/>
            <a:chExt cx="2617845" cy="3598961"/>
          </a:xfrm>
        </p:grpSpPr>
        <p:cxnSp>
          <p:nvCxnSpPr>
            <p:cNvPr id="66" name="直線コネクタ 65"/>
            <p:cNvCxnSpPr/>
            <p:nvPr/>
          </p:nvCxnSpPr>
          <p:spPr>
            <a:xfrm flipH="1">
              <a:off x="6431237" y="4156090"/>
              <a:ext cx="487878" cy="2496"/>
            </a:xfrm>
            <a:prstGeom prst="line">
              <a:avLst/>
            </a:prstGeom>
            <a:ln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39" name="正方形/長方形 38"/>
            <p:cNvSpPr/>
            <p:nvPr/>
          </p:nvSpPr>
          <p:spPr>
            <a:xfrm>
              <a:off x="7071912" y="3822641"/>
              <a:ext cx="958533" cy="79669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kumimoji="1" lang="en-US" altLang="ja-JP" sz="1400" dirty="0" smtClean="0">
                  <a:latin typeface="Segoe UI"/>
                  <a:cs typeface="Segoe UI"/>
                </a:rPr>
                <a:t>Host</a:t>
              </a:r>
              <a:endParaRPr kumimoji="1" lang="ja-JP" altLang="en-US" sz="1400" dirty="0">
                <a:latin typeface="Segoe UI"/>
                <a:cs typeface="Segoe UI"/>
              </a:endParaRPr>
            </a:p>
          </p:txBody>
        </p:sp>
        <p:grpSp>
          <p:nvGrpSpPr>
            <p:cNvPr id="46" name="図形グループ 45"/>
            <p:cNvGrpSpPr/>
            <p:nvPr/>
          </p:nvGrpSpPr>
          <p:grpSpPr>
            <a:xfrm>
              <a:off x="6425254" y="1020376"/>
              <a:ext cx="2371749" cy="1261024"/>
              <a:chOff x="4438092" y="4544908"/>
              <a:chExt cx="2750108" cy="1462191"/>
            </a:xfrm>
          </p:grpSpPr>
          <p:grpSp>
            <p:nvGrpSpPr>
              <p:cNvPr id="47" name="図形グループ 46"/>
              <p:cNvGrpSpPr/>
              <p:nvPr/>
            </p:nvGrpSpPr>
            <p:grpSpPr>
              <a:xfrm>
                <a:off x="4438092" y="4907287"/>
                <a:ext cx="565708" cy="731262"/>
                <a:chOff x="4438092" y="4907287"/>
                <a:chExt cx="565708" cy="731262"/>
              </a:xfrm>
            </p:grpSpPr>
            <p:cxnSp>
              <p:nvCxnSpPr>
                <p:cNvPr id="57" name="直線コネクタ 56"/>
                <p:cNvCxnSpPr/>
                <p:nvPr/>
              </p:nvCxnSpPr>
              <p:spPr>
                <a:xfrm flipH="1">
                  <a:off x="4438092" y="5635655"/>
                  <a:ext cx="565708" cy="2894"/>
                </a:xfrm>
                <a:prstGeom prst="line">
                  <a:avLst/>
                </a:prstGeom>
                <a:ln>
                  <a:prstDash val="soli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58" name="直線コネクタ 57"/>
                <p:cNvCxnSpPr/>
                <p:nvPr/>
              </p:nvCxnSpPr>
              <p:spPr>
                <a:xfrm flipH="1">
                  <a:off x="4438092" y="4907287"/>
                  <a:ext cx="565708" cy="2604"/>
                </a:xfrm>
                <a:prstGeom prst="line">
                  <a:avLst/>
                </a:prstGeom>
                <a:ln>
                  <a:prstDash val="soli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48" name="図形グループ 47"/>
              <p:cNvGrpSpPr/>
              <p:nvPr/>
            </p:nvGrpSpPr>
            <p:grpSpPr>
              <a:xfrm>
                <a:off x="5003800" y="4544908"/>
                <a:ext cx="2184400" cy="1462191"/>
                <a:chOff x="5003800" y="4544908"/>
                <a:chExt cx="2184400" cy="1462191"/>
              </a:xfrm>
            </p:grpSpPr>
            <p:sp>
              <p:nvSpPr>
                <p:cNvPr id="49" name="正方形/長方形 48"/>
                <p:cNvSpPr/>
                <p:nvPr/>
              </p:nvSpPr>
              <p:spPr>
                <a:xfrm>
                  <a:off x="5197607" y="4544908"/>
                  <a:ext cx="1990593" cy="1462191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 cmpd="sng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50" name="正方形/長方形 49"/>
                <p:cNvSpPr/>
                <p:nvPr/>
              </p:nvSpPr>
              <p:spPr>
                <a:xfrm>
                  <a:off x="6121400" y="4696184"/>
                  <a:ext cx="914400" cy="42683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dirty="0" smtClean="0">
                      <a:latin typeface="Segoe UI"/>
                      <a:cs typeface="Segoe UI"/>
                    </a:rPr>
                    <a:t>K20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51" name="角丸四角形 50"/>
                <p:cNvSpPr/>
                <p:nvPr/>
              </p:nvSpPr>
              <p:spPr>
                <a:xfrm>
                  <a:off x="5003800" y="4696761"/>
                  <a:ext cx="916400" cy="426259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dirty="0" smtClean="0">
                      <a:latin typeface="Segoe UI"/>
                      <a:cs typeface="Segoe UI"/>
                    </a:rPr>
                    <a:t>EE NIC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52" name="正方形/長方形 51"/>
                <p:cNvSpPr/>
                <p:nvPr/>
              </p:nvSpPr>
              <p:spPr>
                <a:xfrm>
                  <a:off x="6121400" y="5425131"/>
                  <a:ext cx="914400" cy="42683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400" dirty="0" smtClean="0">
                      <a:latin typeface="Segoe UI"/>
                      <a:cs typeface="Segoe UI"/>
                    </a:rPr>
                    <a:t>K20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53" name="角丸四角形 52"/>
                <p:cNvSpPr/>
                <p:nvPr/>
              </p:nvSpPr>
              <p:spPr>
                <a:xfrm>
                  <a:off x="5003800" y="5425708"/>
                  <a:ext cx="916400" cy="426259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dirty="0" smtClean="0">
                      <a:latin typeface="Segoe UI"/>
                      <a:cs typeface="Segoe UI"/>
                    </a:rPr>
                    <a:t>EE NIC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cxnSp>
              <p:nvCxnSpPr>
                <p:cNvPr id="54" name="直線コネクタ 53"/>
                <p:cNvCxnSpPr>
                  <a:stCxn id="49" idx="1"/>
                  <a:endCxn id="49" idx="3"/>
                </p:cNvCxnSpPr>
                <p:nvPr/>
              </p:nvCxnSpPr>
              <p:spPr>
                <a:xfrm>
                  <a:off x="5197607" y="5276004"/>
                  <a:ext cx="1990593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/>
                <p:cNvCxnSpPr>
                  <a:stCxn id="51" idx="3"/>
                  <a:endCxn id="50" idx="1"/>
                </p:cNvCxnSpPr>
                <p:nvPr/>
              </p:nvCxnSpPr>
              <p:spPr>
                <a:xfrm flipV="1">
                  <a:off x="5920200" y="4909602"/>
                  <a:ext cx="201200" cy="289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/>
                <p:cNvCxnSpPr>
                  <a:stCxn id="53" idx="3"/>
                  <a:endCxn id="52" idx="1"/>
                </p:cNvCxnSpPr>
                <p:nvPr/>
              </p:nvCxnSpPr>
              <p:spPr>
                <a:xfrm flipV="1">
                  <a:off x="5920200" y="5638549"/>
                  <a:ext cx="201200" cy="289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図形グループ 118"/>
            <p:cNvGrpSpPr/>
            <p:nvPr/>
          </p:nvGrpSpPr>
          <p:grpSpPr>
            <a:xfrm>
              <a:off x="6416891" y="2353520"/>
              <a:ext cx="2371749" cy="1261024"/>
              <a:chOff x="4438092" y="4544908"/>
              <a:chExt cx="2750108" cy="1462191"/>
            </a:xfrm>
          </p:grpSpPr>
          <p:grpSp>
            <p:nvGrpSpPr>
              <p:cNvPr id="120" name="図形グループ 119"/>
              <p:cNvGrpSpPr/>
              <p:nvPr/>
            </p:nvGrpSpPr>
            <p:grpSpPr>
              <a:xfrm>
                <a:off x="4438092" y="4907287"/>
                <a:ext cx="565708" cy="731262"/>
                <a:chOff x="4438092" y="4907287"/>
                <a:chExt cx="565708" cy="731262"/>
              </a:xfrm>
            </p:grpSpPr>
            <p:cxnSp>
              <p:nvCxnSpPr>
                <p:cNvPr id="130" name="直線コネクタ 129"/>
                <p:cNvCxnSpPr/>
                <p:nvPr/>
              </p:nvCxnSpPr>
              <p:spPr>
                <a:xfrm flipH="1">
                  <a:off x="4438092" y="5635655"/>
                  <a:ext cx="565708" cy="2894"/>
                </a:xfrm>
                <a:prstGeom prst="line">
                  <a:avLst/>
                </a:prstGeom>
                <a:ln>
                  <a:prstDash val="soli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31" name="直線コネクタ 130"/>
                <p:cNvCxnSpPr/>
                <p:nvPr/>
              </p:nvCxnSpPr>
              <p:spPr>
                <a:xfrm flipH="1">
                  <a:off x="4438092" y="4907287"/>
                  <a:ext cx="565708" cy="2604"/>
                </a:xfrm>
                <a:prstGeom prst="line">
                  <a:avLst/>
                </a:prstGeom>
                <a:ln>
                  <a:prstDash val="soli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21" name="図形グループ 120"/>
              <p:cNvGrpSpPr/>
              <p:nvPr/>
            </p:nvGrpSpPr>
            <p:grpSpPr>
              <a:xfrm>
                <a:off x="5003800" y="4544908"/>
                <a:ext cx="2184400" cy="1462191"/>
                <a:chOff x="5003800" y="4544908"/>
                <a:chExt cx="2184400" cy="1462191"/>
              </a:xfrm>
            </p:grpSpPr>
            <p:sp>
              <p:nvSpPr>
                <p:cNvPr id="122" name="正方形/長方形 121"/>
                <p:cNvSpPr/>
                <p:nvPr/>
              </p:nvSpPr>
              <p:spPr>
                <a:xfrm>
                  <a:off x="5197607" y="4544908"/>
                  <a:ext cx="1990593" cy="1462191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 cmpd="sng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123" name="正方形/長方形 122"/>
                <p:cNvSpPr/>
                <p:nvPr/>
              </p:nvSpPr>
              <p:spPr>
                <a:xfrm>
                  <a:off x="6121400" y="4696184"/>
                  <a:ext cx="914400" cy="42683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400" dirty="0" smtClean="0">
                      <a:latin typeface="Segoe UI"/>
                      <a:cs typeface="Segoe UI"/>
                    </a:rPr>
                    <a:t>K20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124" name="角丸四角形 123"/>
                <p:cNvSpPr/>
                <p:nvPr/>
              </p:nvSpPr>
              <p:spPr>
                <a:xfrm>
                  <a:off x="5003800" y="4696761"/>
                  <a:ext cx="916400" cy="426259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dirty="0" smtClean="0">
                      <a:latin typeface="Segoe UI"/>
                      <a:cs typeface="Segoe UI"/>
                    </a:rPr>
                    <a:t>EE NIC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125" name="正方形/長方形 124"/>
                <p:cNvSpPr/>
                <p:nvPr/>
              </p:nvSpPr>
              <p:spPr>
                <a:xfrm>
                  <a:off x="6121400" y="5425131"/>
                  <a:ext cx="914400" cy="42683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400" dirty="0" smtClean="0">
                      <a:latin typeface="Segoe UI"/>
                      <a:cs typeface="Segoe UI"/>
                    </a:rPr>
                    <a:t>K20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sp>
              <p:nvSpPr>
                <p:cNvPr id="126" name="角丸四角形 125"/>
                <p:cNvSpPr/>
                <p:nvPr/>
              </p:nvSpPr>
              <p:spPr>
                <a:xfrm>
                  <a:off x="5003800" y="5425708"/>
                  <a:ext cx="916400" cy="426259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dirty="0" smtClean="0">
                      <a:latin typeface="Segoe UI"/>
                      <a:cs typeface="Segoe UI"/>
                    </a:rPr>
                    <a:t>EE NIC</a:t>
                  </a:r>
                  <a:endParaRPr kumimoji="1" lang="ja-JP" altLang="en-US" sz="1400" dirty="0">
                    <a:latin typeface="Segoe UI"/>
                    <a:cs typeface="Segoe UI"/>
                  </a:endParaRPr>
                </a:p>
              </p:txBody>
            </p:sp>
            <p:cxnSp>
              <p:nvCxnSpPr>
                <p:cNvPr id="127" name="直線コネクタ 126"/>
                <p:cNvCxnSpPr>
                  <a:stCxn id="122" idx="1"/>
                  <a:endCxn id="122" idx="3"/>
                </p:cNvCxnSpPr>
                <p:nvPr/>
              </p:nvCxnSpPr>
              <p:spPr>
                <a:xfrm>
                  <a:off x="5197607" y="5276004"/>
                  <a:ext cx="1990593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コネクタ 127"/>
                <p:cNvCxnSpPr>
                  <a:stCxn id="124" idx="3"/>
                  <a:endCxn id="123" idx="1"/>
                </p:cNvCxnSpPr>
                <p:nvPr/>
              </p:nvCxnSpPr>
              <p:spPr>
                <a:xfrm flipV="1">
                  <a:off x="5920200" y="4909602"/>
                  <a:ext cx="201200" cy="289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/>
                <p:cNvCxnSpPr>
                  <a:stCxn id="126" idx="3"/>
                  <a:endCxn id="125" idx="1"/>
                </p:cNvCxnSpPr>
                <p:nvPr/>
              </p:nvCxnSpPr>
              <p:spPr>
                <a:xfrm flipV="1">
                  <a:off x="5920200" y="5638549"/>
                  <a:ext cx="201200" cy="289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2" name="角丸四角形 131"/>
            <p:cNvSpPr/>
            <p:nvPr/>
          </p:nvSpPr>
          <p:spPr>
            <a:xfrm>
              <a:off x="6930240" y="3949196"/>
              <a:ext cx="790322" cy="367615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 smtClean="0">
                  <a:latin typeface="Segoe UI"/>
                  <a:cs typeface="Segoe UI"/>
                </a:rPr>
                <a:t>EE NIC</a:t>
              </a:r>
              <a:endParaRPr kumimoji="1" lang="ja-JP" altLang="en-US" sz="1400" dirty="0">
                <a:latin typeface="Segoe UI"/>
                <a:cs typeface="Segoe UI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 rot="16200000">
              <a:off x="4850038" y="2495497"/>
              <a:ext cx="3150434" cy="492193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Ethernet Switch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492991" y="1420055"/>
            <a:ext cx="3281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Segoe UI"/>
                <a:cs typeface="Segoe UI"/>
              </a:rPr>
              <a:t>Benchmark: Graph500</a:t>
            </a:r>
            <a:endParaRPr kumimoji="1" lang="ja-JP" altLang="en-US" sz="2400" dirty="0">
              <a:latin typeface="Segoe UI"/>
              <a:cs typeface="Segoe UI"/>
            </a:endParaRPr>
          </a:p>
        </p:txBody>
      </p:sp>
      <p:grpSp>
        <p:nvGrpSpPr>
          <p:cNvPr id="59" name="図形グループ 58"/>
          <p:cNvGrpSpPr/>
          <p:nvPr/>
        </p:nvGrpSpPr>
        <p:grpSpPr>
          <a:xfrm>
            <a:off x="6696886" y="5258439"/>
            <a:ext cx="1883871" cy="1324024"/>
            <a:chOff x="1429327" y="4429760"/>
            <a:chExt cx="2258753" cy="1587499"/>
          </a:xfrm>
        </p:grpSpPr>
        <p:sp>
          <p:nvSpPr>
            <p:cNvPr id="60" name="正方形/長方形 59"/>
            <p:cNvSpPr/>
            <p:nvPr/>
          </p:nvSpPr>
          <p:spPr>
            <a:xfrm>
              <a:off x="1429327" y="4429760"/>
              <a:ext cx="2258753" cy="15874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kumimoji="1" lang="en-US" altLang="ja-JP" sz="1400" dirty="0" smtClean="0">
                  <a:latin typeface="Segoe UI"/>
                  <a:cs typeface="Segoe UI"/>
                </a:rPr>
                <a:t>Host</a:t>
              </a:r>
              <a:endParaRPr kumimoji="1" lang="ja-JP" altLang="en-US" sz="1400" dirty="0">
                <a:latin typeface="Segoe UI"/>
                <a:cs typeface="Segoe UI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624821" y="4588459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300" dirty="0" smtClean="0">
                  <a:latin typeface="Segoe UI"/>
                  <a:cs typeface="Segoe UI"/>
                </a:rPr>
                <a:t>GTX660</a:t>
              </a:r>
              <a:endParaRPr kumimoji="1" lang="ja-JP" altLang="en-US" sz="1300" dirty="0">
                <a:latin typeface="Segoe UI"/>
                <a:cs typeface="Segoe UI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2624821" y="5157988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300" dirty="0" smtClean="0">
                  <a:latin typeface="Segoe UI"/>
                  <a:cs typeface="Segoe UI"/>
                </a:rPr>
                <a:t>GTX660</a:t>
              </a:r>
              <a:endParaRPr kumimoji="1" lang="ja-JP" altLang="en-US" sz="1300" dirty="0">
                <a:latin typeface="Segoe UI"/>
                <a:cs typeface="Segoe UI"/>
              </a:endParaRPr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1563370" y="4586310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300" dirty="0" smtClean="0">
                  <a:latin typeface="Segoe UI"/>
                  <a:cs typeface="Segoe UI"/>
                </a:rPr>
                <a:t>GTX660</a:t>
              </a:r>
              <a:endParaRPr kumimoji="1" lang="ja-JP" altLang="en-US" sz="1300" dirty="0">
                <a:latin typeface="Segoe UI"/>
                <a:cs typeface="Segoe UI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563370" y="5155839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300" dirty="0" smtClean="0">
                  <a:latin typeface="Segoe UI"/>
                  <a:cs typeface="Segoe UI"/>
                </a:rPr>
                <a:t>GTX660</a:t>
              </a:r>
              <a:endParaRPr kumimoji="1" lang="ja-JP" altLang="en-US" sz="1300" dirty="0">
                <a:latin typeface="Segoe UI"/>
                <a:cs typeface="Segoe UI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6739393" y="523096"/>
            <a:ext cx="1703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Express system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670992" y="4873133"/>
            <a:ext cx="1905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Gaming machine</a:t>
            </a:r>
            <a:endParaRPr kumimoji="1" lang="ja-JP" altLang="en-US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16825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Achieved TEPS (Traversed Edges Per Second)</a:t>
            </a:r>
            <a:endParaRPr kumimoji="1" lang="ja-JP" alt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idx="1"/>
          </p:nvPr>
        </p:nvSpPr>
        <p:spPr>
          <a:xfrm>
            <a:off x="457200" y="1456341"/>
            <a:ext cx="3931920" cy="639762"/>
          </a:xfrm>
        </p:spPr>
        <p:txBody>
          <a:bodyPr/>
          <a:lstStyle/>
          <a:p>
            <a:r>
              <a:rPr kumimoji="1" lang="en-US" altLang="ja-JP" sz="2400" dirty="0" smtClean="0"/>
              <a:t>Gaming machine</a:t>
            </a:r>
            <a:endParaRPr kumimoji="1" lang="ja-JP" altLang="en-US" sz="2400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6083345"/>
              </p:ext>
            </p:extLst>
          </p:nvPr>
        </p:nvGraphicFramePr>
        <p:xfrm>
          <a:off x="457200" y="2096103"/>
          <a:ext cx="3932238" cy="4293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テキスト プレースホルダー 17"/>
          <p:cNvSpPr>
            <a:spLocks noGrp="1"/>
          </p:cNvSpPr>
          <p:nvPr>
            <p:ph type="body" sz="quarter" idx="3"/>
          </p:nvPr>
        </p:nvSpPr>
        <p:spPr>
          <a:xfrm>
            <a:off x="4754880" y="1456341"/>
            <a:ext cx="3931920" cy="639762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/>
              <a:t>Express multi-GPU system</a:t>
            </a:r>
          </a:p>
        </p:txBody>
      </p:sp>
      <p:graphicFrame>
        <p:nvGraphicFramePr>
          <p:cNvPr id="16" name="コンテンツ プレースホルダー 1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05045861"/>
              </p:ext>
            </p:extLst>
          </p:nvPr>
        </p:nvGraphicFramePr>
        <p:xfrm>
          <a:off x="4754563" y="2096103"/>
          <a:ext cx="3932237" cy="4293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28</a:t>
            </a:fld>
            <a:endParaRPr kumimoji="1" lang="ja-JP" altLang="en-US"/>
          </a:p>
        </p:txBody>
      </p:sp>
      <p:grpSp>
        <p:nvGrpSpPr>
          <p:cNvPr id="21" name="図形グループ 20"/>
          <p:cNvGrpSpPr/>
          <p:nvPr/>
        </p:nvGrpSpPr>
        <p:grpSpPr>
          <a:xfrm>
            <a:off x="3472210" y="2580871"/>
            <a:ext cx="4525951" cy="2867635"/>
            <a:chOff x="3472210" y="2580871"/>
            <a:chExt cx="4525951" cy="2867635"/>
          </a:xfrm>
        </p:grpSpPr>
        <p:sp>
          <p:nvSpPr>
            <p:cNvPr id="19" name="正方形/長方形 18"/>
            <p:cNvSpPr/>
            <p:nvPr/>
          </p:nvSpPr>
          <p:spPr>
            <a:xfrm>
              <a:off x="3472210" y="2580871"/>
              <a:ext cx="235577" cy="2867635"/>
            </a:xfrm>
            <a:prstGeom prst="rect">
              <a:avLst/>
            </a:prstGeom>
            <a:noFill/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7762584" y="2580871"/>
              <a:ext cx="235577" cy="2867635"/>
            </a:xfrm>
            <a:prstGeom prst="rect">
              <a:avLst/>
            </a:prstGeom>
            <a:noFill/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角丸四角形吹き出し 21"/>
          <p:cNvSpPr/>
          <p:nvPr/>
        </p:nvSpPr>
        <p:spPr>
          <a:xfrm>
            <a:off x="782611" y="2924111"/>
            <a:ext cx="3839225" cy="1174094"/>
          </a:xfrm>
          <a:prstGeom prst="wedgeRoundRectCallout">
            <a:avLst>
              <a:gd name="adj1" fmla="val 50665"/>
              <a:gd name="adj2" fmla="val 6007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kumimoji="1" lang="en-US" altLang="ja-JP" dirty="0" smtClean="0">
                <a:latin typeface="Segoe UI"/>
                <a:cs typeface="Segoe UI"/>
              </a:rPr>
              <a:t>About 80% of communication are hidden</a:t>
            </a:r>
          </a:p>
          <a:p>
            <a:pPr marL="285750" indent="-285750">
              <a:buFont typeface="Arial"/>
              <a:buChar char="•"/>
            </a:pPr>
            <a:r>
              <a:rPr lang="en-US" altLang="ja-JP" dirty="0">
                <a:latin typeface="Segoe UI"/>
                <a:cs typeface="Segoe UI"/>
              </a:rPr>
              <a:t>A</a:t>
            </a:r>
            <a:r>
              <a:rPr lang="en-US" altLang="ja-JP" dirty="0" smtClean="0">
                <a:latin typeface="Segoe UI"/>
                <a:cs typeface="Segoe UI"/>
              </a:rPr>
              <a:t>ggregate throughput are almost at theoretical maximum</a:t>
            </a:r>
            <a:endParaRPr kumimoji="1" lang="en-US" altLang="ja-JP" dirty="0" smtClean="0">
              <a:latin typeface="Segoe UI"/>
              <a:cs typeface="Segoe UI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707787" y="6389688"/>
            <a:ext cx="1692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edgefactor</a:t>
            </a:r>
            <a:r>
              <a:rPr kumimoji="1" lang="en-US" altLang="ja-JP" dirty="0" smtClean="0">
                <a:latin typeface="Segoe UI"/>
                <a:cs typeface="Segoe UI"/>
              </a:rPr>
              <a:t>=16</a:t>
            </a:r>
            <a:endParaRPr kumimoji="1" lang="ja-JP" altLang="en-US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180918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Strong scaling (SCALE=22)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29</a:t>
            </a:fld>
            <a:endParaRPr kumimoji="1" lang="ja-JP" altLang="en-US"/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993996"/>
              </p:ext>
            </p:extLst>
          </p:nvPr>
        </p:nvGraphicFramePr>
        <p:xfrm>
          <a:off x="457200" y="1519238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角丸四角形 39"/>
          <p:cNvSpPr/>
          <p:nvPr/>
        </p:nvSpPr>
        <p:spPr>
          <a:xfrm>
            <a:off x="5874849" y="2599210"/>
            <a:ext cx="3005593" cy="1390832"/>
          </a:xfrm>
          <a:prstGeom prst="roundRect">
            <a:avLst>
              <a:gd name="adj" fmla="val 1087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altLang="ja-JP" dirty="0" smtClean="0">
                <a:latin typeface="Segoe UI"/>
                <a:cs typeface="Segoe UI"/>
              </a:rPr>
              <a:t>Transfer times are constant</a:t>
            </a:r>
          </a:p>
          <a:p>
            <a:pPr marL="285750" indent="-285750">
              <a:buFont typeface="Arial"/>
              <a:buChar char="•"/>
            </a:pPr>
            <a:r>
              <a:rPr lang="en-US" altLang="ja-JP" dirty="0" smtClean="0">
                <a:latin typeface="Segoe UI"/>
                <a:cs typeface="Segoe UI"/>
              </a:rPr>
              <a:t>#GPUs is larger, the rate of transfer is bigger</a:t>
            </a:r>
            <a:endParaRPr lang="en-US" altLang="ja-JP" dirty="0">
              <a:latin typeface="Segoe UI"/>
              <a:cs typeface="Segoe UI"/>
            </a:endParaRPr>
          </a:p>
        </p:txBody>
      </p:sp>
      <p:cxnSp>
        <p:nvCxnSpPr>
          <p:cNvPr id="45" name="直線コネクタ 44"/>
          <p:cNvCxnSpPr/>
          <p:nvPr/>
        </p:nvCxnSpPr>
        <p:spPr>
          <a:xfrm flipV="1">
            <a:off x="4620223" y="4673600"/>
            <a:ext cx="2705100" cy="1485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4620223" y="4900885"/>
            <a:ext cx="27051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858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 smtClean="0"/>
              <a:t>Background</a:t>
            </a:r>
          </a:p>
          <a:p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Cost-efficient multi-GPU systems</a:t>
            </a:r>
          </a:p>
          <a:p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Breadth First Search (BFS)</a:t>
            </a:r>
          </a:p>
          <a:p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Related work</a:t>
            </a:r>
          </a:p>
          <a:p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Algorithm and Implementation</a:t>
            </a:r>
          </a:p>
          <a:p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Evaluation</a:t>
            </a:r>
          </a:p>
          <a:p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kumimoji="1" lang="en-US" altLang="ja-JP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507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Comparing with our previous BFS [4]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22525"/>
            <a:ext cx="8229600" cy="1272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Improved the BFS by </a:t>
            </a:r>
            <a:r>
              <a:rPr kumimoji="1" lang="en-US" altLang="ja-JP" dirty="0" err="1" smtClean="0"/>
              <a:t>Mastrostefano</a:t>
            </a:r>
            <a:r>
              <a:rPr kumimoji="1" lang="en-US" altLang="ja-JP" dirty="0" smtClean="0"/>
              <a:t> et al. [5]</a:t>
            </a:r>
          </a:p>
          <a:p>
            <a:pPr lvl="1"/>
            <a:r>
              <a:rPr lang="en-US" altLang="ja-JP" dirty="0"/>
              <a:t>R</a:t>
            </a:r>
            <a:r>
              <a:rPr lang="en-US" altLang="ja-JP" dirty="0" smtClean="0"/>
              <a:t>educe </a:t>
            </a:r>
            <a:r>
              <a:rPr kumimoji="1" lang="en-US" altLang="ja-JP" dirty="0" smtClean="0"/>
              <a:t>the transfer size</a:t>
            </a:r>
          </a:p>
          <a:p>
            <a:pPr lvl="1"/>
            <a:r>
              <a:rPr lang="en-US" altLang="ja-JP" dirty="0" smtClean="0"/>
              <a:t>Sorting vertices at gathering neighbors is </a:t>
            </a:r>
            <a:r>
              <a:rPr lang="en-US" altLang="ja-JP" dirty="0"/>
              <a:t>b</a:t>
            </a:r>
            <a:r>
              <a:rPr lang="en-US" altLang="ja-JP" dirty="0" smtClean="0"/>
              <a:t>ottleneck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30</a:t>
            </a:fld>
            <a:endParaRPr kumimoji="1" lang="ja-JP" altLang="en-US"/>
          </a:p>
        </p:txBody>
      </p:sp>
      <p:graphicFrame>
        <p:nvGraphicFramePr>
          <p:cNvPr id="7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584327"/>
              </p:ext>
            </p:extLst>
          </p:nvPr>
        </p:nvGraphicFramePr>
        <p:xfrm>
          <a:off x="1475656" y="2484512"/>
          <a:ext cx="5956300" cy="376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4" name="図形グループ 13"/>
          <p:cNvGrpSpPr/>
          <p:nvPr/>
        </p:nvGrpSpPr>
        <p:grpSpPr>
          <a:xfrm>
            <a:off x="5521567" y="3433665"/>
            <a:ext cx="777677" cy="1440160"/>
            <a:chOff x="5497944" y="3237736"/>
            <a:chExt cx="777677" cy="1440160"/>
          </a:xfrm>
        </p:grpSpPr>
        <p:cxnSp>
          <p:nvCxnSpPr>
            <p:cNvPr id="11" name="直線矢印コネクタ 10"/>
            <p:cNvCxnSpPr/>
            <p:nvPr/>
          </p:nvCxnSpPr>
          <p:spPr>
            <a:xfrm>
              <a:off x="5497944" y="3237736"/>
              <a:ext cx="0" cy="1440160"/>
            </a:xfrm>
            <a:prstGeom prst="straightConnector1">
              <a:avLst/>
            </a:prstGeom>
            <a:ln w="57150" cmpd="sng">
              <a:solidFill>
                <a:srgbClr val="C0504D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/>
          </p:nvSpPr>
          <p:spPr>
            <a:xfrm>
              <a:off x="5497944" y="3556000"/>
              <a:ext cx="7776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solidFill>
                    <a:srgbClr val="C0504D"/>
                  </a:solidFill>
                  <a:latin typeface="Segoe UI"/>
                  <a:cs typeface="Segoe UI"/>
                </a:rPr>
                <a:t>x1/5</a:t>
              </a:r>
              <a:endParaRPr kumimoji="1" lang="ja-JP" altLang="en-US" sz="2400" dirty="0">
                <a:solidFill>
                  <a:srgbClr val="C0504D"/>
                </a:solidFill>
                <a:latin typeface="Segoe UI"/>
                <a:cs typeface="Segoe UI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772160" y="6112938"/>
            <a:ext cx="814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[4] T. </a:t>
            </a:r>
            <a:r>
              <a:rPr kumimoji="1" lang="en-US" altLang="ja-JP" dirty="0" err="1" smtClean="0">
                <a:latin typeface="Segoe UI"/>
                <a:cs typeface="Segoe UI"/>
              </a:rPr>
              <a:t>Mitsuishi</a:t>
            </a:r>
            <a:r>
              <a:rPr kumimoji="1" lang="en-US" altLang="ja-JP" dirty="0" smtClean="0">
                <a:latin typeface="Segoe UI"/>
                <a:cs typeface="Segoe UI"/>
              </a:rPr>
              <a:t> et al, “</a:t>
            </a:r>
            <a:r>
              <a:rPr lang="en-US" altLang="ja-JP" dirty="0" smtClean="0"/>
              <a:t>Accelerating </a:t>
            </a:r>
            <a:r>
              <a:rPr lang="en-US" altLang="ja-JP" dirty="0"/>
              <a:t>breadth first search on </a:t>
            </a:r>
            <a:r>
              <a:rPr lang="en-US" altLang="ja-JP" dirty="0" err="1"/>
              <a:t>gpu</a:t>
            </a:r>
            <a:r>
              <a:rPr lang="en-US" altLang="ja-JP" dirty="0"/>
              <a:t>-</a:t>
            </a:r>
            <a:r>
              <a:rPr lang="en-US" altLang="ja-JP" dirty="0" smtClean="0"/>
              <a:t>box”, </a:t>
            </a:r>
            <a:r>
              <a:rPr lang="en-US" altLang="ja-JP" i="1" dirty="0" smtClean="0"/>
              <a:t>HEART14</a:t>
            </a:r>
            <a:endParaRPr kumimoji="1" lang="en-US" altLang="ja-JP" i="1" dirty="0" smtClean="0">
              <a:latin typeface="Segoe UI"/>
              <a:cs typeface="Segoe UI"/>
            </a:endParaRPr>
          </a:p>
          <a:p>
            <a:r>
              <a:rPr kumimoji="1" lang="en-US" altLang="ja-JP" dirty="0" smtClean="0">
                <a:latin typeface="Segoe UI"/>
                <a:cs typeface="Segoe UI"/>
              </a:rPr>
              <a:t>[</a:t>
            </a:r>
            <a:r>
              <a:rPr lang="en-US" altLang="ja-JP" dirty="0">
                <a:latin typeface="Segoe UI"/>
                <a:cs typeface="Segoe UI"/>
              </a:rPr>
              <a:t>5</a:t>
            </a:r>
            <a:r>
              <a:rPr kumimoji="1" lang="en-US" altLang="ja-JP" dirty="0" smtClean="0">
                <a:latin typeface="Segoe UI"/>
                <a:cs typeface="Segoe UI"/>
              </a:rPr>
              <a:t>] </a:t>
            </a:r>
            <a:r>
              <a:rPr lang="en-US" altLang="ja-JP" dirty="0"/>
              <a:t>E. </a:t>
            </a:r>
            <a:r>
              <a:rPr lang="en-US" altLang="ja-JP" dirty="0" err="1"/>
              <a:t>Mastrostefano</a:t>
            </a:r>
            <a:r>
              <a:rPr lang="en-US" altLang="ja-JP" dirty="0"/>
              <a:t> </a:t>
            </a:r>
            <a:r>
              <a:rPr lang="en-US" altLang="ja-JP" dirty="0" smtClean="0"/>
              <a:t>et al, “Efficient </a:t>
            </a:r>
            <a:r>
              <a:rPr lang="en-US" altLang="ja-JP" dirty="0"/>
              <a:t>breadth first search on multi-</a:t>
            </a:r>
            <a:r>
              <a:rPr lang="en-US" altLang="ja-JP" dirty="0" err="1"/>
              <a:t>gpu</a:t>
            </a:r>
            <a:r>
              <a:rPr lang="en-US" altLang="ja-JP" dirty="0"/>
              <a:t> </a:t>
            </a:r>
            <a:r>
              <a:rPr lang="en-US" altLang="ja-JP" dirty="0" smtClean="0"/>
              <a:t>systems”</a:t>
            </a:r>
          </a:p>
        </p:txBody>
      </p:sp>
    </p:spTree>
    <p:extLst>
      <p:ext uri="{BB962C8B-B14F-4D97-AF65-F5344CB8AC3E}">
        <p14:creationId xmlns:p14="http://schemas.microsoft.com/office/powerpoint/2010/main" val="3368511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Comparing with Merrill et al. BFS [1]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>
          <a:xfrm>
            <a:off x="457200" y="1518920"/>
            <a:ext cx="8229600" cy="223012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altLang="ja-JP" sz="2400" dirty="0"/>
              <a:t>For conventional single host </a:t>
            </a:r>
            <a:r>
              <a:rPr lang="en-US" altLang="ja-JP" sz="2400" dirty="0" smtClean="0"/>
              <a:t>system</a:t>
            </a:r>
          </a:p>
          <a:p>
            <a:pPr marL="274320" lvl="2" indent="0">
              <a:buNone/>
            </a:pPr>
            <a:r>
              <a:rPr lang="en-US" altLang="ja-JP" sz="2000" dirty="0"/>
              <a:t>TEPS of Merrill’s BFS is </a:t>
            </a:r>
            <a:endParaRPr lang="en-US" altLang="ja-JP" sz="2000" dirty="0" smtClean="0"/>
          </a:p>
          <a:p>
            <a:pPr marL="891540" lvl="3" indent="-342900"/>
            <a:r>
              <a:rPr lang="en-US" altLang="ja-JP" sz="2000" dirty="0" smtClean="0"/>
              <a:t>x3.8 than gaming machine with 4 GPUs</a:t>
            </a:r>
          </a:p>
          <a:p>
            <a:pPr marL="891540" lvl="3" indent="-342900"/>
            <a:r>
              <a:rPr lang="en-US" altLang="ja-JP" sz="2000" dirty="0"/>
              <a:t>x</a:t>
            </a:r>
            <a:r>
              <a:rPr lang="en-US" altLang="ja-JP" sz="2000" dirty="0" smtClean="0"/>
              <a:t>3.1 than Express system with 4 GPUs </a:t>
            </a:r>
          </a:p>
          <a:p>
            <a:pPr marL="274320" lvl="2" indent="0">
              <a:buNone/>
            </a:pPr>
            <a:r>
              <a:rPr lang="en-US" altLang="ja-JP" sz="2000" dirty="0" smtClean="0"/>
              <a:t>Speedup rate of our BFS is higher than one of Merrill’s BFS</a:t>
            </a:r>
            <a:endParaRPr lang="en-US" altLang="ja-JP" sz="2000" dirty="0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638978"/>
              </p:ext>
            </p:extLst>
          </p:nvPr>
        </p:nvGraphicFramePr>
        <p:xfrm>
          <a:off x="1310640" y="4404360"/>
          <a:ext cx="636921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918704"/>
                <a:gridCol w="870857"/>
                <a:gridCol w="1048381"/>
                <a:gridCol w="870857"/>
                <a:gridCol w="918704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  <a:cs typeface="Segoe UI"/>
                      </a:endParaRP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Segoe UI"/>
                          <a:cs typeface="Segoe UI"/>
                        </a:rPr>
                        <a:t>Merrill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  <a:cs typeface="Segoe UI"/>
                      </a:endParaRP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Segoe UI"/>
                          <a:cs typeface="Segoe UI"/>
                        </a:rPr>
                        <a:t>Gaming machine</a:t>
                      </a:r>
                    </a:p>
                  </a:txBody>
                  <a:tcPr marL="12700" marR="12700" marT="12700" marB="0" anchor="b">
                    <a:lnT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Segoe UI"/>
                          <a:cs typeface="Segoe UI"/>
                        </a:rPr>
                        <a:t>Express system</a:t>
                      </a:r>
                    </a:p>
                  </a:txBody>
                  <a:tcPr marL="12700" marR="12700" marT="12700" marB="0" anchor="b">
                    <a:lnR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#GPUs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GTEPS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Speedup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  <a:cs typeface="Segoe UI"/>
                      </a:endParaRPr>
                    </a:p>
                  </a:txBody>
                  <a:tcPr marL="12700" marR="12700" marT="12700" marB="0" anchor="b"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GTEPS</a:t>
                      </a:r>
                    </a:p>
                  </a:txBody>
                  <a:tcPr marL="12700" marR="12700" marT="12700" marB="0" anchor="b"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Speedup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  <a:cs typeface="Segoe UI"/>
                      </a:endParaRPr>
                    </a:p>
                  </a:txBody>
                  <a:tcPr marL="12700" marR="12700" marT="12700" marB="0" anchor="b"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GTEPS</a:t>
                      </a:r>
                    </a:p>
                  </a:txBody>
                  <a:tcPr marL="12700" marR="12700" marT="12700" marB="0" anchor="b"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Speedup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  <a:cs typeface="Segoe UI"/>
                      </a:endParaRPr>
                    </a:p>
                  </a:txBody>
                  <a:tcPr marL="12700" marR="12700" marT="12700" marB="0" anchor="b">
                    <a:lnR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3.1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-</a:t>
                      </a:r>
                    </a:p>
                  </a:txBody>
                  <a:tcPr marL="12700" marR="12700" marT="12700" marB="0" anchor="b"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0.14</a:t>
                      </a:r>
                    </a:p>
                  </a:txBody>
                  <a:tcPr marL="12700" marR="12700" marT="12700" marB="0" anchor="b"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-</a:t>
                      </a:r>
                    </a:p>
                  </a:txBody>
                  <a:tcPr marL="12700" marR="12700" marT="12700" marB="0" anchor="b"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0.32</a:t>
                      </a:r>
                    </a:p>
                  </a:txBody>
                  <a:tcPr marL="12700" marR="12700" marT="12700" marB="0" anchor="b"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-</a:t>
                      </a:r>
                    </a:p>
                  </a:txBody>
                  <a:tcPr marL="12700" marR="12700" marT="12700" marB="0" anchor="b">
                    <a:lnR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2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4.4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1.4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0.81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5.7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1.13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3.5</a:t>
                      </a:r>
                    </a:p>
                  </a:txBody>
                  <a:tcPr marL="12700" marR="12700" marT="12700" marB="0" anchor="b">
                    <a:lnR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4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6.2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1.4</a:t>
                      </a:r>
                    </a:p>
                  </a:txBody>
                  <a:tcPr marL="12700" marR="12700" marT="12700" marB="0" anchor="b"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1.62</a:t>
                      </a:r>
                    </a:p>
                  </a:txBody>
                  <a:tcPr marL="12700" marR="12700" marT="12700" marB="0" anchor="b"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chemeClr val="accent2"/>
                          </a:solidFill>
                          <a:effectLst/>
                          <a:latin typeface="Segoe UI"/>
                          <a:cs typeface="Segoe UI"/>
                        </a:rPr>
                        <a:t>2.0</a:t>
                      </a:r>
                    </a:p>
                  </a:txBody>
                  <a:tcPr marL="12700" marR="12700" marT="12700" marB="0" anchor="b"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  <a:cs typeface="Segoe UI"/>
                        </a:rPr>
                        <a:t>1.99</a:t>
                      </a:r>
                    </a:p>
                  </a:txBody>
                  <a:tcPr marL="12700" marR="12700" marT="12700" marB="0" anchor="b"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200" b="0" i="0" u="none" strike="noStrike" dirty="0">
                          <a:solidFill>
                            <a:srgbClr val="C0504D"/>
                          </a:solidFill>
                          <a:effectLst/>
                          <a:latin typeface="Segoe UI"/>
                          <a:cs typeface="Segoe UI"/>
                        </a:rPr>
                        <a:t>1.8</a:t>
                      </a:r>
                    </a:p>
                  </a:txBody>
                  <a:tcPr marL="12700" marR="12700" marT="12700" marB="0" anchor="b">
                    <a:lnR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2254250" y="4006056"/>
            <a:ext cx="4491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Strong scaling (SCALE=20, </a:t>
            </a:r>
            <a:r>
              <a:rPr kumimoji="1" lang="en-US" altLang="ja-JP" dirty="0" err="1" smtClean="0">
                <a:latin typeface="Segoe UI"/>
                <a:cs typeface="Segoe UI"/>
              </a:rPr>
              <a:t>edgefactor</a:t>
            </a:r>
            <a:r>
              <a:rPr kumimoji="1" lang="en-US" altLang="ja-JP" dirty="0" smtClean="0">
                <a:latin typeface="Segoe UI"/>
                <a:cs typeface="Segoe UI"/>
              </a:rPr>
              <a:t>=96)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5" name="左カーブ矢印 34"/>
          <p:cNvSpPr/>
          <p:nvPr/>
        </p:nvSpPr>
        <p:spPr>
          <a:xfrm>
            <a:off x="3038312" y="5315367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左カーブ矢印 35"/>
          <p:cNvSpPr/>
          <p:nvPr/>
        </p:nvSpPr>
        <p:spPr>
          <a:xfrm>
            <a:off x="3038312" y="5732676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左カーブ矢印 36"/>
          <p:cNvSpPr/>
          <p:nvPr/>
        </p:nvSpPr>
        <p:spPr>
          <a:xfrm>
            <a:off x="4839756" y="5315367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8" name="左カーブ矢印 37"/>
          <p:cNvSpPr/>
          <p:nvPr/>
        </p:nvSpPr>
        <p:spPr>
          <a:xfrm>
            <a:off x="4839756" y="5732676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左カーブ矢印 38"/>
          <p:cNvSpPr/>
          <p:nvPr/>
        </p:nvSpPr>
        <p:spPr>
          <a:xfrm>
            <a:off x="6782778" y="5315367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0" name="左カーブ矢印 39"/>
          <p:cNvSpPr/>
          <p:nvPr/>
        </p:nvSpPr>
        <p:spPr>
          <a:xfrm>
            <a:off x="6782778" y="5732676"/>
            <a:ext cx="226373" cy="3763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86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rgbClr val="BFBFBF"/>
                </a:solidFill>
              </a:rPr>
              <a:t>Background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Cost-efficient multi-GPU systems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Breadth First Search (BFS)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Algorithm and Implementation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Evaluation</a:t>
            </a:r>
          </a:p>
          <a:p>
            <a:r>
              <a:rPr lang="en-US" altLang="ja-JP" b="1" dirty="0" smtClean="0"/>
              <a:t>Conclusion</a:t>
            </a:r>
            <a:endParaRPr kumimoji="1" lang="en-US" altLang="ja-JP" b="1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48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P</a:t>
            </a:r>
            <a:r>
              <a:rPr kumimoji="1" lang="en-US" altLang="ja-JP" dirty="0" smtClean="0"/>
              <a:t>arallel BFS for cost-efficient GPU systems</a:t>
            </a:r>
          </a:p>
          <a:p>
            <a:pPr lvl="1"/>
            <a:r>
              <a:rPr kumimoji="1" lang="en-US" altLang="ja-JP" dirty="0" smtClean="0"/>
              <a:t>Combine vector-type and queue-type array to gather neighbors</a:t>
            </a:r>
          </a:p>
          <a:p>
            <a:pPr lvl="1"/>
            <a:r>
              <a:rPr lang="en-US" altLang="ja-JP" dirty="0" smtClean="0"/>
              <a:t>Save memory usage</a:t>
            </a:r>
            <a:endParaRPr lang="en-US" altLang="ja-JP" dirty="0"/>
          </a:p>
          <a:p>
            <a:pPr lvl="1"/>
            <a:r>
              <a:rPr lang="en-US" altLang="ja-JP" dirty="0"/>
              <a:t>C</a:t>
            </a:r>
            <a:r>
              <a:rPr lang="en-US" altLang="ja-JP" dirty="0" smtClean="0"/>
              <a:t>ircular Left-right approach to achieve high throughput</a:t>
            </a:r>
            <a:endParaRPr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dirty="0"/>
              <a:t>G</a:t>
            </a:r>
            <a:r>
              <a:rPr lang="en-US" altLang="ja-JP" dirty="0" smtClean="0"/>
              <a:t>ood </a:t>
            </a:r>
            <a:r>
              <a:rPr lang="en-US" altLang="ja-JP" dirty="0"/>
              <a:t>strong </a:t>
            </a:r>
            <a:r>
              <a:rPr lang="en-US" altLang="ja-JP" dirty="0" smtClean="0"/>
              <a:t>scaling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Hide about 80% communication time</a:t>
            </a:r>
          </a:p>
          <a:p>
            <a:pPr lvl="1"/>
            <a:r>
              <a:rPr lang="en-US" altLang="ja-JP" dirty="0" smtClean="0"/>
              <a:t>Achieve theoretical maximum aggregate throughput</a:t>
            </a:r>
            <a:endParaRPr kumimoji="1" lang="en-US" altLang="ja-JP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dirty="0" smtClean="0"/>
              <a:t>Future work will focus on transferring computation results</a:t>
            </a:r>
          </a:p>
          <a:p>
            <a:pPr lvl="1"/>
            <a:r>
              <a:rPr lang="en-US" altLang="ja-JP" dirty="0" smtClean="0"/>
              <a:t>Device-to-Host communication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868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Overlap communication and computation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34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>
          <a:xfrm>
            <a:off x="457200" y="2136970"/>
            <a:ext cx="8229600" cy="93143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err="1" smtClean="0"/>
              <a:t>Nvidia</a:t>
            </a:r>
            <a:r>
              <a:rPr kumimoji="1" lang="en-US" altLang="ja-JP" dirty="0" smtClean="0"/>
              <a:t> </a:t>
            </a:r>
            <a:r>
              <a:rPr lang="en-US" altLang="ja-JP" dirty="0"/>
              <a:t>v</a:t>
            </a:r>
            <a:r>
              <a:rPr kumimoji="1" lang="en-US" altLang="ja-JP" dirty="0" smtClean="0"/>
              <a:t>isual </a:t>
            </a:r>
            <a:r>
              <a:rPr lang="en-US" altLang="ja-JP" dirty="0" smtClean="0"/>
              <a:t>p</a:t>
            </a:r>
            <a:r>
              <a:rPr kumimoji="1" lang="en-US" altLang="ja-JP" dirty="0" smtClean="0"/>
              <a:t>rofiler (</a:t>
            </a:r>
            <a:r>
              <a:rPr kumimoji="1" lang="en-US" altLang="ja-JP" dirty="0" err="1" smtClean="0"/>
              <a:t>nvvp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9" name="図 8" descr="nvv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68403"/>
            <a:ext cx="8686800" cy="279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31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下矢印 58"/>
          <p:cNvSpPr/>
          <p:nvPr/>
        </p:nvSpPr>
        <p:spPr>
          <a:xfrm>
            <a:off x="584534" y="1676117"/>
            <a:ext cx="694267" cy="5029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– overview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35</a:t>
            </a:fld>
            <a:endParaRPr kumimoji="1" lang="ja-JP" altLang="en-US"/>
          </a:p>
        </p:txBody>
      </p:sp>
      <p:grpSp>
        <p:nvGrpSpPr>
          <p:cNvPr id="7" name="図形グループ 6"/>
          <p:cNvGrpSpPr/>
          <p:nvPr/>
        </p:nvGrpSpPr>
        <p:grpSpPr>
          <a:xfrm>
            <a:off x="6495443" y="577951"/>
            <a:ext cx="2480150" cy="1493044"/>
            <a:chOff x="5277736" y="95444"/>
            <a:chExt cx="3210333" cy="1932612"/>
          </a:xfrm>
        </p:grpSpPr>
        <p:sp>
          <p:nvSpPr>
            <p:cNvPr id="8" name="円/楕円 7"/>
            <p:cNvSpPr/>
            <p:nvPr/>
          </p:nvSpPr>
          <p:spPr>
            <a:xfrm>
              <a:off x="5277736" y="783017"/>
              <a:ext cx="504056" cy="504056"/>
            </a:xfrm>
            <a:prstGeom prst="ellipse">
              <a:avLst/>
            </a:prstGeom>
            <a:solidFill>
              <a:srgbClr val="7F7F7F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FFFFFF"/>
                  </a:solidFill>
                  <a:latin typeface="Segoe UI"/>
                  <a:ea typeface="メイリオ"/>
                </a:rPr>
                <a:t>0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900558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1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6499437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4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5924138" y="95444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2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866314" y="100701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3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7522661" y="783017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5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03394" y="1524000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FFFF"/>
                  </a:solidFill>
                  <a:latin typeface="Segoe UI"/>
                  <a:ea typeface="メイリオ"/>
                </a:rPr>
                <a:t>6</a:t>
              </a:r>
              <a:endParaRPr kumimoji="1" lang="ja-JP" altLang="en-US" dirty="0">
                <a:solidFill>
                  <a:srgbClr val="FFFFFF"/>
                </a:solidFill>
                <a:latin typeface="Segoe UI"/>
                <a:ea typeface="メイリオ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984013" y="1516922"/>
              <a:ext cx="504056" cy="504056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000000"/>
                  </a:solidFill>
                  <a:latin typeface="Segoe UI"/>
                  <a:ea typeface="メイリオ"/>
                </a:rPr>
                <a:t>7</a:t>
              </a:r>
              <a:endParaRPr kumimoji="1" lang="ja-JP" altLang="en-US" dirty="0">
                <a:solidFill>
                  <a:srgbClr val="000000"/>
                </a:solidFill>
                <a:latin typeface="Segoe UI"/>
                <a:ea typeface="メイリオ"/>
              </a:endParaRPr>
            </a:p>
          </p:txBody>
        </p:sp>
        <p:cxnSp>
          <p:nvCxnSpPr>
            <p:cNvPr id="16" name="直線コネクタ 15"/>
            <p:cNvCxnSpPr>
              <a:stCxn id="11" idx="3"/>
              <a:endCxn id="8" idx="7"/>
            </p:cNvCxnSpPr>
            <p:nvPr/>
          </p:nvCxnSpPr>
          <p:spPr>
            <a:xfrm flipH="1">
              <a:off x="5707975" y="525683"/>
              <a:ext cx="289980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直線コネクタ 16"/>
            <p:cNvCxnSpPr>
              <a:stCxn id="8" idx="5"/>
              <a:endCxn id="9" idx="1"/>
            </p:cNvCxnSpPr>
            <p:nvPr/>
          </p:nvCxnSpPr>
          <p:spPr>
            <a:xfrm>
              <a:off x="5707975" y="1213256"/>
              <a:ext cx="266400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直線コネクタ 17"/>
            <p:cNvCxnSpPr>
              <a:stCxn id="11" idx="5"/>
              <a:endCxn id="10" idx="1"/>
            </p:cNvCxnSpPr>
            <p:nvPr/>
          </p:nvCxnSpPr>
          <p:spPr>
            <a:xfrm>
              <a:off x="6354377" y="525683"/>
              <a:ext cx="218877" cy="33115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直線コネクタ 18"/>
            <p:cNvCxnSpPr>
              <a:stCxn id="12" idx="5"/>
              <a:endCxn id="13" idx="1"/>
            </p:cNvCxnSpPr>
            <p:nvPr/>
          </p:nvCxnSpPr>
          <p:spPr>
            <a:xfrm>
              <a:off x="7296553" y="530940"/>
              <a:ext cx="299925" cy="32589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直線コネクタ 19"/>
            <p:cNvCxnSpPr>
              <a:stCxn id="10" idx="5"/>
              <a:endCxn id="14" idx="0"/>
            </p:cNvCxnSpPr>
            <p:nvPr/>
          </p:nvCxnSpPr>
          <p:spPr>
            <a:xfrm>
              <a:off x="6929676" y="1213256"/>
              <a:ext cx="125746" cy="3107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直線コネクタ 20"/>
            <p:cNvCxnSpPr>
              <a:stCxn id="9" idx="6"/>
              <a:endCxn id="14" idx="2"/>
            </p:cNvCxnSpPr>
            <p:nvPr/>
          </p:nvCxnSpPr>
          <p:spPr>
            <a:xfrm>
              <a:off x="6404614" y="1776028"/>
              <a:ext cx="39878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直線コネクタ 21"/>
            <p:cNvCxnSpPr>
              <a:stCxn id="10" idx="3"/>
              <a:endCxn id="9" idx="7"/>
            </p:cNvCxnSpPr>
            <p:nvPr/>
          </p:nvCxnSpPr>
          <p:spPr>
            <a:xfrm flipH="1">
              <a:off x="6330797" y="1213256"/>
              <a:ext cx="242457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直線コネクタ 22"/>
            <p:cNvCxnSpPr>
              <a:stCxn id="8" idx="6"/>
              <a:endCxn id="10" idx="2"/>
            </p:cNvCxnSpPr>
            <p:nvPr/>
          </p:nvCxnSpPr>
          <p:spPr>
            <a:xfrm>
              <a:off x="5781792" y="1035045"/>
              <a:ext cx="71764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直線コネクタ 23"/>
            <p:cNvCxnSpPr>
              <a:stCxn id="11" idx="4"/>
              <a:endCxn id="9" idx="0"/>
            </p:cNvCxnSpPr>
            <p:nvPr/>
          </p:nvCxnSpPr>
          <p:spPr>
            <a:xfrm flipH="1">
              <a:off x="6152586" y="599500"/>
              <a:ext cx="23580" cy="9245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直線コネクタ 24"/>
            <p:cNvCxnSpPr>
              <a:stCxn id="11" idx="6"/>
              <a:endCxn id="12" idx="2"/>
            </p:cNvCxnSpPr>
            <p:nvPr/>
          </p:nvCxnSpPr>
          <p:spPr>
            <a:xfrm>
              <a:off x="6428194" y="347472"/>
              <a:ext cx="438120" cy="525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直線コネクタ 25"/>
            <p:cNvCxnSpPr>
              <a:stCxn id="12" idx="4"/>
              <a:endCxn id="10" idx="7"/>
            </p:cNvCxnSpPr>
            <p:nvPr/>
          </p:nvCxnSpPr>
          <p:spPr>
            <a:xfrm flipH="1">
              <a:off x="6929676" y="604757"/>
              <a:ext cx="188666" cy="25207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直線コネクタ 26"/>
            <p:cNvCxnSpPr>
              <a:stCxn id="13" idx="3"/>
              <a:endCxn id="14" idx="7"/>
            </p:cNvCxnSpPr>
            <p:nvPr/>
          </p:nvCxnSpPr>
          <p:spPr>
            <a:xfrm flipH="1">
              <a:off x="7233633" y="1213256"/>
              <a:ext cx="362845" cy="384561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直線コネクタ 27"/>
            <p:cNvCxnSpPr>
              <a:stCxn id="13" idx="5"/>
              <a:endCxn id="15" idx="0"/>
            </p:cNvCxnSpPr>
            <p:nvPr/>
          </p:nvCxnSpPr>
          <p:spPr>
            <a:xfrm>
              <a:off x="7952900" y="1213256"/>
              <a:ext cx="283141" cy="3036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567788" y="2551951"/>
            <a:ext cx="2635344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GatherNeighbors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588732"/>
              </p:ext>
            </p:extLst>
          </p:nvPr>
        </p:nvGraphicFramePr>
        <p:xfrm>
          <a:off x="1562643" y="1840211"/>
          <a:ext cx="1827267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accent2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chemeClr val="accent2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テキスト ボックス 30"/>
          <p:cNvSpPr txBox="1"/>
          <p:nvPr/>
        </p:nvSpPr>
        <p:spPr>
          <a:xfrm>
            <a:off x="567601" y="1420080"/>
            <a:ext cx="330653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Input: </a:t>
            </a:r>
            <a:r>
              <a:rPr kumimoji="1" lang="en-US" altLang="ja-JP" b="1" i="1" dirty="0" smtClean="0">
                <a:latin typeface="Segoe UI"/>
                <a:cs typeface="Segoe UI"/>
              </a:rPr>
              <a:t>Queue</a:t>
            </a:r>
            <a:r>
              <a:rPr kumimoji="1" lang="en-US" altLang="ja-JP" dirty="0" smtClean="0">
                <a:latin typeface="Segoe UI"/>
                <a:cs typeface="Segoe UI"/>
              </a:rPr>
              <a:t> (current frontier)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611632"/>
              </p:ext>
            </p:extLst>
          </p:nvPr>
        </p:nvGraphicFramePr>
        <p:xfrm>
          <a:off x="1555120" y="2974285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33" name="図形グループ 32"/>
          <p:cNvGrpSpPr/>
          <p:nvPr/>
        </p:nvGrpSpPr>
        <p:grpSpPr>
          <a:xfrm>
            <a:off x="1945552" y="3312759"/>
            <a:ext cx="4533080" cy="279056"/>
            <a:chOff x="921606" y="6354532"/>
            <a:chExt cx="4533080" cy="279056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92160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0</a:t>
              </a:r>
              <a:endParaRPr kumimoji="1" lang="ja-JP" altLang="en-US" sz="12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153211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1</a:t>
              </a:r>
              <a:endParaRPr kumimoji="1" lang="ja-JP" altLang="en-US" sz="12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21365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2</a:t>
              </a:r>
              <a:endParaRPr kumimoji="1" lang="ja-JP" altLang="en-US" sz="12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27493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3</a:t>
              </a:r>
              <a:endParaRPr kumimoji="1" lang="ja-JP" altLang="en-US" sz="12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353692" y="635453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4</a:t>
              </a:r>
              <a:endParaRPr kumimoji="1" lang="ja-JP" altLang="en-US" sz="12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966492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5</a:t>
              </a:r>
              <a:endParaRPr kumimoji="1" lang="ja-JP" altLang="en-US" sz="12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578402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6</a:t>
              </a:r>
              <a:endParaRPr kumimoji="1" lang="ja-JP" altLang="en-US" sz="12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184435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7</a:t>
              </a:r>
              <a:endParaRPr kumimoji="1" lang="ja-JP" altLang="en-US" sz="1200" dirty="0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1555120" y="3575025"/>
            <a:ext cx="2862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b="1" i="1" dirty="0" smtClean="0">
                <a:latin typeface="Segoe UI"/>
                <a:cs typeface="Segoe UI"/>
              </a:rPr>
              <a:t>Vector</a:t>
            </a:r>
            <a:r>
              <a:rPr kumimoji="1" lang="en-US" altLang="ja-JP" i="1" dirty="0" smtClean="0">
                <a:latin typeface="Segoe UI"/>
                <a:cs typeface="Segoe UI"/>
              </a:rPr>
              <a:t> </a:t>
            </a:r>
            <a:r>
              <a:rPr lang="en-US" altLang="ja-JP" dirty="0">
                <a:solidFill>
                  <a:srgbClr val="000000"/>
                </a:solidFill>
              </a:rPr>
              <a:t>has parent </a:t>
            </a:r>
            <a:r>
              <a:rPr lang="en-US" altLang="ja-JP" dirty="0" smtClean="0">
                <a:solidFill>
                  <a:srgbClr val="000000"/>
                </a:solidFill>
              </a:rPr>
              <a:t>vertices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7601" y="3976623"/>
            <a:ext cx="2246942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UpdateLabels</a:t>
            </a:r>
            <a:r>
              <a:rPr kumimoji="1" lang="en-US" altLang="ja-JP" dirty="0" smtClean="0">
                <a:latin typeface="Segoe UI"/>
                <a:cs typeface="Segoe UI"/>
              </a:rPr>
              <a:t> 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67601" y="5316563"/>
            <a:ext cx="2198701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Segoe UI"/>
                <a:cs typeface="Segoe UI"/>
              </a:rPr>
              <a:t>ConvertVto</a:t>
            </a:r>
            <a:r>
              <a:rPr lang="en-US" altLang="ja-JP" dirty="0" err="1" smtClean="0">
                <a:latin typeface="Segoe UI"/>
                <a:cs typeface="Segoe UI"/>
              </a:rPr>
              <a:t>Q</a:t>
            </a:r>
            <a:r>
              <a:rPr lang="en-US" altLang="ja-JP" dirty="0" smtClean="0">
                <a:latin typeface="Segoe UI"/>
                <a:cs typeface="Segoe UI"/>
              </a:rPr>
              <a:t> </a:t>
            </a:r>
            <a:r>
              <a:rPr kumimoji="1" lang="en-US" altLang="ja-JP" dirty="0" smtClean="0">
                <a:latin typeface="Segoe UI"/>
                <a:cs typeface="Segoe UI"/>
              </a:rPr>
              <a:t>kernel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368187"/>
              </p:ext>
            </p:extLst>
          </p:nvPr>
        </p:nvGraphicFramePr>
        <p:xfrm>
          <a:off x="1555120" y="4391517"/>
          <a:ext cx="4872712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7F7F7F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7F7F7F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000000"/>
                          </a:solidFill>
                          <a:latin typeface="Segoe UI"/>
                          <a:cs typeface="Segoe UI"/>
                        </a:rPr>
                        <a:t>-1</a:t>
                      </a:r>
                      <a:endParaRPr kumimoji="1" lang="ja-JP" altLang="en-US" sz="2200" b="0" dirty="0">
                        <a:solidFill>
                          <a:srgbClr val="000000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47" name="図形グループ 46"/>
          <p:cNvGrpSpPr/>
          <p:nvPr/>
        </p:nvGrpSpPr>
        <p:grpSpPr>
          <a:xfrm>
            <a:off x="1945552" y="4729991"/>
            <a:ext cx="4533080" cy="279056"/>
            <a:chOff x="921606" y="6354532"/>
            <a:chExt cx="4533080" cy="279056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92160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0</a:t>
              </a:r>
              <a:endParaRPr kumimoji="1" lang="ja-JP" altLang="en-US" sz="1200" dirty="0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532116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1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21365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2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2749373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3</a:t>
              </a:r>
              <a:endParaRPr kumimoji="1" lang="ja-JP" altLang="en-US" sz="12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353692" y="635453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4</a:t>
              </a:r>
              <a:endParaRPr kumimoji="1" lang="ja-JP" altLang="en-US" sz="12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966492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5</a:t>
              </a:r>
              <a:endParaRPr kumimoji="1" lang="ja-JP" altLang="en-US" sz="1200" dirty="0"/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4578402" y="63560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6</a:t>
              </a:r>
              <a:endParaRPr kumimoji="1" lang="ja-JP" altLang="en-US" sz="1200" dirty="0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5184435" y="635658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/>
                <a:t>7</a:t>
              </a:r>
              <a:endParaRPr kumimoji="1" lang="ja-JP" altLang="en-US" sz="1200" dirty="0"/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1555120" y="4941458"/>
            <a:ext cx="2862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kumimoji="1" lang="en-US" altLang="ja-JP" b="1" i="1" dirty="0" smtClean="0">
                <a:latin typeface="Segoe UI"/>
                <a:cs typeface="Segoe UI"/>
              </a:rPr>
              <a:t>Vector</a:t>
            </a:r>
            <a:r>
              <a:rPr kumimoji="1" lang="en-US" altLang="ja-JP" i="1" dirty="0" smtClean="0">
                <a:latin typeface="Segoe UI"/>
                <a:cs typeface="Segoe UI"/>
              </a:rPr>
              <a:t> </a:t>
            </a:r>
            <a:r>
              <a:rPr lang="en-US" altLang="ja-JP" dirty="0" smtClean="0">
                <a:solidFill>
                  <a:srgbClr val="000000"/>
                </a:solidFill>
              </a:rPr>
              <a:t>has parent vertices</a:t>
            </a: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80159"/>
              </p:ext>
            </p:extLst>
          </p:nvPr>
        </p:nvGraphicFramePr>
        <p:xfrm>
          <a:off x="1562643" y="5742196"/>
          <a:ext cx="1218178" cy="59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89"/>
                <a:gridCol w="609089"/>
              </a:tblGrid>
              <a:tr h="594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dirty="0" smtClean="0">
                          <a:solidFill>
                            <a:srgbClr val="4F81BD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kumimoji="1" lang="ja-JP" altLang="en-US" sz="2200" b="0" dirty="0">
                        <a:solidFill>
                          <a:srgbClr val="4F81BD"/>
                        </a:solidFill>
                        <a:latin typeface="Segoe UI"/>
                        <a:cs typeface="Segoe UI"/>
                      </a:endParaRPr>
                    </a:p>
                  </a:txBody>
                  <a:tcPr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テキスト ボックス 57"/>
          <p:cNvSpPr txBox="1"/>
          <p:nvPr/>
        </p:nvSpPr>
        <p:spPr>
          <a:xfrm>
            <a:off x="1577539" y="6336577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b="1" i="1" dirty="0" smtClean="0">
                <a:latin typeface="Segoe UI"/>
                <a:cs typeface="Segoe UI"/>
              </a:rPr>
              <a:t>Queue </a:t>
            </a:r>
            <a:r>
              <a:rPr lang="en-US" altLang="ja-JP" dirty="0">
                <a:solidFill>
                  <a:srgbClr val="000000"/>
                </a:solidFill>
              </a:rPr>
              <a:t>has vertices in </a:t>
            </a:r>
            <a:r>
              <a:rPr lang="en-US" altLang="ja-JP" dirty="0" smtClean="0">
                <a:solidFill>
                  <a:srgbClr val="000000"/>
                </a:solidFill>
              </a:rPr>
              <a:t>frontier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0" name="曲折矢印 59"/>
          <p:cNvSpPr/>
          <p:nvPr/>
        </p:nvSpPr>
        <p:spPr>
          <a:xfrm rot="10800000">
            <a:off x="3492928" y="1738613"/>
            <a:ext cx="3263472" cy="462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581846" y="2207730"/>
            <a:ext cx="317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current frontier are </a:t>
            </a:r>
            <a:r>
              <a:rPr kumimoji="1" lang="en-US" altLang="ja-JP" dirty="0" err="1" smtClean="0">
                <a:latin typeface="Segoe UI"/>
                <a:cs typeface="Segoe UI"/>
              </a:rPr>
              <a:t>enqueued</a:t>
            </a:r>
            <a:endParaRPr kumimoji="1" lang="ja-JP" altLang="en-US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69021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altLang="ja-JP" dirty="0" smtClean="0"/>
              <a:t>Big data processing has been applied in various fields</a:t>
            </a:r>
          </a:p>
          <a:p>
            <a:pPr lvl="1">
              <a:spcAft>
                <a:spcPts val="600"/>
              </a:spcAft>
            </a:pPr>
            <a:r>
              <a:rPr lang="en-US" altLang="ja-JP" dirty="0" smtClean="0"/>
              <a:t>SNS, biology and so on…</a:t>
            </a:r>
          </a:p>
          <a:p>
            <a:pPr lvl="1">
              <a:spcAft>
                <a:spcPts val="600"/>
              </a:spcAft>
            </a:pPr>
            <a:r>
              <a:rPr lang="en-US" altLang="ja-JP" dirty="0"/>
              <a:t>B</a:t>
            </a:r>
            <a:r>
              <a:rPr lang="en-US" altLang="ja-JP" dirty="0" smtClean="0"/>
              <a:t>ig data are </a:t>
            </a:r>
            <a:r>
              <a:rPr lang="en-US" altLang="ja-JP" dirty="0"/>
              <a:t>represented by large </a:t>
            </a:r>
            <a:r>
              <a:rPr lang="en-US" altLang="ja-JP" dirty="0" smtClean="0"/>
              <a:t>graphs</a:t>
            </a:r>
            <a:r>
              <a:rPr lang="en-US" altLang="ja-JP" dirty="0"/>
              <a:t> </a:t>
            </a:r>
            <a:r>
              <a:rPr lang="en-US" altLang="ja-JP" dirty="0" smtClean="0"/>
              <a:t>typically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altLang="ja-JP" dirty="0" smtClean="0"/>
              <a:t>Some supercomputers with many GPUs accelerate </a:t>
            </a:r>
            <a:r>
              <a:rPr lang="en-US" altLang="ja-JP" b="1" dirty="0" smtClean="0"/>
              <a:t>BFS</a:t>
            </a:r>
          </a:p>
          <a:p>
            <a:pPr lvl="1">
              <a:spcAft>
                <a:spcPts val="600"/>
              </a:spcAft>
            </a:pPr>
            <a:r>
              <a:rPr lang="en-US" altLang="ja-JP" dirty="0" smtClean="0"/>
              <a:t>Ueno et al. proposed BFS on TSUBAME2.0 [1]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altLang="ja-JP" u="sng" dirty="0" smtClean="0"/>
              <a:t>We accelerate BFS on </a:t>
            </a:r>
            <a:r>
              <a:rPr lang="en-US" altLang="ja-JP" b="1" u="sng" dirty="0" smtClean="0"/>
              <a:t>cost-efficient multi-GPU systems</a:t>
            </a:r>
          </a:p>
          <a:p>
            <a:pPr lvl="1">
              <a:spcAft>
                <a:spcPts val="600"/>
              </a:spcAft>
            </a:pPr>
            <a:r>
              <a:rPr lang="en-US" altLang="ja-JP" dirty="0" smtClean="0"/>
              <a:t>Data centers don’t treat scientific computing</a:t>
            </a:r>
          </a:p>
          <a:p>
            <a:pPr lvl="1">
              <a:spcAft>
                <a:spcPts val="600"/>
              </a:spcAft>
            </a:pPr>
            <a:r>
              <a:rPr lang="en-US" altLang="ja-JP" dirty="0" smtClean="0"/>
              <a:t>Small scale data centers have small communication bandwidth and small memory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6/2/2015</a:t>
            </a:r>
            <a:endParaRPr 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latin typeface="ヒラギノ角ゴ Pro W3"/>
                <a:cs typeface="ヒラギノ角ゴ Pro W3"/>
              </a:rPr>
              <a:pPr/>
              <a:t>4</a:t>
            </a:fld>
            <a:endParaRPr lang="en-US" dirty="0">
              <a:latin typeface="ヒラギノ角ゴ Pro W3"/>
              <a:cs typeface="ヒラギノ角ゴ Pro W3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90095" y="6211054"/>
            <a:ext cx="7738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[1] </a:t>
            </a:r>
            <a:r>
              <a:rPr lang="en-US" altLang="ja-JP" dirty="0">
                <a:latin typeface="Segoe UI"/>
                <a:cs typeface="Segoe UI"/>
              </a:rPr>
              <a:t>K. Ueno et al., Parallel distributed breadth first search on </a:t>
            </a:r>
            <a:r>
              <a:rPr lang="en-US" altLang="ja-JP" dirty="0" err="1">
                <a:latin typeface="Segoe UI"/>
                <a:cs typeface="Segoe UI"/>
              </a:rPr>
              <a:t>gpu</a:t>
            </a:r>
            <a:r>
              <a:rPr lang="en-US" altLang="ja-JP" dirty="0">
                <a:latin typeface="Segoe UI"/>
                <a:cs typeface="Segoe UI"/>
              </a:rPr>
              <a:t>, HiPC’13 </a:t>
            </a:r>
          </a:p>
        </p:txBody>
      </p:sp>
    </p:spTree>
    <p:extLst>
      <p:ext uri="{BB962C8B-B14F-4D97-AF65-F5344CB8AC3E}">
        <p14:creationId xmlns:p14="http://schemas.microsoft.com/office/powerpoint/2010/main" val="11280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rgbClr val="BFBFBF"/>
                </a:solidFill>
              </a:rPr>
              <a:t>Background</a:t>
            </a:r>
          </a:p>
          <a:p>
            <a:r>
              <a:rPr lang="en-US" altLang="ja-JP" b="1" dirty="0" smtClean="0"/>
              <a:t>Cost-efficient multi-GPU systems</a:t>
            </a:r>
          </a:p>
          <a:p>
            <a:pPr lvl="1"/>
            <a:r>
              <a:rPr lang="en-US" altLang="ja-JP" dirty="0" smtClean="0"/>
              <a:t>Express multi GPU system with ExpEther</a:t>
            </a:r>
          </a:p>
          <a:p>
            <a:pPr lvl="1"/>
            <a:r>
              <a:rPr lang="en-US" altLang="ja-JP" dirty="0" smtClean="0"/>
              <a:t>Gaming machine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Breadth First Search (BFS)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Algorithm and Implementation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Evaluation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Conclusion</a:t>
            </a:r>
            <a:endParaRPr kumimoji="1" lang="en-US" altLang="ja-JP" dirty="0" smtClean="0">
              <a:solidFill>
                <a:srgbClr val="BFBFB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928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 descr="133792577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595" y="5031451"/>
            <a:ext cx="1812746" cy="1113413"/>
          </a:xfrm>
          <a:prstGeom prst="rect">
            <a:avLst/>
          </a:prstGeom>
        </p:spPr>
      </p:pic>
      <p:grpSp>
        <p:nvGrpSpPr>
          <p:cNvPr id="148" name="図形グループ 147"/>
          <p:cNvGrpSpPr/>
          <p:nvPr/>
        </p:nvGrpSpPr>
        <p:grpSpPr>
          <a:xfrm>
            <a:off x="257681" y="3406788"/>
            <a:ext cx="8565150" cy="1856740"/>
            <a:chOff x="416460" y="3972560"/>
            <a:chExt cx="8565150" cy="1856740"/>
          </a:xfrm>
        </p:grpSpPr>
        <p:cxnSp>
          <p:nvCxnSpPr>
            <p:cNvPr id="104" name="直線コネクタ 103"/>
            <p:cNvCxnSpPr>
              <a:endCxn id="42" idx="2"/>
            </p:cNvCxnSpPr>
            <p:nvPr/>
          </p:nvCxnSpPr>
          <p:spPr>
            <a:xfrm flipH="1">
              <a:off x="3064990" y="4053780"/>
              <a:ext cx="790" cy="177552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2" name="直線コネクタ 111"/>
            <p:cNvCxnSpPr>
              <a:endCxn id="65" idx="2"/>
            </p:cNvCxnSpPr>
            <p:nvPr/>
          </p:nvCxnSpPr>
          <p:spPr>
            <a:xfrm>
              <a:off x="6003847" y="4053780"/>
              <a:ext cx="0" cy="177552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6" name="直線コネクタ 115"/>
            <p:cNvCxnSpPr/>
            <p:nvPr/>
          </p:nvCxnSpPr>
          <p:spPr>
            <a:xfrm>
              <a:off x="794053" y="4053780"/>
              <a:ext cx="0" cy="177552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>
              <a:off x="8307389" y="4053780"/>
              <a:ext cx="0" cy="177552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41" name="正方形/長方形 40"/>
            <p:cNvSpPr/>
            <p:nvPr/>
          </p:nvSpPr>
          <p:spPr>
            <a:xfrm>
              <a:off x="416460" y="4893835"/>
              <a:ext cx="755186" cy="42683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Host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2374399" y="4782210"/>
              <a:ext cx="1381182" cy="65587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ExpEther</a:t>
              </a:r>
              <a:endParaRPr kumimoji="1" lang="en-US" altLang="ja-JP" sz="2200" dirty="0">
                <a:latin typeface="Segoe UI"/>
                <a:cs typeface="Segoe UI"/>
              </a:endParaRPr>
            </a:p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NIC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5313256" y="4782210"/>
              <a:ext cx="1381182" cy="65587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ExpEther</a:t>
              </a:r>
              <a:endParaRPr kumimoji="1" lang="en-US" altLang="ja-JP" sz="2200" dirty="0">
                <a:latin typeface="Segoe UI"/>
                <a:cs typeface="Segoe UI"/>
              </a:endParaRPr>
            </a:p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NIC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cxnSp>
          <p:nvCxnSpPr>
            <p:cNvPr id="29" name="直線矢印コネクタ 28"/>
            <p:cNvCxnSpPr>
              <a:stCxn id="41" idx="3"/>
              <a:endCxn id="42" idx="1"/>
            </p:cNvCxnSpPr>
            <p:nvPr/>
          </p:nvCxnSpPr>
          <p:spPr>
            <a:xfrm>
              <a:off x="1171646" y="5107253"/>
              <a:ext cx="1202753" cy="2892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6" name="直線矢印コネクタ 85"/>
            <p:cNvCxnSpPr>
              <a:stCxn id="65" idx="3"/>
              <a:endCxn id="95" idx="1"/>
            </p:cNvCxnSpPr>
            <p:nvPr/>
          </p:nvCxnSpPr>
          <p:spPr>
            <a:xfrm>
              <a:off x="6694438" y="5110145"/>
              <a:ext cx="1235358" cy="0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95" name="正方形/長方形 94"/>
            <p:cNvSpPr/>
            <p:nvPr/>
          </p:nvSpPr>
          <p:spPr>
            <a:xfrm>
              <a:off x="7929796" y="4896727"/>
              <a:ext cx="1051814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Device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cxnSp>
          <p:nvCxnSpPr>
            <p:cNvPr id="99" name="直線矢印コネクタ 98"/>
            <p:cNvCxnSpPr>
              <a:stCxn id="42" idx="3"/>
              <a:endCxn id="65" idx="1"/>
            </p:cNvCxnSpPr>
            <p:nvPr/>
          </p:nvCxnSpPr>
          <p:spPr>
            <a:xfrm>
              <a:off x="3755581" y="5110145"/>
              <a:ext cx="1557675" cy="0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9" name="直線矢印コネクタ 128"/>
            <p:cNvCxnSpPr/>
            <p:nvPr/>
          </p:nvCxnSpPr>
          <p:spPr>
            <a:xfrm>
              <a:off x="794053" y="4356100"/>
              <a:ext cx="2270937" cy="0"/>
            </a:xfrm>
            <a:prstGeom prst="straightConnector1">
              <a:avLst/>
            </a:prstGeom>
            <a:ln>
              <a:solidFill>
                <a:srgbClr val="4F81BD"/>
              </a:solidFill>
              <a:prstDash val="dash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1" name="直線矢印コネクタ 130"/>
            <p:cNvCxnSpPr/>
            <p:nvPr/>
          </p:nvCxnSpPr>
          <p:spPr>
            <a:xfrm>
              <a:off x="3065780" y="4356100"/>
              <a:ext cx="2938067" cy="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4" name="テキスト ボックス 133"/>
            <p:cNvSpPr txBox="1"/>
            <p:nvPr/>
          </p:nvSpPr>
          <p:spPr>
            <a:xfrm>
              <a:off x="1215460" y="3986768"/>
              <a:ext cx="1333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PCI Express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4013200" y="3972560"/>
              <a:ext cx="105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Ethernet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38" name="片側の 2 つの角を切り取った四角形 137"/>
            <p:cNvSpPr/>
            <p:nvPr/>
          </p:nvSpPr>
          <p:spPr>
            <a:xfrm>
              <a:off x="1393898" y="4877526"/>
              <a:ext cx="752476" cy="393700"/>
            </a:xfrm>
            <a:prstGeom prst="snip2Same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TLP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cxnSp>
          <p:nvCxnSpPr>
            <p:cNvPr id="142" name="直線矢印コネクタ 141"/>
            <p:cNvCxnSpPr/>
            <p:nvPr/>
          </p:nvCxnSpPr>
          <p:spPr>
            <a:xfrm>
              <a:off x="6016077" y="4356100"/>
              <a:ext cx="2270937" cy="0"/>
            </a:xfrm>
            <a:prstGeom prst="straightConnector1">
              <a:avLst/>
            </a:prstGeom>
            <a:ln>
              <a:solidFill>
                <a:srgbClr val="4F81BD"/>
              </a:solidFill>
              <a:prstDash val="dash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43" name="テキスト ボックス 142"/>
            <p:cNvSpPr txBox="1"/>
            <p:nvPr/>
          </p:nvSpPr>
          <p:spPr>
            <a:xfrm>
              <a:off x="6437484" y="3986768"/>
              <a:ext cx="1333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PCI Express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45" name="片側の 2 つの角を切り取った四角形 144"/>
            <p:cNvSpPr/>
            <p:nvPr/>
          </p:nvSpPr>
          <p:spPr>
            <a:xfrm>
              <a:off x="6942234" y="4877526"/>
              <a:ext cx="752476" cy="393700"/>
            </a:xfrm>
            <a:prstGeom prst="snip2Same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TLP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  <p:sp>
          <p:nvSpPr>
            <p:cNvPr id="147" name="片側の 2 つの角を切り取った四角形 146"/>
            <p:cNvSpPr/>
            <p:nvPr/>
          </p:nvSpPr>
          <p:spPr>
            <a:xfrm>
              <a:off x="3981970" y="4877526"/>
              <a:ext cx="1114494" cy="393700"/>
            </a:xfrm>
            <a:prstGeom prst="snip2Same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Segoe UI"/>
                  <a:cs typeface="Segoe UI"/>
                </a:rPr>
                <a:t>Frame</a:t>
              </a:r>
              <a:endParaRPr kumimoji="1" lang="ja-JP" altLang="en-US" sz="2200" dirty="0">
                <a:latin typeface="Segoe UI"/>
                <a:cs typeface="Segoe UI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Express multi-GPU system – ExpEther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6631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Developed and sold by NEC [2]</a:t>
            </a:r>
            <a:endParaRPr kumimoji="1" lang="en-US" altLang="ja-JP" dirty="0" smtClean="0"/>
          </a:p>
          <a:p>
            <a:pPr>
              <a:lnSpc>
                <a:spcPct val="130000"/>
              </a:lnSpc>
            </a:pPr>
            <a:r>
              <a:rPr kumimoji="1" lang="en-US" altLang="ja-JP" dirty="0" smtClean="0"/>
              <a:t>Expand small PCIe </a:t>
            </a:r>
            <a:r>
              <a:rPr lang="en-US" altLang="ja-JP" dirty="0" smtClean="0"/>
              <a:t>area to wider Ethernet area</a:t>
            </a:r>
          </a:p>
          <a:p>
            <a:pPr>
              <a:lnSpc>
                <a:spcPct val="130000"/>
              </a:lnSpc>
            </a:pPr>
            <a:r>
              <a:rPr lang="en-US" altLang="ja-JP" sz="2400" dirty="0" smtClean="0"/>
              <a:t>Encapsulate TLP to Ethernet </a:t>
            </a:r>
            <a:r>
              <a:rPr lang="en-US" altLang="ja-JP" dirty="0" smtClean="0"/>
              <a:t>frame</a:t>
            </a:r>
            <a:endParaRPr lang="en-US" altLang="ja-JP" sz="2400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6/2/2015</a:t>
            </a:r>
            <a:endParaRPr 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latin typeface="ヒラギノ角ゴ Pro W3"/>
                <a:cs typeface="ヒラギノ角ゴ Pro W3"/>
              </a:rPr>
              <a:pPr/>
              <a:t>6</a:t>
            </a:fld>
            <a:endParaRPr lang="en-US" dirty="0">
              <a:latin typeface="ヒラギノ角ゴ Pro W3"/>
              <a:cs typeface="ヒラギノ角ゴ Pro W3"/>
            </a:endParaRP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5624648" y="2740407"/>
            <a:ext cx="3127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TLP: Transaction Layer Packet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01725" y="5310163"/>
            <a:ext cx="1175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ExpEther</a:t>
            </a:r>
          </a:p>
          <a:p>
            <a:r>
              <a:rPr kumimoji="1" lang="en-US" altLang="ja-JP" dirty="0" smtClean="0">
                <a:latin typeface="Segoe UI"/>
                <a:cs typeface="Segoe UI"/>
              </a:rPr>
              <a:t>PCIe Card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68806" y="5178897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egoe UI"/>
                <a:cs typeface="Segoe UI"/>
              </a:rPr>
              <a:t>ExpEther I/O</a:t>
            </a:r>
          </a:p>
          <a:p>
            <a:r>
              <a:rPr kumimoji="1" lang="en-US" altLang="ja-JP" dirty="0" smtClean="0">
                <a:latin typeface="Segoe UI"/>
                <a:cs typeface="Segoe UI"/>
              </a:rPr>
              <a:t>Extension BOX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pic>
        <p:nvPicPr>
          <p:cNvPr id="9" name="図 8" descr="ExpEther_IO(10G)_smal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732" y="4970421"/>
            <a:ext cx="1012450" cy="1174443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250568" y="6174961"/>
            <a:ext cx="6599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[2] J</a:t>
            </a:r>
            <a:r>
              <a:rPr lang="en-US" altLang="ja-JP" dirty="0">
                <a:latin typeface="Segoe UI"/>
                <a:cs typeface="Segoe UI"/>
              </a:rPr>
              <a:t>. </a:t>
            </a:r>
            <a:r>
              <a:rPr lang="en-US" altLang="ja-JP" dirty="0" smtClean="0">
                <a:latin typeface="Segoe UI"/>
                <a:cs typeface="Segoe UI"/>
              </a:rPr>
              <a:t>Suzuki</a:t>
            </a:r>
            <a:r>
              <a:rPr lang="en-US" altLang="ja-JP" dirty="0">
                <a:latin typeface="Segoe UI"/>
                <a:cs typeface="Segoe UI"/>
              </a:rPr>
              <a:t> </a:t>
            </a:r>
            <a:r>
              <a:rPr lang="en-US" altLang="ja-JP" dirty="0" smtClean="0">
                <a:latin typeface="Segoe UI"/>
                <a:cs typeface="Segoe UI"/>
              </a:rPr>
              <a:t>et al., </a:t>
            </a:r>
            <a:r>
              <a:rPr lang="en-US" altLang="ja-JP" dirty="0" err="1">
                <a:latin typeface="Segoe UI"/>
                <a:cs typeface="Segoe UI"/>
              </a:rPr>
              <a:t>Expressether</a:t>
            </a:r>
            <a:r>
              <a:rPr lang="en-US" altLang="ja-JP" dirty="0">
                <a:latin typeface="Segoe UI"/>
                <a:cs typeface="Segoe UI"/>
              </a:rPr>
              <a:t> - </a:t>
            </a:r>
            <a:r>
              <a:rPr lang="en-US" altLang="ja-JP" dirty="0" err="1">
                <a:latin typeface="Segoe UI"/>
                <a:cs typeface="Segoe UI"/>
              </a:rPr>
              <a:t>ethernet</a:t>
            </a:r>
            <a:r>
              <a:rPr lang="en-US" altLang="ja-JP" dirty="0">
                <a:latin typeface="Segoe UI"/>
                <a:cs typeface="Segoe UI"/>
              </a:rPr>
              <a:t>-based </a:t>
            </a:r>
            <a:r>
              <a:rPr lang="en-US" altLang="ja-JP" dirty="0" smtClean="0">
                <a:latin typeface="Segoe UI"/>
                <a:cs typeface="Segoe UI"/>
              </a:rPr>
              <a:t>virtualization</a:t>
            </a:r>
          </a:p>
          <a:p>
            <a:r>
              <a:rPr lang="en-US" altLang="ja-JP" dirty="0" smtClean="0">
                <a:latin typeface="Segoe UI"/>
                <a:cs typeface="Segoe UI"/>
              </a:rPr>
              <a:t>technology </a:t>
            </a:r>
            <a:r>
              <a:rPr lang="en-US" altLang="ja-JP" dirty="0">
                <a:latin typeface="Segoe UI"/>
                <a:cs typeface="Segoe UI"/>
              </a:rPr>
              <a:t>for reconfigurable hardware </a:t>
            </a:r>
            <a:r>
              <a:rPr lang="en-US" altLang="ja-JP" dirty="0" smtClean="0">
                <a:latin typeface="Segoe UI"/>
                <a:cs typeface="Segoe UI"/>
              </a:rPr>
              <a:t>platform, </a:t>
            </a:r>
            <a:r>
              <a:rPr lang="en-US" altLang="ja-JP" i="1" dirty="0">
                <a:latin typeface="Segoe UI"/>
                <a:cs typeface="Segoe UI"/>
              </a:rPr>
              <a:t>HOTI ’</a:t>
            </a:r>
            <a:r>
              <a:rPr lang="en-US" altLang="ja-JP" i="1" dirty="0" smtClean="0">
                <a:latin typeface="Segoe UI"/>
                <a:cs typeface="Segoe UI"/>
              </a:rPr>
              <a:t>06 </a:t>
            </a:r>
            <a:endParaRPr lang="en-US" altLang="ja-JP" i="1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06520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図 53" descr="ExpEther_IO(10G)_smal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56" y="4254962"/>
            <a:ext cx="1660703" cy="1926417"/>
          </a:xfrm>
          <a:prstGeom prst="rect">
            <a:avLst/>
          </a:prstGeom>
        </p:spPr>
      </p:pic>
      <p:cxnSp>
        <p:nvCxnSpPr>
          <p:cNvPr id="46" name="直線コネクタ 45"/>
          <p:cNvCxnSpPr/>
          <p:nvPr/>
        </p:nvCxnSpPr>
        <p:spPr>
          <a:xfrm flipH="1" flipV="1">
            <a:off x="6319457" y="4544908"/>
            <a:ext cx="471438" cy="778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H="1" flipV="1">
            <a:off x="6319457" y="6007099"/>
            <a:ext cx="471438" cy="88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Express multi-GPU system</a:t>
            </a:r>
            <a:endParaRPr kumimoji="1" lang="ja-JP" altLang="en-US" dirty="0"/>
          </a:p>
        </p:txBody>
      </p:sp>
      <p:sp>
        <p:nvSpPr>
          <p:cNvPr id="30" name="コンテンツ プレースホルダー 29"/>
          <p:cNvSpPr>
            <a:spLocks noGrp="1"/>
          </p:cNvSpPr>
          <p:nvPr>
            <p:ph sz="half" idx="1"/>
          </p:nvPr>
        </p:nvSpPr>
        <p:spPr>
          <a:xfrm>
            <a:off x="457200" y="2458720"/>
            <a:ext cx="4039919" cy="170628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dirty="0" smtClean="0">
                <a:solidFill>
                  <a:schemeClr val="accent2"/>
                </a:solidFill>
              </a:rPr>
              <a:t>Advantage</a:t>
            </a:r>
            <a:endParaRPr kumimoji="1" lang="en-US" altLang="ja-JP" dirty="0" smtClean="0">
              <a:solidFill>
                <a:schemeClr val="accent2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/>
              <a:t>F</a:t>
            </a:r>
            <a:r>
              <a:rPr lang="en-US" altLang="ja-JP" sz="2000" dirty="0" smtClean="0"/>
              <a:t>lat view programming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Good scalability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Put GPUs at remote area</a:t>
            </a:r>
            <a:endParaRPr lang="en-US" altLang="ja-JP" sz="2000" dirty="0" smtClean="0"/>
          </a:p>
        </p:txBody>
      </p:sp>
      <p:sp>
        <p:nvSpPr>
          <p:cNvPr id="32" name="コンテンツ プレースホルダー 31"/>
          <p:cNvSpPr>
            <a:spLocks noGrp="1"/>
          </p:cNvSpPr>
          <p:nvPr>
            <p:ph sz="half" idx="2"/>
          </p:nvPr>
        </p:nvSpPr>
        <p:spPr>
          <a:xfrm>
            <a:off x="4648200" y="2458720"/>
            <a:ext cx="4039919" cy="170628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dirty="0" smtClean="0">
                <a:solidFill>
                  <a:schemeClr val="accent1"/>
                </a:solidFill>
              </a:rPr>
              <a:t>Disadvantage</a:t>
            </a:r>
            <a:endParaRPr kumimoji="1" lang="en-US" altLang="ja-JP" dirty="0" smtClean="0">
              <a:solidFill>
                <a:schemeClr val="accent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Small communication bandwidth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Host-Device, Device-Device</a:t>
            </a:r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6/2/2015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latin typeface="ヒラギノ角ゴ Pro W3"/>
                <a:cs typeface="ヒラギノ角ゴ Pro W3"/>
              </a:rPr>
              <a:pPr/>
              <a:t>7</a:t>
            </a:fld>
            <a:endParaRPr lang="en-US" dirty="0">
              <a:latin typeface="ヒラギノ角ゴ Pro W3"/>
              <a:cs typeface="ヒラギノ角ゴ Pro W3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120922" y="5002108"/>
            <a:ext cx="958533" cy="100499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kumimoji="1" lang="en-US" altLang="ja-JP" dirty="0" smtClean="0">
                <a:latin typeface="Segoe UI"/>
                <a:cs typeface="Segoe UI"/>
              </a:rPr>
              <a:t>Host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1585622" y="5159142"/>
            <a:ext cx="900676" cy="42625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Segoe UI"/>
                <a:cs typeface="Segoe UI"/>
              </a:rPr>
              <a:t>EE</a:t>
            </a:r>
            <a:r>
              <a:rPr lang="en-US" altLang="ja-JP" dirty="0">
                <a:latin typeface="Segoe UI"/>
                <a:cs typeface="Segoe UI"/>
              </a:rPr>
              <a:t> </a:t>
            </a:r>
            <a:r>
              <a:rPr kumimoji="1" lang="en-US" altLang="ja-JP" dirty="0" smtClean="0">
                <a:latin typeface="Segoe UI"/>
                <a:cs typeface="Segoe UI"/>
              </a:rPr>
              <a:t>NIC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grpSp>
        <p:nvGrpSpPr>
          <p:cNvPr id="78" name="図形グループ 77"/>
          <p:cNvGrpSpPr/>
          <p:nvPr/>
        </p:nvGrpSpPr>
        <p:grpSpPr>
          <a:xfrm>
            <a:off x="1966113" y="4513437"/>
            <a:ext cx="1040369" cy="861440"/>
            <a:chOff x="3178231" y="2675939"/>
            <a:chExt cx="1040369" cy="962013"/>
          </a:xfrm>
        </p:grpSpPr>
        <p:sp>
          <p:nvSpPr>
            <p:cNvPr id="79" name="テキスト ボックス 78"/>
            <p:cNvSpPr txBox="1"/>
            <p:nvPr/>
          </p:nvSpPr>
          <p:spPr>
            <a:xfrm>
              <a:off x="3178231" y="2675939"/>
              <a:ext cx="1040369" cy="4124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egoe UI"/>
                  <a:cs typeface="Segoe UI"/>
                </a:rPr>
                <a:t>Ethernet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cxnSp>
          <p:nvCxnSpPr>
            <p:cNvPr id="80" name="直線矢印コネクタ 79"/>
            <p:cNvCxnSpPr>
              <a:stCxn id="79" idx="2"/>
            </p:cNvCxnSpPr>
            <p:nvPr/>
          </p:nvCxnSpPr>
          <p:spPr>
            <a:xfrm>
              <a:off x="3698416" y="3088391"/>
              <a:ext cx="414324" cy="549561"/>
            </a:xfrm>
            <a:prstGeom prst="straightConnector1">
              <a:avLst/>
            </a:prstGeom>
            <a:ln>
              <a:prstDash val="solid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81" name="正方形/長方形 80"/>
          <p:cNvSpPr/>
          <p:nvPr/>
        </p:nvSpPr>
        <p:spPr>
          <a:xfrm rot="16200000">
            <a:off x="2171185" y="5295864"/>
            <a:ext cx="2287406" cy="49219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Segoe UI"/>
                <a:cs typeface="Segoe UI"/>
              </a:rPr>
              <a:t>Switch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cxnSp>
        <p:nvCxnSpPr>
          <p:cNvPr id="82" name="直線コネクタ 81"/>
          <p:cNvCxnSpPr>
            <a:stCxn id="72" idx="3"/>
          </p:cNvCxnSpPr>
          <p:nvPr/>
        </p:nvCxnSpPr>
        <p:spPr>
          <a:xfrm>
            <a:off x="2486298" y="5372272"/>
            <a:ext cx="582492" cy="2604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7419132" y="6305894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Segoe UI"/>
                <a:cs typeface="Segoe UI"/>
              </a:rPr>
              <a:t>I/O </a:t>
            </a:r>
            <a:r>
              <a:rPr kumimoji="1" lang="en-US" altLang="ja-JP" dirty="0" smtClean="0">
                <a:latin typeface="Segoe UI"/>
                <a:cs typeface="Segoe UI"/>
              </a:rPr>
              <a:t>BOX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sp>
        <p:nvSpPr>
          <p:cNvPr id="124" name="コンテンツ プレースホルダー 8"/>
          <p:cNvSpPr txBox="1">
            <a:spLocks/>
          </p:cNvSpPr>
          <p:nvPr/>
        </p:nvSpPr>
        <p:spPr>
          <a:xfrm>
            <a:off x="457200" y="1439986"/>
            <a:ext cx="8229600" cy="93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Single host system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/>
              <a:t>H</a:t>
            </a:r>
            <a:r>
              <a:rPr lang="en-US" altLang="ja-JP" sz="2000" dirty="0" smtClean="0"/>
              <a:t>ost and devices are connected by Ethernet</a:t>
            </a:r>
            <a:endParaRPr lang="ja-JP" altLang="en-US" sz="2000" dirty="0"/>
          </a:p>
        </p:txBody>
      </p:sp>
      <p:grpSp>
        <p:nvGrpSpPr>
          <p:cNvPr id="42" name="図形グループ 41"/>
          <p:cNvGrpSpPr/>
          <p:nvPr/>
        </p:nvGrpSpPr>
        <p:grpSpPr>
          <a:xfrm>
            <a:off x="3569348" y="4544908"/>
            <a:ext cx="2750108" cy="1462191"/>
            <a:chOff x="4438092" y="4544908"/>
            <a:chExt cx="2750108" cy="1462191"/>
          </a:xfrm>
        </p:grpSpPr>
        <p:grpSp>
          <p:nvGrpSpPr>
            <p:cNvPr id="38" name="図形グループ 37"/>
            <p:cNvGrpSpPr/>
            <p:nvPr/>
          </p:nvGrpSpPr>
          <p:grpSpPr>
            <a:xfrm>
              <a:off x="4438092" y="4907287"/>
              <a:ext cx="565708" cy="731262"/>
              <a:chOff x="4438092" y="4907287"/>
              <a:chExt cx="565708" cy="731262"/>
            </a:xfrm>
          </p:grpSpPr>
          <p:cxnSp>
            <p:nvCxnSpPr>
              <p:cNvPr id="111" name="直線コネクタ 110"/>
              <p:cNvCxnSpPr/>
              <p:nvPr/>
            </p:nvCxnSpPr>
            <p:spPr>
              <a:xfrm flipH="1">
                <a:off x="4438092" y="5635655"/>
                <a:ext cx="565708" cy="289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2" name="直線コネクタ 111"/>
              <p:cNvCxnSpPr/>
              <p:nvPr/>
            </p:nvCxnSpPr>
            <p:spPr>
              <a:xfrm flipH="1">
                <a:off x="4438092" y="4907287"/>
                <a:ext cx="565708" cy="260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7" name="図形グループ 36"/>
            <p:cNvGrpSpPr/>
            <p:nvPr/>
          </p:nvGrpSpPr>
          <p:grpSpPr>
            <a:xfrm>
              <a:off x="5003800" y="4544908"/>
              <a:ext cx="2184400" cy="1462191"/>
              <a:chOff x="5003800" y="4544908"/>
              <a:chExt cx="2184400" cy="1462191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5197607" y="4544908"/>
                <a:ext cx="1990593" cy="146219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6121400" y="4696184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15" name="角丸四角形 114"/>
              <p:cNvSpPr/>
              <p:nvPr/>
            </p:nvSpPr>
            <p:spPr>
              <a:xfrm>
                <a:off x="5003800" y="4696761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16" name="正方形/長方形 115"/>
              <p:cNvSpPr/>
              <p:nvPr/>
            </p:nvSpPr>
            <p:spPr>
              <a:xfrm>
                <a:off x="6121400" y="5425131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17" name="角丸四角形 116"/>
              <p:cNvSpPr/>
              <p:nvPr/>
            </p:nvSpPr>
            <p:spPr>
              <a:xfrm>
                <a:off x="5003800" y="5425708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cxnSp>
            <p:nvCxnSpPr>
              <p:cNvPr id="21" name="直線コネクタ 20"/>
              <p:cNvCxnSpPr>
                <a:stCxn id="113" idx="1"/>
                <a:endCxn id="113" idx="3"/>
              </p:cNvCxnSpPr>
              <p:nvPr/>
            </p:nvCxnSpPr>
            <p:spPr>
              <a:xfrm>
                <a:off x="5197607" y="5276004"/>
                <a:ext cx="199059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>
                <a:stCxn id="115" idx="3"/>
                <a:endCxn id="114" idx="1"/>
              </p:cNvCxnSpPr>
              <p:nvPr/>
            </p:nvCxnSpPr>
            <p:spPr>
              <a:xfrm flipV="1">
                <a:off x="5920200" y="4909602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>
                <a:stCxn id="117" idx="3"/>
                <a:endCxn id="116" idx="1"/>
              </p:cNvCxnSpPr>
              <p:nvPr/>
            </p:nvCxnSpPr>
            <p:spPr>
              <a:xfrm flipV="1">
                <a:off x="5920200" y="5638549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図形グループ 40"/>
          <p:cNvGrpSpPr/>
          <p:nvPr/>
        </p:nvGrpSpPr>
        <p:grpSpPr>
          <a:xfrm>
            <a:off x="3560985" y="4694035"/>
            <a:ext cx="2910871" cy="1462191"/>
            <a:chOff x="4429729" y="4697308"/>
            <a:chExt cx="2910871" cy="1462191"/>
          </a:xfrm>
        </p:grpSpPr>
        <p:grpSp>
          <p:nvGrpSpPr>
            <p:cNvPr id="89" name="図形グループ 88"/>
            <p:cNvGrpSpPr/>
            <p:nvPr/>
          </p:nvGrpSpPr>
          <p:grpSpPr>
            <a:xfrm>
              <a:off x="5156200" y="4697308"/>
              <a:ext cx="2184400" cy="1462191"/>
              <a:chOff x="5003800" y="4544908"/>
              <a:chExt cx="2184400" cy="1462191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5197607" y="4544908"/>
                <a:ext cx="1990593" cy="146219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6121400" y="4696184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3" name="角丸四角形 92"/>
              <p:cNvSpPr/>
              <p:nvPr/>
            </p:nvSpPr>
            <p:spPr>
              <a:xfrm>
                <a:off x="5003800" y="4696761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6121400" y="5425131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04" name="角丸四角形 103"/>
              <p:cNvSpPr/>
              <p:nvPr/>
            </p:nvSpPr>
            <p:spPr>
              <a:xfrm>
                <a:off x="5003800" y="5425708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cxnSp>
            <p:nvCxnSpPr>
              <p:cNvPr id="105" name="直線コネクタ 104"/>
              <p:cNvCxnSpPr>
                <a:stCxn id="90" idx="1"/>
                <a:endCxn id="90" idx="3"/>
              </p:cNvCxnSpPr>
              <p:nvPr/>
            </p:nvCxnSpPr>
            <p:spPr>
              <a:xfrm>
                <a:off x="5197607" y="5276004"/>
                <a:ext cx="199059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5" name="直線コネクタ 124"/>
              <p:cNvCxnSpPr>
                <a:stCxn id="93" idx="3"/>
                <a:endCxn id="91" idx="1"/>
              </p:cNvCxnSpPr>
              <p:nvPr/>
            </p:nvCxnSpPr>
            <p:spPr>
              <a:xfrm flipV="1">
                <a:off x="5920200" y="4909602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6" name="直線コネクタ 125"/>
              <p:cNvCxnSpPr>
                <a:stCxn id="104" idx="3"/>
                <a:endCxn id="95" idx="1"/>
              </p:cNvCxnSpPr>
              <p:nvPr/>
            </p:nvCxnSpPr>
            <p:spPr>
              <a:xfrm flipV="1">
                <a:off x="5920200" y="5638549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図形グループ 144"/>
            <p:cNvGrpSpPr/>
            <p:nvPr/>
          </p:nvGrpSpPr>
          <p:grpSpPr>
            <a:xfrm>
              <a:off x="4429729" y="5059687"/>
              <a:ext cx="726471" cy="731262"/>
              <a:chOff x="4438092" y="4907287"/>
              <a:chExt cx="565708" cy="731262"/>
            </a:xfrm>
          </p:grpSpPr>
          <p:cxnSp>
            <p:nvCxnSpPr>
              <p:cNvPr id="146" name="直線コネクタ 145"/>
              <p:cNvCxnSpPr/>
              <p:nvPr/>
            </p:nvCxnSpPr>
            <p:spPr>
              <a:xfrm flipH="1">
                <a:off x="4438092" y="5635655"/>
                <a:ext cx="565708" cy="289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7" name="直線コネクタ 146"/>
              <p:cNvCxnSpPr/>
              <p:nvPr/>
            </p:nvCxnSpPr>
            <p:spPr>
              <a:xfrm flipH="1">
                <a:off x="4438092" y="4907287"/>
                <a:ext cx="565708" cy="260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  <p:grpSp>
        <p:nvGrpSpPr>
          <p:cNvPr id="40" name="図形グループ 39"/>
          <p:cNvGrpSpPr/>
          <p:nvPr/>
        </p:nvGrpSpPr>
        <p:grpSpPr>
          <a:xfrm>
            <a:off x="3560985" y="4846435"/>
            <a:ext cx="3063271" cy="1462191"/>
            <a:chOff x="4429729" y="4849708"/>
            <a:chExt cx="3063271" cy="1462191"/>
          </a:xfrm>
        </p:grpSpPr>
        <p:grpSp>
          <p:nvGrpSpPr>
            <p:cNvPr id="127" name="図形グループ 126"/>
            <p:cNvGrpSpPr/>
            <p:nvPr/>
          </p:nvGrpSpPr>
          <p:grpSpPr>
            <a:xfrm>
              <a:off x="5308600" y="4849708"/>
              <a:ext cx="2184400" cy="1462191"/>
              <a:chOff x="5003800" y="4544908"/>
              <a:chExt cx="2184400" cy="1462191"/>
            </a:xfrm>
          </p:grpSpPr>
          <p:sp>
            <p:nvSpPr>
              <p:cNvPr id="128" name="正方形/長方形 127"/>
              <p:cNvSpPr/>
              <p:nvPr/>
            </p:nvSpPr>
            <p:spPr>
              <a:xfrm>
                <a:off x="5197607" y="4544908"/>
                <a:ext cx="1990593" cy="146219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6121400" y="4696184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0" name="角丸四角形 129"/>
              <p:cNvSpPr/>
              <p:nvPr/>
            </p:nvSpPr>
            <p:spPr>
              <a:xfrm>
                <a:off x="5003800" y="4696761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6121400" y="5425131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2" name="角丸四角形 131"/>
              <p:cNvSpPr/>
              <p:nvPr/>
            </p:nvSpPr>
            <p:spPr>
              <a:xfrm>
                <a:off x="5003800" y="5425708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cxnSp>
            <p:nvCxnSpPr>
              <p:cNvPr id="133" name="直線コネクタ 132"/>
              <p:cNvCxnSpPr>
                <a:stCxn id="128" idx="1"/>
                <a:endCxn id="128" idx="3"/>
              </p:cNvCxnSpPr>
              <p:nvPr/>
            </p:nvCxnSpPr>
            <p:spPr>
              <a:xfrm>
                <a:off x="5197607" y="5276004"/>
                <a:ext cx="199059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4" name="直線コネクタ 133"/>
              <p:cNvCxnSpPr>
                <a:stCxn id="130" idx="3"/>
                <a:endCxn id="129" idx="1"/>
              </p:cNvCxnSpPr>
              <p:nvPr/>
            </p:nvCxnSpPr>
            <p:spPr>
              <a:xfrm flipV="1">
                <a:off x="5920200" y="4909602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5" name="直線コネクタ 134"/>
              <p:cNvCxnSpPr>
                <a:stCxn id="132" idx="3"/>
                <a:endCxn id="131" idx="1"/>
              </p:cNvCxnSpPr>
              <p:nvPr/>
            </p:nvCxnSpPr>
            <p:spPr>
              <a:xfrm flipV="1">
                <a:off x="5920200" y="5638549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図形グループ 147"/>
            <p:cNvGrpSpPr/>
            <p:nvPr/>
          </p:nvGrpSpPr>
          <p:grpSpPr>
            <a:xfrm>
              <a:off x="4429729" y="5212087"/>
              <a:ext cx="878871" cy="731262"/>
              <a:chOff x="4438092" y="4907287"/>
              <a:chExt cx="565708" cy="731262"/>
            </a:xfrm>
          </p:grpSpPr>
          <p:cxnSp>
            <p:nvCxnSpPr>
              <p:cNvPr id="149" name="直線コネクタ 148"/>
              <p:cNvCxnSpPr/>
              <p:nvPr/>
            </p:nvCxnSpPr>
            <p:spPr>
              <a:xfrm flipH="1">
                <a:off x="4438092" y="5635655"/>
                <a:ext cx="565708" cy="289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0" name="直線コネクタ 149"/>
              <p:cNvCxnSpPr/>
              <p:nvPr/>
            </p:nvCxnSpPr>
            <p:spPr>
              <a:xfrm flipH="1">
                <a:off x="4438092" y="4907287"/>
                <a:ext cx="565708" cy="260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  <p:grpSp>
        <p:nvGrpSpPr>
          <p:cNvPr id="39" name="図形グループ 38"/>
          <p:cNvGrpSpPr/>
          <p:nvPr/>
        </p:nvGrpSpPr>
        <p:grpSpPr>
          <a:xfrm>
            <a:off x="3560985" y="4998835"/>
            <a:ext cx="3215671" cy="1462191"/>
            <a:chOff x="4429729" y="5002108"/>
            <a:chExt cx="3215671" cy="1462191"/>
          </a:xfrm>
        </p:grpSpPr>
        <p:grpSp>
          <p:nvGrpSpPr>
            <p:cNvPr id="136" name="図形グループ 135"/>
            <p:cNvGrpSpPr/>
            <p:nvPr/>
          </p:nvGrpSpPr>
          <p:grpSpPr>
            <a:xfrm>
              <a:off x="5461000" y="5002108"/>
              <a:ext cx="2184400" cy="1462191"/>
              <a:chOff x="5003800" y="4544908"/>
              <a:chExt cx="2184400" cy="1462191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5197607" y="4544908"/>
                <a:ext cx="1990593" cy="146219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6121400" y="4696184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39" name="角丸四角形 138"/>
              <p:cNvSpPr/>
              <p:nvPr/>
            </p:nvSpPr>
            <p:spPr>
              <a:xfrm>
                <a:off x="5003800" y="4696761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6121400" y="5425131"/>
                <a:ext cx="914400" cy="4268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latin typeface="Segoe UI"/>
                    <a:cs typeface="Segoe UI"/>
                  </a:rPr>
                  <a:t>G</a:t>
                </a:r>
                <a:r>
                  <a:rPr kumimoji="1" lang="en-US" altLang="ja-JP" dirty="0" smtClean="0">
                    <a:latin typeface="Segoe UI"/>
                    <a:cs typeface="Segoe UI"/>
                  </a:rPr>
                  <a:t>PU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sp>
            <p:nvSpPr>
              <p:cNvPr id="141" name="角丸四角形 140"/>
              <p:cNvSpPr/>
              <p:nvPr/>
            </p:nvSpPr>
            <p:spPr>
              <a:xfrm>
                <a:off x="5003800" y="5425708"/>
                <a:ext cx="916400" cy="42625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latin typeface="Segoe UI"/>
                    <a:cs typeface="Segoe UI"/>
                  </a:rPr>
                  <a:t>EE NIC</a:t>
                </a:r>
                <a:endParaRPr kumimoji="1" lang="ja-JP" altLang="en-US" dirty="0">
                  <a:latin typeface="Segoe UI"/>
                  <a:cs typeface="Segoe UI"/>
                </a:endParaRPr>
              </a:p>
            </p:txBody>
          </p:sp>
          <p:cxnSp>
            <p:nvCxnSpPr>
              <p:cNvPr id="142" name="直線コネクタ 141"/>
              <p:cNvCxnSpPr>
                <a:stCxn id="137" idx="1"/>
                <a:endCxn id="137" idx="3"/>
              </p:cNvCxnSpPr>
              <p:nvPr/>
            </p:nvCxnSpPr>
            <p:spPr>
              <a:xfrm>
                <a:off x="5197607" y="5276004"/>
                <a:ext cx="199059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3" name="直線コネクタ 142"/>
              <p:cNvCxnSpPr>
                <a:stCxn id="139" idx="3"/>
                <a:endCxn id="138" idx="1"/>
              </p:cNvCxnSpPr>
              <p:nvPr/>
            </p:nvCxnSpPr>
            <p:spPr>
              <a:xfrm flipV="1">
                <a:off x="5920200" y="4909602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4" name="直線コネクタ 143"/>
              <p:cNvCxnSpPr>
                <a:stCxn id="141" idx="3"/>
                <a:endCxn id="140" idx="1"/>
              </p:cNvCxnSpPr>
              <p:nvPr/>
            </p:nvCxnSpPr>
            <p:spPr>
              <a:xfrm flipV="1">
                <a:off x="5920200" y="5638549"/>
                <a:ext cx="201200" cy="28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1" name="図形グループ 150"/>
            <p:cNvGrpSpPr/>
            <p:nvPr/>
          </p:nvGrpSpPr>
          <p:grpSpPr>
            <a:xfrm>
              <a:off x="4429729" y="5364487"/>
              <a:ext cx="1031271" cy="731262"/>
              <a:chOff x="4438092" y="4907287"/>
              <a:chExt cx="565708" cy="731262"/>
            </a:xfrm>
          </p:grpSpPr>
          <p:cxnSp>
            <p:nvCxnSpPr>
              <p:cNvPr id="152" name="直線コネクタ 151"/>
              <p:cNvCxnSpPr/>
              <p:nvPr/>
            </p:nvCxnSpPr>
            <p:spPr>
              <a:xfrm flipH="1">
                <a:off x="4438092" y="5635655"/>
                <a:ext cx="565708" cy="289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3" name="直線コネクタ 152"/>
              <p:cNvCxnSpPr/>
              <p:nvPr/>
            </p:nvCxnSpPr>
            <p:spPr>
              <a:xfrm flipH="1">
                <a:off x="4438092" y="4907287"/>
                <a:ext cx="565708" cy="2604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  <p:cxnSp>
        <p:nvCxnSpPr>
          <p:cNvPr id="44" name="直線コネクタ 43"/>
          <p:cNvCxnSpPr/>
          <p:nvPr/>
        </p:nvCxnSpPr>
        <p:spPr>
          <a:xfrm>
            <a:off x="4518009" y="2523067"/>
            <a:ext cx="0" cy="1641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9237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Ga</a:t>
            </a:r>
            <a:r>
              <a:rPr lang="en-US" altLang="ja-JP" dirty="0" smtClean="0"/>
              <a:t>ming machine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8</a:t>
            </a:fld>
            <a:endParaRPr kumimoji="1" lang="ja-JP" altLang="en-US"/>
          </a:p>
        </p:txBody>
      </p:sp>
      <p:grpSp>
        <p:nvGrpSpPr>
          <p:cNvPr id="29" name="図形グループ 28"/>
          <p:cNvGrpSpPr/>
          <p:nvPr/>
        </p:nvGrpSpPr>
        <p:grpSpPr>
          <a:xfrm>
            <a:off x="4571118" y="4808221"/>
            <a:ext cx="2258753" cy="1587499"/>
            <a:chOff x="1429327" y="4429760"/>
            <a:chExt cx="2258753" cy="1587499"/>
          </a:xfrm>
        </p:grpSpPr>
        <p:sp>
          <p:nvSpPr>
            <p:cNvPr id="7" name="正方形/長方形 6"/>
            <p:cNvSpPr/>
            <p:nvPr/>
          </p:nvSpPr>
          <p:spPr>
            <a:xfrm>
              <a:off x="1429327" y="4429760"/>
              <a:ext cx="2258753" cy="15874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kumimoji="1" lang="en-US" altLang="ja-JP" dirty="0" smtClean="0">
                  <a:latin typeface="Segoe UI"/>
                  <a:cs typeface="Segoe UI"/>
                </a:rPr>
                <a:t>Host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624821" y="4588459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latin typeface="Segoe UI"/>
                  <a:cs typeface="Segoe UI"/>
                </a:rPr>
                <a:t>G</a:t>
              </a:r>
              <a:r>
                <a:rPr kumimoji="1" lang="en-US" altLang="ja-JP" dirty="0" smtClean="0">
                  <a:latin typeface="Segoe UI"/>
                  <a:cs typeface="Segoe UI"/>
                </a:rPr>
                <a:t>PU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2624821" y="5157988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latin typeface="Segoe UI"/>
                  <a:cs typeface="Segoe UI"/>
                </a:rPr>
                <a:t>G</a:t>
              </a:r>
              <a:r>
                <a:rPr kumimoji="1" lang="en-US" altLang="ja-JP" dirty="0" smtClean="0">
                  <a:latin typeface="Segoe UI"/>
                  <a:cs typeface="Segoe UI"/>
                </a:rPr>
                <a:t>PU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1563370" y="4586310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latin typeface="Segoe UI"/>
                  <a:cs typeface="Segoe UI"/>
                </a:rPr>
                <a:t>G</a:t>
              </a:r>
              <a:r>
                <a:rPr kumimoji="1" lang="en-US" altLang="ja-JP" dirty="0" smtClean="0">
                  <a:latin typeface="Segoe UI"/>
                  <a:cs typeface="Segoe UI"/>
                </a:rPr>
                <a:t>PU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1563370" y="5155839"/>
              <a:ext cx="914400" cy="42683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latin typeface="Segoe UI"/>
                  <a:cs typeface="Segoe UI"/>
                </a:rPr>
                <a:t>G</a:t>
              </a:r>
              <a:r>
                <a:rPr kumimoji="1" lang="en-US" altLang="ja-JP" dirty="0" smtClean="0">
                  <a:latin typeface="Segoe UI"/>
                  <a:cs typeface="Segoe UI"/>
                </a:rPr>
                <a:t>PU</a:t>
              </a:r>
              <a:endParaRPr kumimoji="1" lang="ja-JP" altLang="en-US" dirty="0">
                <a:latin typeface="Segoe UI"/>
                <a:cs typeface="Segoe UI"/>
              </a:endParaRPr>
            </a:p>
          </p:txBody>
        </p:sp>
      </p:grpSp>
      <p:sp>
        <p:nvSpPr>
          <p:cNvPr id="25" name="コンテンツ プレースホルダー 29"/>
          <p:cNvSpPr txBox="1">
            <a:spLocks/>
          </p:cNvSpPr>
          <p:nvPr/>
        </p:nvSpPr>
        <p:spPr>
          <a:xfrm>
            <a:off x="457200" y="2458720"/>
            <a:ext cx="4039919" cy="1706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altLang="ja-JP" dirty="0" smtClean="0">
                <a:solidFill>
                  <a:schemeClr val="accent2"/>
                </a:solidFill>
              </a:rPr>
              <a:t>Advantage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/>
              <a:t>F</a:t>
            </a:r>
            <a:r>
              <a:rPr lang="en-US" altLang="ja-JP" dirty="0" smtClean="0"/>
              <a:t>lat view programming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GPUs are tightly connected</a:t>
            </a:r>
          </a:p>
        </p:txBody>
      </p:sp>
      <p:sp>
        <p:nvSpPr>
          <p:cNvPr id="26" name="コンテンツ プレースホルダー 31"/>
          <p:cNvSpPr txBox="1">
            <a:spLocks/>
          </p:cNvSpPr>
          <p:nvPr/>
        </p:nvSpPr>
        <p:spPr>
          <a:xfrm>
            <a:off x="4648200" y="2458720"/>
            <a:ext cx="4039919" cy="1706285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altLang="ja-JP" dirty="0" smtClean="0">
                <a:solidFill>
                  <a:schemeClr val="accent1"/>
                </a:solidFill>
              </a:rPr>
              <a:t>Disadvantage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No scalability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</p:txBody>
      </p:sp>
      <p:cxnSp>
        <p:nvCxnSpPr>
          <p:cNvPr id="27" name="直線コネクタ 26"/>
          <p:cNvCxnSpPr/>
          <p:nvPr/>
        </p:nvCxnSpPr>
        <p:spPr>
          <a:xfrm>
            <a:off x="4518009" y="2523067"/>
            <a:ext cx="0" cy="1641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コンテンツ プレースホルダー 8"/>
          <p:cNvSpPr txBox="1">
            <a:spLocks/>
          </p:cNvSpPr>
          <p:nvPr/>
        </p:nvSpPr>
        <p:spPr>
          <a:xfrm>
            <a:off x="457200" y="1439986"/>
            <a:ext cx="8229600" cy="93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Segoe UI"/>
                <a:ea typeface="メイリオ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dirty="0"/>
              <a:t>Single host system</a:t>
            </a:r>
          </a:p>
          <a:p>
            <a:pPr>
              <a:lnSpc>
                <a:spcPct val="120000"/>
              </a:lnSpc>
            </a:pPr>
            <a:r>
              <a:rPr lang="en-US" altLang="ja-JP" sz="2000" dirty="0"/>
              <a:t>4 GPUs are accommodated in a cabinet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9284200" y="4199591"/>
            <a:ext cx="914400" cy="4268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atin typeface="Segoe UI"/>
                <a:cs typeface="Segoe UI"/>
              </a:rPr>
              <a:t>G</a:t>
            </a:r>
            <a:r>
              <a:rPr kumimoji="1" lang="en-US" altLang="ja-JP" dirty="0" smtClean="0">
                <a:latin typeface="Segoe UI"/>
                <a:cs typeface="Segoe UI"/>
              </a:rPr>
              <a:t>PU</a:t>
            </a:r>
            <a:endParaRPr kumimoji="1" lang="ja-JP" altLang="en-US" dirty="0">
              <a:latin typeface="Segoe UI"/>
              <a:cs typeface="Segoe UI"/>
            </a:endParaRPr>
          </a:p>
        </p:txBody>
      </p:sp>
      <p:pic>
        <p:nvPicPr>
          <p:cNvPr id="8" name="図 7" descr="gaming_mach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269" y="4471209"/>
            <a:ext cx="3176948" cy="228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364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4675E-6 -3.28552E-7 C -0.02326 0.00116 -0.02187 0.00046 -0.04374 0.0044 C -0.06022 0.00717 -0.09285 0.01342 -0.09285 0.01342 C -0.09858 0.01573 -0.10396 0.01897 -0.10968 0.02082 C -0.12114 0.02406 -0.14439 0.02823 -0.14439 0.02823 C -0.15273 0.0317 -0.15533 0.03309 -0.16349 0.03563 C -0.16765 0.03656 -0.17581 0.03864 -0.17581 0.03864 C -0.19039 0.0472 -0.20583 0.04998 -0.22058 0.05669 C -0.24297 0.0664 -0.26675 0.07149 -0.29 0.07751 C -0.30128 0.08491 -0.31465 0.08862 -0.32697 0.09093 C -0.3353 0.09417 -0.3438 0.09695 -0.35161 0.10134 C -0.35699 0.10412 -0.35925 0.10713 -0.36498 0.10875 C -0.36689 0.10967 -0.3688 0.11083 -0.37053 0.11175 C -0.37279 0.11268 -0.3773 0.11476 -0.3773 0.11476 C -0.38181 0.11916 -0.38667 0.12286 -0.39188 0.12517 C -0.40646 0.13836 -0.39639 0.11245 -0.39309 0.10736 C -0.38476 0.09347 -0.37661 0.07959 -0.36723 0.0671 C -0.35804 0.05437 -0.35005 0.04026 -0.34033 0.02823 C -0.32246 0.00555 -0.30215 -0.01481 -0.28324 -0.03586 C -0.24367 -0.08052 -0.19958 -0.11407 -0.15446 -0.14785 C -0.11906 -0.17469 -0.08712 -0.1925 -0.04807 -0.20615 C -0.02725 -0.21356 -0.00417 -0.22258 0.01788 -0.22258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rgbClr val="BFBFBF"/>
                </a:solidFill>
              </a:rPr>
              <a:t>Background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Cost-efficient multi-GPU systems</a:t>
            </a:r>
          </a:p>
          <a:p>
            <a:r>
              <a:rPr kumimoji="1" lang="en-US" altLang="ja-JP" b="1" dirty="0" smtClean="0"/>
              <a:t>Breadth First Search (BFS)</a:t>
            </a:r>
          </a:p>
          <a:p>
            <a:pPr lvl="1"/>
            <a:r>
              <a:rPr lang="en-US" altLang="ja-JP" dirty="0" smtClean="0"/>
              <a:t>BFS</a:t>
            </a:r>
          </a:p>
          <a:p>
            <a:pPr lvl="1"/>
            <a:r>
              <a:rPr lang="en-US" altLang="ja-JP" dirty="0" smtClean="0"/>
              <a:t>Level-synchronized BFS</a:t>
            </a:r>
            <a:endParaRPr kumimoji="1" lang="en-US" altLang="ja-JP" dirty="0" smtClean="0"/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Related work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Algorithm and Implementation</a:t>
            </a:r>
          </a:p>
          <a:p>
            <a:r>
              <a:rPr kumimoji="1" lang="en-US" altLang="ja-JP" dirty="0" smtClean="0">
                <a:solidFill>
                  <a:srgbClr val="BFBFBF"/>
                </a:solidFill>
              </a:rPr>
              <a:t>Evaluation</a:t>
            </a:r>
          </a:p>
          <a:p>
            <a:r>
              <a:rPr lang="en-US" altLang="ja-JP" dirty="0" smtClean="0">
                <a:solidFill>
                  <a:srgbClr val="BFBFBF"/>
                </a:solidFill>
              </a:rPr>
              <a:t>Conclusion</a:t>
            </a:r>
            <a:endParaRPr kumimoji="1" lang="en-US" altLang="ja-JP" dirty="0" smtClean="0">
              <a:solidFill>
                <a:srgbClr val="BFBFB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6/2/2015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HEART2015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1C3F-C679-2546-A6E2-524E8614E71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378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0.5|15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7.5|12.1|7.3|0.2|0.5|1.5|1.4|0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s_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クラシック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mits_thema.thmx</Template>
  <TotalTime>22395</TotalTime>
  <Words>5502</Words>
  <Application>Microsoft Macintosh PowerPoint</Application>
  <PresentationFormat>画面に合わせる (4:3)</PresentationFormat>
  <Paragraphs>1432</Paragraphs>
  <Slides>35</Slides>
  <Notes>35</Notes>
  <HiddenSlides>2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36" baseType="lpstr">
      <vt:lpstr>mits_thema</vt:lpstr>
      <vt:lpstr>Breadth First Search on Cost-efficient Multi-GPU Systems </vt:lpstr>
      <vt:lpstr>Outline</vt:lpstr>
      <vt:lpstr>Outline</vt:lpstr>
      <vt:lpstr>Background</vt:lpstr>
      <vt:lpstr>Outline</vt:lpstr>
      <vt:lpstr>Express multi-GPU system – ExpEther</vt:lpstr>
      <vt:lpstr>Express multi-GPU system</vt:lpstr>
      <vt:lpstr>Gaming machine</vt:lpstr>
      <vt:lpstr>Outline</vt:lpstr>
      <vt:lpstr>Breadth First Search (BFS)</vt:lpstr>
      <vt:lpstr>Level-synchronized BFS</vt:lpstr>
      <vt:lpstr>Outline</vt:lpstr>
      <vt:lpstr>Related work</vt:lpstr>
      <vt:lpstr>Outline</vt:lpstr>
      <vt:lpstr>Proposed algorithm – use two array types</vt:lpstr>
      <vt:lpstr>Proposed algorithm – overview of each iteration</vt:lpstr>
      <vt:lpstr>Proposed algorithm – for explanation</vt:lpstr>
      <vt:lpstr>Proposed – gather neighbors</vt:lpstr>
      <vt:lpstr>Proposed – gather neighbors</vt:lpstr>
      <vt:lpstr>Proposed algorithm – gather neighbors</vt:lpstr>
      <vt:lpstr>Proposed algorithm – update labels</vt:lpstr>
      <vt:lpstr>Proposed – convert vector to queue</vt:lpstr>
      <vt:lpstr>Overlap communication and computation</vt:lpstr>
      <vt:lpstr>Circular Left-right approach</vt:lpstr>
      <vt:lpstr>Circular Left-right approach</vt:lpstr>
      <vt:lpstr>Outline</vt:lpstr>
      <vt:lpstr>Evaluation environment</vt:lpstr>
      <vt:lpstr>Achieved TEPS (Traversed Edges Per Second)</vt:lpstr>
      <vt:lpstr>Strong scaling (SCALE=22)</vt:lpstr>
      <vt:lpstr>Comparing with our previous BFS [4]</vt:lpstr>
      <vt:lpstr>Comparing with Merrill et al. BFS [1]</vt:lpstr>
      <vt:lpstr>Outline</vt:lpstr>
      <vt:lpstr>Conclusion</vt:lpstr>
      <vt:lpstr>Overlap communication and computation</vt:lpstr>
      <vt:lpstr>Proposed – overview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GPU-BOX における中規模グラフに適し 並列幅優先探索手法</dc:title>
  <dc:creator>三石 拓司</dc:creator>
  <cp:lastModifiedBy>三石 拓司</cp:lastModifiedBy>
  <cp:revision>2074</cp:revision>
  <cp:lastPrinted>2015-05-28T01:32:24Z</cp:lastPrinted>
  <dcterms:created xsi:type="dcterms:W3CDTF">2014-10-31T02:33:38Z</dcterms:created>
  <dcterms:modified xsi:type="dcterms:W3CDTF">2015-06-02T15:00:16Z</dcterms:modified>
</cp:coreProperties>
</file>