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3.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4.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5.xml" ContentType="application/vnd.openxmlformats-officedocument.presentationml.tags+xml"/>
  <Override PartName="/ppt/notesSlides/notesSlide16.xml" ContentType="application/vnd.openxmlformats-officedocument.presentationml.notesSlide+xml"/>
  <Override PartName="/ppt/tags/tag6.xml" ContentType="application/vnd.openxmlformats-officedocument.presentationml.tags+xml"/>
  <Override PartName="/ppt/notesSlides/notesSlide17.xml" ContentType="application/vnd.openxmlformats-officedocument.presentationml.notesSlide+xml"/>
  <Override PartName="/ppt/tags/tag7.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xml" ContentType="application/vnd.openxmlformats-officedocument.drawingml.chart+xml"/>
  <Override PartName="/ppt/tags/tag8.xml" ContentType="application/vnd.openxmlformats-officedocument.presentationml.tags+xml"/>
  <Override PartName="/ppt/notesSlides/notesSlide22.xml" ContentType="application/vnd.openxmlformats-officedocument.presentationml.notesSlide+xml"/>
  <Override PartName="/ppt/charts/chart2.xml" ContentType="application/vnd.openxmlformats-officedocument.drawingml.chart+xml"/>
  <Override PartName="/ppt/notesSlides/notesSlide23.xml" ContentType="application/vnd.openxmlformats-officedocument.presentationml.notesSlide+xml"/>
  <Override PartName="/ppt/charts/chart3.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31"/>
  </p:notesMasterIdLst>
  <p:handoutMasterIdLst>
    <p:handoutMasterId r:id="rId32"/>
  </p:handoutMasterIdLst>
  <p:sldIdLst>
    <p:sldId id="256" r:id="rId2"/>
    <p:sldId id="321" r:id="rId3"/>
    <p:sldId id="359" r:id="rId4"/>
    <p:sldId id="257" r:id="rId5"/>
    <p:sldId id="360" r:id="rId6"/>
    <p:sldId id="317" r:id="rId7"/>
    <p:sldId id="318" r:id="rId8"/>
    <p:sldId id="361" r:id="rId9"/>
    <p:sldId id="366" r:id="rId10"/>
    <p:sldId id="283" r:id="rId11"/>
    <p:sldId id="326" r:id="rId12"/>
    <p:sldId id="354" r:id="rId13"/>
    <p:sldId id="362" r:id="rId14"/>
    <p:sldId id="315" r:id="rId15"/>
    <p:sldId id="363" r:id="rId16"/>
    <p:sldId id="308" r:id="rId17"/>
    <p:sldId id="309" r:id="rId18"/>
    <p:sldId id="356" r:id="rId19"/>
    <p:sldId id="364" r:id="rId20"/>
    <p:sldId id="285" r:id="rId21"/>
    <p:sldId id="261" r:id="rId22"/>
    <p:sldId id="332" r:id="rId23"/>
    <p:sldId id="264" r:id="rId24"/>
    <p:sldId id="365" r:id="rId25"/>
    <p:sldId id="262" r:id="rId26"/>
    <p:sldId id="341" r:id="rId27"/>
    <p:sldId id="319" r:id="rId28"/>
    <p:sldId id="357" r:id="rId29"/>
    <p:sldId id="267"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hiddenSlides="1" frameSlides="1"/>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9" autoAdjust="0"/>
    <p:restoredTop sz="64593" autoAdjust="0"/>
  </p:normalViewPr>
  <p:slideViewPr>
    <p:cSldViewPr snapToGrid="0" snapToObjects="1">
      <p:cViewPr varScale="1">
        <p:scale>
          <a:sx n="88" d="100"/>
          <a:sy n="88" d="100"/>
        </p:scale>
        <p:origin x="-96" y="-1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handoutMaster" Target="handoutMasters/handout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its:Documents:memos:graph500_memo:eval:graph500_p2p_copy.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mits:Documents:memos:graph500_memo:eval:graph500_profile_gpu-box_14052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mits:Documents:memos:graph500_memo:eval:graph500_result_gpu-box_14052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Result!$B$98</c:f>
              <c:strCache>
                <c:ptCount val="1"/>
                <c:pt idx="0">
                  <c:v>base BFS N=2^18</c:v>
                </c:pt>
              </c:strCache>
            </c:strRef>
          </c:tx>
          <c:spPr>
            <a:ln>
              <a:solidFill>
                <a:schemeClr val="accent1"/>
              </a:solidFill>
            </a:ln>
          </c:spPr>
          <c:marker>
            <c:symbol val="circle"/>
            <c:size val="9"/>
            <c:spPr>
              <a:solidFill>
                <a:schemeClr val="accent1"/>
              </a:solidFill>
            </c:spPr>
          </c:marker>
          <c:cat>
            <c:numRef>
              <c:f>Result!$C$97:$E$97</c:f>
              <c:numCache>
                <c:formatCode>General</c:formatCode>
                <c:ptCount val="3"/>
                <c:pt idx="0">
                  <c:v>2.0</c:v>
                </c:pt>
                <c:pt idx="1">
                  <c:v>3.0</c:v>
                </c:pt>
                <c:pt idx="2">
                  <c:v>4.0</c:v>
                </c:pt>
              </c:numCache>
            </c:numRef>
          </c:cat>
          <c:val>
            <c:numRef>
              <c:f>Result!$C$98:$E$98</c:f>
              <c:numCache>
                <c:formatCode>0.000</c:formatCode>
                <c:ptCount val="3"/>
                <c:pt idx="0">
                  <c:v>3.790512084960937</c:v>
                </c:pt>
                <c:pt idx="1">
                  <c:v>6.541229248046874</c:v>
                </c:pt>
                <c:pt idx="2">
                  <c:v>9.149826049804687</c:v>
                </c:pt>
              </c:numCache>
            </c:numRef>
          </c:val>
          <c:smooth val="0"/>
        </c:ser>
        <c:ser>
          <c:idx val="1"/>
          <c:order val="1"/>
          <c:tx>
            <c:strRef>
              <c:f>Result!$B$99</c:f>
              <c:strCache>
                <c:ptCount val="1"/>
                <c:pt idx="0">
                  <c:v>base BFS N=2^19</c:v>
                </c:pt>
              </c:strCache>
            </c:strRef>
          </c:tx>
          <c:spPr>
            <a:ln>
              <a:solidFill>
                <a:schemeClr val="accent2"/>
              </a:solidFill>
            </a:ln>
          </c:spPr>
          <c:marker>
            <c:spPr>
              <a:solidFill>
                <a:schemeClr val="accent2"/>
              </a:solidFill>
            </c:spPr>
          </c:marker>
          <c:cat>
            <c:numRef>
              <c:f>Result!$C$97:$E$97</c:f>
              <c:numCache>
                <c:formatCode>General</c:formatCode>
                <c:ptCount val="3"/>
                <c:pt idx="0">
                  <c:v>2.0</c:v>
                </c:pt>
                <c:pt idx="1">
                  <c:v>3.0</c:v>
                </c:pt>
                <c:pt idx="2">
                  <c:v>4.0</c:v>
                </c:pt>
              </c:numCache>
            </c:numRef>
          </c:cat>
          <c:val>
            <c:numRef>
              <c:f>Result!$C$99:$E$99</c:f>
              <c:numCache>
                <c:formatCode>0.000</c:formatCode>
                <c:ptCount val="3"/>
                <c:pt idx="0">
                  <c:v>7.133255004882812</c:v>
                </c:pt>
                <c:pt idx="1">
                  <c:v>12.22196960449219</c:v>
                </c:pt>
                <c:pt idx="2">
                  <c:v>17.65924072265625</c:v>
                </c:pt>
              </c:numCache>
            </c:numRef>
          </c:val>
          <c:smooth val="0"/>
        </c:ser>
        <c:ser>
          <c:idx val="2"/>
          <c:order val="2"/>
          <c:tx>
            <c:strRef>
              <c:f>Result!$B$100</c:f>
              <c:strCache>
                <c:ptCount val="1"/>
                <c:pt idx="0">
                  <c:v>base BFS N=2^20</c:v>
                </c:pt>
              </c:strCache>
            </c:strRef>
          </c:tx>
          <c:marker>
            <c:spPr>
              <a:solidFill>
                <a:schemeClr val="accent3"/>
              </a:solidFill>
            </c:spPr>
          </c:marker>
          <c:cat>
            <c:numRef>
              <c:f>Result!$C$97:$E$97</c:f>
              <c:numCache>
                <c:formatCode>General</c:formatCode>
                <c:ptCount val="3"/>
                <c:pt idx="0">
                  <c:v>2.0</c:v>
                </c:pt>
                <c:pt idx="1">
                  <c:v>3.0</c:v>
                </c:pt>
                <c:pt idx="2">
                  <c:v>4.0</c:v>
                </c:pt>
              </c:numCache>
            </c:numRef>
          </c:cat>
          <c:val>
            <c:numRef>
              <c:f>Result!$C$100:$E$100</c:f>
              <c:numCache>
                <c:formatCode>0.000</c:formatCode>
                <c:ptCount val="3"/>
                <c:pt idx="0">
                  <c:v>14.26327514648437</c:v>
                </c:pt>
                <c:pt idx="1">
                  <c:v>23.654296875</c:v>
                </c:pt>
                <c:pt idx="2">
                  <c:v>30.96914672851562</c:v>
                </c:pt>
              </c:numCache>
            </c:numRef>
          </c:val>
          <c:smooth val="0"/>
        </c:ser>
        <c:ser>
          <c:idx val="3"/>
          <c:order val="3"/>
          <c:tx>
            <c:strRef>
              <c:f>Result!$B$101</c:f>
              <c:strCache>
                <c:ptCount val="1"/>
                <c:pt idx="0">
                  <c:v>proposed BFS N=2^18</c:v>
                </c:pt>
              </c:strCache>
            </c:strRef>
          </c:tx>
          <c:spPr>
            <a:ln>
              <a:solidFill>
                <a:schemeClr val="accent1"/>
              </a:solidFill>
              <a:prstDash val="sysDot"/>
            </a:ln>
          </c:spPr>
          <c:marker>
            <c:symbol val="circle"/>
            <c:size val="9"/>
            <c:spPr>
              <a:solidFill>
                <a:schemeClr val="accent1"/>
              </a:solidFill>
              <a:ln>
                <a:solidFill>
                  <a:schemeClr val="accent1"/>
                </a:solidFill>
              </a:ln>
            </c:spPr>
          </c:marker>
          <c:cat>
            <c:numRef>
              <c:f>Result!$C$97:$E$97</c:f>
              <c:numCache>
                <c:formatCode>General</c:formatCode>
                <c:ptCount val="3"/>
                <c:pt idx="0">
                  <c:v>2.0</c:v>
                </c:pt>
                <c:pt idx="1">
                  <c:v>3.0</c:v>
                </c:pt>
                <c:pt idx="2">
                  <c:v>4.0</c:v>
                </c:pt>
              </c:numCache>
            </c:numRef>
          </c:cat>
          <c:val>
            <c:numRef>
              <c:f>Result!$C$101:$E$101</c:f>
              <c:numCache>
                <c:formatCode>0.000</c:formatCode>
                <c:ptCount val="3"/>
                <c:pt idx="0">
                  <c:v>2.268569946289062</c:v>
                </c:pt>
                <c:pt idx="1">
                  <c:v>4.07127380371094</c:v>
                </c:pt>
                <c:pt idx="2">
                  <c:v>5.611236572265625</c:v>
                </c:pt>
              </c:numCache>
            </c:numRef>
          </c:val>
          <c:smooth val="0"/>
        </c:ser>
        <c:ser>
          <c:idx val="4"/>
          <c:order val="4"/>
          <c:tx>
            <c:strRef>
              <c:f>Result!$B$102</c:f>
              <c:strCache>
                <c:ptCount val="1"/>
                <c:pt idx="0">
                  <c:v>proposed BFS N=2^19</c:v>
                </c:pt>
              </c:strCache>
            </c:strRef>
          </c:tx>
          <c:spPr>
            <a:ln>
              <a:solidFill>
                <a:schemeClr val="accent2"/>
              </a:solidFill>
              <a:prstDash val="sysDot"/>
            </a:ln>
          </c:spPr>
          <c:marker>
            <c:symbol val="x"/>
            <c:size val="9"/>
            <c:spPr>
              <a:solidFill>
                <a:schemeClr val="accent2"/>
              </a:solidFill>
              <a:ln>
                <a:solidFill>
                  <a:schemeClr val="accent2"/>
                </a:solidFill>
              </a:ln>
            </c:spPr>
          </c:marker>
          <c:cat>
            <c:numRef>
              <c:f>Result!$C$97:$E$97</c:f>
              <c:numCache>
                <c:formatCode>General</c:formatCode>
                <c:ptCount val="3"/>
                <c:pt idx="0">
                  <c:v>2.0</c:v>
                </c:pt>
                <c:pt idx="1">
                  <c:v>3.0</c:v>
                </c:pt>
                <c:pt idx="2">
                  <c:v>4.0</c:v>
                </c:pt>
              </c:numCache>
            </c:numRef>
          </c:cat>
          <c:val>
            <c:numRef>
              <c:f>Result!$C$102:$E$102</c:f>
              <c:numCache>
                <c:formatCode>0.000</c:formatCode>
                <c:ptCount val="3"/>
                <c:pt idx="0">
                  <c:v>4.34622192382813</c:v>
                </c:pt>
                <c:pt idx="1">
                  <c:v>7.789443969726562</c:v>
                </c:pt>
                <c:pt idx="2">
                  <c:v>10.70960998535156</c:v>
                </c:pt>
              </c:numCache>
            </c:numRef>
          </c:val>
          <c:smooth val="0"/>
        </c:ser>
        <c:ser>
          <c:idx val="5"/>
          <c:order val="5"/>
          <c:tx>
            <c:strRef>
              <c:f>Result!$B$103</c:f>
              <c:strCache>
                <c:ptCount val="1"/>
                <c:pt idx="0">
                  <c:v>proposed BFS N=2^20</c:v>
                </c:pt>
              </c:strCache>
            </c:strRef>
          </c:tx>
          <c:spPr>
            <a:ln>
              <a:solidFill>
                <a:schemeClr val="accent3"/>
              </a:solidFill>
              <a:prstDash val="sysDot"/>
            </a:ln>
          </c:spPr>
          <c:marker>
            <c:symbol val="triangle"/>
            <c:size val="9"/>
            <c:spPr>
              <a:solidFill>
                <a:schemeClr val="accent3"/>
              </a:solidFill>
              <a:ln>
                <a:solidFill>
                  <a:schemeClr val="accent3"/>
                </a:solidFill>
              </a:ln>
            </c:spPr>
          </c:marker>
          <c:cat>
            <c:numRef>
              <c:f>Result!$C$97:$E$97</c:f>
              <c:numCache>
                <c:formatCode>General</c:formatCode>
                <c:ptCount val="3"/>
                <c:pt idx="0">
                  <c:v>2.0</c:v>
                </c:pt>
                <c:pt idx="1">
                  <c:v>3.0</c:v>
                </c:pt>
                <c:pt idx="2">
                  <c:v>4.0</c:v>
                </c:pt>
              </c:numCache>
            </c:numRef>
          </c:cat>
          <c:val>
            <c:numRef>
              <c:f>Result!$C$103:$E$103</c:f>
              <c:numCache>
                <c:formatCode>0.000</c:formatCode>
                <c:ptCount val="3"/>
                <c:pt idx="0">
                  <c:v>8.3446044921875</c:v>
                </c:pt>
                <c:pt idx="1">
                  <c:v>14.8950653076172</c:v>
                </c:pt>
                <c:pt idx="2">
                  <c:v>20.46136474609375</c:v>
                </c:pt>
              </c:numCache>
            </c:numRef>
          </c:val>
          <c:smooth val="0"/>
        </c:ser>
        <c:dLbls>
          <c:showLegendKey val="0"/>
          <c:showVal val="0"/>
          <c:showCatName val="0"/>
          <c:showSerName val="0"/>
          <c:showPercent val="0"/>
          <c:showBubbleSize val="0"/>
        </c:dLbls>
        <c:marker val="1"/>
        <c:smooth val="0"/>
        <c:axId val="2137281192"/>
        <c:axId val="2137286120"/>
      </c:lineChart>
      <c:catAx>
        <c:axId val="2137281192"/>
        <c:scaling>
          <c:orientation val="minMax"/>
        </c:scaling>
        <c:delete val="0"/>
        <c:axPos val="b"/>
        <c:title>
          <c:tx>
            <c:rich>
              <a:bodyPr/>
              <a:lstStyle/>
              <a:p>
                <a:pPr>
                  <a:defRPr sz="1400"/>
                </a:pPr>
                <a:r>
                  <a:rPr lang="en-US" altLang="ja-JP" sz="1400"/>
                  <a:t>Number of GPUs</a:t>
                </a:r>
                <a:endParaRPr lang="ja-JP" altLang="en-US" sz="1400"/>
              </a:p>
            </c:rich>
          </c:tx>
          <c:layout/>
          <c:overlay val="0"/>
        </c:title>
        <c:numFmt formatCode="General" sourceLinked="1"/>
        <c:majorTickMark val="out"/>
        <c:minorTickMark val="none"/>
        <c:tickLblPos val="nextTo"/>
        <c:txPr>
          <a:bodyPr/>
          <a:lstStyle/>
          <a:p>
            <a:pPr>
              <a:defRPr sz="1400"/>
            </a:pPr>
            <a:endParaRPr lang="ja-JP"/>
          </a:p>
        </c:txPr>
        <c:crossAx val="2137286120"/>
        <c:crosses val="autoZero"/>
        <c:auto val="1"/>
        <c:lblAlgn val="ctr"/>
        <c:lblOffset val="100"/>
        <c:noMultiLvlLbl val="0"/>
      </c:catAx>
      <c:valAx>
        <c:axId val="2137286120"/>
        <c:scaling>
          <c:orientation val="minMax"/>
        </c:scaling>
        <c:delete val="0"/>
        <c:axPos val="l"/>
        <c:majorGridlines/>
        <c:title>
          <c:tx>
            <c:rich>
              <a:bodyPr rot="-5400000" vert="horz"/>
              <a:lstStyle/>
              <a:p>
                <a:pPr>
                  <a:defRPr sz="1400"/>
                </a:pPr>
                <a:r>
                  <a:rPr lang="en-US" altLang="ja-JP" sz="1400"/>
                  <a:t>copy</a:t>
                </a:r>
                <a:r>
                  <a:rPr lang="en-US" altLang="ja-JP" sz="1400" baseline="0"/>
                  <a:t> size (MB)</a:t>
                </a:r>
                <a:endParaRPr lang="ja-JP" altLang="en-US" sz="1400"/>
              </a:p>
            </c:rich>
          </c:tx>
          <c:layout/>
          <c:overlay val="0"/>
        </c:title>
        <c:numFmt formatCode="0.000" sourceLinked="1"/>
        <c:majorTickMark val="out"/>
        <c:minorTickMark val="none"/>
        <c:tickLblPos val="nextTo"/>
        <c:txPr>
          <a:bodyPr/>
          <a:lstStyle/>
          <a:p>
            <a:pPr>
              <a:defRPr sz="1400"/>
            </a:pPr>
            <a:endParaRPr lang="ja-JP"/>
          </a:p>
        </c:txPr>
        <c:crossAx val="2137281192"/>
        <c:crosses val="autoZero"/>
        <c:crossBetween val="between"/>
      </c:valAx>
    </c:plotArea>
    <c:legend>
      <c:legendPos val="t"/>
      <c:layout/>
      <c:overlay val="0"/>
      <c:txPr>
        <a:bodyPr/>
        <a:lstStyle/>
        <a:p>
          <a:pPr>
            <a:defRPr sz="1400"/>
          </a:pPr>
          <a:endParaRPr lang="ja-JP"/>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0810174195996308"/>
          <c:y val="0.09289134477089"/>
          <c:w val="0.90289020910027"/>
          <c:h val="0.593820880248843"/>
        </c:manualLayout>
      </c:layout>
      <c:barChart>
        <c:barDir val="col"/>
        <c:grouping val="stacked"/>
        <c:varyColors val="0"/>
        <c:ser>
          <c:idx val="0"/>
          <c:order val="0"/>
          <c:tx>
            <c:strRef>
              <c:f>Result!$A$77</c:f>
              <c:strCache>
                <c:ptCount val="1"/>
                <c:pt idx="0">
                  <c:v>Kernel</c:v>
                </c:pt>
              </c:strCache>
            </c:strRef>
          </c:tx>
          <c:spPr>
            <a:solidFill>
              <a:schemeClr val="accent1"/>
            </a:solidFill>
            <a:ln w="25400" cap="flat" cmpd="sng" algn="ctr">
              <a:solidFill>
                <a:schemeClr val="accent1">
                  <a:shade val="50000"/>
                </a:schemeClr>
              </a:solidFill>
              <a:prstDash val="solid"/>
            </a:ln>
            <a:effectLst/>
          </c:spPr>
          <c:invertIfNegative val="0"/>
          <c:cat>
            <c:multiLvlStrRef>
              <c:f>Result!$B$75:$S$76</c:f>
              <c:multiLvlStrCache>
                <c:ptCount val="18"/>
                <c:lvl>
                  <c:pt idx="0">
                    <c:v>base 2GPU</c:v>
                  </c:pt>
                  <c:pt idx="1">
                    <c:v>proposed 2GPU</c:v>
                  </c:pt>
                  <c:pt idx="2">
                    <c:v>base 3GPU</c:v>
                  </c:pt>
                  <c:pt idx="3">
                    <c:v>proposed 3GPU</c:v>
                  </c:pt>
                  <c:pt idx="4">
                    <c:v>base 4GPU</c:v>
                  </c:pt>
                  <c:pt idx="5">
                    <c:v>proposed 4GPU</c:v>
                  </c:pt>
                  <c:pt idx="6">
                    <c:v>base 2GPU</c:v>
                  </c:pt>
                  <c:pt idx="7">
                    <c:v>proposed 2GPU</c:v>
                  </c:pt>
                  <c:pt idx="8">
                    <c:v>base 3GPU</c:v>
                  </c:pt>
                  <c:pt idx="9">
                    <c:v>proposed 3GPU</c:v>
                  </c:pt>
                  <c:pt idx="10">
                    <c:v>base 4GPU</c:v>
                  </c:pt>
                  <c:pt idx="11">
                    <c:v>proposed 4GPU</c:v>
                  </c:pt>
                  <c:pt idx="12">
                    <c:v>base 2GPU</c:v>
                  </c:pt>
                  <c:pt idx="13">
                    <c:v>proposed 2GPU</c:v>
                  </c:pt>
                  <c:pt idx="14">
                    <c:v>base 3GPU</c:v>
                  </c:pt>
                  <c:pt idx="15">
                    <c:v>proposed 3GPU</c:v>
                  </c:pt>
                  <c:pt idx="16">
                    <c:v>base 4GPU</c:v>
                  </c:pt>
                  <c:pt idx="17">
                    <c:v>proposed 4GPU</c:v>
                  </c:pt>
                </c:lvl>
                <c:lvl>
                  <c:pt idx="0">
                    <c:v>N=2^18</c:v>
                  </c:pt>
                  <c:pt idx="6">
                    <c:v>N=2^19</c:v>
                  </c:pt>
                  <c:pt idx="12">
                    <c:v>N=2^20</c:v>
                  </c:pt>
                </c:lvl>
              </c:multiLvlStrCache>
            </c:multiLvlStrRef>
          </c:cat>
          <c:val>
            <c:numRef>
              <c:f>Result!$B$77:$S$77</c:f>
              <c:numCache>
                <c:formatCode>General</c:formatCode>
                <c:ptCount val="18"/>
                <c:pt idx="0">
                  <c:v>4.564813008999991</c:v>
                </c:pt>
                <c:pt idx="1">
                  <c:v>4.54605381</c:v>
                </c:pt>
                <c:pt idx="2">
                  <c:v>4.676774304</c:v>
                </c:pt>
                <c:pt idx="3">
                  <c:v>4.652938580999993</c:v>
                </c:pt>
                <c:pt idx="4">
                  <c:v>4.794072047999995</c:v>
                </c:pt>
                <c:pt idx="5">
                  <c:v>4.762714236999985</c:v>
                </c:pt>
                <c:pt idx="6">
                  <c:v>8.981863118</c:v>
                </c:pt>
                <c:pt idx="7">
                  <c:v>8.946117352000001</c:v>
                </c:pt>
                <c:pt idx="8">
                  <c:v>9.120459428000001</c:v>
                </c:pt>
                <c:pt idx="9">
                  <c:v>9.074658315</c:v>
                </c:pt>
                <c:pt idx="10">
                  <c:v>9.273670982999998</c:v>
                </c:pt>
                <c:pt idx="11">
                  <c:v>9.217448333</c:v>
                </c:pt>
                <c:pt idx="12">
                  <c:v>18.671905896</c:v>
                </c:pt>
                <c:pt idx="13">
                  <c:v>18.60454729</c:v>
                </c:pt>
                <c:pt idx="14">
                  <c:v>18.846142776</c:v>
                </c:pt>
                <c:pt idx="15">
                  <c:v>18.756125394</c:v>
                </c:pt>
                <c:pt idx="16">
                  <c:v>19.039634114</c:v>
                </c:pt>
                <c:pt idx="17">
                  <c:v>18.933500056</c:v>
                </c:pt>
              </c:numCache>
            </c:numRef>
          </c:val>
        </c:ser>
        <c:ser>
          <c:idx val="1"/>
          <c:order val="1"/>
          <c:tx>
            <c:strRef>
              <c:f>Result!$A$78</c:f>
              <c:strCache>
                <c:ptCount val="1"/>
                <c:pt idx="0">
                  <c:v>Communication</c:v>
                </c:pt>
              </c:strCache>
            </c:strRef>
          </c:tx>
          <c:spPr>
            <a:solidFill>
              <a:schemeClr val="accent2"/>
            </a:solidFill>
            <a:ln w="25400" cap="flat" cmpd="sng" algn="ctr">
              <a:solidFill>
                <a:schemeClr val="accent2">
                  <a:shade val="50000"/>
                </a:schemeClr>
              </a:solidFill>
              <a:prstDash val="solid"/>
            </a:ln>
            <a:effectLst/>
          </c:spPr>
          <c:invertIfNegative val="0"/>
          <c:cat>
            <c:multiLvlStrRef>
              <c:f>Result!$B$75:$S$76</c:f>
              <c:multiLvlStrCache>
                <c:ptCount val="18"/>
                <c:lvl>
                  <c:pt idx="0">
                    <c:v>base 2GPU</c:v>
                  </c:pt>
                  <c:pt idx="1">
                    <c:v>proposed 2GPU</c:v>
                  </c:pt>
                  <c:pt idx="2">
                    <c:v>base 3GPU</c:v>
                  </c:pt>
                  <c:pt idx="3">
                    <c:v>proposed 3GPU</c:v>
                  </c:pt>
                  <c:pt idx="4">
                    <c:v>base 4GPU</c:v>
                  </c:pt>
                  <c:pt idx="5">
                    <c:v>proposed 4GPU</c:v>
                  </c:pt>
                  <c:pt idx="6">
                    <c:v>base 2GPU</c:v>
                  </c:pt>
                  <c:pt idx="7">
                    <c:v>proposed 2GPU</c:v>
                  </c:pt>
                  <c:pt idx="8">
                    <c:v>base 3GPU</c:v>
                  </c:pt>
                  <c:pt idx="9">
                    <c:v>proposed 3GPU</c:v>
                  </c:pt>
                  <c:pt idx="10">
                    <c:v>base 4GPU</c:v>
                  </c:pt>
                  <c:pt idx="11">
                    <c:v>proposed 4GPU</c:v>
                  </c:pt>
                  <c:pt idx="12">
                    <c:v>base 2GPU</c:v>
                  </c:pt>
                  <c:pt idx="13">
                    <c:v>proposed 2GPU</c:v>
                  </c:pt>
                  <c:pt idx="14">
                    <c:v>base 3GPU</c:v>
                  </c:pt>
                  <c:pt idx="15">
                    <c:v>proposed 3GPU</c:v>
                  </c:pt>
                  <c:pt idx="16">
                    <c:v>base 4GPU</c:v>
                  </c:pt>
                  <c:pt idx="17">
                    <c:v>proposed 4GPU</c:v>
                  </c:pt>
                </c:lvl>
                <c:lvl>
                  <c:pt idx="0">
                    <c:v>N=2^18</c:v>
                  </c:pt>
                  <c:pt idx="6">
                    <c:v>N=2^19</c:v>
                  </c:pt>
                  <c:pt idx="12">
                    <c:v>N=2^20</c:v>
                  </c:pt>
                </c:lvl>
              </c:multiLvlStrCache>
            </c:multiLvlStrRef>
          </c:cat>
          <c:val>
            <c:numRef>
              <c:f>Result!$B$78:$S$78</c:f>
              <c:numCache>
                <c:formatCode>General</c:formatCode>
                <c:ptCount val="18"/>
                <c:pt idx="0">
                  <c:v>0.233715</c:v>
                </c:pt>
                <c:pt idx="1">
                  <c:v>0.146624</c:v>
                </c:pt>
                <c:pt idx="2">
                  <c:v>0.458144</c:v>
                </c:pt>
                <c:pt idx="3">
                  <c:v>0.304264</c:v>
                </c:pt>
                <c:pt idx="4">
                  <c:v>0.633409</c:v>
                </c:pt>
                <c:pt idx="5">
                  <c:v>0.446749</c:v>
                </c:pt>
                <c:pt idx="6">
                  <c:v>0.420093</c:v>
                </c:pt>
                <c:pt idx="7">
                  <c:v>0.257792</c:v>
                </c:pt>
                <c:pt idx="8">
                  <c:v>0.79878</c:v>
                </c:pt>
                <c:pt idx="9">
                  <c:v>0.515622</c:v>
                </c:pt>
                <c:pt idx="10">
                  <c:v>1.078269</c:v>
                </c:pt>
                <c:pt idx="11">
                  <c:v>0.726112</c:v>
                </c:pt>
                <c:pt idx="12">
                  <c:v>0.795071</c:v>
                </c:pt>
                <c:pt idx="13">
                  <c:v>0.484869</c:v>
                </c:pt>
                <c:pt idx="14">
                  <c:v>1.457808</c:v>
                </c:pt>
                <c:pt idx="15">
                  <c:v>0.928599</c:v>
                </c:pt>
                <c:pt idx="16">
                  <c:v>1.959596</c:v>
                </c:pt>
                <c:pt idx="17">
                  <c:v>1.292829</c:v>
                </c:pt>
              </c:numCache>
            </c:numRef>
          </c:val>
        </c:ser>
        <c:dLbls>
          <c:showLegendKey val="0"/>
          <c:showVal val="0"/>
          <c:showCatName val="0"/>
          <c:showSerName val="0"/>
          <c:showPercent val="0"/>
          <c:showBubbleSize val="0"/>
        </c:dLbls>
        <c:gapWidth val="150"/>
        <c:overlap val="100"/>
        <c:axId val="2142076152"/>
        <c:axId val="2142079160"/>
      </c:barChart>
      <c:catAx>
        <c:axId val="2142076152"/>
        <c:scaling>
          <c:orientation val="minMax"/>
        </c:scaling>
        <c:delete val="0"/>
        <c:axPos val="b"/>
        <c:majorTickMark val="out"/>
        <c:minorTickMark val="none"/>
        <c:tickLblPos val="nextTo"/>
        <c:txPr>
          <a:bodyPr/>
          <a:lstStyle/>
          <a:p>
            <a:pPr>
              <a:defRPr sz="1300"/>
            </a:pPr>
            <a:endParaRPr lang="ja-JP"/>
          </a:p>
        </c:txPr>
        <c:crossAx val="2142079160"/>
        <c:crosses val="autoZero"/>
        <c:auto val="1"/>
        <c:lblAlgn val="ctr"/>
        <c:lblOffset val="100"/>
        <c:noMultiLvlLbl val="0"/>
      </c:catAx>
      <c:valAx>
        <c:axId val="2142079160"/>
        <c:scaling>
          <c:orientation val="minMax"/>
        </c:scaling>
        <c:delete val="0"/>
        <c:axPos val="l"/>
        <c:majorGridlines/>
        <c:title>
          <c:tx>
            <c:rich>
              <a:bodyPr rot="-5400000" vert="horz"/>
              <a:lstStyle/>
              <a:p>
                <a:pPr>
                  <a:defRPr sz="1400"/>
                </a:pPr>
                <a:r>
                  <a:rPr lang="en-US" altLang="ja-JP" sz="1400"/>
                  <a:t>second</a:t>
                </a:r>
              </a:p>
            </c:rich>
          </c:tx>
          <c:layout/>
          <c:overlay val="0"/>
        </c:title>
        <c:numFmt formatCode="General" sourceLinked="1"/>
        <c:majorTickMark val="out"/>
        <c:minorTickMark val="none"/>
        <c:tickLblPos val="nextTo"/>
        <c:txPr>
          <a:bodyPr/>
          <a:lstStyle/>
          <a:p>
            <a:pPr>
              <a:defRPr sz="1400"/>
            </a:pPr>
            <a:endParaRPr lang="ja-JP"/>
          </a:p>
        </c:txPr>
        <c:crossAx val="2142076152"/>
        <c:crosses val="autoZero"/>
        <c:crossBetween val="between"/>
      </c:valAx>
    </c:plotArea>
    <c:legend>
      <c:legendPos val="t"/>
      <c:layout>
        <c:manualLayout>
          <c:xMode val="edge"/>
          <c:yMode val="edge"/>
          <c:x val="0.683366121496154"/>
          <c:y val="0.0167865073490536"/>
          <c:w val="0.288581876664071"/>
          <c:h val="0.0563033429507999"/>
        </c:manualLayout>
      </c:layout>
      <c:overlay val="0"/>
      <c:txPr>
        <a:bodyPr/>
        <a:lstStyle/>
        <a:p>
          <a:pPr>
            <a:defRPr sz="1400"/>
          </a:pPr>
          <a:endParaRPr lang="ja-JP"/>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48853674540682"/>
          <c:y val="0.145713038131988"/>
          <c:w val="0.833090769903762"/>
          <c:h val="0.736046979012175"/>
        </c:manualLayout>
      </c:layout>
      <c:lineChart>
        <c:grouping val="standard"/>
        <c:varyColors val="0"/>
        <c:ser>
          <c:idx val="0"/>
          <c:order val="0"/>
          <c:tx>
            <c:strRef>
              <c:f>Result!$B$3</c:f>
              <c:strCache>
                <c:ptCount val="1"/>
                <c:pt idx="0">
                  <c:v>base BFS, 1GPU</c:v>
                </c:pt>
              </c:strCache>
            </c:strRef>
          </c:tx>
          <c:spPr>
            <a:ln>
              <a:solidFill>
                <a:schemeClr val="accent1"/>
              </a:solidFill>
            </a:ln>
          </c:spPr>
          <c:marker>
            <c:symbol val="circle"/>
            <c:size val="9"/>
            <c:spPr>
              <a:solidFill>
                <a:schemeClr val="accent1"/>
              </a:solidFill>
            </c:spPr>
          </c:marker>
          <c:cat>
            <c:numRef>
              <c:f>Result!$A$19:$A$25</c:f>
              <c:numCache>
                <c:formatCode>General</c:formatCode>
                <c:ptCount val="7"/>
                <c:pt idx="0">
                  <c:v>16.0</c:v>
                </c:pt>
                <c:pt idx="1">
                  <c:v>17.0</c:v>
                </c:pt>
                <c:pt idx="2">
                  <c:v>18.0</c:v>
                </c:pt>
                <c:pt idx="3">
                  <c:v>19.0</c:v>
                </c:pt>
                <c:pt idx="4">
                  <c:v>20.0</c:v>
                </c:pt>
                <c:pt idx="5">
                  <c:v>21.0</c:v>
                </c:pt>
                <c:pt idx="6">
                  <c:v>22.0</c:v>
                </c:pt>
              </c:numCache>
            </c:numRef>
          </c:cat>
          <c:val>
            <c:numRef>
              <c:f>Result!$B$19:$B$25</c:f>
              <c:numCache>
                <c:formatCode>0.00E+00</c:formatCode>
                <c:ptCount val="7"/>
                <c:pt idx="0">
                  <c:v>5.23701697747377E7</c:v>
                </c:pt>
                <c:pt idx="1">
                  <c:v>5.60030971472096E7</c:v>
                </c:pt>
                <c:pt idx="2">
                  <c:v>5.77125768264395E7</c:v>
                </c:pt>
                <c:pt idx="3">
                  <c:v>5.79825380320911E7</c:v>
                </c:pt>
              </c:numCache>
            </c:numRef>
          </c:val>
          <c:smooth val="0"/>
        </c:ser>
        <c:ser>
          <c:idx val="1"/>
          <c:order val="1"/>
          <c:tx>
            <c:strRef>
              <c:f>Result!$C$3</c:f>
              <c:strCache>
                <c:ptCount val="1"/>
                <c:pt idx="0">
                  <c:v>base BFS, 2GPU</c:v>
                </c:pt>
              </c:strCache>
            </c:strRef>
          </c:tx>
          <c:marker>
            <c:spPr>
              <a:solidFill>
                <a:schemeClr val="accent2"/>
              </a:solidFill>
            </c:spPr>
          </c:marker>
          <c:cat>
            <c:numRef>
              <c:f>Result!$A$19:$A$25</c:f>
              <c:numCache>
                <c:formatCode>General</c:formatCode>
                <c:ptCount val="7"/>
                <c:pt idx="0">
                  <c:v>16.0</c:v>
                </c:pt>
                <c:pt idx="1">
                  <c:v>17.0</c:v>
                </c:pt>
                <c:pt idx="2">
                  <c:v>18.0</c:v>
                </c:pt>
                <c:pt idx="3">
                  <c:v>19.0</c:v>
                </c:pt>
                <c:pt idx="4">
                  <c:v>20.0</c:v>
                </c:pt>
                <c:pt idx="5">
                  <c:v>21.0</c:v>
                </c:pt>
                <c:pt idx="6">
                  <c:v>22.0</c:v>
                </c:pt>
              </c:numCache>
            </c:numRef>
          </c:cat>
          <c:val>
            <c:numRef>
              <c:f>Result!$C$19:$C$25</c:f>
              <c:numCache>
                <c:formatCode>0.00E+00</c:formatCode>
                <c:ptCount val="7"/>
                <c:pt idx="0">
                  <c:v>6.19492561748665E7</c:v>
                </c:pt>
                <c:pt idx="1">
                  <c:v>7.61616903822028E7</c:v>
                </c:pt>
                <c:pt idx="2">
                  <c:v>8.69186470253778E7</c:v>
                </c:pt>
                <c:pt idx="3">
                  <c:v>9.29764094203112E7</c:v>
                </c:pt>
                <c:pt idx="4">
                  <c:v>9.43795476732795E7</c:v>
                </c:pt>
                <c:pt idx="5">
                  <c:v>9.67737825152474E7</c:v>
                </c:pt>
              </c:numCache>
            </c:numRef>
          </c:val>
          <c:smooth val="0"/>
        </c:ser>
        <c:ser>
          <c:idx val="2"/>
          <c:order val="2"/>
          <c:tx>
            <c:strRef>
              <c:f>Result!$D$3</c:f>
              <c:strCache>
                <c:ptCount val="1"/>
                <c:pt idx="0">
                  <c:v>base BFS, 3GPU</c:v>
                </c:pt>
              </c:strCache>
            </c:strRef>
          </c:tx>
          <c:marker>
            <c:spPr>
              <a:solidFill>
                <a:schemeClr val="accent3"/>
              </a:solidFill>
            </c:spPr>
          </c:marker>
          <c:cat>
            <c:numRef>
              <c:f>Result!$A$19:$A$25</c:f>
              <c:numCache>
                <c:formatCode>General</c:formatCode>
                <c:ptCount val="7"/>
                <c:pt idx="0">
                  <c:v>16.0</c:v>
                </c:pt>
                <c:pt idx="1">
                  <c:v>17.0</c:v>
                </c:pt>
                <c:pt idx="2">
                  <c:v>18.0</c:v>
                </c:pt>
                <c:pt idx="3">
                  <c:v>19.0</c:v>
                </c:pt>
                <c:pt idx="4">
                  <c:v>20.0</c:v>
                </c:pt>
                <c:pt idx="5">
                  <c:v>21.0</c:v>
                </c:pt>
                <c:pt idx="6">
                  <c:v>22.0</c:v>
                </c:pt>
              </c:numCache>
            </c:numRef>
          </c:cat>
          <c:val>
            <c:numRef>
              <c:f>Result!$D$19:$D$25</c:f>
              <c:numCache>
                <c:formatCode>0.00E+00</c:formatCode>
                <c:ptCount val="7"/>
                <c:pt idx="0">
                  <c:v>5.69131892607397E7</c:v>
                </c:pt>
                <c:pt idx="1">
                  <c:v>7.81255161812332E7</c:v>
                </c:pt>
                <c:pt idx="2">
                  <c:v>9.93018813457E7</c:v>
                </c:pt>
                <c:pt idx="3">
                  <c:v>1.1359622528177E8</c:v>
                </c:pt>
                <c:pt idx="4">
                  <c:v>1.19666915007963E8</c:v>
                </c:pt>
                <c:pt idx="5">
                  <c:v>1.24662576443451E8</c:v>
                </c:pt>
              </c:numCache>
            </c:numRef>
          </c:val>
          <c:smooth val="0"/>
        </c:ser>
        <c:ser>
          <c:idx val="3"/>
          <c:order val="3"/>
          <c:tx>
            <c:strRef>
              <c:f>Result!$E$3</c:f>
              <c:strCache>
                <c:ptCount val="1"/>
                <c:pt idx="0">
                  <c:v>base BFS, 4GPU</c:v>
                </c:pt>
              </c:strCache>
            </c:strRef>
          </c:tx>
          <c:marker>
            <c:symbol val="diamond"/>
            <c:size val="12"/>
            <c:spPr>
              <a:solidFill>
                <a:schemeClr val="accent4"/>
              </a:solidFill>
            </c:spPr>
          </c:marker>
          <c:cat>
            <c:numRef>
              <c:f>Result!$A$19:$A$25</c:f>
              <c:numCache>
                <c:formatCode>General</c:formatCode>
                <c:ptCount val="7"/>
                <c:pt idx="0">
                  <c:v>16.0</c:v>
                </c:pt>
                <c:pt idx="1">
                  <c:v>17.0</c:v>
                </c:pt>
                <c:pt idx="2">
                  <c:v>18.0</c:v>
                </c:pt>
                <c:pt idx="3">
                  <c:v>19.0</c:v>
                </c:pt>
                <c:pt idx="4">
                  <c:v>20.0</c:v>
                </c:pt>
                <c:pt idx="5">
                  <c:v>21.0</c:v>
                </c:pt>
                <c:pt idx="6">
                  <c:v>22.0</c:v>
                </c:pt>
              </c:numCache>
            </c:numRef>
          </c:cat>
          <c:val>
            <c:numRef>
              <c:f>Result!$E$19:$E$25</c:f>
              <c:numCache>
                <c:formatCode>0.00E+00</c:formatCode>
                <c:ptCount val="7"/>
                <c:pt idx="0">
                  <c:v>4.86927942864774E7</c:v>
                </c:pt>
                <c:pt idx="1">
                  <c:v>7.281343162877E7</c:v>
                </c:pt>
                <c:pt idx="2">
                  <c:v>1.00245653003782E8</c:v>
                </c:pt>
                <c:pt idx="3">
                  <c:v>1.21469749390427E8</c:v>
                </c:pt>
                <c:pt idx="4">
                  <c:v>1.35517098291268E8</c:v>
                </c:pt>
                <c:pt idx="5">
                  <c:v>1.45397474806093E8</c:v>
                </c:pt>
                <c:pt idx="6">
                  <c:v>1.53535842212802E8</c:v>
                </c:pt>
              </c:numCache>
            </c:numRef>
          </c:val>
          <c:smooth val="0"/>
        </c:ser>
        <c:ser>
          <c:idx val="4"/>
          <c:order val="4"/>
          <c:tx>
            <c:strRef>
              <c:f>Result!$F$3</c:f>
              <c:strCache>
                <c:ptCount val="1"/>
                <c:pt idx="0">
                  <c:v>proposed BFS, 1GPU</c:v>
                </c:pt>
              </c:strCache>
            </c:strRef>
          </c:tx>
          <c:spPr>
            <a:ln>
              <a:solidFill>
                <a:schemeClr val="accent1"/>
              </a:solidFill>
              <a:prstDash val="sysDot"/>
            </a:ln>
          </c:spPr>
          <c:marker>
            <c:symbol val="circle"/>
            <c:size val="9"/>
            <c:spPr>
              <a:solidFill>
                <a:schemeClr val="accent1"/>
              </a:solidFill>
            </c:spPr>
          </c:marker>
          <c:cat>
            <c:numRef>
              <c:f>Result!$A$19:$A$25</c:f>
              <c:numCache>
                <c:formatCode>General</c:formatCode>
                <c:ptCount val="7"/>
                <c:pt idx="0">
                  <c:v>16.0</c:v>
                </c:pt>
                <c:pt idx="1">
                  <c:v>17.0</c:v>
                </c:pt>
                <c:pt idx="2">
                  <c:v>18.0</c:v>
                </c:pt>
                <c:pt idx="3">
                  <c:v>19.0</c:v>
                </c:pt>
                <c:pt idx="4">
                  <c:v>20.0</c:v>
                </c:pt>
                <c:pt idx="5">
                  <c:v>21.0</c:v>
                </c:pt>
                <c:pt idx="6">
                  <c:v>22.0</c:v>
                </c:pt>
              </c:numCache>
            </c:numRef>
          </c:cat>
          <c:val>
            <c:numRef>
              <c:f>Result!$F$19:$F$25</c:f>
              <c:numCache>
                <c:formatCode>0.00E+00</c:formatCode>
                <c:ptCount val="7"/>
                <c:pt idx="0">
                  <c:v>5.27730146074657E7</c:v>
                </c:pt>
                <c:pt idx="1">
                  <c:v>5.62181433363341E7</c:v>
                </c:pt>
                <c:pt idx="2">
                  <c:v>5.7885888691633E7</c:v>
                </c:pt>
                <c:pt idx="3">
                  <c:v>5.8155258601443E7</c:v>
                </c:pt>
              </c:numCache>
            </c:numRef>
          </c:val>
          <c:smooth val="0"/>
        </c:ser>
        <c:ser>
          <c:idx val="5"/>
          <c:order val="5"/>
          <c:tx>
            <c:strRef>
              <c:f>Result!$G$3</c:f>
              <c:strCache>
                <c:ptCount val="1"/>
                <c:pt idx="0">
                  <c:v>proposed BFS, 2GPU</c:v>
                </c:pt>
              </c:strCache>
            </c:strRef>
          </c:tx>
          <c:spPr>
            <a:ln>
              <a:solidFill>
                <a:schemeClr val="accent2"/>
              </a:solidFill>
              <a:prstDash val="sysDot"/>
            </a:ln>
          </c:spPr>
          <c:marker>
            <c:symbol val="square"/>
            <c:size val="9"/>
            <c:spPr>
              <a:solidFill>
                <a:schemeClr val="accent2"/>
              </a:solidFill>
              <a:ln>
                <a:solidFill>
                  <a:schemeClr val="accent2"/>
                </a:solidFill>
              </a:ln>
            </c:spPr>
          </c:marker>
          <c:cat>
            <c:numRef>
              <c:f>Result!$A$19:$A$25</c:f>
              <c:numCache>
                <c:formatCode>General</c:formatCode>
                <c:ptCount val="7"/>
                <c:pt idx="0">
                  <c:v>16.0</c:v>
                </c:pt>
                <c:pt idx="1">
                  <c:v>17.0</c:v>
                </c:pt>
                <c:pt idx="2">
                  <c:v>18.0</c:v>
                </c:pt>
                <c:pt idx="3">
                  <c:v>19.0</c:v>
                </c:pt>
                <c:pt idx="4">
                  <c:v>20.0</c:v>
                </c:pt>
                <c:pt idx="5">
                  <c:v>21.0</c:v>
                </c:pt>
                <c:pt idx="6">
                  <c:v>22.0</c:v>
                </c:pt>
              </c:numCache>
            </c:numRef>
          </c:cat>
          <c:val>
            <c:numRef>
              <c:f>Result!$G$19:$G$25</c:f>
              <c:numCache>
                <c:formatCode>0.00E+00</c:formatCode>
                <c:ptCount val="7"/>
                <c:pt idx="0">
                  <c:v>6.35751177042789E7</c:v>
                </c:pt>
                <c:pt idx="1">
                  <c:v>7.84013990880906E7</c:v>
                </c:pt>
                <c:pt idx="2">
                  <c:v>9.00621141810737E7</c:v>
                </c:pt>
                <c:pt idx="3">
                  <c:v>9.61648477343025E7</c:v>
                </c:pt>
                <c:pt idx="4">
                  <c:v>9.74552447956774E7</c:v>
                </c:pt>
                <c:pt idx="5">
                  <c:v>1.00033974854966E8</c:v>
                </c:pt>
              </c:numCache>
            </c:numRef>
          </c:val>
          <c:smooth val="0"/>
        </c:ser>
        <c:ser>
          <c:idx val="6"/>
          <c:order val="6"/>
          <c:tx>
            <c:strRef>
              <c:f>Result!$H$3</c:f>
              <c:strCache>
                <c:ptCount val="1"/>
                <c:pt idx="0">
                  <c:v>proposed BFS, 3GPU</c:v>
                </c:pt>
              </c:strCache>
            </c:strRef>
          </c:tx>
          <c:spPr>
            <a:ln>
              <a:solidFill>
                <a:schemeClr val="accent3"/>
              </a:solidFill>
              <a:prstDash val="sysDot"/>
            </a:ln>
          </c:spPr>
          <c:marker>
            <c:symbol val="triangle"/>
            <c:size val="9"/>
            <c:spPr>
              <a:solidFill>
                <a:schemeClr val="accent3"/>
              </a:solidFill>
              <a:ln>
                <a:solidFill>
                  <a:schemeClr val="accent3"/>
                </a:solidFill>
              </a:ln>
            </c:spPr>
          </c:marker>
          <c:cat>
            <c:numRef>
              <c:f>Result!$A$19:$A$25</c:f>
              <c:numCache>
                <c:formatCode>General</c:formatCode>
                <c:ptCount val="7"/>
                <c:pt idx="0">
                  <c:v>16.0</c:v>
                </c:pt>
                <c:pt idx="1">
                  <c:v>17.0</c:v>
                </c:pt>
                <c:pt idx="2">
                  <c:v>18.0</c:v>
                </c:pt>
                <c:pt idx="3">
                  <c:v>19.0</c:v>
                </c:pt>
                <c:pt idx="4">
                  <c:v>20.0</c:v>
                </c:pt>
                <c:pt idx="5">
                  <c:v>21.0</c:v>
                </c:pt>
                <c:pt idx="6">
                  <c:v>22.0</c:v>
                </c:pt>
              </c:numCache>
            </c:numRef>
          </c:cat>
          <c:val>
            <c:numRef>
              <c:f>Result!$H$19:$H$25</c:f>
              <c:numCache>
                <c:formatCode>0.00E+00</c:formatCode>
                <c:ptCount val="7"/>
                <c:pt idx="0">
                  <c:v>5.89919318844986E7</c:v>
                </c:pt>
                <c:pt idx="1">
                  <c:v>8.14336097376647E7</c:v>
                </c:pt>
                <c:pt idx="2">
                  <c:v>1.03943194021259E8</c:v>
                </c:pt>
                <c:pt idx="3">
                  <c:v>1.19370813303314E8</c:v>
                </c:pt>
                <c:pt idx="4">
                  <c:v>1.25360511340916E8</c:v>
                </c:pt>
                <c:pt idx="5">
                  <c:v>1.30964705855609E8</c:v>
                </c:pt>
              </c:numCache>
            </c:numRef>
          </c:val>
          <c:smooth val="0"/>
        </c:ser>
        <c:ser>
          <c:idx val="7"/>
          <c:order val="7"/>
          <c:tx>
            <c:strRef>
              <c:f>Result!$I$3</c:f>
              <c:strCache>
                <c:ptCount val="1"/>
                <c:pt idx="0">
                  <c:v>proposed BFS, 4GPU</c:v>
                </c:pt>
              </c:strCache>
            </c:strRef>
          </c:tx>
          <c:spPr>
            <a:ln>
              <a:solidFill>
                <a:schemeClr val="accent4"/>
              </a:solidFill>
              <a:prstDash val="sysDot"/>
            </a:ln>
            <a:effectLst/>
          </c:spPr>
          <c:marker>
            <c:symbol val="diamond"/>
            <c:size val="12"/>
            <c:spPr>
              <a:solidFill>
                <a:schemeClr val="accent4"/>
              </a:solidFill>
              <a:ln>
                <a:solidFill>
                  <a:schemeClr val="accent4"/>
                </a:solidFill>
              </a:ln>
              <a:effectLst/>
            </c:spPr>
          </c:marker>
          <c:cat>
            <c:numRef>
              <c:f>Result!$A$19:$A$25</c:f>
              <c:numCache>
                <c:formatCode>General</c:formatCode>
                <c:ptCount val="7"/>
                <c:pt idx="0">
                  <c:v>16.0</c:v>
                </c:pt>
                <c:pt idx="1">
                  <c:v>17.0</c:v>
                </c:pt>
                <c:pt idx="2">
                  <c:v>18.0</c:v>
                </c:pt>
                <c:pt idx="3">
                  <c:v>19.0</c:v>
                </c:pt>
                <c:pt idx="4">
                  <c:v>20.0</c:v>
                </c:pt>
                <c:pt idx="5">
                  <c:v>21.0</c:v>
                </c:pt>
                <c:pt idx="6">
                  <c:v>22.0</c:v>
                </c:pt>
              </c:numCache>
            </c:numRef>
          </c:cat>
          <c:val>
            <c:numRef>
              <c:f>Result!$I$19:$I$25</c:f>
              <c:numCache>
                <c:formatCode>0.00E+00</c:formatCode>
                <c:ptCount val="7"/>
                <c:pt idx="0">
                  <c:v>4.97951573576208E7</c:v>
                </c:pt>
                <c:pt idx="1">
                  <c:v>7.52069242374035E7</c:v>
                </c:pt>
                <c:pt idx="2">
                  <c:v>1.04779982634355E8</c:v>
                </c:pt>
                <c:pt idx="3">
                  <c:v>1.2783162685362E8</c:v>
                </c:pt>
                <c:pt idx="4">
                  <c:v>1.4291081814114E8</c:v>
                </c:pt>
                <c:pt idx="5">
                  <c:v>1.53615562713913E8</c:v>
                </c:pt>
                <c:pt idx="6">
                  <c:v>1.6261459180601E8</c:v>
                </c:pt>
              </c:numCache>
            </c:numRef>
          </c:val>
          <c:smooth val="0"/>
        </c:ser>
        <c:dLbls>
          <c:showLegendKey val="0"/>
          <c:showVal val="0"/>
          <c:showCatName val="0"/>
          <c:showSerName val="0"/>
          <c:showPercent val="0"/>
          <c:showBubbleSize val="0"/>
        </c:dLbls>
        <c:marker val="1"/>
        <c:smooth val="0"/>
        <c:axId val="2137490184"/>
        <c:axId val="2137210904"/>
      </c:lineChart>
      <c:catAx>
        <c:axId val="2137490184"/>
        <c:scaling>
          <c:orientation val="minMax"/>
        </c:scaling>
        <c:delete val="0"/>
        <c:axPos val="b"/>
        <c:title>
          <c:tx>
            <c:rich>
              <a:bodyPr/>
              <a:lstStyle/>
              <a:p>
                <a:pPr>
                  <a:defRPr sz="1400"/>
                </a:pPr>
                <a:r>
                  <a:rPr lang="en-US" altLang="ja-JP" sz="1400"/>
                  <a:t>SCALE (N</a:t>
                </a:r>
                <a:r>
                  <a:rPr lang="en-US" altLang="ja-JP" sz="1400" baseline="0"/>
                  <a:t> = 2^SCALE)</a:t>
                </a:r>
                <a:endParaRPr lang="ja-JP" altLang="en-US" sz="1400"/>
              </a:p>
            </c:rich>
          </c:tx>
          <c:layout/>
          <c:overlay val="0"/>
        </c:title>
        <c:numFmt formatCode="General" sourceLinked="1"/>
        <c:majorTickMark val="out"/>
        <c:minorTickMark val="none"/>
        <c:tickLblPos val="nextTo"/>
        <c:txPr>
          <a:bodyPr/>
          <a:lstStyle/>
          <a:p>
            <a:pPr>
              <a:defRPr sz="1400"/>
            </a:pPr>
            <a:endParaRPr lang="ja-JP"/>
          </a:p>
        </c:txPr>
        <c:crossAx val="2137210904"/>
        <c:crosses val="autoZero"/>
        <c:auto val="1"/>
        <c:lblAlgn val="ctr"/>
        <c:lblOffset val="100"/>
        <c:noMultiLvlLbl val="0"/>
      </c:catAx>
      <c:valAx>
        <c:axId val="2137210904"/>
        <c:scaling>
          <c:orientation val="minMax"/>
        </c:scaling>
        <c:delete val="0"/>
        <c:axPos val="l"/>
        <c:majorGridlines/>
        <c:title>
          <c:tx>
            <c:rich>
              <a:bodyPr rot="-5400000" vert="horz"/>
              <a:lstStyle/>
              <a:p>
                <a:pPr>
                  <a:defRPr sz="1400"/>
                </a:pPr>
                <a:r>
                  <a:rPr lang="en-US" altLang="ja-JP" sz="1400"/>
                  <a:t>TEPS</a:t>
                </a:r>
                <a:endParaRPr lang="ja-JP" altLang="en-US" sz="1400"/>
              </a:p>
            </c:rich>
          </c:tx>
          <c:layout/>
          <c:overlay val="0"/>
        </c:title>
        <c:numFmt formatCode="0.00E+00" sourceLinked="1"/>
        <c:majorTickMark val="out"/>
        <c:minorTickMark val="none"/>
        <c:tickLblPos val="nextTo"/>
        <c:txPr>
          <a:bodyPr/>
          <a:lstStyle/>
          <a:p>
            <a:pPr>
              <a:defRPr sz="1400"/>
            </a:pPr>
            <a:endParaRPr lang="ja-JP"/>
          </a:p>
        </c:txPr>
        <c:crossAx val="2137490184"/>
        <c:crosses val="autoZero"/>
        <c:crossBetween val="between"/>
      </c:valAx>
    </c:plotArea>
    <c:legend>
      <c:legendPos val="t"/>
      <c:layout>
        <c:manualLayout>
          <c:xMode val="edge"/>
          <c:yMode val="edge"/>
          <c:x val="0.0127008638483296"/>
          <c:y val="0.0148305084745763"/>
          <c:w val="0.977834390846775"/>
          <c:h val="0.106407398178361"/>
        </c:manualLayout>
      </c:layout>
      <c:overlay val="0"/>
      <c:txPr>
        <a:bodyPr/>
        <a:lstStyle/>
        <a:p>
          <a:pPr>
            <a:defRPr sz="1300"/>
          </a:pPr>
          <a:endParaRPr lang="ja-JP"/>
        </a:p>
      </c:txPr>
    </c:legend>
    <c:plotVisOnly val="1"/>
    <c:dispBlanksAs val="gap"/>
    <c:showDLblsOverMax val="0"/>
  </c:chart>
  <c:spPr>
    <a:ln>
      <a:no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BD5B184-4639-7446-9CBC-4ED1F7A37872}" type="datetimeFigureOut">
              <a:rPr kumimoji="1" lang="ja-JP" altLang="en-US" smtClean="0"/>
              <a:t>2014/06/02</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9CFC8C5-5F0B-2A48-A4CC-2FFF7338297C}" type="slidenum">
              <a:rPr kumimoji="1" lang="ja-JP" altLang="en-US" smtClean="0"/>
              <a:t>‹#›</a:t>
            </a:fld>
            <a:endParaRPr kumimoji="1" lang="ja-JP" altLang="en-US"/>
          </a:p>
        </p:txBody>
      </p:sp>
    </p:spTree>
    <p:extLst>
      <p:ext uri="{BB962C8B-B14F-4D97-AF65-F5344CB8AC3E}">
        <p14:creationId xmlns:p14="http://schemas.microsoft.com/office/powerpoint/2010/main" val="31219061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A9EB6B-D2A7-8B44-B533-70093F57F3E4}" type="datetimeFigureOut">
              <a:rPr kumimoji="1" lang="ja-JP" altLang="en-US" smtClean="0"/>
              <a:t>2014/06/02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3142F1-A249-274B-B9E5-84C536142FB1}" type="slidenum">
              <a:rPr kumimoji="1" lang="ja-JP" altLang="en-US" smtClean="0"/>
              <a:t>‹#›</a:t>
            </a:fld>
            <a:endParaRPr kumimoji="1" lang="ja-JP" altLang="en-US"/>
          </a:p>
        </p:txBody>
      </p:sp>
    </p:spTree>
    <p:extLst>
      <p:ext uri="{BB962C8B-B14F-4D97-AF65-F5344CB8AC3E}">
        <p14:creationId xmlns:p14="http://schemas.microsoft.com/office/powerpoint/2010/main" val="234253648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(Thank you chairperson.)</a:t>
            </a:r>
          </a:p>
          <a:p>
            <a:r>
              <a:rPr kumimoji="1" lang="en-US" altLang="ja-JP" dirty="0" smtClean="0"/>
              <a:t>Good</a:t>
            </a:r>
            <a:r>
              <a:rPr kumimoji="1" lang="en-US" altLang="ja-JP" baseline="0" dirty="0" smtClean="0"/>
              <a:t> morning.</a:t>
            </a:r>
          </a:p>
          <a:p>
            <a:r>
              <a:rPr kumimoji="1" lang="en-US" altLang="ja-JP" baseline="0" dirty="0" smtClean="0"/>
              <a:t>I’m </a:t>
            </a:r>
            <a:r>
              <a:rPr kumimoji="1" lang="en-US" altLang="ja-JP" baseline="0" dirty="0" err="1" smtClean="0"/>
              <a:t>Takuji</a:t>
            </a:r>
            <a:r>
              <a:rPr kumimoji="1" lang="en-US" altLang="ja-JP" baseline="0" dirty="0" smtClean="0"/>
              <a:t> </a:t>
            </a:r>
            <a:r>
              <a:rPr kumimoji="1" lang="en-US" altLang="ja-JP" baseline="0" dirty="0" err="1" smtClean="0"/>
              <a:t>Mitsuishi</a:t>
            </a:r>
            <a:r>
              <a:rPr kumimoji="1" lang="en-US" altLang="ja-JP" baseline="0" dirty="0" smtClean="0"/>
              <a:t> from Keio University.</a:t>
            </a:r>
          </a:p>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baseline="0" dirty="0" smtClean="0"/>
              <a:t>The title of my talk today is Accelerating Breadth First Search on GPU-BOX.</a:t>
            </a:r>
          </a:p>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baseline="0" dirty="0" smtClean="0"/>
              <a:t>The purpose of this presentation is to accelerate breadth first search with multi-GPU system with </a:t>
            </a:r>
            <a:r>
              <a:rPr kumimoji="1" lang="en-US" altLang="ja-JP" baseline="0" dirty="0" err="1" smtClean="0"/>
              <a:t>ExpEther</a:t>
            </a:r>
            <a:r>
              <a:rPr kumimoji="1" lang="en-US" altLang="ja-JP" baseline="0" dirty="0" smtClean="0"/>
              <a:t>.</a:t>
            </a:r>
          </a:p>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baseline="0" dirty="0" smtClean="0"/>
              <a:t>GPU-BOX is a prototype of this system.</a:t>
            </a:r>
          </a:p>
          <a:p>
            <a:pPr marL="0" marR="0" indent="0" algn="l" defTabSz="457200" rtl="0" eaLnBrk="1" fontAlgn="auto" latinLnBrk="0" hangingPunct="1">
              <a:lnSpc>
                <a:spcPct val="100000"/>
              </a:lnSpc>
              <a:spcBef>
                <a:spcPts val="0"/>
              </a:spcBef>
              <a:spcAft>
                <a:spcPts val="0"/>
              </a:spcAft>
              <a:buClrTx/>
              <a:buSzTx/>
              <a:buFontTx/>
              <a:buNone/>
              <a:tabLst/>
              <a:defRPr/>
            </a:pP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a:t>
            </a:fld>
            <a:endParaRPr kumimoji="1" lang="ja-JP" altLang="en-US"/>
          </a:p>
        </p:txBody>
      </p:sp>
    </p:spTree>
    <p:extLst>
      <p:ext uri="{BB962C8B-B14F-4D97-AF65-F5344CB8AC3E}">
        <p14:creationId xmlns:p14="http://schemas.microsoft.com/office/powerpoint/2010/main" val="35984152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0" lvl="0" indent="0">
              <a:buFont typeface="Arial"/>
              <a:buNone/>
            </a:pPr>
            <a:r>
              <a:rPr kumimoji="1" lang="en-US" altLang="ja-JP" baseline="0" dirty="0" smtClean="0"/>
              <a:t>In this slide, I explain Level-synchronized BFS which is suitable to search in parallel.</a:t>
            </a:r>
          </a:p>
          <a:p>
            <a:pPr marL="0" lvl="0" indent="0">
              <a:buFont typeface="Arial"/>
              <a:buNone/>
            </a:pPr>
            <a:r>
              <a:rPr kumimoji="1" lang="en-US" altLang="ja-JP" baseline="0" dirty="0" smtClean="0"/>
              <a:t>Level-synchronized BFS is consisted of the three steps in this slide.</a:t>
            </a:r>
          </a:p>
          <a:p>
            <a:pPr marL="0" marR="0" lvl="0" indent="0" algn="l" defTabSz="457200" rtl="0" eaLnBrk="1" fontAlgn="auto" latinLnBrk="0" hangingPunct="1">
              <a:lnSpc>
                <a:spcPct val="100000"/>
              </a:lnSpc>
              <a:spcBef>
                <a:spcPts val="0"/>
              </a:spcBef>
              <a:spcAft>
                <a:spcPts val="0"/>
              </a:spcAft>
              <a:buClrTx/>
              <a:buSzTx/>
              <a:buFont typeface="Arial"/>
              <a:buNone/>
              <a:tabLst/>
              <a:defRPr/>
            </a:pPr>
            <a:endParaRPr kumimoji="1" lang="en-US" altLang="ja-JP" baseline="0" dirty="0" smtClean="0"/>
          </a:p>
          <a:p>
            <a:pPr marL="0" marR="0" lvl="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baseline="0" dirty="0" smtClean="0"/>
              <a:t>First, </a:t>
            </a:r>
            <a:r>
              <a:rPr lang="en-US" altLang="ja-JP" sz="1200" dirty="0" smtClean="0"/>
              <a:t>Add source vertex </a:t>
            </a:r>
            <a:r>
              <a:rPr lang="en-US" altLang="ja-JP" sz="1200" i="1" dirty="0" err="1" smtClean="0"/>
              <a:t>v</a:t>
            </a:r>
            <a:r>
              <a:rPr lang="en-US" altLang="ja-JP" sz="1200" i="1" baseline="-25000" dirty="0" err="1" smtClean="0"/>
              <a:t>s</a:t>
            </a:r>
            <a:r>
              <a:rPr lang="en-US" altLang="ja-JP" sz="1200" dirty="0" smtClean="0"/>
              <a:t> into the Current Frontier.</a:t>
            </a:r>
          </a:p>
          <a:p>
            <a:pPr marL="0" marR="0" lvl="0" indent="0" algn="l" defTabSz="457200" rtl="0" eaLnBrk="1" fontAlgn="auto" latinLnBrk="0" hangingPunct="1">
              <a:lnSpc>
                <a:spcPct val="100000"/>
              </a:lnSpc>
              <a:spcBef>
                <a:spcPts val="0"/>
              </a:spcBef>
              <a:spcAft>
                <a:spcPts val="0"/>
              </a:spcAft>
              <a:buClrTx/>
              <a:buSzTx/>
              <a:buFont typeface="Arial"/>
              <a:buNone/>
              <a:tabLst/>
              <a:defRPr/>
            </a:pPr>
            <a:r>
              <a:rPr lang="en-US" altLang="ja-JP" sz="1200" dirty="0" smtClean="0"/>
              <a:t>And give label </a:t>
            </a:r>
            <a:r>
              <a:rPr lang="en-US" altLang="ja-JP" sz="1200" i="1" dirty="0" err="1" smtClean="0"/>
              <a:t>v</a:t>
            </a:r>
            <a:r>
              <a:rPr lang="en-US" altLang="ja-JP" sz="1200" i="1" baseline="-25000" dirty="0" err="1" smtClean="0"/>
              <a:t>s</a:t>
            </a:r>
            <a:r>
              <a:rPr lang="en-US" altLang="ja-JP" sz="1200" dirty="0" smtClean="0"/>
              <a:t> by its own vertex number </a:t>
            </a:r>
            <a:r>
              <a:rPr lang="en-US" altLang="ja-JP" sz="1200" i="1" dirty="0" smtClean="0"/>
              <a:t>s</a:t>
            </a:r>
            <a:r>
              <a:rPr lang="en-US" altLang="ja-JP" sz="1200" dirty="0" smtClean="0"/>
              <a:t> </a:t>
            </a:r>
          </a:p>
          <a:p>
            <a:pPr marL="0" marR="0" lvl="0" indent="0" algn="l" defTabSz="457200" rtl="0" eaLnBrk="1" fontAlgn="auto" latinLnBrk="0" hangingPunct="1">
              <a:lnSpc>
                <a:spcPct val="100000"/>
              </a:lnSpc>
              <a:spcBef>
                <a:spcPts val="0"/>
              </a:spcBef>
              <a:spcAft>
                <a:spcPts val="0"/>
              </a:spcAft>
              <a:buClrTx/>
              <a:buSzTx/>
              <a:buFont typeface="Arial"/>
              <a:buNone/>
              <a:tabLst/>
              <a:defRPr/>
            </a:pPr>
            <a:r>
              <a:rPr lang="en-US" altLang="ja-JP" sz="1200" dirty="0" smtClean="0"/>
              <a:t>This</a:t>
            </a:r>
            <a:r>
              <a:rPr lang="en-US" altLang="ja-JP" sz="1200" baseline="0" dirty="0" smtClean="0"/>
              <a:t> step is </a:t>
            </a:r>
            <a:r>
              <a:rPr lang="en-US" altLang="ja-JP" sz="1200" dirty="0" smtClean="0"/>
              <a:t>BFS iteration 0.</a:t>
            </a:r>
          </a:p>
          <a:p>
            <a:pPr marL="0" marR="0" lvl="0" indent="0" algn="l" defTabSz="457200" rtl="0" eaLnBrk="1" fontAlgn="auto" latinLnBrk="0" hangingPunct="1">
              <a:lnSpc>
                <a:spcPct val="100000"/>
              </a:lnSpc>
              <a:spcBef>
                <a:spcPts val="0"/>
              </a:spcBef>
              <a:spcAft>
                <a:spcPts val="0"/>
              </a:spcAft>
              <a:buClrTx/>
              <a:buSzTx/>
              <a:buFont typeface="Arial"/>
              <a:buNone/>
              <a:tabLst/>
              <a:defRPr/>
            </a:pPr>
            <a:endParaRPr lang="en-US" altLang="ja-JP" sz="1200" dirty="0" smtClean="0"/>
          </a:p>
          <a:p>
            <a:pPr marL="0" marR="0" lvl="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baseline="0" dirty="0" smtClean="0"/>
              <a:t>Second, </a:t>
            </a:r>
            <a:r>
              <a:rPr lang="en-US" altLang="ja-JP" sz="1200" dirty="0" smtClean="0"/>
              <a:t>Add unvisited neighbors </a:t>
            </a:r>
            <a:r>
              <a:rPr lang="en-US" altLang="ja-JP" sz="1200" i="1" dirty="0" smtClean="0"/>
              <a:t>v</a:t>
            </a:r>
            <a:r>
              <a:rPr lang="en-US" altLang="ja-JP" sz="1200" i="1" baseline="-25000" dirty="0" smtClean="0"/>
              <a:t>i</a:t>
            </a:r>
            <a:r>
              <a:rPr lang="en-US" altLang="ja-JP" sz="1200" dirty="0" smtClean="0"/>
              <a:t> of vertices in the Current Frontier into the Next Frontier.</a:t>
            </a:r>
          </a:p>
          <a:p>
            <a:pPr marL="0" marR="0" lvl="0" indent="0" algn="l" defTabSz="457200" rtl="0" eaLnBrk="1" fontAlgn="auto" latinLnBrk="0" hangingPunct="1">
              <a:lnSpc>
                <a:spcPct val="100000"/>
              </a:lnSpc>
              <a:spcBef>
                <a:spcPts val="0"/>
              </a:spcBef>
              <a:spcAft>
                <a:spcPts val="0"/>
              </a:spcAft>
              <a:buClrTx/>
              <a:buSzTx/>
              <a:buFont typeface="Arial"/>
              <a:buNone/>
              <a:tabLst/>
              <a:defRPr/>
            </a:pPr>
            <a:r>
              <a:rPr lang="en-US" altLang="ja-JP" sz="1200" dirty="0" smtClean="0"/>
              <a:t>Give label </a:t>
            </a:r>
            <a:r>
              <a:rPr lang="en-US" altLang="ja-JP" sz="1200" i="1" dirty="0" smtClean="0"/>
              <a:t>v</a:t>
            </a:r>
            <a:r>
              <a:rPr lang="en-US" altLang="ja-JP" sz="1200" i="1" baseline="-25000" dirty="0" smtClean="0"/>
              <a:t>i</a:t>
            </a:r>
            <a:r>
              <a:rPr lang="en-US" altLang="ja-JP" sz="1200" baseline="-25000" dirty="0" smtClean="0"/>
              <a:t> </a:t>
            </a:r>
            <a:r>
              <a:rPr lang="en-US" altLang="ja-JP" sz="1200" dirty="0" smtClean="0"/>
              <a:t>by its parent vertex number </a:t>
            </a:r>
            <a:r>
              <a:rPr lang="en-US" altLang="ja-JP" sz="1200" i="1" dirty="0" smtClean="0"/>
              <a:t>pi </a:t>
            </a:r>
            <a:r>
              <a:rPr lang="en-US" altLang="ja-JP" sz="1200" i="0" dirty="0" smtClean="0"/>
              <a:t>[click]</a:t>
            </a:r>
            <a:endParaRPr kumimoji="1" lang="en-US" altLang="ja-JP" sz="1200" dirty="0" smtClean="0"/>
          </a:p>
          <a:p>
            <a:pPr marL="0" lvl="0" indent="0">
              <a:buFont typeface="Arial"/>
              <a:buNone/>
            </a:pPr>
            <a:endParaRPr kumimoji="1" lang="en-US" altLang="ja-JP" baseline="0" dirty="0" smtClean="0"/>
          </a:p>
          <a:p>
            <a:pPr marL="0" marR="0" lvl="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baseline="0" dirty="0" smtClean="0"/>
              <a:t>Third, </a:t>
            </a:r>
            <a:r>
              <a:rPr lang="en-US" altLang="ja-JP" sz="1200" dirty="0" smtClean="0"/>
              <a:t>If next frontier is not empty, we swap Current Frontier with Next Frontier then repeat step 2. </a:t>
            </a:r>
          </a:p>
          <a:p>
            <a:pPr marL="0" marR="0" lvl="0" indent="0" algn="l" defTabSz="457200" rtl="0" eaLnBrk="1" fontAlgn="auto" latinLnBrk="0" hangingPunct="1">
              <a:lnSpc>
                <a:spcPct val="100000"/>
              </a:lnSpc>
              <a:spcBef>
                <a:spcPts val="0"/>
              </a:spcBef>
              <a:spcAft>
                <a:spcPts val="0"/>
              </a:spcAft>
              <a:buClrTx/>
              <a:buSzTx/>
              <a:buFont typeface="Arial"/>
              <a:buNone/>
              <a:tabLst/>
              <a:defRPr/>
            </a:pPr>
            <a:r>
              <a:rPr lang="en-US" altLang="ja-JP" sz="1200" dirty="0" smtClean="0"/>
              <a:t>[click,…]</a:t>
            </a:r>
            <a:r>
              <a:rPr lang="en-US" altLang="ja-JP" sz="1200" baseline="0" dirty="0" smtClean="0"/>
              <a:t> </a:t>
            </a:r>
            <a:r>
              <a:rPr lang="en-US" altLang="ja-JP" sz="1200" dirty="0" smtClean="0"/>
              <a:t>Repeat</a:t>
            </a:r>
            <a:r>
              <a:rPr lang="en-US" altLang="ja-JP" sz="1200" baseline="0" dirty="0" smtClean="0"/>
              <a:t> </a:t>
            </a:r>
            <a:r>
              <a:rPr lang="en-US" altLang="ja-JP" sz="1200" baseline="0" smtClean="0"/>
              <a:t>BFS iterations.</a:t>
            </a:r>
            <a:endParaRPr lang="en-US" altLang="ja-JP" sz="1200" dirty="0" smtClean="0"/>
          </a:p>
          <a:p>
            <a:pPr marL="0" marR="0" lvl="0" indent="0" algn="l" defTabSz="457200" rtl="0" eaLnBrk="1" fontAlgn="auto" latinLnBrk="0" hangingPunct="1">
              <a:lnSpc>
                <a:spcPct val="100000"/>
              </a:lnSpc>
              <a:spcBef>
                <a:spcPts val="0"/>
              </a:spcBef>
              <a:spcAft>
                <a:spcPts val="0"/>
              </a:spcAft>
              <a:buClrTx/>
              <a:buSzTx/>
              <a:buFont typeface="Arial"/>
              <a:buNone/>
              <a:tabLst/>
              <a:defRPr/>
            </a:pPr>
            <a:endParaRPr lang="en-US" altLang="ja-JP" sz="1200" dirty="0" smtClean="0"/>
          </a:p>
          <a:p>
            <a:pPr marL="0" marR="0" lvl="0" indent="0" algn="l" defTabSz="457200" rtl="0" eaLnBrk="1" fontAlgn="auto" latinLnBrk="0" hangingPunct="1">
              <a:lnSpc>
                <a:spcPct val="100000"/>
              </a:lnSpc>
              <a:spcBef>
                <a:spcPts val="0"/>
              </a:spcBef>
              <a:spcAft>
                <a:spcPts val="0"/>
              </a:spcAft>
              <a:buClrTx/>
              <a:buSzTx/>
              <a:buFont typeface="Arial"/>
              <a:buNone/>
              <a:tabLst/>
              <a:defRPr/>
            </a:pPr>
            <a:r>
              <a:rPr lang="en-US" altLang="ja-JP" sz="1200" dirty="0" smtClean="0"/>
              <a:t>If</a:t>
            </a:r>
            <a:r>
              <a:rPr lang="en-US" altLang="ja-JP" sz="1200" baseline="0" dirty="0" smtClean="0"/>
              <a:t> Next Frontier is empty</a:t>
            </a:r>
            <a:r>
              <a:rPr lang="en-US" altLang="ja-JP" sz="1200" dirty="0" smtClean="0"/>
              <a:t>, we</a:t>
            </a:r>
            <a:r>
              <a:rPr lang="en-US" altLang="ja-JP" sz="1200" baseline="0" dirty="0" smtClean="0"/>
              <a:t> </a:t>
            </a:r>
            <a:r>
              <a:rPr lang="en-US" altLang="ja-JP" sz="1200" dirty="0" smtClean="0"/>
              <a:t>finish searching and output labels. </a:t>
            </a:r>
          </a:p>
          <a:p>
            <a:pPr marL="0" marR="0" lvl="0" indent="0" algn="l" defTabSz="457200" rtl="0" eaLnBrk="1" fontAlgn="auto" latinLnBrk="0" hangingPunct="1">
              <a:lnSpc>
                <a:spcPct val="100000"/>
              </a:lnSpc>
              <a:spcBef>
                <a:spcPts val="0"/>
              </a:spcBef>
              <a:spcAft>
                <a:spcPts val="0"/>
              </a:spcAft>
              <a:buClrTx/>
              <a:buSzTx/>
              <a:buFont typeface="Arial"/>
              <a:buNone/>
              <a:tabLst/>
              <a:defRPr/>
            </a:pPr>
            <a:endParaRPr kumimoji="1" lang="en-US" altLang="ja-JP" sz="1200"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10</a:t>
            </a:fld>
            <a:endParaRPr kumimoji="1" lang="ja-JP" altLang="en-US"/>
          </a:p>
        </p:txBody>
      </p:sp>
    </p:spTree>
    <p:extLst>
      <p:ext uri="{BB962C8B-B14F-4D97-AF65-F5344CB8AC3E}">
        <p14:creationId xmlns:p14="http://schemas.microsoft.com/office/powerpoint/2010/main" val="7022296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If we use n GPUs,</a:t>
            </a:r>
            <a:r>
              <a:rPr kumimoji="1" lang="en-US" altLang="ja-JP" baseline="0" dirty="0" smtClean="0"/>
              <a:t> w</a:t>
            </a:r>
            <a:r>
              <a:rPr kumimoji="1" lang="en-US" altLang="ja-JP" dirty="0" smtClean="0"/>
              <a:t>e have to divide</a:t>
            </a:r>
            <a:r>
              <a:rPr kumimoji="1" lang="en-US" altLang="ja-JP" baseline="0" dirty="0" smtClean="0"/>
              <a:t> the graph into n pieces.</a:t>
            </a:r>
          </a:p>
          <a:p>
            <a:r>
              <a:rPr kumimoji="1" lang="en-US" altLang="ja-JP" baseline="0" dirty="0" smtClean="0"/>
              <a:t>Each GPU process N/n vertices and the corresponding adjacency lists in parallel, where N is the number of vertices and n is the number of GPUs.</a:t>
            </a:r>
          </a:p>
          <a:p>
            <a:endParaRPr kumimoji="1" lang="en-US" altLang="ja-JP" baseline="0" dirty="0" smtClean="0"/>
          </a:p>
          <a:p>
            <a:r>
              <a:rPr kumimoji="1" lang="en-US" altLang="ja-JP" baseline="0" dirty="0" smtClean="0"/>
              <a:t>For example, in this slide, the graph is divided into four pieces, and these pieces are assigned for four GPUs.</a:t>
            </a:r>
          </a:p>
          <a:p>
            <a:r>
              <a:rPr kumimoji="1" lang="en-US" altLang="ja-JP" baseline="0" dirty="0" smtClean="0"/>
              <a:t>((Each GPU will exchange vertices in those pieces with other GPUs at each BFS iteration.))</a:t>
            </a:r>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11</a:t>
            </a:fld>
            <a:endParaRPr kumimoji="1" lang="ja-JP" altLang="en-US"/>
          </a:p>
        </p:txBody>
      </p:sp>
    </p:spTree>
    <p:extLst>
      <p:ext uri="{BB962C8B-B14F-4D97-AF65-F5344CB8AC3E}">
        <p14:creationId xmlns:p14="http://schemas.microsoft.com/office/powerpoint/2010/main" val="2122768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In this slide, I’ll</a:t>
            </a:r>
            <a:r>
              <a:rPr kumimoji="1" lang="en-US" altLang="ja-JP" baseline="0" dirty="0" smtClean="0"/>
              <a:t> explain </a:t>
            </a:r>
            <a:r>
              <a:rPr kumimoji="1" lang="en-US" altLang="ja-JP" baseline="0" dirty="0" smtClean="0"/>
              <a:t>how to make Next Frontier, that is BFS iteration, on multi-GPU system.</a:t>
            </a:r>
            <a:endParaRPr kumimoji="1" lang="en-US" altLang="ja-JP" baseline="0" dirty="0" smtClean="0"/>
          </a:p>
          <a:p>
            <a:endParaRPr kumimoji="1" lang="en-US" altLang="ja-JP" baseline="0" dirty="0" smtClean="0"/>
          </a:p>
          <a:p>
            <a:r>
              <a:rPr kumimoji="1" lang="en-US" altLang="ja-JP" baseline="0" dirty="0" smtClean="0"/>
              <a:t>The BFS iterations are consisting of the three steps.</a:t>
            </a:r>
          </a:p>
          <a:p>
            <a:r>
              <a:rPr kumimoji="1" lang="en-US" altLang="ja-JP" dirty="0" smtClean="0"/>
              <a:t>[click] First, each GPU expands the neighbors</a:t>
            </a:r>
            <a:r>
              <a:rPr kumimoji="1" lang="en-US" altLang="ja-JP" baseline="0" dirty="0" smtClean="0"/>
              <a:t> of vertices in Current Frontier. [click] [click]</a:t>
            </a:r>
          </a:p>
          <a:p>
            <a:r>
              <a:rPr kumimoji="1" lang="en-US" altLang="ja-JP" baseline="0" dirty="0" smtClean="0"/>
              <a:t>[click] Second, each GPU contracts the gathered neighbors.</a:t>
            </a:r>
          </a:p>
          <a:p>
            <a:r>
              <a:rPr kumimoji="1" lang="en-US" altLang="ja-JP" baseline="0" dirty="0" smtClean="0"/>
              <a:t>Then, each GPU exchanges the vertices between all GPUs in order to make Next Frontier. [click]</a:t>
            </a:r>
          </a:p>
          <a:p>
            <a:endParaRPr kumimoji="1" lang="en-US" altLang="ja-JP" dirty="0" smtClean="0"/>
          </a:p>
          <a:p>
            <a:r>
              <a:rPr kumimoji="1" lang="en-US" altLang="ja-JP" dirty="0" smtClean="0"/>
              <a:t>[click]</a:t>
            </a:r>
            <a:r>
              <a:rPr kumimoji="1" lang="en-US" altLang="ja-JP" baseline="0" dirty="0" smtClean="0"/>
              <a:t> </a:t>
            </a:r>
            <a:r>
              <a:rPr kumimoji="1" lang="en-US" altLang="ja-JP" dirty="0" smtClean="0"/>
              <a:t>Since we</a:t>
            </a:r>
            <a:r>
              <a:rPr kumimoji="1" lang="en-US" altLang="ja-JP" baseline="0" dirty="0" smtClean="0"/>
              <a:t> reduce amount of the traffic between GPUs to accelerate BFS, </a:t>
            </a:r>
            <a:r>
              <a:rPr kumimoji="1" lang="en-US" altLang="ja-JP" dirty="0" smtClean="0"/>
              <a:t>we’ll focus on step</a:t>
            </a:r>
            <a:r>
              <a:rPr kumimoji="1" lang="en-US" altLang="ja-JP" baseline="0" dirty="0" smtClean="0"/>
              <a:t> 2 and 3</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12</a:t>
            </a:fld>
            <a:endParaRPr kumimoji="1" lang="ja-JP" altLang="en-US"/>
          </a:p>
        </p:txBody>
      </p:sp>
    </p:spTree>
    <p:extLst>
      <p:ext uri="{BB962C8B-B14F-4D97-AF65-F5344CB8AC3E}">
        <p14:creationId xmlns:p14="http://schemas.microsoft.com/office/powerpoint/2010/main" val="34069153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Next,</a:t>
            </a:r>
            <a:r>
              <a:rPr kumimoji="1" lang="en-US" altLang="ja-JP" baseline="0" dirty="0" smtClean="0"/>
              <a:t> I introduce </a:t>
            </a:r>
            <a:r>
              <a:rPr kumimoji="1" lang="en-US" altLang="ja-JP" baseline="0" dirty="0" err="1" smtClean="0"/>
              <a:t>Mastrostefano’s</a:t>
            </a:r>
            <a:r>
              <a:rPr kumimoji="1" lang="en-US" altLang="ja-JP" baseline="0" dirty="0" smtClean="0"/>
              <a:t> BFS algorithm as related work.</a:t>
            </a:r>
          </a:p>
          <a:p>
            <a:r>
              <a:rPr kumimoji="1" lang="en-US" altLang="ja-JP" baseline="0" dirty="0" smtClean="0"/>
              <a:t>This is the algorithm for multi-GPU system with multiple nodes.</a:t>
            </a:r>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13</a:t>
            </a:fld>
            <a:endParaRPr kumimoji="1" lang="ja-JP" altLang="en-US"/>
          </a:p>
        </p:txBody>
      </p:sp>
    </p:spTree>
    <p:extLst>
      <p:ext uri="{BB962C8B-B14F-4D97-AF65-F5344CB8AC3E}">
        <p14:creationId xmlns:p14="http://schemas.microsoft.com/office/powerpoint/2010/main" val="18467964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0" lvl="0" indent="0">
              <a:buFont typeface="Arial"/>
              <a:buNone/>
            </a:pPr>
            <a:r>
              <a:rPr kumimoji="1" lang="en-US" altLang="ja-JP" baseline="0" dirty="0" smtClean="0"/>
              <a:t>In contract step in previous slide, </a:t>
            </a:r>
            <a:r>
              <a:rPr kumimoji="1" lang="en-US" altLang="ja-JP" baseline="0" dirty="0" err="1" smtClean="0"/>
              <a:t>Mastrostefano</a:t>
            </a:r>
            <a:r>
              <a:rPr kumimoji="1" lang="en-US" altLang="ja-JP" baseline="0" dirty="0" smtClean="0"/>
              <a:t> remove duplicate vertices by using Sort-Unique method. [click]</a:t>
            </a:r>
          </a:p>
          <a:p>
            <a:pPr marL="0" lvl="0" indent="0">
              <a:buFont typeface="Arial"/>
              <a:buNone/>
            </a:pPr>
            <a:r>
              <a:rPr kumimoji="1" lang="en-US" altLang="ja-JP" baseline="0" dirty="0" smtClean="0"/>
              <a:t>Sort-Unique is a simple method</a:t>
            </a:r>
            <a:r>
              <a:rPr kumimoji="1" lang="en-US" altLang="ja-JP" baseline="0" dirty="0" smtClean="0"/>
              <a:t>.</a:t>
            </a:r>
          </a:p>
          <a:p>
            <a:pPr marL="0" lvl="0" indent="0">
              <a:buFont typeface="Arial"/>
              <a:buNone/>
            </a:pPr>
            <a:r>
              <a:rPr kumimoji="1" lang="en-US" altLang="ja-JP" baseline="0" dirty="0" smtClean="0"/>
              <a:t>I explain Sort-Unique with example.</a:t>
            </a:r>
          </a:p>
          <a:p>
            <a:pPr marL="0" lvl="0" indent="0">
              <a:buFont typeface="Arial"/>
              <a:buNone/>
            </a:pPr>
            <a:r>
              <a:rPr kumimoji="1" lang="en-US" altLang="ja-JP" baseline="0" dirty="0" smtClean="0"/>
              <a:t>I suppose those vertices are gathered by Step 1 Expand.</a:t>
            </a:r>
            <a:endParaRPr kumimoji="1" lang="en-US" altLang="ja-JP" baseline="0" dirty="0" smtClean="0"/>
          </a:p>
          <a:p>
            <a:pPr marL="0" lvl="0" indent="0">
              <a:buFont typeface="Arial"/>
              <a:buNone/>
            </a:pPr>
            <a:endParaRPr kumimoji="1" lang="en-US" altLang="ja-JP" baseline="0" dirty="0" smtClean="0"/>
          </a:p>
          <a:p>
            <a:pPr marL="0" lvl="0" indent="0">
              <a:buFont typeface="Arial"/>
              <a:buNone/>
            </a:pPr>
            <a:r>
              <a:rPr kumimoji="1" lang="en-US" altLang="ja-JP" baseline="0" dirty="0" smtClean="0"/>
              <a:t>[</a:t>
            </a:r>
            <a:r>
              <a:rPr kumimoji="1" lang="en-US" altLang="ja-JP" baseline="0" dirty="0" smtClean="0"/>
              <a:t>click] First, sort </a:t>
            </a:r>
            <a:r>
              <a:rPr kumimoji="1" lang="en-US" altLang="ja-JP" baseline="0" dirty="0" smtClean="0"/>
              <a:t>expanded neighbors </a:t>
            </a:r>
            <a:r>
              <a:rPr kumimoji="1" lang="en-US" altLang="ja-JP" baseline="0" dirty="0" smtClean="0"/>
              <a:t>by their vertex number.</a:t>
            </a:r>
          </a:p>
          <a:p>
            <a:pPr marL="0" lvl="0" indent="0">
              <a:buFont typeface="Arial"/>
              <a:buNone/>
            </a:pPr>
            <a:r>
              <a:rPr kumimoji="1" lang="en-US" altLang="ja-JP" baseline="0" dirty="0" smtClean="0"/>
              <a:t>[click] Then, remove all duplicate vertices without one, resulting a unique vertex. [click]</a:t>
            </a:r>
          </a:p>
          <a:p>
            <a:pPr marL="0" lvl="0" indent="0">
              <a:buFont typeface="Arial"/>
              <a:buNone/>
            </a:pPr>
            <a:endParaRPr kumimoji="1" lang="en-US" altLang="ja-JP" baseline="0" dirty="0" smtClean="0"/>
          </a:p>
          <a:p>
            <a:pPr marL="0" lvl="0" indent="0">
              <a:buFont typeface="Arial"/>
              <a:buNone/>
            </a:pPr>
            <a:r>
              <a:rPr kumimoji="1" lang="en-US" altLang="ja-JP" baseline="0" dirty="0" smtClean="0"/>
              <a:t>[click] In exchange step, each GPU exchanges vertices between all GPUs by MPI program. [click</a:t>
            </a:r>
            <a:r>
              <a:rPr kumimoji="1" lang="en-US" altLang="ja-JP" baseline="0" dirty="0" smtClean="0"/>
              <a:t>]</a:t>
            </a:r>
          </a:p>
          <a:p>
            <a:pPr marL="0" lvl="0" indent="0">
              <a:buFont typeface="Arial"/>
              <a:buNone/>
            </a:pPr>
            <a:endParaRPr kumimoji="1" lang="en-US" altLang="ja-JP" baseline="0" dirty="0" smtClean="0"/>
          </a:p>
          <a:p>
            <a:pPr marL="0" lvl="0" indent="0">
              <a:buFont typeface="Arial"/>
              <a:buNone/>
            </a:pPr>
            <a:r>
              <a:rPr kumimoji="1" lang="en-US" altLang="ja-JP" baseline="0" dirty="0" smtClean="0"/>
              <a:t>Finally, make next frontier from exchanged vertices.</a:t>
            </a:r>
            <a:endParaRPr kumimoji="1" lang="en-US" altLang="ja-JP" baseline="0" dirty="0" smtClean="0"/>
          </a:p>
          <a:p>
            <a:pPr marL="0" lvl="0" indent="0">
              <a:buFont typeface="Arial"/>
              <a:buNone/>
            </a:pPr>
            <a:endParaRPr kumimoji="1" lang="en-US" altLang="ja-JP" baseline="0" dirty="0" smtClean="0"/>
          </a:p>
          <a:p>
            <a:pPr marL="0" lvl="0" indent="0">
              <a:buFont typeface="Arial"/>
              <a:buNone/>
            </a:pPr>
            <a:r>
              <a:rPr kumimoji="1" lang="en-US" altLang="ja-JP" baseline="0" dirty="0" smtClean="0"/>
              <a:t>[click] In order to accelerate BFS on multi-GPU system with </a:t>
            </a:r>
            <a:r>
              <a:rPr kumimoji="1" lang="en-US" altLang="ja-JP" baseline="0" dirty="0" err="1" smtClean="0"/>
              <a:t>ExpEther</a:t>
            </a:r>
            <a:r>
              <a:rPr kumimoji="1" lang="en-US" altLang="ja-JP" baseline="0" dirty="0" smtClean="0"/>
              <a:t>, we have to reduce traffic between GPUs.</a:t>
            </a:r>
          </a:p>
          <a:p>
            <a:pPr marL="0" lvl="0" indent="0">
              <a:buFont typeface="Arial"/>
              <a:buNone/>
            </a:pPr>
            <a:r>
              <a:rPr kumimoji="1" lang="en-US" altLang="ja-JP" baseline="0" dirty="0" smtClean="0"/>
              <a:t>Because our system’s communication </a:t>
            </a:r>
            <a:r>
              <a:rPr kumimoji="1" lang="en-US" altLang="ja-JP" baseline="0" dirty="0" smtClean="0"/>
              <a:t>bandwidth </a:t>
            </a:r>
            <a:r>
              <a:rPr kumimoji="1" lang="en-US" altLang="ja-JP" baseline="0" dirty="0" smtClean="0"/>
              <a:t>is </a:t>
            </a:r>
            <a:r>
              <a:rPr kumimoji="1" lang="en-US" altLang="ja-JP" baseline="0" dirty="0" smtClean="0"/>
              <a:t>small.</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14</a:t>
            </a:fld>
            <a:endParaRPr kumimoji="1" lang="ja-JP" altLang="en-US"/>
          </a:p>
        </p:txBody>
      </p:sp>
    </p:spTree>
    <p:extLst>
      <p:ext uri="{BB962C8B-B14F-4D97-AF65-F5344CB8AC3E}">
        <p14:creationId xmlns:p14="http://schemas.microsoft.com/office/powerpoint/2010/main" val="29626546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Next I explain our</a:t>
            </a:r>
            <a:r>
              <a:rPr kumimoji="1" lang="en-US" altLang="ja-JP" baseline="0" dirty="0" smtClean="0"/>
              <a:t> proposed method.</a:t>
            </a:r>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15</a:t>
            </a:fld>
            <a:endParaRPr kumimoji="1" lang="ja-JP" altLang="en-US"/>
          </a:p>
        </p:txBody>
      </p:sp>
    </p:spTree>
    <p:extLst>
      <p:ext uri="{BB962C8B-B14F-4D97-AF65-F5344CB8AC3E}">
        <p14:creationId xmlns:p14="http://schemas.microsoft.com/office/powerpoint/2010/main" val="1846796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dirty="0" smtClean="0"/>
              <a:t>As</a:t>
            </a:r>
            <a:r>
              <a:rPr kumimoji="1" lang="en-US" altLang="ja-JP" baseline="0" dirty="0" smtClean="0"/>
              <a:t> shown in this slide, </a:t>
            </a:r>
            <a:r>
              <a:rPr kumimoji="1" lang="en-US" altLang="ja-JP" dirty="0" err="1" smtClean="0"/>
              <a:t>Mastrostefano</a:t>
            </a:r>
            <a:r>
              <a:rPr kumimoji="1" lang="en-US" altLang="ja-JP" baseline="0" dirty="0" smtClean="0"/>
              <a:t> removes only duplicates before exchange step.</a:t>
            </a:r>
          </a:p>
          <a:p>
            <a:pPr marL="0" marR="0" lvl="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dirty="0" smtClean="0"/>
              <a:t>But,</a:t>
            </a:r>
            <a:r>
              <a:rPr kumimoji="1" lang="en-US" altLang="ja-JP" baseline="0" dirty="0" smtClean="0"/>
              <a:t> w</a:t>
            </a:r>
            <a:r>
              <a:rPr kumimoji="1" lang="en-US" altLang="ja-JP" dirty="0" smtClean="0"/>
              <a:t>e remove</a:t>
            </a:r>
            <a:r>
              <a:rPr kumimoji="1" lang="en-US" altLang="ja-JP" baseline="0" dirty="0" smtClean="0"/>
              <a:t> </a:t>
            </a:r>
            <a:r>
              <a:rPr kumimoji="1" lang="en-US" altLang="ja-JP" dirty="0" smtClean="0"/>
              <a:t>unnecessary vertices furthermore.</a:t>
            </a:r>
          </a:p>
          <a:p>
            <a:pPr marL="0" lvl="0" indent="0">
              <a:buFont typeface="Arial"/>
              <a:buNone/>
            </a:pPr>
            <a:endParaRPr kumimoji="1" lang="en-US" altLang="ja-JP" dirty="0" smtClean="0"/>
          </a:p>
          <a:p>
            <a:pPr marL="0" lvl="0" indent="0">
              <a:buFont typeface="Arial"/>
              <a:buNone/>
            </a:pPr>
            <a:r>
              <a:rPr kumimoji="1" lang="en-US" altLang="ja-JP" dirty="0" smtClean="0"/>
              <a:t>I </a:t>
            </a:r>
            <a:r>
              <a:rPr kumimoji="1" lang="en-US" altLang="ja-JP" dirty="0" smtClean="0"/>
              <a:t>explain how to reduce </a:t>
            </a:r>
            <a:r>
              <a:rPr kumimoji="1" lang="en-US" altLang="ja-JP" dirty="0" smtClean="0"/>
              <a:t>the</a:t>
            </a:r>
            <a:r>
              <a:rPr kumimoji="1" lang="en-US" altLang="ja-JP" baseline="0" dirty="0" smtClean="0"/>
              <a:t> </a:t>
            </a:r>
            <a:r>
              <a:rPr kumimoji="1" lang="en-US" altLang="ja-JP" dirty="0" smtClean="0"/>
              <a:t>amount </a:t>
            </a:r>
            <a:r>
              <a:rPr kumimoji="1" lang="en-US" altLang="ja-JP" dirty="0" smtClean="0"/>
              <a:t>of traffic </a:t>
            </a:r>
            <a:r>
              <a:rPr kumimoji="1" lang="en-US" altLang="ja-JP" dirty="0" smtClean="0"/>
              <a:t>with</a:t>
            </a:r>
            <a:r>
              <a:rPr kumimoji="1" lang="en-US" altLang="ja-JP" baseline="0" dirty="0" smtClean="0"/>
              <a:t> example</a:t>
            </a:r>
            <a:r>
              <a:rPr kumimoji="1" lang="en-US" altLang="ja-JP" dirty="0" smtClean="0"/>
              <a:t>.</a:t>
            </a:r>
          </a:p>
          <a:p>
            <a:pPr marL="0" lvl="0" indent="0">
              <a:buFont typeface="Arial"/>
              <a:buNone/>
            </a:pPr>
            <a:r>
              <a:rPr kumimoji="1" lang="en-US" altLang="ja-JP" dirty="0" smtClean="0"/>
              <a:t>I</a:t>
            </a:r>
            <a:r>
              <a:rPr kumimoji="1" lang="en-US" altLang="ja-JP" baseline="0" dirty="0" smtClean="0"/>
              <a:t> suppose same situation in a previous slide.</a:t>
            </a:r>
          </a:p>
          <a:p>
            <a:pPr marL="0" lvl="0" indent="0">
              <a:buFont typeface="Arial"/>
              <a:buNone/>
            </a:pPr>
            <a:endParaRPr kumimoji="1" lang="en-US" altLang="ja-JP" dirty="0" smtClean="0"/>
          </a:p>
          <a:p>
            <a:pPr marL="0" lvl="0" indent="0">
              <a:buFont typeface="Arial"/>
              <a:buNone/>
            </a:pPr>
            <a:r>
              <a:rPr kumimoji="1" lang="en-US" altLang="ja-JP" baseline="0" dirty="0" smtClean="0"/>
              <a:t>We </a:t>
            </a:r>
            <a:r>
              <a:rPr kumimoji="1" lang="en-US" altLang="ja-JP" baseline="0" dirty="0" smtClean="0"/>
              <a:t>remove not only </a:t>
            </a:r>
            <a:r>
              <a:rPr kumimoji="1" lang="en-US" altLang="ja-JP" baseline="0" dirty="0" smtClean="0"/>
              <a:t>duplicates [click, click], but </a:t>
            </a:r>
            <a:r>
              <a:rPr kumimoji="1" lang="en-US" altLang="ja-JP" baseline="0" dirty="0" smtClean="0"/>
              <a:t>also </a:t>
            </a:r>
            <a:r>
              <a:rPr kumimoji="1" lang="en-US" altLang="ja-JP" baseline="0" dirty="0" smtClean="0"/>
              <a:t>the vertices </a:t>
            </a:r>
            <a:r>
              <a:rPr kumimoji="1" lang="en-US" altLang="ja-JP" baseline="0" dirty="0" smtClean="0"/>
              <a:t>witch have been visited in </a:t>
            </a:r>
            <a:r>
              <a:rPr kumimoji="1" lang="en-US" altLang="ja-JP" baseline="0" dirty="0" smtClean="0"/>
              <a:t>local [click].</a:t>
            </a:r>
            <a:endParaRPr kumimoji="1" lang="en-US" altLang="ja-JP" baseline="0" dirty="0" smtClean="0"/>
          </a:p>
          <a:p>
            <a:pPr marL="0" lvl="0" indent="0">
              <a:buFont typeface="Arial"/>
              <a:buNone/>
            </a:pPr>
            <a:r>
              <a:rPr kumimoji="1" lang="en-US" altLang="ja-JP" baseline="0" dirty="0" smtClean="0"/>
              <a:t>Here, the local mean each GPU.</a:t>
            </a:r>
          </a:p>
          <a:p>
            <a:pPr marL="0" lvl="0" indent="0">
              <a:buFont typeface="Arial"/>
              <a:buNone/>
            </a:pPr>
            <a:endParaRPr kumimoji="1" lang="en-US" altLang="ja-JP" baseline="0" dirty="0" smtClean="0"/>
          </a:p>
          <a:p>
            <a:pPr marL="0" lvl="0" indent="0">
              <a:buFont typeface="Arial"/>
              <a:buNone/>
            </a:pPr>
            <a:r>
              <a:rPr kumimoji="1" lang="en-US" altLang="ja-JP" baseline="0" dirty="0" smtClean="0"/>
              <a:t>[click] We reduce amount of traffic by this method.</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16</a:t>
            </a:fld>
            <a:endParaRPr kumimoji="1" lang="ja-JP" altLang="en-US"/>
          </a:p>
        </p:txBody>
      </p:sp>
    </p:spTree>
    <p:extLst>
      <p:ext uri="{BB962C8B-B14F-4D97-AF65-F5344CB8AC3E}">
        <p14:creationId xmlns:p14="http://schemas.microsoft.com/office/powerpoint/2010/main" val="38097233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Font typeface="Arial"/>
              <a:buNone/>
            </a:pPr>
            <a:r>
              <a:rPr kumimoji="1" lang="en-US" altLang="ja-JP" dirty="0" smtClean="0"/>
              <a:t>I</a:t>
            </a:r>
            <a:r>
              <a:rPr kumimoji="1" lang="en-US" altLang="ja-JP" baseline="0" dirty="0" smtClean="0"/>
              <a:t> explain </a:t>
            </a:r>
            <a:r>
              <a:rPr kumimoji="1" lang="en-US" altLang="ja-JP" baseline="0" dirty="0" smtClean="0"/>
              <a:t>concretely how </a:t>
            </a:r>
            <a:r>
              <a:rPr kumimoji="1" lang="en-US" altLang="ja-JP" baseline="0" dirty="0" smtClean="0"/>
              <a:t>to implement our proposed method in this slide.</a:t>
            </a:r>
          </a:p>
          <a:p>
            <a:pPr marL="0" marR="0" lvl="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dirty="0" smtClean="0"/>
              <a:t>I</a:t>
            </a:r>
            <a:r>
              <a:rPr kumimoji="1" lang="en-US" altLang="ja-JP" baseline="0" dirty="0" smtClean="0"/>
              <a:t> suppose same situation in a previous slide.</a:t>
            </a:r>
          </a:p>
          <a:p>
            <a:pPr marL="0" indent="0">
              <a:buFont typeface="Arial"/>
              <a:buNone/>
            </a:pPr>
            <a:r>
              <a:rPr kumimoji="1" lang="en-US" altLang="ja-JP" baseline="0" dirty="0" smtClean="0"/>
              <a:t>Here, I contract this neighbors.</a:t>
            </a:r>
          </a:p>
          <a:p>
            <a:pPr marL="0" indent="0">
              <a:buFont typeface="Arial"/>
              <a:buNone/>
            </a:pPr>
            <a:r>
              <a:rPr kumimoji="1" lang="en-US" altLang="ja-JP" baseline="0" dirty="0" smtClean="0"/>
              <a:t>Our proposed method is consisted of four steps.</a:t>
            </a:r>
          </a:p>
          <a:p>
            <a:pPr marL="0" indent="0">
              <a:buFont typeface="Arial"/>
              <a:buNone/>
            </a:pPr>
            <a:endParaRPr kumimoji="1" lang="en-US" altLang="ja-JP" baseline="0" dirty="0" smtClean="0"/>
          </a:p>
          <a:p>
            <a:pPr marL="0" indent="0">
              <a:buFont typeface="Arial"/>
              <a:buNone/>
            </a:pPr>
            <a:r>
              <a:rPr kumimoji="1" lang="en-US" altLang="ja-JP" baseline="0" dirty="0" smtClean="0"/>
              <a:t>First, sort </a:t>
            </a:r>
            <a:r>
              <a:rPr kumimoji="1" lang="en-US" altLang="ja-JP" baseline="0" dirty="0" smtClean="0"/>
              <a:t>expanded neighbors </a:t>
            </a:r>
            <a:r>
              <a:rPr kumimoji="1" lang="en-US" altLang="ja-JP" baseline="0" dirty="0" smtClean="0"/>
              <a:t>by vertex number using library.</a:t>
            </a:r>
          </a:p>
          <a:p>
            <a:pPr marL="0" indent="0">
              <a:buFont typeface="Arial"/>
              <a:buNone/>
            </a:pPr>
            <a:endParaRPr kumimoji="1" lang="en-US" altLang="ja-JP" baseline="0" dirty="0" smtClean="0"/>
          </a:p>
          <a:p>
            <a:pPr marL="0" indent="0">
              <a:buFont typeface="Arial"/>
              <a:buNone/>
            </a:pPr>
            <a:r>
              <a:rPr kumimoji="1" lang="en-US" altLang="ja-JP" baseline="0" dirty="0" smtClean="0"/>
              <a:t>Second, if the vertex in sorted neighbors is valid, we set valid Flag.</a:t>
            </a:r>
          </a:p>
          <a:p>
            <a:pPr marL="0" indent="0">
              <a:buFont typeface="Arial"/>
              <a:buNone/>
            </a:pPr>
            <a:r>
              <a:rPr kumimoji="1" lang="en-US" altLang="ja-JP" baseline="0" dirty="0" smtClean="0"/>
              <a:t>The valid mean not duplicated and not has been visited by the GPU, </a:t>
            </a:r>
          </a:p>
          <a:p>
            <a:pPr marL="0" indent="0">
              <a:buFont typeface="Arial"/>
              <a:buNone/>
            </a:pPr>
            <a:r>
              <a:rPr kumimoji="1" lang="en-US" altLang="ja-JP" baseline="0" dirty="0" smtClean="0"/>
              <a:t>The information of visit is stored in each </a:t>
            </a:r>
            <a:r>
              <a:rPr kumimoji="1" lang="en-US" altLang="ja-JP" baseline="0" dirty="0" smtClean="0"/>
              <a:t>GPU as an array.</a:t>
            </a:r>
          </a:p>
          <a:p>
            <a:pPr marL="0" indent="0">
              <a:buFont typeface="Arial"/>
              <a:buNone/>
            </a:pPr>
            <a:r>
              <a:rPr kumimoji="1" lang="en-US" altLang="ja-JP" baseline="0" dirty="0" smtClean="0"/>
              <a:t>The length of visited array is the number of all vertices of the graph.</a:t>
            </a:r>
          </a:p>
          <a:p>
            <a:pPr marL="0" indent="0">
              <a:buFont typeface="Arial"/>
              <a:buNone/>
            </a:pPr>
            <a:r>
              <a:rPr kumimoji="1" lang="en-US" altLang="ja-JP" baseline="0" dirty="0" smtClean="0"/>
              <a:t>If the value of visited is one, the vertex has been visited.</a:t>
            </a:r>
            <a:endParaRPr kumimoji="1" lang="en-US" altLang="ja-JP" baseline="0" dirty="0" smtClean="0"/>
          </a:p>
          <a:p>
            <a:pPr marL="0" indent="0">
              <a:buFont typeface="Arial"/>
              <a:buNone/>
            </a:pPr>
            <a:endParaRPr kumimoji="1" lang="en-US" altLang="ja-JP" baseline="0" dirty="0" smtClean="0"/>
          </a:p>
          <a:p>
            <a:pPr marL="0" indent="0">
              <a:buFont typeface="Arial"/>
              <a:buNone/>
            </a:pPr>
            <a:r>
              <a:rPr kumimoji="1" lang="en-US" altLang="ja-JP" baseline="0" dirty="0" smtClean="0"/>
              <a:t>Then, perform a prefix sum with the Flags to calculate Offsets for storing the valid vertices.</a:t>
            </a:r>
          </a:p>
          <a:p>
            <a:pPr marL="0" indent="0">
              <a:buFont typeface="Arial"/>
              <a:buNone/>
            </a:pPr>
            <a:endParaRPr kumimoji="1" lang="en-US" altLang="ja-JP" baseline="0" dirty="0" smtClean="0"/>
          </a:p>
          <a:p>
            <a:pPr marL="0" indent="0">
              <a:buFont typeface="Arial"/>
              <a:buNone/>
            </a:pPr>
            <a:r>
              <a:rPr kumimoji="1" lang="en-US" altLang="ja-JP" baseline="0" dirty="0" smtClean="0"/>
              <a:t>Next, Store the valid vertices by using Flags and Offsets.</a:t>
            </a:r>
            <a:endParaRPr kumimoji="1" lang="en-US" altLang="ja-JP" dirty="0" smtClean="0"/>
          </a:p>
          <a:p>
            <a:pPr marL="0" indent="0">
              <a:buFont typeface="Arial"/>
              <a:buNone/>
            </a:pPr>
            <a:endParaRPr kumimoji="1" lang="en-US" altLang="ja-JP" dirty="0" smtClean="0"/>
          </a:p>
          <a:p>
            <a:pPr marL="0" indent="0">
              <a:buFont typeface="Arial"/>
              <a:buNone/>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17</a:t>
            </a:fld>
            <a:endParaRPr kumimoji="1" lang="ja-JP" altLang="en-US"/>
          </a:p>
        </p:txBody>
      </p:sp>
    </p:spTree>
    <p:extLst>
      <p:ext uri="{BB962C8B-B14F-4D97-AF65-F5344CB8AC3E}">
        <p14:creationId xmlns:p14="http://schemas.microsoft.com/office/powerpoint/2010/main" val="41706745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In</a:t>
            </a:r>
            <a:r>
              <a:rPr kumimoji="1" lang="en-US" altLang="ja-JP" baseline="0" dirty="0" smtClean="0"/>
              <a:t> this slide, I explain communication between GPUs.</a:t>
            </a:r>
          </a:p>
          <a:p>
            <a:endParaRPr kumimoji="1" lang="en-US" altLang="ja-JP" baseline="0" dirty="0" smtClean="0"/>
          </a:p>
          <a:p>
            <a:r>
              <a:rPr kumimoji="1" lang="en-US" altLang="ja-JP" baseline="0" dirty="0" smtClean="0"/>
              <a:t>Since multiple GPUs connected to a single host on our system, each GPU can gather vertices by Unified Virtual Addressing UVA.</a:t>
            </a:r>
          </a:p>
          <a:p>
            <a:r>
              <a:rPr kumimoji="1" lang="en-US" altLang="ja-JP" baseline="0" dirty="0" smtClean="0"/>
              <a:t>UVA supported over CUDA version 4.</a:t>
            </a:r>
          </a:p>
          <a:p>
            <a:r>
              <a:rPr kumimoji="1" lang="en-US" altLang="ja-JP" baseline="0" dirty="0" smtClean="0"/>
              <a:t>UVA enables to use a unify address space for integrating memories of host and devices into a single address space virtually.</a:t>
            </a:r>
          </a:p>
          <a:p>
            <a:r>
              <a:rPr kumimoji="1" lang="en-US" altLang="ja-JP" baseline="0" dirty="0" smtClean="0"/>
              <a:t>So, we can copy data between GPUs by using only </a:t>
            </a:r>
            <a:r>
              <a:rPr kumimoji="1" lang="en-US" altLang="ja-JP" baseline="0" dirty="0" err="1" smtClean="0"/>
              <a:t>cudaMemcpyPeerAsync</a:t>
            </a:r>
            <a:r>
              <a:rPr kumimoji="1" lang="en-US" altLang="ja-JP" baseline="0" dirty="0" smtClean="0"/>
              <a:t>.</a:t>
            </a:r>
          </a:p>
          <a:p>
            <a:r>
              <a:rPr kumimoji="1" lang="en-US" altLang="ja-JP" baseline="0" dirty="0" smtClean="0"/>
              <a:t>It is CUDA runtime API’s function.</a:t>
            </a:r>
          </a:p>
          <a:p>
            <a:endParaRPr kumimoji="1" lang="en-US" altLang="ja-JP" baseline="0" dirty="0" smtClean="0"/>
          </a:p>
          <a:p>
            <a:r>
              <a:rPr kumimoji="1" lang="en-US" altLang="ja-JP" baseline="0" dirty="0" smtClean="0"/>
              <a:t>We apply Left-Right approach for each GPU to communicate with all GPUs.</a:t>
            </a:r>
          </a:p>
          <a:p>
            <a:r>
              <a:rPr kumimoji="1" lang="en-US" altLang="ja-JP" baseline="0" dirty="0" smtClean="0"/>
              <a:t>This approach is two direction communication.</a:t>
            </a:r>
          </a:p>
          <a:p>
            <a:r>
              <a:rPr kumimoji="1" lang="en-US" altLang="ja-JP" baseline="0" dirty="0" smtClean="0"/>
              <a:t>First, copy data to the right direction. [click]</a:t>
            </a:r>
          </a:p>
          <a:p>
            <a:r>
              <a:rPr kumimoji="1" lang="en-US" altLang="ja-JP" baseline="0" dirty="0" smtClean="0"/>
              <a:t>Then synchronize by stream.</a:t>
            </a:r>
          </a:p>
          <a:p>
            <a:r>
              <a:rPr kumimoji="1" lang="en-US" altLang="ja-JP" baseline="0" dirty="0" smtClean="0"/>
              <a:t>Second, copy data to the left direction.[click]</a:t>
            </a:r>
          </a:p>
          <a:p>
            <a:r>
              <a:rPr kumimoji="1" lang="en-US" altLang="ja-JP" baseline="0" dirty="0" smtClean="0"/>
              <a:t>Then synchronize.</a:t>
            </a:r>
          </a:p>
          <a:p>
            <a:r>
              <a:rPr kumimoji="1" lang="en-US" altLang="ja-JP" baseline="0" dirty="0" smtClean="0"/>
              <a:t>Repeat this process the number of GPUs minus one times. [click, …]</a:t>
            </a:r>
          </a:p>
          <a:p>
            <a:r>
              <a:rPr kumimoji="1" lang="en-US" altLang="ja-JP" baseline="0" dirty="0" smtClean="0"/>
              <a:t>We can achieve large aggregate throughput by this approach.</a:t>
            </a:r>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18</a:t>
            </a:fld>
            <a:endParaRPr kumimoji="1" lang="ja-JP" altLang="en-US"/>
          </a:p>
        </p:txBody>
      </p:sp>
    </p:spTree>
    <p:extLst>
      <p:ext uri="{BB962C8B-B14F-4D97-AF65-F5344CB8AC3E}">
        <p14:creationId xmlns:p14="http://schemas.microsoft.com/office/powerpoint/2010/main" val="18414138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I’d like to shift</a:t>
            </a:r>
            <a:r>
              <a:rPr kumimoji="1" lang="en-US" altLang="ja-JP" baseline="0" dirty="0" smtClean="0"/>
              <a:t> now to evaluation.</a:t>
            </a:r>
            <a:endParaRPr kumimoji="1" lang="en-US" altLang="ja-JP" dirty="0" smtClean="0"/>
          </a:p>
          <a:p>
            <a:endParaRPr kumimoji="1" lang="en-US" altLang="ja-JP" dirty="0" smtClean="0"/>
          </a:p>
          <a:p>
            <a:r>
              <a:rPr kumimoji="1" lang="en-US" altLang="ja-JP" dirty="0" smtClean="0"/>
              <a:t>I explain</a:t>
            </a:r>
            <a:r>
              <a:rPr kumimoji="1" lang="en-US" altLang="ja-JP" baseline="0" dirty="0" smtClean="0"/>
              <a:t> evaluation results by comparing </a:t>
            </a:r>
            <a:r>
              <a:rPr kumimoji="1" lang="en-US" altLang="ja-JP" baseline="0" dirty="0" err="1" smtClean="0"/>
              <a:t>Mastrostefano’s</a:t>
            </a:r>
            <a:r>
              <a:rPr kumimoji="1" lang="en-US" altLang="ja-JP" baseline="0" dirty="0" smtClean="0"/>
              <a:t> BFS improved for GPU-BOX.</a:t>
            </a:r>
          </a:p>
          <a:p>
            <a:endParaRPr kumimoji="1" lang="en-US" altLang="ja-JP" baseline="0" dirty="0" smtClean="0"/>
          </a:p>
          <a:p>
            <a:r>
              <a:rPr kumimoji="1" lang="en-US" altLang="ja-JP" baseline="0" dirty="0" smtClean="0"/>
              <a:t>There’s something I have to apologize to you for.</a:t>
            </a:r>
          </a:p>
          <a:p>
            <a:r>
              <a:rPr kumimoji="1" lang="en-US" altLang="ja-JP" baseline="0" dirty="0" smtClean="0"/>
              <a:t>I found bug in my program and modified the bug, then I evaluated over again.</a:t>
            </a:r>
          </a:p>
          <a:p>
            <a:r>
              <a:rPr kumimoji="1" lang="en-US" altLang="ja-JP" baseline="0" dirty="0" smtClean="0"/>
              <a:t>So, the evaluations results in this presentation differ from them in our paper.</a:t>
            </a:r>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19</a:t>
            </a:fld>
            <a:endParaRPr kumimoji="1" lang="ja-JP" altLang="en-US"/>
          </a:p>
        </p:txBody>
      </p:sp>
    </p:spTree>
    <p:extLst>
      <p:ext uri="{BB962C8B-B14F-4D97-AF65-F5344CB8AC3E}">
        <p14:creationId xmlns:p14="http://schemas.microsoft.com/office/powerpoint/2010/main" val="1846796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the beginning</a:t>
            </a:r>
            <a:r>
              <a:rPr kumimoji="1" lang="en-US" altLang="ja-JP" baseline="0" dirty="0" smtClean="0"/>
              <a:t>, I’d like to show you the contents my presentation.</a:t>
            </a:r>
          </a:p>
          <a:p>
            <a:r>
              <a:rPr kumimoji="1" lang="en-US" altLang="ja-JP" dirty="0" smtClean="0"/>
              <a:t>First, I’ll</a:t>
            </a:r>
            <a:r>
              <a:rPr kumimoji="1" lang="en-US" altLang="ja-JP" baseline="0" dirty="0" smtClean="0"/>
              <a:t> show you background of our research.</a:t>
            </a:r>
          </a:p>
          <a:p>
            <a:r>
              <a:rPr kumimoji="1" lang="en-US" altLang="ja-JP" baseline="0" dirty="0" smtClean="0"/>
              <a:t>Second, I’ll explain our target architecture, that is GPU-BOX, and I explain also </a:t>
            </a:r>
            <a:r>
              <a:rPr kumimoji="1" lang="en-US" altLang="ja-JP" baseline="0" dirty="0" err="1" smtClean="0"/>
              <a:t>ExpEther</a:t>
            </a:r>
            <a:r>
              <a:rPr kumimoji="1" lang="en-US" altLang="ja-JP" baseline="0" dirty="0" smtClean="0"/>
              <a:t> that is technology for GPU-BOX.</a:t>
            </a:r>
          </a:p>
          <a:p>
            <a:r>
              <a:rPr kumimoji="1" lang="en-US" altLang="ja-JP" dirty="0" smtClean="0"/>
              <a:t>Then, I’ll introduce Breadth</a:t>
            </a:r>
            <a:r>
              <a:rPr kumimoji="1" lang="en-US" altLang="ja-JP" baseline="0" dirty="0" smtClean="0"/>
              <a:t> First Search, and related work.</a:t>
            </a:r>
          </a:p>
          <a:p>
            <a:r>
              <a:rPr kumimoji="1" lang="en-US" altLang="ja-JP" baseline="0" dirty="0" smtClean="0"/>
              <a:t>After, I’ll show you our proposed method to accelerate BFS with GPU-BOX.</a:t>
            </a:r>
          </a:p>
          <a:p>
            <a:r>
              <a:rPr kumimoji="1" lang="en-US" altLang="ja-JP" baseline="0" dirty="0" smtClean="0"/>
              <a:t>Finally, I’ll explain the evaluation results and conclusion.</a:t>
            </a:r>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a:t>
            </a:fld>
            <a:endParaRPr kumimoji="1" lang="ja-JP" altLang="en-US"/>
          </a:p>
        </p:txBody>
      </p:sp>
    </p:spTree>
    <p:extLst>
      <p:ext uri="{BB962C8B-B14F-4D97-AF65-F5344CB8AC3E}">
        <p14:creationId xmlns:p14="http://schemas.microsoft.com/office/powerpoint/2010/main" val="18467964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r>
              <a:rPr kumimoji="1" lang="en-US" altLang="ja-JP" dirty="0" smtClean="0"/>
              <a:t>This</a:t>
            </a:r>
            <a:r>
              <a:rPr kumimoji="1" lang="en-US" altLang="ja-JP" baseline="0" dirty="0" smtClean="0"/>
              <a:t> slide show evaluation environment.</a:t>
            </a:r>
          </a:p>
          <a:p>
            <a:endParaRPr kumimoji="1" lang="en-US" altLang="ja-JP" baseline="0" dirty="0" smtClean="0"/>
          </a:p>
          <a:p>
            <a:r>
              <a:rPr kumimoji="1" lang="en-US" altLang="ja-JP" baseline="0" dirty="0" smtClean="0"/>
              <a:t>We use four GPUs in GPU-BOX</a:t>
            </a:r>
          </a:p>
          <a:p>
            <a:r>
              <a:rPr kumimoji="1" lang="en-US" altLang="ja-JP" baseline="0" dirty="0" smtClean="0"/>
              <a:t>Those GPUs are NVIDIA Tesla C2050.</a:t>
            </a:r>
          </a:p>
          <a:p>
            <a:r>
              <a:rPr kumimoji="1" lang="en-US" altLang="ja-JP" baseline="0" dirty="0" smtClean="0"/>
              <a:t>We evaluate our BFS algorithm by using Graph500 benchmark.</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20</a:t>
            </a:fld>
            <a:endParaRPr kumimoji="1" lang="ja-JP" altLang="en-US"/>
          </a:p>
        </p:txBody>
      </p:sp>
    </p:spTree>
    <p:extLst>
      <p:ext uri="{BB962C8B-B14F-4D97-AF65-F5344CB8AC3E}">
        <p14:creationId xmlns:p14="http://schemas.microsoft.com/office/powerpoint/2010/main" val="31544842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Here, we call </a:t>
            </a:r>
            <a:r>
              <a:rPr kumimoji="1" lang="en-US" altLang="ja-JP" dirty="0" err="1" smtClean="0"/>
              <a:t>Mastrostefano’s</a:t>
            </a:r>
            <a:r>
              <a:rPr kumimoji="1" lang="en-US" altLang="ja-JP" dirty="0" smtClean="0"/>
              <a:t> BFS improved for GPU-BOX</a:t>
            </a:r>
            <a:r>
              <a:rPr kumimoji="1" lang="en-US" altLang="ja-JP" baseline="0" dirty="0" smtClean="0"/>
              <a:t> base BFS.</a:t>
            </a:r>
          </a:p>
          <a:p>
            <a:r>
              <a:rPr kumimoji="1" lang="en-US" altLang="ja-JP" baseline="0" dirty="0" smtClean="0"/>
              <a:t>And we call BFS with proposed method proposed BFS.</a:t>
            </a:r>
          </a:p>
          <a:p>
            <a:endParaRPr kumimoji="1" lang="en-US" altLang="ja-JP" dirty="0" smtClean="0"/>
          </a:p>
          <a:p>
            <a:r>
              <a:rPr kumimoji="1" lang="en-US" altLang="ja-JP" dirty="0" smtClean="0"/>
              <a:t>This figure</a:t>
            </a:r>
            <a:r>
              <a:rPr kumimoji="1" lang="en-US" altLang="ja-JP" baseline="0" dirty="0" smtClean="0"/>
              <a:t> shows the total the amount of traffic between all GPUs when we execute base BFS and proposed BFS.</a:t>
            </a:r>
          </a:p>
          <a:p>
            <a:r>
              <a:rPr kumimoji="1" lang="en-US" altLang="ja-JP" dirty="0" smtClean="0"/>
              <a:t>The horizontal axis mean the</a:t>
            </a:r>
            <a:r>
              <a:rPr kumimoji="1" lang="en-US" altLang="ja-JP" baseline="0" dirty="0" smtClean="0"/>
              <a:t> number of GPUs.</a:t>
            </a:r>
          </a:p>
          <a:p>
            <a:r>
              <a:rPr kumimoji="1" lang="en-US" altLang="ja-JP" baseline="0" dirty="0" smtClean="0"/>
              <a:t>The vertical axis mean copy size.</a:t>
            </a:r>
          </a:p>
          <a:p>
            <a:r>
              <a:rPr kumimoji="1" lang="en-US" altLang="ja-JP" dirty="0" smtClean="0"/>
              <a:t>These</a:t>
            </a:r>
            <a:r>
              <a:rPr kumimoji="1" lang="en-US" altLang="ja-JP" baseline="0" dirty="0" smtClean="0"/>
              <a:t> sold lines mean copy size of base BFS.</a:t>
            </a:r>
          </a:p>
          <a:p>
            <a:r>
              <a:rPr kumimoji="1" lang="en-US" altLang="ja-JP" dirty="0" smtClean="0"/>
              <a:t>These broken lines</a:t>
            </a:r>
            <a:r>
              <a:rPr kumimoji="1" lang="en-US" altLang="ja-JP" baseline="0" dirty="0" smtClean="0"/>
              <a:t> mean copy size of proposed BFS.</a:t>
            </a:r>
          </a:p>
          <a:p>
            <a:r>
              <a:rPr kumimoji="1" lang="en-US" altLang="ja-JP" baseline="0" dirty="0" smtClean="0"/>
              <a:t>The size of graph grow in the order of blue, red, and green.</a:t>
            </a:r>
          </a:p>
          <a:p>
            <a:endParaRPr kumimoji="1" lang="en-US" altLang="ja-JP" baseline="0" dirty="0" smtClean="0"/>
          </a:p>
          <a:p>
            <a:r>
              <a:rPr kumimoji="1" lang="en-US" altLang="ja-JP" baseline="0" dirty="0" smtClean="0"/>
              <a:t>We can see that the amount of traffic decrease by the range of 30 to 40% at any size of graph.</a:t>
            </a:r>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21</a:t>
            </a:fld>
            <a:endParaRPr kumimoji="1" lang="ja-JP" altLang="en-US"/>
          </a:p>
        </p:txBody>
      </p:sp>
    </p:spTree>
    <p:extLst>
      <p:ext uri="{BB962C8B-B14F-4D97-AF65-F5344CB8AC3E}">
        <p14:creationId xmlns:p14="http://schemas.microsoft.com/office/powerpoint/2010/main" val="29557456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The figure shows</a:t>
            </a:r>
            <a:r>
              <a:rPr kumimoji="1" lang="en-US" altLang="ja-JP" baseline="0" dirty="0" smtClean="0"/>
              <a:t> the kernel and communication times of all GPUs in searching 64 times.</a:t>
            </a:r>
          </a:p>
          <a:p>
            <a:r>
              <a:rPr kumimoji="1" lang="en-US" altLang="ja-JP" baseline="0" dirty="0" smtClean="0"/>
              <a:t>The blue bars mean the kernel times, and the red bars mean the communication times.</a:t>
            </a:r>
          </a:p>
          <a:p>
            <a:endParaRPr kumimoji="1" lang="en-US" altLang="ja-JP" baseline="0" dirty="0" smtClean="0"/>
          </a:p>
          <a:p>
            <a:r>
              <a:rPr kumimoji="1" lang="en-US" altLang="ja-JP" baseline="0" dirty="0" smtClean="0"/>
              <a:t>[click] When size of graph becomes twice, the kernel times increase about 2 times,  and communication times increase about 1.7 times.</a:t>
            </a:r>
          </a:p>
          <a:p>
            <a:endParaRPr kumimoji="1" lang="en-US" altLang="ja-JP" baseline="0" dirty="0" smtClean="0"/>
          </a:p>
          <a:p>
            <a:r>
              <a:rPr kumimoji="1" lang="en-US" altLang="ja-JP" baseline="0" dirty="0" smtClean="0"/>
              <a:t>[click] When add a GPU to the system, the kernel times not change, the communication times increase.</a:t>
            </a:r>
          </a:p>
          <a:p>
            <a:r>
              <a:rPr kumimoji="1" lang="en-US" altLang="ja-JP" baseline="0" dirty="0" smtClean="0"/>
              <a:t>If we change from 2 GPUs to 3 GPUs, the communication time increase about 2 times.</a:t>
            </a:r>
          </a:p>
          <a:p>
            <a:r>
              <a:rPr kumimoji="1" lang="en-US" altLang="ja-JP" baseline="0" dirty="0" smtClean="0"/>
              <a:t>If </a:t>
            </a:r>
            <a:r>
              <a:rPr kumimoji="1" lang="en-US" altLang="ja-JP" baseline="0" dirty="0" smtClean="0"/>
              <a:t>change from 3 GPUs to 4 GPUs, the communication time increase about 1.4 times.</a:t>
            </a:r>
          </a:p>
          <a:p>
            <a:r>
              <a:rPr kumimoji="1" lang="en-US" altLang="ja-JP" baseline="0" dirty="0" smtClean="0"/>
              <a:t>As the number of GPUs increase, the communication between GPUs were overlapped each other.</a:t>
            </a:r>
          </a:p>
          <a:p>
            <a:r>
              <a:rPr kumimoji="1" lang="en-US" altLang="ja-JP" baseline="0" dirty="0" smtClean="0"/>
              <a:t>So, when we use more GPUs, the increasing rate of communication times are more small.</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22</a:t>
            </a:fld>
            <a:endParaRPr kumimoji="1" lang="ja-JP" altLang="en-US"/>
          </a:p>
        </p:txBody>
      </p:sp>
    </p:spTree>
    <p:extLst>
      <p:ext uri="{BB962C8B-B14F-4D97-AF65-F5344CB8AC3E}">
        <p14:creationId xmlns:p14="http://schemas.microsoft.com/office/powerpoint/2010/main" val="34315484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This</a:t>
            </a:r>
            <a:r>
              <a:rPr kumimoji="1" lang="en-US" altLang="ja-JP" baseline="0" dirty="0" smtClean="0"/>
              <a:t> figure shows the traversed edges per second, TEPS in two BFS algorithm.</a:t>
            </a:r>
          </a:p>
          <a:p>
            <a:r>
              <a:rPr kumimoji="1" lang="en-US" altLang="ja-JP" baseline="0" dirty="0" smtClean="0"/>
              <a:t>TEPS is a performance measure in graph analysis.</a:t>
            </a:r>
          </a:p>
          <a:p>
            <a:r>
              <a:rPr kumimoji="1" lang="en-US" altLang="ja-JP" baseline="0" dirty="0" smtClean="0"/>
              <a:t>It shows that the proposed method is efficient when the number of GPUs becomes large.</a:t>
            </a:r>
          </a:p>
          <a:p>
            <a:r>
              <a:rPr kumimoji="1" lang="en-US" altLang="ja-JP" baseline="0" dirty="0" smtClean="0"/>
              <a:t>Because, the more GPUs are used, the more traffic between GPUs decrease.</a:t>
            </a:r>
          </a:p>
          <a:p>
            <a:r>
              <a:rPr kumimoji="1" lang="en-US" altLang="ja-JP" baseline="0" dirty="0" smtClean="0"/>
              <a:t>We can achieve about 6% performance improvement with 4GPUs.</a:t>
            </a:r>
          </a:p>
          <a:p>
            <a:endParaRPr kumimoji="1" lang="en-US" altLang="ja-JP" baseline="0" dirty="0" smtClean="0"/>
          </a:p>
          <a:p>
            <a:r>
              <a:rPr kumimoji="1" lang="en-US" altLang="ja-JP" baseline="0" dirty="0" smtClean="0"/>
              <a:t>We can see that the grow of peak performance is degraded with the increasing number of GPUs.</a:t>
            </a:r>
          </a:p>
          <a:p>
            <a:r>
              <a:rPr kumimoji="1" lang="en-US" altLang="ja-JP" baseline="0" dirty="0" smtClean="0"/>
              <a:t>Because, we cannot increase the size of graph because of the limitation of the global memory on GPUs.</a:t>
            </a:r>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23</a:t>
            </a:fld>
            <a:endParaRPr kumimoji="1" lang="ja-JP" altLang="en-US"/>
          </a:p>
        </p:txBody>
      </p:sp>
    </p:spTree>
    <p:extLst>
      <p:ext uri="{BB962C8B-B14F-4D97-AF65-F5344CB8AC3E}">
        <p14:creationId xmlns:p14="http://schemas.microsoft.com/office/powerpoint/2010/main" val="15824011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mtClean="0"/>
              <a:t>To</a:t>
            </a:r>
            <a:r>
              <a:rPr kumimoji="1" lang="en-US" altLang="ja-JP" baseline="0" smtClean="0"/>
              <a:t> conclude, I would like to summarize my talk in next slide.</a:t>
            </a:r>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24</a:t>
            </a:fld>
            <a:endParaRPr kumimoji="1" lang="ja-JP" altLang="en-US"/>
          </a:p>
        </p:txBody>
      </p:sp>
    </p:spTree>
    <p:extLst>
      <p:ext uri="{BB962C8B-B14F-4D97-AF65-F5344CB8AC3E}">
        <p14:creationId xmlns:p14="http://schemas.microsoft.com/office/powerpoint/2010/main" val="18467964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0" indent="0">
              <a:buFont typeface="Arial"/>
              <a:buNone/>
            </a:pPr>
            <a:r>
              <a:rPr kumimoji="1" lang="en-US" altLang="ja-JP" u="none" dirty="0" smtClean="0"/>
              <a:t>We</a:t>
            </a:r>
            <a:r>
              <a:rPr kumimoji="1" lang="en-US" altLang="ja-JP" u="none" baseline="0" dirty="0" smtClean="0"/>
              <a:t> accelerate BFS on GPU-BOX.</a:t>
            </a:r>
          </a:p>
          <a:p>
            <a:pPr marL="0" lvl="0" indent="0">
              <a:buFont typeface="Arial"/>
              <a:buNone/>
            </a:pPr>
            <a:r>
              <a:rPr kumimoji="1" lang="en-US" altLang="ja-JP" u="none" baseline="0" dirty="0" smtClean="0"/>
              <a:t>GPU-BOX is a multi-GPU system with </a:t>
            </a:r>
            <a:r>
              <a:rPr kumimoji="1" lang="en-US" altLang="ja-JP" u="none" baseline="0" dirty="0" err="1" smtClean="0"/>
              <a:t>ExpEther</a:t>
            </a:r>
            <a:r>
              <a:rPr kumimoji="1" lang="en-US" altLang="ja-JP" u="none" baseline="0" dirty="0" smtClean="0"/>
              <a:t>, which is single node system.</a:t>
            </a:r>
          </a:p>
          <a:p>
            <a:pPr marL="0" lvl="0" indent="0">
              <a:buFont typeface="Arial"/>
              <a:buNone/>
            </a:pPr>
            <a:r>
              <a:rPr kumimoji="1" lang="en-US" altLang="ja-JP" u="none" baseline="0" dirty="0" smtClean="0"/>
              <a:t>This </a:t>
            </a:r>
            <a:r>
              <a:rPr kumimoji="1" lang="en-US" altLang="ja-JP" u="none" baseline="0" dirty="0" smtClean="0"/>
              <a:t>systems have good </a:t>
            </a:r>
            <a:r>
              <a:rPr kumimoji="1" lang="en-US" altLang="ja-JP" u="none" baseline="0" dirty="0" smtClean="0"/>
              <a:t>scalability, and we write program easily.</a:t>
            </a:r>
            <a:endParaRPr kumimoji="1" lang="en-US" altLang="ja-JP" u="none" baseline="0" dirty="0" smtClean="0"/>
          </a:p>
          <a:p>
            <a:pPr marL="0" lvl="0" indent="0">
              <a:buFont typeface="Arial"/>
              <a:buNone/>
            </a:pPr>
            <a:r>
              <a:rPr kumimoji="1" lang="en-US" altLang="ja-JP" u="none" baseline="0" dirty="0" smtClean="0"/>
              <a:t>But this system’s communication bandwidth is poor because of using Ethernet.</a:t>
            </a:r>
            <a:endParaRPr kumimoji="1" lang="en-US" altLang="ja-JP" u="none" baseline="0" dirty="0" smtClean="0"/>
          </a:p>
          <a:p>
            <a:pPr marL="0" lvl="0" indent="0">
              <a:buFont typeface="Arial"/>
              <a:buNone/>
            </a:pPr>
            <a:r>
              <a:rPr kumimoji="1" lang="en-US" altLang="ja-JP" u="none" baseline="0" dirty="0" smtClean="0"/>
              <a:t>In order to accelerate BFS on GPU-BOX, we reduced traffic between GPUs. </a:t>
            </a:r>
          </a:p>
          <a:p>
            <a:pPr marL="0" lvl="0" indent="0">
              <a:buFont typeface="Arial"/>
              <a:buNone/>
            </a:pPr>
            <a:endParaRPr kumimoji="1" lang="en-US" altLang="ja-JP" u="none" baseline="0" dirty="0" smtClean="0"/>
          </a:p>
          <a:p>
            <a:pPr marL="0" lvl="0" indent="0">
              <a:buFont typeface="Arial"/>
              <a:buNone/>
            </a:pPr>
            <a:r>
              <a:rPr kumimoji="1" lang="en-US" altLang="ja-JP" u="none" baseline="0" dirty="0" smtClean="0"/>
              <a:t>Thereby, w</a:t>
            </a:r>
            <a:r>
              <a:rPr kumimoji="1" lang="en-US" altLang="ja-JP" u="none" baseline="0" dirty="0" smtClean="0"/>
              <a:t>e </a:t>
            </a:r>
            <a:r>
              <a:rPr kumimoji="1" lang="en-US" altLang="ja-JP" u="none" baseline="0" dirty="0" smtClean="0"/>
              <a:t>can reduce traffic between GPUs by the range of 30% to 40%.</a:t>
            </a:r>
          </a:p>
          <a:p>
            <a:pPr marL="0" lvl="0" indent="0">
              <a:buFont typeface="Arial"/>
              <a:buNone/>
            </a:pPr>
            <a:r>
              <a:rPr kumimoji="1" lang="en-US" altLang="ja-JP" u="none" baseline="0" dirty="0" smtClean="0"/>
              <a:t>And, we can achieve 6% performance improvement with 4GPUs.</a:t>
            </a:r>
          </a:p>
          <a:p>
            <a:pPr marL="0" lvl="0" indent="0">
              <a:buFont typeface="Arial"/>
              <a:buNone/>
            </a:pPr>
            <a:endParaRPr kumimoji="1" lang="en-US" altLang="ja-JP" u="none" baseline="0" dirty="0" smtClean="0"/>
          </a:p>
          <a:p>
            <a:pPr marL="0" lvl="0" indent="0">
              <a:buFont typeface="Arial"/>
              <a:buNone/>
            </a:pPr>
            <a:r>
              <a:rPr kumimoji="1" lang="en-US" altLang="ja-JP" u="none" baseline="0" dirty="0" smtClean="0"/>
              <a:t>We have some future work.</a:t>
            </a:r>
          </a:p>
          <a:p>
            <a:pPr marL="0" lvl="0" indent="0">
              <a:buFont typeface="Arial"/>
              <a:buNone/>
            </a:pPr>
            <a:r>
              <a:rPr kumimoji="1" lang="en-US" altLang="ja-JP" u="none" baseline="0" dirty="0" smtClean="0"/>
              <a:t>Evaluate </a:t>
            </a:r>
            <a:r>
              <a:rPr kumimoji="1" lang="en-US" altLang="ja-JP" u="none" baseline="0" dirty="0" smtClean="0"/>
              <a:t>with the system with more number of </a:t>
            </a:r>
            <a:r>
              <a:rPr kumimoji="1" lang="en-US" altLang="ja-JP" u="none" baseline="0" dirty="0" smtClean="0"/>
              <a:t>GPUs.</a:t>
            </a:r>
          </a:p>
          <a:p>
            <a:pPr marL="0" lvl="0" indent="0">
              <a:buFont typeface="Arial"/>
              <a:buNone/>
            </a:pPr>
            <a:r>
              <a:rPr kumimoji="1" lang="en-US" altLang="ja-JP" u="none" baseline="0" dirty="0" smtClean="0"/>
              <a:t>And reduce </a:t>
            </a:r>
            <a:r>
              <a:rPr kumimoji="1" lang="en-US" altLang="ja-JP" u="none" baseline="0" dirty="0" smtClean="0"/>
              <a:t>memory requirement in the implementation.</a:t>
            </a:r>
          </a:p>
          <a:p>
            <a:pPr marL="0" lvl="0" indent="0">
              <a:buFont typeface="Arial"/>
              <a:buNone/>
            </a:pPr>
            <a:endParaRPr kumimoji="1" lang="en-US" altLang="ja-JP" u="none" baseline="0" dirty="0" smtClean="0"/>
          </a:p>
          <a:p>
            <a:pPr marL="0" lvl="0" indent="0">
              <a:buFont typeface="Arial"/>
              <a:buNone/>
            </a:pPr>
            <a:r>
              <a:rPr kumimoji="1" lang="en-US" altLang="ja-JP" u="none" dirty="0" smtClean="0"/>
              <a:t>Thank</a:t>
            </a:r>
            <a:r>
              <a:rPr kumimoji="1" lang="en-US" altLang="ja-JP" u="none" baseline="0" dirty="0" smtClean="0"/>
              <a:t> you very much for kind attention.</a:t>
            </a:r>
            <a:endParaRPr kumimoji="1" lang="en-US" altLang="ja-JP" u="none" dirty="0" smtClean="0"/>
          </a:p>
          <a:p>
            <a:pPr marL="0" lvl="0" indent="0">
              <a:buFont typeface="Arial"/>
              <a:buNone/>
            </a:pPr>
            <a:endParaRPr kumimoji="1" lang="en-US" altLang="ja-JP" u="none"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25</a:t>
            </a:fld>
            <a:endParaRPr kumimoji="1" lang="ja-JP" altLang="en-US"/>
          </a:p>
        </p:txBody>
      </p:sp>
    </p:spTree>
    <p:extLst>
      <p:ext uri="{BB962C8B-B14F-4D97-AF65-F5344CB8AC3E}">
        <p14:creationId xmlns:p14="http://schemas.microsoft.com/office/powerpoint/2010/main" val="19476221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BFS</a:t>
            </a:r>
            <a:r>
              <a:rPr kumimoji="1" lang="ja-JP" altLang="en-US" dirty="0" smtClean="0"/>
              <a:t>の説明をする前に，グラフ情報の保持の仕方について説明する</a:t>
            </a:r>
            <a:endParaRPr kumimoji="1" lang="en-US" altLang="ja-JP" dirty="0" smtClean="0"/>
          </a:p>
          <a:p>
            <a:endParaRPr kumimoji="1" lang="en-US" altLang="ja-JP" dirty="0" smtClean="0"/>
          </a:p>
          <a:p>
            <a:r>
              <a:rPr kumimoji="1" lang="ja-JP" altLang="en-US" dirty="0" smtClean="0"/>
              <a:t>本研究では探索するグラフの情報を隣接行列の形で保持する</a:t>
            </a:r>
            <a:endParaRPr kumimoji="1" lang="en-US" altLang="ja-JP" dirty="0" smtClean="0"/>
          </a:p>
          <a:p>
            <a:r>
              <a:rPr kumimoji="1" lang="ja-JP" altLang="en-US" dirty="0" smtClean="0"/>
              <a:t>リアルワールドのグラフを隣接行列にすると右の隣接行列のように疎行列になる</a:t>
            </a:r>
            <a:endParaRPr kumimoji="1" lang="en-US" altLang="ja-JP" dirty="0" smtClean="0"/>
          </a:p>
          <a:p>
            <a:r>
              <a:rPr kumimoji="1" lang="ja-JP" altLang="en-US" dirty="0" smtClean="0"/>
              <a:t>この疎行列をそのままの形でメモリに保持するのは非常に無駄なので，</a:t>
            </a:r>
            <a:endParaRPr kumimoji="1" lang="en-US" altLang="ja-JP" dirty="0" smtClean="0"/>
          </a:p>
          <a:p>
            <a:r>
              <a:rPr kumimoji="1" lang="ja-JP" altLang="en-US" dirty="0" smtClean="0"/>
              <a:t>本研究では隣接行列を，</a:t>
            </a:r>
            <a:r>
              <a:rPr kumimoji="1" lang="en-US" altLang="ja-JP" dirty="0" smtClean="0"/>
              <a:t>CSR</a:t>
            </a:r>
            <a:r>
              <a:rPr kumimoji="1" lang="ja-JP" altLang="en-US" dirty="0" smtClean="0"/>
              <a:t>という疎行列を圧縮する際に良く利用される方法を用いて圧縮する</a:t>
            </a:r>
            <a:endParaRPr kumimoji="1" lang="en-US" altLang="ja-JP" dirty="0" smtClean="0"/>
          </a:p>
          <a:p>
            <a:endParaRPr kumimoji="1" lang="en-US" altLang="ja-JP" dirty="0" smtClean="0"/>
          </a:p>
          <a:p>
            <a:r>
              <a:rPr kumimoji="1" lang="en-US" altLang="ja-JP" dirty="0" smtClean="0"/>
              <a:t>CSR</a:t>
            </a:r>
            <a:r>
              <a:rPr kumimoji="1" lang="ja-JP" altLang="en-US" dirty="0" smtClean="0"/>
              <a:t>では行列を</a:t>
            </a:r>
            <a:r>
              <a:rPr kumimoji="1" lang="en-US" altLang="ja-JP" dirty="0" smtClean="0"/>
              <a:t>2</a:t>
            </a:r>
            <a:r>
              <a:rPr kumimoji="1" lang="ja-JP" altLang="en-US" dirty="0" smtClean="0"/>
              <a:t>つの配列に変形する</a:t>
            </a:r>
            <a:endParaRPr kumimoji="1" lang="en-US" altLang="ja-JP" dirty="0" smtClean="0"/>
          </a:p>
          <a:p>
            <a:r>
              <a:rPr kumimoji="1" lang="en-US" altLang="ja-JP" dirty="0" smtClean="0"/>
              <a:t>1</a:t>
            </a:r>
            <a:r>
              <a:rPr kumimoji="1" lang="ja-JP" altLang="en-US" dirty="0" smtClean="0"/>
              <a:t>つは，各頂点の隣接リストを</a:t>
            </a:r>
            <a:r>
              <a:rPr kumimoji="1" lang="en-US" altLang="ja-JP" dirty="0" smtClean="0"/>
              <a:t>1</a:t>
            </a:r>
            <a:r>
              <a:rPr kumimoji="1" lang="ja-JP" altLang="en-US" dirty="0" smtClean="0"/>
              <a:t>つに連結した配列である，列インデックス配列と，</a:t>
            </a:r>
            <a:endParaRPr kumimoji="1" lang="en-US" altLang="ja-JP" dirty="0" smtClean="0"/>
          </a:p>
          <a:p>
            <a:pPr marL="0" marR="0" indent="0" algn="l" defTabSz="457200" rtl="0" eaLnBrk="1" fontAlgn="auto" latinLnBrk="0" hangingPunct="1">
              <a:lnSpc>
                <a:spcPct val="100000"/>
              </a:lnSpc>
              <a:spcBef>
                <a:spcPts val="0"/>
              </a:spcBef>
              <a:spcAft>
                <a:spcPts val="0"/>
              </a:spcAft>
              <a:buClrTx/>
              <a:buSzTx/>
              <a:buFontTx/>
              <a:buNone/>
              <a:tabLst/>
              <a:defRPr/>
            </a:pPr>
            <a:r>
              <a:rPr kumimoji="1" lang="ja-JP" altLang="en-US" dirty="0" smtClean="0"/>
              <a:t>もう</a:t>
            </a:r>
            <a:r>
              <a:rPr kumimoji="1" lang="en-US" altLang="ja-JP" dirty="0" smtClean="0"/>
              <a:t>1</a:t>
            </a:r>
            <a:r>
              <a:rPr kumimoji="1" lang="ja-JP" altLang="en-US" dirty="0" smtClean="0"/>
              <a:t>つは，列インデックス配列において，各頂点の隣接リストの開始オフセット位置を示す行オフセット配列である</a:t>
            </a:r>
            <a:endParaRPr kumimoji="1" lang="en-US" altLang="ja-JP"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EB8EB251-6491-4372-8067-334D6DFDDAFC}" type="slidenum">
              <a:rPr kumimoji="1" lang="ja-JP" altLang="en-US" smtClean="0"/>
              <a:t>26</a:t>
            </a:fld>
            <a:endParaRPr kumimoji="1" lang="ja-JP" altLang="en-US"/>
          </a:p>
        </p:txBody>
      </p:sp>
    </p:spTree>
    <p:extLst>
      <p:ext uri="{BB962C8B-B14F-4D97-AF65-F5344CB8AC3E}">
        <p14:creationId xmlns:p14="http://schemas.microsoft.com/office/powerpoint/2010/main" val="13321484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ちゃんと通信が実装されたことにより，</a:t>
            </a:r>
            <a:r>
              <a:rPr kumimoji="1" lang="en-US" altLang="ja-JP" dirty="0" smtClean="0"/>
              <a:t>GPU</a:t>
            </a:r>
            <a:r>
              <a:rPr kumimoji="1" lang="ja-JP" altLang="en-US" dirty="0" smtClean="0"/>
              <a:t>間通信がうまくオーバーラップされ，通信時間を減らすことができる！</a:t>
            </a:r>
            <a:endParaRPr kumimoji="1" lang="en-US" altLang="ja-JP" dirty="0" smtClean="0"/>
          </a:p>
          <a:p>
            <a:r>
              <a:rPr kumimoji="1" lang="ja-JP" altLang="en-US" dirty="0" smtClean="0"/>
              <a:t>つまり，</a:t>
            </a:r>
            <a:r>
              <a:rPr kumimoji="1" lang="en-US" altLang="ja-JP" dirty="0" err="1" smtClean="0"/>
              <a:t>ExpEther</a:t>
            </a:r>
            <a:r>
              <a:rPr kumimoji="1" lang="ja-JP" altLang="en-US" dirty="0" smtClean="0"/>
              <a:t>を使ったマルチ</a:t>
            </a:r>
            <a:r>
              <a:rPr kumimoji="1" lang="en-US" altLang="ja-JP" dirty="0" smtClean="0"/>
              <a:t>GPU</a:t>
            </a:r>
            <a:r>
              <a:rPr kumimoji="1" lang="ja-JP" altLang="en-US" dirty="0" smtClean="0"/>
              <a:t>システムは</a:t>
            </a:r>
            <a:r>
              <a:rPr kumimoji="1" lang="en-US" altLang="ja-JP" dirty="0" smtClean="0"/>
              <a:t>GPU</a:t>
            </a:r>
            <a:r>
              <a:rPr kumimoji="1" lang="ja-JP" altLang="en-US" dirty="0" smtClean="0"/>
              <a:t>間の通信に強いシステムなのではないか</a:t>
            </a:r>
            <a:r>
              <a:rPr kumimoji="1" lang="ja-JP" altLang="en-US" dirty="0" smtClean="0"/>
              <a:t>！</a:t>
            </a:r>
            <a:endParaRPr kumimoji="1" lang="en-US" altLang="ja-JP" dirty="0" smtClean="0"/>
          </a:p>
          <a:p>
            <a:endParaRPr kumimoji="1" lang="en-US" altLang="ja-JP" dirty="0" smtClean="0"/>
          </a:p>
          <a:p>
            <a:pPr marL="171450" lvl="0" indent="-171450">
              <a:buFont typeface="Arial"/>
              <a:buChar char="•"/>
            </a:pPr>
            <a:r>
              <a:rPr kumimoji="1" lang="en-US" altLang="ja-JP" u="none" dirty="0" smtClean="0"/>
              <a:t>Q.</a:t>
            </a:r>
            <a:r>
              <a:rPr kumimoji="1" lang="en-US" altLang="ja-JP" u="none" baseline="0" dirty="0" smtClean="0"/>
              <a:t> </a:t>
            </a:r>
            <a:r>
              <a:rPr kumimoji="1" lang="ja-JP" altLang="en-US" u="none" dirty="0" smtClean="0"/>
              <a:t>なんで</a:t>
            </a:r>
            <a:r>
              <a:rPr kumimoji="1" lang="en-US" altLang="ja-JP" u="none" dirty="0" smtClean="0"/>
              <a:t>Ether</a:t>
            </a:r>
            <a:r>
              <a:rPr kumimoji="1" lang="ja-JP" altLang="en-US" u="none" dirty="0" smtClean="0"/>
              <a:t>でつなぐの？</a:t>
            </a:r>
            <a:r>
              <a:rPr kumimoji="1" lang="ja-JP" altLang="ja-JP" u="none" dirty="0" smtClean="0"/>
              <a:t>　</a:t>
            </a:r>
            <a:r>
              <a:rPr kumimoji="1" lang="ja-JP" altLang="en-US" u="none" dirty="0" smtClean="0"/>
              <a:t>ーー　</a:t>
            </a:r>
            <a:r>
              <a:rPr kumimoji="1" lang="en-US" altLang="ja-JP" u="none" dirty="0" smtClean="0"/>
              <a:t>A.</a:t>
            </a:r>
            <a:r>
              <a:rPr kumimoji="1" lang="en-US" altLang="ja-JP" u="none" baseline="0" dirty="0" smtClean="0"/>
              <a:t> </a:t>
            </a:r>
            <a:r>
              <a:rPr kumimoji="1" lang="en-US" altLang="ja-JP" u="none" baseline="0" dirty="0" err="1" smtClean="0"/>
              <a:t>PCIe</a:t>
            </a:r>
            <a:r>
              <a:rPr kumimoji="1" lang="ja-JP" altLang="en-US" u="none" baseline="0" dirty="0" smtClean="0"/>
              <a:t>の</a:t>
            </a:r>
            <a:r>
              <a:rPr kumimoji="1" lang="en-US" altLang="ja-JP" u="none" baseline="0" dirty="0" smtClean="0"/>
              <a:t>TLP</a:t>
            </a:r>
            <a:r>
              <a:rPr kumimoji="1" lang="ja-JP" altLang="en-US" u="none" baseline="0" dirty="0" smtClean="0"/>
              <a:t>（トランザクションレイヤーパケット）を</a:t>
            </a:r>
            <a:r>
              <a:rPr kumimoji="1" lang="en-US" altLang="ja-JP" u="none" baseline="0" dirty="0" smtClean="0"/>
              <a:t>Ethernet</a:t>
            </a:r>
            <a:r>
              <a:rPr kumimoji="1" lang="ja-JP" altLang="en-US" u="none" baseline="0" dirty="0" smtClean="0"/>
              <a:t>のフレームにカプセル化できるから</a:t>
            </a:r>
            <a:endParaRPr kumimoji="1" lang="en-US" altLang="ja-JP" u="none" dirty="0" smtClean="0"/>
          </a:p>
          <a:p>
            <a:pPr marL="171450" lvl="0" indent="-171450">
              <a:buFont typeface="Arial"/>
              <a:buChar char="•"/>
            </a:pPr>
            <a:r>
              <a:rPr kumimoji="1" lang="en-US" altLang="ja-JP" u="none" dirty="0" smtClean="0"/>
              <a:t>Q. </a:t>
            </a:r>
            <a:r>
              <a:rPr kumimoji="1" lang="ja-JP" altLang="en-US" u="none" dirty="0" smtClean="0"/>
              <a:t>なんで</a:t>
            </a:r>
            <a:r>
              <a:rPr kumimoji="1" lang="en-US" altLang="ja-JP" u="none" dirty="0" smtClean="0"/>
              <a:t>GPU-BOX</a:t>
            </a:r>
            <a:r>
              <a:rPr kumimoji="1" lang="ja-JP" altLang="en-US" u="none" dirty="0" smtClean="0"/>
              <a:t>を使うの？　ーー　</a:t>
            </a:r>
            <a:r>
              <a:rPr kumimoji="1" lang="en-US" altLang="ja-JP" u="none" dirty="0" smtClean="0"/>
              <a:t>A. </a:t>
            </a:r>
            <a:r>
              <a:rPr kumimoji="1" lang="ja-JP" altLang="en-US" u="none" dirty="0" smtClean="0"/>
              <a:t>「</a:t>
            </a:r>
            <a:r>
              <a:rPr kumimoji="1" lang="en-US" altLang="ja-JP" u="none" dirty="0" smtClean="0"/>
              <a:t>GPU-BOX</a:t>
            </a:r>
            <a:r>
              <a:rPr kumimoji="1" lang="ja-JP" altLang="en-US" u="none" dirty="0" smtClean="0"/>
              <a:t>」のスライドで説明したように，単一ホスト構成のマルチ</a:t>
            </a:r>
            <a:r>
              <a:rPr kumimoji="1" lang="en-US" altLang="ja-JP" u="none" dirty="0" smtClean="0"/>
              <a:t>GPU</a:t>
            </a:r>
            <a:r>
              <a:rPr kumimoji="1" lang="ja-JP" altLang="en-US" u="none" dirty="0" smtClean="0"/>
              <a:t>システムのため，運用，プログラムが容易で構築にかかるコストも小さい</a:t>
            </a:r>
            <a:endParaRPr kumimoji="1" lang="en-US" altLang="ja-JP" u="none" dirty="0" smtClean="0"/>
          </a:p>
          <a:p>
            <a:pPr marL="171450" lvl="0" indent="-171450">
              <a:buFont typeface="Arial"/>
              <a:buChar char="•"/>
            </a:pPr>
            <a:r>
              <a:rPr kumimoji="1" lang="en-US" altLang="ja-JP" dirty="0" smtClean="0"/>
              <a:t>Q. </a:t>
            </a:r>
            <a:r>
              <a:rPr kumimoji="1" lang="en-US" altLang="ja-JP" dirty="0" err="1" smtClean="0"/>
              <a:t>gpu</a:t>
            </a:r>
            <a:r>
              <a:rPr kumimoji="1" lang="en-US" altLang="ja-JP" dirty="0" smtClean="0"/>
              <a:t>-box</a:t>
            </a:r>
            <a:r>
              <a:rPr kumimoji="1" lang="ja-JP" altLang="en-US" dirty="0" smtClean="0"/>
              <a:t>以外ではどうか？</a:t>
            </a:r>
            <a:r>
              <a:rPr kumimoji="1" lang="ja-JP" altLang="en-US" baseline="0" dirty="0" smtClean="0"/>
              <a:t>，</a:t>
            </a:r>
            <a:r>
              <a:rPr kumimoji="1" lang="ja-JP" altLang="en-US" dirty="0" smtClean="0"/>
              <a:t>他のクラスタはどうなのか？　ーー　</a:t>
            </a:r>
            <a:r>
              <a:rPr kumimoji="1" lang="en-US" altLang="ja-JP" dirty="0" smtClean="0"/>
              <a:t>A. trinity</a:t>
            </a:r>
            <a:r>
              <a:rPr kumimoji="1" lang="ja-JP" altLang="en-US" dirty="0" smtClean="0"/>
              <a:t>で</a:t>
            </a:r>
            <a:r>
              <a:rPr kumimoji="1" lang="en-US" altLang="ja-JP" dirty="0" smtClean="0"/>
              <a:t>3</a:t>
            </a:r>
            <a:r>
              <a:rPr kumimoji="1" lang="ja-JP" altLang="en-US" dirty="0" smtClean="0"/>
              <a:t>台実行の結果を示す</a:t>
            </a:r>
            <a:endParaRPr kumimoji="1" lang="en-US" altLang="ja-JP" dirty="0" smtClean="0"/>
          </a:p>
          <a:p>
            <a:pPr marL="171450" lvl="0" indent="-171450">
              <a:buFont typeface="Arial"/>
              <a:buChar char="•"/>
            </a:pPr>
            <a:endParaRPr kumimoji="1" lang="en-US" altLang="ja-JP" dirty="0" smtClean="0"/>
          </a:p>
          <a:p>
            <a:pPr marL="0" marR="0" indent="0" algn="l" defTabSz="457200" rtl="0" eaLnBrk="1" fontAlgn="auto" latinLnBrk="0" hangingPunct="1">
              <a:lnSpc>
                <a:spcPct val="100000"/>
              </a:lnSpc>
              <a:spcBef>
                <a:spcPts val="0"/>
              </a:spcBef>
              <a:spcAft>
                <a:spcPts val="0"/>
              </a:spcAft>
              <a:buClrTx/>
              <a:buSzTx/>
              <a:buFontTx/>
              <a:buNone/>
              <a:tabLst/>
              <a:defRPr/>
            </a:pPr>
            <a:r>
              <a:rPr kumimoji="1" lang="ja-JP" altLang="en-US" baseline="0" dirty="0" smtClean="0"/>
              <a:t>質問は</a:t>
            </a:r>
            <a:endParaRPr kumimoji="1" lang="en-US" altLang="ja-JP"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kumimoji="1" lang="ja-JP" altLang="en-US" baseline="0" dirty="0" smtClean="0"/>
              <a:t>アルゴリズムの本質</a:t>
            </a:r>
            <a:endParaRPr kumimoji="1" lang="en-US" altLang="ja-JP"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baseline="0" dirty="0" err="1" smtClean="0"/>
              <a:t>expether</a:t>
            </a:r>
            <a:r>
              <a:rPr kumimoji="1" lang="ja-JP" altLang="en-US" baseline="0" dirty="0" smtClean="0"/>
              <a:t>はふんがさんが説明するから大丈夫</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28</a:t>
            </a:fld>
            <a:endParaRPr kumimoji="1" lang="ja-JP" altLang="en-US"/>
          </a:p>
        </p:txBody>
      </p:sp>
    </p:spTree>
    <p:extLst>
      <p:ext uri="{BB962C8B-B14F-4D97-AF65-F5344CB8AC3E}">
        <p14:creationId xmlns:p14="http://schemas.microsoft.com/office/powerpoint/2010/main" val="8194426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14: </a:t>
            </a:r>
            <a:r>
              <a:rPr kumimoji="1" lang="en-US" altLang="ja-JP" dirty="0" err="1" smtClean="0"/>
              <a:t>ExpEther</a:t>
            </a:r>
            <a:r>
              <a:rPr kumimoji="1" lang="en-US" altLang="ja-JP" baseline="0" dirty="0" smtClean="0"/>
              <a:t> </a:t>
            </a:r>
            <a:r>
              <a:rPr kumimoji="1" lang="ja-JP" altLang="en-US" baseline="0" dirty="0" smtClean="0"/>
              <a:t>（</a:t>
            </a:r>
            <a:r>
              <a:rPr kumimoji="1" lang="en-US" altLang="ja-JP" baseline="0" dirty="0" smtClean="0"/>
              <a:t>PEB</a:t>
            </a:r>
            <a:r>
              <a:rPr kumimoji="1" lang="ja-JP" altLang="en-US" baseline="0" dirty="0" smtClean="0"/>
              <a:t>について）</a:t>
            </a:r>
            <a:endParaRPr kumimoji="1" lang="en-US" altLang="ja-JP" baseline="0" dirty="0" smtClean="0"/>
          </a:p>
          <a:p>
            <a:r>
              <a:rPr kumimoji="1" lang="en-US" altLang="ja-JP" dirty="0" smtClean="0"/>
              <a:t>15:</a:t>
            </a:r>
            <a:r>
              <a:rPr kumimoji="1" lang="en-US" altLang="ja-JP" baseline="0" dirty="0" smtClean="0"/>
              <a:t> </a:t>
            </a:r>
            <a:r>
              <a:rPr kumimoji="1" lang="en-US" altLang="ja-JP" baseline="0" dirty="0" err="1" smtClean="0"/>
              <a:t>ExpEther</a:t>
            </a:r>
            <a:r>
              <a:rPr kumimoji="1" lang="ja-JP" altLang="en-US" baseline="0" dirty="0" smtClean="0"/>
              <a:t>を用いたマルチ</a:t>
            </a:r>
            <a:r>
              <a:rPr kumimoji="1" lang="en-US" altLang="ja-JP" baseline="0" dirty="0" smtClean="0"/>
              <a:t>GPU</a:t>
            </a:r>
            <a:r>
              <a:rPr kumimoji="1" lang="ja-JP" altLang="en-US" baseline="0" dirty="0" smtClean="0"/>
              <a:t>システム</a:t>
            </a:r>
            <a:endParaRPr kumimoji="1" lang="en-US" altLang="ja-JP" baseline="0" dirty="0" smtClean="0"/>
          </a:p>
          <a:p>
            <a:r>
              <a:rPr kumimoji="1" lang="en-US" altLang="ja-JP" baseline="0" dirty="0" smtClean="0"/>
              <a:t>16: </a:t>
            </a:r>
            <a:r>
              <a:rPr kumimoji="1" lang="ja-JP" altLang="en-US" baseline="0" dirty="0" smtClean="0"/>
              <a:t>従来手法</a:t>
            </a:r>
            <a:r>
              <a:rPr kumimoji="1" lang="en-US" altLang="ja-JP" baseline="0" dirty="0" smtClean="0"/>
              <a:t> O(N2 + M)</a:t>
            </a:r>
          </a:p>
          <a:p>
            <a:r>
              <a:rPr kumimoji="1" lang="en-US" altLang="ja-JP" baseline="0" dirty="0" smtClean="0"/>
              <a:t>17: Graph500</a:t>
            </a:r>
          </a:p>
          <a:p>
            <a:r>
              <a:rPr kumimoji="1" lang="en-US" altLang="ja-JP" baseline="0" dirty="0" smtClean="0"/>
              <a:t>18: </a:t>
            </a:r>
            <a:r>
              <a:rPr kumimoji="1" lang="ja-JP" altLang="en-US" baseline="0" dirty="0" smtClean="0"/>
              <a:t>異なるアーキテクチャとの比較</a:t>
            </a:r>
            <a:endParaRPr kumimoji="1" lang="en-US" altLang="ja-JP"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29</a:t>
            </a:fld>
            <a:endParaRPr kumimoji="1" lang="ja-JP" altLang="en-US"/>
          </a:p>
        </p:txBody>
      </p:sp>
    </p:spTree>
    <p:extLst>
      <p:ext uri="{BB962C8B-B14F-4D97-AF65-F5344CB8AC3E}">
        <p14:creationId xmlns:p14="http://schemas.microsoft.com/office/powerpoint/2010/main" val="1590003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So, I’d like</a:t>
            </a:r>
            <a:r>
              <a:rPr kumimoji="1" lang="en-US" altLang="ja-JP" baseline="0" dirty="0" smtClean="0"/>
              <a:t> to</a:t>
            </a:r>
            <a:r>
              <a:rPr kumimoji="1" lang="en-US" altLang="ja-JP" dirty="0" smtClean="0"/>
              <a:t> show you</a:t>
            </a:r>
            <a:r>
              <a:rPr kumimoji="1" lang="en-US" altLang="ja-JP" baseline="0" dirty="0" smtClean="0"/>
              <a:t> </a:t>
            </a:r>
            <a:r>
              <a:rPr kumimoji="1" lang="en-US" altLang="ja-JP" dirty="0" smtClean="0"/>
              <a:t>background</a:t>
            </a:r>
            <a:r>
              <a:rPr kumimoji="1" lang="en-US" altLang="ja-JP" baseline="0" dirty="0" smtClean="0"/>
              <a:t> in next slide.</a:t>
            </a:r>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3</a:t>
            </a:fld>
            <a:endParaRPr kumimoji="1" lang="ja-JP" altLang="en-US"/>
          </a:p>
        </p:txBody>
      </p:sp>
    </p:spTree>
    <p:extLst>
      <p:ext uri="{BB962C8B-B14F-4D97-AF65-F5344CB8AC3E}">
        <p14:creationId xmlns:p14="http://schemas.microsoft.com/office/powerpoint/2010/main" val="1846796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0" lvl="0" indent="0">
              <a:buFont typeface="Arial"/>
              <a:buNone/>
            </a:pPr>
            <a:r>
              <a:rPr kumimoji="1" lang="en-US" altLang="ja-JP" dirty="0" smtClean="0"/>
              <a:t>Graph analysis is a key processing in big</a:t>
            </a:r>
            <a:r>
              <a:rPr kumimoji="1" lang="en-US" altLang="ja-JP" baseline="0" dirty="0" smtClean="0"/>
              <a:t> data analysis.</a:t>
            </a:r>
          </a:p>
          <a:p>
            <a:pPr marL="0" lvl="0" indent="0">
              <a:buFont typeface="Arial"/>
              <a:buNone/>
            </a:pPr>
            <a:r>
              <a:rPr kumimoji="1" lang="en-US" altLang="ja-JP" baseline="0" dirty="0" smtClean="0"/>
              <a:t>For example, it is utilized in social networks, protein-protein interactions, and so on.</a:t>
            </a:r>
          </a:p>
          <a:p>
            <a:pPr marL="0" lvl="0" indent="0">
              <a:buFont typeface="Arial"/>
              <a:buNone/>
            </a:pPr>
            <a:endParaRPr kumimoji="1" lang="en-US" altLang="ja-JP" baseline="0" dirty="0" smtClean="0"/>
          </a:p>
          <a:p>
            <a:pPr marL="0" lvl="0" indent="0">
              <a:buFont typeface="Arial"/>
              <a:buNone/>
            </a:pPr>
            <a:r>
              <a:rPr kumimoji="1" lang="en-US" altLang="ja-JP" dirty="0" smtClean="0"/>
              <a:t>In recent years, it is</a:t>
            </a:r>
            <a:r>
              <a:rPr kumimoji="1" lang="en-US" altLang="ja-JP" baseline="0" dirty="0" smtClean="0"/>
              <a:t> popular to accelerate Breadth First Search, BFS with multi-GPU systems.</a:t>
            </a:r>
          </a:p>
          <a:p>
            <a:pPr marL="0" lvl="0" indent="0">
              <a:buFont typeface="Arial"/>
              <a:buNone/>
            </a:pPr>
            <a:r>
              <a:rPr kumimoji="1" lang="en-US" altLang="ja-JP" baseline="0" dirty="0" smtClean="0"/>
              <a:t>Merrill et. al </a:t>
            </a:r>
            <a:r>
              <a:rPr kumimoji="1" lang="en-US" altLang="ja-JP" baseline="0" dirty="0" smtClean="0"/>
              <a:t>accelerate </a:t>
            </a:r>
            <a:r>
              <a:rPr kumimoji="1" lang="en-US" altLang="ja-JP" baseline="0" dirty="0" smtClean="0"/>
              <a:t>BFS </a:t>
            </a:r>
            <a:r>
              <a:rPr kumimoji="1" lang="en-US" altLang="ja-JP" baseline="0" dirty="0" smtClean="0"/>
              <a:t>on </a:t>
            </a:r>
            <a:r>
              <a:rPr kumimoji="1" lang="en-US" altLang="ja-JP" baseline="0" dirty="0" smtClean="0"/>
              <a:t>multi-GPU system with single node.</a:t>
            </a:r>
          </a:p>
          <a:p>
            <a:pPr marL="0" lvl="0" indent="0">
              <a:buFont typeface="Arial"/>
              <a:buNone/>
            </a:pPr>
            <a:r>
              <a:rPr kumimoji="1" lang="en-US" altLang="ja-JP" baseline="0" dirty="0" err="1" smtClean="0"/>
              <a:t>Mastrostefano</a:t>
            </a:r>
            <a:r>
              <a:rPr kumimoji="1" lang="en-US" altLang="ja-JP" baseline="0" dirty="0" smtClean="0"/>
              <a:t> accelerates </a:t>
            </a:r>
            <a:r>
              <a:rPr kumimoji="1" lang="en-US" altLang="ja-JP" baseline="0" dirty="0" smtClean="0"/>
              <a:t>BFS </a:t>
            </a:r>
            <a:r>
              <a:rPr kumimoji="1" lang="en-US" altLang="ja-JP" baseline="0" dirty="0" smtClean="0"/>
              <a:t>on </a:t>
            </a:r>
            <a:r>
              <a:rPr kumimoji="1" lang="en-US" altLang="ja-JP" baseline="0" dirty="0" smtClean="0"/>
              <a:t>multi-GPU system with multiple nodes.</a:t>
            </a:r>
            <a:endParaRPr kumimoji="1" lang="en-US" altLang="ja-JP" dirty="0" smtClean="0"/>
          </a:p>
          <a:p>
            <a:pPr marL="0" lvl="0" indent="0">
              <a:buFont typeface="Arial"/>
              <a:buNone/>
            </a:pPr>
            <a:endParaRPr kumimoji="1" lang="en-US" altLang="ja-JP" dirty="0" smtClean="0"/>
          </a:p>
          <a:p>
            <a:pPr marL="0" lvl="0" indent="0">
              <a:buFont typeface="Arial"/>
              <a:buNone/>
            </a:pPr>
            <a:r>
              <a:rPr kumimoji="1" lang="en-US" altLang="ja-JP" baseline="0" dirty="0" smtClean="0"/>
              <a:t>On multi-GPU system with single node, we can write program easily, but we cannot realize scalability.</a:t>
            </a:r>
          </a:p>
          <a:p>
            <a:pPr marL="0" lvl="0" indent="0">
              <a:buFont typeface="Arial"/>
              <a:buNone/>
            </a:pPr>
            <a:r>
              <a:rPr kumimoji="1" lang="en-US" altLang="ja-JP" dirty="0" smtClean="0"/>
              <a:t>On the other hand, multiple nodes systems</a:t>
            </a:r>
            <a:r>
              <a:rPr kumimoji="1" lang="en-US" altLang="ja-JP" baseline="0" dirty="0" smtClean="0"/>
              <a:t> have good scalability, but programming for multiple nodes systems is difficult.</a:t>
            </a:r>
            <a:endParaRPr kumimoji="1" lang="en-US" altLang="ja-JP" dirty="0" smtClean="0"/>
          </a:p>
          <a:p>
            <a:pPr marL="0" lvl="0" indent="0">
              <a:buFont typeface="Arial"/>
              <a:buNone/>
            </a:pPr>
            <a:endParaRPr kumimoji="1" lang="en-US" altLang="ja-JP" dirty="0" smtClean="0"/>
          </a:p>
          <a:p>
            <a:pPr marL="0" lvl="0" indent="0">
              <a:buFont typeface="Arial"/>
              <a:buNone/>
            </a:pPr>
            <a:r>
              <a:rPr kumimoji="1" lang="en-US" altLang="ja-JP" baseline="0" dirty="0" smtClean="0"/>
              <a:t>In order to realize scalability and to write program easily, we accelerate BFS with multi-GPU system with </a:t>
            </a:r>
            <a:r>
              <a:rPr kumimoji="1" lang="en-US" altLang="ja-JP" baseline="0" dirty="0" err="1" smtClean="0"/>
              <a:t>ExpEther</a:t>
            </a:r>
            <a:r>
              <a:rPr kumimoji="1" lang="en-US" altLang="ja-JP" baseline="0" dirty="0" smtClean="0"/>
              <a:t> .</a:t>
            </a:r>
          </a:p>
          <a:p>
            <a:pPr marL="0" lvl="0" indent="0">
              <a:buFont typeface="Arial"/>
              <a:buNone/>
            </a:pPr>
            <a:r>
              <a:rPr kumimoji="1" lang="en-US" altLang="ja-JP" baseline="0" dirty="0" smtClean="0"/>
              <a:t>((This system is a cost efficient method to provide multiple GPUs in a datacenter.))</a:t>
            </a:r>
          </a:p>
          <a:p>
            <a:pPr marL="0" lvl="0" indent="0">
              <a:buFont typeface="Arial"/>
              <a:buNone/>
            </a:pP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4</a:t>
            </a:fld>
            <a:endParaRPr kumimoji="1" lang="ja-JP" altLang="en-US"/>
          </a:p>
        </p:txBody>
      </p:sp>
    </p:spTree>
    <p:extLst>
      <p:ext uri="{BB962C8B-B14F-4D97-AF65-F5344CB8AC3E}">
        <p14:creationId xmlns:p14="http://schemas.microsoft.com/office/powerpoint/2010/main" val="1771535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Next I’d like</a:t>
            </a:r>
            <a:r>
              <a:rPr kumimoji="1" lang="en-US" altLang="ja-JP" baseline="0" dirty="0" smtClean="0"/>
              <a:t> to</a:t>
            </a:r>
            <a:r>
              <a:rPr kumimoji="1" lang="en-US" altLang="ja-JP" dirty="0" smtClean="0"/>
              <a:t> explain </a:t>
            </a:r>
            <a:r>
              <a:rPr kumimoji="1" lang="en-US" altLang="ja-JP" dirty="0" err="1" smtClean="0"/>
              <a:t>ExpEther</a:t>
            </a:r>
            <a:r>
              <a:rPr kumimoji="1" lang="en-US" altLang="ja-JP" baseline="0" dirty="0" smtClean="0"/>
              <a:t> and multi-GPU system with </a:t>
            </a:r>
            <a:r>
              <a:rPr kumimoji="1" lang="en-US" altLang="ja-JP" baseline="0" dirty="0" err="1" smtClean="0"/>
              <a:t>ExpEther</a:t>
            </a:r>
            <a:r>
              <a:rPr kumimoji="1" lang="en-US" altLang="ja-JP" baseline="0" dirty="0" smtClean="0"/>
              <a:t>, and GPU-BOX.</a:t>
            </a:r>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5</a:t>
            </a:fld>
            <a:endParaRPr kumimoji="1" lang="ja-JP" altLang="en-US"/>
          </a:p>
        </p:txBody>
      </p:sp>
    </p:spTree>
    <p:extLst>
      <p:ext uri="{BB962C8B-B14F-4D97-AF65-F5344CB8AC3E}">
        <p14:creationId xmlns:p14="http://schemas.microsoft.com/office/powerpoint/2010/main" val="18467964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ExpEther</a:t>
            </a:r>
            <a:r>
              <a:rPr kumimoji="1" lang="en-US" altLang="ja-JP" dirty="0" smtClean="0"/>
              <a:t> is the technology to extend</a:t>
            </a:r>
            <a:r>
              <a:rPr kumimoji="1" lang="en-US" altLang="ja-JP" baseline="0" dirty="0" smtClean="0"/>
              <a:t> PCI Express bus over Ethernet.</a:t>
            </a:r>
          </a:p>
          <a:p>
            <a:r>
              <a:rPr kumimoji="1" lang="en-US" altLang="ja-JP" baseline="0" dirty="0" err="1" smtClean="0"/>
              <a:t>ExpEther</a:t>
            </a:r>
            <a:r>
              <a:rPr kumimoji="1" lang="en-US" altLang="ja-JP" baseline="0" dirty="0" smtClean="0"/>
              <a:t> encapsulates Transaction Layer Packet in PCI Express into Ethernet frame.</a:t>
            </a:r>
          </a:p>
          <a:p>
            <a:endParaRPr kumimoji="1" lang="en-US" altLang="ja-JP" baseline="0" dirty="0"/>
          </a:p>
          <a:p>
            <a:r>
              <a:rPr kumimoji="1" lang="en-US" altLang="ja-JP" baseline="0" dirty="0" smtClean="0"/>
              <a:t>The </a:t>
            </a:r>
            <a:r>
              <a:rPr kumimoji="1" lang="en-US" altLang="ja-JP" baseline="0" dirty="0" err="1" smtClean="0"/>
              <a:t>ExpEther</a:t>
            </a:r>
            <a:r>
              <a:rPr kumimoji="1" lang="en-US" altLang="ja-JP" baseline="0" dirty="0" smtClean="0"/>
              <a:t> NIC (Network Interface Card) provide all essential functions. </a:t>
            </a:r>
          </a:p>
          <a:p>
            <a:r>
              <a:rPr kumimoji="1" lang="en-US" altLang="ja-JP" baseline="0" dirty="0" smtClean="0"/>
              <a:t>So, we need not do additional setting,  and need not write additional codes.</a:t>
            </a:r>
          </a:p>
          <a:p>
            <a:r>
              <a:rPr kumimoji="1" lang="en-US" altLang="ja-JP" baseline="0" dirty="0" smtClean="0"/>
              <a:t>We can treat GPUs as if they are connected with a PCI Express bus of a node.</a:t>
            </a:r>
          </a:p>
          <a:p>
            <a:endParaRPr kumimoji="1" lang="en-US" altLang="ja-JP" baseline="0" dirty="0" smtClean="0"/>
          </a:p>
          <a:p>
            <a:r>
              <a:rPr kumimoji="1" lang="en-US" altLang="ja-JP" dirty="0" err="1" smtClean="0"/>
              <a:t>ExpEther</a:t>
            </a:r>
            <a:r>
              <a:rPr kumimoji="1" lang="en-US" altLang="ja-JP" baseline="0" dirty="0" smtClean="0"/>
              <a:t> is developed by NEC corporation.</a:t>
            </a:r>
          </a:p>
          <a:p>
            <a:r>
              <a:rPr kumimoji="1" lang="en-US" altLang="ja-JP" baseline="0" dirty="0" smtClean="0"/>
              <a:t>NEC sells </a:t>
            </a:r>
            <a:r>
              <a:rPr kumimoji="1" lang="en-US" altLang="ja-JP" baseline="0" dirty="0" err="1" smtClean="0"/>
              <a:t>ExpEther</a:t>
            </a:r>
            <a:r>
              <a:rPr kumimoji="1" lang="en-US" altLang="ja-JP" baseline="0" dirty="0" smtClean="0"/>
              <a:t> </a:t>
            </a:r>
            <a:r>
              <a:rPr kumimoji="1" lang="en-US" altLang="ja-JP" baseline="0" dirty="0" err="1" smtClean="0"/>
              <a:t>PCIe</a:t>
            </a:r>
            <a:r>
              <a:rPr kumimoji="1" lang="en-US" altLang="ja-JP" baseline="0" dirty="0" smtClean="0"/>
              <a:t> card, I/O extension box, and so on.</a:t>
            </a:r>
          </a:p>
          <a:p>
            <a:r>
              <a:rPr kumimoji="1" lang="en-US" altLang="ja-JP" baseline="0" dirty="0" smtClean="0"/>
              <a:t>They are used in university, and so on, </a:t>
            </a:r>
          </a:p>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6</a:t>
            </a:fld>
            <a:endParaRPr kumimoji="1" lang="ja-JP" altLang="en-US"/>
          </a:p>
        </p:txBody>
      </p:sp>
    </p:spTree>
    <p:extLst>
      <p:ext uri="{BB962C8B-B14F-4D97-AF65-F5344CB8AC3E}">
        <p14:creationId xmlns:p14="http://schemas.microsoft.com/office/powerpoint/2010/main" val="2835664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Font typeface="Arial"/>
              <a:buNone/>
            </a:pPr>
            <a:r>
              <a:rPr kumimoji="1" lang="en-US" altLang="ja-JP" dirty="0" smtClean="0"/>
              <a:t>This slide show multi-GPU system with </a:t>
            </a:r>
            <a:r>
              <a:rPr kumimoji="1" lang="en-US" altLang="ja-JP" dirty="0" err="1" smtClean="0"/>
              <a:t>ExpEther</a:t>
            </a:r>
            <a:r>
              <a:rPr kumimoji="1" lang="en-US" altLang="ja-JP" dirty="0" smtClean="0"/>
              <a:t>.</a:t>
            </a:r>
          </a:p>
          <a:p>
            <a:pPr marL="0" indent="0">
              <a:buFont typeface="Arial"/>
              <a:buNone/>
            </a:pPr>
            <a:endParaRPr kumimoji="1" lang="en-US" altLang="ja-JP" dirty="0" smtClean="0"/>
          </a:p>
          <a:p>
            <a:pPr marL="0" indent="0">
              <a:buFont typeface="Arial"/>
              <a:buNone/>
            </a:pPr>
            <a:r>
              <a:rPr kumimoji="1" lang="en-US" altLang="ja-JP" dirty="0" smtClean="0"/>
              <a:t>This</a:t>
            </a:r>
            <a:r>
              <a:rPr kumimoji="1" lang="en-US" altLang="ja-JP" baseline="0" dirty="0" smtClean="0"/>
              <a:t> system is single node system.</a:t>
            </a:r>
            <a:endParaRPr kumimoji="1" lang="en-US" altLang="ja-JP" dirty="0" smtClean="0"/>
          </a:p>
          <a:p>
            <a:pPr marL="0" indent="0">
              <a:buFont typeface="Arial"/>
              <a:buNone/>
            </a:pPr>
            <a:r>
              <a:rPr kumimoji="1" lang="en-US" altLang="ja-JP" dirty="0" smtClean="0"/>
              <a:t>Host</a:t>
            </a:r>
            <a:r>
              <a:rPr kumimoji="1" lang="en-US" altLang="ja-JP" baseline="0" dirty="0" smtClean="0"/>
              <a:t> and devices are connected by Ethernet</a:t>
            </a:r>
          </a:p>
          <a:p>
            <a:pPr marL="0" indent="0">
              <a:buFont typeface="Arial"/>
              <a:buNone/>
            </a:pPr>
            <a:r>
              <a:rPr kumimoji="1" lang="en-US" altLang="ja-JP" baseline="0" dirty="0" smtClean="0"/>
              <a:t>There are three advantages </a:t>
            </a:r>
            <a:r>
              <a:rPr kumimoji="1" lang="en-US" altLang="ja-JP" baseline="0" dirty="0" smtClean="0"/>
              <a:t>of this </a:t>
            </a:r>
            <a:r>
              <a:rPr kumimoji="1" lang="en-US" altLang="ja-JP" baseline="0" dirty="0" smtClean="0"/>
              <a:t>system.</a:t>
            </a:r>
          </a:p>
          <a:p>
            <a:pPr marL="0" indent="0">
              <a:buFont typeface="Arial"/>
              <a:buNone/>
            </a:pPr>
            <a:r>
              <a:rPr kumimoji="1" lang="en-US" altLang="ja-JP" baseline="0" dirty="0" smtClean="0"/>
              <a:t>No1, </a:t>
            </a:r>
            <a:r>
              <a:rPr kumimoji="1" lang="en-US" altLang="ja-JP" baseline="0" dirty="0" smtClean="0"/>
              <a:t>no need to build multiple </a:t>
            </a:r>
            <a:r>
              <a:rPr kumimoji="1" lang="en-US" altLang="ja-JP" baseline="0" dirty="0" smtClean="0"/>
              <a:t>nodes.</a:t>
            </a:r>
          </a:p>
          <a:p>
            <a:pPr marL="0" indent="0">
              <a:buFont typeface="Arial"/>
              <a:buNone/>
            </a:pPr>
            <a:r>
              <a:rPr kumimoji="1" lang="en-US" altLang="ja-JP" baseline="0" dirty="0" smtClean="0"/>
              <a:t>No2, no </a:t>
            </a:r>
            <a:r>
              <a:rPr kumimoji="1" lang="en-US" altLang="ja-JP" baseline="0" dirty="0" smtClean="0"/>
              <a:t>need to write MPI </a:t>
            </a:r>
            <a:r>
              <a:rPr kumimoji="1" lang="en-US" altLang="ja-JP" baseline="0" dirty="0" smtClean="0"/>
              <a:t>codes.</a:t>
            </a:r>
          </a:p>
          <a:p>
            <a:pPr marL="0" indent="0">
              <a:buFont typeface="Arial"/>
              <a:buNone/>
            </a:pPr>
            <a:r>
              <a:rPr kumimoji="1" lang="en-US" altLang="ja-JP" baseline="0" dirty="0" smtClean="0"/>
              <a:t>No3, </a:t>
            </a:r>
            <a:r>
              <a:rPr kumimoji="1" lang="en-US" altLang="ja-JP" baseline="0" dirty="0" smtClean="0"/>
              <a:t>good scalability.</a:t>
            </a:r>
          </a:p>
          <a:p>
            <a:pPr marL="0" indent="0">
              <a:buFont typeface="Arial"/>
              <a:buNone/>
            </a:pPr>
            <a:r>
              <a:rPr kumimoji="1" lang="en-US" altLang="ja-JP" dirty="0" smtClean="0"/>
              <a:t>In</a:t>
            </a:r>
            <a:r>
              <a:rPr kumimoji="1" lang="en-US" altLang="ja-JP" baseline="0" dirty="0" smtClean="0"/>
              <a:t> contrast, the disadvantage of this system is poor communication bandwidth because of using Ethernet.</a:t>
            </a:r>
          </a:p>
          <a:p>
            <a:pPr marL="0" indent="0">
              <a:buFont typeface="Arial"/>
              <a:buNone/>
            </a:pPr>
            <a:r>
              <a:rPr kumimoji="1" lang="en-US" altLang="ja-JP" baseline="0" dirty="0" smtClean="0"/>
              <a:t>[click] So, we have to reduce amount of traffic to accelerate applications.</a:t>
            </a:r>
          </a:p>
          <a:p>
            <a:pPr marL="0" indent="0">
              <a:buFont typeface="Arial"/>
              <a:buNone/>
            </a:pPr>
            <a:endParaRPr kumimoji="1" lang="en-US" altLang="ja-JP" baseline="0" dirty="0" smtClean="0"/>
          </a:p>
          <a:p>
            <a:pPr marL="0" marR="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dirty="0" smtClean="0"/>
              <a:t>[click]</a:t>
            </a:r>
            <a:r>
              <a:rPr kumimoji="1" lang="en-US" altLang="ja-JP" baseline="0" dirty="0" smtClean="0"/>
              <a:t> </a:t>
            </a:r>
            <a:r>
              <a:rPr kumimoji="1" lang="en-US" altLang="ja-JP" dirty="0" smtClean="0"/>
              <a:t>GPU-BOX is prototype of this system. </a:t>
            </a:r>
          </a:p>
          <a:p>
            <a:pPr marL="0" indent="0">
              <a:buFont typeface="Arial"/>
              <a:buNone/>
            </a:pPr>
            <a:r>
              <a:rPr kumimoji="1" lang="en-US" altLang="ja-JP" baseline="0" dirty="0" smtClean="0"/>
              <a:t>GPU-BOX provides multiple PCI Express slots with </a:t>
            </a:r>
            <a:r>
              <a:rPr kumimoji="1" lang="en-US" altLang="ja-JP" baseline="0" dirty="0" err="1" smtClean="0"/>
              <a:t>ExpEther</a:t>
            </a:r>
            <a:r>
              <a:rPr kumimoji="1" lang="en-US" altLang="ja-JP" baseline="0" dirty="0" smtClean="0"/>
              <a:t> NIC and power supply.</a:t>
            </a:r>
            <a:endParaRPr kumimoji="1" lang="en-US" altLang="ja-JP" dirty="0" smtClean="0"/>
          </a:p>
          <a:p>
            <a:pPr marL="0" indent="0">
              <a:buFont typeface="Arial"/>
              <a:buNone/>
            </a:pPr>
            <a:r>
              <a:rPr kumimoji="1" lang="en-US" altLang="ja-JP" dirty="0" smtClean="0"/>
              <a:t>[click] This GPU-BOX</a:t>
            </a:r>
            <a:r>
              <a:rPr kumimoji="1" lang="en-US" altLang="ja-JP" baseline="0" dirty="0" smtClean="0"/>
              <a:t> can accommodate eight GPUs.</a:t>
            </a:r>
          </a:p>
          <a:p>
            <a:pPr marL="0" marR="0" indent="0" algn="l" defTabSz="457200" rtl="0" eaLnBrk="1" fontAlgn="auto" latinLnBrk="0" hangingPunct="1">
              <a:lnSpc>
                <a:spcPct val="100000"/>
              </a:lnSpc>
              <a:spcBef>
                <a:spcPts val="0"/>
              </a:spcBef>
              <a:spcAft>
                <a:spcPts val="0"/>
              </a:spcAft>
              <a:buClrTx/>
              <a:buSzTx/>
              <a:buFont typeface="Arial"/>
              <a:buNone/>
              <a:tabLst/>
              <a:defRPr/>
            </a:pPr>
            <a:r>
              <a:rPr kumimoji="1" lang="en-US" altLang="ja-JP" baseline="0" dirty="0" smtClean="0"/>
              <a:t>We use this GPU-BOX in this slide. </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7</a:t>
            </a:fld>
            <a:endParaRPr kumimoji="1" lang="ja-JP" altLang="en-US"/>
          </a:p>
        </p:txBody>
      </p:sp>
    </p:spTree>
    <p:extLst>
      <p:ext uri="{BB962C8B-B14F-4D97-AF65-F5344CB8AC3E}">
        <p14:creationId xmlns:p14="http://schemas.microsoft.com/office/powerpoint/2010/main" val="2769204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en-US" altLang="ja-JP" dirty="0" smtClean="0"/>
              <a:t>Let’s move on</a:t>
            </a:r>
            <a:r>
              <a:rPr kumimoji="1" lang="en-US" altLang="ja-JP" baseline="0" dirty="0" smtClean="0"/>
              <a:t> to the Breadth First Search.</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8</a:t>
            </a:fld>
            <a:endParaRPr kumimoji="1" lang="ja-JP" altLang="en-US"/>
          </a:p>
        </p:txBody>
      </p:sp>
    </p:spTree>
    <p:extLst>
      <p:ext uri="{BB962C8B-B14F-4D97-AF65-F5344CB8AC3E}">
        <p14:creationId xmlns:p14="http://schemas.microsoft.com/office/powerpoint/2010/main" val="18467964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Breadth</a:t>
            </a:r>
            <a:r>
              <a:rPr kumimoji="1" lang="en-US" altLang="ja-JP" baseline="0" dirty="0" smtClean="0"/>
              <a:t> First Search (BFS) is typical graph search algorithm, which visit all vertices of the graph.</a:t>
            </a:r>
          </a:p>
          <a:p>
            <a:r>
              <a:rPr kumimoji="1" lang="en-US" altLang="ja-JP" baseline="0" dirty="0" smtClean="0"/>
              <a:t>We visit neighbors at every level from source vertex.</a:t>
            </a:r>
          </a:p>
          <a:p>
            <a:r>
              <a:rPr kumimoji="1" lang="en-US" altLang="ja-JP" baseline="0" dirty="0" smtClean="0"/>
              <a:t>I show you the example of BFS in this slide.</a:t>
            </a:r>
          </a:p>
          <a:p>
            <a:r>
              <a:rPr kumimoji="1" lang="en-US" altLang="ja-JP" baseline="0" dirty="0" smtClean="0"/>
              <a:t>Here, the source vertex is number 2. [click…</a:t>
            </a:r>
            <a:r>
              <a:rPr kumimoji="1" lang="en-US" altLang="ja-JP" baseline="0" dirty="0" smtClean="0"/>
              <a:t>]</a:t>
            </a:r>
          </a:p>
          <a:p>
            <a:r>
              <a:rPr kumimoji="1" lang="en-US" altLang="ja-JP" baseline="0" dirty="0" smtClean="0"/>
              <a:t>Visit neighbors at every level from source vertex.</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9</a:t>
            </a:fld>
            <a:endParaRPr kumimoji="1" lang="ja-JP" altLang="en-US"/>
          </a:p>
        </p:txBody>
      </p:sp>
    </p:spTree>
    <p:extLst>
      <p:ext uri="{BB962C8B-B14F-4D97-AF65-F5344CB8AC3E}">
        <p14:creationId xmlns:p14="http://schemas.microsoft.com/office/powerpoint/2010/main" val="3374738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2"/>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2C03FEB-9D1E-3148-B383-341D8CC3B359}" type="datetime1">
              <a:rPr lang="ja-JP" altLang="en-US" smtClean="0"/>
              <a:t>2014/06/02</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39C4F1-B06B-2448-B64A-00D5BE11B121}" type="datetime1">
              <a:rPr lang="ja-JP" altLang="en-US" smtClean="0"/>
              <a:t>2014/06/02</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42AA62-34BD-8449-86AD-32276E82801F}" type="datetime1">
              <a:rPr lang="ja-JP" altLang="en-US" smtClean="0"/>
              <a:t>2014/06/02</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D7AF69-04FF-BF4C-B145-C3F4296107A9}" type="datetime1">
              <a:rPr lang="ja-JP" altLang="en-US" smtClean="0"/>
              <a:t>2014/06/02</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51BE04-F1D9-204B-BB48-981663368CA7}" type="datetime1">
              <a:rPr lang="ja-JP" altLang="en-US" smtClean="0"/>
              <a:t>2014/06/02</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4"/>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1EEA8C9-406D-7748-9348-2AB979A79CA3}" type="datetime1">
              <a:rPr lang="ja-JP" altLang="en-US" smtClean="0"/>
              <a:t>2014/06/02</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1"/>
            <a:ext cx="3931920" cy="639763"/>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1"/>
            <a:ext cx="3931920" cy="639763"/>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94E731-1222-1842-9F36-6B7B8B97AC79}" type="datetime1">
              <a:rPr lang="ja-JP" altLang="en-US" smtClean="0"/>
              <a:t>2014/06/02</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693198-2497-9941-AD17-1191599A46E5}" type="datetime1">
              <a:rPr lang="ja-JP" altLang="en-US" smtClean="0"/>
              <a:t>2014/06/02</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F23D35-84CE-D04A-9512-A8B058E2F302}" type="datetime1">
              <a:rPr lang="ja-JP" altLang="en-US" smtClean="0"/>
              <a:t>2014/06/02</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5"/>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BA8267-5A2F-9F44-BFEB-FB2B226D94BA}" type="datetime1">
              <a:rPr lang="ja-JP" altLang="en-US" smtClean="0"/>
              <a:t>2014/06/02</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3CAB88-D723-8946-892C-4B2A33503C72}" type="datetime1">
              <a:rPr lang="ja-JP" altLang="en-US" smtClean="0"/>
              <a:t>2014/06/02</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7"/>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2963CE1-72FE-764C-B029-F5B35D7495C5}" type="datetime1">
              <a:rPr lang="ja-JP" altLang="en-US" smtClean="0"/>
              <a:t>2014/06/02</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ft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2.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2.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2.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2.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6.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chart" Target="../charts/chart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4" Type="http://schemas.openxmlformats.org/officeDocument/2006/relationships/chart" Target="../charts/chart2.xml"/><Relationship Id="rId1" Type="http://schemas.openxmlformats.org/officeDocument/2006/relationships/tags" Target="../tags/tag8.xml"/><Relationship Id="rId2"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chart" Target="../charts/char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hyperlink" Target="http://www.graph500.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image" Target="../media/image5.jpg"/><Relationship Id="rId1" Type="http://schemas.openxmlformats.org/officeDocument/2006/relationships/tags" Target="../tags/tag1.xml"/><Relationship Id="rId2"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sz="3200" b="1" dirty="0"/>
              <a:t>Accelerating Breadth </a:t>
            </a:r>
            <a:r>
              <a:rPr lang="en-US" altLang="ja-JP" sz="3200" b="1" dirty="0" smtClean="0"/>
              <a:t>First Search </a:t>
            </a:r>
            <a:r>
              <a:rPr lang="en-US" altLang="ja-JP" sz="3200" b="1" dirty="0"/>
              <a:t>on GPU-BOX </a:t>
            </a:r>
            <a:endParaRPr lang="en-US" altLang="ja-JP" sz="3200" dirty="0"/>
          </a:p>
        </p:txBody>
      </p:sp>
      <p:sp>
        <p:nvSpPr>
          <p:cNvPr id="3" name="サブタイトル 2"/>
          <p:cNvSpPr>
            <a:spLocks noGrp="1"/>
          </p:cNvSpPr>
          <p:nvPr>
            <p:ph type="subTitle" idx="1"/>
          </p:nvPr>
        </p:nvSpPr>
        <p:spPr>
          <a:xfrm>
            <a:off x="685800" y="3505200"/>
            <a:ext cx="7848600" cy="1752600"/>
          </a:xfrm>
        </p:spPr>
        <p:txBody>
          <a:bodyPr>
            <a:normAutofit/>
          </a:bodyPr>
          <a:lstStyle/>
          <a:p>
            <a:r>
              <a:rPr lang="en-US" altLang="ja-JP" dirty="0" err="1"/>
              <a:t>Takuji</a:t>
            </a:r>
            <a:r>
              <a:rPr lang="en-US" altLang="ja-JP" dirty="0"/>
              <a:t> </a:t>
            </a:r>
            <a:r>
              <a:rPr lang="en-US" altLang="ja-JP" dirty="0" err="1" smtClean="0"/>
              <a:t>Mitsuishi</a:t>
            </a:r>
            <a:r>
              <a:rPr lang="en-US" altLang="ja-JP" dirty="0"/>
              <a:t> </a:t>
            </a:r>
            <a:r>
              <a:rPr lang="en-US" altLang="ja-JP" dirty="0" smtClean="0"/>
              <a:t>†</a:t>
            </a:r>
            <a:r>
              <a:rPr lang="ja-JP" altLang="en-US" dirty="0" smtClean="0"/>
              <a:t>，</a:t>
            </a:r>
            <a:r>
              <a:rPr lang="en-US" altLang="ja-JP" dirty="0" err="1"/>
              <a:t>Shimpei</a:t>
            </a:r>
            <a:r>
              <a:rPr lang="en-US" altLang="ja-JP" dirty="0"/>
              <a:t> </a:t>
            </a:r>
            <a:r>
              <a:rPr lang="en-US" altLang="ja-JP" dirty="0" smtClean="0"/>
              <a:t>Nomura †</a:t>
            </a:r>
            <a:r>
              <a:rPr lang="ja-JP" altLang="en-US" dirty="0" smtClean="0"/>
              <a:t>，</a:t>
            </a:r>
            <a:r>
              <a:rPr lang="en-US" altLang="ja-JP" dirty="0"/>
              <a:t>Jun </a:t>
            </a:r>
            <a:r>
              <a:rPr lang="en-US" altLang="ja-JP" dirty="0" smtClean="0"/>
              <a:t>Suzuki †</a:t>
            </a:r>
            <a:r>
              <a:rPr lang="en-US" altLang="ja-JP" dirty="0"/>
              <a:t>†</a:t>
            </a:r>
            <a:r>
              <a:rPr lang="ja-JP" altLang="en-US" dirty="0" smtClean="0"/>
              <a:t>，</a:t>
            </a:r>
            <a:r>
              <a:rPr lang="en-US" altLang="ja-JP" dirty="0"/>
              <a:t>Yuki </a:t>
            </a:r>
            <a:r>
              <a:rPr lang="en-US" altLang="ja-JP" dirty="0" smtClean="0"/>
              <a:t>Hayashi ††</a:t>
            </a:r>
            <a:r>
              <a:rPr lang="ja-JP" altLang="en-US" dirty="0" smtClean="0"/>
              <a:t>，</a:t>
            </a:r>
            <a:r>
              <a:rPr lang="en-US" altLang="ja-JP" dirty="0"/>
              <a:t>Masaki </a:t>
            </a:r>
            <a:r>
              <a:rPr lang="en-US" altLang="ja-JP" dirty="0" err="1" smtClean="0"/>
              <a:t>Kan</a:t>
            </a:r>
            <a:r>
              <a:rPr lang="en-US" altLang="ja-JP" dirty="0" smtClean="0"/>
              <a:t> ††</a:t>
            </a:r>
            <a:r>
              <a:rPr lang="ja-JP" altLang="en-US" dirty="0" smtClean="0"/>
              <a:t>，</a:t>
            </a:r>
            <a:r>
              <a:rPr lang="en-US" altLang="ja-JP" dirty="0" err="1"/>
              <a:t>Hideharu</a:t>
            </a:r>
            <a:r>
              <a:rPr lang="en-US" altLang="ja-JP" dirty="0"/>
              <a:t> </a:t>
            </a:r>
            <a:r>
              <a:rPr lang="en-US" altLang="ja-JP" dirty="0" smtClean="0"/>
              <a:t>Amano † </a:t>
            </a:r>
          </a:p>
          <a:p>
            <a:endParaRPr lang="en-US" altLang="ja-JP" dirty="0"/>
          </a:p>
          <a:p>
            <a:r>
              <a:rPr lang="en-US" altLang="ja-JP" dirty="0"/>
              <a:t>† Keio </a:t>
            </a:r>
            <a:r>
              <a:rPr lang="en-US" altLang="ja-JP" dirty="0" err="1" smtClean="0"/>
              <a:t>Univ</a:t>
            </a:r>
            <a:r>
              <a:rPr lang="ja-JP" altLang="en-US" dirty="0" smtClean="0"/>
              <a:t>，</a:t>
            </a:r>
            <a:r>
              <a:rPr lang="en-US" altLang="ja-JP" dirty="0" smtClean="0"/>
              <a:t>†† NEC </a:t>
            </a:r>
            <a:endParaRPr lang="en-US" altLang="ja-JP" dirty="0"/>
          </a:p>
          <a:p>
            <a:endParaRPr lang="ja-JP" altLang="en-US" dirty="0"/>
          </a:p>
        </p:txBody>
      </p:sp>
      <p:sp>
        <p:nvSpPr>
          <p:cNvPr id="5" name="日付プレースホルダー 4"/>
          <p:cNvSpPr>
            <a:spLocks noGrp="1"/>
          </p:cNvSpPr>
          <p:nvPr>
            <p:ph type="dt" sz="half" idx="10"/>
          </p:nvPr>
        </p:nvSpPr>
        <p:spPr/>
        <p:txBody>
          <a:bodyPr/>
          <a:lstStyle/>
          <a:p>
            <a:fld id="{911FE4AC-844D-6E40-8EE1-F515B0689F6C}" type="datetime1">
              <a:rPr lang="ja-JP" altLang="en-US" smtClean="0"/>
              <a:t>2014/06/02</a:t>
            </a:fld>
            <a:endParaRPr lang="en-US"/>
          </a:p>
        </p:txBody>
      </p:sp>
      <p:sp>
        <p:nvSpPr>
          <p:cNvPr id="6" name="スライド番号プレースホルダー 5"/>
          <p:cNvSpPr>
            <a:spLocks noGrp="1"/>
          </p:cNvSpPr>
          <p:nvPr>
            <p:ph type="sldNum" sz="quarter" idx="12"/>
          </p:nvPr>
        </p:nvSpPr>
        <p:spPr/>
        <p:txBody>
          <a:bodyPr/>
          <a:lstStyle/>
          <a:p>
            <a:fld id="{0CFEC368-1D7A-4F81-ABF6-AE0E36BAF64C}" type="slidenum">
              <a:rPr lang="en-US" smtClean="0"/>
              <a:pPr/>
              <a:t>1</a:t>
            </a:fld>
            <a:endParaRPr lang="en-US"/>
          </a:p>
        </p:txBody>
      </p:sp>
    </p:spTree>
    <p:extLst>
      <p:ext uri="{BB962C8B-B14F-4D97-AF65-F5344CB8AC3E}">
        <p14:creationId xmlns:p14="http://schemas.microsoft.com/office/powerpoint/2010/main" val="2423071101"/>
      </p:ext>
    </p:extLst>
  </p:cSld>
  <p:clrMapOvr>
    <a:masterClrMapping/>
  </p:clrMapOvr>
  <mc:AlternateContent xmlns:mc="http://schemas.openxmlformats.org/markup-compatibility/2006" xmlns:p14="http://schemas.microsoft.com/office/powerpoint/2010/main">
    <mc:Choice Requires="p14">
      <p:transition spd="slow" p14:dur="2000" advTm="21419"/>
    </mc:Choice>
    <mc:Fallback xmlns="">
      <p:transition xmlns:p14="http://schemas.microsoft.com/office/powerpoint/2010/main" spd="slow" advTm="21419"/>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Level synchronized BFS</a:t>
            </a:r>
            <a:endParaRPr kumimoji="1" lang="ja-JP" altLang="en-US" dirty="0"/>
          </a:p>
        </p:txBody>
      </p:sp>
      <p:grpSp>
        <p:nvGrpSpPr>
          <p:cNvPr id="91" name="図形グループ 90"/>
          <p:cNvGrpSpPr/>
          <p:nvPr/>
        </p:nvGrpSpPr>
        <p:grpSpPr>
          <a:xfrm>
            <a:off x="9" y="1491861"/>
            <a:ext cx="9144000" cy="5361915"/>
            <a:chOff x="0" y="1496086"/>
            <a:chExt cx="9144000" cy="5361914"/>
          </a:xfrm>
        </p:grpSpPr>
        <p:sp>
          <p:nvSpPr>
            <p:cNvPr id="92" name="正方形/長方形 91"/>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93" name="図形グループ 92"/>
            <p:cNvGrpSpPr/>
            <p:nvPr/>
          </p:nvGrpSpPr>
          <p:grpSpPr>
            <a:xfrm>
              <a:off x="0" y="1496086"/>
              <a:ext cx="9144000" cy="5179020"/>
              <a:chOff x="0" y="1496086"/>
              <a:chExt cx="9144000" cy="5179020"/>
            </a:xfrm>
          </p:grpSpPr>
          <p:sp>
            <p:nvSpPr>
              <p:cNvPr id="94" name="円/楕円 93"/>
              <p:cNvSpPr/>
              <p:nvPr/>
            </p:nvSpPr>
            <p:spPr>
              <a:xfrm>
                <a:off x="1984178" y="224187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95" name="円/楕円 94"/>
              <p:cNvSpPr/>
              <p:nvPr/>
            </p:nvSpPr>
            <p:spPr>
              <a:xfrm>
                <a:off x="976066" y="260191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96" name="円/楕円 95"/>
              <p:cNvSpPr/>
              <p:nvPr/>
            </p:nvSpPr>
            <p:spPr>
              <a:xfrm>
                <a:off x="976066" y="3466009"/>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97" name="円/楕円 96"/>
              <p:cNvSpPr/>
              <p:nvPr/>
            </p:nvSpPr>
            <p:spPr>
              <a:xfrm>
                <a:off x="1552130" y="404207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98" name="円/楕円 97"/>
              <p:cNvSpPr/>
              <p:nvPr/>
            </p:nvSpPr>
            <p:spPr>
              <a:xfrm>
                <a:off x="2416226" y="4168102"/>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99" name="円/楕円 98"/>
              <p:cNvSpPr/>
              <p:nvPr/>
            </p:nvSpPr>
            <p:spPr>
              <a:xfrm>
                <a:off x="3352330" y="382604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00" name="円/楕円 99"/>
              <p:cNvSpPr/>
              <p:nvPr/>
            </p:nvSpPr>
            <p:spPr>
              <a:xfrm>
                <a:off x="3424338" y="2889945"/>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01" name="円/楕円 100"/>
              <p:cNvSpPr/>
              <p:nvPr/>
            </p:nvSpPr>
            <p:spPr>
              <a:xfrm>
                <a:off x="2848274" y="238588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102" name="曲線コネクタ 101"/>
              <p:cNvCxnSpPr>
                <a:stCxn id="94" idx="1"/>
                <a:endCxn id="95"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103" name="曲線コネクタ 102"/>
              <p:cNvCxnSpPr>
                <a:stCxn id="94" idx="3"/>
                <a:endCxn id="96"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04" name="曲線コネクタ 103"/>
              <p:cNvCxnSpPr>
                <a:stCxn id="95" idx="2"/>
                <a:endCxn id="98"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105" name="曲線コネクタ 104"/>
              <p:cNvCxnSpPr>
                <a:stCxn id="96" idx="6"/>
                <a:endCxn id="98"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06" name="曲線コネクタ 105"/>
              <p:cNvCxnSpPr>
                <a:stCxn id="97" idx="7"/>
                <a:endCxn id="98"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107" name="曲線コネクタ 106"/>
              <p:cNvCxnSpPr>
                <a:stCxn id="98" idx="6"/>
                <a:endCxn id="99"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08" name="曲線コネクタ 107"/>
              <p:cNvCxnSpPr>
                <a:stCxn id="99" idx="6"/>
                <a:endCxn id="100"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109" name="曲線コネクタ 108"/>
              <p:cNvCxnSpPr>
                <a:stCxn id="98" idx="7"/>
                <a:endCxn id="100"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10" name="曲線コネクタ 109"/>
              <p:cNvCxnSpPr>
                <a:stCxn id="94" idx="7"/>
                <a:endCxn id="101"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111" name="曲線コネクタ 110"/>
              <p:cNvCxnSpPr>
                <a:stCxn id="94" idx="6"/>
                <a:endCxn id="98"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12" name="曲線コネクタ 111"/>
              <p:cNvCxnSpPr>
                <a:stCxn id="101" idx="7"/>
                <a:endCxn id="95"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113" name="テキスト ボックス 112"/>
              <p:cNvSpPr txBox="1"/>
              <p:nvPr/>
            </p:nvSpPr>
            <p:spPr>
              <a:xfrm>
                <a:off x="452920" y="5220397"/>
                <a:ext cx="2572264" cy="400110"/>
              </a:xfrm>
              <a:prstGeom prst="rect">
                <a:avLst/>
              </a:prstGeom>
              <a:noFill/>
            </p:spPr>
            <p:txBody>
              <a:bodyPr wrap="none" rtlCol="0">
                <a:spAutoFit/>
              </a:bodyPr>
              <a:lstStyle/>
              <a:p>
                <a:r>
                  <a:rPr kumimoji="1" lang="en-US" altLang="ja-JP" sz="2000" dirty="0" smtClean="0"/>
                  <a:t>Current Frontier = [2]</a:t>
                </a:r>
                <a:endParaRPr kumimoji="1" lang="ja-JP" altLang="en-US" sz="2000" dirty="0"/>
              </a:p>
            </p:txBody>
          </p:sp>
          <p:sp>
            <p:nvSpPr>
              <p:cNvPr id="114" name="テキスト ボックス 113"/>
              <p:cNvSpPr txBox="1"/>
              <p:nvPr/>
            </p:nvSpPr>
            <p:spPr>
              <a:xfrm>
                <a:off x="772353" y="5731002"/>
                <a:ext cx="2173016" cy="400110"/>
              </a:xfrm>
              <a:prstGeom prst="rect">
                <a:avLst/>
              </a:prstGeom>
              <a:noFill/>
            </p:spPr>
            <p:txBody>
              <a:bodyPr wrap="none" rtlCol="0">
                <a:spAutoFit/>
              </a:bodyPr>
              <a:lstStyle/>
              <a:p>
                <a:r>
                  <a:rPr kumimoji="1" lang="en-US" altLang="ja-JP" sz="2000" dirty="0" smtClean="0"/>
                  <a:t>Next Frontier = [</a:t>
                </a:r>
                <a:r>
                  <a:rPr kumimoji="1" lang="en-US" altLang="ja-JP" sz="2000" dirty="0"/>
                  <a:t> </a:t>
                </a:r>
                <a:r>
                  <a:rPr kumimoji="1" lang="en-US" altLang="ja-JP" sz="2000" dirty="0" smtClean="0"/>
                  <a:t>]</a:t>
                </a:r>
                <a:endParaRPr kumimoji="1" lang="ja-JP" altLang="en-US" sz="2000" dirty="0"/>
              </a:p>
            </p:txBody>
          </p:sp>
          <p:sp>
            <p:nvSpPr>
              <p:cNvPr id="115" name="テキスト ボックス 114"/>
              <p:cNvSpPr txBox="1"/>
              <p:nvPr/>
            </p:nvSpPr>
            <p:spPr>
              <a:xfrm>
                <a:off x="1178311" y="6243215"/>
                <a:ext cx="4439387" cy="400110"/>
              </a:xfrm>
              <a:prstGeom prst="rect">
                <a:avLst/>
              </a:prstGeom>
              <a:noFill/>
            </p:spPr>
            <p:txBody>
              <a:bodyPr wrap="none" rtlCol="0">
                <a:spAutoFit/>
              </a:bodyPr>
              <a:lstStyle/>
              <a:p>
                <a:r>
                  <a:rPr kumimoji="1" lang="en-US" altLang="ja-JP" sz="2000" dirty="0" smtClean="0"/>
                  <a:t>BFS Tree = [2, -1, -1, -1, -1, -1, -1, -1]</a:t>
                </a:r>
                <a:endParaRPr kumimoji="1" lang="ja-JP" altLang="en-US" sz="2000" dirty="0"/>
              </a:p>
            </p:txBody>
          </p:sp>
          <p:sp>
            <p:nvSpPr>
              <p:cNvPr id="116" name="円/楕円 115"/>
              <p:cNvSpPr/>
              <p:nvPr/>
            </p:nvSpPr>
            <p:spPr>
              <a:xfrm>
                <a:off x="6083478" y="2490020"/>
                <a:ext cx="500498" cy="500500"/>
              </a:xfrm>
              <a:prstGeom prst="ellipse">
                <a:avLst/>
              </a:prstGeom>
              <a:solidFill>
                <a:schemeClr val="accent2">
                  <a:lumMod val="60000"/>
                  <a:lumOff val="40000"/>
                </a:schemeClr>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cxnSp>
            <p:nvCxnSpPr>
              <p:cNvPr id="117" name="直線コネクタ 116"/>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18" name="直線コネクタ 117"/>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119" name="テキスト ボックス 118"/>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120" name="テキスト ボックス 119"/>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121" name="テキスト ボックス 120"/>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122" name="テキスト ボックス 121"/>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123" name="直線コネクタ 122"/>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124" name="テキスト ボックス 123"/>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1</a:t>
                </a:r>
                <a:endParaRPr kumimoji="1" lang="ja-JP" altLang="en-US" dirty="0"/>
              </a:p>
            </p:txBody>
          </p:sp>
          <p:grpSp>
            <p:nvGrpSpPr>
              <p:cNvPr id="125" name="図形グループ 124"/>
              <p:cNvGrpSpPr/>
              <p:nvPr/>
            </p:nvGrpSpPr>
            <p:grpSpPr>
              <a:xfrm>
                <a:off x="6265785" y="5265995"/>
                <a:ext cx="2552356" cy="1409111"/>
                <a:chOff x="6265785" y="5265995"/>
                <a:chExt cx="2552356" cy="1409111"/>
              </a:xfrm>
            </p:grpSpPr>
            <p:sp>
              <p:nvSpPr>
                <p:cNvPr id="126" name="円/楕円 125"/>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7" name="円/楕円 126"/>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8" name="テキスト ボックス 127"/>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129" name="テキスト ボックス 128"/>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130" name="円/楕円 129"/>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1" name="テキスト ボックス 130"/>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grpSp>
        <p:nvGrpSpPr>
          <p:cNvPr id="132" name="図形グループ 131"/>
          <p:cNvGrpSpPr/>
          <p:nvPr/>
        </p:nvGrpSpPr>
        <p:grpSpPr>
          <a:xfrm>
            <a:off x="9" y="1491861"/>
            <a:ext cx="9144000" cy="5361915"/>
            <a:chOff x="0" y="1496086"/>
            <a:chExt cx="9144000" cy="5361914"/>
          </a:xfrm>
        </p:grpSpPr>
        <p:sp>
          <p:nvSpPr>
            <p:cNvPr id="133" name="正方形/長方形 132"/>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134" name="図形グループ 133"/>
            <p:cNvGrpSpPr/>
            <p:nvPr/>
          </p:nvGrpSpPr>
          <p:grpSpPr>
            <a:xfrm>
              <a:off x="0" y="1496086"/>
              <a:ext cx="9144000" cy="5179020"/>
              <a:chOff x="0" y="1496086"/>
              <a:chExt cx="9144000" cy="5179020"/>
            </a:xfrm>
          </p:grpSpPr>
          <p:sp>
            <p:nvSpPr>
              <p:cNvPr id="135" name="円/楕円 134"/>
              <p:cNvSpPr/>
              <p:nvPr/>
            </p:nvSpPr>
            <p:spPr>
              <a:xfrm>
                <a:off x="1984178" y="2241873"/>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36" name="円/楕円 135"/>
              <p:cNvSpPr/>
              <p:nvPr/>
            </p:nvSpPr>
            <p:spPr>
              <a:xfrm>
                <a:off x="976066" y="260191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37" name="円/楕円 136"/>
              <p:cNvSpPr/>
              <p:nvPr/>
            </p:nvSpPr>
            <p:spPr>
              <a:xfrm>
                <a:off x="976066" y="3466009"/>
                <a:ext cx="504056" cy="504056"/>
              </a:xfrm>
              <a:prstGeom prst="ellipse">
                <a:avLst/>
              </a:prstGeom>
              <a:solidFill>
                <a:srgbClr val="D99694"/>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38" name="円/楕円 137"/>
              <p:cNvSpPr/>
              <p:nvPr/>
            </p:nvSpPr>
            <p:spPr>
              <a:xfrm>
                <a:off x="1552130" y="404207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39" name="円/楕円 138"/>
              <p:cNvSpPr/>
              <p:nvPr/>
            </p:nvSpPr>
            <p:spPr>
              <a:xfrm>
                <a:off x="2416226" y="4168102"/>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140" name="円/楕円 139"/>
              <p:cNvSpPr/>
              <p:nvPr/>
            </p:nvSpPr>
            <p:spPr>
              <a:xfrm>
                <a:off x="3352330" y="382604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41" name="円/楕円 140"/>
              <p:cNvSpPr/>
              <p:nvPr/>
            </p:nvSpPr>
            <p:spPr>
              <a:xfrm>
                <a:off x="3424338" y="2889945"/>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42" name="円/楕円 141"/>
              <p:cNvSpPr/>
              <p:nvPr/>
            </p:nvSpPr>
            <p:spPr>
              <a:xfrm>
                <a:off x="2848274" y="238588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143" name="曲線コネクタ 142"/>
              <p:cNvCxnSpPr>
                <a:stCxn id="135" idx="1"/>
                <a:endCxn id="136"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144" name="曲線コネクタ 143"/>
              <p:cNvCxnSpPr>
                <a:stCxn id="135" idx="3"/>
                <a:endCxn id="137"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45" name="曲線コネクタ 144"/>
              <p:cNvCxnSpPr>
                <a:stCxn id="136" idx="2"/>
                <a:endCxn id="139"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146" name="曲線コネクタ 145"/>
              <p:cNvCxnSpPr>
                <a:stCxn id="137" idx="6"/>
                <a:endCxn id="139"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47" name="曲線コネクタ 146"/>
              <p:cNvCxnSpPr>
                <a:stCxn id="138" idx="7"/>
                <a:endCxn id="139"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148" name="曲線コネクタ 147"/>
              <p:cNvCxnSpPr>
                <a:stCxn id="139" idx="6"/>
                <a:endCxn id="140"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49" name="曲線コネクタ 148"/>
              <p:cNvCxnSpPr>
                <a:stCxn id="140" idx="6"/>
                <a:endCxn id="141"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150" name="曲線コネクタ 149"/>
              <p:cNvCxnSpPr>
                <a:stCxn id="139" idx="7"/>
                <a:endCxn id="141"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51" name="曲線コネクタ 150"/>
              <p:cNvCxnSpPr>
                <a:stCxn id="135" idx="7"/>
                <a:endCxn id="142"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152" name="曲線コネクタ 151"/>
              <p:cNvCxnSpPr>
                <a:stCxn id="135" idx="6"/>
                <a:endCxn id="139"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53" name="曲線コネクタ 152"/>
              <p:cNvCxnSpPr>
                <a:stCxn id="142" idx="7"/>
                <a:endCxn id="136"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154" name="テキスト ボックス 153"/>
              <p:cNvSpPr txBox="1"/>
              <p:nvPr/>
            </p:nvSpPr>
            <p:spPr>
              <a:xfrm>
                <a:off x="452920" y="5220397"/>
                <a:ext cx="2572264" cy="400110"/>
              </a:xfrm>
              <a:prstGeom prst="rect">
                <a:avLst/>
              </a:prstGeom>
              <a:noFill/>
            </p:spPr>
            <p:txBody>
              <a:bodyPr wrap="none" rtlCol="0">
                <a:spAutoFit/>
              </a:bodyPr>
              <a:lstStyle/>
              <a:p>
                <a:r>
                  <a:rPr kumimoji="1" lang="en-US" altLang="ja-JP" sz="2000" dirty="0" smtClean="0"/>
                  <a:t>Current Frontier = [2]</a:t>
                </a:r>
                <a:endParaRPr kumimoji="1" lang="ja-JP" altLang="en-US" sz="2000" dirty="0"/>
              </a:p>
            </p:txBody>
          </p:sp>
          <p:sp>
            <p:nvSpPr>
              <p:cNvPr id="155" name="テキスト ボックス 154"/>
              <p:cNvSpPr txBox="1"/>
              <p:nvPr/>
            </p:nvSpPr>
            <p:spPr>
              <a:xfrm>
                <a:off x="772353" y="5731002"/>
                <a:ext cx="2529559" cy="400110"/>
              </a:xfrm>
              <a:prstGeom prst="rect">
                <a:avLst/>
              </a:prstGeom>
              <a:noFill/>
            </p:spPr>
            <p:txBody>
              <a:bodyPr wrap="none" rtlCol="0">
                <a:spAutoFit/>
              </a:bodyPr>
              <a:lstStyle/>
              <a:p>
                <a:r>
                  <a:rPr kumimoji="1" lang="en-US" altLang="ja-JP" sz="2000" dirty="0" smtClean="0"/>
                  <a:t>Next Frontier = [0, 4]</a:t>
                </a:r>
                <a:endParaRPr kumimoji="1" lang="ja-JP" altLang="en-US" sz="2000" dirty="0"/>
              </a:p>
            </p:txBody>
          </p:sp>
          <p:sp>
            <p:nvSpPr>
              <p:cNvPr id="156" name="テキスト ボックス 155"/>
              <p:cNvSpPr txBox="1"/>
              <p:nvPr/>
            </p:nvSpPr>
            <p:spPr>
              <a:xfrm>
                <a:off x="1178311" y="6243215"/>
                <a:ext cx="4268566" cy="400110"/>
              </a:xfrm>
              <a:prstGeom prst="rect">
                <a:avLst/>
              </a:prstGeom>
              <a:noFill/>
            </p:spPr>
            <p:txBody>
              <a:bodyPr wrap="none" rtlCol="0">
                <a:spAutoFit/>
              </a:bodyPr>
              <a:lstStyle/>
              <a:p>
                <a:r>
                  <a:rPr kumimoji="1" lang="en-US" altLang="ja-JP" sz="2000" dirty="0" smtClean="0"/>
                  <a:t>BFS Tree = [2, -1, 2, -1, 2, -1, -1, -1]</a:t>
                </a:r>
                <a:endParaRPr kumimoji="1" lang="ja-JP" altLang="en-US" sz="2000" dirty="0"/>
              </a:p>
            </p:txBody>
          </p:sp>
          <p:sp>
            <p:nvSpPr>
              <p:cNvPr id="157" name="円/楕円 156"/>
              <p:cNvSpPr/>
              <p:nvPr/>
            </p:nvSpPr>
            <p:spPr>
              <a:xfrm>
                <a:off x="6083478" y="2490020"/>
                <a:ext cx="500498" cy="500500"/>
              </a:xfrm>
              <a:prstGeom prst="ellipse">
                <a:avLst/>
              </a:prstGeom>
              <a:solidFill>
                <a:srgbClr val="D99694"/>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grpSp>
            <p:nvGrpSpPr>
              <p:cNvPr id="158" name="グループ化 35"/>
              <p:cNvGrpSpPr/>
              <p:nvPr/>
            </p:nvGrpSpPr>
            <p:grpSpPr>
              <a:xfrm>
                <a:off x="5182582" y="3227520"/>
                <a:ext cx="2302292" cy="502086"/>
                <a:chOff x="6732240" y="4221088"/>
                <a:chExt cx="1656184" cy="361181"/>
              </a:xfrm>
              <a:solidFill>
                <a:schemeClr val="accent1">
                  <a:lumMod val="60000"/>
                  <a:lumOff val="40000"/>
                </a:schemeClr>
              </a:solidFill>
            </p:grpSpPr>
            <p:sp>
              <p:nvSpPr>
                <p:cNvPr id="177" name="円/楕円 12"/>
                <p:cNvSpPr/>
                <p:nvPr/>
              </p:nvSpPr>
              <p:spPr>
                <a:xfrm>
                  <a:off x="6732240" y="4222229"/>
                  <a:ext cx="360040" cy="360040"/>
                </a:xfrm>
                <a:prstGeom prst="ellipse">
                  <a:avLst/>
                </a:prstGeom>
                <a:grp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78" name="円/楕円 13"/>
                <p:cNvSpPr/>
                <p:nvPr/>
              </p:nvSpPr>
              <p:spPr>
                <a:xfrm>
                  <a:off x="8028384" y="4221088"/>
                  <a:ext cx="360040" cy="360040"/>
                </a:xfrm>
                <a:prstGeom prst="ellipse">
                  <a:avLst/>
                </a:prstGeom>
                <a:grp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grpSp>
          <p:cxnSp>
            <p:nvCxnSpPr>
              <p:cNvPr id="159" name="直線コネクタ 158"/>
              <p:cNvCxnSpPr>
                <a:stCxn id="157" idx="3"/>
              </p:cNvCxnSpPr>
              <p:nvPr/>
            </p:nvCxnSpPr>
            <p:spPr>
              <a:xfrm flipH="1">
                <a:off x="5609783" y="2917223"/>
                <a:ext cx="546992" cy="385181"/>
              </a:xfrm>
              <a:prstGeom prst="line">
                <a:avLst/>
              </a:prstGeom>
              <a:ln/>
            </p:spPr>
            <p:style>
              <a:lnRef idx="2">
                <a:schemeClr val="dk1"/>
              </a:lnRef>
              <a:fillRef idx="1">
                <a:schemeClr val="lt1"/>
              </a:fillRef>
              <a:effectRef idx="0">
                <a:schemeClr val="dk1"/>
              </a:effectRef>
              <a:fontRef idx="minor">
                <a:schemeClr val="dk1"/>
              </a:fontRef>
            </p:style>
          </p:cxnSp>
          <p:cxnSp>
            <p:nvCxnSpPr>
              <p:cNvPr id="160" name="直線コネクタ 159"/>
              <p:cNvCxnSpPr>
                <a:stCxn id="157" idx="5"/>
              </p:cNvCxnSpPr>
              <p:nvPr/>
            </p:nvCxnSpPr>
            <p:spPr>
              <a:xfrm>
                <a:off x="6510680" y="2917223"/>
                <a:ext cx="546992" cy="383595"/>
              </a:xfrm>
              <a:prstGeom prst="line">
                <a:avLst/>
              </a:prstGeom>
              <a:ln/>
            </p:spPr>
            <p:style>
              <a:lnRef idx="2">
                <a:schemeClr val="dk1"/>
              </a:lnRef>
              <a:fillRef idx="1">
                <a:schemeClr val="lt1"/>
              </a:fillRef>
              <a:effectRef idx="0">
                <a:schemeClr val="dk1"/>
              </a:effectRef>
              <a:fontRef idx="minor">
                <a:schemeClr val="dk1"/>
              </a:fontRef>
            </p:style>
          </p:cxnSp>
          <p:cxnSp>
            <p:nvCxnSpPr>
              <p:cNvPr id="162" name="直線コネクタ 161"/>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63" name="直線コネクタ 162"/>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164" name="テキスト ボックス 163"/>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165" name="テキスト ボックス 164"/>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166" name="テキスト ボックス 165"/>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167" name="テキスト ボックス 166"/>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168" name="直線コネクタ 167"/>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169" name="テキスト ボックス 168"/>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1</a:t>
                </a:r>
                <a:endParaRPr kumimoji="1" lang="ja-JP" altLang="en-US" dirty="0"/>
              </a:p>
            </p:txBody>
          </p:sp>
          <p:grpSp>
            <p:nvGrpSpPr>
              <p:cNvPr id="170" name="図形グループ 169"/>
              <p:cNvGrpSpPr/>
              <p:nvPr/>
            </p:nvGrpSpPr>
            <p:grpSpPr>
              <a:xfrm>
                <a:off x="6265785" y="5265995"/>
                <a:ext cx="2552356" cy="1409111"/>
                <a:chOff x="6265785" y="5265995"/>
                <a:chExt cx="2552356" cy="1409111"/>
              </a:xfrm>
            </p:grpSpPr>
            <p:sp>
              <p:nvSpPr>
                <p:cNvPr id="171" name="円/楕円 170"/>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2" name="円/楕円 171"/>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3" name="テキスト ボックス 172"/>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174" name="テキスト ボックス 173"/>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175" name="円/楕円 174"/>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6" name="テキスト ボックス 175"/>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grpSp>
        <p:nvGrpSpPr>
          <p:cNvPr id="179" name="図形グループ 178"/>
          <p:cNvGrpSpPr/>
          <p:nvPr/>
        </p:nvGrpSpPr>
        <p:grpSpPr>
          <a:xfrm>
            <a:off x="9" y="1491861"/>
            <a:ext cx="9144000" cy="5361915"/>
            <a:chOff x="0" y="1496086"/>
            <a:chExt cx="9144000" cy="5361914"/>
          </a:xfrm>
        </p:grpSpPr>
        <p:sp>
          <p:nvSpPr>
            <p:cNvPr id="180" name="正方形/長方形 179"/>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181" name="図形グループ 180"/>
            <p:cNvGrpSpPr/>
            <p:nvPr/>
          </p:nvGrpSpPr>
          <p:grpSpPr>
            <a:xfrm>
              <a:off x="0" y="1496086"/>
              <a:ext cx="9144000" cy="5179020"/>
              <a:chOff x="0" y="1496086"/>
              <a:chExt cx="9144000" cy="5179020"/>
            </a:xfrm>
          </p:grpSpPr>
          <p:sp>
            <p:nvSpPr>
              <p:cNvPr id="182" name="円/楕円 181"/>
              <p:cNvSpPr/>
              <p:nvPr/>
            </p:nvSpPr>
            <p:spPr>
              <a:xfrm>
                <a:off x="1984178" y="2241873"/>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83" name="円/楕円 182"/>
              <p:cNvSpPr/>
              <p:nvPr/>
            </p:nvSpPr>
            <p:spPr>
              <a:xfrm>
                <a:off x="976066" y="260191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85" name="円/楕円 184"/>
              <p:cNvSpPr/>
              <p:nvPr/>
            </p:nvSpPr>
            <p:spPr>
              <a:xfrm>
                <a:off x="976066" y="3466009"/>
                <a:ext cx="504056" cy="504056"/>
              </a:xfrm>
              <a:prstGeom prst="ellipse">
                <a:avLst/>
              </a:prstGeom>
              <a:solidFill>
                <a:schemeClr val="bg1">
                  <a:lumMod val="5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86" name="円/楕円 185"/>
              <p:cNvSpPr/>
              <p:nvPr/>
            </p:nvSpPr>
            <p:spPr>
              <a:xfrm>
                <a:off x="1552130" y="404207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88" name="円/楕円 187"/>
              <p:cNvSpPr/>
              <p:nvPr/>
            </p:nvSpPr>
            <p:spPr>
              <a:xfrm>
                <a:off x="2416226" y="4168102"/>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194" name="円/楕円 193"/>
              <p:cNvSpPr/>
              <p:nvPr/>
            </p:nvSpPr>
            <p:spPr>
              <a:xfrm>
                <a:off x="3352330" y="382604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95" name="円/楕円 194"/>
              <p:cNvSpPr/>
              <p:nvPr/>
            </p:nvSpPr>
            <p:spPr>
              <a:xfrm>
                <a:off x="3424338" y="2889945"/>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96" name="円/楕円 195"/>
              <p:cNvSpPr/>
              <p:nvPr/>
            </p:nvSpPr>
            <p:spPr>
              <a:xfrm>
                <a:off x="2848274" y="238588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197" name="曲線コネクタ 196"/>
              <p:cNvCxnSpPr>
                <a:stCxn id="182" idx="1"/>
                <a:endCxn id="183"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198" name="曲線コネクタ 197"/>
              <p:cNvCxnSpPr>
                <a:stCxn id="182" idx="3"/>
                <a:endCxn id="185"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99" name="曲線コネクタ 198"/>
              <p:cNvCxnSpPr>
                <a:stCxn id="183" idx="2"/>
                <a:endCxn id="188"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200" name="曲線コネクタ 199"/>
              <p:cNvCxnSpPr>
                <a:stCxn id="185" idx="6"/>
                <a:endCxn id="188"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01" name="曲線コネクタ 200"/>
              <p:cNvCxnSpPr>
                <a:stCxn id="186" idx="7"/>
                <a:endCxn id="188"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202" name="曲線コネクタ 201"/>
              <p:cNvCxnSpPr>
                <a:stCxn id="188" idx="6"/>
                <a:endCxn id="194"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03" name="曲線コネクタ 202"/>
              <p:cNvCxnSpPr>
                <a:stCxn id="194" idx="6"/>
                <a:endCxn id="195"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204" name="曲線コネクタ 203"/>
              <p:cNvCxnSpPr>
                <a:stCxn id="188" idx="7"/>
                <a:endCxn id="195"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05" name="曲線コネクタ 204"/>
              <p:cNvCxnSpPr>
                <a:stCxn id="182" idx="7"/>
                <a:endCxn id="196"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206" name="曲線コネクタ 205"/>
              <p:cNvCxnSpPr>
                <a:stCxn id="182" idx="6"/>
                <a:endCxn id="188"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07" name="曲線コネクタ 206"/>
              <p:cNvCxnSpPr>
                <a:stCxn id="196" idx="7"/>
                <a:endCxn id="183"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208" name="テキスト ボックス 207"/>
              <p:cNvSpPr txBox="1"/>
              <p:nvPr/>
            </p:nvSpPr>
            <p:spPr>
              <a:xfrm>
                <a:off x="452920" y="5220397"/>
                <a:ext cx="2857423" cy="400110"/>
              </a:xfrm>
              <a:prstGeom prst="rect">
                <a:avLst/>
              </a:prstGeom>
              <a:noFill/>
            </p:spPr>
            <p:txBody>
              <a:bodyPr wrap="none" rtlCol="0">
                <a:spAutoFit/>
              </a:bodyPr>
              <a:lstStyle/>
              <a:p>
                <a:r>
                  <a:rPr kumimoji="1" lang="en-US" altLang="ja-JP" sz="2000" dirty="0" smtClean="0"/>
                  <a:t>Current Frontier = [0, 4]</a:t>
                </a:r>
                <a:endParaRPr kumimoji="1" lang="ja-JP" altLang="en-US" sz="2000" dirty="0"/>
              </a:p>
            </p:txBody>
          </p:sp>
          <p:sp>
            <p:nvSpPr>
              <p:cNvPr id="209" name="テキスト ボックス 208"/>
              <p:cNvSpPr txBox="1"/>
              <p:nvPr/>
            </p:nvSpPr>
            <p:spPr>
              <a:xfrm>
                <a:off x="772353" y="5731002"/>
                <a:ext cx="2173016" cy="400110"/>
              </a:xfrm>
              <a:prstGeom prst="rect">
                <a:avLst/>
              </a:prstGeom>
              <a:noFill/>
            </p:spPr>
            <p:txBody>
              <a:bodyPr wrap="none" rtlCol="0">
                <a:spAutoFit/>
              </a:bodyPr>
              <a:lstStyle/>
              <a:p>
                <a:r>
                  <a:rPr kumimoji="1" lang="en-US" altLang="ja-JP" sz="2000" dirty="0" smtClean="0"/>
                  <a:t>Next Frontier = [</a:t>
                </a:r>
                <a:r>
                  <a:rPr kumimoji="1" lang="en-US" altLang="ja-JP" sz="2000" dirty="0"/>
                  <a:t> </a:t>
                </a:r>
                <a:r>
                  <a:rPr kumimoji="1" lang="en-US" altLang="ja-JP" sz="2000" dirty="0" smtClean="0"/>
                  <a:t>]</a:t>
                </a:r>
                <a:endParaRPr kumimoji="1" lang="ja-JP" altLang="en-US" sz="2000" dirty="0"/>
              </a:p>
            </p:txBody>
          </p:sp>
          <p:sp>
            <p:nvSpPr>
              <p:cNvPr id="210" name="テキスト ボックス 209"/>
              <p:cNvSpPr txBox="1"/>
              <p:nvPr/>
            </p:nvSpPr>
            <p:spPr>
              <a:xfrm>
                <a:off x="1178311" y="6243215"/>
                <a:ext cx="4268566" cy="400110"/>
              </a:xfrm>
              <a:prstGeom prst="rect">
                <a:avLst/>
              </a:prstGeom>
              <a:noFill/>
            </p:spPr>
            <p:txBody>
              <a:bodyPr wrap="none" rtlCol="0">
                <a:spAutoFit/>
              </a:bodyPr>
              <a:lstStyle/>
              <a:p>
                <a:r>
                  <a:rPr kumimoji="1" lang="en-US" altLang="ja-JP" sz="2000" dirty="0" smtClean="0"/>
                  <a:t>BFS Tree = [2, -1, 2, -1, 2, -1, -1, -1]</a:t>
                </a:r>
                <a:endParaRPr kumimoji="1" lang="ja-JP" altLang="en-US" sz="2000" dirty="0"/>
              </a:p>
            </p:txBody>
          </p:sp>
          <p:sp>
            <p:nvSpPr>
              <p:cNvPr id="211" name="円/楕円 210"/>
              <p:cNvSpPr/>
              <p:nvPr/>
            </p:nvSpPr>
            <p:spPr>
              <a:xfrm>
                <a:off x="6083478" y="2490020"/>
                <a:ext cx="500498" cy="500500"/>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grpSp>
            <p:nvGrpSpPr>
              <p:cNvPr id="212" name="グループ化 35"/>
              <p:cNvGrpSpPr/>
              <p:nvPr/>
            </p:nvGrpSpPr>
            <p:grpSpPr>
              <a:xfrm>
                <a:off x="5182582" y="3227520"/>
                <a:ext cx="2302292" cy="502086"/>
                <a:chOff x="6732240" y="4221088"/>
                <a:chExt cx="1656184" cy="361181"/>
              </a:xfrm>
              <a:solidFill>
                <a:srgbClr val="D99694"/>
              </a:solidFill>
            </p:grpSpPr>
            <p:sp>
              <p:nvSpPr>
                <p:cNvPr id="231" name="円/楕円 12"/>
                <p:cNvSpPr/>
                <p:nvPr/>
              </p:nvSpPr>
              <p:spPr>
                <a:xfrm>
                  <a:off x="6732240" y="4222229"/>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232" name="円/楕円 13"/>
                <p:cNvSpPr/>
                <p:nvPr/>
              </p:nvSpPr>
              <p:spPr>
                <a:xfrm>
                  <a:off x="8028384" y="42210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grpSp>
          <p:cxnSp>
            <p:nvCxnSpPr>
              <p:cNvPr id="213" name="直線コネクタ 212"/>
              <p:cNvCxnSpPr>
                <a:stCxn id="211" idx="3"/>
              </p:cNvCxnSpPr>
              <p:nvPr/>
            </p:nvCxnSpPr>
            <p:spPr>
              <a:xfrm flipH="1">
                <a:off x="5609783" y="2917223"/>
                <a:ext cx="546992" cy="385181"/>
              </a:xfrm>
              <a:prstGeom prst="line">
                <a:avLst/>
              </a:prstGeom>
              <a:ln/>
            </p:spPr>
            <p:style>
              <a:lnRef idx="2">
                <a:schemeClr val="dk1"/>
              </a:lnRef>
              <a:fillRef idx="1">
                <a:schemeClr val="lt1"/>
              </a:fillRef>
              <a:effectRef idx="0">
                <a:schemeClr val="dk1"/>
              </a:effectRef>
              <a:fontRef idx="minor">
                <a:schemeClr val="dk1"/>
              </a:fontRef>
            </p:style>
          </p:cxnSp>
          <p:cxnSp>
            <p:nvCxnSpPr>
              <p:cNvPr id="214" name="直線コネクタ 213"/>
              <p:cNvCxnSpPr>
                <a:stCxn id="211" idx="5"/>
              </p:cNvCxnSpPr>
              <p:nvPr/>
            </p:nvCxnSpPr>
            <p:spPr>
              <a:xfrm>
                <a:off x="6510680" y="2917223"/>
                <a:ext cx="546992" cy="383595"/>
              </a:xfrm>
              <a:prstGeom prst="line">
                <a:avLst/>
              </a:prstGeom>
              <a:ln/>
            </p:spPr>
            <p:style>
              <a:lnRef idx="2">
                <a:schemeClr val="dk1"/>
              </a:lnRef>
              <a:fillRef idx="1">
                <a:schemeClr val="lt1"/>
              </a:fillRef>
              <a:effectRef idx="0">
                <a:schemeClr val="dk1"/>
              </a:effectRef>
              <a:fontRef idx="minor">
                <a:schemeClr val="dk1"/>
              </a:fontRef>
            </p:style>
          </p:cxnSp>
          <p:cxnSp>
            <p:nvCxnSpPr>
              <p:cNvPr id="215" name="直線コネクタ 214"/>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216" name="直線コネクタ 215"/>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217" name="テキスト ボックス 216"/>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218" name="テキスト ボックス 217"/>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219" name="テキスト ボックス 218"/>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220" name="テキスト ボックス 219"/>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221" name="直線コネクタ 220"/>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222" name="テキスト ボックス 221"/>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a:t>
                </a:r>
                <a:r>
                  <a:rPr kumimoji="1" lang="en-US" altLang="ja-JP" dirty="0"/>
                  <a:t>2</a:t>
                </a:r>
                <a:endParaRPr kumimoji="1" lang="ja-JP" altLang="en-US" dirty="0"/>
              </a:p>
            </p:txBody>
          </p:sp>
          <p:grpSp>
            <p:nvGrpSpPr>
              <p:cNvPr id="223" name="図形グループ 222"/>
              <p:cNvGrpSpPr/>
              <p:nvPr/>
            </p:nvGrpSpPr>
            <p:grpSpPr>
              <a:xfrm>
                <a:off x="6265785" y="5265995"/>
                <a:ext cx="2552356" cy="1409111"/>
                <a:chOff x="6265785" y="5265995"/>
                <a:chExt cx="2552356" cy="1409111"/>
              </a:xfrm>
            </p:grpSpPr>
            <p:sp>
              <p:nvSpPr>
                <p:cNvPr id="224" name="円/楕円 223"/>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5" name="円/楕円 224"/>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6" name="テキスト ボックス 225"/>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228" name="テキスト ボックス 227"/>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229" name="円/楕円 228"/>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0" name="テキスト ボックス 229"/>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grpSp>
        <p:nvGrpSpPr>
          <p:cNvPr id="233" name="図形グループ 232"/>
          <p:cNvGrpSpPr/>
          <p:nvPr/>
        </p:nvGrpSpPr>
        <p:grpSpPr>
          <a:xfrm>
            <a:off x="9" y="1491861"/>
            <a:ext cx="9144000" cy="5361915"/>
            <a:chOff x="0" y="1496086"/>
            <a:chExt cx="9144000" cy="5361914"/>
          </a:xfrm>
        </p:grpSpPr>
        <p:sp>
          <p:nvSpPr>
            <p:cNvPr id="234" name="正方形/長方形 233"/>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235" name="図形グループ 234"/>
            <p:cNvGrpSpPr/>
            <p:nvPr/>
          </p:nvGrpSpPr>
          <p:grpSpPr>
            <a:xfrm>
              <a:off x="0" y="1496086"/>
              <a:ext cx="9144000" cy="5179020"/>
              <a:chOff x="0" y="1496086"/>
              <a:chExt cx="9144000" cy="5179020"/>
            </a:xfrm>
          </p:grpSpPr>
          <p:sp>
            <p:nvSpPr>
              <p:cNvPr id="236" name="円/楕円 235"/>
              <p:cNvSpPr/>
              <p:nvPr/>
            </p:nvSpPr>
            <p:spPr>
              <a:xfrm>
                <a:off x="1984178" y="2241873"/>
                <a:ext cx="504056" cy="504056"/>
              </a:xfrm>
              <a:prstGeom prst="ellipse">
                <a:avLst/>
              </a:prstGeom>
              <a:solidFill>
                <a:srgbClr val="D99694"/>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237" name="円/楕円 236"/>
              <p:cNvSpPr/>
              <p:nvPr/>
            </p:nvSpPr>
            <p:spPr>
              <a:xfrm>
                <a:off x="976066" y="2601913"/>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238" name="円/楕円 237"/>
              <p:cNvSpPr/>
              <p:nvPr/>
            </p:nvSpPr>
            <p:spPr>
              <a:xfrm>
                <a:off x="976066" y="3466009"/>
                <a:ext cx="504056" cy="504056"/>
              </a:xfrm>
              <a:prstGeom prst="ellipse">
                <a:avLst/>
              </a:prstGeom>
              <a:solidFill>
                <a:srgbClr val="7F7F7F"/>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239" name="円/楕円 238"/>
              <p:cNvSpPr/>
              <p:nvPr/>
            </p:nvSpPr>
            <p:spPr>
              <a:xfrm>
                <a:off x="1552130" y="4042073"/>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240" name="円/楕円 239"/>
              <p:cNvSpPr/>
              <p:nvPr/>
            </p:nvSpPr>
            <p:spPr>
              <a:xfrm>
                <a:off x="2416226" y="4168102"/>
                <a:ext cx="504056" cy="504056"/>
              </a:xfrm>
              <a:prstGeom prst="ellipse">
                <a:avLst/>
              </a:prstGeom>
              <a:solidFill>
                <a:srgbClr val="D99694"/>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241" name="円/楕円 240"/>
              <p:cNvSpPr/>
              <p:nvPr/>
            </p:nvSpPr>
            <p:spPr>
              <a:xfrm>
                <a:off x="3352330" y="3826049"/>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242" name="円/楕円 241"/>
              <p:cNvSpPr/>
              <p:nvPr/>
            </p:nvSpPr>
            <p:spPr>
              <a:xfrm>
                <a:off x="3424338" y="2889945"/>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243" name="円/楕円 242"/>
              <p:cNvSpPr/>
              <p:nvPr/>
            </p:nvSpPr>
            <p:spPr>
              <a:xfrm>
                <a:off x="2848274" y="2385889"/>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244" name="曲線コネクタ 243"/>
              <p:cNvCxnSpPr>
                <a:stCxn id="236" idx="1"/>
                <a:endCxn id="237"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245" name="曲線コネクタ 244"/>
              <p:cNvCxnSpPr>
                <a:stCxn id="236" idx="3"/>
                <a:endCxn id="238"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46" name="曲線コネクタ 245"/>
              <p:cNvCxnSpPr>
                <a:stCxn id="237" idx="2"/>
                <a:endCxn id="240"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247" name="曲線コネクタ 246"/>
              <p:cNvCxnSpPr>
                <a:stCxn id="238" idx="6"/>
                <a:endCxn id="240"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48" name="曲線コネクタ 247"/>
              <p:cNvCxnSpPr>
                <a:stCxn id="239" idx="7"/>
                <a:endCxn id="240"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249" name="曲線コネクタ 248"/>
              <p:cNvCxnSpPr>
                <a:stCxn id="240" idx="6"/>
                <a:endCxn id="241"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50" name="曲線コネクタ 249"/>
              <p:cNvCxnSpPr>
                <a:stCxn id="241" idx="6"/>
                <a:endCxn id="242"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251" name="曲線コネクタ 250"/>
              <p:cNvCxnSpPr>
                <a:stCxn id="240" idx="7"/>
                <a:endCxn id="242"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52" name="曲線コネクタ 251"/>
              <p:cNvCxnSpPr>
                <a:stCxn id="236" idx="7"/>
                <a:endCxn id="243"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253" name="曲線コネクタ 252"/>
              <p:cNvCxnSpPr>
                <a:stCxn id="236" idx="6"/>
                <a:endCxn id="240"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54" name="曲線コネクタ 253"/>
              <p:cNvCxnSpPr>
                <a:stCxn id="243" idx="7"/>
                <a:endCxn id="237"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255" name="テキスト ボックス 254"/>
              <p:cNvSpPr txBox="1"/>
              <p:nvPr/>
            </p:nvSpPr>
            <p:spPr>
              <a:xfrm>
                <a:off x="452920" y="5220397"/>
                <a:ext cx="2857423" cy="400110"/>
              </a:xfrm>
              <a:prstGeom prst="rect">
                <a:avLst/>
              </a:prstGeom>
              <a:noFill/>
            </p:spPr>
            <p:txBody>
              <a:bodyPr wrap="none" rtlCol="0">
                <a:spAutoFit/>
              </a:bodyPr>
              <a:lstStyle/>
              <a:p>
                <a:r>
                  <a:rPr kumimoji="1" lang="en-US" altLang="ja-JP" sz="2000" dirty="0" smtClean="0"/>
                  <a:t>Current Frontier = [0, 4]</a:t>
                </a:r>
                <a:endParaRPr kumimoji="1" lang="ja-JP" altLang="en-US" sz="2000" dirty="0"/>
              </a:p>
            </p:txBody>
          </p:sp>
          <p:sp>
            <p:nvSpPr>
              <p:cNvPr id="256" name="テキスト ボックス 255"/>
              <p:cNvSpPr txBox="1"/>
              <p:nvPr/>
            </p:nvSpPr>
            <p:spPr>
              <a:xfrm>
                <a:off x="772353" y="5731002"/>
                <a:ext cx="3385036" cy="400110"/>
              </a:xfrm>
              <a:prstGeom prst="rect">
                <a:avLst/>
              </a:prstGeom>
              <a:noFill/>
            </p:spPr>
            <p:txBody>
              <a:bodyPr wrap="none" rtlCol="0">
                <a:spAutoFit/>
              </a:bodyPr>
              <a:lstStyle/>
              <a:p>
                <a:r>
                  <a:rPr kumimoji="1" lang="en-US" altLang="ja-JP" sz="2000" dirty="0" smtClean="0"/>
                  <a:t>Next Frontier = [1, 3, 5, 6, 7]</a:t>
                </a:r>
                <a:endParaRPr kumimoji="1" lang="ja-JP" altLang="en-US" sz="2000" dirty="0"/>
              </a:p>
            </p:txBody>
          </p:sp>
          <p:sp>
            <p:nvSpPr>
              <p:cNvPr id="257" name="テキスト ボックス 256"/>
              <p:cNvSpPr txBox="1"/>
              <p:nvPr/>
            </p:nvSpPr>
            <p:spPr>
              <a:xfrm>
                <a:off x="1178311" y="6243215"/>
                <a:ext cx="3841516" cy="400110"/>
              </a:xfrm>
              <a:prstGeom prst="rect">
                <a:avLst/>
              </a:prstGeom>
              <a:noFill/>
            </p:spPr>
            <p:txBody>
              <a:bodyPr wrap="none" rtlCol="0">
                <a:spAutoFit/>
              </a:bodyPr>
              <a:lstStyle/>
              <a:p>
                <a:r>
                  <a:rPr kumimoji="1" lang="en-US" altLang="ja-JP" sz="2000" dirty="0" smtClean="0"/>
                  <a:t>BFS Tree = [2, </a:t>
                </a:r>
                <a:r>
                  <a:rPr kumimoji="1" lang="en-US" altLang="ja-JP" sz="2000" dirty="0"/>
                  <a:t>0</a:t>
                </a:r>
                <a:r>
                  <a:rPr kumimoji="1" lang="en-US" altLang="ja-JP" sz="2000" dirty="0" smtClean="0"/>
                  <a:t>, 2, </a:t>
                </a:r>
                <a:r>
                  <a:rPr kumimoji="1" lang="en-US" altLang="ja-JP" sz="2000" dirty="0"/>
                  <a:t>4</a:t>
                </a:r>
                <a:r>
                  <a:rPr kumimoji="1" lang="en-US" altLang="ja-JP" sz="2000" dirty="0" smtClean="0"/>
                  <a:t>, 2, </a:t>
                </a:r>
                <a:r>
                  <a:rPr kumimoji="1" lang="en-US" altLang="ja-JP" sz="2000" dirty="0"/>
                  <a:t>4</a:t>
                </a:r>
                <a:r>
                  <a:rPr kumimoji="1" lang="en-US" altLang="ja-JP" sz="2000" dirty="0" smtClean="0"/>
                  <a:t>, 4, 0]</a:t>
                </a:r>
                <a:endParaRPr kumimoji="1" lang="ja-JP" altLang="en-US" sz="2000" dirty="0"/>
              </a:p>
            </p:txBody>
          </p:sp>
          <p:sp>
            <p:nvSpPr>
              <p:cNvPr id="258" name="円/楕円 257"/>
              <p:cNvSpPr/>
              <p:nvPr/>
            </p:nvSpPr>
            <p:spPr>
              <a:xfrm>
                <a:off x="6083478" y="2490020"/>
                <a:ext cx="500498" cy="500500"/>
              </a:xfrm>
              <a:prstGeom prst="ellipse">
                <a:avLst/>
              </a:prstGeom>
              <a:solidFill>
                <a:schemeClr val="bg1">
                  <a:lumMod val="5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grpSp>
            <p:nvGrpSpPr>
              <p:cNvPr id="259" name="グループ化 35"/>
              <p:cNvGrpSpPr/>
              <p:nvPr/>
            </p:nvGrpSpPr>
            <p:grpSpPr>
              <a:xfrm>
                <a:off x="5182582" y="3227520"/>
                <a:ext cx="2302292" cy="502086"/>
                <a:chOff x="6732240" y="4221088"/>
                <a:chExt cx="1656184" cy="361181"/>
              </a:xfrm>
              <a:solidFill>
                <a:schemeClr val="accent2">
                  <a:lumMod val="60000"/>
                  <a:lumOff val="40000"/>
                </a:schemeClr>
              </a:solidFill>
            </p:grpSpPr>
            <p:sp>
              <p:nvSpPr>
                <p:cNvPr id="288" name="円/楕円 12"/>
                <p:cNvSpPr/>
                <p:nvPr/>
              </p:nvSpPr>
              <p:spPr>
                <a:xfrm>
                  <a:off x="6732240" y="4222229"/>
                  <a:ext cx="360040" cy="360040"/>
                </a:xfrm>
                <a:prstGeom prst="ellipse">
                  <a:avLst/>
                </a:prstGeom>
                <a:grp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289" name="円/楕円 13"/>
                <p:cNvSpPr/>
                <p:nvPr/>
              </p:nvSpPr>
              <p:spPr>
                <a:xfrm>
                  <a:off x="8028384" y="4221088"/>
                  <a:ext cx="360040" cy="360040"/>
                </a:xfrm>
                <a:prstGeom prst="ellipse">
                  <a:avLst/>
                </a:prstGeom>
                <a:grp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grpSp>
          <p:grpSp>
            <p:nvGrpSpPr>
              <p:cNvPr id="260" name="グループ化 34"/>
              <p:cNvGrpSpPr/>
              <p:nvPr/>
            </p:nvGrpSpPr>
            <p:grpSpPr>
              <a:xfrm>
                <a:off x="4782183" y="4117059"/>
                <a:ext cx="3403388" cy="500500"/>
                <a:chOff x="6444208" y="4860988"/>
                <a:chExt cx="2448272" cy="360040"/>
              </a:xfrm>
              <a:solidFill>
                <a:srgbClr val="95B3D7"/>
              </a:solidFill>
            </p:grpSpPr>
            <p:sp>
              <p:nvSpPr>
                <p:cNvPr id="283" name="円/楕円 282"/>
                <p:cNvSpPr/>
                <p:nvPr/>
              </p:nvSpPr>
              <p:spPr>
                <a:xfrm>
                  <a:off x="6444208" y="4860988"/>
                  <a:ext cx="360040" cy="360040"/>
                </a:xfrm>
                <a:prstGeom prst="ellipse">
                  <a:avLst/>
                </a:prstGeom>
                <a:grpFill/>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284" name="円/楕円 283"/>
                <p:cNvSpPr/>
                <p:nvPr/>
              </p:nvSpPr>
              <p:spPr>
                <a:xfrm>
                  <a:off x="7020272" y="4860988"/>
                  <a:ext cx="360040" cy="360040"/>
                </a:xfrm>
                <a:prstGeom prst="ellipse">
                  <a:avLst/>
                </a:prstGeom>
                <a:grpFill/>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285" name="円/楕円 284"/>
                <p:cNvSpPr/>
                <p:nvPr/>
              </p:nvSpPr>
              <p:spPr>
                <a:xfrm>
                  <a:off x="7524328" y="4860988"/>
                  <a:ext cx="360040" cy="360040"/>
                </a:xfrm>
                <a:prstGeom prst="ellipse">
                  <a:avLst/>
                </a:prstGeom>
                <a:grpFill/>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286" name="円/楕円 285"/>
                <p:cNvSpPr/>
                <p:nvPr/>
              </p:nvSpPr>
              <p:spPr>
                <a:xfrm>
                  <a:off x="8532440" y="4860988"/>
                  <a:ext cx="360040" cy="360040"/>
                </a:xfrm>
                <a:prstGeom prst="ellipse">
                  <a:avLst/>
                </a:prstGeom>
                <a:grpFill/>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287" name="円/楕円 286"/>
                <p:cNvSpPr/>
                <p:nvPr/>
              </p:nvSpPr>
              <p:spPr>
                <a:xfrm>
                  <a:off x="8028384" y="4860988"/>
                  <a:ext cx="360040" cy="360040"/>
                </a:xfrm>
                <a:prstGeom prst="ellipse">
                  <a:avLst/>
                </a:prstGeom>
                <a:grpFill/>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grpSp>
          <p:cxnSp>
            <p:nvCxnSpPr>
              <p:cNvPr id="261" name="直線コネクタ 260"/>
              <p:cNvCxnSpPr>
                <a:stCxn id="258" idx="3"/>
              </p:cNvCxnSpPr>
              <p:nvPr/>
            </p:nvCxnSpPr>
            <p:spPr>
              <a:xfrm flipH="1">
                <a:off x="5609783" y="2917223"/>
                <a:ext cx="546992" cy="385181"/>
              </a:xfrm>
              <a:prstGeom prst="line">
                <a:avLst/>
              </a:prstGeom>
              <a:ln/>
            </p:spPr>
            <p:style>
              <a:lnRef idx="2">
                <a:schemeClr val="dk1"/>
              </a:lnRef>
              <a:fillRef idx="1">
                <a:schemeClr val="lt1"/>
              </a:fillRef>
              <a:effectRef idx="0">
                <a:schemeClr val="dk1"/>
              </a:effectRef>
              <a:fontRef idx="minor">
                <a:schemeClr val="dk1"/>
              </a:fontRef>
            </p:style>
          </p:cxnSp>
          <p:cxnSp>
            <p:nvCxnSpPr>
              <p:cNvPr id="262" name="直線コネクタ 261"/>
              <p:cNvCxnSpPr>
                <a:stCxn id="258" idx="5"/>
              </p:cNvCxnSpPr>
              <p:nvPr/>
            </p:nvCxnSpPr>
            <p:spPr>
              <a:xfrm>
                <a:off x="6510680" y="2917223"/>
                <a:ext cx="546992" cy="383595"/>
              </a:xfrm>
              <a:prstGeom prst="line">
                <a:avLst/>
              </a:prstGeom>
              <a:ln/>
            </p:spPr>
            <p:style>
              <a:lnRef idx="2">
                <a:schemeClr val="dk1"/>
              </a:lnRef>
              <a:fillRef idx="1">
                <a:schemeClr val="lt1"/>
              </a:fillRef>
              <a:effectRef idx="0">
                <a:schemeClr val="dk1"/>
              </a:effectRef>
              <a:fontRef idx="minor">
                <a:schemeClr val="dk1"/>
              </a:fontRef>
            </p:style>
          </p:cxnSp>
          <p:cxnSp>
            <p:nvCxnSpPr>
              <p:cNvPr id="263" name="直線コネクタ 262"/>
              <p:cNvCxnSpPr>
                <a:stCxn id="288" idx="3"/>
                <a:endCxn id="283" idx="0"/>
              </p:cNvCxnSpPr>
              <p:nvPr/>
            </p:nvCxnSpPr>
            <p:spPr>
              <a:xfrm flipH="1">
                <a:off x="5032432" y="3656309"/>
                <a:ext cx="223446" cy="460750"/>
              </a:xfrm>
              <a:prstGeom prst="line">
                <a:avLst/>
              </a:prstGeom>
              <a:ln/>
            </p:spPr>
            <p:style>
              <a:lnRef idx="2">
                <a:schemeClr val="dk1"/>
              </a:lnRef>
              <a:fillRef idx="1">
                <a:schemeClr val="lt1"/>
              </a:fillRef>
              <a:effectRef idx="0">
                <a:schemeClr val="dk1"/>
              </a:effectRef>
              <a:fontRef idx="minor">
                <a:schemeClr val="dk1"/>
              </a:fontRef>
            </p:style>
          </p:cxnSp>
          <p:cxnSp>
            <p:nvCxnSpPr>
              <p:cNvPr id="264" name="直線コネクタ 263"/>
              <p:cNvCxnSpPr>
                <a:stCxn id="288" idx="5"/>
                <a:endCxn id="284" idx="0"/>
              </p:cNvCxnSpPr>
              <p:nvPr/>
            </p:nvCxnSpPr>
            <p:spPr>
              <a:xfrm>
                <a:off x="5609784" y="3656309"/>
                <a:ext cx="223445" cy="460750"/>
              </a:xfrm>
              <a:prstGeom prst="line">
                <a:avLst/>
              </a:prstGeom>
              <a:ln/>
            </p:spPr>
            <p:style>
              <a:lnRef idx="2">
                <a:schemeClr val="dk1"/>
              </a:lnRef>
              <a:fillRef idx="1">
                <a:schemeClr val="lt1"/>
              </a:fillRef>
              <a:effectRef idx="0">
                <a:schemeClr val="dk1"/>
              </a:effectRef>
              <a:fontRef idx="minor">
                <a:schemeClr val="dk1"/>
              </a:fontRef>
            </p:style>
          </p:cxnSp>
          <p:cxnSp>
            <p:nvCxnSpPr>
              <p:cNvPr id="265" name="直線コネクタ 264"/>
              <p:cNvCxnSpPr>
                <a:stCxn id="289" idx="3"/>
                <a:endCxn id="285" idx="0"/>
              </p:cNvCxnSpPr>
              <p:nvPr/>
            </p:nvCxnSpPr>
            <p:spPr>
              <a:xfrm flipH="1">
                <a:off x="6533927" y="3654723"/>
                <a:ext cx="523745" cy="462337"/>
              </a:xfrm>
              <a:prstGeom prst="line">
                <a:avLst/>
              </a:prstGeom>
              <a:ln/>
            </p:spPr>
            <p:style>
              <a:lnRef idx="2">
                <a:schemeClr val="dk1"/>
              </a:lnRef>
              <a:fillRef idx="1">
                <a:schemeClr val="lt1"/>
              </a:fillRef>
              <a:effectRef idx="0">
                <a:schemeClr val="dk1"/>
              </a:effectRef>
              <a:fontRef idx="minor">
                <a:schemeClr val="dk1"/>
              </a:fontRef>
            </p:style>
          </p:cxnSp>
          <p:cxnSp>
            <p:nvCxnSpPr>
              <p:cNvPr id="266" name="直線コネクタ 265"/>
              <p:cNvCxnSpPr>
                <a:stCxn id="289" idx="4"/>
                <a:endCxn id="287" idx="0"/>
              </p:cNvCxnSpPr>
              <p:nvPr/>
            </p:nvCxnSpPr>
            <p:spPr>
              <a:xfrm flipH="1">
                <a:off x="7234624" y="3728020"/>
                <a:ext cx="1" cy="389040"/>
              </a:xfrm>
              <a:prstGeom prst="line">
                <a:avLst/>
              </a:prstGeom>
              <a:ln/>
            </p:spPr>
            <p:style>
              <a:lnRef idx="2">
                <a:schemeClr val="dk1"/>
              </a:lnRef>
              <a:fillRef idx="1">
                <a:schemeClr val="lt1"/>
              </a:fillRef>
              <a:effectRef idx="0">
                <a:schemeClr val="dk1"/>
              </a:effectRef>
              <a:fontRef idx="minor">
                <a:schemeClr val="dk1"/>
              </a:fontRef>
            </p:style>
          </p:cxnSp>
          <p:cxnSp>
            <p:nvCxnSpPr>
              <p:cNvPr id="267" name="直線コネクタ 266"/>
              <p:cNvCxnSpPr>
                <a:stCxn id="289" idx="5"/>
                <a:endCxn id="286" idx="0"/>
              </p:cNvCxnSpPr>
              <p:nvPr/>
            </p:nvCxnSpPr>
            <p:spPr>
              <a:xfrm>
                <a:off x="7411578" y="3654723"/>
                <a:ext cx="523744" cy="462337"/>
              </a:xfrm>
              <a:prstGeom prst="line">
                <a:avLst/>
              </a:prstGeom>
              <a:ln/>
            </p:spPr>
            <p:style>
              <a:lnRef idx="2">
                <a:schemeClr val="dk1"/>
              </a:lnRef>
              <a:fillRef idx="1">
                <a:schemeClr val="lt1"/>
              </a:fillRef>
              <a:effectRef idx="0">
                <a:schemeClr val="dk1"/>
              </a:effectRef>
              <a:fontRef idx="minor">
                <a:schemeClr val="dk1"/>
              </a:fontRef>
            </p:style>
          </p:cxnSp>
          <p:cxnSp>
            <p:nvCxnSpPr>
              <p:cNvPr id="268" name="直線コネクタ 267"/>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269" name="直線コネクタ 268"/>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270" name="テキスト ボックス 269"/>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271" name="テキスト ボックス 270"/>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272" name="テキスト ボックス 271"/>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273" name="テキスト ボックス 272"/>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274" name="直線コネクタ 273"/>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275" name="テキスト ボックス 274"/>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a:t>
                </a:r>
                <a:r>
                  <a:rPr kumimoji="1" lang="en-US" altLang="ja-JP" dirty="0"/>
                  <a:t>2</a:t>
                </a:r>
                <a:endParaRPr kumimoji="1" lang="ja-JP" altLang="en-US" dirty="0"/>
              </a:p>
            </p:txBody>
          </p:sp>
          <p:grpSp>
            <p:nvGrpSpPr>
              <p:cNvPr id="276" name="図形グループ 275"/>
              <p:cNvGrpSpPr/>
              <p:nvPr/>
            </p:nvGrpSpPr>
            <p:grpSpPr>
              <a:xfrm>
                <a:off x="6265785" y="5265995"/>
                <a:ext cx="2552356" cy="1409111"/>
                <a:chOff x="6265785" y="5265995"/>
                <a:chExt cx="2552356" cy="1409111"/>
              </a:xfrm>
            </p:grpSpPr>
            <p:sp>
              <p:nvSpPr>
                <p:cNvPr id="277" name="円/楕円 276"/>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78" name="円/楕円 277"/>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79" name="テキスト ボックス 278"/>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280" name="テキスト ボックス 279"/>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281" name="円/楕円 280"/>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82" name="テキスト ボックス 281"/>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grpSp>
        <p:nvGrpSpPr>
          <p:cNvPr id="290" name="図形グループ 289"/>
          <p:cNvGrpSpPr/>
          <p:nvPr/>
        </p:nvGrpSpPr>
        <p:grpSpPr>
          <a:xfrm>
            <a:off x="9" y="1491861"/>
            <a:ext cx="9144000" cy="5361915"/>
            <a:chOff x="0" y="1496086"/>
            <a:chExt cx="9144000" cy="5361914"/>
          </a:xfrm>
        </p:grpSpPr>
        <p:sp>
          <p:nvSpPr>
            <p:cNvPr id="291" name="正方形/長方形 290"/>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292" name="図形グループ 291"/>
            <p:cNvGrpSpPr/>
            <p:nvPr/>
          </p:nvGrpSpPr>
          <p:grpSpPr>
            <a:xfrm>
              <a:off x="0" y="1496086"/>
              <a:ext cx="9144000" cy="5179020"/>
              <a:chOff x="0" y="1496086"/>
              <a:chExt cx="9144000" cy="5179020"/>
            </a:xfrm>
          </p:grpSpPr>
          <p:sp>
            <p:nvSpPr>
              <p:cNvPr id="293" name="円/楕円 292"/>
              <p:cNvSpPr/>
              <p:nvPr/>
            </p:nvSpPr>
            <p:spPr>
              <a:xfrm>
                <a:off x="1984178" y="2241873"/>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294" name="円/楕円 293"/>
              <p:cNvSpPr/>
              <p:nvPr/>
            </p:nvSpPr>
            <p:spPr>
              <a:xfrm>
                <a:off x="976066" y="2601913"/>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295" name="円/楕円 294"/>
              <p:cNvSpPr/>
              <p:nvPr/>
            </p:nvSpPr>
            <p:spPr>
              <a:xfrm>
                <a:off x="976066" y="3466009"/>
                <a:ext cx="504056" cy="504056"/>
              </a:xfrm>
              <a:prstGeom prst="ellipse">
                <a:avLst/>
              </a:prstGeom>
              <a:solidFill>
                <a:srgbClr val="7F7F7F"/>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296" name="円/楕円 295"/>
              <p:cNvSpPr/>
              <p:nvPr/>
            </p:nvSpPr>
            <p:spPr>
              <a:xfrm>
                <a:off x="1552130" y="4042073"/>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297" name="円/楕円 296"/>
              <p:cNvSpPr/>
              <p:nvPr/>
            </p:nvSpPr>
            <p:spPr>
              <a:xfrm>
                <a:off x="2416226" y="4168102"/>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298" name="円/楕円 297"/>
              <p:cNvSpPr/>
              <p:nvPr/>
            </p:nvSpPr>
            <p:spPr>
              <a:xfrm>
                <a:off x="3352330" y="3826049"/>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299" name="円/楕円 298"/>
              <p:cNvSpPr/>
              <p:nvPr/>
            </p:nvSpPr>
            <p:spPr>
              <a:xfrm>
                <a:off x="3424338" y="2889945"/>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300" name="円/楕円 299"/>
              <p:cNvSpPr/>
              <p:nvPr/>
            </p:nvSpPr>
            <p:spPr>
              <a:xfrm>
                <a:off x="2848274" y="2385889"/>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301" name="曲線コネクタ 300"/>
              <p:cNvCxnSpPr>
                <a:stCxn id="293" idx="1"/>
                <a:endCxn id="294"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302" name="曲線コネクタ 301"/>
              <p:cNvCxnSpPr>
                <a:stCxn id="293" idx="3"/>
                <a:endCxn id="295"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03" name="曲線コネクタ 302"/>
              <p:cNvCxnSpPr>
                <a:stCxn id="294" idx="2"/>
                <a:endCxn id="297"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304" name="曲線コネクタ 303"/>
              <p:cNvCxnSpPr>
                <a:stCxn id="295" idx="6"/>
                <a:endCxn id="297"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05" name="曲線コネクタ 304"/>
              <p:cNvCxnSpPr>
                <a:stCxn id="296" idx="7"/>
                <a:endCxn id="297"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306" name="曲線コネクタ 305"/>
              <p:cNvCxnSpPr>
                <a:stCxn id="297" idx="6"/>
                <a:endCxn id="298"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07" name="曲線コネクタ 306"/>
              <p:cNvCxnSpPr>
                <a:stCxn id="298" idx="6"/>
                <a:endCxn id="299"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308" name="曲線コネクタ 307"/>
              <p:cNvCxnSpPr>
                <a:stCxn id="297" idx="7"/>
                <a:endCxn id="299"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09" name="曲線コネクタ 308"/>
              <p:cNvCxnSpPr>
                <a:stCxn id="293" idx="7"/>
                <a:endCxn id="300"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310" name="曲線コネクタ 309"/>
              <p:cNvCxnSpPr>
                <a:stCxn id="293" idx="6"/>
                <a:endCxn id="297"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11" name="曲線コネクタ 310"/>
              <p:cNvCxnSpPr>
                <a:stCxn id="300" idx="7"/>
                <a:endCxn id="294"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312" name="テキスト ボックス 311"/>
              <p:cNvSpPr txBox="1"/>
              <p:nvPr/>
            </p:nvSpPr>
            <p:spPr>
              <a:xfrm>
                <a:off x="452920" y="5220397"/>
                <a:ext cx="3712900" cy="400110"/>
              </a:xfrm>
              <a:prstGeom prst="rect">
                <a:avLst/>
              </a:prstGeom>
              <a:noFill/>
            </p:spPr>
            <p:txBody>
              <a:bodyPr wrap="none" rtlCol="0">
                <a:spAutoFit/>
              </a:bodyPr>
              <a:lstStyle/>
              <a:p>
                <a:r>
                  <a:rPr kumimoji="1" lang="en-US" altLang="ja-JP" sz="2000" dirty="0" smtClean="0"/>
                  <a:t>Current Frontier = [1, 3, 5, 6, 7]</a:t>
                </a:r>
                <a:endParaRPr kumimoji="1" lang="ja-JP" altLang="en-US" sz="2000" dirty="0"/>
              </a:p>
            </p:txBody>
          </p:sp>
          <p:sp>
            <p:nvSpPr>
              <p:cNvPr id="313" name="テキスト ボックス 312"/>
              <p:cNvSpPr txBox="1"/>
              <p:nvPr/>
            </p:nvSpPr>
            <p:spPr>
              <a:xfrm>
                <a:off x="772353" y="5731002"/>
                <a:ext cx="2173016" cy="400110"/>
              </a:xfrm>
              <a:prstGeom prst="rect">
                <a:avLst/>
              </a:prstGeom>
              <a:noFill/>
            </p:spPr>
            <p:txBody>
              <a:bodyPr wrap="none" rtlCol="0">
                <a:spAutoFit/>
              </a:bodyPr>
              <a:lstStyle/>
              <a:p>
                <a:r>
                  <a:rPr kumimoji="1" lang="en-US" altLang="ja-JP" sz="2000" dirty="0" smtClean="0"/>
                  <a:t>Next Frontier = [</a:t>
                </a:r>
                <a:r>
                  <a:rPr kumimoji="1" lang="en-US" altLang="ja-JP" sz="2000" dirty="0"/>
                  <a:t> </a:t>
                </a:r>
                <a:r>
                  <a:rPr kumimoji="1" lang="en-US" altLang="ja-JP" sz="2000" dirty="0" smtClean="0"/>
                  <a:t>]</a:t>
                </a:r>
                <a:endParaRPr kumimoji="1" lang="ja-JP" altLang="en-US" sz="2000" dirty="0"/>
              </a:p>
            </p:txBody>
          </p:sp>
          <p:sp>
            <p:nvSpPr>
              <p:cNvPr id="314" name="テキスト ボックス 313"/>
              <p:cNvSpPr txBox="1"/>
              <p:nvPr/>
            </p:nvSpPr>
            <p:spPr>
              <a:xfrm>
                <a:off x="1178311" y="6243215"/>
                <a:ext cx="3841516" cy="400110"/>
              </a:xfrm>
              <a:prstGeom prst="rect">
                <a:avLst/>
              </a:prstGeom>
              <a:noFill/>
            </p:spPr>
            <p:txBody>
              <a:bodyPr wrap="none" rtlCol="0">
                <a:spAutoFit/>
              </a:bodyPr>
              <a:lstStyle/>
              <a:p>
                <a:r>
                  <a:rPr kumimoji="1" lang="en-US" altLang="ja-JP" sz="2000" dirty="0" smtClean="0"/>
                  <a:t>BFS Tree = [2, </a:t>
                </a:r>
                <a:r>
                  <a:rPr kumimoji="1" lang="en-US" altLang="ja-JP" sz="2000" dirty="0"/>
                  <a:t>0</a:t>
                </a:r>
                <a:r>
                  <a:rPr kumimoji="1" lang="en-US" altLang="ja-JP" sz="2000" dirty="0" smtClean="0"/>
                  <a:t>, 2, </a:t>
                </a:r>
                <a:r>
                  <a:rPr kumimoji="1" lang="en-US" altLang="ja-JP" sz="2000" dirty="0"/>
                  <a:t>4</a:t>
                </a:r>
                <a:r>
                  <a:rPr kumimoji="1" lang="en-US" altLang="ja-JP" sz="2000" dirty="0" smtClean="0"/>
                  <a:t>, 2, </a:t>
                </a:r>
                <a:r>
                  <a:rPr kumimoji="1" lang="en-US" altLang="ja-JP" sz="2000" dirty="0"/>
                  <a:t>4</a:t>
                </a:r>
                <a:r>
                  <a:rPr kumimoji="1" lang="en-US" altLang="ja-JP" sz="2000" dirty="0" smtClean="0"/>
                  <a:t>, 4, 0]</a:t>
                </a:r>
                <a:endParaRPr kumimoji="1" lang="ja-JP" altLang="en-US" sz="2000" dirty="0"/>
              </a:p>
            </p:txBody>
          </p:sp>
          <p:sp>
            <p:nvSpPr>
              <p:cNvPr id="315" name="円/楕円 314"/>
              <p:cNvSpPr/>
              <p:nvPr/>
            </p:nvSpPr>
            <p:spPr>
              <a:xfrm>
                <a:off x="6083478" y="2490020"/>
                <a:ext cx="500498" cy="500500"/>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grpSp>
            <p:nvGrpSpPr>
              <p:cNvPr id="316" name="グループ化 35"/>
              <p:cNvGrpSpPr/>
              <p:nvPr/>
            </p:nvGrpSpPr>
            <p:grpSpPr>
              <a:xfrm>
                <a:off x="5182582" y="3227520"/>
                <a:ext cx="2302292" cy="502086"/>
                <a:chOff x="6732240" y="4221088"/>
                <a:chExt cx="1656184" cy="361181"/>
              </a:xfrm>
              <a:solidFill>
                <a:srgbClr val="7F7F7F"/>
              </a:solidFill>
            </p:grpSpPr>
            <p:sp>
              <p:nvSpPr>
                <p:cNvPr id="345" name="円/楕円 12"/>
                <p:cNvSpPr/>
                <p:nvPr/>
              </p:nvSpPr>
              <p:spPr>
                <a:xfrm>
                  <a:off x="6732240" y="4222229"/>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346" name="円/楕円 13"/>
                <p:cNvSpPr/>
                <p:nvPr/>
              </p:nvSpPr>
              <p:spPr>
                <a:xfrm>
                  <a:off x="8028384" y="42210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grpSp>
          <p:grpSp>
            <p:nvGrpSpPr>
              <p:cNvPr id="317" name="グループ化 34"/>
              <p:cNvGrpSpPr/>
              <p:nvPr/>
            </p:nvGrpSpPr>
            <p:grpSpPr>
              <a:xfrm>
                <a:off x="4782183" y="4117059"/>
                <a:ext cx="3403388" cy="500500"/>
                <a:chOff x="6444208" y="4860988"/>
                <a:chExt cx="2448272" cy="360040"/>
              </a:xfrm>
              <a:solidFill>
                <a:srgbClr val="D99694"/>
              </a:solidFill>
            </p:grpSpPr>
            <p:sp>
              <p:nvSpPr>
                <p:cNvPr id="340" name="円/楕円 339"/>
                <p:cNvSpPr/>
                <p:nvPr/>
              </p:nvSpPr>
              <p:spPr>
                <a:xfrm>
                  <a:off x="6444208" y="48609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341" name="円/楕円 340"/>
                <p:cNvSpPr/>
                <p:nvPr/>
              </p:nvSpPr>
              <p:spPr>
                <a:xfrm>
                  <a:off x="7020272" y="48609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342" name="円/楕円 341"/>
                <p:cNvSpPr/>
                <p:nvPr/>
              </p:nvSpPr>
              <p:spPr>
                <a:xfrm>
                  <a:off x="7524328" y="48609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343" name="円/楕円 342"/>
                <p:cNvSpPr/>
                <p:nvPr/>
              </p:nvSpPr>
              <p:spPr>
                <a:xfrm>
                  <a:off x="8532440" y="48609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344" name="円/楕円 343"/>
                <p:cNvSpPr/>
                <p:nvPr/>
              </p:nvSpPr>
              <p:spPr>
                <a:xfrm>
                  <a:off x="8028384" y="48609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grpSp>
          <p:cxnSp>
            <p:nvCxnSpPr>
              <p:cNvPr id="318" name="直線コネクタ 317"/>
              <p:cNvCxnSpPr>
                <a:stCxn id="315" idx="3"/>
              </p:cNvCxnSpPr>
              <p:nvPr/>
            </p:nvCxnSpPr>
            <p:spPr>
              <a:xfrm flipH="1">
                <a:off x="5609783" y="2917223"/>
                <a:ext cx="546992" cy="385181"/>
              </a:xfrm>
              <a:prstGeom prst="line">
                <a:avLst/>
              </a:prstGeom>
              <a:ln/>
            </p:spPr>
            <p:style>
              <a:lnRef idx="2">
                <a:schemeClr val="dk1"/>
              </a:lnRef>
              <a:fillRef idx="1">
                <a:schemeClr val="lt1"/>
              </a:fillRef>
              <a:effectRef idx="0">
                <a:schemeClr val="dk1"/>
              </a:effectRef>
              <a:fontRef idx="minor">
                <a:schemeClr val="dk1"/>
              </a:fontRef>
            </p:style>
          </p:cxnSp>
          <p:cxnSp>
            <p:nvCxnSpPr>
              <p:cNvPr id="319" name="直線コネクタ 318"/>
              <p:cNvCxnSpPr>
                <a:stCxn id="315" idx="5"/>
              </p:cNvCxnSpPr>
              <p:nvPr/>
            </p:nvCxnSpPr>
            <p:spPr>
              <a:xfrm>
                <a:off x="6510680" y="2917223"/>
                <a:ext cx="546992" cy="383595"/>
              </a:xfrm>
              <a:prstGeom prst="line">
                <a:avLst/>
              </a:prstGeom>
              <a:ln/>
            </p:spPr>
            <p:style>
              <a:lnRef idx="2">
                <a:schemeClr val="dk1"/>
              </a:lnRef>
              <a:fillRef idx="1">
                <a:schemeClr val="lt1"/>
              </a:fillRef>
              <a:effectRef idx="0">
                <a:schemeClr val="dk1"/>
              </a:effectRef>
              <a:fontRef idx="minor">
                <a:schemeClr val="dk1"/>
              </a:fontRef>
            </p:style>
          </p:cxnSp>
          <p:cxnSp>
            <p:nvCxnSpPr>
              <p:cNvPr id="320" name="直線コネクタ 319"/>
              <p:cNvCxnSpPr>
                <a:stCxn id="345" idx="3"/>
                <a:endCxn id="340" idx="0"/>
              </p:cNvCxnSpPr>
              <p:nvPr/>
            </p:nvCxnSpPr>
            <p:spPr>
              <a:xfrm flipH="1">
                <a:off x="5032432" y="3656309"/>
                <a:ext cx="223446" cy="460750"/>
              </a:xfrm>
              <a:prstGeom prst="line">
                <a:avLst/>
              </a:prstGeom>
              <a:ln/>
            </p:spPr>
            <p:style>
              <a:lnRef idx="2">
                <a:schemeClr val="dk1"/>
              </a:lnRef>
              <a:fillRef idx="1">
                <a:schemeClr val="lt1"/>
              </a:fillRef>
              <a:effectRef idx="0">
                <a:schemeClr val="dk1"/>
              </a:effectRef>
              <a:fontRef idx="minor">
                <a:schemeClr val="dk1"/>
              </a:fontRef>
            </p:style>
          </p:cxnSp>
          <p:cxnSp>
            <p:nvCxnSpPr>
              <p:cNvPr id="321" name="直線コネクタ 320"/>
              <p:cNvCxnSpPr>
                <a:stCxn id="345" idx="5"/>
                <a:endCxn id="341" idx="0"/>
              </p:cNvCxnSpPr>
              <p:nvPr/>
            </p:nvCxnSpPr>
            <p:spPr>
              <a:xfrm>
                <a:off x="5609784" y="3656309"/>
                <a:ext cx="223445" cy="460750"/>
              </a:xfrm>
              <a:prstGeom prst="line">
                <a:avLst/>
              </a:prstGeom>
              <a:ln/>
            </p:spPr>
            <p:style>
              <a:lnRef idx="2">
                <a:schemeClr val="dk1"/>
              </a:lnRef>
              <a:fillRef idx="1">
                <a:schemeClr val="lt1"/>
              </a:fillRef>
              <a:effectRef idx="0">
                <a:schemeClr val="dk1"/>
              </a:effectRef>
              <a:fontRef idx="minor">
                <a:schemeClr val="dk1"/>
              </a:fontRef>
            </p:style>
          </p:cxnSp>
          <p:cxnSp>
            <p:nvCxnSpPr>
              <p:cNvPr id="322" name="直線コネクタ 321"/>
              <p:cNvCxnSpPr>
                <a:stCxn id="346" idx="3"/>
                <a:endCxn id="342" idx="0"/>
              </p:cNvCxnSpPr>
              <p:nvPr/>
            </p:nvCxnSpPr>
            <p:spPr>
              <a:xfrm flipH="1">
                <a:off x="6533927" y="3654723"/>
                <a:ext cx="523745" cy="462337"/>
              </a:xfrm>
              <a:prstGeom prst="line">
                <a:avLst/>
              </a:prstGeom>
              <a:ln/>
            </p:spPr>
            <p:style>
              <a:lnRef idx="2">
                <a:schemeClr val="dk1"/>
              </a:lnRef>
              <a:fillRef idx="1">
                <a:schemeClr val="lt1"/>
              </a:fillRef>
              <a:effectRef idx="0">
                <a:schemeClr val="dk1"/>
              </a:effectRef>
              <a:fontRef idx="minor">
                <a:schemeClr val="dk1"/>
              </a:fontRef>
            </p:style>
          </p:cxnSp>
          <p:cxnSp>
            <p:nvCxnSpPr>
              <p:cNvPr id="323" name="直線コネクタ 322"/>
              <p:cNvCxnSpPr>
                <a:stCxn id="346" idx="4"/>
                <a:endCxn id="344" idx="0"/>
              </p:cNvCxnSpPr>
              <p:nvPr/>
            </p:nvCxnSpPr>
            <p:spPr>
              <a:xfrm flipH="1">
                <a:off x="7234624" y="3728020"/>
                <a:ext cx="1" cy="389040"/>
              </a:xfrm>
              <a:prstGeom prst="line">
                <a:avLst/>
              </a:prstGeom>
              <a:ln/>
            </p:spPr>
            <p:style>
              <a:lnRef idx="2">
                <a:schemeClr val="dk1"/>
              </a:lnRef>
              <a:fillRef idx="1">
                <a:schemeClr val="lt1"/>
              </a:fillRef>
              <a:effectRef idx="0">
                <a:schemeClr val="dk1"/>
              </a:effectRef>
              <a:fontRef idx="minor">
                <a:schemeClr val="dk1"/>
              </a:fontRef>
            </p:style>
          </p:cxnSp>
          <p:cxnSp>
            <p:nvCxnSpPr>
              <p:cNvPr id="324" name="直線コネクタ 323"/>
              <p:cNvCxnSpPr>
                <a:stCxn id="346" idx="5"/>
                <a:endCxn id="343" idx="0"/>
              </p:cNvCxnSpPr>
              <p:nvPr/>
            </p:nvCxnSpPr>
            <p:spPr>
              <a:xfrm>
                <a:off x="7411578" y="3654723"/>
                <a:ext cx="523744" cy="462337"/>
              </a:xfrm>
              <a:prstGeom prst="line">
                <a:avLst/>
              </a:prstGeom>
              <a:ln/>
            </p:spPr>
            <p:style>
              <a:lnRef idx="2">
                <a:schemeClr val="dk1"/>
              </a:lnRef>
              <a:fillRef idx="1">
                <a:schemeClr val="lt1"/>
              </a:fillRef>
              <a:effectRef idx="0">
                <a:schemeClr val="dk1"/>
              </a:effectRef>
              <a:fontRef idx="minor">
                <a:schemeClr val="dk1"/>
              </a:fontRef>
            </p:style>
          </p:cxnSp>
          <p:cxnSp>
            <p:nvCxnSpPr>
              <p:cNvPr id="325" name="直線コネクタ 324"/>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326" name="直線コネクタ 325"/>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327" name="テキスト ボックス 326"/>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328" name="テキスト ボックス 327"/>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329" name="テキスト ボックス 328"/>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330" name="テキスト ボックス 329"/>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331" name="直線コネクタ 330"/>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332" name="テキスト ボックス 331"/>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a:t>
                </a:r>
                <a:r>
                  <a:rPr kumimoji="1" lang="en-US" altLang="ja-JP" dirty="0"/>
                  <a:t>3</a:t>
                </a:r>
                <a:endParaRPr kumimoji="1" lang="ja-JP" altLang="en-US" dirty="0"/>
              </a:p>
            </p:txBody>
          </p:sp>
          <p:grpSp>
            <p:nvGrpSpPr>
              <p:cNvPr id="333" name="図形グループ 332"/>
              <p:cNvGrpSpPr/>
              <p:nvPr/>
            </p:nvGrpSpPr>
            <p:grpSpPr>
              <a:xfrm>
                <a:off x="6265785" y="5265995"/>
                <a:ext cx="2552356" cy="1409111"/>
                <a:chOff x="6265785" y="5265995"/>
                <a:chExt cx="2552356" cy="1409111"/>
              </a:xfrm>
            </p:grpSpPr>
            <p:sp>
              <p:nvSpPr>
                <p:cNvPr id="334" name="円/楕円 333"/>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35" name="円/楕円 334"/>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36" name="テキスト ボックス 335"/>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337" name="テキスト ボックス 336"/>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338" name="円/楕円 337"/>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39" name="テキスト ボックス 338"/>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grpSp>
        <p:nvGrpSpPr>
          <p:cNvPr id="347" name="図形グループ 346"/>
          <p:cNvGrpSpPr/>
          <p:nvPr/>
        </p:nvGrpSpPr>
        <p:grpSpPr>
          <a:xfrm>
            <a:off x="9" y="1491861"/>
            <a:ext cx="9144000" cy="5361915"/>
            <a:chOff x="0" y="1496086"/>
            <a:chExt cx="9144000" cy="5361914"/>
          </a:xfrm>
        </p:grpSpPr>
        <p:sp>
          <p:nvSpPr>
            <p:cNvPr id="348" name="正方形/長方形 347"/>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349" name="図形グループ 348"/>
            <p:cNvGrpSpPr/>
            <p:nvPr/>
          </p:nvGrpSpPr>
          <p:grpSpPr>
            <a:xfrm>
              <a:off x="0" y="1496086"/>
              <a:ext cx="9144000" cy="5179020"/>
              <a:chOff x="0" y="1496086"/>
              <a:chExt cx="9144000" cy="5179020"/>
            </a:xfrm>
          </p:grpSpPr>
          <p:sp>
            <p:nvSpPr>
              <p:cNvPr id="350" name="円/楕円 349"/>
              <p:cNvSpPr/>
              <p:nvPr/>
            </p:nvSpPr>
            <p:spPr>
              <a:xfrm>
                <a:off x="1984178" y="2241873"/>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351" name="円/楕円 350"/>
              <p:cNvSpPr/>
              <p:nvPr/>
            </p:nvSpPr>
            <p:spPr>
              <a:xfrm>
                <a:off x="976066" y="2601913"/>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352" name="円/楕円 351"/>
              <p:cNvSpPr/>
              <p:nvPr/>
            </p:nvSpPr>
            <p:spPr>
              <a:xfrm>
                <a:off x="976066" y="3466009"/>
                <a:ext cx="504056" cy="504056"/>
              </a:xfrm>
              <a:prstGeom prst="ellipse">
                <a:avLst/>
              </a:prstGeom>
              <a:solidFill>
                <a:srgbClr val="7F7F7F"/>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353" name="円/楕円 352"/>
              <p:cNvSpPr/>
              <p:nvPr/>
            </p:nvSpPr>
            <p:spPr>
              <a:xfrm>
                <a:off x="1552130" y="4042073"/>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354" name="円/楕円 353"/>
              <p:cNvSpPr/>
              <p:nvPr/>
            </p:nvSpPr>
            <p:spPr>
              <a:xfrm>
                <a:off x="2416226" y="4168102"/>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355" name="円/楕円 354"/>
              <p:cNvSpPr/>
              <p:nvPr/>
            </p:nvSpPr>
            <p:spPr>
              <a:xfrm>
                <a:off x="3352330" y="3826049"/>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356" name="円/楕円 355"/>
              <p:cNvSpPr/>
              <p:nvPr/>
            </p:nvSpPr>
            <p:spPr>
              <a:xfrm>
                <a:off x="3424338" y="2889945"/>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357" name="円/楕円 356"/>
              <p:cNvSpPr/>
              <p:nvPr/>
            </p:nvSpPr>
            <p:spPr>
              <a:xfrm>
                <a:off x="2848274" y="2385889"/>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358" name="曲線コネクタ 357"/>
              <p:cNvCxnSpPr>
                <a:stCxn id="350" idx="1"/>
                <a:endCxn id="351"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359" name="曲線コネクタ 358"/>
              <p:cNvCxnSpPr>
                <a:stCxn id="350" idx="3"/>
                <a:endCxn id="352"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60" name="曲線コネクタ 359"/>
              <p:cNvCxnSpPr>
                <a:stCxn id="351" idx="2"/>
                <a:endCxn id="354"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361" name="曲線コネクタ 360"/>
              <p:cNvCxnSpPr>
                <a:stCxn id="352" idx="6"/>
                <a:endCxn id="354"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62" name="曲線コネクタ 361"/>
              <p:cNvCxnSpPr>
                <a:stCxn id="353" idx="7"/>
                <a:endCxn id="354"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363" name="曲線コネクタ 362"/>
              <p:cNvCxnSpPr>
                <a:stCxn id="354" idx="6"/>
                <a:endCxn id="355"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64" name="曲線コネクタ 363"/>
              <p:cNvCxnSpPr>
                <a:stCxn id="355" idx="6"/>
                <a:endCxn id="356"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365" name="曲線コネクタ 364"/>
              <p:cNvCxnSpPr>
                <a:stCxn id="354" idx="7"/>
                <a:endCxn id="356"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66" name="曲線コネクタ 365"/>
              <p:cNvCxnSpPr>
                <a:stCxn id="350" idx="7"/>
                <a:endCxn id="357"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367" name="曲線コネクタ 366"/>
              <p:cNvCxnSpPr>
                <a:stCxn id="350" idx="6"/>
                <a:endCxn id="354"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68" name="曲線コネクタ 367"/>
              <p:cNvCxnSpPr>
                <a:stCxn id="357" idx="7"/>
                <a:endCxn id="351"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369" name="テキスト ボックス 368"/>
              <p:cNvSpPr txBox="1"/>
              <p:nvPr/>
            </p:nvSpPr>
            <p:spPr>
              <a:xfrm>
                <a:off x="452920" y="5220397"/>
                <a:ext cx="2500880" cy="400110"/>
              </a:xfrm>
              <a:prstGeom prst="rect">
                <a:avLst/>
              </a:prstGeom>
              <a:noFill/>
            </p:spPr>
            <p:txBody>
              <a:bodyPr wrap="none" rtlCol="0">
                <a:spAutoFit/>
              </a:bodyPr>
              <a:lstStyle/>
              <a:p>
                <a:r>
                  <a:rPr kumimoji="1" lang="en-US" altLang="ja-JP" sz="2000" dirty="0" smtClean="0"/>
                  <a:t>Current Frontier = [ ]</a:t>
                </a:r>
                <a:endParaRPr kumimoji="1" lang="ja-JP" altLang="en-US" sz="2000" dirty="0"/>
              </a:p>
            </p:txBody>
          </p:sp>
          <p:sp>
            <p:nvSpPr>
              <p:cNvPr id="370" name="テキスト ボックス 369"/>
              <p:cNvSpPr txBox="1"/>
              <p:nvPr/>
            </p:nvSpPr>
            <p:spPr>
              <a:xfrm>
                <a:off x="772353" y="5731002"/>
                <a:ext cx="2173016" cy="400110"/>
              </a:xfrm>
              <a:prstGeom prst="rect">
                <a:avLst/>
              </a:prstGeom>
              <a:noFill/>
            </p:spPr>
            <p:txBody>
              <a:bodyPr wrap="none" rtlCol="0">
                <a:spAutoFit/>
              </a:bodyPr>
              <a:lstStyle/>
              <a:p>
                <a:r>
                  <a:rPr kumimoji="1" lang="en-US" altLang="ja-JP" sz="2000" dirty="0" smtClean="0"/>
                  <a:t>Next Frontier = [</a:t>
                </a:r>
                <a:r>
                  <a:rPr kumimoji="1" lang="en-US" altLang="ja-JP" sz="2000" dirty="0"/>
                  <a:t> </a:t>
                </a:r>
                <a:r>
                  <a:rPr kumimoji="1" lang="en-US" altLang="ja-JP" sz="2000" dirty="0" smtClean="0"/>
                  <a:t>]</a:t>
                </a:r>
                <a:endParaRPr kumimoji="1" lang="ja-JP" altLang="en-US" sz="2000" dirty="0"/>
              </a:p>
            </p:txBody>
          </p:sp>
          <p:sp>
            <p:nvSpPr>
              <p:cNvPr id="371" name="テキスト ボックス 370"/>
              <p:cNvSpPr txBox="1"/>
              <p:nvPr/>
            </p:nvSpPr>
            <p:spPr>
              <a:xfrm>
                <a:off x="1178311" y="6243215"/>
                <a:ext cx="3841516" cy="400110"/>
              </a:xfrm>
              <a:prstGeom prst="rect">
                <a:avLst/>
              </a:prstGeom>
              <a:noFill/>
            </p:spPr>
            <p:txBody>
              <a:bodyPr wrap="none" rtlCol="0">
                <a:spAutoFit/>
              </a:bodyPr>
              <a:lstStyle/>
              <a:p>
                <a:r>
                  <a:rPr kumimoji="1" lang="en-US" altLang="ja-JP" sz="2000" dirty="0" smtClean="0"/>
                  <a:t>BFS Tree = [2, </a:t>
                </a:r>
                <a:r>
                  <a:rPr kumimoji="1" lang="en-US" altLang="ja-JP" sz="2000" dirty="0"/>
                  <a:t>0</a:t>
                </a:r>
                <a:r>
                  <a:rPr kumimoji="1" lang="en-US" altLang="ja-JP" sz="2000" dirty="0" smtClean="0"/>
                  <a:t>, 2, </a:t>
                </a:r>
                <a:r>
                  <a:rPr kumimoji="1" lang="en-US" altLang="ja-JP" sz="2000" dirty="0"/>
                  <a:t>4</a:t>
                </a:r>
                <a:r>
                  <a:rPr kumimoji="1" lang="en-US" altLang="ja-JP" sz="2000" dirty="0" smtClean="0"/>
                  <a:t>, 2, </a:t>
                </a:r>
                <a:r>
                  <a:rPr kumimoji="1" lang="en-US" altLang="ja-JP" sz="2000" dirty="0"/>
                  <a:t>4</a:t>
                </a:r>
                <a:r>
                  <a:rPr kumimoji="1" lang="en-US" altLang="ja-JP" sz="2000" dirty="0" smtClean="0"/>
                  <a:t>, 4, 0]</a:t>
                </a:r>
                <a:endParaRPr kumimoji="1" lang="ja-JP" altLang="en-US" sz="2000" dirty="0"/>
              </a:p>
            </p:txBody>
          </p:sp>
          <p:sp>
            <p:nvSpPr>
              <p:cNvPr id="372" name="円/楕円 371"/>
              <p:cNvSpPr/>
              <p:nvPr/>
            </p:nvSpPr>
            <p:spPr>
              <a:xfrm>
                <a:off x="6083478" y="2490020"/>
                <a:ext cx="500498" cy="500500"/>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grpSp>
            <p:nvGrpSpPr>
              <p:cNvPr id="373" name="グループ化 35"/>
              <p:cNvGrpSpPr/>
              <p:nvPr/>
            </p:nvGrpSpPr>
            <p:grpSpPr>
              <a:xfrm>
                <a:off x="5182582" y="3227520"/>
                <a:ext cx="2302292" cy="502086"/>
                <a:chOff x="6732240" y="4221088"/>
                <a:chExt cx="1656184" cy="361181"/>
              </a:xfrm>
              <a:solidFill>
                <a:srgbClr val="7F7F7F"/>
              </a:solidFill>
            </p:grpSpPr>
            <p:sp>
              <p:nvSpPr>
                <p:cNvPr id="402" name="円/楕円 12"/>
                <p:cNvSpPr/>
                <p:nvPr/>
              </p:nvSpPr>
              <p:spPr>
                <a:xfrm>
                  <a:off x="6732240" y="4222229"/>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403" name="円/楕円 13"/>
                <p:cNvSpPr/>
                <p:nvPr/>
              </p:nvSpPr>
              <p:spPr>
                <a:xfrm>
                  <a:off x="8028384" y="42210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grpSp>
          <p:grpSp>
            <p:nvGrpSpPr>
              <p:cNvPr id="374" name="グループ化 34"/>
              <p:cNvGrpSpPr/>
              <p:nvPr/>
            </p:nvGrpSpPr>
            <p:grpSpPr>
              <a:xfrm>
                <a:off x="4782183" y="4117059"/>
                <a:ext cx="3403388" cy="500500"/>
                <a:chOff x="6444208" y="4860988"/>
                <a:chExt cx="2448272" cy="360040"/>
              </a:xfrm>
              <a:solidFill>
                <a:srgbClr val="7F7F7F"/>
              </a:solidFill>
            </p:grpSpPr>
            <p:sp>
              <p:nvSpPr>
                <p:cNvPr id="397" name="円/楕円 396"/>
                <p:cNvSpPr/>
                <p:nvPr/>
              </p:nvSpPr>
              <p:spPr>
                <a:xfrm>
                  <a:off x="6444208" y="48609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398" name="円/楕円 397"/>
                <p:cNvSpPr/>
                <p:nvPr/>
              </p:nvSpPr>
              <p:spPr>
                <a:xfrm>
                  <a:off x="7020272" y="48609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399" name="円/楕円 398"/>
                <p:cNvSpPr/>
                <p:nvPr/>
              </p:nvSpPr>
              <p:spPr>
                <a:xfrm>
                  <a:off x="7524328" y="48609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400" name="円/楕円 399"/>
                <p:cNvSpPr/>
                <p:nvPr/>
              </p:nvSpPr>
              <p:spPr>
                <a:xfrm>
                  <a:off x="8532440" y="48609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401" name="円/楕円 400"/>
                <p:cNvSpPr/>
                <p:nvPr/>
              </p:nvSpPr>
              <p:spPr>
                <a:xfrm>
                  <a:off x="8028384" y="48609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grpSp>
          <p:cxnSp>
            <p:nvCxnSpPr>
              <p:cNvPr id="375" name="直線コネクタ 374"/>
              <p:cNvCxnSpPr>
                <a:stCxn id="372" idx="3"/>
              </p:cNvCxnSpPr>
              <p:nvPr/>
            </p:nvCxnSpPr>
            <p:spPr>
              <a:xfrm flipH="1">
                <a:off x="5609783" y="2917223"/>
                <a:ext cx="546992" cy="385181"/>
              </a:xfrm>
              <a:prstGeom prst="line">
                <a:avLst/>
              </a:prstGeom>
              <a:ln/>
            </p:spPr>
            <p:style>
              <a:lnRef idx="2">
                <a:schemeClr val="dk1"/>
              </a:lnRef>
              <a:fillRef idx="1">
                <a:schemeClr val="lt1"/>
              </a:fillRef>
              <a:effectRef idx="0">
                <a:schemeClr val="dk1"/>
              </a:effectRef>
              <a:fontRef idx="minor">
                <a:schemeClr val="dk1"/>
              </a:fontRef>
            </p:style>
          </p:cxnSp>
          <p:cxnSp>
            <p:nvCxnSpPr>
              <p:cNvPr id="376" name="直線コネクタ 375"/>
              <p:cNvCxnSpPr>
                <a:stCxn id="372" idx="5"/>
              </p:cNvCxnSpPr>
              <p:nvPr/>
            </p:nvCxnSpPr>
            <p:spPr>
              <a:xfrm>
                <a:off x="6510680" y="2917223"/>
                <a:ext cx="546992" cy="383595"/>
              </a:xfrm>
              <a:prstGeom prst="line">
                <a:avLst/>
              </a:prstGeom>
              <a:ln/>
            </p:spPr>
            <p:style>
              <a:lnRef idx="2">
                <a:schemeClr val="dk1"/>
              </a:lnRef>
              <a:fillRef idx="1">
                <a:schemeClr val="lt1"/>
              </a:fillRef>
              <a:effectRef idx="0">
                <a:schemeClr val="dk1"/>
              </a:effectRef>
              <a:fontRef idx="minor">
                <a:schemeClr val="dk1"/>
              </a:fontRef>
            </p:style>
          </p:cxnSp>
          <p:cxnSp>
            <p:nvCxnSpPr>
              <p:cNvPr id="377" name="直線コネクタ 376"/>
              <p:cNvCxnSpPr>
                <a:stCxn id="402" idx="3"/>
                <a:endCxn id="397" idx="0"/>
              </p:cNvCxnSpPr>
              <p:nvPr/>
            </p:nvCxnSpPr>
            <p:spPr>
              <a:xfrm flipH="1">
                <a:off x="5032432" y="3656309"/>
                <a:ext cx="223446" cy="460750"/>
              </a:xfrm>
              <a:prstGeom prst="line">
                <a:avLst/>
              </a:prstGeom>
              <a:ln/>
            </p:spPr>
            <p:style>
              <a:lnRef idx="2">
                <a:schemeClr val="dk1"/>
              </a:lnRef>
              <a:fillRef idx="1">
                <a:schemeClr val="lt1"/>
              </a:fillRef>
              <a:effectRef idx="0">
                <a:schemeClr val="dk1"/>
              </a:effectRef>
              <a:fontRef idx="minor">
                <a:schemeClr val="dk1"/>
              </a:fontRef>
            </p:style>
          </p:cxnSp>
          <p:cxnSp>
            <p:nvCxnSpPr>
              <p:cNvPr id="378" name="直線コネクタ 377"/>
              <p:cNvCxnSpPr>
                <a:stCxn id="402" idx="5"/>
                <a:endCxn id="398" idx="0"/>
              </p:cNvCxnSpPr>
              <p:nvPr/>
            </p:nvCxnSpPr>
            <p:spPr>
              <a:xfrm>
                <a:off x="5609784" y="3656309"/>
                <a:ext cx="223445" cy="460750"/>
              </a:xfrm>
              <a:prstGeom prst="line">
                <a:avLst/>
              </a:prstGeom>
              <a:ln/>
            </p:spPr>
            <p:style>
              <a:lnRef idx="2">
                <a:schemeClr val="dk1"/>
              </a:lnRef>
              <a:fillRef idx="1">
                <a:schemeClr val="lt1"/>
              </a:fillRef>
              <a:effectRef idx="0">
                <a:schemeClr val="dk1"/>
              </a:effectRef>
              <a:fontRef idx="minor">
                <a:schemeClr val="dk1"/>
              </a:fontRef>
            </p:style>
          </p:cxnSp>
          <p:cxnSp>
            <p:nvCxnSpPr>
              <p:cNvPr id="379" name="直線コネクタ 378"/>
              <p:cNvCxnSpPr>
                <a:stCxn id="403" idx="3"/>
                <a:endCxn id="399" idx="0"/>
              </p:cNvCxnSpPr>
              <p:nvPr/>
            </p:nvCxnSpPr>
            <p:spPr>
              <a:xfrm flipH="1">
                <a:off x="6533927" y="3654723"/>
                <a:ext cx="523745" cy="462337"/>
              </a:xfrm>
              <a:prstGeom prst="line">
                <a:avLst/>
              </a:prstGeom>
              <a:ln/>
            </p:spPr>
            <p:style>
              <a:lnRef idx="2">
                <a:schemeClr val="dk1"/>
              </a:lnRef>
              <a:fillRef idx="1">
                <a:schemeClr val="lt1"/>
              </a:fillRef>
              <a:effectRef idx="0">
                <a:schemeClr val="dk1"/>
              </a:effectRef>
              <a:fontRef idx="minor">
                <a:schemeClr val="dk1"/>
              </a:fontRef>
            </p:style>
          </p:cxnSp>
          <p:cxnSp>
            <p:nvCxnSpPr>
              <p:cNvPr id="380" name="直線コネクタ 379"/>
              <p:cNvCxnSpPr>
                <a:stCxn id="403" idx="4"/>
                <a:endCxn id="401" idx="0"/>
              </p:cNvCxnSpPr>
              <p:nvPr/>
            </p:nvCxnSpPr>
            <p:spPr>
              <a:xfrm flipH="1">
                <a:off x="7234624" y="3728020"/>
                <a:ext cx="1" cy="389040"/>
              </a:xfrm>
              <a:prstGeom prst="line">
                <a:avLst/>
              </a:prstGeom>
              <a:ln/>
            </p:spPr>
            <p:style>
              <a:lnRef idx="2">
                <a:schemeClr val="dk1"/>
              </a:lnRef>
              <a:fillRef idx="1">
                <a:schemeClr val="lt1"/>
              </a:fillRef>
              <a:effectRef idx="0">
                <a:schemeClr val="dk1"/>
              </a:effectRef>
              <a:fontRef idx="minor">
                <a:schemeClr val="dk1"/>
              </a:fontRef>
            </p:style>
          </p:cxnSp>
          <p:cxnSp>
            <p:nvCxnSpPr>
              <p:cNvPr id="381" name="直線コネクタ 380"/>
              <p:cNvCxnSpPr>
                <a:stCxn id="403" idx="5"/>
                <a:endCxn id="400" idx="0"/>
              </p:cNvCxnSpPr>
              <p:nvPr/>
            </p:nvCxnSpPr>
            <p:spPr>
              <a:xfrm>
                <a:off x="7411578" y="3654723"/>
                <a:ext cx="523744" cy="462337"/>
              </a:xfrm>
              <a:prstGeom prst="line">
                <a:avLst/>
              </a:prstGeom>
              <a:ln/>
            </p:spPr>
            <p:style>
              <a:lnRef idx="2">
                <a:schemeClr val="dk1"/>
              </a:lnRef>
              <a:fillRef idx="1">
                <a:schemeClr val="lt1"/>
              </a:fillRef>
              <a:effectRef idx="0">
                <a:schemeClr val="dk1"/>
              </a:effectRef>
              <a:fontRef idx="minor">
                <a:schemeClr val="dk1"/>
              </a:fontRef>
            </p:style>
          </p:cxnSp>
          <p:cxnSp>
            <p:nvCxnSpPr>
              <p:cNvPr id="382" name="直線コネクタ 381"/>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383" name="直線コネクタ 382"/>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384" name="テキスト ボックス 383"/>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385" name="テキスト ボックス 384"/>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386" name="テキスト ボックス 385"/>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387" name="テキスト ボックス 386"/>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388" name="直線コネクタ 387"/>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389" name="テキスト ボックス 388"/>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3</a:t>
                </a:r>
                <a:endParaRPr kumimoji="1" lang="ja-JP" altLang="en-US" dirty="0"/>
              </a:p>
            </p:txBody>
          </p:sp>
          <p:grpSp>
            <p:nvGrpSpPr>
              <p:cNvPr id="390" name="図形グループ 389"/>
              <p:cNvGrpSpPr/>
              <p:nvPr/>
            </p:nvGrpSpPr>
            <p:grpSpPr>
              <a:xfrm>
                <a:off x="6265785" y="5265995"/>
                <a:ext cx="2552356" cy="1409111"/>
                <a:chOff x="6265785" y="5265995"/>
                <a:chExt cx="2552356" cy="1409111"/>
              </a:xfrm>
            </p:grpSpPr>
            <p:sp>
              <p:nvSpPr>
                <p:cNvPr id="391" name="円/楕円 390"/>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92" name="円/楕円 391"/>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93" name="テキスト ボックス 392"/>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394" name="テキスト ボックス 393"/>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395" name="円/楕円 394"/>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96" name="テキスト ボックス 395"/>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sp>
        <p:nvSpPr>
          <p:cNvPr id="29" name="コンテンツ プレースホルダー 28"/>
          <p:cNvSpPr>
            <a:spLocks noGrp="1"/>
          </p:cNvSpPr>
          <p:nvPr>
            <p:ph idx="1"/>
          </p:nvPr>
        </p:nvSpPr>
        <p:spPr>
          <a:xfrm>
            <a:off x="4478207" y="1600200"/>
            <a:ext cx="4358640" cy="3266440"/>
          </a:xfrm>
          <a:solidFill>
            <a:srgbClr val="FFFFFF"/>
          </a:solidFill>
        </p:spPr>
        <p:txBody>
          <a:bodyPr>
            <a:normAutofit fontScale="85000" lnSpcReduction="20000"/>
          </a:bodyPr>
          <a:lstStyle/>
          <a:p>
            <a:pPr marL="457200" indent="-457200">
              <a:buFont typeface="+mj-lt"/>
              <a:buAutoNum type="arabicPeriod"/>
            </a:pPr>
            <a:endParaRPr kumimoji="1" lang="en-US" altLang="ja-JP" sz="2000" dirty="0" smtClean="0"/>
          </a:p>
          <a:p>
            <a:pPr marL="457200" indent="-457200">
              <a:buFont typeface="+mj-lt"/>
              <a:buAutoNum type="arabicPeriod"/>
            </a:pPr>
            <a:r>
              <a:rPr lang="en-US" altLang="ja-JP" sz="2000" dirty="0"/>
              <a:t>Add source </a:t>
            </a:r>
            <a:r>
              <a:rPr lang="en-US" altLang="ja-JP" sz="2000" dirty="0" smtClean="0"/>
              <a:t>vertex </a:t>
            </a:r>
            <a:r>
              <a:rPr lang="en-US" altLang="ja-JP" sz="2000" i="1" dirty="0" err="1" smtClean="0"/>
              <a:t>v</a:t>
            </a:r>
            <a:r>
              <a:rPr lang="en-US" altLang="ja-JP" sz="2000" i="1" baseline="-25000" dirty="0" err="1" smtClean="0"/>
              <a:t>s</a:t>
            </a:r>
            <a:r>
              <a:rPr lang="en-US" altLang="ja-JP" sz="2000" dirty="0" smtClean="0"/>
              <a:t> into </a:t>
            </a:r>
            <a:r>
              <a:rPr lang="en-US" altLang="ja-JP" sz="2000" dirty="0"/>
              <a:t>the </a:t>
            </a:r>
            <a:r>
              <a:rPr lang="en-US" altLang="ja-JP" sz="2000" dirty="0" smtClean="0"/>
              <a:t>Current </a:t>
            </a:r>
            <a:r>
              <a:rPr lang="en-US" altLang="ja-JP" sz="2000" dirty="0"/>
              <a:t>F</a:t>
            </a:r>
            <a:r>
              <a:rPr lang="en-US" altLang="ja-JP" sz="2000" dirty="0" smtClean="0"/>
              <a:t>rontier</a:t>
            </a:r>
            <a:r>
              <a:rPr lang="en-US" altLang="ja-JP" sz="2000" dirty="0"/>
              <a:t>, and give label </a:t>
            </a:r>
            <a:r>
              <a:rPr lang="en-US" altLang="ja-JP" sz="2000" i="1" dirty="0" err="1"/>
              <a:t>v</a:t>
            </a:r>
            <a:r>
              <a:rPr lang="en-US" altLang="ja-JP" sz="2000" i="1" baseline="-25000" dirty="0" err="1"/>
              <a:t>s</a:t>
            </a:r>
            <a:r>
              <a:rPr lang="en-US" altLang="ja-JP" sz="2000" dirty="0"/>
              <a:t> by its own vertex number </a:t>
            </a:r>
            <a:r>
              <a:rPr lang="en-US" altLang="ja-JP" sz="2000" i="1" dirty="0" smtClean="0"/>
              <a:t>s</a:t>
            </a:r>
            <a:r>
              <a:rPr lang="en-US" altLang="ja-JP" sz="2000" dirty="0" smtClean="0"/>
              <a:t> (BFS iteration 0)</a:t>
            </a:r>
            <a:endParaRPr lang="en-US" altLang="ja-JP" sz="2000" dirty="0"/>
          </a:p>
          <a:p>
            <a:pPr marL="0" indent="0">
              <a:buNone/>
            </a:pPr>
            <a:endParaRPr kumimoji="1" lang="en-US" altLang="ja-JP" sz="2000" dirty="0" smtClean="0"/>
          </a:p>
          <a:p>
            <a:pPr marL="457200" indent="-457200">
              <a:buFont typeface="+mj-lt"/>
              <a:buAutoNum type="arabicPeriod"/>
            </a:pPr>
            <a:r>
              <a:rPr lang="en-US" altLang="ja-JP" sz="2000" dirty="0"/>
              <a:t>Add </a:t>
            </a:r>
            <a:r>
              <a:rPr lang="en-US" altLang="ja-JP" sz="2000" dirty="0" smtClean="0"/>
              <a:t>unvisited neighbors </a:t>
            </a:r>
            <a:r>
              <a:rPr lang="en-US" altLang="ja-JP" sz="2000" i="1" dirty="0"/>
              <a:t>v</a:t>
            </a:r>
            <a:r>
              <a:rPr lang="en-US" altLang="ja-JP" sz="2000" i="1" baseline="-25000" dirty="0"/>
              <a:t>i</a:t>
            </a:r>
            <a:r>
              <a:rPr lang="en-US" altLang="ja-JP" sz="2000" dirty="0"/>
              <a:t> </a:t>
            </a:r>
            <a:r>
              <a:rPr lang="en-US" altLang="ja-JP" sz="2000" dirty="0" smtClean="0"/>
              <a:t>of the vertices in </a:t>
            </a:r>
            <a:r>
              <a:rPr lang="en-US" altLang="ja-JP" sz="2000" dirty="0"/>
              <a:t>the </a:t>
            </a:r>
            <a:r>
              <a:rPr lang="en-US" altLang="ja-JP" sz="2000" dirty="0" smtClean="0"/>
              <a:t>Current </a:t>
            </a:r>
            <a:r>
              <a:rPr lang="en-US" altLang="ja-JP" sz="2000" dirty="0"/>
              <a:t>F</a:t>
            </a:r>
            <a:r>
              <a:rPr lang="en-US" altLang="ja-JP" sz="2000" dirty="0" smtClean="0"/>
              <a:t>rontier </a:t>
            </a:r>
            <a:r>
              <a:rPr lang="en-US" altLang="ja-JP" sz="2000" dirty="0"/>
              <a:t>into the </a:t>
            </a:r>
            <a:r>
              <a:rPr lang="en-US" altLang="ja-JP" sz="2000" dirty="0" smtClean="0"/>
              <a:t>Next </a:t>
            </a:r>
            <a:r>
              <a:rPr lang="en-US" altLang="ja-JP" sz="2000" dirty="0"/>
              <a:t>F</a:t>
            </a:r>
            <a:r>
              <a:rPr lang="en-US" altLang="ja-JP" sz="2000" dirty="0" smtClean="0"/>
              <a:t>rontier</a:t>
            </a:r>
            <a:r>
              <a:rPr lang="en-US" altLang="ja-JP" sz="2000" dirty="0"/>
              <a:t>. Give label </a:t>
            </a:r>
            <a:r>
              <a:rPr lang="en-US" altLang="ja-JP" sz="2000" i="1" dirty="0"/>
              <a:t>v</a:t>
            </a:r>
            <a:r>
              <a:rPr lang="en-US" altLang="ja-JP" sz="2000" i="1" baseline="-25000" dirty="0"/>
              <a:t>i</a:t>
            </a:r>
            <a:r>
              <a:rPr lang="en-US" altLang="ja-JP" sz="2000" baseline="-25000" dirty="0"/>
              <a:t> </a:t>
            </a:r>
            <a:r>
              <a:rPr lang="en-US" altLang="ja-JP" sz="2000" dirty="0"/>
              <a:t>by its parent vertex number </a:t>
            </a:r>
            <a:r>
              <a:rPr lang="en-US" altLang="ja-JP" sz="2000" i="1" dirty="0" smtClean="0"/>
              <a:t>pi</a:t>
            </a:r>
            <a:endParaRPr kumimoji="1" lang="en-US" altLang="ja-JP" sz="2000" dirty="0" smtClean="0"/>
          </a:p>
          <a:p>
            <a:pPr marL="457200" indent="-457200">
              <a:buFont typeface="+mj-lt"/>
              <a:buAutoNum type="arabicPeriod"/>
            </a:pPr>
            <a:endParaRPr lang="en-US" altLang="ja-JP" sz="2000" dirty="0" smtClean="0"/>
          </a:p>
          <a:p>
            <a:pPr marL="457200" indent="-457200">
              <a:buFont typeface="+mj-lt"/>
              <a:buAutoNum type="arabicPeriod"/>
            </a:pPr>
            <a:r>
              <a:rPr lang="en-US" altLang="ja-JP" sz="2000" dirty="0" smtClean="0"/>
              <a:t>If </a:t>
            </a:r>
            <a:r>
              <a:rPr lang="en-US" altLang="ja-JP" sz="2000" dirty="0"/>
              <a:t>the next frontier is not empty, swap </a:t>
            </a:r>
            <a:r>
              <a:rPr lang="en-US" altLang="ja-JP" sz="2000" dirty="0" smtClean="0"/>
              <a:t>Current </a:t>
            </a:r>
            <a:r>
              <a:rPr lang="en-US" altLang="ja-JP" sz="2000" dirty="0"/>
              <a:t>F</a:t>
            </a:r>
            <a:r>
              <a:rPr lang="en-US" altLang="ja-JP" sz="2000" dirty="0" smtClean="0"/>
              <a:t>rontier </a:t>
            </a:r>
            <a:r>
              <a:rPr lang="en-US" altLang="ja-JP" sz="2000" dirty="0"/>
              <a:t>with </a:t>
            </a:r>
            <a:r>
              <a:rPr lang="en-US" altLang="ja-JP" sz="2000" dirty="0" smtClean="0"/>
              <a:t>Next </a:t>
            </a:r>
            <a:r>
              <a:rPr lang="en-US" altLang="ja-JP" sz="2000" dirty="0"/>
              <a:t>F</a:t>
            </a:r>
            <a:r>
              <a:rPr lang="en-US" altLang="ja-JP" sz="2000" dirty="0" smtClean="0"/>
              <a:t>rontier </a:t>
            </a:r>
            <a:r>
              <a:rPr lang="en-US" altLang="ja-JP" sz="2000" dirty="0"/>
              <a:t>then repeat step 2. Otherwise, finish searching and output </a:t>
            </a:r>
            <a:r>
              <a:rPr lang="en-US" altLang="ja-JP" sz="2000" dirty="0" smtClean="0"/>
              <a:t>labels </a:t>
            </a:r>
            <a:endParaRPr lang="en-US" altLang="ja-JP" sz="2000" dirty="0"/>
          </a:p>
        </p:txBody>
      </p:sp>
      <p:sp>
        <p:nvSpPr>
          <p:cNvPr id="30" name="テキスト ボックス 29"/>
          <p:cNvSpPr txBox="1"/>
          <p:nvPr/>
        </p:nvSpPr>
        <p:spPr>
          <a:xfrm>
            <a:off x="639189" y="6238991"/>
            <a:ext cx="1781532" cy="400110"/>
          </a:xfrm>
          <a:prstGeom prst="rect">
            <a:avLst/>
          </a:prstGeom>
          <a:solidFill>
            <a:srgbClr val="FFFFFF"/>
          </a:solidFill>
        </p:spPr>
        <p:txBody>
          <a:bodyPr wrap="none" rtlCol="0">
            <a:spAutoFit/>
          </a:bodyPr>
          <a:lstStyle/>
          <a:p>
            <a:r>
              <a:rPr kumimoji="1" lang="en-US" altLang="ja-JP" sz="2000" dirty="0" smtClean="0"/>
              <a:t>Label (parent)</a:t>
            </a:r>
            <a:endParaRPr kumimoji="1" lang="ja-JP" altLang="en-US" sz="2000" dirty="0"/>
          </a:p>
        </p:txBody>
      </p:sp>
      <p:sp>
        <p:nvSpPr>
          <p:cNvPr id="4" name="日付プレースホルダー 3"/>
          <p:cNvSpPr>
            <a:spLocks noGrp="1"/>
          </p:cNvSpPr>
          <p:nvPr>
            <p:ph type="dt" sz="half" idx="10"/>
          </p:nvPr>
        </p:nvSpPr>
        <p:spPr/>
        <p:txBody>
          <a:bodyPr/>
          <a:lstStyle/>
          <a:p>
            <a:fld id="{E420A087-102F-0D4D-9A3E-9688070F10FC}"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10</a:t>
            </a:fld>
            <a:endParaRPr lang="en-US"/>
          </a:p>
        </p:txBody>
      </p:sp>
    </p:spTree>
    <p:custDataLst>
      <p:tags r:id="rId1"/>
    </p:custDataLst>
    <p:extLst>
      <p:ext uri="{BB962C8B-B14F-4D97-AF65-F5344CB8AC3E}">
        <p14:creationId xmlns:p14="http://schemas.microsoft.com/office/powerpoint/2010/main" val="1121105031"/>
      </p:ext>
    </p:extLst>
  </p:cSld>
  <p:clrMapOvr>
    <a:masterClrMapping/>
  </p:clrMapOvr>
  <mc:AlternateContent xmlns:mc="http://schemas.openxmlformats.org/markup-compatibility/2006" xmlns:p14="http://schemas.microsoft.com/office/powerpoint/2010/main">
    <mc:Choice Requires="p14">
      <p:transition spd="slow" p14:dur="2000" advTm="70323"/>
    </mc:Choice>
    <mc:Fallback xmlns="">
      <p:transition xmlns:p14="http://schemas.microsoft.com/office/powerpoint/2010/main" spd="slow" advTm="70323"/>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a:t>Level synchronized </a:t>
            </a:r>
            <a:r>
              <a:rPr kumimoji="1" lang="en-US" altLang="ja-JP" dirty="0" smtClean="0"/>
              <a:t>BFS</a:t>
            </a:r>
            <a:r>
              <a:rPr kumimoji="1" lang="en-US" altLang="ja-JP" dirty="0"/>
              <a:t> </a:t>
            </a:r>
            <a:r>
              <a:rPr kumimoji="1" lang="en-US" altLang="ja-JP" dirty="0" smtClean="0"/>
              <a:t>with multi-GPU</a:t>
            </a:r>
            <a:endParaRPr kumimoji="1" lang="ja-JP" altLang="en-US" dirty="0"/>
          </a:p>
        </p:txBody>
      </p:sp>
      <p:sp>
        <p:nvSpPr>
          <p:cNvPr id="3" name="コンテンツ プレースホルダー 2"/>
          <p:cNvSpPr>
            <a:spLocks noGrp="1"/>
          </p:cNvSpPr>
          <p:nvPr>
            <p:ph idx="1"/>
          </p:nvPr>
        </p:nvSpPr>
        <p:spPr>
          <a:xfrm>
            <a:off x="457200" y="1600200"/>
            <a:ext cx="8229600" cy="1050235"/>
          </a:xfrm>
        </p:spPr>
        <p:txBody>
          <a:bodyPr>
            <a:normAutofit fontScale="92500" lnSpcReduction="20000"/>
          </a:bodyPr>
          <a:lstStyle/>
          <a:p>
            <a:r>
              <a:rPr kumimoji="1" lang="en-US" altLang="ja-JP" dirty="0" smtClean="0"/>
              <a:t>Divide the graph into n pieces</a:t>
            </a:r>
          </a:p>
          <a:p>
            <a:r>
              <a:rPr kumimoji="1" lang="en-US" altLang="ja-JP" dirty="0" smtClean="0"/>
              <a:t>Each GPU process </a:t>
            </a:r>
            <a:r>
              <a:rPr kumimoji="1" lang="en-US" altLang="ja-JP" i="1" dirty="0" smtClean="0"/>
              <a:t>N/n</a:t>
            </a:r>
            <a:r>
              <a:rPr kumimoji="1" lang="en-US" altLang="ja-JP" dirty="0"/>
              <a:t> </a:t>
            </a:r>
            <a:r>
              <a:rPr kumimoji="1" lang="en-US" altLang="ja-JP" dirty="0" smtClean="0"/>
              <a:t>vertices and the corresponding adjacency lists in parallel</a:t>
            </a:r>
          </a:p>
        </p:txBody>
      </p:sp>
      <p:sp>
        <p:nvSpPr>
          <p:cNvPr id="4" name="日付プレースホルダー 3"/>
          <p:cNvSpPr>
            <a:spLocks noGrp="1"/>
          </p:cNvSpPr>
          <p:nvPr>
            <p:ph type="dt" sz="half" idx="10"/>
          </p:nvPr>
        </p:nvSpPr>
        <p:spPr/>
        <p:txBody>
          <a:bodyPr/>
          <a:lstStyle/>
          <a:p>
            <a:fld id="{B66006C2-9462-E74B-B714-1CC1A1D19C88}"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11</a:t>
            </a:fld>
            <a:endParaRPr lang="en-US"/>
          </a:p>
        </p:txBody>
      </p:sp>
      <p:grpSp>
        <p:nvGrpSpPr>
          <p:cNvPr id="6" name="図形グループ 5"/>
          <p:cNvGrpSpPr/>
          <p:nvPr/>
        </p:nvGrpSpPr>
        <p:grpSpPr>
          <a:xfrm>
            <a:off x="1064270" y="3743690"/>
            <a:ext cx="2952329" cy="2430286"/>
            <a:chOff x="1064270" y="3743690"/>
            <a:chExt cx="2952329" cy="2430286"/>
          </a:xfrm>
        </p:grpSpPr>
        <p:sp>
          <p:nvSpPr>
            <p:cNvPr id="9" name="円/楕円 8"/>
            <p:cNvSpPr/>
            <p:nvPr/>
          </p:nvSpPr>
          <p:spPr>
            <a:xfrm>
              <a:off x="2072383" y="37436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0" name="円/楕円 9"/>
            <p:cNvSpPr/>
            <p:nvPr/>
          </p:nvSpPr>
          <p:spPr>
            <a:xfrm>
              <a:off x="1064271" y="410373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1" name="円/楕円 10"/>
            <p:cNvSpPr/>
            <p:nvPr/>
          </p:nvSpPr>
          <p:spPr>
            <a:xfrm>
              <a:off x="1064271" y="4967826"/>
              <a:ext cx="504056" cy="504056"/>
            </a:xfrm>
            <a:prstGeom prst="ellipse">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2" name="円/楕円 11"/>
            <p:cNvSpPr/>
            <p:nvPr/>
          </p:nvSpPr>
          <p:spPr>
            <a:xfrm>
              <a:off x="1640335" y="55438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3" name="円/楕円 12"/>
            <p:cNvSpPr/>
            <p:nvPr/>
          </p:nvSpPr>
          <p:spPr>
            <a:xfrm>
              <a:off x="2504431" y="566992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14" name="円/楕円 13"/>
            <p:cNvSpPr/>
            <p:nvPr/>
          </p:nvSpPr>
          <p:spPr>
            <a:xfrm>
              <a:off x="3440535" y="532786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5" name="円/楕円 14"/>
            <p:cNvSpPr/>
            <p:nvPr/>
          </p:nvSpPr>
          <p:spPr>
            <a:xfrm>
              <a:off x="3512543" y="4391762"/>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6" name="円/楕円 15"/>
            <p:cNvSpPr/>
            <p:nvPr/>
          </p:nvSpPr>
          <p:spPr>
            <a:xfrm>
              <a:off x="2936479" y="388770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17" name="曲線コネクタ 16"/>
            <p:cNvCxnSpPr>
              <a:stCxn id="9" idx="1"/>
              <a:endCxn id="10" idx="0"/>
            </p:cNvCxnSpPr>
            <p:nvPr/>
          </p:nvCxnSpPr>
          <p:spPr>
            <a:xfrm rot="16200000" flipH="1" flipV="1">
              <a:off x="1588138" y="3545667"/>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18" name="曲線コネクタ 17"/>
            <p:cNvCxnSpPr>
              <a:stCxn id="9" idx="3"/>
              <a:endCxn id="11" idx="6"/>
            </p:cNvCxnSpPr>
            <p:nvPr/>
          </p:nvCxnSpPr>
          <p:spPr>
            <a:xfrm rot="5400000">
              <a:off x="1334302" y="4407955"/>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9" name="曲線コネクタ 18"/>
            <p:cNvCxnSpPr>
              <a:stCxn id="10" idx="2"/>
              <a:endCxn id="13" idx="3"/>
            </p:cNvCxnSpPr>
            <p:nvPr/>
          </p:nvCxnSpPr>
          <p:spPr>
            <a:xfrm rot="10800000" flipH="1" flipV="1">
              <a:off x="1064270" y="4355758"/>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20" name="曲線コネクタ 19"/>
            <p:cNvCxnSpPr>
              <a:stCxn id="11" idx="6"/>
              <a:endCxn id="13" idx="1"/>
            </p:cNvCxnSpPr>
            <p:nvPr/>
          </p:nvCxnSpPr>
          <p:spPr>
            <a:xfrm>
              <a:off x="1568327" y="5219854"/>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1" name="曲線コネクタ 20"/>
            <p:cNvCxnSpPr>
              <a:stCxn id="12" idx="7"/>
              <a:endCxn id="13" idx="1"/>
            </p:cNvCxnSpPr>
            <p:nvPr/>
          </p:nvCxnSpPr>
          <p:spPr>
            <a:xfrm rot="16200000" flipH="1">
              <a:off x="2261396" y="5426885"/>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22" name="曲線コネクタ 21"/>
            <p:cNvCxnSpPr>
              <a:stCxn id="13" idx="6"/>
              <a:endCxn id="14" idx="3"/>
            </p:cNvCxnSpPr>
            <p:nvPr/>
          </p:nvCxnSpPr>
          <p:spPr>
            <a:xfrm flipV="1">
              <a:off x="3008487" y="5758106"/>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3" name="曲線コネクタ 22"/>
            <p:cNvCxnSpPr>
              <a:stCxn id="14" idx="6"/>
              <a:endCxn id="15" idx="6"/>
            </p:cNvCxnSpPr>
            <p:nvPr/>
          </p:nvCxnSpPr>
          <p:spPr>
            <a:xfrm flipV="1">
              <a:off x="3944591" y="4643790"/>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24" name="曲線コネクタ 23"/>
            <p:cNvCxnSpPr>
              <a:stCxn id="13" idx="7"/>
              <a:endCxn id="15" idx="2"/>
            </p:cNvCxnSpPr>
            <p:nvPr/>
          </p:nvCxnSpPr>
          <p:spPr>
            <a:xfrm rot="5400000" flipH="1" flipV="1">
              <a:off x="2673633" y="4904827"/>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5" name="曲線コネクタ 24"/>
            <p:cNvCxnSpPr>
              <a:stCxn id="9" idx="7"/>
              <a:endCxn id="16" idx="0"/>
            </p:cNvCxnSpPr>
            <p:nvPr/>
          </p:nvCxnSpPr>
          <p:spPr>
            <a:xfrm rot="16200000" flipH="1">
              <a:off x="2810464" y="3509664"/>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26" name="曲線コネクタ 25"/>
            <p:cNvCxnSpPr>
              <a:stCxn id="9" idx="6"/>
              <a:endCxn id="13" idx="0"/>
            </p:cNvCxnSpPr>
            <p:nvPr/>
          </p:nvCxnSpPr>
          <p:spPr>
            <a:xfrm>
              <a:off x="2576439" y="3995718"/>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7" name="曲線コネクタ 26"/>
            <p:cNvCxnSpPr>
              <a:stCxn id="16" idx="7"/>
              <a:endCxn id="10" idx="1"/>
            </p:cNvCxnSpPr>
            <p:nvPr/>
          </p:nvCxnSpPr>
          <p:spPr>
            <a:xfrm rot="16200000" flipH="1" flipV="1">
              <a:off x="2144391" y="2955220"/>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grpSp>
      <p:sp>
        <p:nvSpPr>
          <p:cNvPr id="63" name="テキスト ボックス 62"/>
          <p:cNvSpPr txBox="1"/>
          <p:nvPr/>
        </p:nvSpPr>
        <p:spPr>
          <a:xfrm>
            <a:off x="624860" y="2957715"/>
            <a:ext cx="1089286" cy="369332"/>
          </a:xfrm>
          <a:prstGeom prst="rect">
            <a:avLst/>
          </a:prstGeom>
          <a:noFill/>
        </p:spPr>
        <p:txBody>
          <a:bodyPr wrap="none" rtlCol="0">
            <a:spAutoFit/>
          </a:bodyPr>
          <a:lstStyle/>
          <a:p>
            <a:r>
              <a:rPr kumimoji="1" lang="en-US" altLang="ja-JP" dirty="0" smtClean="0"/>
              <a:t>ex) n = 4</a:t>
            </a:r>
            <a:endParaRPr kumimoji="1" lang="ja-JP" altLang="en-US" dirty="0"/>
          </a:p>
        </p:txBody>
      </p:sp>
      <p:sp>
        <p:nvSpPr>
          <p:cNvPr id="64" name="右矢印 63"/>
          <p:cNvSpPr/>
          <p:nvPr/>
        </p:nvSpPr>
        <p:spPr>
          <a:xfrm>
            <a:off x="4545454" y="4355758"/>
            <a:ext cx="647700" cy="540060"/>
          </a:xfrm>
          <a:prstGeom prst="right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72" name="図形グループ 71"/>
          <p:cNvGrpSpPr/>
          <p:nvPr/>
        </p:nvGrpSpPr>
        <p:grpSpPr>
          <a:xfrm>
            <a:off x="5705098" y="3142381"/>
            <a:ext cx="2349500" cy="504056"/>
            <a:chOff x="5270500" y="3286368"/>
            <a:chExt cx="2349500" cy="504056"/>
          </a:xfrm>
        </p:grpSpPr>
        <p:sp>
          <p:nvSpPr>
            <p:cNvPr id="65" name="テキスト ボックス 64"/>
            <p:cNvSpPr txBox="1"/>
            <p:nvPr/>
          </p:nvSpPr>
          <p:spPr>
            <a:xfrm>
              <a:off x="5270500" y="3359666"/>
              <a:ext cx="877389" cy="369332"/>
            </a:xfrm>
            <a:prstGeom prst="rect">
              <a:avLst/>
            </a:prstGeom>
            <a:noFill/>
          </p:spPr>
          <p:txBody>
            <a:bodyPr wrap="none" rtlCol="0">
              <a:spAutoFit/>
            </a:bodyPr>
            <a:lstStyle/>
            <a:p>
              <a:r>
                <a:rPr kumimoji="1" lang="en-US" altLang="ja-JP" dirty="0" smtClean="0"/>
                <a:t>GPU 0</a:t>
              </a:r>
              <a:endParaRPr kumimoji="1" lang="ja-JP" altLang="en-US" dirty="0"/>
            </a:p>
          </p:txBody>
        </p:sp>
        <p:sp>
          <p:nvSpPr>
            <p:cNvPr id="70" name="円/楕円 69"/>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71" name="円/楕円 70"/>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grpSp>
      <p:grpSp>
        <p:nvGrpSpPr>
          <p:cNvPr id="75" name="図形グループ 74"/>
          <p:cNvGrpSpPr/>
          <p:nvPr/>
        </p:nvGrpSpPr>
        <p:grpSpPr>
          <a:xfrm>
            <a:off x="5705098" y="3984145"/>
            <a:ext cx="2349500" cy="504056"/>
            <a:chOff x="5270500" y="3286368"/>
            <a:chExt cx="2349500" cy="504056"/>
          </a:xfrm>
        </p:grpSpPr>
        <p:sp>
          <p:nvSpPr>
            <p:cNvPr id="76" name="テキスト ボックス 75"/>
            <p:cNvSpPr txBox="1"/>
            <p:nvPr/>
          </p:nvSpPr>
          <p:spPr>
            <a:xfrm>
              <a:off x="5270500" y="3359666"/>
              <a:ext cx="877389" cy="369332"/>
            </a:xfrm>
            <a:prstGeom prst="rect">
              <a:avLst/>
            </a:prstGeom>
            <a:noFill/>
          </p:spPr>
          <p:txBody>
            <a:bodyPr wrap="none" rtlCol="0">
              <a:spAutoFit/>
            </a:bodyPr>
            <a:lstStyle/>
            <a:p>
              <a:r>
                <a:rPr kumimoji="1" lang="en-US" altLang="ja-JP" dirty="0" smtClean="0"/>
                <a:t>GPU 1</a:t>
              </a:r>
              <a:endParaRPr kumimoji="1" lang="ja-JP" altLang="en-US" dirty="0"/>
            </a:p>
          </p:txBody>
        </p:sp>
        <p:sp>
          <p:nvSpPr>
            <p:cNvPr id="77" name="円/楕円 76"/>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78" name="円/楕円 77"/>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grpSp>
      <p:grpSp>
        <p:nvGrpSpPr>
          <p:cNvPr id="79" name="図形グループ 78"/>
          <p:cNvGrpSpPr/>
          <p:nvPr/>
        </p:nvGrpSpPr>
        <p:grpSpPr>
          <a:xfrm>
            <a:off x="5705098" y="4828156"/>
            <a:ext cx="2349500" cy="504056"/>
            <a:chOff x="5270500" y="3286368"/>
            <a:chExt cx="2349500" cy="504056"/>
          </a:xfrm>
        </p:grpSpPr>
        <p:sp>
          <p:nvSpPr>
            <p:cNvPr id="80" name="テキスト ボックス 79"/>
            <p:cNvSpPr txBox="1"/>
            <p:nvPr/>
          </p:nvSpPr>
          <p:spPr>
            <a:xfrm>
              <a:off x="5270500" y="3359666"/>
              <a:ext cx="877389" cy="369332"/>
            </a:xfrm>
            <a:prstGeom prst="rect">
              <a:avLst/>
            </a:prstGeom>
            <a:noFill/>
          </p:spPr>
          <p:txBody>
            <a:bodyPr wrap="none" rtlCol="0">
              <a:spAutoFit/>
            </a:bodyPr>
            <a:lstStyle/>
            <a:p>
              <a:r>
                <a:rPr kumimoji="1" lang="en-US" altLang="ja-JP" dirty="0" smtClean="0"/>
                <a:t>GPU 2</a:t>
              </a:r>
              <a:endParaRPr kumimoji="1" lang="ja-JP" altLang="en-US" dirty="0"/>
            </a:p>
          </p:txBody>
        </p:sp>
        <p:sp>
          <p:nvSpPr>
            <p:cNvPr id="81" name="円/楕円 80"/>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82" name="円/楕円 81"/>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grpSp>
      <p:grpSp>
        <p:nvGrpSpPr>
          <p:cNvPr id="83" name="図形グループ 82"/>
          <p:cNvGrpSpPr/>
          <p:nvPr/>
        </p:nvGrpSpPr>
        <p:grpSpPr>
          <a:xfrm>
            <a:off x="5705098" y="5669920"/>
            <a:ext cx="2349500" cy="504056"/>
            <a:chOff x="5270500" y="3286368"/>
            <a:chExt cx="2349500" cy="504056"/>
          </a:xfrm>
        </p:grpSpPr>
        <p:sp>
          <p:nvSpPr>
            <p:cNvPr id="84" name="テキスト ボックス 83"/>
            <p:cNvSpPr txBox="1"/>
            <p:nvPr/>
          </p:nvSpPr>
          <p:spPr>
            <a:xfrm>
              <a:off x="5270500" y="3359666"/>
              <a:ext cx="877389" cy="369332"/>
            </a:xfrm>
            <a:prstGeom prst="rect">
              <a:avLst/>
            </a:prstGeom>
            <a:noFill/>
          </p:spPr>
          <p:txBody>
            <a:bodyPr wrap="none" rtlCol="0">
              <a:spAutoFit/>
            </a:bodyPr>
            <a:lstStyle/>
            <a:p>
              <a:r>
                <a:rPr kumimoji="1" lang="en-US" altLang="ja-JP" dirty="0" smtClean="0"/>
                <a:t>GPU 3</a:t>
              </a:r>
              <a:endParaRPr kumimoji="1" lang="ja-JP" altLang="en-US" dirty="0"/>
            </a:p>
          </p:txBody>
        </p:sp>
        <p:sp>
          <p:nvSpPr>
            <p:cNvPr id="85" name="円/楕円 84"/>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86" name="円/楕円 85"/>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grpSp>
      <p:sp>
        <p:nvSpPr>
          <p:cNvPr id="88" name="正方形/長方形 87"/>
          <p:cNvSpPr/>
          <p:nvPr/>
        </p:nvSpPr>
        <p:spPr>
          <a:xfrm>
            <a:off x="6714398" y="3913339"/>
            <a:ext cx="1469090" cy="637443"/>
          </a:xfrm>
          <a:prstGeom prst="rect">
            <a:avLst/>
          </a:prstGeom>
          <a:solidFill>
            <a:schemeClr val="accent2">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9" name="正方形/長方形 88"/>
          <p:cNvSpPr/>
          <p:nvPr/>
        </p:nvSpPr>
        <p:spPr>
          <a:xfrm>
            <a:off x="6714397" y="4779973"/>
            <a:ext cx="1469089" cy="610062"/>
          </a:xfrm>
          <a:prstGeom prst="rect">
            <a:avLst/>
          </a:prstGeom>
          <a:solidFill>
            <a:schemeClr val="accent3">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90" name="正方形/長方形 89"/>
          <p:cNvSpPr/>
          <p:nvPr/>
        </p:nvSpPr>
        <p:spPr>
          <a:xfrm>
            <a:off x="6714398" y="3081497"/>
            <a:ext cx="1469090" cy="637443"/>
          </a:xfrm>
          <a:prstGeom prst="rect">
            <a:avLst/>
          </a:prstGeom>
          <a:solidFill>
            <a:schemeClr val="accent1">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93" name="正方形/長方形 92"/>
          <p:cNvSpPr/>
          <p:nvPr/>
        </p:nvSpPr>
        <p:spPr>
          <a:xfrm>
            <a:off x="6714397" y="5622294"/>
            <a:ext cx="1469089" cy="610062"/>
          </a:xfrm>
          <a:prstGeom prst="rect">
            <a:avLst/>
          </a:prstGeom>
          <a:solidFill>
            <a:schemeClr val="accent4">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 name="テキスト ボックス 6"/>
          <p:cNvSpPr txBox="1"/>
          <p:nvPr/>
        </p:nvSpPr>
        <p:spPr>
          <a:xfrm>
            <a:off x="4545454" y="2327269"/>
            <a:ext cx="3173766" cy="369332"/>
          </a:xfrm>
          <a:prstGeom prst="rect">
            <a:avLst/>
          </a:prstGeom>
          <a:noFill/>
        </p:spPr>
        <p:txBody>
          <a:bodyPr wrap="none" rtlCol="0">
            <a:spAutoFit/>
          </a:bodyPr>
          <a:lstStyle/>
          <a:p>
            <a:r>
              <a:rPr kumimoji="1" lang="en-US" altLang="ja-JP" i="1" dirty="0" smtClean="0"/>
              <a:t>n</a:t>
            </a:r>
            <a:r>
              <a:rPr kumimoji="1" lang="en-US" altLang="ja-JP" dirty="0" smtClean="0"/>
              <a:t>: # of GPUs, </a:t>
            </a:r>
            <a:r>
              <a:rPr kumimoji="1" lang="en-US" altLang="ja-JP" i="1" dirty="0" smtClean="0"/>
              <a:t>N</a:t>
            </a:r>
            <a:r>
              <a:rPr kumimoji="1" lang="en-US" altLang="ja-JP" dirty="0" smtClean="0"/>
              <a:t>: # of vertices</a:t>
            </a:r>
            <a:endParaRPr kumimoji="1" lang="ja-JP" altLang="en-US" dirty="0"/>
          </a:p>
        </p:txBody>
      </p:sp>
    </p:spTree>
    <p:extLst>
      <p:ext uri="{BB962C8B-B14F-4D97-AF65-F5344CB8AC3E}">
        <p14:creationId xmlns:p14="http://schemas.microsoft.com/office/powerpoint/2010/main" val="4017551074"/>
      </p:ext>
    </p:extLst>
  </p:cSld>
  <p:clrMapOvr>
    <a:masterClrMapping/>
  </p:clrMapOvr>
  <mc:AlternateContent xmlns:mc="http://schemas.openxmlformats.org/markup-compatibility/2006" xmlns:p14="http://schemas.microsoft.com/office/powerpoint/2010/main">
    <mc:Choice Requires="p14">
      <p:transition spd="slow" p14:dur="2000" advTm="35738"/>
    </mc:Choice>
    <mc:Fallback xmlns="">
      <p:transition xmlns:p14="http://schemas.microsoft.com/office/powerpoint/2010/main" spd="slow" advTm="35738"/>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p:txBody>
          <a:bodyPr/>
          <a:lstStyle/>
          <a:p>
            <a:fld id="{ABD7AF69-04FF-BF4C-B145-C3F4296107A9}"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12</a:t>
            </a:fld>
            <a:endParaRPr lang="en-US"/>
          </a:p>
        </p:txBody>
      </p:sp>
      <p:sp>
        <p:nvSpPr>
          <p:cNvPr id="6" name="タイトル 1"/>
          <p:cNvSpPr>
            <a:spLocks noGrp="1"/>
          </p:cNvSpPr>
          <p:nvPr>
            <p:ph type="title"/>
          </p:nvPr>
        </p:nvSpPr>
        <p:spPr>
          <a:xfrm>
            <a:off x="457200" y="533400"/>
            <a:ext cx="8229600" cy="990600"/>
          </a:xfrm>
        </p:spPr>
        <p:txBody>
          <a:bodyPr>
            <a:normAutofit/>
          </a:bodyPr>
          <a:lstStyle/>
          <a:p>
            <a:r>
              <a:rPr kumimoji="1" lang="en-US" altLang="ja-JP" dirty="0" smtClean="0"/>
              <a:t>BFS iterations with multiple GPUs</a:t>
            </a:r>
            <a:endParaRPr kumimoji="1" lang="ja-JP" altLang="en-US" dirty="0"/>
          </a:p>
        </p:txBody>
      </p:sp>
      <p:sp>
        <p:nvSpPr>
          <p:cNvPr id="7" name="下矢印 6"/>
          <p:cNvSpPr/>
          <p:nvPr/>
        </p:nvSpPr>
        <p:spPr>
          <a:xfrm>
            <a:off x="110184" y="4108016"/>
            <a:ext cx="632398" cy="2233375"/>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 name="コンテンツ プレースホルダー 12"/>
          <p:cNvSpPr>
            <a:spLocks noGrp="1"/>
          </p:cNvSpPr>
          <p:nvPr>
            <p:ph idx="1"/>
          </p:nvPr>
        </p:nvSpPr>
        <p:spPr>
          <a:xfrm>
            <a:off x="457200" y="1600200"/>
            <a:ext cx="8229600" cy="4876800"/>
          </a:xfrm>
        </p:spPr>
        <p:txBody>
          <a:bodyPr>
            <a:normAutofit/>
          </a:bodyPr>
          <a:lstStyle/>
          <a:p>
            <a:r>
              <a:rPr kumimoji="1" lang="en-US" altLang="ja-JP" dirty="0" smtClean="0"/>
              <a:t>Overview of BFS algorithm of this work and related work</a:t>
            </a:r>
          </a:p>
          <a:p>
            <a:pPr marL="731520" lvl="1" indent="-457200">
              <a:buFont typeface="+mj-lt"/>
              <a:buAutoNum type="arabicParenR"/>
            </a:pPr>
            <a:r>
              <a:rPr kumimoji="1" lang="en-US" altLang="ja-JP" dirty="0" smtClean="0"/>
              <a:t>Each GPU expands neighbors in Current Frontier (CF)</a:t>
            </a:r>
          </a:p>
          <a:p>
            <a:pPr marL="731520" lvl="1" indent="-457200">
              <a:buFont typeface="+mj-lt"/>
              <a:buAutoNum type="arabicParenR"/>
            </a:pPr>
            <a:r>
              <a:rPr kumimoji="1" lang="en-US" altLang="ja-JP" dirty="0" smtClean="0"/>
              <a:t>Each GPU contracts gathered neighbors</a:t>
            </a:r>
          </a:p>
          <a:p>
            <a:pPr marL="731520" lvl="1" indent="-457200">
              <a:buFont typeface="+mj-lt"/>
              <a:buAutoNum type="arabicParenR"/>
            </a:pPr>
            <a:r>
              <a:rPr kumimoji="1" lang="en-US" altLang="ja-JP" dirty="0" smtClean="0"/>
              <a:t>Each GPU exchanges vertices between all GPUs to make Next Frontier (NF)</a:t>
            </a:r>
            <a:endParaRPr kumimoji="1" lang="en-US" altLang="ja-JP" dirty="0"/>
          </a:p>
        </p:txBody>
      </p:sp>
      <p:grpSp>
        <p:nvGrpSpPr>
          <p:cNvPr id="23" name="図形グループ 22"/>
          <p:cNvGrpSpPr/>
          <p:nvPr/>
        </p:nvGrpSpPr>
        <p:grpSpPr>
          <a:xfrm>
            <a:off x="1178795" y="4063050"/>
            <a:ext cx="7585591" cy="1246817"/>
            <a:chOff x="1178795" y="4063050"/>
            <a:chExt cx="7585591" cy="1246817"/>
          </a:xfrm>
        </p:grpSpPr>
        <p:sp>
          <p:nvSpPr>
            <p:cNvPr id="24" name="角丸四角形 23"/>
            <p:cNvSpPr/>
            <p:nvPr/>
          </p:nvSpPr>
          <p:spPr>
            <a:xfrm>
              <a:off x="1813253" y="4158816"/>
              <a:ext cx="6951133" cy="1151051"/>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5" name="テキスト ボックス 24"/>
            <p:cNvSpPr txBox="1"/>
            <p:nvPr/>
          </p:nvSpPr>
          <p:spPr>
            <a:xfrm>
              <a:off x="1178795" y="4063050"/>
              <a:ext cx="1313806" cy="369332"/>
            </a:xfrm>
            <a:prstGeom prst="rect">
              <a:avLst/>
            </a:prstGeom>
            <a:solidFill>
              <a:schemeClr val="bg1"/>
            </a:solidFill>
          </p:spPr>
          <p:txBody>
            <a:bodyPr wrap="none" rtlCol="0">
              <a:spAutoFit/>
            </a:bodyPr>
            <a:lstStyle/>
            <a:p>
              <a:r>
                <a:rPr kumimoji="1" lang="en-US" altLang="ja-JP" dirty="0" smtClean="0"/>
                <a:t>(1) Expand</a:t>
              </a:r>
              <a:endParaRPr kumimoji="1" lang="ja-JP" altLang="en-US" dirty="0"/>
            </a:p>
          </p:txBody>
        </p:sp>
      </p:grpSp>
      <p:sp>
        <p:nvSpPr>
          <p:cNvPr id="31" name="テキスト ボックス 30"/>
          <p:cNvSpPr txBox="1"/>
          <p:nvPr/>
        </p:nvSpPr>
        <p:spPr>
          <a:xfrm>
            <a:off x="153103" y="3627538"/>
            <a:ext cx="1813793" cy="369332"/>
          </a:xfrm>
          <a:prstGeom prst="rect">
            <a:avLst/>
          </a:prstGeom>
          <a:noFill/>
        </p:spPr>
        <p:txBody>
          <a:bodyPr wrap="none" rtlCol="0">
            <a:spAutoFit/>
          </a:bodyPr>
          <a:lstStyle/>
          <a:p>
            <a:pPr algn="ctr"/>
            <a:r>
              <a:rPr kumimoji="1" lang="en-US" altLang="ja-JP" dirty="0" smtClean="0"/>
              <a:t>Current Frontier</a:t>
            </a:r>
            <a:endParaRPr kumimoji="1" lang="ja-JP" altLang="en-US" dirty="0"/>
          </a:p>
        </p:txBody>
      </p:sp>
      <p:sp>
        <p:nvSpPr>
          <p:cNvPr id="32" name="テキスト ボックス 31"/>
          <p:cNvSpPr txBox="1"/>
          <p:nvPr/>
        </p:nvSpPr>
        <p:spPr>
          <a:xfrm>
            <a:off x="457200" y="6375718"/>
            <a:ext cx="1518715" cy="369332"/>
          </a:xfrm>
          <a:prstGeom prst="rect">
            <a:avLst/>
          </a:prstGeom>
          <a:noFill/>
        </p:spPr>
        <p:txBody>
          <a:bodyPr wrap="none" rtlCol="0">
            <a:spAutoFit/>
          </a:bodyPr>
          <a:lstStyle/>
          <a:p>
            <a:pPr algn="ctr"/>
            <a:r>
              <a:rPr kumimoji="1" lang="en-US" altLang="ja-JP" dirty="0" smtClean="0"/>
              <a:t>N</a:t>
            </a:r>
            <a:r>
              <a:rPr kumimoji="1" lang="en-US" altLang="ja-JP" dirty="0" smtClean="0"/>
              <a:t>ext Frontier</a:t>
            </a:r>
            <a:endParaRPr kumimoji="1" lang="ja-JP" altLang="en-US" dirty="0"/>
          </a:p>
        </p:txBody>
      </p:sp>
      <p:sp>
        <p:nvSpPr>
          <p:cNvPr id="33" name="テキスト ボックス 32"/>
          <p:cNvSpPr txBox="1"/>
          <p:nvPr/>
        </p:nvSpPr>
        <p:spPr>
          <a:xfrm>
            <a:off x="4409900" y="5490755"/>
            <a:ext cx="800219" cy="830997"/>
          </a:xfrm>
          <a:prstGeom prst="rect">
            <a:avLst/>
          </a:prstGeom>
          <a:noFill/>
        </p:spPr>
        <p:txBody>
          <a:bodyPr wrap="none" rtlCol="0">
            <a:spAutoFit/>
          </a:bodyPr>
          <a:lstStyle/>
          <a:p>
            <a:r>
              <a:rPr kumimoji="1" lang="en-US" altLang="ja-JP" sz="4800" dirty="0" smtClean="0"/>
              <a:t>…</a:t>
            </a:r>
            <a:endParaRPr kumimoji="1" lang="ja-JP" altLang="en-US" sz="4800" dirty="0"/>
          </a:p>
        </p:txBody>
      </p:sp>
      <p:sp>
        <p:nvSpPr>
          <p:cNvPr id="34" name="テキスト ボックス 33"/>
          <p:cNvSpPr txBox="1"/>
          <p:nvPr/>
        </p:nvSpPr>
        <p:spPr>
          <a:xfrm>
            <a:off x="1174653" y="5902279"/>
            <a:ext cx="2904498" cy="369332"/>
          </a:xfrm>
          <a:prstGeom prst="rect">
            <a:avLst/>
          </a:prstGeom>
          <a:noFill/>
        </p:spPr>
        <p:txBody>
          <a:bodyPr wrap="none" rtlCol="0">
            <a:spAutoFit/>
          </a:bodyPr>
          <a:lstStyle/>
          <a:p>
            <a:r>
              <a:rPr kumimoji="1" lang="en-US" altLang="ja-JP" dirty="0" smtClean="0"/>
              <a:t>(2</a:t>
            </a:r>
            <a:r>
              <a:rPr kumimoji="1" lang="en-US" altLang="ja-JP" dirty="0" smtClean="0"/>
              <a:t>) Contract, (</a:t>
            </a:r>
            <a:r>
              <a:rPr kumimoji="1" lang="en-US" altLang="ja-JP" dirty="0" smtClean="0"/>
              <a:t>3</a:t>
            </a:r>
            <a:r>
              <a:rPr kumimoji="1" lang="en-US" altLang="ja-JP" dirty="0" smtClean="0"/>
              <a:t>) Exchange</a:t>
            </a:r>
            <a:endParaRPr kumimoji="1" lang="ja-JP" altLang="en-US" dirty="0"/>
          </a:p>
        </p:txBody>
      </p:sp>
      <p:sp>
        <p:nvSpPr>
          <p:cNvPr id="35" name="正方形/長方形 34"/>
          <p:cNvSpPr/>
          <p:nvPr/>
        </p:nvSpPr>
        <p:spPr>
          <a:xfrm>
            <a:off x="641564" y="2433320"/>
            <a:ext cx="7938614" cy="1021518"/>
          </a:xfrm>
          <a:prstGeom prst="rect">
            <a:avLst/>
          </a:prstGeom>
          <a:noFill/>
          <a:ln w="38100" cmpd="sng">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47" name="図形グループ 46"/>
          <p:cNvGrpSpPr/>
          <p:nvPr/>
        </p:nvGrpSpPr>
        <p:grpSpPr>
          <a:xfrm>
            <a:off x="2734764" y="4247716"/>
            <a:ext cx="5621204" cy="374429"/>
            <a:chOff x="2734764" y="3904816"/>
            <a:chExt cx="5621204" cy="374429"/>
          </a:xfrm>
        </p:grpSpPr>
        <p:sp>
          <p:nvSpPr>
            <p:cNvPr id="48" name="円/楕円 47"/>
            <p:cNvSpPr/>
            <p:nvPr/>
          </p:nvSpPr>
          <p:spPr>
            <a:xfrm>
              <a:off x="2734764" y="3904816"/>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a</a:t>
              </a:r>
              <a:endParaRPr kumimoji="1" lang="ja-JP" altLang="en-US" dirty="0">
                <a:latin typeface="Calibri"/>
                <a:cs typeface="Calibri"/>
              </a:endParaRPr>
            </a:p>
          </p:txBody>
        </p:sp>
        <p:sp>
          <p:nvSpPr>
            <p:cNvPr id="49" name="円/楕円 48"/>
            <p:cNvSpPr/>
            <p:nvPr/>
          </p:nvSpPr>
          <p:spPr>
            <a:xfrm>
              <a:off x="3987436" y="3904816"/>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b</a:t>
              </a:r>
              <a:endParaRPr kumimoji="1" lang="ja-JP" altLang="en-US" dirty="0">
                <a:latin typeface="Calibri"/>
                <a:cs typeface="Calibri"/>
              </a:endParaRPr>
            </a:p>
          </p:txBody>
        </p:sp>
        <p:sp>
          <p:nvSpPr>
            <p:cNvPr id="50" name="円/楕円 49"/>
            <p:cNvSpPr/>
            <p:nvPr/>
          </p:nvSpPr>
          <p:spPr>
            <a:xfrm>
              <a:off x="5967498" y="3904816"/>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c</a:t>
              </a:r>
              <a:endParaRPr kumimoji="1" lang="ja-JP" altLang="en-US" dirty="0">
                <a:latin typeface="Calibri"/>
                <a:cs typeface="Calibri"/>
              </a:endParaRPr>
            </a:p>
          </p:txBody>
        </p:sp>
        <p:sp>
          <p:nvSpPr>
            <p:cNvPr id="51" name="円/楕円 50"/>
            <p:cNvSpPr/>
            <p:nvPr/>
          </p:nvSpPr>
          <p:spPr>
            <a:xfrm>
              <a:off x="7981539" y="3904816"/>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d</a:t>
              </a:r>
              <a:endParaRPr kumimoji="1" lang="ja-JP" altLang="en-US" dirty="0">
                <a:latin typeface="Calibri"/>
                <a:cs typeface="Calibri"/>
              </a:endParaRPr>
            </a:p>
          </p:txBody>
        </p:sp>
      </p:grpSp>
      <p:sp>
        <p:nvSpPr>
          <p:cNvPr id="52" name="角丸四角形吹き出し 51"/>
          <p:cNvSpPr/>
          <p:nvPr/>
        </p:nvSpPr>
        <p:spPr>
          <a:xfrm>
            <a:off x="5855368" y="3409659"/>
            <a:ext cx="2588016" cy="587211"/>
          </a:xfrm>
          <a:prstGeom prst="wedgeRoundRectCallout">
            <a:avLst>
              <a:gd name="adj1" fmla="val -65919"/>
              <a:gd name="adj2" fmla="val -52933"/>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We focus on Step2 and 3</a:t>
            </a:r>
            <a:endParaRPr kumimoji="1" lang="ja-JP" altLang="en-US" dirty="0">
              <a:latin typeface="Calibri" panose="020F0502020204030204" pitchFamily="34" charset="0"/>
            </a:endParaRPr>
          </a:p>
        </p:txBody>
      </p:sp>
      <p:grpSp>
        <p:nvGrpSpPr>
          <p:cNvPr id="53" name="図形グループ 52"/>
          <p:cNvGrpSpPr/>
          <p:nvPr/>
        </p:nvGrpSpPr>
        <p:grpSpPr>
          <a:xfrm>
            <a:off x="2232221" y="4622145"/>
            <a:ext cx="6398377" cy="591883"/>
            <a:chOff x="2232221" y="4622145"/>
            <a:chExt cx="6398377" cy="591883"/>
          </a:xfrm>
        </p:grpSpPr>
        <p:grpSp>
          <p:nvGrpSpPr>
            <p:cNvPr id="54" name="図形グループ 53"/>
            <p:cNvGrpSpPr/>
            <p:nvPr/>
          </p:nvGrpSpPr>
          <p:grpSpPr>
            <a:xfrm>
              <a:off x="2232221" y="4839599"/>
              <a:ext cx="6398377" cy="374429"/>
              <a:chOff x="2154636" y="2689492"/>
              <a:chExt cx="6398377" cy="374429"/>
            </a:xfrm>
          </p:grpSpPr>
          <p:sp>
            <p:nvSpPr>
              <p:cNvPr id="68" name="円/楕円 67"/>
              <p:cNvSpPr/>
              <p:nvPr/>
            </p:nvSpPr>
            <p:spPr>
              <a:xfrm>
                <a:off x="2154636"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9" name="円/楕円 68"/>
              <p:cNvSpPr/>
              <p:nvPr/>
            </p:nvSpPr>
            <p:spPr>
              <a:xfrm>
                <a:off x="2657179"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0" name="円/楕円 69"/>
              <p:cNvSpPr/>
              <p:nvPr/>
            </p:nvSpPr>
            <p:spPr>
              <a:xfrm>
                <a:off x="3164778"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1" name="円/楕円 70"/>
              <p:cNvSpPr/>
              <p:nvPr/>
            </p:nvSpPr>
            <p:spPr>
              <a:xfrm>
                <a:off x="3667321"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2" name="円/楕円 71"/>
              <p:cNvSpPr/>
              <p:nvPr/>
            </p:nvSpPr>
            <p:spPr>
              <a:xfrm>
                <a:off x="4166739"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3" name="円/楕円 72"/>
              <p:cNvSpPr/>
              <p:nvPr/>
            </p:nvSpPr>
            <p:spPr>
              <a:xfrm>
                <a:off x="4665624"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4" name="円/楕円 73"/>
              <p:cNvSpPr/>
              <p:nvPr/>
            </p:nvSpPr>
            <p:spPr>
              <a:xfrm>
                <a:off x="5173223"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5" name="円/楕円 74"/>
              <p:cNvSpPr/>
              <p:nvPr/>
            </p:nvSpPr>
            <p:spPr>
              <a:xfrm>
                <a:off x="5690197"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6" name="円/楕円 75"/>
              <p:cNvSpPr/>
              <p:nvPr/>
            </p:nvSpPr>
            <p:spPr>
              <a:xfrm>
                <a:off x="6175184"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7" name="円/楕円 76"/>
              <p:cNvSpPr/>
              <p:nvPr/>
            </p:nvSpPr>
            <p:spPr>
              <a:xfrm>
                <a:off x="6674069"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8" name="円/楕円 77"/>
              <p:cNvSpPr/>
              <p:nvPr/>
            </p:nvSpPr>
            <p:spPr>
              <a:xfrm>
                <a:off x="7180281"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9" name="円/楕円 78"/>
              <p:cNvSpPr/>
              <p:nvPr/>
            </p:nvSpPr>
            <p:spPr>
              <a:xfrm>
                <a:off x="7679699"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0" name="円/楕円 79"/>
              <p:cNvSpPr/>
              <p:nvPr/>
            </p:nvSpPr>
            <p:spPr>
              <a:xfrm>
                <a:off x="8178584"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cxnSp>
          <p:nvCxnSpPr>
            <p:cNvPr id="55" name="直線コネクタ 54"/>
            <p:cNvCxnSpPr>
              <a:stCxn id="48" idx="4"/>
              <a:endCxn id="68" idx="0"/>
            </p:cNvCxnSpPr>
            <p:nvPr/>
          </p:nvCxnSpPr>
          <p:spPr>
            <a:xfrm flipH="1">
              <a:off x="2419436" y="4622145"/>
              <a:ext cx="502543"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56" name="直線コネクタ 55"/>
            <p:cNvCxnSpPr>
              <a:stCxn id="48" idx="4"/>
              <a:endCxn id="69" idx="0"/>
            </p:cNvCxnSpPr>
            <p:nvPr/>
          </p:nvCxnSpPr>
          <p:spPr>
            <a:xfrm>
              <a:off x="2921979" y="4622145"/>
              <a:ext cx="0"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57" name="直線コネクタ 56"/>
            <p:cNvCxnSpPr>
              <a:stCxn id="48" idx="4"/>
              <a:endCxn id="70" idx="0"/>
            </p:cNvCxnSpPr>
            <p:nvPr/>
          </p:nvCxnSpPr>
          <p:spPr>
            <a:xfrm>
              <a:off x="2921979" y="4622145"/>
              <a:ext cx="507599"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58" name="直線コネクタ 57"/>
            <p:cNvCxnSpPr>
              <a:stCxn id="49" idx="4"/>
              <a:endCxn id="71" idx="0"/>
            </p:cNvCxnSpPr>
            <p:nvPr/>
          </p:nvCxnSpPr>
          <p:spPr>
            <a:xfrm flipH="1">
              <a:off x="3932121" y="4622145"/>
              <a:ext cx="242530"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59" name="直線コネクタ 58"/>
            <p:cNvCxnSpPr>
              <a:stCxn id="49" idx="4"/>
              <a:endCxn id="72" idx="0"/>
            </p:cNvCxnSpPr>
            <p:nvPr/>
          </p:nvCxnSpPr>
          <p:spPr>
            <a:xfrm>
              <a:off x="4174651" y="4622145"/>
              <a:ext cx="256888"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60" name="直線コネクタ 59"/>
            <p:cNvCxnSpPr>
              <a:stCxn id="50" idx="4"/>
              <a:endCxn id="73" idx="0"/>
            </p:cNvCxnSpPr>
            <p:nvPr/>
          </p:nvCxnSpPr>
          <p:spPr>
            <a:xfrm flipH="1">
              <a:off x="4930424" y="4622145"/>
              <a:ext cx="1224289"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61" name="直線コネクタ 60"/>
            <p:cNvCxnSpPr>
              <a:stCxn id="50" idx="4"/>
              <a:endCxn id="74" idx="0"/>
            </p:cNvCxnSpPr>
            <p:nvPr/>
          </p:nvCxnSpPr>
          <p:spPr>
            <a:xfrm flipH="1">
              <a:off x="5438023" y="4622145"/>
              <a:ext cx="716690"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62" name="直線コネクタ 61"/>
            <p:cNvCxnSpPr>
              <a:stCxn id="50" idx="4"/>
              <a:endCxn id="75" idx="0"/>
            </p:cNvCxnSpPr>
            <p:nvPr/>
          </p:nvCxnSpPr>
          <p:spPr>
            <a:xfrm flipH="1">
              <a:off x="5954997" y="4622145"/>
              <a:ext cx="199716"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63" name="直線コネクタ 62"/>
            <p:cNvCxnSpPr>
              <a:stCxn id="50" idx="4"/>
              <a:endCxn id="76" idx="0"/>
            </p:cNvCxnSpPr>
            <p:nvPr/>
          </p:nvCxnSpPr>
          <p:spPr>
            <a:xfrm>
              <a:off x="6154713" y="4622145"/>
              <a:ext cx="285271"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64" name="直線コネクタ 63"/>
            <p:cNvCxnSpPr>
              <a:stCxn id="50" idx="4"/>
              <a:endCxn id="77" idx="0"/>
            </p:cNvCxnSpPr>
            <p:nvPr/>
          </p:nvCxnSpPr>
          <p:spPr>
            <a:xfrm>
              <a:off x="6154713" y="4622145"/>
              <a:ext cx="784156"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65" name="直線コネクタ 64"/>
            <p:cNvCxnSpPr>
              <a:stCxn id="50" idx="4"/>
              <a:endCxn id="78" idx="0"/>
            </p:cNvCxnSpPr>
            <p:nvPr/>
          </p:nvCxnSpPr>
          <p:spPr>
            <a:xfrm>
              <a:off x="6154713" y="4622145"/>
              <a:ext cx="1290368"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66" name="直線コネクタ 65"/>
            <p:cNvCxnSpPr>
              <a:stCxn id="51" idx="4"/>
              <a:endCxn id="79" idx="0"/>
            </p:cNvCxnSpPr>
            <p:nvPr/>
          </p:nvCxnSpPr>
          <p:spPr>
            <a:xfrm flipH="1">
              <a:off x="7944499" y="4622145"/>
              <a:ext cx="224255" cy="21745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67" name="直線コネクタ 66"/>
            <p:cNvCxnSpPr>
              <a:stCxn id="51" idx="4"/>
              <a:endCxn id="80" idx="0"/>
            </p:cNvCxnSpPr>
            <p:nvPr/>
          </p:nvCxnSpPr>
          <p:spPr>
            <a:xfrm>
              <a:off x="8168754" y="4622145"/>
              <a:ext cx="274630" cy="217454"/>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111" name="図形グループ 110"/>
          <p:cNvGrpSpPr/>
          <p:nvPr/>
        </p:nvGrpSpPr>
        <p:grpSpPr>
          <a:xfrm>
            <a:off x="2120521" y="3627538"/>
            <a:ext cx="2115921" cy="435512"/>
            <a:chOff x="2120521" y="3627538"/>
            <a:chExt cx="2115921" cy="435512"/>
          </a:xfrm>
        </p:grpSpPr>
        <p:grpSp>
          <p:nvGrpSpPr>
            <p:cNvPr id="26" name="図形グループ 25"/>
            <p:cNvGrpSpPr/>
            <p:nvPr/>
          </p:nvGrpSpPr>
          <p:grpSpPr>
            <a:xfrm>
              <a:off x="2228369" y="3647878"/>
              <a:ext cx="1887114" cy="374429"/>
              <a:chOff x="2228369" y="3444678"/>
              <a:chExt cx="1887114" cy="374429"/>
            </a:xfrm>
          </p:grpSpPr>
          <p:sp>
            <p:nvSpPr>
              <p:cNvPr id="27" name="円/楕円 26"/>
              <p:cNvSpPr/>
              <p:nvPr/>
            </p:nvSpPr>
            <p:spPr>
              <a:xfrm>
                <a:off x="2228369" y="344467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a</a:t>
                </a:r>
                <a:endParaRPr kumimoji="1" lang="ja-JP" altLang="en-US" dirty="0">
                  <a:latin typeface="Calibri"/>
                  <a:cs typeface="Calibri"/>
                </a:endParaRPr>
              </a:p>
            </p:txBody>
          </p:sp>
          <p:sp>
            <p:nvSpPr>
              <p:cNvPr id="28" name="円/楕円 27"/>
              <p:cNvSpPr/>
              <p:nvPr/>
            </p:nvSpPr>
            <p:spPr>
              <a:xfrm>
                <a:off x="2730912" y="344467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b</a:t>
                </a:r>
                <a:endParaRPr kumimoji="1" lang="ja-JP" altLang="en-US" dirty="0">
                  <a:latin typeface="Calibri"/>
                  <a:cs typeface="Calibri"/>
                </a:endParaRPr>
              </a:p>
            </p:txBody>
          </p:sp>
          <p:sp>
            <p:nvSpPr>
              <p:cNvPr id="29" name="円/楕円 28"/>
              <p:cNvSpPr/>
              <p:nvPr/>
            </p:nvSpPr>
            <p:spPr>
              <a:xfrm>
                <a:off x="3238511" y="344467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c</a:t>
                </a:r>
                <a:endParaRPr kumimoji="1" lang="ja-JP" altLang="en-US" dirty="0">
                  <a:latin typeface="Calibri"/>
                  <a:cs typeface="Calibri"/>
                </a:endParaRPr>
              </a:p>
            </p:txBody>
          </p:sp>
          <p:sp>
            <p:nvSpPr>
              <p:cNvPr id="30" name="円/楕円 29"/>
              <p:cNvSpPr/>
              <p:nvPr/>
            </p:nvSpPr>
            <p:spPr>
              <a:xfrm>
                <a:off x="3741054" y="344467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d</a:t>
                </a:r>
                <a:endParaRPr kumimoji="1" lang="ja-JP" altLang="en-US" dirty="0">
                  <a:latin typeface="Calibri"/>
                  <a:cs typeface="Calibri"/>
                </a:endParaRPr>
              </a:p>
            </p:txBody>
          </p:sp>
        </p:grpSp>
        <p:grpSp>
          <p:nvGrpSpPr>
            <p:cNvPr id="110" name="図形グループ 109"/>
            <p:cNvGrpSpPr/>
            <p:nvPr/>
          </p:nvGrpSpPr>
          <p:grpSpPr>
            <a:xfrm>
              <a:off x="2544036" y="3691075"/>
              <a:ext cx="1283455" cy="371975"/>
              <a:chOff x="2544036" y="3691075"/>
              <a:chExt cx="1283455" cy="371975"/>
            </a:xfrm>
          </p:grpSpPr>
          <p:sp>
            <p:nvSpPr>
              <p:cNvPr id="83" name="テキスト ボックス 82"/>
              <p:cNvSpPr txBox="1"/>
              <p:nvPr/>
            </p:nvSpPr>
            <p:spPr>
              <a:xfrm>
                <a:off x="2544036" y="3691075"/>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84" name="テキスト ボックス 83"/>
              <p:cNvSpPr txBox="1"/>
              <p:nvPr/>
            </p:nvSpPr>
            <p:spPr>
              <a:xfrm>
                <a:off x="3053201" y="3693718"/>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85" name="テキスト ボックス 84"/>
              <p:cNvSpPr txBox="1"/>
              <p:nvPr/>
            </p:nvSpPr>
            <p:spPr>
              <a:xfrm>
                <a:off x="3578692" y="3691075"/>
                <a:ext cx="248799" cy="369332"/>
              </a:xfrm>
              <a:prstGeom prst="rect">
                <a:avLst/>
              </a:prstGeom>
              <a:noFill/>
            </p:spPr>
            <p:txBody>
              <a:bodyPr wrap="none" rtlCol="0">
                <a:spAutoFit/>
              </a:bodyPr>
              <a:lstStyle/>
              <a:p>
                <a:r>
                  <a:rPr kumimoji="1" lang="en-US" altLang="ja-JP" dirty="0" smtClean="0"/>
                  <a:t>,</a:t>
                </a:r>
                <a:endParaRPr kumimoji="1" lang="ja-JP" altLang="en-US" dirty="0"/>
              </a:p>
            </p:txBody>
          </p:sp>
        </p:grpSp>
        <p:sp>
          <p:nvSpPr>
            <p:cNvPr id="107" name="大かっこ 106"/>
            <p:cNvSpPr/>
            <p:nvPr/>
          </p:nvSpPr>
          <p:spPr>
            <a:xfrm>
              <a:off x="2120521" y="3627538"/>
              <a:ext cx="2115921" cy="435512"/>
            </a:xfrm>
            <a:prstGeom prst="bracketPair">
              <a:avLst/>
            </a:prstGeom>
            <a:noFill/>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grpSp>
        <p:nvGrpSpPr>
          <p:cNvPr id="114" name="図形グループ 113"/>
          <p:cNvGrpSpPr/>
          <p:nvPr/>
        </p:nvGrpSpPr>
        <p:grpSpPr>
          <a:xfrm>
            <a:off x="742582" y="5444485"/>
            <a:ext cx="8021804" cy="459388"/>
            <a:chOff x="742582" y="5444485"/>
            <a:chExt cx="8021804" cy="459388"/>
          </a:xfrm>
        </p:grpSpPr>
        <p:sp>
          <p:nvSpPr>
            <p:cNvPr id="81" name="テキスト ボックス 80"/>
            <p:cNvSpPr txBox="1"/>
            <p:nvPr/>
          </p:nvSpPr>
          <p:spPr>
            <a:xfrm>
              <a:off x="742582" y="5444485"/>
              <a:ext cx="1224314" cy="369332"/>
            </a:xfrm>
            <a:prstGeom prst="rect">
              <a:avLst/>
            </a:prstGeom>
            <a:noFill/>
          </p:spPr>
          <p:txBody>
            <a:bodyPr wrap="none" rtlCol="0">
              <a:spAutoFit/>
            </a:bodyPr>
            <a:lstStyle/>
            <a:p>
              <a:r>
                <a:rPr kumimoji="1" lang="en-US" altLang="ja-JP" dirty="0" smtClean="0"/>
                <a:t>Expanded</a:t>
              </a:r>
              <a:endParaRPr kumimoji="1" lang="ja-JP" altLang="en-US" dirty="0"/>
            </a:p>
          </p:txBody>
        </p:sp>
        <p:grpSp>
          <p:nvGrpSpPr>
            <p:cNvPr id="112" name="図形グループ 111"/>
            <p:cNvGrpSpPr/>
            <p:nvPr/>
          </p:nvGrpSpPr>
          <p:grpSpPr>
            <a:xfrm>
              <a:off x="2128403" y="5445727"/>
              <a:ext cx="6635983" cy="458146"/>
              <a:chOff x="2128403" y="5445727"/>
              <a:chExt cx="6635983" cy="458146"/>
            </a:xfrm>
          </p:grpSpPr>
          <p:grpSp>
            <p:nvGrpSpPr>
              <p:cNvPr id="9" name="図形グループ 8"/>
              <p:cNvGrpSpPr/>
              <p:nvPr/>
            </p:nvGrpSpPr>
            <p:grpSpPr>
              <a:xfrm>
                <a:off x="2231117" y="5469885"/>
                <a:ext cx="6398377" cy="374429"/>
                <a:chOff x="2153531" y="3357102"/>
                <a:chExt cx="6398377" cy="374429"/>
              </a:xfrm>
            </p:grpSpPr>
            <p:sp>
              <p:nvSpPr>
                <p:cNvPr id="10" name="円/楕円 9"/>
                <p:cNvSpPr/>
                <p:nvPr/>
              </p:nvSpPr>
              <p:spPr>
                <a:xfrm>
                  <a:off x="215353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 name="円/楕円 10"/>
                <p:cNvSpPr/>
                <p:nvPr/>
              </p:nvSpPr>
              <p:spPr>
                <a:xfrm>
                  <a:off x="265607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 name="円/楕円 11"/>
                <p:cNvSpPr/>
                <p:nvPr/>
              </p:nvSpPr>
              <p:spPr>
                <a:xfrm>
                  <a:off x="3163673"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 name="円/楕円 12"/>
                <p:cNvSpPr/>
                <p:nvPr/>
              </p:nvSpPr>
              <p:spPr>
                <a:xfrm>
                  <a:off x="366621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4" name="円/楕円 13"/>
                <p:cNvSpPr/>
                <p:nvPr/>
              </p:nvSpPr>
              <p:spPr>
                <a:xfrm>
                  <a:off x="416563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5" name="円/楕円 14"/>
                <p:cNvSpPr/>
                <p:nvPr/>
              </p:nvSpPr>
              <p:spPr>
                <a:xfrm>
                  <a:off x="466451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 name="円/楕円 15"/>
                <p:cNvSpPr/>
                <p:nvPr/>
              </p:nvSpPr>
              <p:spPr>
                <a:xfrm>
                  <a:off x="5172118"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 name="円/楕円 16"/>
                <p:cNvSpPr/>
                <p:nvPr/>
              </p:nvSpPr>
              <p:spPr>
                <a:xfrm>
                  <a:off x="567466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 name="円/楕円 17"/>
                <p:cNvSpPr/>
                <p:nvPr/>
              </p:nvSpPr>
              <p:spPr>
                <a:xfrm>
                  <a:off x="61740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9" name="円/楕円 18"/>
                <p:cNvSpPr/>
                <p:nvPr/>
              </p:nvSpPr>
              <p:spPr>
                <a:xfrm>
                  <a:off x="667296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0" name="円/楕円 19"/>
                <p:cNvSpPr/>
                <p:nvPr/>
              </p:nvSpPr>
              <p:spPr>
                <a:xfrm>
                  <a:off x="717917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1" name="円/楕円 20"/>
                <p:cNvSpPr/>
                <p:nvPr/>
              </p:nvSpPr>
              <p:spPr>
                <a:xfrm>
                  <a:off x="767859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 name="円/楕円 21"/>
                <p:cNvSpPr/>
                <p:nvPr/>
              </p:nvSpPr>
              <p:spPr>
                <a:xfrm>
                  <a:off x="81774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93" name="テキスト ボックス 92"/>
              <p:cNvSpPr txBox="1"/>
              <p:nvPr/>
            </p:nvSpPr>
            <p:spPr>
              <a:xfrm>
                <a:off x="2534778" y="5503455"/>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94" name="テキスト ボックス 93"/>
              <p:cNvSpPr txBox="1"/>
              <p:nvPr/>
            </p:nvSpPr>
            <p:spPr>
              <a:xfrm>
                <a:off x="3043943" y="5506098"/>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95" name="テキスト ボックス 94"/>
              <p:cNvSpPr txBox="1"/>
              <p:nvPr/>
            </p:nvSpPr>
            <p:spPr>
              <a:xfrm>
                <a:off x="3569434" y="5503455"/>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96" name="テキスト ボックス 95"/>
              <p:cNvSpPr txBox="1"/>
              <p:nvPr/>
            </p:nvSpPr>
            <p:spPr>
              <a:xfrm>
                <a:off x="4063763" y="5503455"/>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97" name="テキスト ボックス 96"/>
              <p:cNvSpPr txBox="1"/>
              <p:nvPr/>
            </p:nvSpPr>
            <p:spPr>
              <a:xfrm>
                <a:off x="4572928" y="5506098"/>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98" name="テキスト ボックス 97"/>
              <p:cNvSpPr txBox="1"/>
              <p:nvPr/>
            </p:nvSpPr>
            <p:spPr>
              <a:xfrm>
                <a:off x="5060319" y="5516155"/>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99" name="テキスト ボックス 98"/>
              <p:cNvSpPr txBox="1"/>
              <p:nvPr/>
            </p:nvSpPr>
            <p:spPr>
              <a:xfrm>
                <a:off x="5574955" y="5521972"/>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00" name="テキスト ボックス 99"/>
              <p:cNvSpPr txBox="1"/>
              <p:nvPr/>
            </p:nvSpPr>
            <p:spPr>
              <a:xfrm>
                <a:off x="6073274" y="5529701"/>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01" name="テキスト ボックス 100"/>
              <p:cNvSpPr txBox="1"/>
              <p:nvPr/>
            </p:nvSpPr>
            <p:spPr>
              <a:xfrm>
                <a:off x="6569739" y="5529701"/>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02" name="テキスト ボックス 101"/>
              <p:cNvSpPr txBox="1"/>
              <p:nvPr/>
            </p:nvSpPr>
            <p:spPr>
              <a:xfrm>
                <a:off x="7082530" y="5532015"/>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03" name="テキスト ボックス 102"/>
              <p:cNvSpPr txBox="1"/>
              <p:nvPr/>
            </p:nvSpPr>
            <p:spPr>
              <a:xfrm>
                <a:off x="7576859" y="5532227"/>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04" name="テキスト ボックス 103"/>
              <p:cNvSpPr txBox="1"/>
              <p:nvPr/>
            </p:nvSpPr>
            <p:spPr>
              <a:xfrm>
                <a:off x="8086024" y="5534541"/>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08" name="大かっこ 107"/>
              <p:cNvSpPr/>
              <p:nvPr/>
            </p:nvSpPr>
            <p:spPr>
              <a:xfrm>
                <a:off x="2128403" y="5445727"/>
                <a:ext cx="6635983" cy="435512"/>
              </a:xfrm>
              <a:prstGeom prst="bracketPair">
                <a:avLst/>
              </a:prstGeom>
              <a:noFill/>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grpSp>
      <p:grpSp>
        <p:nvGrpSpPr>
          <p:cNvPr id="113" name="図形グループ 112"/>
          <p:cNvGrpSpPr/>
          <p:nvPr/>
        </p:nvGrpSpPr>
        <p:grpSpPr>
          <a:xfrm>
            <a:off x="2120521" y="6340471"/>
            <a:ext cx="4131144" cy="459945"/>
            <a:chOff x="2120521" y="6340471"/>
            <a:chExt cx="4131144" cy="459945"/>
          </a:xfrm>
        </p:grpSpPr>
        <p:grpSp>
          <p:nvGrpSpPr>
            <p:cNvPr id="36" name="図形グループ 35"/>
            <p:cNvGrpSpPr/>
            <p:nvPr/>
          </p:nvGrpSpPr>
          <p:grpSpPr>
            <a:xfrm>
              <a:off x="2220407" y="6376137"/>
              <a:ext cx="3903149" cy="379526"/>
              <a:chOff x="2220407" y="6287237"/>
              <a:chExt cx="3903149" cy="379526"/>
            </a:xfrm>
          </p:grpSpPr>
          <p:grpSp>
            <p:nvGrpSpPr>
              <p:cNvPr id="37" name="図形グループ 36"/>
              <p:cNvGrpSpPr/>
              <p:nvPr/>
            </p:nvGrpSpPr>
            <p:grpSpPr>
              <a:xfrm>
                <a:off x="2220407" y="6287237"/>
                <a:ext cx="1887114" cy="374429"/>
                <a:chOff x="2220407" y="6287237"/>
                <a:chExt cx="1887114" cy="374429"/>
              </a:xfrm>
            </p:grpSpPr>
            <p:sp>
              <p:nvSpPr>
                <p:cNvPr id="43" name="円/楕円 42"/>
                <p:cNvSpPr/>
                <p:nvPr/>
              </p:nvSpPr>
              <p:spPr>
                <a:xfrm>
                  <a:off x="2220407"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44" name="円/楕円 43"/>
                <p:cNvSpPr/>
                <p:nvPr/>
              </p:nvSpPr>
              <p:spPr>
                <a:xfrm>
                  <a:off x="2722950"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45" name="円/楕円 44"/>
                <p:cNvSpPr/>
                <p:nvPr/>
              </p:nvSpPr>
              <p:spPr>
                <a:xfrm>
                  <a:off x="3230549"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46" name="円/楕円 45"/>
                <p:cNvSpPr/>
                <p:nvPr/>
              </p:nvSpPr>
              <p:spPr>
                <a:xfrm>
                  <a:off x="3733092"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grpSp>
          <p:grpSp>
            <p:nvGrpSpPr>
              <p:cNvPr id="38" name="図形グループ 37"/>
              <p:cNvGrpSpPr/>
              <p:nvPr/>
            </p:nvGrpSpPr>
            <p:grpSpPr>
              <a:xfrm>
                <a:off x="4236442" y="6292334"/>
                <a:ext cx="1887114" cy="374429"/>
                <a:chOff x="2220407" y="6287237"/>
                <a:chExt cx="1887114" cy="374429"/>
              </a:xfrm>
            </p:grpSpPr>
            <p:sp>
              <p:nvSpPr>
                <p:cNvPr id="39" name="円/楕円 38"/>
                <p:cNvSpPr/>
                <p:nvPr/>
              </p:nvSpPr>
              <p:spPr>
                <a:xfrm>
                  <a:off x="2220407"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40" name="円/楕円 39"/>
                <p:cNvSpPr/>
                <p:nvPr/>
              </p:nvSpPr>
              <p:spPr>
                <a:xfrm>
                  <a:off x="2722950"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41" name="円/楕円 40"/>
                <p:cNvSpPr/>
                <p:nvPr/>
              </p:nvSpPr>
              <p:spPr>
                <a:xfrm>
                  <a:off x="3230549"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42" name="円/楕円 41"/>
                <p:cNvSpPr/>
                <p:nvPr/>
              </p:nvSpPr>
              <p:spPr>
                <a:xfrm>
                  <a:off x="3733092"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grpSp>
        </p:grpSp>
        <p:sp>
          <p:nvSpPr>
            <p:cNvPr id="86" name="テキスト ボックス 85"/>
            <p:cNvSpPr txBox="1"/>
            <p:nvPr/>
          </p:nvSpPr>
          <p:spPr>
            <a:xfrm>
              <a:off x="2522078" y="6428441"/>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87" name="テキスト ボックス 86"/>
            <p:cNvSpPr txBox="1"/>
            <p:nvPr/>
          </p:nvSpPr>
          <p:spPr>
            <a:xfrm>
              <a:off x="3031243" y="643108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88" name="テキスト ボックス 87"/>
            <p:cNvSpPr txBox="1"/>
            <p:nvPr/>
          </p:nvSpPr>
          <p:spPr>
            <a:xfrm>
              <a:off x="3556734" y="6428441"/>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89" name="テキスト ボックス 88"/>
            <p:cNvSpPr txBox="1"/>
            <p:nvPr/>
          </p:nvSpPr>
          <p:spPr>
            <a:xfrm>
              <a:off x="4051063" y="6428441"/>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90" name="テキスト ボックス 89"/>
            <p:cNvSpPr txBox="1"/>
            <p:nvPr/>
          </p:nvSpPr>
          <p:spPr>
            <a:xfrm>
              <a:off x="4560228" y="643108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91" name="テキスト ボックス 90"/>
            <p:cNvSpPr txBox="1"/>
            <p:nvPr/>
          </p:nvSpPr>
          <p:spPr>
            <a:xfrm>
              <a:off x="5073019" y="6428441"/>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92" name="テキスト ボックス 91"/>
            <p:cNvSpPr txBox="1"/>
            <p:nvPr/>
          </p:nvSpPr>
          <p:spPr>
            <a:xfrm>
              <a:off x="5587655" y="6416478"/>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09" name="大かっこ 108"/>
            <p:cNvSpPr/>
            <p:nvPr/>
          </p:nvSpPr>
          <p:spPr>
            <a:xfrm>
              <a:off x="2120521" y="6340471"/>
              <a:ext cx="4131144" cy="435512"/>
            </a:xfrm>
            <a:prstGeom prst="bracketPair">
              <a:avLst/>
            </a:prstGeom>
            <a:noFill/>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116" name="左カーブ矢印 115"/>
          <p:cNvSpPr/>
          <p:nvPr/>
        </p:nvSpPr>
        <p:spPr>
          <a:xfrm>
            <a:off x="6433980" y="6046295"/>
            <a:ext cx="731520" cy="764601"/>
          </a:xfrm>
          <a:prstGeom prst="curvedLeftArrow">
            <a:avLst>
              <a:gd name="adj1" fmla="val 25000"/>
              <a:gd name="adj2" fmla="val 61931"/>
              <a:gd name="adj3" fmla="val 25000"/>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solidFill>
                <a:schemeClr val="tx1"/>
              </a:solidFill>
              <a:latin typeface="Calibri" panose="020F0502020204030204" pitchFamily="34" charset="0"/>
            </a:endParaRPr>
          </a:p>
        </p:txBody>
      </p:sp>
      <p:sp>
        <p:nvSpPr>
          <p:cNvPr id="124" name="角丸四角形吹き出し 123"/>
          <p:cNvSpPr/>
          <p:nvPr/>
        </p:nvSpPr>
        <p:spPr>
          <a:xfrm>
            <a:off x="742582" y="4589111"/>
            <a:ext cx="1196437" cy="612648"/>
          </a:xfrm>
          <a:prstGeom prst="wedgeRoundRectCallout">
            <a:avLst>
              <a:gd name="adj1" fmla="val 73250"/>
              <a:gd name="adj2" fmla="val -10517"/>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Gather</a:t>
            </a:r>
          </a:p>
          <a:p>
            <a:pPr algn="ctr"/>
            <a:r>
              <a:rPr kumimoji="1" lang="en-US" altLang="ja-JP" dirty="0" smtClean="0">
                <a:latin typeface="Calibri" panose="020F0502020204030204" pitchFamily="34" charset="0"/>
              </a:rPr>
              <a:t>neighbors</a:t>
            </a:r>
            <a:endParaRPr kumimoji="1" lang="ja-JP" altLang="en-US" dirty="0">
              <a:latin typeface="Calibri" panose="020F0502020204030204" pitchFamily="34" charset="0"/>
            </a:endParaRPr>
          </a:p>
        </p:txBody>
      </p:sp>
      <p:cxnSp>
        <p:nvCxnSpPr>
          <p:cNvPr id="126" name="直線矢印コネクタ 125"/>
          <p:cNvCxnSpPr>
            <a:stCxn id="128" idx="1"/>
            <a:endCxn id="30" idx="0"/>
          </p:cNvCxnSpPr>
          <p:nvPr/>
        </p:nvCxnSpPr>
        <p:spPr>
          <a:xfrm>
            <a:off x="3917129" y="3409659"/>
            <a:ext cx="11140" cy="23821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
        <p:nvSpPr>
          <p:cNvPr id="128" name="テキスト ボックス 127"/>
          <p:cNvSpPr txBox="1"/>
          <p:nvPr/>
        </p:nvSpPr>
        <p:spPr>
          <a:xfrm>
            <a:off x="3917129" y="3224993"/>
            <a:ext cx="826080" cy="369332"/>
          </a:xfrm>
          <a:prstGeom prst="rect">
            <a:avLst/>
          </a:prstGeom>
          <a:noFill/>
        </p:spPr>
        <p:txBody>
          <a:bodyPr wrap="none" rtlCol="0">
            <a:spAutoFit/>
          </a:bodyPr>
          <a:lstStyle/>
          <a:p>
            <a:r>
              <a:rPr kumimoji="1" lang="en-US" altLang="ja-JP" dirty="0" smtClean="0"/>
              <a:t>vertex</a:t>
            </a:r>
            <a:endParaRPr kumimoji="1" lang="ja-JP" altLang="en-US" dirty="0"/>
          </a:p>
        </p:txBody>
      </p:sp>
      <p:cxnSp>
        <p:nvCxnSpPr>
          <p:cNvPr id="131" name="直線矢印コネクタ 130"/>
          <p:cNvCxnSpPr>
            <a:stCxn id="128" idx="1"/>
            <a:endCxn id="29" idx="0"/>
          </p:cNvCxnSpPr>
          <p:nvPr/>
        </p:nvCxnSpPr>
        <p:spPr>
          <a:xfrm flipH="1">
            <a:off x="3425726" y="3409659"/>
            <a:ext cx="491403" cy="23821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cxnSp>
        <p:nvCxnSpPr>
          <p:cNvPr id="134" name="直線矢印コネクタ 133"/>
          <p:cNvCxnSpPr>
            <a:stCxn id="128" idx="1"/>
            <a:endCxn id="28" idx="0"/>
          </p:cNvCxnSpPr>
          <p:nvPr/>
        </p:nvCxnSpPr>
        <p:spPr>
          <a:xfrm flipH="1">
            <a:off x="2918127" y="3409659"/>
            <a:ext cx="999002" cy="23821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cxnSp>
        <p:nvCxnSpPr>
          <p:cNvPr id="137" name="直線矢印コネクタ 136"/>
          <p:cNvCxnSpPr>
            <a:stCxn id="128" idx="1"/>
            <a:endCxn id="27" idx="0"/>
          </p:cNvCxnSpPr>
          <p:nvPr/>
        </p:nvCxnSpPr>
        <p:spPr>
          <a:xfrm flipH="1">
            <a:off x="2415584" y="3409659"/>
            <a:ext cx="1501545" cy="23821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Tree>
    <p:custDataLst>
      <p:tags r:id="rId1"/>
    </p:custDataLst>
    <p:extLst>
      <p:ext uri="{BB962C8B-B14F-4D97-AF65-F5344CB8AC3E}">
        <p14:creationId xmlns:p14="http://schemas.microsoft.com/office/powerpoint/2010/main" val="442920885"/>
      </p:ext>
    </p:extLst>
  </p:cSld>
  <p:clrMapOvr>
    <a:masterClrMapping/>
  </p:clrMapOvr>
  <mc:AlternateContent xmlns:mc="http://schemas.openxmlformats.org/markup-compatibility/2006" xmlns:p14="http://schemas.microsoft.com/office/powerpoint/2010/main">
    <mc:Choice Requires="p14">
      <p:transition spd="slow" p14:dur="2000" advTm="61652"/>
    </mc:Choice>
    <mc:Fallback xmlns="">
      <p:transition xmlns:p14="http://schemas.microsoft.com/office/powerpoint/2010/main" spd="slow" advTm="61652"/>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p:bldP spid="34" grpId="0"/>
      <p:bldP spid="35" grpId="0" animBg="1"/>
      <p:bldP spid="52" grpId="0" animBg="1"/>
      <p:bldP spid="116" grpId="0" animBg="1"/>
      <p:bldP spid="1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en-US" altLang="ja-JP" dirty="0" smtClean="0">
                <a:solidFill>
                  <a:schemeClr val="bg1">
                    <a:lumMod val="85000"/>
                  </a:schemeClr>
                </a:solidFill>
              </a:rPr>
              <a:t>Background</a:t>
            </a:r>
          </a:p>
          <a:p>
            <a:r>
              <a:rPr kumimoji="1" lang="en-US" altLang="ja-JP" dirty="0" err="1" smtClean="0">
                <a:solidFill>
                  <a:schemeClr val="bg1">
                    <a:lumMod val="85000"/>
                  </a:schemeClr>
                </a:solidFill>
              </a:rPr>
              <a:t>ExpEther</a:t>
            </a:r>
            <a:r>
              <a:rPr kumimoji="1" lang="en-US" altLang="ja-JP" dirty="0" smtClean="0">
                <a:solidFill>
                  <a:schemeClr val="bg1">
                    <a:lumMod val="85000"/>
                  </a:schemeClr>
                </a:solidFill>
              </a:rPr>
              <a:t> &amp; GPU-BOX</a:t>
            </a: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Multi-GPU system using </a:t>
            </a:r>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r>
              <a:rPr kumimoji="1" lang="en-US" altLang="ja-JP" dirty="0">
                <a:solidFill>
                  <a:schemeClr val="bg1">
                    <a:lumMod val="85000"/>
                  </a:schemeClr>
                </a:solidFill>
              </a:rPr>
              <a:t>Breadth First </a:t>
            </a:r>
            <a:r>
              <a:rPr kumimoji="1" lang="en-US" altLang="ja-JP" dirty="0" smtClean="0">
                <a:solidFill>
                  <a:schemeClr val="bg1">
                    <a:lumMod val="85000"/>
                  </a:schemeClr>
                </a:solidFill>
              </a:rPr>
              <a:t>Search</a:t>
            </a:r>
          </a:p>
          <a:p>
            <a:pPr lvl="1"/>
            <a:r>
              <a:rPr kumimoji="1" lang="en-US" altLang="ja-JP" dirty="0" smtClean="0">
                <a:solidFill>
                  <a:schemeClr val="bg1">
                    <a:lumMod val="85000"/>
                  </a:schemeClr>
                </a:solidFill>
              </a:rPr>
              <a:t>Level synchronized BFS</a:t>
            </a:r>
          </a:p>
          <a:p>
            <a:pPr lvl="1"/>
            <a:r>
              <a:rPr kumimoji="1" lang="en-US" altLang="ja-JP" dirty="0" smtClean="0">
                <a:solidFill>
                  <a:schemeClr val="bg1">
                    <a:lumMod val="85000"/>
                  </a:schemeClr>
                </a:solidFill>
              </a:rPr>
              <a:t>Overview of parallel BFS</a:t>
            </a:r>
          </a:p>
          <a:p>
            <a:r>
              <a:rPr kumimoji="1" lang="en-US" altLang="ja-JP" dirty="0" smtClean="0">
                <a:solidFill>
                  <a:srgbClr val="C0504D"/>
                </a:solidFill>
              </a:rPr>
              <a:t>Related work</a:t>
            </a:r>
          </a:p>
          <a:p>
            <a:pPr lvl="1"/>
            <a:r>
              <a:rPr kumimoji="1" lang="en-US" altLang="ja-JP" dirty="0" err="1" smtClean="0">
                <a:solidFill>
                  <a:srgbClr val="C0504D"/>
                </a:solidFill>
              </a:rPr>
              <a:t>Mastrostefano’s</a:t>
            </a:r>
            <a:r>
              <a:rPr kumimoji="1" lang="en-US" altLang="ja-JP" dirty="0" smtClean="0">
                <a:solidFill>
                  <a:srgbClr val="C0504D"/>
                </a:solidFill>
              </a:rPr>
              <a:t> parallel BFS algorithm</a:t>
            </a:r>
          </a:p>
          <a:p>
            <a:r>
              <a:rPr kumimoji="1" lang="en-US" altLang="ja-JP" dirty="0" smtClean="0">
                <a:solidFill>
                  <a:schemeClr val="bg1">
                    <a:lumMod val="85000"/>
                  </a:schemeClr>
                </a:solidFill>
              </a:rPr>
              <a:t>Proposed method</a:t>
            </a:r>
          </a:p>
          <a:p>
            <a:r>
              <a:rPr kumimoji="1" lang="en-US" altLang="ja-JP" dirty="0" smtClean="0">
                <a:solidFill>
                  <a:schemeClr val="bg1">
                    <a:lumMod val="85000"/>
                  </a:schemeClr>
                </a:solidFill>
              </a:rPr>
              <a:t>Evaluation</a:t>
            </a:r>
          </a:p>
          <a:p>
            <a:pPr lvl="1"/>
            <a:r>
              <a:rPr kumimoji="1" lang="en-US" altLang="ja-JP" dirty="0" smtClean="0">
                <a:solidFill>
                  <a:schemeClr val="bg1">
                    <a:lumMod val="85000"/>
                  </a:schemeClr>
                </a:solidFill>
              </a:rPr>
              <a:t>Evaluation environment</a:t>
            </a:r>
          </a:p>
          <a:p>
            <a:pPr lvl="1"/>
            <a:r>
              <a:rPr kumimoji="1" lang="en-US" altLang="ja-JP" dirty="0" smtClean="0">
                <a:solidFill>
                  <a:schemeClr val="bg1">
                    <a:lumMod val="85000"/>
                  </a:schemeClr>
                </a:solidFill>
              </a:rPr>
              <a:t>Traffic reduction by the proposed method</a:t>
            </a:r>
          </a:p>
          <a:p>
            <a:pPr lvl="1"/>
            <a:r>
              <a:rPr kumimoji="1" lang="en-US" altLang="ja-JP" dirty="0" smtClean="0">
                <a:solidFill>
                  <a:schemeClr val="bg1">
                    <a:lumMod val="85000"/>
                  </a:schemeClr>
                </a:solidFill>
              </a:rPr>
              <a:t>Kernel and Communication time</a:t>
            </a:r>
          </a:p>
          <a:p>
            <a:pPr lvl="1"/>
            <a:r>
              <a:rPr kumimoji="1" lang="en-US" altLang="ja-JP" dirty="0" smtClean="0">
                <a:solidFill>
                  <a:schemeClr val="bg1">
                    <a:lumMod val="85000"/>
                  </a:schemeClr>
                </a:solidFill>
              </a:rPr>
              <a:t>Traversed Edges Per Second (TEPS)</a:t>
            </a:r>
            <a:endParaRPr kumimoji="1" lang="en-US" altLang="ja-JP" dirty="0">
              <a:solidFill>
                <a:schemeClr val="bg1">
                  <a:lumMod val="85000"/>
                </a:schemeClr>
              </a:solidFill>
            </a:endParaRPr>
          </a:p>
          <a:p>
            <a:r>
              <a:rPr kumimoji="1" lang="en-US" altLang="ja-JP" dirty="0" smtClean="0">
                <a:solidFill>
                  <a:schemeClr val="bg1">
                    <a:lumMod val="85000"/>
                  </a:schemeClr>
                </a:solidFill>
              </a:rPr>
              <a:t>Conclusion</a:t>
            </a:r>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13</a:t>
            </a:fld>
            <a:endParaRPr lang="en-US"/>
          </a:p>
        </p:txBody>
      </p:sp>
    </p:spTree>
    <p:extLst>
      <p:ext uri="{BB962C8B-B14F-4D97-AF65-F5344CB8AC3E}">
        <p14:creationId xmlns:p14="http://schemas.microsoft.com/office/powerpoint/2010/main" val="1144861641"/>
      </p:ext>
    </p:extLst>
  </p:cSld>
  <p:clrMapOvr>
    <a:masterClrMapping/>
  </p:clrMapOvr>
  <mc:AlternateContent xmlns:mc="http://schemas.openxmlformats.org/markup-compatibility/2006" xmlns:p14="http://schemas.microsoft.com/office/powerpoint/2010/main">
    <mc:Choice Requires="p14">
      <p:transition spd="slow" p14:dur="2000" advTm="13168"/>
    </mc:Choice>
    <mc:Fallback xmlns="">
      <p:transition xmlns:p14="http://schemas.microsoft.com/office/powerpoint/2010/main" spd="slow" advTm="13168"/>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45056"/>
            <a:ext cx="8229600" cy="990600"/>
          </a:xfrm>
        </p:spPr>
        <p:txBody>
          <a:bodyPr>
            <a:normAutofit/>
          </a:bodyPr>
          <a:lstStyle/>
          <a:p>
            <a:r>
              <a:rPr kumimoji="1" lang="en-US" altLang="ja-JP" dirty="0" err="1" smtClean="0"/>
              <a:t>Mastrostefano’s</a:t>
            </a:r>
            <a:r>
              <a:rPr kumimoji="1" lang="en-US" altLang="ja-JP" dirty="0" smtClean="0"/>
              <a:t> BFS [2]</a:t>
            </a:r>
            <a:endParaRPr kumimoji="1" lang="ja-JP" altLang="en-US" dirty="0"/>
          </a:p>
        </p:txBody>
      </p:sp>
      <p:sp>
        <p:nvSpPr>
          <p:cNvPr id="27" name="コンテンツ プレースホルダー 26"/>
          <p:cNvSpPr>
            <a:spLocks noGrp="1"/>
          </p:cNvSpPr>
          <p:nvPr>
            <p:ph idx="1"/>
          </p:nvPr>
        </p:nvSpPr>
        <p:spPr>
          <a:xfrm>
            <a:off x="457200" y="1376452"/>
            <a:ext cx="8432800" cy="1368851"/>
          </a:xfrm>
        </p:spPr>
        <p:txBody>
          <a:bodyPr>
            <a:normAutofit/>
          </a:bodyPr>
          <a:lstStyle/>
          <a:p>
            <a:r>
              <a:rPr kumimoji="1" lang="en-US" altLang="ja-JP" dirty="0" smtClean="0"/>
              <a:t>Target is multi-GPU system with multiple node</a:t>
            </a:r>
          </a:p>
          <a:p>
            <a:pPr marL="731520" lvl="1" indent="-457200">
              <a:buFont typeface="+mj-lt"/>
              <a:buAutoNum type="arabicParenR" startAt="2"/>
            </a:pPr>
            <a:r>
              <a:rPr kumimoji="1" lang="en-US" altLang="ja-JP" dirty="0" smtClean="0"/>
              <a:t>Remove duplicate vertices by Sort-Unique method (contract)</a:t>
            </a:r>
            <a:endParaRPr kumimoji="1" lang="en-US" altLang="ja-JP" dirty="0"/>
          </a:p>
          <a:p>
            <a:pPr marL="731520" lvl="1" indent="-457200">
              <a:buFont typeface="+mj-lt"/>
              <a:buAutoNum type="arabicParenR" startAt="2"/>
            </a:pPr>
            <a:r>
              <a:rPr kumimoji="1" lang="en-US" altLang="ja-JP" dirty="0" smtClean="0"/>
              <a:t>Gather assigned vertices from other GPUs by MPI, then make </a:t>
            </a:r>
            <a:r>
              <a:rPr kumimoji="1" lang="en-US" altLang="ja-JP" dirty="0" smtClean="0"/>
              <a:t>NF</a:t>
            </a:r>
            <a:endParaRPr kumimoji="1" lang="en-US" altLang="ja-JP" dirty="0"/>
          </a:p>
        </p:txBody>
      </p:sp>
      <p:sp>
        <p:nvSpPr>
          <p:cNvPr id="129" name="下矢印 128"/>
          <p:cNvSpPr/>
          <p:nvPr/>
        </p:nvSpPr>
        <p:spPr>
          <a:xfrm>
            <a:off x="252168" y="2745303"/>
            <a:ext cx="632398" cy="3899425"/>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11" name="図形グループ 10"/>
          <p:cNvGrpSpPr/>
          <p:nvPr/>
        </p:nvGrpSpPr>
        <p:grpSpPr>
          <a:xfrm>
            <a:off x="2104883" y="3412448"/>
            <a:ext cx="6398377" cy="374429"/>
            <a:chOff x="2152426" y="4024248"/>
            <a:chExt cx="6398377" cy="374429"/>
          </a:xfrm>
        </p:grpSpPr>
        <p:sp>
          <p:nvSpPr>
            <p:cNvPr id="153" name="円/楕円 152"/>
            <p:cNvSpPr/>
            <p:nvPr/>
          </p:nvSpPr>
          <p:spPr>
            <a:xfrm>
              <a:off x="215242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54" name="円/楕円 153"/>
            <p:cNvSpPr/>
            <p:nvPr/>
          </p:nvSpPr>
          <p:spPr>
            <a:xfrm>
              <a:off x="265496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55" name="円/楕円 154"/>
            <p:cNvSpPr/>
            <p:nvPr/>
          </p:nvSpPr>
          <p:spPr>
            <a:xfrm>
              <a:off x="3162568"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56" name="円/楕円 155"/>
            <p:cNvSpPr/>
            <p:nvPr/>
          </p:nvSpPr>
          <p:spPr>
            <a:xfrm>
              <a:off x="366511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57" name="円/楕円 156"/>
            <p:cNvSpPr/>
            <p:nvPr/>
          </p:nvSpPr>
          <p:spPr>
            <a:xfrm>
              <a:off x="416452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158" name="円/楕円 157"/>
            <p:cNvSpPr/>
            <p:nvPr/>
          </p:nvSpPr>
          <p:spPr>
            <a:xfrm>
              <a:off x="466341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159" name="円/楕円 158"/>
            <p:cNvSpPr/>
            <p:nvPr/>
          </p:nvSpPr>
          <p:spPr>
            <a:xfrm>
              <a:off x="5171013"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160" name="円/楕円 159"/>
            <p:cNvSpPr/>
            <p:nvPr/>
          </p:nvSpPr>
          <p:spPr>
            <a:xfrm>
              <a:off x="567355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61" name="円/楕円 160"/>
            <p:cNvSpPr/>
            <p:nvPr/>
          </p:nvSpPr>
          <p:spPr>
            <a:xfrm>
              <a:off x="61729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62" name="円/楕円 161"/>
            <p:cNvSpPr/>
            <p:nvPr/>
          </p:nvSpPr>
          <p:spPr>
            <a:xfrm>
              <a:off x="667185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63" name="円/楕円 162"/>
            <p:cNvSpPr/>
            <p:nvPr/>
          </p:nvSpPr>
          <p:spPr>
            <a:xfrm>
              <a:off x="717807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5</a:t>
              </a:r>
              <a:endParaRPr kumimoji="1" lang="ja-JP" altLang="en-US" dirty="0">
                <a:latin typeface="Calibri" panose="020F0502020204030204" pitchFamily="34" charset="0"/>
              </a:endParaRPr>
            </a:p>
          </p:txBody>
        </p:sp>
        <p:sp>
          <p:nvSpPr>
            <p:cNvPr id="164" name="円/楕円 163"/>
            <p:cNvSpPr/>
            <p:nvPr/>
          </p:nvSpPr>
          <p:spPr>
            <a:xfrm>
              <a:off x="767748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6</a:t>
              </a:r>
              <a:endParaRPr kumimoji="1" lang="ja-JP" altLang="en-US" dirty="0">
                <a:latin typeface="Calibri" panose="020F0502020204030204" pitchFamily="34" charset="0"/>
              </a:endParaRPr>
            </a:p>
          </p:txBody>
        </p:sp>
        <p:sp>
          <p:nvSpPr>
            <p:cNvPr id="165" name="円/楕円 164"/>
            <p:cNvSpPr/>
            <p:nvPr/>
          </p:nvSpPr>
          <p:spPr>
            <a:xfrm>
              <a:off x="81763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grpSp>
        <p:nvGrpSpPr>
          <p:cNvPr id="18" name="図形グループ 17"/>
          <p:cNvGrpSpPr/>
          <p:nvPr/>
        </p:nvGrpSpPr>
        <p:grpSpPr>
          <a:xfrm>
            <a:off x="1168160" y="3080815"/>
            <a:ext cx="7471097" cy="862450"/>
            <a:chOff x="1215703" y="3692615"/>
            <a:chExt cx="7471097" cy="862450"/>
          </a:xfrm>
        </p:grpSpPr>
        <p:sp>
          <p:nvSpPr>
            <p:cNvPr id="233" name="角丸四角形 232"/>
            <p:cNvSpPr/>
            <p:nvPr/>
          </p:nvSpPr>
          <p:spPr>
            <a:xfrm>
              <a:off x="1735667" y="3887639"/>
              <a:ext cx="6951133" cy="667426"/>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 name="テキスト ボックス 6"/>
            <p:cNvSpPr txBox="1"/>
            <p:nvPr/>
          </p:nvSpPr>
          <p:spPr>
            <a:xfrm>
              <a:off x="1215703" y="3692615"/>
              <a:ext cx="916161" cy="646331"/>
            </a:xfrm>
            <a:prstGeom prst="rect">
              <a:avLst/>
            </a:prstGeom>
            <a:solidFill>
              <a:schemeClr val="bg1"/>
            </a:solidFill>
          </p:spPr>
          <p:txBody>
            <a:bodyPr wrap="none" rtlCol="0">
              <a:spAutoFit/>
            </a:bodyPr>
            <a:lstStyle/>
            <a:p>
              <a:pPr algn="ctr"/>
              <a:r>
                <a:rPr kumimoji="1" lang="en-US" altLang="ja-JP" dirty="0" smtClean="0"/>
                <a:t>Sort</a:t>
              </a:r>
              <a:endParaRPr kumimoji="1" lang="en-US" altLang="ja-JP" dirty="0"/>
            </a:p>
            <a:p>
              <a:pPr algn="r"/>
              <a:r>
                <a:rPr kumimoji="1" lang="en-US" altLang="ja-JP" dirty="0" smtClean="0"/>
                <a:t>Unique</a:t>
              </a:r>
              <a:endParaRPr kumimoji="1" lang="ja-JP" altLang="en-US" dirty="0"/>
            </a:p>
          </p:txBody>
        </p:sp>
      </p:grpSp>
      <p:grpSp>
        <p:nvGrpSpPr>
          <p:cNvPr id="10" name="図形グループ 9"/>
          <p:cNvGrpSpPr/>
          <p:nvPr/>
        </p:nvGrpSpPr>
        <p:grpSpPr>
          <a:xfrm>
            <a:off x="2530025" y="3329066"/>
            <a:ext cx="4556771" cy="539881"/>
            <a:chOff x="2574453" y="3943127"/>
            <a:chExt cx="4556771" cy="539881"/>
          </a:xfrm>
        </p:grpSpPr>
        <p:sp>
          <p:nvSpPr>
            <p:cNvPr id="234" name="乗算記号 233"/>
            <p:cNvSpPr/>
            <p:nvPr/>
          </p:nvSpPr>
          <p:spPr>
            <a:xfrm>
              <a:off x="257445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5" name="乗算記号 234"/>
            <p:cNvSpPr/>
            <p:nvPr/>
          </p:nvSpPr>
          <p:spPr>
            <a:xfrm>
              <a:off x="3082052"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9" name="乗算記号 238"/>
            <p:cNvSpPr/>
            <p:nvPr/>
          </p:nvSpPr>
          <p:spPr>
            <a:xfrm>
              <a:off x="3584595"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41" name="乗算記号 240"/>
            <p:cNvSpPr/>
            <p:nvPr/>
          </p:nvSpPr>
          <p:spPr>
            <a:xfrm>
              <a:off x="4582898"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43" name="乗算記号 242"/>
            <p:cNvSpPr/>
            <p:nvPr/>
          </p:nvSpPr>
          <p:spPr>
            <a:xfrm>
              <a:off x="659134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29" name="角丸四角形吹き出し 28"/>
          <p:cNvSpPr/>
          <p:nvPr/>
        </p:nvSpPr>
        <p:spPr>
          <a:xfrm>
            <a:off x="6247955" y="3945208"/>
            <a:ext cx="1570335" cy="627503"/>
          </a:xfrm>
          <a:prstGeom prst="wedgeRoundRectCallout">
            <a:avLst>
              <a:gd name="adj1" fmla="val -61247"/>
              <a:gd name="adj2" fmla="val 12789"/>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1600" dirty="0" smtClean="0">
                <a:latin typeface="Calibri" panose="020F0502020204030204" pitchFamily="34" charset="0"/>
              </a:rPr>
              <a:t>Exchange other GPU’s vertices</a:t>
            </a:r>
            <a:endParaRPr kumimoji="1" lang="ja-JP" altLang="en-US" sz="1600" dirty="0">
              <a:latin typeface="Calibri" panose="020F0502020204030204" pitchFamily="34" charset="0"/>
            </a:endParaRPr>
          </a:p>
        </p:txBody>
      </p:sp>
      <p:sp>
        <p:nvSpPr>
          <p:cNvPr id="109" name="テキスト ボックス 108"/>
          <p:cNvSpPr txBox="1"/>
          <p:nvPr/>
        </p:nvSpPr>
        <p:spPr>
          <a:xfrm>
            <a:off x="2496814" y="5694352"/>
            <a:ext cx="4363544" cy="369332"/>
          </a:xfrm>
          <a:prstGeom prst="rect">
            <a:avLst/>
          </a:prstGeom>
          <a:solidFill>
            <a:schemeClr val="bg1"/>
          </a:solidFill>
        </p:spPr>
        <p:txBody>
          <a:bodyPr wrap="none" rtlCol="0">
            <a:spAutoFit/>
          </a:bodyPr>
          <a:lstStyle/>
          <a:p>
            <a:r>
              <a:rPr kumimoji="1" lang="en-US" altLang="ja-JP" b="1" dirty="0" smtClean="0">
                <a:latin typeface="Calibri" panose="020F0502020204030204" pitchFamily="34" charset="0"/>
              </a:rPr>
              <a:t>Exchange vertices between all-to-all by MPI</a:t>
            </a:r>
            <a:endParaRPr kumimoji="1" lang="ja-JP" altLang="en-US" b="1" dirty="0">
              <a:latin typeface="Calibri" panose="020F0502020204030204" pitchFamily="34" charset="0"/>
            </a:endParaRPr>
          </a:p>
        </p:txBody>
      </p:sp>
      <p:grpSp>
        <p:nvGrpSpPr>
          <p:cNvPr id="110" name="図形グループ 109"/>
          <p:cNvGrpSpPr/>
          <p:nvPr/>
        </p:nvGrpSpPr>
        <p:grpSpPr>
          <a:xfrm>
            <a:off x="1776364" y="5094248"/>
            <a:ext cx="5698525" cy="317501"/>
            <a:chOff x="1942874" y="5263062"/>
            <a:chExt cx="5698525" cy="317501"/>
          </a:xfrm>
        </p:grpSpPr>
        <p:sp>
          <p:nvSpPr>
            <p:cNvPr id="112" name="正方形/長方形 111"/>
            <p:cNvSpPr/>
            <p:nvPr/>
          </p:nvSpPr>
          <p:spPr>
            <a:xfrm>
              <a:off x="2705329" y="5267296"/>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4" name="正方形/長方形 113"/>
            <p:cNvSpPr/>
            <p:nvPr/>
          </p:nvSpPr>
          <p:spPr>
            <a:xfrm>
              <a:off x="1942874" y="5267296"/>
              <a:ext cx="262465"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6" name="正方形/長方形 115"/>
            <p:cNvSpPr/>
            <p:nvPr/>
          </p:nvSpPr>
          <p:spPr>
            <a:xfrm>
              <a:off x="2205340" y="5267296"/>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8" name="正方形/長方形 117"/>
            <p:cNvSpPr/>
            <p:nvPr/>
          </p:nvSpPr>
          <p:spPr>
            <a:xfrm>
              <a:off x="2459341" y="5267296"/>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0" name="正方形/長方形 119"/>
            <p:cNvSpPr/>
            <p:nvPr/>
          </p:nvSpPr>
          <p:spPr>
            <a:xfrm>
              <a:off x="3526594" y="5267296"/>
              <a:ext cx="194278"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1" name="正方形/長方形 120"/>
            <p:cNvSpPr/>
            <p:nvPr/>
          </p:nvSpPr>
          <p:spPr>
            <a:xfrm>
              <a:off x="4221317" y="5267296"/>
              <a:ext cx="253088"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2" name="正方形/長方形 121"/>
            <p:cNvSpPr/>
            <p:nvPr/>
          </p:nvSpPr>
          <p:spPr>
            <a:xfrm>
              <a:off x="3721328" y="5267296"/>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3" name="正方形/長方形 122"/>
            <p:cNvSpPr/>
            <p:nvPr/>
          </p:nvSpPr>
          <p:spPr>
            <a:xfrm>
              <a:off x="3975329" y="5267296"/>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4" name="正方形/長方形 123"/>
            <p:cNvSpPr/>
            <p:nvPr/>
          </p:nvSpPr>
          <p:spPr>
            <a:xfrm>
              <a:off x="5888798" y="5263062"/>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5" name="正方形/長方形 124"/>
            <p:cNvSpPr/>
            <p:nvPr/>
          </p:nvSpPr>
          <p:spPr>
            <a:xfrm>
              <a:off x="5126344" y="5263062"/>
              <a:ext cx="203196"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6" name="正方形/長方形 125"/>
            <p:cNvSpPr/>
            <p:nvPr/>
          </p:nvSpPr>
          <p:spPr>
            <a:xfrm>
              <a:off x="5329540" y="5263062"/>
              <a:ext cx="313269"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7" name="正方形/長方形 126"/>
            <p:cNvSpPr/>
            <p:nvPr/>
          </p:nvSpPr>
          <p:spPr>
            <a:xfrm>
              <a:off x="5642810" y="5263062"/>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8" name="正方形/長方形 127"/>
            <p:cNvSpPr/>
            <p:nvPr/>
          </p:nvSpPr>
          <p:spPr>
            <a:xfrm>
              <a:off x="6710062" y="5263062"/>
              <a:ext cx="270937"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0" name="正方形/長方形 129"/>
            <p:cNvSpPr/>
            <p:nvPr/>
          </p:nvSpPr>
          <p:spPr>
            <a:xfrm>
              <a:off x="7403872" y="5263062"/>
              <a:ext cx="237527"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1" name="正方形/長方形 130"/>
            <p:cNvSpPr/>
            <p:nvPr/>
          </p:nvSpPr>
          <p:spPr>
            <a:xfrm>
              <a:off x="6981000" y="5263062"/>
              <a:ext cx="185805"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2" name="正方形/長方形 131"/>
            <p:cNvSpPr/>
            <p:nvPr/>
          </p:nvSpPr>
          <p:spPr>
            <a:xfrm>
              <a:off x="7166805" y="5263062"/>
              <a:ext cx="237067"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133" name="正方形/長方形 132"/>
          <p:cNvSpPr/>
          <p:nvPr/>
        </p:nvSpPr>
        <p:spPr>
          <a:xfrm>
            <a:off x="2538359" y="5094250"/>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4" name="正方形/長方形 133"/>
          <p:cNvSpPr/>
          <p:nvPr/>
        </p:nvSpPr>
        <p:spPr>
          <a:xfrm>
            <a:off x="1775908" y="5094250"/>
            <a:ext cx="262465"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5" name="正方形/長方形 134"/>
          <p:cNvSpPr/>
          <p:nvPr/>
        </p:nvSpPr>
        <p:spPr>
          <a:xfrm>
            <a:off x="2038370" y="5094250"/>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6" name="正方形/長方形 135"/>
          <p:cNvSpPr/>
          <p:nvPr/>
        </p:nvSpPr>
        <p:spPr>
          <a:xfrm>
            <a:off x="2292371" y="5094250"/>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4" name="正方形/長方形 173"/>
          <p:cNvSpPr/>
          <p:nvPr/>
        </p:nvSpPr>
        <p:spPr>
          <a:xfrm>
            <a:off x="3359624" y="5094250"/>
            <a:ext cx="194278"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5" name="正方形/長方形 174"/>
          <p:cNvSpPr/>
          <p:nvPr/>
        </p:nvSpPr>
        <p:spPr>
          <a:xfrm>
            <a:off x="4054347" y="5094250"/>
            <a:ext cx="253088"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6" name="正方形/長方形 175"/>
          <p:cNvSpPr/>
          <p:nvPr/>
        </p:nvSpPr>
        <p:spPr>
          <a:xfrm>
            <a:off x="3554358" y="5094250"/>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7" name="正方形/長方形 176"/>
          <p:cNvSpPr/>
          <p:nvPr/>
        </p:nvSpPr>
        <p:spPr>
          <a:xfrm>
            <a:off x="3808359" y="5094250"/>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8" name="正方形/長方形 177"/>
          <p:cNvSpPr/>
          <p:nvPr/>
        </p:nvSpPr>
        <p:spPr>
          <a:xfrm>
            <a:off x="5721828" y="5090014"/>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9" name="正方形/長方形 178"/>
          <p:cNvSpPr/>
          <p:nvPr/>
        </p:nvSpPr>
        <p:spPr>
          <a:xfrm>
            <a:off x="4959374" y="5090014"/>
            <a:ext cx="203196"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1" name="正方形/長方形 180"/>
          <p:cNvSpPr/>
          <p:nvPr/>
        </p:nvSpPr>
        <p:spPr>
          <a:xfrm>
            <a:off x="5162574" y="5090014"/>
            <a:ext cx="313269"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2" name="正方形/長方形 181"/>
          <p:cNvSpPr/>
          <p:nvPr/>
        </p:nvSpPr>
        <p:spPr>
          <a:xfrm>
            <a:off x="5475840" y="5090014"/>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3" name="正方形/長方形 182"/>
          <p:cNvSpPr/>
          <p:nvPr/>
        </p:nvSpPr>
        <p:spPr>
          <a:xfrm>
            <a:off x="6543096" y="5090014"/>
            <a:ext cx="270937"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5" name="正方形/長方形 184"/>
          <p:cNvSpPr/>
          <p:nvPr/>
        </p:nvSpPr>
        <p:spPr>
          <a:xfrm>
            <a:off x="7236906" y="5090014"/>
            <a:ext cx="237527"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7" name="正方形/長方形 186"/>
          <p:cNvSpPr/>
          <p:nvPr/>
        </p:nvSpPr>
        <p:spPr>
          <a:xfrm>
            <a:off x="6814034" y="5090014"/>
            <a:ext cx="185805"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8" name="正方形/長方形 187"/>
          <p:cNvSpPr/>
          <p:nvPr/>
        </p:nvSpPr>
        <p:spPr>
          <a:xfrm>
            <a:off x="6999839" y="5090014"/>
            <a:ext cx="237067"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191" name="図形グループ 190"/>
          <p:cNvGrpSpPr/>
          <p:nvPr/>
        </p:nvGrpSpPr>
        <p:grpSpPr>
          <a:xfrm>
            <a:off x="1776360" y="6331461"/>
            <a:ext cx="930876" cy="313267"/>
            <a:chOff x="1854658" y="3823733"/>
            <a:chExt cx="930876" cy="313267"/>
          </a:xfrm>
        </p:grpSpPr>
        <p:sp>
          <p:nvSpPr>
            <p:cNvPr id="192" name="正方形/長方形 191"/>
            <p:cNvSpPr/>
            <p:nvPr/>
          </p:nvSpPr>
          <p:spPr>
            <a:xfrm>
              <a:off x="1854658" y="3823733"/>
              <a:ext cx="262465"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93" name="正方形/長方形 192"/>
            <p:cNvSpPr/>
            <p:nvPr/>
          </p:nvSpPr>
          <p:spPr>
            <a:xfrm>
              <a:off x="2117123" y="3823733"/>
              <a:ext cx="194278"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94" name="正方形/長方形 193"/>
            <p:cNvSpPr/>
            <p:nvPr/>
          </p:nvSpPr>
          <p:spPr>
            <a:xfrm>
              <a:off x="2311401" y="3823733"/>
              <a:ext cx="203196"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02" name="正方形/長方形 201"/>
            <p:cNvSpPr/>
            <p:nvPr/>
          </p:nvSpPr>
          <p:spPr>
            <a:xfrm>
              <a:off x="2514597" y="3823733"/>
              <a:ext cx="270937"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203" name="図形グループ 202"/>
          <p:cNvGrpSpPr/>
          <p:nvPr/>
        </p:nvGrpSpPr>
        <p:grpSpPr>
          <a:xfrm>
            <a:off x="3334682" y="6331461"/>
            <a:ext cx="1007074" cy="313267"/>
            <a:chOff x="3412980" y="3823733"/>
            <a:chExt cx="1007074" cy="313267"/>
          </a:xfrm>
        </p:grpSpPr>
        <p:sp>
          <p:nvSpPr>
            <p:cNvPr id="207" name="正方形/長方形 206"/>
            <p:cNvSpPr/>
            <p:nvPr/>
          </p:nvSpPr>
          <p:spPr>
            <a:xfrm>
              <a:off x="3412980" y="3823733"/>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08" name="正方形/長方形 207"/>
            <p:cNvSpPr/>
            <p:nvPr/>
          </p:nvSpPr>
          <p:spPr>
            <a:xfrm>
              <a:off x="3666980" y="3823733"/>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1" name="正方形/長方形 220"/>
            <p:cNvSpPr/>
            <p:nvPr/>
          </p:nvSpPr>
          <p:spPr>
            <a:xfrm>
              <a:off x="3920980" y="3823733"/>
              <a:ext cx="313269"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2" name="正方形/長方形 221"/>
            <p:cNvSpPr/>
            <p:nvPr/>
          </p:nvSpPr>
          <p:spPr>
            <a:xfrm>
              <a:off x="4234249" y="3823733"/>
              <a:ext cx="185805"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223" name="図形グループ 222"/>
          <p:cNvGrpSpPr/>
          <p:nvPr/>
        </p:nvGrpSpPr>
        <p:grpSpPr>
          <a:xfrm>
            <a:off x="4975848" y="6331461"/>
            <a:ext cx="975031" cy="313267"/>
            <a:chOff x="5054145" y="3823733"/>
            <a:chExt cx="975031" cy="313267"/>
          </a:xfrm>
        </p:grpSpPr>
        <p:sp>
          <p:nvSpPr>
            <p:cNvPr id="224" name="正方形/長方形 223"/>
            <p:cNvSpPr/>
            <p:nvPr/>
          </p:nvSpPr>
          <p:spPr>
            <a:xfrm>
              <a:off x="5054145" y="3823733"/>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5" name="正方形/長方形 224"/>
            <p:cNvSpPr/>
            <p:nvPr/>
          </p:nvSpPr>
          <p:spPr>
            <a:xfrm>
              <a:off x="5300133" y="3823733"/>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6" name="正方形/長方形 225"/>
            <p:cNvSpPr/>
            <p:nvPr/>
          </p:nvSpPr>
          <p:spPr>
            <a:xfrm>
              <a:off x="5546121" y="3823733"/>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8" name="正方形/長方形 227"/>
            <p:cNvSpPr/>
            <p:nvPr/>
          </p:nvSpPr>
          <p:spPr>
            <a:xfrm>
              <a:off x="5792109" y="3823733"/>
              <a:ext cx="237067"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229" name="図形グループ 228"/>
          <p:cNvGrpSpPr/>
          <p:nvPr/>
        </p:nvGrpSpPr>
        <p:grpSpPr>
          <a:xfrm>
            <a:off x="6543096" y="6331461"/>
            <a:ext cx="812573" cy="313267"/>
            <a:chOff x="6621390" y="3823733"/>
            <a:chExt cx="812573" cy="313267"/>
          </a:xfrm>
        </p:grpSpPr>
        <p:sp>
          <p:nvSpPr>
            <p:cNvPr id="230" name="正方形/長方形 229"/>
            <p:cNvSpPr/>
            <p:nvPr/>
          </p:nvSpPr>
          <p:spPr>
            <a:xfrm>
              <a:off x="6621390" y="3823733"/>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1" name="正方形/長方形 230"/>
            <p:cNvSpPr/>
            <p:nvPr/>
          </p:nvSpPr>
          <p:spPr>
            <a:xfrm>
              <a:off x="6781800" y="3823733"/>
              <a:ext cx="253088"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2" name="正方形/長方形 231"/>
            <p:cNvSpPr/>
            <p:nvPr/>
          </p:nvSpPr>
          <p:spPr>
            <a:xfrm>
              <a:off x="7034888" y="3823733"/>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6" name="正方形/長方形 235"/>
            <p:cNvSpPr/>
            <p:nvPr/>
          </p:nvSpPr>
          <p:spPr>
            <a:xfrm>
              <a:off x="7196436" y="3823733"/>
              <a:ext cx="237527"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25" name="図形グループ 24"/>
          <p:cNvGrpSpPr/>
          <p:nvPr/>
        </p:nvGrpSpPr>
        <p:grpSpPr>
          <a:xfrm>
            <a:off x="1739449" y="4698002"/>
            <a:ext cx="5681585" cy="2049428"/>
            <a:chOff x="1739449" y="4698002"/>
            <a:chExt cx="5681585" cy="2049428"/>
          </a:xfrm>
        </p:grpSpPr>
        <p:sp>
          <p:nvSpPr>
            <p:cNvPr id="238" name="テキスト ボックス 237"/>
            <p:cNvSpPr txBox="1"/>
            <p:nvPr/>
          </p:nvSpPr>
          <p:spPr>
            <a:xfrm>
              <a:off x="1739449" y="4698002"/>
              <a:ext cx="813256" cy="369332"/>
            </a:xfrm>
            <a:prstGeom prst="rect">
              <a:avLst/>
            </a:prstGeom>
            <a:noFill/>
          </p:spPr>
          <p:txBody>
            <a:bodyPr wrap="none" rtlCol="0">
              <a:spAutoFit/>
            </a:bodyPr>
            <a:lstStyle/>
            <a:p>
              <a:r>
                <a:rPr kumimoji="1" lang="en-US" altLang="ja-JP" dirty="0" smtClean="0"/>
                <a:t>GPU0</a:t>
              </a:r>
              <a:endParaRPr kumimoji="1" lang="ja-JP" altLang="en-US" dirty="0"/>
            </a:p>
          </p:txBody>
        </p:sp>
        <p:sp>
          <p:nvSpPr>
            <p:cNvPr id="240" name="テキスト ボックス 239"/>
            <p:cNvSpPr txBox="1"/>
            <p:nvPr/>
          </p:nvSpPr>
          <p:spPr>
            <a:xfrm>
              <a:off x="3416077" y="4698002"/>
              <a:ext cx="813256" cy="369332"/>
            </a:xfrm>
            <a:prstGeom prst="rect">
              <a:avLst/>
            </a:prstGeom>
            <a:noFill/>
          </p:spPr>
          <p:txBody>
            <a:bodyPr wrap="none" rtlCol="0">
              <a:spAutoFit/>
            </a:bodyPr>
            <a:lstStyle/>
            <a:p>
              <a:r>
                <a:rPr kumimoji="1" lang="en-US" altLang="ja-JP" dirty="0" smtClean="0"/>
                <a:t>GPU1</a:t>
              </a:r>
              <a:endParaRPr kumimoji="1" lang="ja-JP" altLang="en-US" dirty="0"/>
            </a:p>
          </p:txBody>
        </p:sp>
        <p:sp>
          <p:nvSpPr>
            <p:cNvPr id="242" name="テキスト ボックス 241"/>
            <p:cNvSpPr txBox="1"/>
            <p:nvPr/>
          </p:nvSpPr>
          <p:spPr>
            <a:xfrm>
              <a:off x="5024516" y="4698002"/>
              <a:ext cx="813256" cy="369332"/>
            </a:xfrm>
            <a:prstGeom prst="rect">
              <a:avLst/>
            </a:prstGeom>
            <a:noFill/>
          </p:spPr>
          <p:txBody>
            <a:bodyPr wrap="none" rtlCol="0">
              <a:spAutoFit/>
            </a:bodyPr>
            <a:lstStyle/>
            <a:p>
              <a:r>
                <a:rPr kumimoji="1" lang="en-US" altLang="ja-JP" dirty="0" smtClean="0"/>
                <a:t>GPU2</a:t>
              </a:r>
              <a:endParaRPr kumimoji="1" lang="ja-JP" altLang="en-US" dirty="0"/>
            </a:p>
          </p:txBody>
        </p:sp>
        <p:sp>
          <p:nvSpPr>
            <p:cNvPr id="244" name="テキスト ボックス 243"/>
            <p:cNvSpPr txBox="1"/>
            <p:nvPr/>
          </p:nvSpPr>
          <p:spPr>
            <a:xfrm>
              <a:off x="6607778" y="4698002"/>
              <a:ext cx="813256" cy="369332"/>
            </a:xfrm>
            <a:prstGeom prst="rect">
              <a:avLst/>
            </a:prstGeom>
            <a:noFill/>
          </p:spPr>
          <p:txBody>
            <a:bodyPr wrap="none" rtlCol="0">
              <a:spAutoFit/>
            </a:bodyPr>
            <a:lstStyle/>
            <a:p>
              <a:r>
                <a:rPr kumimoji="1" lang="en-US" altLang="ja-JP" dirty="0" smtClean="0"/>
                <a:t>GPU3</a:t>
              </a:r>
              <a:endParaRPr kumimoji="1" lang="ja-JP" altLang="en-US" dirty="0"/>
            </a:p>
          </p:txBody>
        </p:sp>
        <p:grpSp>
          <p:nvGrpSpPr>
            <p:cNvPr id="24" name="図形グループ 23"/>
            <p:cNvGrpSpPr/>
            <p:nvPr/>
          </p:nvGrpSpPr>
          <p:grpSpPr>
            <a:xfrm>
              <a:off x="3009457" y="4785573"/>
              <a:ext cx="3217331" cy="1961857"/>
              <a:chOff x="3009457" y="4558323"/>
              <a:chExt cx="3217331" cy="5334000"/>
            </a:xfrm>
          </p:grpSpPr>
          <p:cxnSp>
            <p:nvCxnSpPr>
              <p:cNvPr id="245" name="直線コネクタ 244"/>
              <p:cNvCxnSpPr/>
              <p:nvPr/>
            </p:nvCxnSpPr>
            <p:spPr>
              <a:xfrm>
                <a:off x="3009457" y="4558323"/>
                <a:ext cx="16933" cy="533400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246" name="直線コネクタ 245"/>
              <p:cNvCxnSpPr/>
              <p:nvPr/>
            </p:nvCxnSpPr>
            <p:spPr>
              <a:xfrm>
                <a:off x="4635056" y="4558323"/>
                <a:ext cx="16933" cy="533400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247" name="直線コネクタ 246"/>
              <p:cNvCxnSpPr/>
              <p:nvPr/>
            </p:nvCxnSpPr>
            <p:spPr>
              <a:xfrm>
                <a:off x="6209855" y="4558323"/>
                <a:ext cx="16933" cy="5334000"/>
              </a:xfrm>
              <a:prstGeom prst="line">
                <a:avLst/>
              </a:prstGeom>
              <a:ln>
                <a:prstDash val="dash"/>
              </a:ln>
            </p:spPr>
            <p:style>
              <a:lnRef idx="2">
                <a:schemeClr val="dk1"/>
              </a:lnRef>
              <a:fillRef idx="1">
                <a:schemeClr val="lt1"/>
              </a:fillRef>
              <a:effectRef idx="0">
                <a:schemeClr val="dk1"/>
              </a:effectRef>
              <a:fontRef idx="minor">
                <a:schemeClr val="dk1"/>
              </a:fontRef>
            </p:style>
          </p:cxnSp>
        </p:grpSp>
      </p:grpSp>
      <p:sp>
        <p:nvSpPr>
          <p:cNvPr id="237" name="角丸四角形吹き出し 236"/>
          <p:cNvSpPr/>
          <p:nvPr/>
        </p:nvSpPr>
        <p:spPr>
          <a:xfrm>
            <a:off x="713543" y="5694352"/>
            <a:ext cx="2326975" cy="847674"/>
          </a:xfrm>
          <a:prstGeom prst="wedgeRoundRectCallout">
            <a:avLst>
              <a:gd name="adj1" fmla="val 65213"/>
              <a:gd name="adj2" fmla="val 2834"/>
              <a:gd name="adj3" fmla="val 16667"/>
            </a:avLst>
          </a:prstGeom>
          <a:solidFill>
            <a:schemeClr val="lt1"/>
          </a:solid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2400" dirty="0" smtClean="0">
                <a:solidFill>
                  <a:schemeClr val="accent2"/>
                </a:solidFill>
                <a:latin typeface="Calibri" panose="020F0502020204030204" pitchFamily="34" charset="0"/>
              </a:rPr>
              <a:t>Reduce traffic to accelerate!</a:t>
            </a:r>
            <a:endParaRPr kumimoji="1" lang="ja-JP" altLang="en-US" sz="2400" dirty="0">
              <a:solidFill>
                <a:schemeClr val="accent2"/>
              </a:solidFill>
              <a:latin typeface="Calibri" panose="020F0502020204030204" pitchFamily="34" charset="0"/>
            </a:endParaRPr>
          </a:p>
        </p:txBody>
      </p:sp>
      <p:sp>
        <p:nvSpPr>
          <p:cNvPr id="26" name="テキスト ボックス 25"/>
          <p:cNvSpPr txBox="1"/>
          <p:nvPr/>
        </p:nvSpPr>
        <p:spPr>
          <a:xfrm>
            <a:off x="809856" y="3138013"/>
            <a:ext cx="466782" cy="369332"/>
          </a:xfrm>
          <a:prstGeom prst="rect">
            <a:avLst/>
          </a:prstGeom>
          <a:noFill/>
        </p:spPr>
        <p:txBody>
          <a:bodyPr wrap="none" rtlCol="0">
            <a:spAutoFit/>
          </a:bodyPr>
          <a:lstStyle/>
          <a:p>
            <a:r>
              <a:rPr kumimoji="1" lang="en-US" altLang="ja-JP" dirty="0" smtClean="0"/>
              <a:t>(2)</a:t>
            </a:r>
            <a:endParaRPr kumimoji="1" lang="ja-JP" altLang="en-US" dirty="0"/>
          </a:p>
        </p:txBody>
      </p:sp>
      <p:grpSp>
        <p:nvGrpSpPr>
          <p:cNvPr id="9" name="図形グループ 8"/>
          <p:cNvGrpSpPr/>
          <p:nvPr/>
        </p:nvGrpSpPr>
        <p:grpSpPr>
          <a:xfrm>
            <a:off x="2105988" y="2745304"/>
            <a:ext cx="6398377" cy="374429"/>
            <a:chOff x="2153531" y="3357102"/>
            <a:chExt cx="6398377" cy="374429"/>
          </a:xfrm>
        </p:grpSpPr>
        <p:sp>
          <p:nvSpPr>
            <p:cNvPr id="140" name="円/楕円 139"/>
            <p:cNvSpPr/>
            <p:nvPr/>
          </p:nvSpPr>
          <p:spPr>
            <a:xfrm>
              <a:off x="215353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41" name="円/楕円 140"/>
            <p:cNvSpPr/>
            <p:nvPr/>
          </p:nvSpPr>
          <p:spPr>
            <a:xfrm>
              <a:off x="265607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2" name="円/楕円 141"/>
            <p:cNvSpPr/>
            <p:nvPr/>
          </p:nvSpPr>
          <p:spPr>
            <a:xfrm>
              <a:off x="3163673"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143" name="円/楕円 142"/>
            <p:cNvSpPr/>
            <p:nvPr/>
          </p:nvSpPr>
          <p:spPr>
            <a:xfrm>
              <a:off x="366621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4" name="円/楕円 143"/>
            <p:cNvSpPr/>
            <p:nvPr/>
          </p:nvSpPr>
          <p:spPr>
            <a:xfrm>
              <a:off x="416563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5" name="円/楕円 144"/>
            <p:cNvSpPr/>
            <p:nvPr/>
          </p:nvSpPr>
          <p:spPr>
            <a:xfrm>
              <a:off x="466451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6" name="円/楕円 145"/>
            <p:cNvSpPr/>
            <p:nvPr/>
          </p:nvSpPr>
          <p:spPr>
            <a:xfrm>
              <a:off x="5172118"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47" name="円/楕円 146"/>
            <p:cNvSpPr/>
            <p:nvPr/>
          </p:nvSpPr>
          <p:spPr>
            <a:xfrm>
              <a:off x="567466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48" name="円/楕円 147"/>
            <p:cNvSpPr/>
            <p:nvPr/>
          </p:nvSpPr>
          <p:spPr>
            <a:xfrm>
              <a:off x="61740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49" name="円/楕円 148"/>
            <p:cNvSpPr/>
            <p:nvPr/>
          </p:nvSpPr>
          <p:spPr>
            <a:xfrm>
              <a:off x="667296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50" name="円/楕円 149"/>
            <p:cNvSpPr/>
            <p:nvPr/>
          </p:nvSpPr>
          <p:spPr>
            <a:xfrm>
              <a:off x="717917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51" name="円/楕円 150"/>
            <p:cNvSpPr/>
            <p:nvPr/>
          </p:nvSpPr>
          <p:spPr>
            <a:xfrm>
              <a:off x="767859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52" name="円/楕円 151"/>
            <p:cNvSpPr/>
            <p:nvPr/>
          </p:nvSpPr>
          <p:spPr>
            <a:xfrm>
              <a:off x="81774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grpSp>
      <p:grpSp>
        <p:nvGrpSpPr>
          <p:cNvPr id="3" name="図形グループ 2"/>
          <p:cNvGrpSpPr/>
          <p:nvPr/>
        </p:nvGrpSpPr>
        <p:grpSpPr>
          <a:xfrm>
            <a:off x="2419185" y="2777944"/>
            <a:ext cx="5800045" cy="400418"/>
            <a:chOff x="2419185" y="2777944"/>
            <a:chExt cx="5800045" cy="400418"/>
          </a:xfrm>
        </p:grpSpPr>
        <p:sp>
          <p:nvSpPr>
            <p:cNvPr id="137" name="テキスト ボックス 136"/>
            <p:cNvSpPr txBox="1"/>
            <p:nvPr/>
          </p:nvSpPr>
          <p:spPr>
            <a:xfrm>
              <a:off x="2419185" y="277794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38" name="テキスト ボックス 137"/>
            <p:cNvSpPr txBox="1"/>
            <p:nvPr/>
          </p:nvSpPr>
          <p:spPr>
            <a:xfrm>
              <a:off x="2928350" y="2780587"/>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39" name="テキスト ボックス 138"/>
            <p:cNvSpPr txBox="1"/>
            <p:nvPr/>
          </p:nvSpPr>
          <p:spPr>
            <a:xfrm>
              <a:off x="3453841" y="277794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80" name="テキスト ボックス 179"/>
            <p:cNvSpPr txBox="1"/>
            <p:nvPr/>
          </p:nvSpPr>
          <p:spPr>
            <a:xfrm>
              <a:off x="3948170" y="277794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84" name="テキスト ボックス 183"/>
            <p:cNvSpPr txBox="1"/>
            <p:nvPr/>
          </p:nvSpPr>
          <p:spPr>
            <a:xfrm>
              <a:off x="4457335" y="2780587"/>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89" name="テキスト ボックス 188"/>
            <p:cNvSpPr txBox="1"/>
            <p:nvPr/>
          </p:nvSpPr>
          <p:spPr>
            <a:xfrm>
              <a:off x="4944726" y="279064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90" name="テキスト ボックス 189"/>
            <p:cNvSpPr txBox="1"/>
            <p:nvPr/>
          </p:nvSpPr>
          <p:spPr>
            <a:xfrm>
              <a:off x="5459362" y="2796461"/>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96" name="テキスト ボックス 195"/>
            <p:cNvSpPr txBox="1"/>
            <p:nvPr/>
          </p:nvSpPr>
          <p:spPr>
            <a:xfrm>
              <a:off x="5957681" y="2804190"/>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97" name="テキスト ボックス 196"/>
            <p:cNvSpPr txBox="1"/>
            <p:nvPr/>
          </p:nvSpPr>
          <p:spPr>
            <a:xfrm>
              <a:off x="6454146" y="2804190"/>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98" name="テキスト ボックス 197"/>
            <p:cNvSpPr txBox="1"/>
            <p:nvPr/>
          </p:nvSpPr>
          <p:spPr>
            <a:xfrm>
              <a:off x="6966937" y="280650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99" name="テキスト ボックス 198"/>
            <p:cNvSpPr txBox="1"/>
            <p:nvPr/>
          </p:nvSpPr>
          <p:spPr>
            <a:xfrm>
              <a:off x="7461266" y="2806716"/>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200" name="テキスト ボックス 199"/>
            <p:cNvSpPr txBox="1"/>
            <p:nvPr/>
          </p:nvSpPr>
          <p:spPr>
            <a:xfrm>
              <a:off x="7970431" y="2809030"/>
              <a:ext cx="248799" cy="369332"/>
            </a:xfrm>
            <a:prstGeom prst="rect">
              <a:avLst/>
            </a:prstGeom>
            <a:noFill/>
          </p:spPr>
          <p:txBody>
            <a:bodyPr wrap="none" rtlCol="0">
              <a:spAutoFit/>
            </a:bodyPr>
            <a:lstStyle/>
            <a:p>
              <a:r>
                <a:rPr kumimoji="1" lang="en-US" altLang="ja-JP" dirty="0" smtClean="0"/>
                <a:t>,</a:t>
              </a:r>
              <a:endParaRPr kumimoji="1" lang="ja-JP" altLang="en-US" dirty="0"/>
            </a:p>
          </p:txBody>
        </p:sp>
      </p:grpSp>
      <p:sp>
        <p:nvSpPr>
          <p:cNvPr id="218" name="大かっこ 217"/>
          <p:cNvSpPr/>
          <p:nvPr/>
        </p:nvSpPr>
        <p:spPr>
          <a:xfrm>
            <a:off x="1984093" y="2717268"/>
            <a:ext cx="6635983" cy="435512"/>
          </a:xfrm>
          <a:prstGeom prst="bracketPair">
            <a:avLst/>
          </a:prstGeom>
          <a:noFill/>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日付プレースホルダー 3"/>
          <p:cNvSpPr>
            <a:spLocks noGrp="1"/>
          </p:cNvSpPr>
          <p:nvPr>
            <p:ph type="dt" sz="half" idx="10"/>
          </p:nvPr>
        </p:nvSpPr>
        <p:spPr/>
        <p:txBody>
          <a:bodyPr/>
          <a:lstStyle/>
          <a:p>
            <a:fld id="{03A8EAC5-DDD7-814D-A980-D3CAFBA9125B}"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14</a:t>
            </a:fld>
            <a:endParaRPr lang="en-US"/>
          </a:p>
        </p:txBody>
      </p:sp>
      <p:sp>
        <p:nvSpPr>
          <p:cNvPr id="28" name="テキスト ボックス 27"/>
          <p:cNvSpPr txBox="1"/>
          <p:nvPr/>
        </p:nvSpPr>
        <p:spPr>
          <a:xfrm>
            <a:off x="809856" y="4574920"/>
            <a:ext cx="466782" cy="369332"/>
          </a:xfrm>
          <a:prstGeom prst="rect">
            <a:avLst/>
          </a:prstGeom>
          <a:noFill/>
        </p:spPr>
        <p:txBody>
          <a:bodyPr wrap="none" rtlCol="0">
            <a:spAutoFit/>
          </a:bodyPr>
          <a:lstStyle/>
          <a:p>
            <a:r>
              <a:rPr kumimoji="1" lang="en-US" altLang="ja-JP" dirty="0" smtClean="0"/>
              <a:t>(3)</a:t>
            </a:r>
            <a:endParaRPr kumimoji="1" lang="ja-JP" altLang="en-US" dirty="0"/>
          </a:p>
        </p:txBody>
      </p:sp>
      <p:grpSp>
        <p:nvGrpSpPr>
          <p:cNvPr id="19" name="図形グループ 18"/>
          <p:cNvGrpSpPr/>
          <p:nvPr/>
        </p:nvGrpSpPr>
        <p:grpSpPr>
          <a:xfrm>
            <a:off x="657723" y="4075673"/>
            <a:ext cx="5468813" cy="461890"/>
            <a:chOff x="657723" y="4075673"/>
            <a:chExt cx="5468813" cy="461890"/>
          </a:xfrm>
        </p:grpSpPr>
        <p:grpSp>
          <p:nvGrpSpPr>
            <p:cNvPr id="15" name="図形グループ 14"/>
            <p:cNvGrpSpPr/>
            <p:nvPr/>
          </p:nvGrpSpPr>
          <p:grpSpPr>
            <a:xfrm>
              <a:off x="1971529" y="4075673"/>
              <a:ext cx="4155007" cy="461890"/>
              <a:chOff x="1971529" y="4075673"/>
              <a:chExt cx="4155007" cy="461890"/>
            </a:xfrm>
          </p:grpSpPr>
          <p:grpSp>
            <p:nvGrpSpPr>
              <p:cNvPr id="14" name="図形グループ 13"/>
              <p:cNvGrpSpPr/>
              <p:nvPr/>
            </p:nvGrpSpPr>
            <p:grpSpPr>
              <a:xfrm>
                <a:off x="2107089" y="4100913"/>
                <a:ext cx="3892244" cy="436650"/>
                <a:chOff x="2107089" y="4100913"/>
                <a:chExt cx="3892244" cy="436650"/>
              </a:xfrm>
            </p:grpSpPr>
            <p:grpSp>
              <p:nvGrpSpPr>
                <p:cNvPr id="12" name="図形グループ 11"/>
                <p:cNvGrpSpPr/>
                <p:nvPr/>
              </p:nvGrpSpPr>
              <p:grpSpPr>
                <a:xfrm>
                  <a:off x="2107089" y="4100913"/>
                  <a:ext cx="3892244" cy="375537"/>
                  <a:chOff x="2154636" y="4712710"/>
                  <a:chExt cx="3892244" cy="375537"/>
                </a:xfrm>
              </p:grpSpPr>
              <p:sp>
                <p:nvSpPr>
                  <p:cNvPr id="166" name="円/楕円 165"/>
                  <p:cNvSpPr/>
                  <p:nvPr/>
                </p:nvSpPr>
                <p:spPr>
                  <a:xfrm>
                    <a:off x="2154636" y="4712710"/>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67" name="円/楕円 166"/>
                  <p:cNvSpPr/>
                  <p:nvPr/>
                </p:nvSpPr>
                <p:spPr>
                  <a:xfrm>
                    <a:off x="2653864"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68" name="円/楕円 167"/>
                  <p:cNvSpPr/>
                  <p:nvPr/>
                </p:nvSpPr>
                <p:spPr>
                  <a:xfrm>
                    <a:off x="3161463"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169" name="円/楕円 168"/>
                  <p:cNvSpPr/>
                  <p:nvPr/>
                </p:nvSpPr>
                <p:spPr>
                  <a:xfrm>
                    <a:off x="3664006"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70" name="円/楕円 169"/>
                  <p:cNvSpPr/>
                  <p:nvPr/>
                </p:nvSpPr>
                <p:spPr>
                  <a:xfrm>
                    <a:off x="4163424"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71" name="円/楕円 170"/>
                  <p:cNvSpPr/>
                  <p:nvPr/>
                </p:nvSpPr>
                <p:spPr>
                  <a:xfrm>
                    <a:off x="4662309"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5</a:t>
                    </a:r>
                    <a:endParaRPr kumimoji="1" lang="ja-JP" altLang="en-US" dirty="0">
                      <a:latin typeface="Calibri" panose="020F0502020204030204" pitchFamily="34" charset="0"/>
                    </a:endParaRPr>
                  </a:p>
                </p:txBody>
              </p:sp>
              <p:sp>
                <p:nvSpPr>
                  <p:cNvPr id="172" name="円/楕円 171"/>
                  <p:cNvSpPr/>
                  <p:nvPr/>
                </p:nvSpPr>
                <p:spPr>
                  <a:xfrm>
                    <a:off x="5169908"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73" name="円/楕円 172"/>
                  <p:cNvSpPr/>
                  <p:nvPr/>
                </p:nvSpPr>
                <p:spPr>
                  <a:xfrm>
                    <a:off x="5672451"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grpSp>
              <p:nvGrpSpPr>
                <p:cNvPr id="8" name="図形グループ 7"/>
                <p:cNvGrpSpPr/>
                <p:nvPr/>
              </p:nvGrpSpPr>
              <p:grpSpPr>
                <a:xfrm>
                  <a:off x="2422246" y="4149714"/>
                  <a:ext cx="3288976" cy="387849"/>
                  <a:chOff x="2422246" y="4149714"/>
                  <a:chExt cx="3288976" cy="387849"/>
                </a:xfrm>
              </p:grpSpPr>
              <p:sp>
                <p:nvSpPr>
                  <p:cNvPr id="204" name="テキスト ボックス 203"/>
                  <p:cNvSpPr txBox="1"/>
                  <p:nvPr/>
                </p:nvSpPr>
                <p:spPr>
                  <a:xfrm>
                    <a:off x="2422246" y="414971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205" name="テキスト ボックス 204"/>
                  <p:cNvSpPr txBox="1"/>
                  <p:nvPr/>
                </p:nvSpPr>
                <p:spPr>
                  <a:xfrm>
                    <a:off x="2931411" y="4152357"/>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206" name="テキスト ボックス 205"/>
                  <p:cNvSpPr txBox="1"/>
                  <p:nvPr/>
                </p:nvSpPr>
                <p:spPr>
                  <a:xfrm>
                    <a:off x="3456902" y="414971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209" name="テキスト ボックス 208"/>
                  <p:cNvSpPr txBox="1"/>
                  <p:nvPr/>
                </p:nvSpPr>
                <p:spPr>
                  <a:xfrm>
                    <a:off x="3951231" y="414971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210" name="テキスト ボックス 209"/>
                  <p:cNvSpPr txBox="1"/>
                  <p:nvPr/>
                </p:nvSpPr>
                <p:spPr>
                  <a:xfrm>
                    <a:off x="4460396" y="4152357"/>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211" name="テキスト ボックス 210"/>
                  <p:cNvSpPr txBox="1"/>
                  <p:nvPr/>
                </p:nvSpPr>
                <p:spPr>
                  <a:xfrm>
                    <a:off x="4947787" y="416241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212" name="テキスト ボックス 211"/>
                  <p:cNvSpPr txBox="1"/>
                  <p:nvPr/>
                </p:nvSpPr>
                <p:spPr>
                  <a:xfrm>
                    <a:off x="5462423" y="4168231"/>
                    <a:ext cx="248799" cy="369332"/>
                  </a:xfrm>
                  <a:prstGeom prst="rect">
                    <a:avLst/>
                  </a:prstGeom>
                  <a:noFill/>
                </p:spPr>
                <p:txBody>
                  <a:bodyPr wrap="none" rtlCol="0">
                    <a:spAutoFit/>
                  </a:bodyPr>
                  <a:lstStyle/>
                  <a:p>
                    <a:r>
                      <a:rPr kumimoji="1" lang="en-US" altLang="ja-JP" dirty="0" smtClean="0"/>
                      <a:t>,</a:t>
                    </a:r>
                    <a:endParaRPr kumimoji="1" lang="ja-JP" altLang="en-US" dirty="0"/>
                  </a:p>
                </p:txBody>
              </p:sp>
            </p:grpSp>
          </p:grpSp>
          <p:sp>
            <p:nvSpPr>
              <p:cNvPr id="219" name="大かっこ 218"/>
              <p:cNvSpPr/>
              <p:nvPr/>
            </p:nvSpPr>
            <p:spPr>
              <a:xfrm>
                <a:off x="1971529" y="4075673"/>
                <a:ext cx="4155007" cy="435512"/>
              </a:xfrm>
              <a:prstGeom prst="bracketPair">
                <a:avLst/>
              </a:prstGeom>
              <a:noFill/>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16" name="テキスト ボックス 15"/>
            <p:cNvSpPr txBox="1"/>
            <p:nvPr/>
          </p:nvSpPr>
          <p:spPr>
            <a:xfrm>
              <a:off x="657723" y="4107118"/>
              <a:ext cx="1313806" cy="369332"/>
            </a:xfrm>
            <a:prstGeom prst="rect">
              <a:avLst/>
            </a:prstGeom>
            <a:noFill/>
          </p:spPr>
          <p:txBody>
            <a:bodyPr wrap="none" rtlCol="0">
              <a:spAutoFit/>
            </a:bodyPr>
            <a:lstStyle/>
            <a:p>
              <a:r>
                <a:rPr kumimoji="1" lang="en-US" altLang="ja-JP" dirty="0" smtClean="0"/>
                <a:t>Contracted</a:t>
              </a:r>
              <a:endParaRPr kumimoji="1" lang="ja-JP" altLang="en-US" dirty="0"/>
            </a:p>
          </p:txBody>
        </p:sp>
      </p:grpSp>
      <p:grpSp>
        <p:nvGrpSpPr>
          <p:cNvPr id="21" name="図形グループ 20"/>
          <p:cNvGrpSpPr/>
          <p:nvPr/>
        </p:nvGrpSpPr>
        <p:grpSpPr>
          <a:xfrm>
            <a:off x="2082919" y="4073943"/>
            <a:ext cx="3930772" cy="457803"/>
            <a:chOff x="2105988" y="4663208"/>
            <a:chExt cx="3930772" cy="457803"/>
          </a:xfrm>
        </p:grpSpPr>
        <p:sp>
          <p:nvSpPr>
            <p:cNvPr id="20" name="正方形/長方形 19"/>
            <p:cNvSpPr/>
            <p:nvPr/>
          </p:nvSpPr>
          <p:spPr>
            <a:xfrm>
              <a:off x="2105988" y="4663208"/>
              <a:ext cx="920773" cy="457803"/>
            </a:xfrm>
            <a:prstGeom prst="rect">
              <a:avLst/>
            </a:prstGeom>
            <a:solidFill>
              <a:schemeClr val="accent1">
                <a:lumMod val="60000"/>
                <a:lumOff val="40000"/>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6" name="正方形/長方形 185"/>
            <p:cNvSpPr/>
            <p:nvPr/>
          </p:nvSpPr>
          <p:spPr>
            <a:xfrm>
              <a:off x="3113291" y="4663208"/>
              <a:ext cx="915020" cy="457803"/>
            </a:xfrm>
            <a:prstGeom prst="rect">
              <a:avLst/>
            </a:prstGeom>
            <a:solidFill>
              <a:schemeClr val="accent2">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95" name="正方形/長方形 194"/>
            <p:cNvSpPr/>
            <p:nvPr/>
          </p:nvSpPr>
          <p:spPr>
            <a:xfrm>
              <a:off x="4114437" y="4663208"/>
              <a:ext cx="920773" cy="457803"/>
            </a:xfrm>
            <a:prstGeom prst="rect">
              <a:avLst/>
            </a:prstGeom>
            <a:solidFill>
              <a:schemeClr val="accent3">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01" name="正方形/長方形 200"/>
            <p:cNvSpPr/>
            <p:nvPr/>
          </p:nvSpPr>
          <p:spPr>
            <a:xfrm>
              <a:off x="5121740" y="4663208"/>
              <a:ext cx="915020" cy="457803"/>
            </a:xfrm>
            <a:prstGeom prst="rect">
              <a:avLst/>
            </a:prstGeom>
            <a:solidFill>
              <a:srgbClr val="8064A2">
                <a:alpha val="44000"/>
              </a:srgb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6" name="テキスト ボックス 5"/>
          <p:cNvSpPr txBox="1"/>
          <p:nvPr/>
        </p:nvSpPr>
        <p:spPr>
          <a:xfrm>
            <a:off x="759779" y="2735279"/>
            <a:ext cx="1224314" cy="369332"/>
          </a:xfrm>
          <a:prstGeom prst="rect">
            <a:avLst/>
          </a:prstGeom>
          <a:noFill/>
        </p:spPr>
        <p:txBody>
          <a:bodyPr wrap="none" rtlCol="0">
            <a:spAutoFit/>
          </a:bodyPr>
          <a:lstStyle/>
          <a:p>
            <a:r>
              <a:rPr kumimoji="1" lang="en-US" altLang="ja-JP" dirty="0" smtClean="0"/>
              <a:t>Expanded</a:t>
            </a:r>
            <a:endParaRPr kumimoji="1" lang="ja-JP" altLang="en-US" dirty="0"/>
          </a:p>
        </p:txBody>
      </p:sp>
    </p:spTree>
    <p:custDataLst>
      <p:tags r:id="rId1"/>
    </p:custDataLst>
    <p:extLst>
      <p:ext uri="{BB962C8B-B14F-4D97-AF65-F5344CB8AC3E}">
        <p14:creationId xmlns:p14="http://schemas.microsoft.com/office/powerpoint/2010/main" val="1541467007"/>
      </p:ext>
    </p:extLst>
  </p:cSld>
  <p:clrMapOvr>
    <a:masterClrMapping/>
  </p:clrMapOvr>
  <mc:AlternateContent xmlns:mc="http://schemas.openxmlformats.org/markup-compatibility/2006" xmlns:p14="http://schemas.microsoft.com/office/powerpoint/2010/main">
    <mc:Choice Requires="p14">
      <p:transition spd="slow" p14:dur="2000" advTm="61274"/>
    </mc:Choice>
    <mc:Fallback xmlns="">
      <p:transition xmlns:p14="http://schemas.microsoft.com/office/powerpoint/2010/main" spd="slow" advTm="61274"/>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0"/>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133"/>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134"/>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135"/>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136"/>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74"/>
                                        </p:tgtEl>
                                        <p:attrNameLst>
                                          <p:attrName>style.visibility</p:attrName>
                                        </p:attrNameLst>
                                      </p:cBhvr>
                                      <p:to>
                                        <p:strVal val="visible"/>
                                      </p:to>
                                    </p:set>
                                  </p:childTnLst>
                                </p:cTn>
                              </p:par>
                              <p:par>
                                <p:cTn id="37" presetID="1" presetClass="entr" presetSubtype="0" fill="hold" grpId="1" nodeType="withEffect">
                                  <p:stCondLst>
                                    <p:cond delay="0"/>
                                  </p:stCondLst>
                                  <p:childTnLst>
                                    <p:set>
                                      <p:cBhvr>
                                        <p:cTn id="38" dur="1" fill="hold">
                                          <p:stCondLst>
                                            <p:cond delay="0"/>
                                          </p:stCondLst>
                                        </p:cTn>
                                        <p:tgtEl>
                                          <p:spTgt spid="175"/>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176"/>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177"/>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178"/>
                                        </p:tgtEl>
                                        <p:attrNameLst>
                                          <p:attrName>style.visibility</p:attrName>
                                        </p:attrNameLst>
                                      </p:cBhvr>
                                      <p:to>
                                        <p:strVal val="visible"/>
                                      </p:to>
                                    </p:set>
                                  </p:childTnLst>
                                </p:cTn>
                              </p:par>
                              <p:par>
                                <p:cTn id="45" presetID="1" presetClass="entr" presetSubtype="0" fill="hold" grpId="1" nodeType="withEffect">
                                  <p:stCondLst>
                                    <p:cond delay="0"/>
                                  </p:stCondLst>
                                  <p:childTnLst>
                                    <p:set>
                                      <p:cBhvr>
                                        <p:cTn id="46" dur="1" fill="hold">
                                          <p:stCondLst>
                                            <p:cond delay="0"/>
                                          </p:stCondLst>
                                        </p:cTn>
                                        <p:tgtEl>
                                          <p:spTgt spid="179"/>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181"/>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182"/>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183"/>
                                        </p:tgtEl>
                                        <p:attrNameLst>
                                          <p:attrName>style.visibility</p:attrName>
                                        </p:attrNameLst>
                                      </p:cBhvr>
                                      <p:to>
                                        <p:strVal val="visible"/>
                                      </p:to>
                                    </p:set>
                                  </p:childTnLst>
                                </p:cTn>
                              </p:par>
                              <p:par>
                                <p:cTn id="53" presetID="1" presetClass="entr" presetSubtype="0" fill="hold" grpId="1" nodeType="withEffect">
                                  <p:stCondLst>
                                    <p:cond delay="0"/>
                                  </p:stCondLst>
                                  <p:childTnLst>
                                    <p:set>
                                      <p:cBhvr>
                                        <p:cTn id="54" dur="1" fill="hold">
                                          <p:stCondLst>
                                            <p:cond delay="0"/>
                                          </p:stCondLst>
                                        </p:cTn>
                                        <p:tgtEl>
                                          <p:spTgt spid="185"/>
                                        </p:tgtEl>
                                        <p:attrNameLst>
                                          <p:attrName>style.visibility</p:attrName>
                                        </p:attrNameLst>
                                      </p:cBhvr>
                                      <p:to>
                                        <p:strVal val="visible"/>
                                      </p:to>
                                    </p:set>
                                  </p:childTnLst>
                                </p:cTn>
                              </p:par>
                              <p:par>
                                <p:cTn id="55" presetID="1" presetClass="entr" presetSubtype="0" fill="hold" grpId="1" nodeType="withEffect">
                                  <p:stCondLst>
                                    <p:cond delay="0"/>
                                  </p:stCondLst>
                                  <p:childTnLst>
                                    <p:set>
                                      <p:cBhvr>
                                        <p:cTn id="56" dur="1" fill="hold">
                                          <p:stCondLst>
                                            <p:cond delay="0"/>
                                          </p:stCondLst>
                                        </p:cTn>
                                        <p:tgtEl>
                                          <p:spTgt spid="187"/>
                                        </p:tgtEl>
                                        <p:attrNameLst>
                                          <p:attrName>style.visibility</p:attrName>
                                        </p:attrNameLst>
                                      </p:cBhvr>
                                      <p:to>
                                        <p:strVal val="visible"/>
                                      </p:to>
                                    </p:set>
                                  </p:childTnLst>
                                </p:cTn>
                              </p:par>
                              <p:par>
                                <p:cTn id="57" presetID="1" presetClass="entr" presetSubtype="0" fill="hold" grpId="1" nodeType="withEffect">
                                  <p:stCondLst>
                                    <p:cond delay="0"/>
                                  </p:stCondLst>
                                  <p:childTnLst>
                                    <p:set>
                                      <p:cBhvr>
                                        <p:cTn id="58" dur="1" fill="hold">
                                          <p:stCondLst>
                                            <p:cond delay="0"/>
                                          </p:stCondLst>
                                        </p:cTn>
                                        <p:tgtEl>
                                          <p:spTgt spid="18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09"/>
                                        </p:tgtEl>
                                        <p:attrNameLst>
                                          <p:attrName>style.visibility</p:attrName>
                                        </p:attrNameLst>
                                      </p:cBhvr>
                                      <p:to>
                                        <p:strVal val="visible"/>
                                      </p:to>
                                    </p:set>
                                  </p:childTnLst>
                                </p:cTn>
                              </p:par>
                              <p:par>
                                <p:cTn id="65" presetID="0" presetClass="path" presetSubtype="0" accel="50000" decel="50000" fill="hold" grpId="0" nodeType="withEffect">
                                  <p:stCondLst>
                                    <p:cond delay="0"/>
                                  </p:stCondLst>
                                  <p:childTnLst>
                                    <p:animMotion origin="layout" path="M -3.88889E-6 -3.7037E-6 L -3.88889E-6 0.1801 " pathEditMode="relative" rAng="0" ptsTypes="AA">
                                      <p:cBhvr>
                                        <p:cTn id="66" dur="2000" fill="hold"/>
                                        <p:tgtEl>
                                          <p:spTgt spid="134"/>
                                        </p:tgtEl>
                                        <p:attrNameLst>
                                          <p:attrName>ppt_x</p:attrName>
                                          <p:attrName>ppt_y</p:attrName>
                                        </p:attrNameLst>
                                      </p:cBhvr>
                                      <p:rCtr x="0" y="9005"/>
                                    </p:animMotion>
                                  </p:childTnLst>
                                </p:cTn>
                              </p:par>
                              <p:par>
                                <p:cTn id="67" presetID="0" presetClass="path" presetSubtype="0" accel="50000" decel="50000" fill="hold" grpId="0" nodeType="withEffect">
                                  <p:stCondLst>
                                    <p:cond delay="0"/>
                                  </p:stCondLst>
                                  <p:childTnLst>
                                    <p:animMotion origin="layout" path="M 0.00035 -3.7037E-6 L -0.14566 0.18033 " pathEditMode="relative" rAng="0" ptsTypes="AA">
                                      <p:cBhvr>
                                        <p:cTn id="68" dur="2000" fill="hold"/>
                                        <p:tgtEl>
                                          <p:spTgt spid="174"/>
                                        </p:tgtEl>
                                        <p:attrNameLst>
                                          <p:attrName>ppt_x</p:attrName>
                                          <p:attrName>ppt_y</p:attrName>
                                        </p:attrNameLst>
                                      </p:cBhvr>
                                      <p:rCtr x="-7309" y="9005"/>
                                    </p:animMotion>
                                  </p:childTnLst>
                                </p:cTn>
                              </p:par>
                              <p:par>
                                <p:cTn id="69" presetID="0" presetClass="path" presetSubtype="0" accel="50000" decel="50000" fill="hold" grpId="0" nodeType="withEffect">
                                  <p:stCondLst>
                                    <p:cond delay="0"/>
                                  </p:stCondLst>
                                  <p:childTnLst>
                                    <p:animMotion origin="layout" path="M 8.33333E-7 0.00069 L -0.29757 0.18102 " pathEditMode="relative" rAng="0" ptsTypes="AA">
                                      <p:cBhvr>
                                        <p:cTn id="70" dur="2000" fill="hold"/>
                                        <p:tgtEl>
                                          <p:spTgt spid="179"/>
                                        </p:tgtEl>
                                        <p:attrNameLst>
                                          <p:attrName>ppt_x</p:attrName>
                                          <p:attrName>ppt_y</p:attrName>
                                        </p:attrNameLst>
                                      </p:cBhvr>
                                      <p:rCtr x="-14878" y="9005"/>
                                    </p:animMotion>
                                  </p:childTnLst>
                                </p:cTn>
                              </p:par>
                              <p:par>
                                <p:cTn id="71" presetID="0" presetClass="path" presetSubtype="0" accel="50000" decel="50000" fill="hold" grpId="0" nodeType="withEffect">
                                  <p:stCondLst>
                                    <p:cond delay="0"/>
                                  </p:stCondLst>
                                  <p:childTnLst>
                                    <p:animMotion origin="layout" path="M 0.00087 0.00069 L -0.44983 0.18102 " pathEditMode="relative" rAng="0" ptsTypes="AA">
                                      <p:cBhvr>
                                        <p:cTn id="72" dur="2000" fill="hold"/>
                                        <p:tgtEl>
                                          <p:spTgt spid="183"/>
                                        </p:tgtEl>
                                        <p:attrNameLst>
                                          <p:attrName>ppt_x</p:attrName>
                                          <p:attrName>ppt_y</p:attrName>
                                        </p:attrNameLst>
                                      </p:cBhvr>
                                      <p:rCtr x="-22535" y="9005"/>
                                    </p:animMotion>
                                  </p:childTnLst>
                                </p:cTn>
                              </p:par>
                              <p:par>
                                <p:cTn id="73" presetID="0" presetClass="path" presetSubtype="0" accel="50000" decel="50000" fill="hold" grpId="0" nodeType="withEffect">
                                  <p:stCondLst>
                                    <p:cond delay="0"/>
                                  </p:stCondLst>
                                  <p:childTnLst>
                                    <p:animMotion origin="layout" path="M -2.5E-6 -3.7037E-6 L 0.14184 0.18033 " pathEditMode="relative" rAng="0" ptsTypes="AA">
                                      <p:cBhvr>
                                        <p:cTn id="74" dur="2000" fill="hold"/>
                                        <p:tgtEl>
                                          <p:spTgt spid="135"/>
                                        </p:tgtEl>
                                        <p:attrNameLst>
                                          <p:attrName>ppt_x</p:attrName>
                                          <p:attrName>ppt_y</p:attrName>
                                        </p:attrNameLst>
                                      </p:cBhvr>
                                      <p:rCtr x="7083" y="9005"/>
                                    </p:animMotion>
                                  </p:childTnLst>
                                </p:cTn>
                              </p:par>
                              <p:par>
                                <p:cTn id="75" presetID="0" presetClass="path" presetSubtype="0" accel="50000" decel="50000" fill="hold" grpId="0" nodeType="withEffect">
                                  <p:stCondLst>
                                    <p:cond delay="0"/>
                                  </p:stCondLst>
                                  <p:childTnLst>
                                    <p:animMotion origin="layout" path="M -1.11111E-6 -3.7037E-6 L 0.00347 0.18079 " pathEditMode="relative" rAng="0" ptsTypes="AA">
                                      <p:cBhvr>
                                        <p:cTn id="76" dur="2000" fill="hold"/>
                                        <p:tgtEl>
                                          <p:spTgt spid="176"/>
                                        </p:tgtEl>
                                        <p:attrNameLst>
                                          <p:attrName>ppt_x</p:attrName>
                                          <p:attrName>ppt_y</p:attrName>
                                        </p:attrNameLst>
                                      </p:cBhvr>
                                      <p:rCtr x="174" y="9028"/>
                                    </p:animMotion>
                                  </p:childTnLst>
                                </p:cTn>
                              </p:par>
                              <p:par>
                                <p:cTn id="77" presetID="0" presetClass="path" presetSubtype="0" accel="50000" decel="50000" fill="hold" grpId="0" nodeType="withEffect">
                                  <p:stCondLst>
                                    <p:cond delay="0"/>
                                  </p:stCondLst>
                                  <p:childTnLst>
                                    <p:animMotion origin="layout" path="M -0.00052 0.00069 L -0.14427 0.18102 " pathEditMode="relative" rAng="0" ptsTypes="AA">
                                      <p:cBhvr>
                                        <p:cTn id="78" dur="2000" fill="hold"/>
                                        <p:tgtEl>
                                          <p:spTgt spid="181"/>
                                        </p:tgtEl>
                                        <p:attrNameLst>
                                          <p:attrName>ppt_x</p:attrName>
                                          <p:attrName>ppt_y</p:attrName>
                                        </p:attrNameLst>
                                      </p:cBhvr>
                                      <p:rCtr x="-7187" y="9005"/>
                                    </p:animMotion>
                                  </p:childTnLst>
                                </p:cTn>
                              </p:par>
                              <p:par>
                                <p:cTn id="79" presetID="0" presetClass="path" presetSubtype="0" accel="50000" decel="50000" fill="hold" grpId="0" nodeType="withEffect">
                                  <p:stCondLst>
                                    <p:cond delay="0"/>
                                  </p:stCondLst>
                                  <p:childTnLst>
                                    <p:animMotion origin="layout" path="M 1.11111E-6 0.00069 L -0.29167 0.18102 " pathEditMode="relative" rAng="0" ptsTypes="AA">
                                      <p:cBhvr>
                                        <p:cTn id="80" dur="2000" fill="hold"/>
                                        <p:tgtEl>
                                          <p:spTgt spid="187"/>
                                        </p:tgtEl>
                                        <p:attrNameLst>
                                          <p:attrName>ppt_x</p:attrName>
                                          <p:attrName>ppt_y</p:attrName>
                                        </p:attrNameLst>
                                      </p:cBhvr>
                                      <p:rCtr x="-14583" y="9005"/>
                                    </p:animMotion>
                                  </p:childTnLst>
                                </p:cTn>
                              </p:par>
                              <p:par>
                                <p:cTn id="81" presetID="0" presetClass="path" presetSubtype="0" accel="50000" decel="50000" fill="hold" grpId="0" nodeType="withEffect">
                                  <p:stCondLst>
                                    <p:cond delay="0"/>
                                  </p:stCondLst>
                                  <p:childTnLst>
                                    <p:animMotion origin="layout" path="M 5.55556E-7 -3.7037E-6 L 0.29392 0.18033 " pathEditMode="relative" rAng="0" ptsTypes="AA">
                                      <p:cBhvr>
                                        <p:cTn id="82" dur="2000" fill="hold"/>
                                        <p:tgtEl>
                                          <p:spTgt spid="136"/>
                                        </p:tgtEl>
                                        <p:attrNameLst>
                                          <p:attrName>ppt_x</p:attrName>
                                          <p:attrName>ppt_y</p:attrName>
                                        </p:attrNameLst>
                                      </p:cBhvr>
                                      <p:rCtr x="14687" y="9005"/>
                                    </p:animMotion>
                                  </p:childTnLst>
                                </p:cTn>
                              </p:par>
                              <p:par>
                                <p:cTn id="83" presetID="0" presetClass="path" presetSubtype="0" accel="50000" decel="50000" fill="hold" grpId="0" nodeType="withEffect">
                                  <p:stCondLst>
                                    <p:cond delay="0"/>
                                  </p:stCondLst>
                                  <p:childTnLst>
                                    <p:animMotion origin="layout" path="M 1.94444E-6 -3.7037E-6 L 0.15573 0.18102 " pathEditMode="relative" rAng="0" ptsTypes="AA">
                                      <p:cBhvr>
                                        <p:cTn id="84" dur="2000" fill="hold"/>
                                        <p:tgtEl>
                                          <p:spTgt spid="177"/>
                                        </p:tgtEl>
                                        <p:attrNameLst>
                                          <p:attrName>ppt_x</p:attrName>
                                          <p:attrName>ppt_y</p:attrName>
                                        </p:attrNameLst>
                                      </p:cBhvr>
                                      <p:rCtr x="7778" y="9051"/>
                                    </p:animMotion>
                                  </p:childTnLst>
                                </p:cTn>
                              </p:par>
                              <p:par>
                                <p:cTn id="85" presetID="0" presetClass="path" presetSubtype="0" accel="50000" decel="50000" fill="hold" grpId="0" nodeType="withEffect">
                                  <p:stCondLst>
                                    <p:cond delay="0"/>
                                  </p:stCondLst>
                                  <p:childTnLst>
                                    <p:animMotion origin="layout" path="M -3.33333E-6 7.40741E-7 L -0.00156 0.18102 " pathEditMode="relative" rAng="0" ptsTypes="AA">
                                      <p:cBhvr>
                                        <p:cTn id="86" dur="2000" fill="hold"/>
                                        <p:tgtEl>
                                          <p:spTgt spid="182"/>
                                        </p:tgtEl>
                                        <p:attrNameLst>
                                          <p:attrName>ppt_x</p:attrName>
                                          <p:attrName>ppt_y</p:attrName>
                                        </p:attrNameLst>
                                      </p:cBhvr>
                                      <p:rCtr x="-87" y="9051"/>
                                    </p:animMotion>
                                  </p:childTnLst>
                                </p:cTn>
                              </p:par>
                              <p:par>
                                <p:cTn id="87" presetID="0" presetClass="path" presetSubtype="0" accel="50000" decel="50000" fill="hold" grpId="0" nodeType="withEffect">
                                  <p:stCondLst>
                                    <p:cond delay="0"/>
                                  </p:stCondLst>
                                  <p:childTnLst>
                                    <p:animMotion origin="layout" path="M -0.00087 7.40741E-7 L -0.14392 0.18102 " pathEditMode="relative" rAng="0" ptsTypes="AA">
                                      <p:cBhvr>
                                        <p:cTn id="88" dur="2000" fill="hold"/>
                                        <p:tgtEl>
                                          <p:spTgt spid="188"/>
                                        </p:tgtEl>
                                        <p:attrNameLst>
                                          <p:attrName>ppt_x</p:attrName>
                                          <p:attrName>ppt_y</p:attrName>
                                        </p:attrNameLst>
                                      </p:cBhvr>
                                      <p:rCtr x="-7153" y="9051"/>
                                    </p:animMotion>
                                  </p:childTnLst>
                                </p:cTn>
                              </p:par>
                              <p:par>
                                <p:cTn id="89" presetID="0" presetClass="path" presetSubtype="0" accel="50000" decel="50000" fill="hold" grpId="0" nodeType="withEffect">
                                  <p:stCondLst>
                                    <p:cond delay="0"/>
                                  </p:stCondLst>
                                  <p:childTnLst>
                                    <p:animMotion origin="layout" path="M -1.66667E-6 -3.7037E-6 L 0.43785 0.18033 " pathEditMode="relative" rAng="0" ptsTypes="AA">
                                      <p:cBhvr>
                                        <p:cTn id="90" dur="2000" fill="hold"/>
                                        <p:tgtEl>
                                          <p:spTgt spid="133"/>
                                        </p:tgtEl>
                                        <p:attrNameLst>
                                          <p:attrName>ppt_x</p:attrName>
                                          <p:attrName>ppt_y</p:attrName>
                                        </p:attrNameLst>
                                      </p:cBhvr>
                                      <p:rCtr x="21892" y="9005"/>
                                    </p:animMotion>
                                  </p:childTnLst>
                                </p:cTn>
                              </p:par>
                              <p:par>
                                <p:cTn id="91" presetID="0" presetClass="path" presetSubtype="0" accel="50000" decel="50000" fill="hold" grpId="0" nodeType="withEffect">
                                  <p:stCondLst>
                                    <p:cond delay="0"/>
                                  </p:stCondLst>
                                  <p:childTnLst>
                                    <p:animMotion origin="layout" path="M 1.38889E-6 -3.7037E-6 L 0.28976 0.18033 " pathEditMode="relative" rAng="0" ptsTypes="AA">
                                      <p:cBhvr>
                                        <p:cTn id="92" dur="2000" fill="hold"/>
                                        <p:tgtEl>
                                          <p:spTgt spid="175"/>
                                        </p:tgtEl>
                                        <p:attrNameLst>
                                          <p:attrName>ppt_x</p:attrName>
                                          <p:attrName>ppt_y</p:attrName>
                                        </p:attrNameLst>
                                      </p:cBhvr>
                                      <p:rCtr x="14479" y="9005"/>
                                    </p:animMotion>
                                  </p:childTnLst>
                                </p:cTn>
                              </p:par>
                              <p:par>
                                <p:cTn id="93" presetID="0" presetClass="path" presetSubtype="0" accel="50000" decel="50000" fill="hold" grpId="0" nodeType="withEffect">
                                  <p:stCondLst>
                                    <p:cond delay="0"/>
                                  </p:stCondLst>
                                  <p:childTnLst>
                                    <p:animMotion origin="layout" path="M 4.44444E-6 7.40741E-7 L 0.13507 0.18102 " pathEditMode="relative" rAng="0" ptsTypes="AA">
                                      <p:cBhvr>
                                        <p:cTn id="94" dur="2000" fill="hold"/>
                                        <p:tgtEl>
                                          <p:spTgt spid="178"/>
                                        </p:tgtEl>
                                        <p:attrNameLst>
                                          <p:attrName>ppt_x</p:attrName>
                                          <p:attrName>ppt_y</p:attrName>
                                        </p:attrNameLst>
                                      </p:cBhvr>
                                      <p:rCtr x="6753" y="9051"/>
                                    </p:animMotion>
                                  </p:childTnLst>
                                </p:cTn>
                              </p:par>
                              <p:par>
                                <p:cTn id="95" presetID="0" presetClass="path" presetSubtype="0" accel="50000" decel="50000" fill="hold" grpId="0" nodeType="withEffect">
                                  <p:stCondLst>
                                    <p:cond delay="0"/>
                                  </p:stCondLst>
                                  <p:childTnLst>
                                    <p:animMotion origin="layout" path="M 0.00087 7.40741E-7 L -0.01337 0.18102 " pathEditMode="relative" rAng="0" ptsTypes="AA">
                                      <p:cBhvr>
                                        <p:cTn id="96" dur="2000" fill="hold"/>
                                        <p:tgtEl>
                                          <p:spTgt spid="185"/>
                                        </p:tgtEl>
                                        <p:attrNameLst>
                                          <p:attrName>ppt_x</p:attrName>
                                          <p:attrName>ppt_y</p:attrName>
                                        </p:attrNameLst>
                                      </p:cBhvr>
                                      <p:rCtr x="-712" y="9051"/>
                                    </p:animMotion>
                                  </p:childTnLst>
                                </p:cTn>
                              </p:par>
                            </p:childTnLst>
                          </p:cTn>
                        </p:par>
                        <p:par>
                          <p:cTn id="97" fill="hold">
                            <p:stCondLst>
                              <p:cond delay="2000"/>
                            </p:stCondLst>
                            <p:childTnLst>
                              <p:par>
                                <p:cTn id="98" presetID="1" presetClass="entr" presetSubtype="0" fill="hold" nodeType="afterEffect">
                                  <p:stCondLst>
                                    <p:cond delay="0"/>
                                  </p:stCondLst>
                                  <p:childTnLst>
                                    <p:set>
                                      <p:cBhvr>
                                        <p:cTn id="99" dur="1" fill="hold">
                                          <p:stCondLst>
                                            <p:cond delay="0"/>
                                          </p:stCondLst>
                                        </p:cTn>
                                        <p:tgtEl>
                                          <p:spTgt spid="191"/>
                                        </p:tgtEl>
                                        <p:attrNameLst>
                                          <p:attrName>style.visibility</p:attrName>
                                        </p:attrNameLst>
                                      </p:cBhvr>
                                      <p:to>
                                        <p:strVal val="visible"/>
                                      </p:to>
                                    </p:set>
                                  </p:childTnLst>
                                </p:cTn>
                              </p:par>
                              <p:par>
                                <p:cTn id="100" presetID="1" presetClass="entr" presetSubtype="0" fill="hold" nodeType="withEffect">
                                  <p:stCondLst>
                                    <p:cond delay="0"/>
                                  </p:stCondLst>
                                  <p:childTnLst>
                                    <p:set>
                                      <p:cBhvr>
                                        <p:cTn id="101" dur="1" fill="hold">
                                          <p:stCondLst>
                                            <p:cond delay="0"/>
                                          </p:stCondLst>
                                        </p:cTn>
                                        <p:tgtEl>
                                          <p:spTgt spid="203"/>
                                        </p:tgtEl>
                                        <p:attrNameLst>
                                          <p:attrName>style.visibility</p:attrName>
                                        </p:attrNameLst>
                                      </p:cBhvr>
                                      <p:to>
                                        <p:strVal val="visible"/>
                                      </p:to>
                                    </p:set>
                                  </p:childTnLst>
                                </p:cTn>
                              </p:par>
                              <p:par>
                                <p:cTn id="102" presetID="1" presetClass="entr" presetSubtype="0" fill="hold" nodeType="withEffect">
                                  <p:stCondLst>
                                    <p:cond delay="0"/>
                                  </p:stCondLst>
                                  <p:childTnLst>
                                    <p:set>
                                      <p:cBhvr>
                                        <p:cTn id="103" dur="1" fill="hold">
                                          <p:stCondLst>
                                            <p:cond delay="0"/>
                                          </p:stCondLst>
                                        </p:cTn>
                                        <p:tgtEl>
                                          <p:spTgt spid="223"/>
                                        </p:tgtEl>
                                        <p:attrNameLst>
                                          <p:attrName>style.visibility</p:attrName>
                                        </p:attrNameLst>
                                      </p:cBhvr>
                                      <p:to>
                                        <p:strVal val="visible"/>
                                      </p:to>
                                    </p:set>
                                  </p:childTnLst>
                                </p:cTn>
                              </p:par>
                              <p:par>
                                <p:cTn id="104" presetID="1" presetClass="entr" presetSubtype="0" fill="hold" nodeType="withEffect">
                                  <p:stCondLst>
                                    <p:cond delay="0"/>
                                  </p:stCondLst>
                                  <p:childTnLst>
                                    <p:set>
                                      <p:cBhvr>
                                        <p:cTn id="105" dur="1" fill="hold">
                                          <p:stCondLst>
                                            <p:cond delay="0"/>
                                          </p:stCondLst>
                                        </p:cTn>
                                        <p:tgtEl>
                                          <p:spTgt spid="229"/>
                                        </p:tgtEl>
                                        <p:attrNameLst>
                                          <p:attrName>style.visibility</p:attrName>
                                        </p:attrNameLst>
                                      </p:cBhvr>
                                      <p:to>
                                        <p:strVal val="visible"/>
                                      </p:to>
                                    </p:set>
                                  </p:childTnLst>
                                </p:cTn>
                              </p:par>
                            </p:childTnLst>
                          </p:cTn>
                        </p:par>
                      </p:childTnLst>
                    </p:cTn>
                  </p:par>
                  <p:par>
                    <p:cTn id="106" fill="hold">
                      <p:stCondLst>
                        <p:cond delay="indefinite"/>
                      </p:stCondLst>
                      <p:childTnLst>
                        <p:par>
                          <p:cTn id="107" fill="hold">
                            <p:stCondLst>
                              <p:cond delay="0"/>
                            </p:stCondLst>
                            <p:childTnLst>
                              <p:par>
                                <p:cTn id="108" presetID="1" presetClass="entr" presetSubtype="0" fill="hold" grpId="0" nodeType="clickEffect">
                                  <p:stCondLst>
                                    <p:cond delay="0"/>
                                  </p:stCondLst>
                                  <p:childTnLst>
                                    <p:set>
                                      <p:cBhvr>
                                        <p:cTn id="109" dur="1" fill="hold">
                                          <p:stCondLst>
                                            <p:cond delay="0"/>
                                          </p:stCondLst>
                                        </p:cTn>
                                        <p:tgtEl>
                                          <p:spTgt spid="2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109" grpId="0" animBg="1"/>
      <p:bldP spid="133" grpId="0" animBg="1"/>
      <p:bldP spid="133" grpId="1" animBg="1"/>
      <p:bldP spid="134" grpId="0" animBg="1"/>
      <p:bldP spid="134" grpId="1" animBg="1"/>
      <p:bldP spid="135" grpId="0" animBg="1"/>
      <p:bldP spid="135" grpId="1" animBg="1"/>
      <p:bldP spid="136" grpId="0" animBg="1"/>
      <p:bldP spid="136" grpId="1" animBg="1"/>
      <p:bldP spid="174" grpId="0" animBg="1"/>
      <p:bldP spid="174" grpId="1" animBg="1"/>
      <p:bldP spid="175" grpId="0" animBg="1"/>
      <p:bldP spid="175" grpId="1" animBg="1"/>
      <p:bldP spid="176" grpId="0" animBg="1"/>
      <p:bldP spid="176" grpId="1" animBg="1"/>
      <p:bldP spid="177" grpId="0" animBg="1"/>
      <p:bldP spid="177" grpId="1" animBg="1"/>
      <p:bldP spid="178" grpId="0" animBg="1"/>
      <p:bldP spid="178" grpId="1" animBg="1"/>
      <p:bldP spid="179" grpId="0" animBg="1"/>
      <p:bldP spid="179" grpId="1" animBg="1"/>
      <p:bldP spid="181" grpId="0" animBg="1"/>
      <p:bldP spid="181" grpId="1" animBg="1"/>
      <p:bldP spid="182" grpId="0" animBg="1"/>
      <p:bldP spid="182" grpId="1" animBg="1"/>
      <p:bldP spid="183" grpId="0" animBg="1"/>
      <p:bldP spid="183" grpId="1" animBg="1"/>
      <p:bldP spid="185" grpId="0" animBg="1"/>
      <p:bldP spid="185" grpId="1" animBg="1"/>
      <p:bldP spid="187" grpId="0" animBg="1"/>
      <p:bldP spid="187" grpId="1" animBg="1"/>
      <p:bldP spid="188" grpId="0" animBg="1"/>
      <p:bldP spid="188" grpId="1" animBg="1"/>
      <p:bldP spid="23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en-US" altLang="ja-JP" dirty="0" smtClean="0">
                <a:solidFill>
                  <a:schemeClr val="bg1">
                    <a:lumMod val="85000"/>
                  </a:schemeClr>
                </a:solidFill>
              </a:rPr>
              <a:t>Background</a:t>
            </a:r>
          </a:p>
          <a:p>
            <a:r>
              <a:rPr kumimoji="1" lang="en-US" altLang="ja-JP" dirty="0" err="1" smtClean="0">
                <a:solidFill>
                  <a:schemeClr val="bg1">
                    <a:lumMod val="85000"/>
                  </a:schemeClr>
                </a:solidFill>
              </a:rPr>
              <a:t>ExpEther</a:t>
            </a:r>
            <a:r>
              <a:rPr kumimoji="1" lang="en-US" altLang="ja-JP" dirty="0" smtClean="0">
                <a:solidFill>
                  <a:schemeClr val="bg1">
                    <a:lumMod val="85000"/>
                  </a:schemeClr>
                </a:solidFill>
              </a:rPr>
              <a:t> &amp; GPU-BOX</a:t>
            </a: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Multi-GPU system using </a:t>
            </a:r>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r>
              <a:rPr kumimoji="1" lang="en-US" altLang="ja-JP" dirty="0">
                <a:solidFill>
                  <a:schemeClr val="bg1">
                    <a:lumMod val="85000"/>
                  </a:schemeClr>
                </a:solidFill>
              </a:rPr>
              <a:t>Breadth First </a:t>
            </a:r>
            <a:r>
              <a:rPr kumimoji="1" lang="en-US" altLang="ja-JP" dirty="0" smtClean="0">
                <a:solidFill>
                  <a:schemeClr val="bg1">
                    <a:lumMod val="85000"/>
                  </a:schemeClr>
                </a:solidFill>
              </a:rPr>
              <a:t>Search</a:t>
            </a:r>
          </a:p>
          <a:p>
            <a:pPr lvl="1"/>
            <a:r>
              <a:rPr kumimoji="1" lang="en-US" altLang="ja-JP" dirty="0" smtClean="0">
                <a:solidFill>
                  <a:schemeClr val="bg1">
                    <a:lumMod val="85000"/>
                  </a:schemeClr>
                </a:solidFill>
              </a:rPr>
              <a:t>Level synchronized BFS</a:t>
            </a:r>
          </a:p>
          <a:p>
            <a:pPr lvl="1"/>
            <a:r>
              <a:rPr kumimoji="1" lang="en-US" altLang="ja-JP" dirty="0" smtClean="0">
                <a:solidFill>
                  <a:schemeClr val="bg1">
                    <a:lumMod val="85000"/>
                  </a:schemeClr>
                </a:solidFill>
              </a:rPr>
              <a:t>Overview of parallel BFS</a:t>
            </a:r>
          </a:p>
          <a:p>
            <a:r>
              <a:rPr kumimoji="1" lang="en-US" altLang="ja-JP" dirty="0" smtClean="0">
                <a:solidFill>
                  <a:schemeClr val="bg1">
                    <a:lumMod val="85000"/>
                  </a:schemeClr>
                </a:solidFill>
              </a:rPr>
              <a:t>Related work</a:t>
            </a:r>
          </a:p>
          <a:p>
            <a:pPr lvl="1"/>
            <a:r>
              <a:rPr kumimoji="1" lang="en-US" altLang="ja-JP" dirty="0" err="1" smtClean="0">
                <a:solidFill>
                  <a:schemeClr val="bg1">
                    <a:lumMod val="85000"/>
                  </a:schemeClr>
                </a:solidFill>
              </a:rPr>
              <a:t>Mastrostefano’s</a:t>
            </a:r>
            <a:r>
              <a:rPr kumimoji="1" lang="en-US" altLang="ja-JP" dirty="0" smtClean="0">
                <a:solidFill>
                  <a:schemeClr val="bg1">
                    <a:lumMod val="85000"/>
                  </a:schemeClr>
                </a:solidFill>
              </a:rPr>
              <a:t> parallel BFS algorithm</a:t>
            </a:r>
          </a:p>
          <a:p>
            <a:r>
              <a:rPr kumimoji="1" lang="en-US" altLang="ja-JP" dirty="0" smtClean="0">
                <a:solidFill>
                  <a:srgbClr val="C0504D"/>
                </a:solidFill>
              </a:rPr>
              <a:t>Proposed method</a:t>
            </a:r>
          </a:p>
          <a:p>
            <a:r>
              <a:rPr kumimoji="1" lang="en-US" altLang="ja-JP" dirty="0" smtClean="0">
                <a:solidFill>
                  <a:schemeClr val="bg1">
                    <a:lumMod val="85000"/>
                  </a:schemeClr>
                </a:solidFill>
              </a:rPr>
              <a:t>Evaluation</a:t>
            </a:r>
          </a:p>
          <a:p>
            <a:pPr lvl="1"/>
            <a:r>
              <a:rPr kumimoji="1" lang="en-US" altLang="ja-JP" dirty="0" smtClean="0">
                <a:solidFill>
                  <a:schemeClr val="bg1">
                    <a:lumMod val="85000"/>
                  </a:schemeClr>
                </a:solidFill>
              </a:rPr>
              <a:t>Evaluation environment</a:t>
            </a:r>
          </a:p>
          <a:p>
            <a:pPr lvl="1"/>
            <a:r>
              <a:rPr kumimoji="1" lang="en-US" altLang="ja-JP" dirty="0" smtClean="0">
                <a:solidFill>
                  <a:schemeClr val="bg1">
                    <a:lumMod val="85000"/>
                  </a:schemeClr>
                </a:solidFill>
              </a:rPr>
              <a:t>Traffic reduction by the proposed method</a:t>
            </a:r>
          </a:p>
          <a:p>
            <a:pPr lvl="1"/>
            <a:r>
              <a:rPr kumimoji="1" lang="en-US" altLang="ja-JP" dirty="0" smtClean="0">
                <a:solidFill>
                  <a:schemeClr val="bg1">
                    <a:lumMod val="85000"/>
                  </a:schemeClr>
                </a:solidFill>
              </a:rPr>
              <a:t>Kernel and Communication time</a:t>
            </a:r>
          </a:p>
          <a:p>
            <a:pPr lvl="1"/>
            <a:r>
              <a:rPr kumimoji="1" lang="en-US" altLang="ja-JP" dirty="0" smtClean="0">
                <a:solidFill>
                  <a:schemeClr val="bg1">
                    <a:lumMod val="85000"/>
                  </a:schemeClr>
                </a:solidFill>
              </a:rPr>
              <a:t>Traversed Edges Per Second (TEPS)</a:t>
            </a:r>
            <a:endParaRPr kumimoji="1" lang="en-US" altLang="ja-JP" dirty="0">
              <a:solidFill>
                <a:schemeClr val="bg1">
                  <a:lumMod val="85000"/>
                </a:schemeClr>
              </a:solidFill>
            </a:endParaRPr>
          </a:p>
          <a:p>
            <a:r>
              <a:rPr kumimoji="1" lang="en-US" altLang="ja-JP" dirty="0" smtClean="0">
                <a:solidFill>
                  <a:schemeClr val="bg1">
                    <a:lumMod val="85000"/>
                  </a:schemeClr>
                </a:solidFill>
              </a:rPr>
              <a:t>Conclusion</a:t>
            </a:r>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15</a:t>
            </a:fld>
            <a:endParaRPr lang="en-US"/>
          </a:p>
        </p:txBody>
      </p:sp>
    </p:spTree>
    <p:extLst>
      <p:ext uri="{BB962C8B-B14F-4D97-AF65-F5344CB8AC3E}">
        <p14:creationId xmlns:p14="http://schemas.microsoft.com/office/powerpoint/2010/main" val="1144861641"/>
      </p:ext>
    </p:extLst>
  </p:cSld>
  <p:clrMapOvr>
    <a:masterClrMapping/>
  </p:clrMapOvr>
  <mc:AlternateContent xmlns:mc="http://schemas.openxmlformats.org/markup-compatibility/2006" xmlns:p14="http://schemas.microsoft.com/office/powerpoint/2010/main">
    <mc:Choice Requires="p14">
      <p:transition spd="slow" p14:dur="2000" advTm="3782"/>
    </mc:Choice>
    <mc:Fallback xmlns="">
      <p:transition xmlns:p14="http://schemas.microsoft.com/office/powerpoint/2010/main" spd="slow" advTm="3782"/>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7" name="図形グループ 126"/>
          <p:cNvGrpSpPr/>
          <p:nvPr/>
        </p:nvGrpSpPr>
        <p:grpSpPr>
          <a:xfrm>
            <a:off x="1971529" y="3146293"/>
            <a:ext cx="4155007" cy="461890"/>
            <a:chOff x="1971529" y="4075673"/>
            <a:chExt cx="4155007" cy="461890"/>
          </a:xfrm>
        </p:grpSpPr>
        <p:grpSp>
          <p:nvGrpSpPr>
            <p:cNvPr id="128" name="図形グループ 127"/>
            <p:cNvGrpSpPr/>
            <p:nvPr/>
          </p:nvGrpSpPr>
          <p:grpSpPr>
            <a:xfrm>
              <a:off x="2107089" y="4100913"/>
              <a:ext cx="3892244" cy="436650"/>
              <a:chOff x="2107089" y="4100913"/>
              <a:chExt cx="3892244" cy="436650"/>
            </a:xfrm>
          </p:grpSpPr>
          <p:grpSp>
            <p:nvGrpSpPr>
              <p:cNvPr id="130" name="図形グループ 129"/>
              <p:cNvGrpSpPr/>
              <p:nvPr/>
            </p:nvGrpSpPr>
            <p:grpSpPr>
              <a:xfrm>
                <a:off x="2107089" y="4100913"/>
                <a:ext cx="3892244" cy="375537"/>
                <a:chOff x="2154636" y="4712710"/>
                <a:chExt cx="3892244" cy="375537"/>
              </a:xfrm>
            </p:grpSpPr>
            <p:sp>
              <p:nvSpPr>
                <p:cNvPr id="157" name="円/楕円 156"/>
                <p:cNvSpPr/>
                <p:nvPr/>
              </p:nvSpPr>
              <p:spPr>
                <a:xfrm>
                  <a:off x="2154636" y="4712710"/>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58" name="円/楕円 157"/>
                <p:cNvSpPr/>
                <p:nvPr/>
              </p:nvSpPr>
              <p:spPr>
                <a:xfrm>
                  <a:off x="2653864"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59" name="円/楕円 158"/>
                <p:cNvSpPr/>
                <p:nvPr/>
              </p:nvSpPr>
              <p:spPr>
                <a:xfrm>
                  <a:off x="3161463"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169" name="円/楕円 168"/>
                <p:cNvSpPr/>
                <p:nvPr/>
              </p:nvSpPr>
              <p:spPr>
                <a:xfrm>
                  <a:off x="3664006"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71" name="円/楕円 170"/>
                <p:cNvSpPr/>
                <p:nvPr/>
              </p:nvSpPr>
              <p:spPr>
                <a:xfrm>
                  <a:off x="4163424"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73" name="円/楕円 172"/>
                <p:cNvSpPr/>
                <p:nvPr/>
              </p:nvSpPr>
              <p:spPr>
                <a:xfrm>
                  <a:off x="4662309"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5</a:t>
                  </a:r>
                  <a:endParaRPr kumimoji="1" lang="ja-JP" altLang="en-US" dirty="0">
                    <a:latin typeface="Calibri" panose="020F0502020204030204" pitchFamily="34" charset="0"/>
                  </a:endParaRPr>
                </a:p>
              </p:txBody>
            </p:sp>
            <p:sp>
              <p:nvSpPr>
                <p:cNvPr id="174" name="円/楕円 173"/>
                <p:cNvSpPr/>
                <p:nvPr/>
              </p:nvSpPr>
              <p:spPr>
                <a:xfrm>
                  <a:off x="5169908"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76" name="円/楕円 175"/>
                <p:cNvSpPr/>
                <p:nvPr/>
              </p:nvSpPr>
              <p:spPr>
                <a:xfrm>
                  <a:off x="5672451"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grpSp>
            <p:nvGrpSpPr>
              <p:cNvPr id="131" name="図形グループ 130"/>
              <p:cNvGrpSpPr/>
              <p:nvPr/>
            </p:nvGrpSpPr>
            <p:grpSpPr>
              <a:xfrm>
                <a:off x="2422246" y="4149714"/>
                <a:ext cx="3288976" cy="387849"/>
                <a:chOff x="2422246" y="4149714"/>
                <a:chExt cx="3288976" cy="387849"/>
              </a:xfrm>
            </p:grpSpPr>
            <p:sp>
              <p:nvSpPr>
                <p:cNvPr id="132" name="テキスト ボックス 131"/>
                <p:cNvSpPr txBox="1"/>
                <p:nvPr/>
              </p:nvSpPr>
              <p:spPr>
                <a:xfrm>
                  <a:off x="2422246" y="414971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33" name="テキスト ボックス 132"/>
                <p:cNvSpPr txBox="1"/>
                <p:nvPr/>
              </p:nvSpPr>
              <p:spPr>
                <a:xfrm>
                  <a:off x="2931411" y="4152357"/>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34" name="テキスト ボックス 133"/>
                <p:cNvSpPr txBox="1"/>
                <p:nvPr/>
              </p:nvSpPr>
              <p:spPr>
                <a:xfrm>
                  <a:off x="3456902" y="414971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35" name="テキスト ボックス 134"/>
                <p:cNvSpPr txBox="1"/>
                <p:nvPr/>
              </p:nvSpPr>
              <p:spPr>
                <a:xfrm>
                  <a:off x="3951231" y="414971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36" name="テキスト ボックス 135"/>
                <p:cNvSpPr txBox="1"/>
                <p:nvPr/>
              </p:nvSpPr>
              <p:spPr>
                <a:xfrm>
                  <a:off x="4460396" y="4152357"/>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55" name="テキスト ボックス 154"/>
                <p:cNvSpPr txBox="1"/>
                <p:nvPr/>
              </p:nvSpPr>
              <p:spPr>
                <a:xfrm>
                  <a:off x="4947787" y="416241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56" name="テキスト ボックス 155"/>
                <p:cNvSpPr txBox="1"/>
                <p:nvPr/>
              </p:nvSpPr>
              <p:spPr>
                <a:xfrm>
                  <a:off x="5462423" y="4168231"/>
                  <a:ext cx="248799" cy="369332"/>
                </a:xfrm>
                <a:prstGeom prst="rect">
                  <a:avLst/>
                </a:prstGeom>
                <a:noFill/>
              </p:spPr>
              <p:txBody>
                <a:bodyPr wrap="none" rtlCol="0">
                  <a:spAutoFit/>
                </a:bodyPr>
                <a:lstStyle/>
                <a:p>
                  <a:r>
                    <a:rPr kumimoji="1" lang="en-US" altLang="ja-JP" dirty="0" smtClean="0"/>
                    <a:t>,</a:t>
                  </a:r>
                  <a:endParaRPr kumimoji="1" lang="ja-JP" altLang="en-US" dirty="0"/>
                </a:p>
              </p:txBody>
            </p:sp>
          </p:grpSp>
        </p:grpSp>
        <p:sp>
          <p:nvSpPr>
            <p:cNvPr id="129" name="大かっこ 128"/>
            <p:cNvSpPr/>
            <p:nvPr/>
          </p:nvSpPr>
          <p:spPr>
            <a:xfrm>
              <a:off x="1971529" y="4075673"/>
              <a:ext cx="4155007" cy="435512"/>
            </a:xfrm>
            <a:prstGeom prst="bracketPair">
              <a:avLst/>
            </a:prstGeom>
            <a:noFill/>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grpSp>
        <p:nvGrpSpPr>
          <p:cNvPr id="137" name="図形グループ 136"/>
          <p:cNvGrpSpPr/>
          <p:nvPr/>
        </p:nvGrpSpPr>
        <p:grpSpPr>
          <a:xfrm>
            <a:off x="2089033" y="4928908"/>
            <a:ext cx="6398377" cy="374429"/>
            <a:chOff x="2152426" y="4024248"/>
            <a:chExt cx="6398377" cy="374429"/>
          </a:xfrm>
        </p:grpSpPr>
        <p:sp>
          <p:nvSpPr>
            <p:cNvPr id="138" name="円/楕円 137"/>
            <p:cNvSpPr/>
            <p:nvPr/>
          </p:nvSpPr>
          <p:spPr>
            <a:xfrm>
              <a:off x="215242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39" name="円/楕円 138"/>
            <p:cNvSpPr/>
            <p:nvPr/>
          </p:nvSpPr>
          <p:spPr>
            <a:xfrm>
              <a:off x="265496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0" name="円/楕円 139"/>
            <p:cNvSpPr/>
            <p:nvPr/>
          </p:nvSpPr>
          <p:spPr>
            <a:xfrm>
              <a:off x="3162568"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41" name="円/楕円 140"/>
            <p:cNvSpPr/>
            <p:nvPr/>
          </p:nvSpPr>
          <p:spPr>
            <a:xfrm>
              <a:off x="366511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2" name="円/楕円 141"/>
            <p:cNvSpPr/>
            <p:nvPr/>
          </p:nvSpPr>
          <p:spPr>
            <a:xfrm>
              <a:off x="416452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143" name="円/楕円 142"/>
            <p:cNvSpPr/>
            <p:nvPr/>
          </p:nvSpPr>
          <p:spPr>
            <a:xfrm>
              <a:off x="466341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144" name="円/楕円 143"/>
            <p:cNvSpPr/>
            <p:nvPr/>
          </p:nvSpPr>
          <p:spPr>
            <a:xfrm>
              <a:off x="5171013"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145" name="円/楕円 144"/>
            <p:cNvSpPr/>
            <p:nvPr/>
          </p:nvSpPr>
          <p:spPr>
            <a:xfrm>
              <a:off x="567355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46" name="円/楕円 145"/>
            <p:cNvSpPr/>
            <p:nvPr/>
          </p:nvSpPr>
          <p:spPr>
            <a:xfrm>
              <a:off x="61729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7" name="円/楕円 146"/>
            <p:cNvSpPr/>
            <p:nvPr/>
          </p:nvSpPr>
          <p:spPr>
            <a:xfrm>
              <a:off x="667185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8" name="円/楕円 147"/>
            <p:cNvSpPr/>
            <p:nvPr/>
          </p:nvSpPr>
          <p:spPr>
            <a:xfrm>
              <a:off x="717807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5</a:t>
              </a:r>
              <a:endParaRPr kumimoji="1" lang="ja-JP" altLang="en-US" dirty="0">
                <a:latin typeface="Calibri" panose="020F0502020204030204" pitchFamily="34" charset="0"/>
              </a:endParaRPr>
            </a:p>
          </p:txBody>
        </p:sp>
        <p:sp>
          <p:nvSpPr>
            <p:cNvPr id="149" name="円/楕円 148"/>
            <p:cNvSpPr/>
            <p:nvPr/>
          </p:nvSpPr>
          <p:spPr>
            <a:xfrm>
              <a:off x="767748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6</a:t>
              </a:r>
              <a:endParaRPr kumimoji="1" lang="ja-JP" altLang="en-US" dirty="0">
                <a:latin typeface="Calibri" panose="020F0502020204030204" pitchFamily="34" charset="0"/>
              </a:endParaRPr>
            </a:p>
          </p:txBody>
        </p:sp>
        <p:sp>
          <p:nvSpPr>
            <p:cNvPr id="150" name="円/楕円 149"/>
            <p:cNvSpPr/>
            <p:nvPr/>
          </p:nvSpPr>
          <p:spPr>
            <a:xfrm>
              <a:off x="81763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grpSp>
        <p:nvGrpSpPr>
          <p:cNvPr id="160" name="図形グループ 159"/>
          <p:cNvGrpSpPr/>
          <p:nvPr/>
        </p:nvGrpSpPr>
        <p:grpSpPr>
          <a:xfrm>
            <a:off x="924822" y="4469133"/>
            <a:ext cx="7698589" cy="990592"/>
            <a:chOff x="988211" y="3564473"/>
            <a:chExt cx="7698589" cy="990592"/>
          </a:xfrm>
        </p:grpSpPr>
        <p:sp>
          <p:nvSpPr>
            <p:cNvPr id="161" name="角丸四角形 160"/>
            <p:cNvSpPr/>
            <p:nvPr/>
          </p:nvSpPr>
          <p:spPr>
            <a:xfrm>
              <a:off x="1735667" y="3887639"/>
              <a:ext cx="6951133" cy="667426"/>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2" name="テキスト ボックス 161"/>
            <p:cNvSpPr txBox="1"/>
            <p:nvPr/>
          </p:nvSpPr>
          <p:spPr>
            <a:xfrm>
              <a:off x="988211" y="3564473"/>
              <a:ext cx="1108334" cy="646331"/>
            </a:xfrm>
            <a:prstGeom prst="rect">
              <a:avLst/>
            </a:prstGeom>
            <a:solidFill>
              <a:schemeClr val="bg1"/>
            </a:solidFill>
          </p:spPr>
          <p:txBody>
            <a:bodyPr wrap="none" rtlCol="0">
              <a:spAutoFit/>
            </a:bodyPr>
            <a:lstStyle/>
            <a:p>
              <a:pPr algn="ctr"/>
              <a:r>
                <a:rPr kumimoji="1" lang="en-US" altLang="ja-JP" dirty="0" smtClean="0"/>
                <a:t>Sort</a:t>
              </a:r>
            </a:p>
            <a:p>
              <a:pPr algn="ctr"/>
              <a:r>
                <a:rPr kumimoji="1" lang="en-US" altLang="ja-JP" dirty="0" smtClean="0"/>
                <a:t>Compact</a:t>
              </a:r>
              <a:endParaRPr kumimoji="1" lang="ja-JP" altLang="en-US" dirty="0"/>
            </a:p>
          </p:txBody>
        </p:sp>
      </p:grpSp>
      <p:grpSp>
        <p:nvGrpSpPr>
          <p:cNvPr id="163" name="図形グループ 162"/>
          <p:cNvGrpSpPr/>
          <p:nvPr/>
        </p:nvGrpSpPr>
        <p:grpSpPr>
          <a:xfrm>
            <a:off x="2514179" y="4845526"/>
            <a:ext cx="4556771" cy="539881"/>
            <a:chOff x="2574453" y="3943127"/>
            <a:chExt cx="4556771" cy="539881"/>
          </a:xfrm>
        </p:grpSpPr>
        <p:sp>
          <p:nvSpPr>
            <p:cNvPr id="164" name="乗算記号 163"/>
            <p:cNvSpPr/>
            <p:nvPr/>
          </p:nvSpPr>
          <p:spPr>
            <a:xfrm>
              <a:off x="257445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5" name="乗算記号 164"/>
            <p:cNvSpPr/>
            <p:nvPr/>
          </p:nvSpPr>
          <p:spPr>
            <a:xfrm>
              <a:off x="3082052"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6" name="乗算記号 165"/>
            <p:cNvSpPr/>
            <p:nvPr/>
          </p:nvSpPr>
          <p:spPr>
            <a:xfrm>
              <a:off x="3584595"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7" name="乗算記号 166"/>
            <p:cNvSpPr/>
            <p:nvPr/>
          </p:nvSpPr>
          <p:spPr>
            <a:xfrm>
              <a:off x="4582898"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8" name="乗算記号 167"/>
            <p:cNvSpPr/>
            <p:nvPr/>
          </p:nvSpPr>
          <p:spPr>
            <a:xfrm>
              <a:off x="659134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cxnSp>
        <p:nvCxnSpPr>
          <p:cNvPr id="172" name="直線コネクタ 171"/>
          <p:cNvCxnSpPr/>
          <p:nvPr/>
        </p:nvCxnSpPr>
        <p:spPr>
          <a:xfrm>
            <a:off x="-83" y="4423061"/>
            <a:ext cx="9144000"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175" name="テキスト ボックス 174"/>
          <p:cNvSpPr txBox="1"/>
          <p:nvPr/>
        </p:nvSpPr>
        <p:spPr>
          <a:xfrm>
            <a:off x="98702" y="3209991"/>
            <a:ext cx="1531789" cy="369332"/>
          </a:xfrm>
          <a:prstGeom prst="rect">
            <a:avLst/>
          </a:prstGeom>
          <a:noFill/>
        </p:spPr>
        <p:txBody>
          <a:bodyPr wrap="none" rtlCol="0">
            <a:spAutoFit/>
          </a:bodyPr>
          <a:lstStyle/>
          <a:p>
            <a:r>
              <a:rPr kumimoji="1" lang="en-US" altLang="ja-JP" dirty="0" smtClean="0"/>
              <a:t>Related work</a:t>
            </a:r>
            <a:endParaRPr kumimoji="1" lang="ja-JP" altLang="en-US" dirty="0"/>
          </a:p>
        </p:txBody>
      </p:sp>
      <p:sp>
        <p:nvSpPr>
          <p:cNvPr id="186" name="テキスト ボックス 185"/>
          <p:cNvSpPr txBox="1"/>
          <p:nvPr/>
        </p:nvSpPr>
        <p:spPr>
          <a:xfrm>
            <a:off x="98702" y="5632445"/>
            <a:ext cx="1172805" cy="369332"/>
          </a:xfrm>
          <a:prstGeom prst="rect">
            <a:avLst/>
          </a:prstGeom>
          <a:noFill/>
        </p:spPr>
        <p:txBody>
          <a:bodyPr wrap="none" rtlCol="0">
            <a:spAutoFit/>
          </a:bodyPr>
          <a:lstStyle/>
          <a:p>
            <a:r>
              <a:rPr kumimoji="1" lang="en-US" altLang="ja-JP" dirty="0" smtClean="0"/>
              <a:t>Proposed </a:t>
            </a:r>
            <a:endParaRPr kumimoji="1" lang="ja-JP" altLang="en-US" dirty="0"/>
          </a:p>
        </p:txBody>
      </p:sp>
      <p:grpSp>
        <p:nvGrpSpPr>
          <p:cNvPr id="230" name="図形グループ 229"/>
          <p:cNvGrpSpPr/>
          <p:nvPr/>
        </p:nvGrpSpPr>
        <p:grpSpPr>
          <a:xfrm>
            <a:off x="2007554" y="4845526"/>
            <a:ext cx="6564661" cy="539881"/>
            <a:chOff x="2069838" y="4804883"/>
            <a:chExt cx="6564661" cy="539881"/>
          </a:xfrm>
        </p:grpSpPr>
        <p:sp>
          <p:nvSpPr>
            <p:cNvPr id="223" name="乗算記号 222"/>
            <p:cNvSpPr/>
            <p:nvPr/>
          </p:nvSpPr>
          <p:spPr>
            <a:xfrm>
              <a:off x="2069838" y="4804883"/>
              <a:ext cx="539881" cy="539881"/>
            </a:xfrm>
            <a:prstGeom prst="mathMultiply">
              <a:avLst>
                <a:gd name="adj1" fmla="val 9334"/>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6" name="乗算記号 225"/>
            <p:cNvSpPr/>
            <p:nvPr/>
          </p:nvSpPr>
          <p:spPr>
            <a:xfrm>
              <a:off x="4078283" y="4804883"/>
              <a:ext cx="539881" cy="539881"/>
            </a:xfrm>
            <a:prstGeom prst="mathMultiply">
              <a:avLst>
                <a:gd name="adj1" fmla="val 9334"/>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7" name="乗算記号 226"/>
            <p:cNvSpPr/>
            <p:nvPr/>
          </p:nvSpPr>
          <p:spPr>
            <a:xfrm>
              <a:off x="6086728" y="4804883"/>
              <a:ext cx="539881" cy="539881"/>
            </a:xfrm>
            <a:prstGeom prst="mathMultiply">
              <a:avLst>
                <a:gd name="adj1" fmla="val 9334"/>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8" name="乗算記号 227"/>
            <p:cNvSpPr/>
            <p:nvPr/>
          </p:nvSpPr>
          <p:spPr>
            <a:xfrm>
              <a:off x="5089223" y="4804883"/>
              <a:ext cx="539881" cy="539881"/>
            </a:xfrm>
            <a:prstGeom prst="mathMultiply">
              <a:avLst>
                <a:gd name="adj1" fmla="val 9334"/>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9" name="乗算記号 228"/>
            <p:cNvSpPr/>
            <p:nvPr/>
          </p:nvSpPr>
          <p:spPr>
            <a:xfrm>
              <a:off x="8094618" y="4804883"/>
              <a:ext cx="539881" cy="539881"/>
            </a:xfrm>
            <a:prstGeom prst="mathMultiply">
              <a:avLst>
                <a:gd name="adj1" fmla="val 9334"/>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7" name="図形グループ 6"/>
          <p:cNvGrpSpPr/>
          <p:nvPr/>
        </p:nvGrpSpPr>
        <p:grpSpPr>
          <a:xfrm>
            <a:off x="2091243" y="5617373"/>
            <a:ext cx="1381256" cy="423357"/>
            <a:chOff x="2091243" y="5617373"/>
            <a:chExt cx="1381256" cy="423357"/>
          </a:xfrm>
        </p:grpSpPr>
        <p:grpSp>
          <p:nvGrpSpPr>
            <p:cNvPr id="151" name="図形グループ 150"/>
            <p:cNvGrpSpPr/>
            <p:nvPr/>
          </p:nvGrpSpPr>
          <p:grpSpPr>
            <a:xfrm>
              <a:off x="2091243" y="5617373"/>
              <a:ext cx="1381256" cy="375537"/>
              <a:chOff x="2154636" y="4712710"/>
              <a:chExt cx="1381256" cy="375537"/>
            </a:xfrm>
          </p:grpSpPr>
          <p:sp>
            <p:nvSpPr>
              <p:cNvPr id="152" name="円/楕円 151"/>
              <p:cNvSpPr/>
              <p:nvPr/>
            </p:nvSpPr>
            <p:spPr>
              <a:xfrm>
                <a:off x="2154636" y="4712710"/>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53" name="円/楕円 152"/>
              <p:cNvSpPr/>
              <p:nvPr/>
            </p:nvSpPr>
            <p:spPr>
              <a:xfrm>
                <a:off x="2653864"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54" name="円/楕円 153"/>
              <p:cNvSpPr/>
              <p:nvPr/>
            </p:nvSpPr>
            <p:spPr>
              <a:xfrm>
                <a:off x="3161463"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grpSp>
        <p:grpSp>
          <p:nvGrpSpPr>
            <p:cNvPr id="6" name="図形グループ 5"/>
            <p:cNvGrpSpPr/>
            <p:nvPr/>
          </p:nvGrpSpPr>
          <p:grpSpPr>
            <a:xfrm>
              <a:off x="2418822" y="5659315"/>
              <a:ext cx="730775" cy="381415"/>
              <a:chOff x="2418822" y="5659315"/>
              <a:chExt cx="730775" cy="381415"/>
            </a:xfrm>
          </p:grpSpPr>
          <p:sp>
            <p:nvSpPr>
              <p:cNvPr id="182" name="テキスト ボックス 181"/>
              <p:cNvSpPr txBox="1"/>
              <p:nvPr/>
            </p:nvSpPr>
            <p:spPr>
              <a:xfrm>
                <a:off x="2418822" y="5659315"/>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83" name="テキスト ボックス 182"/>
              <p:cNvSpPr txBox="1"/>
              <p:nvPr/>
            </p:nvSpPr>
            <p:spPr>
              <a:xfrm>
                <a:off x="2900798" y="5671398"/>
                <a:ext cx="248799" cy="369332"/>
              </a:xfrm>
              <a:prstGeom prst="rect">
                <a:avLst/>
              </a:prstGeom>
              <a:noFill/>
            </p:spPr>
            <p:txBody>
              <a:bodyPr wrap="none" rtlCol="0">
                <a:spAutoFit/>
              </a:bodyPr>
              <a:lstStyle/>
              <a:p>
                <a:r>
                  <a:rPr kumimoji="1" lang="en-US" altLang="ja-JP" dirty="0" smtClean="0"/>
                  <a:t>,</a:t>
                </a:r>
                <a:endParaRPr kumimoji="1" lang="ja-JP" altLang="en-US" dirty="0"/>
              </a:p>
            </p:txBody>
          </p:sp>
        </p:grpSp>
      </p:grpSp>
      <p:grpSp>
        <p:nvGrpSpPr>
          <p:cNvPr id="10" name="図形グループ 9"/>
          <p:cNvGrpSpPr/>
          <p:nvPr/>
        </p:nvGrpSpPr>
        <p:grpSpPr>
          <a:xfrm>
            <a:off x="2059990" y="5574895"/>
            <a:ext cx="1428355" cy="457803"/>
            <a:chOff x="2068713" y="5574454"/>
            <a:chExt cx="1428355" cy="457803"/>
          </a:xfrm>
        </p:grpSpPr>
        <p:sp>
          <p:nvSpPr>
            <p:cNvPr id="110" name="正方形/長方形 109"/>
            <p:cNvSpPr/>
            <p:nvPr/>
          </p:nvSpPr>
          <p:spPr>
            <a:xfrm>
              <a:off x="2068713" y="5574454"/>
              <a:ext cx="425146" cy="457803"/>
            </a:xfrm>
            <a:prstGeom prst="rect">
              <a:avLst/>
            </a:prstGeom>
            <a:solidFill>
              <a:schemeClr val="accent2">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2" name="正方形/長方形 111"/>
            <p:cNvSpPr/>
            <p:nvPr/>
          </p:nvSpPr>
          <p:spPr>
            <a:xfrm>
              <a:off x="3071922" y="5574454"/>
              <a:ext cx="425146" cy="457803"/>
            </a:xfrm>
            <a:prstGeom prst="rect">
              <a:avLst/>
            </a:prstGeom>
            <a:solidFill>
              <a:srgbClr val="8064A2">
                <a:alpha val="44000"/>
              </a:srgb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4" name="正方形/長方形 113"/>
            <p:cNvSpPr/>
            <p:nvPr/>
          </p:nvSpPr>
          <p:spPr>
            <a:xfrm>
              <a:off x="2564367" y="5574454"/>
              <a:ext cx="425146" cy="457803"/>
            </a:xfrm>
            <a:prstGeom prst="rect">
              <a:avLst/>
            </a:prstGeom>
            <a:solidFill>
              <a:schemeClr val="accent3">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177" name="図形グループ 176"/>
          <p:cNvGrpSpPr/>
          <p:nvPr/>
        </p:nvGrpSpPr>
        <p:grpSpPr>
          <a:xfrm>
            <a:off x="2082919" y="3130133"/>
            <a:ext cx="3930772" cy="457803"/>
            <a:chOff x="2105988" y="4663208"/>
            <a:chExt cx="3930772" cy="457803"/>
          </a:xfrm>
        </p:grpSpPr>
        <p:sp>
          <p:nvSpPr>
            <p:cNvPr id="178" name="正方形/長方形 177"/>
            <p:cNvSpPr/>
            <p:nvPr/>
          </p:nvSpPr>
          <p:spPr>
            <a:xfrm>
              <a:off x="2105988" y="4663208"/>
              <a:ext cx="920773" cy="457803"/>
            </a:xfrm>
            <a:prstGeom prst="rect">
              <a:avLst/>
            </a:prstGeom>
            <a:solidFill>
              <a:schemeClr val="accent1">
                <a:lumMod val="60000"/>
                <a:lumOff val="40000"/>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9" name="正方形/長方形 178"/>
            <p:cNvSpPr/>
            <p:nvPr/>
          </p:nvSpPr>
          <p:spPr>
            <a:xfrm>
              <a:off x="3113291" y="4663208"/>
              <a:ext cx="915020" cy="457803"/>
            </a:xfrm>
            <a:prstGeom prst="rect">
              <a:avLst/>
            </a:prstGeom>
            <a:solidFill>
              <a:schemeClr val="accent2">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0" name="正方形/長方形 179"/>
            <p:cNvSpPr/>
            <p:nvPr/>
          </p:nvSpPr>
          <p:spPr>
            <a:xfrm>
              <a:off x="4114437" y="4663208"/>
              <a:ext cx="920773" cy="457803"/>
            </a:xfrm>
            <a:prstGeom prst="rect">
              <a:avLst/>
            </a:prstGeom>
            <a:solidFill>
              <a:schemeClr val="accent3">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1" name="正方形/長方形 180"/>
            <p:cNvSpPr/>
            <p:nvPr/>
          </p:nvSpPr>
          <p:spPr>
            <a:xfrm>
              <a:off x="5121740" y="4663208"/>
              <a:ext cx="915020" cy="457803"/>
            </a:xfrm>
            <a:prstGeom prst="rect">
              <a:avLst/>
            </a:prstGeom>
            <a:solidFill>
              <a:srgbClr val="8064A2">
                <a:alpha val="44000"/>
              </a:srgb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237" name="図形グループ 236"/>
          <p:cNvGrpSpPr/>
          <p:nvPr/>
        </p:nvGrpSpPr>
        <p:grpSpPr>
          <a:xfrm>
            <a:off x="58062" y="3281681"/>
            <a:ext cx="2266038" cy="2711227"/>
            <a:chOff x="120350" y="3281680"/>
            <a:chExt cx="2266038" cy="2711227"/>
          </a:xfrm>
        </p:grpSpPr>
        <p:sp>
          <p:nvSpPr>
            <p:cNvPr id="233" name="右カーブ矢印 232"/>
            <p:cNvSpPr/>
            <p:nvPr/>
          </p:nvSpPr>
          <p:spPr>
            <a:xfrm>
              <a:off x="904240" y="3281680"/>
              <a:ext cx="904240" cy="2711227"/>
            </a:xfrm>
            <a:prstGeom prst="curvedRightArrow">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solidFill>
                  <a:schemeClr val="tx1"/>
                </a:solidFill>
                <a:latin typeface="Calibri" panose="020F0502020204030204" pitchFamily="34" charset="0"/>
              </a:endParaRPr>
            </a:p>
          </p:txBody>
        </p:sp>
        <p:sp>
          <p:nvSpPr>
            <p:cNvPr id="236" name="円/楕円 235"/>
            <p:cNvSpPr/>
            <p:nvPr/>
          </p:nvSpPr>
          <p:spPr>
            <a:xfrm>
              <a:off x="120350" y="3992872"/>
              <a:ext cx="2266038" cy="860379"/>
            </a:xfrm>
            <a:prstGeom prst="ellipse">
              <a:avLst/>
            </a:prstGeom>
            <a:solidFill>
              <a:schemeClr val="accent2">
                <a:lumMod val="60000"/>
                <a:lumOff val="40000"/>
              </a:schemeClr>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latin typeface="Calibri" panose="020F0502020204030204" pitchFamily="34" charset="0"/>
                </a:rPr>
                <a:t>Reduce traffic between </a:t>
              </a:r>
              <a:r>
                <a:rPr kumimoji="1" lang="en-US" altLang="ja-JP" dirty="0" smtClean="0">
                  <a:solidFill>
                    <a:schemeClr val="tx1"/>
                  </a:solidFill>
                  <a:latin typeface="Calibri" panose="020F0502020204030204" pitchFamily="34" charset="0"/>
                </a:rPr>
                <a:t>GPUs</a:t>
              </a:r>
              <a:endParaRPr kumimoji="1" lang="ja-JP" altLang="en-US" dirty="0">
                <a:solidFill>
                  <a:schemeClr val="tx1"/>
                </a:solidFill>
                <a:latin typeface="Calibri" panose="020F0502020204030204" pitchFamily="34" charset="0"/>
              </a:endParaRPr>
            </a:p>
          </p:txBody>
        </p:sp>
      </p:grpSp>
      <p:sp>
        <p:nvSpPr>
          <p:cNvPr id="2" name="タイトル 1"/>
          <p:cNvSpPr>
            <a:spLocks noGrp="1"/>
          </p:cNvSpPr>
          <p:nvPr>
            <p:ph type="title"/>
          </p:nvPr>
        </p:nvSpPr>
        <p:spPr/>
        <p:txBody>
          <a:bodyPr/>
          <a:lstStyle/>
          <a:p>
            <a:r>
              <a:rPr kumimoji="1" lang="en-US" altLang="ja-JP" dirty="0" smtClean="0"/>
              <a:t>Proposed </a:t>
            </a:r>
            <a:r>
              <a:rPr kumimoji="1" lang="en-US" altLang="ja-JP" dirty="0" smtClean="0"/>
              <a:t>method (Contract)</a:t>
            </a:r>
            <a:endParaRPr kumimoji="1" lang="ja-JP" altLang="en-US" dirty="0"/>
          </a:p>
        </p:txBody>
      </p:sp>
      <p:sp>
        <p:nvSpPr>
          <p:cNvPr id="4" name="日付プレースホルダー 3"/>
          <p:cNvSpPr>
            <a:spLocks noGrp="1"/>
          </p:cNvSpPr>
          <p:nvPr>
            <p:ph type="dt" sz="half" idx="10"/>
          </p:nvPr>
        </p:nvSpPr>
        <p:spPr/>
        <p:txBody>
          <a:bodyPr/>
          <a:lstStyle/>
          <a:p>
            <a:fld id="{CC7F84C4-EBB6-164C-9F98-282C5FC1A5FE}"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16</a:t>
            </a:fld>
            <a:endParaRPr lang="en-US"/>
          </a:p>
        </p:txBody>
      </p:sp>
      <p:grpSp>
        <p:nvGrpSpPr>
          <p:cNvPr id="43" name="図形グループ 42"/>
          <p:cNvGrpSpPr/>
          <p:nvPr/>
        </p:nvGrpSpPr>
        <p:grpSpPr>
          <a:xfrm>
            <a:off x="2089033" y="2506456"/>
            <a:ext cx="6398377" cy="374429"/>
            <a:chOff x="2152426" y="4024248"/>
            <a:chExt cx="6398377" cy="374429"/>
          </a:xfrm>
        </p:grpSpPr>
        <p:sp>
          <p:nvSpPr>
            <p:cNvPr id="44" name="円/楕円 43"/>
            <p:cNvSpPr/>
            <p:nvPr/>
          </p:nvSpPr>
          <p:spPr>
            <a:xfrm>
              <a:off x="215242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45" name="円/楕円 44"/>
            <p:cNvSpPr/>
            <p:nvPr/>
          </p:nvSpPr>
          <p:spPr>
            <a:xfrm>
              <a:off x="265496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46" name="円/楕円 45"/>
            <p:cNvSpPr/>
            <p:nvPr/>
          </p:nvSpPr>
          <p:spPr>
            <a:xfrm>
              <a:off x="3162568"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47" name="円/楕円 46"/>
            <p:cNvSpPr/>
            <p:nvPr/>
          </p:nvSpPr>
          <p:spPr>
            <a:xfrm>
              <a:off x="366511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48" name="円/楕円 47"/>
            <p:cNvSpPr/>
            <p:nvPr/>
          </p:nvSpPr>
          <p:spPr>
            <a:xfrm>
              <a:off x="416452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49" name="円/楕円 48"/>
            <p:cNvSpPr/>
            <p:nvPr/>
          </p:nvSpPr>
          <p:spPr>
            <a:xfrm>
              <a:off x="466341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50" name="円/楕円 49"/>
            <p:cNvSpPr/>
            <p:nvPr/>
          </p:nvSpPr>
          <p:spPr>
            <a:xfrm>
              <a:off x="5171013"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51" name="円/楕円 50"/>
            <p:cNvSpPr/>
            <p:nvPr/>
          </p:nvSpPr>
          <p:spPr>
            <a:xfrm>
              <a:off x="567355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52" name="円/楕円 51"/>
            <p:cNvSpPr/>
            <p:nvPr/>
          </p:nvSpPr>
          <p:spPr>
            <a:xfrm>
              <a:off x="61729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53" name="円/楕円 52"/>
            <p:cNvSpPr/>
            <p:nvPr/>
          </p:nvSpPr>
          <p:spPr>
            <a:xfrm>
              <a:off x="667185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54" name="円/楕円 53"/>
            <p:cNvSpPr/>
            <p:nvPr/>
          </p:nvSpPr>
          <p:spPr>
            <a:xfrm>
              <a:off x="717807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5</a:t>
              </a:r>
              <a:endParaRPr kumimoji="1" lang="ja-JP" altLang="en-US" dirty="0">
                <a:latin typeface="Calibri" panose="020F0502020204030204" pitchFamily="34" charset="0"/>
              </a:endParaRPr>
            </a:p>
          </p:txBody>
        </p:sp>
        <p:sp>
          <p:nvSpPr>
            <p:cNvPr id="55" name="円/楕円 54"/>
            <p:cNvSpPr/>
            <p:nvPr/>
          </p:nvSpPr>
          <p:spPr>
            <a:xfrm>
              <a:off x="767748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6</a:t>
              </a:r>
              <a:endParaRPr kumimoji="1" lang="ja-JP" altLang="en-US" dirty="0">
                <a:latin typeface="Calibri" panose="020F0502020204030204" pitchFamily="34" charset="0"/>
              </a:endParaRPr>
            </a:p>
          </p:txBody>
        </p:sp>
        <p:sp>
          <p:nvSpPr>
            <p:cNvPr id="56" name="円/楕円 55"/>
            <p:cNvSpPr/>
            <p:nvPr/>
          </p:nvSpPr>
          <p:spPr>
            <a:xfrm>
              <a:off x="81763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grpSp>
        <p:nvGrpSpPr>
          <p:cNvPr id="96" name="図形グループ 95"/>
          <p:cNvGrpSpPr/>
          <p:nvPr/>
        </p:nvGrpSpPr>
        <p:grpSpPr>
          <a:xfrm>
            <a:off x="1081868" y="2046679"/>
            <a:ext cx="7541543" cy="990592"/>
            <a:chOff x="1145257" y="3564473"/>
            <a:chExt cx="7541543" cy="990592"/>
          </a:xfrm>
        </p:grpSpPr>
        <p:sp>
          <p:nvSpPr>
            <p:cNvPr id="97" name="角丸四角形 96"/>
            <p:cNvSpPr/>
            <p:nvPr/>
          </p:nvSpPr>
          <p:spPr>
            <a:xfrm>
              <a:off x="1735667" y="3887639"/>
              <a:ext cx="6951133" cy="667426"/>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98" name="テキスト ボックス 97"/>
            <p:cNvSpPr txBox="1"/>
            <p:nvPr/>
          </p:nvSpPr>
          <p:spPr>
            <a:xfrm>
              <a:off x="1145257" y="3564473"/>
              <a:ext cx="916161" cy="646331"/>
            </a:xfrm>
            <a:prstGeom prst="rect">
              <a:avLst/>
            </a:prstGeom>
            <a:solidFill>
              <a:schemeClr val="bg1"/>
            </a:solidFill>
          </p:spPr>
          <p:txBody>
            <a:bodyPr wrap="none" rtlCol="0">
              <a:spAutoFit/>
            </a:bodyPr>
            <a:lstStyle/>
            <a:p>
              <a:pPr algn="ctr"/>
              <a:r>
                <a:rPr kumimoji="1" lang="en-US" altLang="ja-JP" dirty="0" smtClean="0"/>
                <a:t>Sort</a:t>
              </a:r>
            </a:p>
            <a:p>
              <a:pPr algn="ctr"/>
              <a:r>
                <a:rPr kumimoji="1" lang="en-US" altLang="ja-JP" dirty="0" smtClean="0"/>
                <a:t>Unique</a:t>
              </a:r>
              <a:endParaRPr kumimoji="1" lang="ja-JP" altLang="en-US" dirty="0"/>
            </a:p>
          </p:txBody>
        </p:sp>
      </p:grpSp>
      <p:grpSp>
        <p:nvGrpSpPr>
          <p:cNvPr id="99" name="図形グループ 98"/>
          <p:cNvGrpSpPr/>
          <p:nvPr/>
        </p:nvGrpSpPr>
        <p:grpSpPr>
          <a:xfrm>
            <a:off x="2514179" y="2423072"/>
            <a:ext cx="4556771" cy="539881"/>
            <a:chOff x="2574453" y="3943127"/>
            <a:chExt cx="4556771" cy="539881"/>
          </a:xfrm>
        </p:grpSpPr>
        <p:sp>
          <p:nvSpPr>
            <p:cNvPr id="100" name="乗算記号 99"/>
            <p:cNvSpPr/>
            <p:nvPr/>
          </p:nvSpPr>
          <p:spPr>
            <a:xfrm>
              <a:off x="257445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1" name="乗算記号 100"/>
            <p:cNvSpPr/>
            <p:nvPr/>
          </p:nvSpPr>
          <p:spPr>
            <a:xfrm>
              <a:off x="3082052"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2" name="乗算記号 101"/>
            <p:cNvSpPr/>
            <p:nvPr/>
          </p:nvSpPr>
          <p:spPr>
            <a:xfrm>
              <a:off x="3584595"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3" name="乗算記号 102"/>
            <p:cNvSpPr/>
            <p:nvPr/>
          </p:nvSpPr>
          <p:spPr>
            <a:xfrm>
              <a:off x="4582898"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4" name="乗算記号 103"/>
            <p:cNvSpPr/>
            <p:nvPr/>
          </p:nvSpPr>
          <p:spPr>
            <a:xfrm>
              <a:off x="659134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187" name="図形グループ 186"/>
          <p:cNvGrpSpPr/>
          <p:nvPr/>
        </p:nvGrpSpPr>
        <p:grpSpPr>
          <a:xfrm>
            <a:off x="2705579" y="3719020"/>
            <a:ext cx="3180514" cy="521749"/>
            <a:chOff x="2767863" y="3213484"/>
            <a:chExt cx="3180514" cy="521749"/>
          </a:xfrm>
        </p:grpSpPr>
        <p:sp>
          <p:nvSpPr>
            <p:cNvPr id="14" name="下矢印 13"/>
            <p:cNvSpPr/>
            <p:nvPr/>
          </p:nvSpPr>
          <p:spPr>
            <a:xfrm>
              <a:off x="2767863" y="3213484"/>
              <a:ext cx="632398" cy="521749"/>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0" name="テキスト ボックス 169"/>
            <p:cNvSpPr txBox="1"/>
            <p:nvPr/>
          </p:nvSpPr>
          <p:spPr>
            <a:xfrm>
              <a:off x="3531354" y="3289531"/>
              <a:ext cx="2417023" cy="369332"/>
            </a:xfrm>
            <a:prstGeom prst="rect">
              <a:avLst/>
            </a:prstGeom>
            <a:noFill/>
          </p:spPr>
          <p:txBody>
            <a:bodyPr wrap="none" rtlCol="0">
              <a:spAutoFit/>
            </a:bodyPr>
            <a:lstStyle/>
            <a:p>
              <a:r>
                <a:rPr kumimoji="1" lang="en-US" altLang="ja-JP" dirty="0" smtClean="0"/>
                <a:t>(3) Exchange vertices</a:t>
              </a:r>
              <a:endParaRPr kumimoji="1" lang="ja-JP" altLang="en-US" dirty="0"/>
            </a:p>
          </p:txBody>
        </p:sp>
      </p:grpSp>
      <p:grpSp>
        <p:nvGrpSpPr>
          <p:cNvPr id="188" name="図形グループ 187"/>
          <p:cNvGrpSpPr/>
          <p:nvPr/>
        </p:nvGrpSpPr>
        <p:grpSpPr>
          <a:xfrm>
            <a:off x="2089033" y="1606499"/>
            <a:ext cx="6398377" cy="374429"/>
            <a:chOff x="2153531" y="3357102"/>
            <a:chExt cx="6398377" cy="374429"/>
          </a:xfrm>
        </p:grpSpPr>
        <p:sp>
          <p:nvSpPr>
            <p:cNvPr id="189" name="円/楕円 188"/>
            <p:cNvSpPr/>
            <p:nvPr/>
          </p:nvSpPr>
          <p:spPr>
            <a:xfrm>
              <a:off x="215353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90" name="円/楕円 189"/>
            <p:cNvSpPr/>
            <p:nvPr/>
          </p:nvSpPr>
          <p:spPr>
            <a:xfrm>
              <a:off x="265607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91" name="円/楕円 190"/>
            <p:cNvSpPr/>
            <p:nvPr/>
          </p:nvSpPr>
          <p:spPr>
            <a:xfrm>
              <a:off x="3163673"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192" name="円/楕円 191"/>
            <p:cNvSpPr/>
            <p:nvPr/>
          </p:nvSpPr>
          <p:spPr>
            <a:xfrm>
              <a:off x="366621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93" name="円/楕円 192"/>
            <p:cNvSpPr/>
            <p:nvPr/>
          </p:nvSpPr>
          <p:spPr>
            <a:xfrm>
              <a:off x="416563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94" name="円/楕円 193"/>
            <p:cNvSpPr/>
            <p:nvPr/>
          </p:nvSpPr>
          <p:spPr>
            <a:xfrm>
              <a:off x="466451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95" name="円/楕円 194"/>
            <p:cNvSpPr/>
            <p:nvPr/>
          </p:nvSpPr>
          <p:spPr>
            <a:xfrm>
              <a:off x="5172118"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96" name="円/楕円 195"/>
            <p:cNvSpPr/>
            <p:nvPr/>
          </p:nvSpPr>
          <p:spPr>
            <a:xfrm>
              <a:off x="567466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97" name="円/楕円 196"/>
            <p:cNvSpPr/>
            <p:nvPr/>
          </p:nvSpPr>
          <p:spPr>
            <a:xfrm>
              <a:off x="61740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98" name="円/楕円 197"/>
            <p:cNvSpPr/>
            <p:nvPr/>
          </p:nvSpPr>
          <p:spPr>
            <a:xfrm>
              <a:off x="667296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99" name="円/楕円 198"/>
            <p:cNvSpPr/>
            <p:nvPr/>
          </p:nvSpPr>
          <p:spPr>
            <a:xfrm>
              <a:off x="717917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200" name="円/楕円 199"/>
            <p:cNvSpPr/>
            <p:nvPr/>
          </p:nvSpPr>
          <p:spPr>
            <a:xfrm>
              <a:off x="767859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201" name="円/楕円 200"/>
            <p:cNvSpPr/>
            <p:nvPr/>
          </p:nvSpPr>
          <p:spPr>
            <a:xfrm>
              <a:off x="81774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grpSp>
      <p:grpSp>
        <p:nvGrpSpPr>
          <p:cNvPr id="202" name="図形グループ 201"/>
          <p:cNvGrpSpPr/>
          <p:nvPr/>
        </p:nvGrpSpPr>
        <p:grpSpPr>
          <a:xfrm>
            <a:off x="2705579" y="6140716"/>
            <a:ext cx="3180514" cy="521749"/>
            <a:chOff x="2767863" y="3213484"/>
            <a:chExt cx="3180514" cy="521749"/>
          </a:xfrm>
        </p:grpSpPr>
        <p:sp>
          <p:nvSpPr>
            <p:cNvPr id="203" name="下矢印 202"/>
            <p:cNvSpPr/>
            <p:nvPr/>
          </p:nvSpPr>
          <p:spPr>
            <a:xfrm>
              <a:off x="2767863" y="3213484"/>
              <a:ext cx="632398" cy="521749"/>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04" name="テキスト ボックス 203"/>
            <p:cNvSpPr txBox="1"/>
            <p:nvPr/>
          </p:nvSpPr>
          <p:spPr>
            <a:xfrm>
              <a:off x="3531354" y="3289531"/>
              <a:ext cx="2417023" cy="369332"/>
            </a:xfrm>
            <a:prstGeom prst="rect">
              <a:avLst/>
            </a:prstGeom>
            <a:noFill/>
          </p:spPr>
          <p:txBody>
            <a:bodyPr wrap="none" rtlCol="0">
              <a:spAutoFit/>
            </a:bodyPr>
            <a:lstStyle/>
            <a:p>
              <a:r>
                <a:rPr kumimoji="1" lang="en-US" altLang="ja-JP" dirty="0" smtClean="0"/>
                <a:t>(3) Exchange vertices</a:t>
              </a:r>
              <a:endParaRPr kumimoji="1" lang="ja-JP" altLang="en-US" dirty="0"/>
            </a:p>
          </p:txBody>
        </p:sp>
      </p:grpSp>
      <p:sp>
        <p:nvSpPr>
          <p:cNvPr id="3" name="テキスト ボックス 2"/>
          <p:cNvSpPr txBox="1"/>
          <p:nvPr/>
        </p:nvSpPr>
        <p:spPr>
          <a:xfrm>
            <a:off x="5103795" y="5539298"/>
            <a:ext cx="3202369" cy="646331"/>
          </a:xfrm>
          <a:prstGeom prst="rect">
            <a:avLst/>
          </a:prstGeom>
          <a:noFill/>
        </p:spPr>
        <p:txBody>
          <a:bodyPr wrap="none" rtlCol="0">
            <a:spAutoFit/>
          </a:bodyPr>
          <a:lstStyle/>
          <a:p>
            <a:r>
              <a:rPr kumimoji="1" lang="en-US" altLang="ja-JP" dirty="0">
                <a:solidFill>
                  <a:schemeClr val="bg1"/>
                </a:solidFill>
              </a:rPr>
              <a:t>	</a:t>
            </a:r>
            <a:r>
              <a:rPr kumimoji="1" lang="en-US" altLang="ja-JP" dirty="0" smtClean="0">
                <a:solidFill>
                  <a:schemeClr val="bg1"/>
                </a:solidFill>
              </a:rPr>
              <a:t> 0  </a:t>
            </a:r>
            <a:r>
              <a:rPr kumimoji="1" lang="en-US" altLang="ja-JP" dirty="0">
                <a:solidFill>
                  <a:schemeClr val="bg1"/>
                </a:solidFill>
              </a:rPr>
              <a:t>1  2  3  4  5  6  </a:t>
            </a:r>
            <a:r>
              <a:rPr kumimoji="1" lang="en-US" altLang="ja-JP" dirty="0" smtClean="0">
                <a:solidFill>
                  <a:schemeClr val="bg1"/>
                </a:solidFill>
              </a:rPr>
              <a:t>7</a:t>
            </a:r>
            <a:endParaRPr kumimoji="1" lang="en-US" altLang="ja-JP" dirty="0">
              <a:solidFill>
                <a:schemeClr val="bg1"/>
              </a:solidFill>
            </a:endParaRPr>
          </a:p>
          <a:p>
            <a:r>
              <a:rPr kumimoji="1" lang="en-US" altLang="ja-JP" dirty="0" smtClean="0">
                <a:solidFill>
                  <a:schemeClr val="bg1"/>
                </a:solidFill>
              </a:rPr>
              <a:t>Visited = [1, 1, 1, 0, 1, 0, 0, 1]</a:t>
            </a:r>
          </a:p>
        </p:txBody>
      </p:sp>
      <p:sp>
        <p:nvSpPr>
          <p:cNvPr id="8" name="角丸四角形吹き出し 7"/>
          <p:cNvSpPr/>
          <p:nvPr/>
        </p:nvSpPr>
        <p:spPr>
          <a:xfrm>
            <a:off x="6240664" y="3464633"/>
            <a:ext cx="1748028" cy="612648"/>
          </a:xfrm>
          <a:prstGeom prst="wedgeRoundRectCallout">
            <a:avLst>
              <a:gd name="adj1" fmla="val -36280"/>
              <a:gd name="adj2" fmla="val -102998"/>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600" dirty="0" smtClean="0">
                <a:solidFill>
                  <a:schemeClr val="tx1"/>
                </a:solidFill>
                <a:latin typeface="Calibri" panose="020F0502020204030204" pitchFamily="34" charset="0"/>
              </a:rPr>
              <a:t>Remove only </a:t>
            </a:r>
            <a:r>
              <a:rPr kumimoji="1" lang="en-US" altLang="ja-JP" sz="1600" dirty="0" smtClean="0">
                <a:solidFill>
                  <a:schemeClr val="accent2"/>
                </a:solidFill>
                <a:latin typeface="Calibri" panose="020F0502020204030204" pitchFamily="34" charset="0"/>
              </a:rPr>
              <a:t>duplicate vertices</a:t>
            </a:r>
            <a:endParaRPr kumimoji="1" lang="ja-JP" altLang="en-US" sz="1600" dirty="0">
              <a:latin typeface="Calibri" panose="020F0502020204030204" pitchFamily="34" charset="0"/>
            </a:endParaRPr>
          </a:p>
        </p:txBody>
      </p:sp>
      <p:sp>
        <p:nvSpPr>
          <p:cNvPr id="9" name="角丸四角形吹き出し 8"/>
          <p:cNvSpPr/>
          <p:nvPr/>
        </p:nvSpPr>
        <p:spPr>
          <a:xfrm>
            <a:off x="6109581" y="5901701"/>
            <a:ext cx="2171335" cy="630124"/>
          </a:xfrm>
          <a:prstGeom prst="wedgeRoundRectCallout">
            <a:avLst>
              <a:gd name="adj1" fmla="val -36930"/>
              <a:gd name="adj2" fmla="val -99823"/>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1600" dirty="0" smtClean="0">
                <a:solidFill>
                  <a:srgbClr val="000000"/>
                </a:solidFill>
                <a:latin typeface="Calibri" panose="020F0502020204030204" pitchFamily="34" charset="0"/>
              </a:rPr>
              <a:t>Remove</a:t>
            </a:r>
            <a:r>
              <a:rPr kumimoji="1" lang="en-US" altLang="ja-JP" sz="1600" dirty="0" smtClean="0">
                <a:solidFill>
                  <a:srgbClr val="C0504D"/>
                </a:solidFill>
                <a:latin typeface="Calibri" panose="020F0502020204030204" pitchFamily="34" charset="0"/>
              </a:rPr>
              <a:t> duplicates </a:t>
            </a:r>
            <a:r>
              <a:rPr kumimoji="1" lang="en-US" altLang="ja-JP" sz="1600" dirty="0" smtClean="0">
                <a:solidFill>
                  <a:srgbClr val="000000"/>
                </a:solidFill>
                <a:latin typeface="Calibri" panose="020F0502020204030204" pitchFamily="34" charset="0"/>
              </a:rPr>
              <a:t>and</a:t>
            </a:r>
            <a:r>
              <a:rPr kumimoji="1" lang="en-US" altLang="ja-JP" sz="1600" dirty="0" smtClean="0">
                <a:solidFill>
                  <a:srgbClr val="C0504D"/>
                </a:solidFill>
                <a:latin typeface="Calibri" panose="020F0502020204030204" pitchFamily="34" charset="0"/>
              </a:rPr>
              <a:t> </a:t>
            </a:r>
            <a:r>
              <a:rPr kumimoji="1" lang="en-US" altLang="ja-JP" sz="1600" dirty="0" smtClean="0">
                <a:solidFill>
                  <a:schemeClr val="accent1"/>
                </a:solidFill>
                <a:latin typeface="Calibri" panose="020F0502020204030204" pitchFamily="34" charset="0"/>
              </a:rPr>
              <a:t>visited vertices in local</a:t>
            </a:r>
            <a:endParaRPr kumimoji="1" lang="ja-JP" altLang="en-US" sz="1600" dirty="0">
              <a:solidFill>
                <a:schemeClr val="accent1"/>
              </a:solidFill>
              <a:latin typeface="Calibri" panose="020F0502020204030204" pitchFamily="34" charset="0"/>
            </a:endParaRPr>
          </a:p>
        </p:txBody>
      </p:sp>
      <p:sp>
        <p:nvSpPr>
          <p:cNvPr id="11" name="テキスト ボックス 10"/>
          <p:cNvSpPr txBox="1"/>
          <p:nvPr/>
        </p:nvSpPr>
        <p:spPr>
          <a:xfrm>
            <a:off x="711097" y="1428941"/>
            <a:ext cx="1120820" cy="646331"/>
          </a:xfrm>
          <a:prstGeom prst="rect">
            <a:avLst/>
          </a:prstGeom>
          <a:noFill/>
        </p:spPr>
        <p:txBody>
          <a:bodyPr wrap="none" rtlCol="0">
            <a:spAutoFit/>
          </a:bodyPr>
          <a:lstStyle/>
          <a:p>
            <a:r>
              <a:rPr kumimoji="1" lang="en-US" altLang="ja-JP" dirty="0" smtClean="0">
                <a:latin typeface="Calibri" panose="020F0502020204030204" pitchFamily="34" charset="0"/>
              </a:rPr>
              <a:t>Expanded</a:t>
            </a:r>
          </a:p>
          <a:p>
            <a:r>
              <a:rPr kumimoji="1" lang="en-US" altLang="ja-JP" dirty="0" smtClean="0">
                <a:latin typeface="Calibri" panose="020F0502020204030204" pitchFamily="34" charset="0"/>
              </a:rPr>
              <a:t>neighbors</a:t>
            </a:r>
            <a:endParaRPr kumimoji="1" lang="en-US" altLang="ja-JP" dirty="0" smtClean="0">
              <a:latin typeface="Calibri" panose="020F0502020204030204" pitchFamily="34" charset="0"/>
            </a:endParaRPr>
          </a:p>
        </p:txBody>
      </p:sp>
      <p:grpSp>
        <p:nvGrpSpPr>
          <p:cNvPr id="111" name="図形グループ 110"/>
          <p:cNvGrpSpPr/>
          <p:nvPr/>
        </p:nvGrpSpPr>
        <p:grpSpPr>
          <a:xfrm>
            <a:off x="2390323" y="1631831"/>
            <a:ext cx="5800045" cy="400418"/>
            <a:chOff x="2419185" y="2777944"/>
            <a:chExt cx="5800045" cy="400418"/>
          </a:xfrm>
        </p:grpSpPr>
        <p:sp>
          <p:nvSpPr>
            <p:cNvPr id="113" name="テキスト ボックス 112"/>
            <p:cNvSpPr txBox="1"/>
            <p:nvPr/>
          </p:nvSpPr>
          <p:spPr>
            <a:xfrm>
              <a:off x="2419185" y="277794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15" name="テキスト ボックス 114"/>
            <p:cNvSpPr txBox="1"/>
            <p:nvPr/>
          </p:nvSpPr>
          <p:spPr>
            <a:xfrm>
              <a:off x="2928350" y="2780587"/>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16" name="テキスト ボックス 115"/>
            <p:cNvSpPr txBox="1"/>
            <p:nvPr/>
          </p:nvSpPr>
          <p:spPr>
            <a:xfrm>
              <a:off x="3453841" y="277794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17" name="テキスト ボックス 116"/>
            <p:cNvSpPr txBox="1"/>
            <p:nvPr/>
          </p:nvSpPr>
          <p:spPr>
            <a:xfrm>
              <a:off x="3948170" y="277794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18" name="テキスト ボックス 117"/>
            <p:cNvSpPr txBox="1"/>
            <p:nvPr/>
          </p:nvSpPr>
          <p:spPr>
            <a:xfrm>
              <a:off x="4457335" y="2780587"/>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19" name="テキスト ボックス 118"/>
            <p:cNvSpPr txBox="1"/>
            <p:nvPr/>
          </p:nvSpPr>
          <p:spPr>
            <a:xfrm>
              <a:off x="4944726" y="279064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20" name="テキスト ボックス 119"/>
            <p:cNvSpPr txBox="1"/>
            <p:nvPr/>
          </p:nvSpPr>
          <p:spPr>
            <a:xfrm>
              <a:off x="5459362" y="2796461"/>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21" name="テキスト ボックス 120"/>
            <p:cNvSpPr txBox="1"/>
            <p:nvPr/>
          </p:nvSpPr>
          <p:spPr>
            <a:xfrm>
              <a:off x="5957681" y="2804190"/>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22" name="テキスト ボックス 121"/>
            <p:cNvSpPr txBox="1"/>
            <p:nvPr/>
          </p:nvSpPr>
          <p:spPr>
            <a:xfrm>
              <a:off x="6454146" y="2804190"/>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23" name="テキスト ボックス 122"/>
            <p:cNvSpPr txBox="1"/>
            <p:nvPr/>
          </p:nvSpPr>
          <p:spPr>
            <a:xfrm>
              <a:off x="6966937" y="2806504"/>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24" name="テキスト ボックス 123"/>
            <p:cNvSpPr txBox="1"/>
            <p:nvPr/>
          </p:nvSpPr>
          <p:spPr>
            <a:xfrm>
              <a:off x="7461266" y="2806716"/>
              <a:ext cx="248799"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125" name="テキスト ボックス 124"/>
            <p:cNvSpPr txBox="1"/>
            <p:nvPr/>
          </p:nvSpPr>
          <p:spPr>
            <a:xfrm>
              <a:off x="7970431" y="2809030"/>
              <a:ext cx="248799" cy="369332"/>
            </a:xfrm>
            <a:prstGeom prst="rect">
              <a:avLst/>
            </a:prstGeom>
            <a:noFill/>
          </p:spPr>
          <p:txBody>
            <a:bodyPr wrap="none" rtlCol="0">
              <a:spAutoFit/>
            </a:bodyPr>
            <a:lstStyle/>
            <a:p>
              <a:r>
                <a:rPr kumimoji="1" lang="en-US" altLang="ja-JP" dirty="0" smtClean="0"/>
                <a:t>,</a:t>
              </a:r>
              <a:endParaRPr kumimoji="1" lang="ja-JP" altLang="en-US" dirty="0"/>
            </a:p>
          </p:txBody>
        </p:sp>
      </p:grpSp>
      <p:sp>
        <p:nvSpPr>
          <p:cNvPr id="126" name="大かっこ 125"/>
          <p:cNvSpPr/>
          <p:nvPr/>
        </p:nvSpPr>
        <p:spPr>
          <a:xfrm>
            <a:off x="1984093" y="1576265"/>
            <a:ext cx="6635983" cy="435512"/>
          </a:xfrm>
          <a:prstGeom prst="bracketPair">
            <a:avLst/>
          </a:prstGeom>
          <a:noFill/>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84" name="大かっこ 183"/>
          <p:cNvSpPr/>
          <p:nvPr/>
        </p:nvSpPr>
        <p:spPr>
          <a:xfrm>
            <a:off x="1969663" y="5593135"/>
            <a:ext cx="1632055" cy="435512"/>
          </a:xfrm>
          <a:prstGeom prst="bracketPair">
            <a:avLst/>
          </a:prstGeom>
          <a:noFill/>
          <a:ln>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custDataLst>
      <p:tags r:id="rId1"/>
    </p:custDataLst>
    <p:extLst>
      <p:ext uri="{BB962C8B-B14F-4D97-AF65-F5344CB8AC3E}">
        <p14:creationId xmlns:p14="http://schemas.microsoft.com/office/powerpoint/2010/main" val="3510444999"/>
      </p:ext>
    </p:extLst>
  </p:cSld>
  <p:clrMapOvr>
    <a:masterClrMapping/>
  </p:clrMapOvr>
  <mc:AlternateContent xmlns:mc="http://schemas.openxmlformats.org/markup-compatibility/2006" xmlns:p14="http://schemas.microsoft.com/office/powerpoint/2010/main">
    <mc:Choice Requires="p14">
      <p:transition spd="slow" p14:dur="2000" advTm="49293"/>
    </mc:Choice>
    <mc:Fallback xmlns="">
      <p:transition xmlns:p14="http://schemas.microsoft.com/office/powerpoint/2010/main" spd="slow" advTm="49293"/>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8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Implementation</a:t>
            </a:r>
            <a:endParaRPr kumimoji="1" lang="ja-JP" altLang="en-US" dirty="0"/>
          </a:p>
        </p:txBody>
      </p:sp>
      <p:sp>
        <p:nvSpPr>
          <p:cNvPr id="91" name="コンテンツ プレースホルダー 90"/>
          <p:cNvSpPr>
            <a:spLocks noGrp="1"/>
          </p:cNvSpPr>
          <p:nvPr>
            <p:ph idx="1"/>
          </p:nvPr>
        </p:nvSpPr>
        <p:spPr>
          <a:xfrm>
            <a:off x="120587" y="1576055"/>
            <a:ext cx="4362440" cy="4769997"/>
          </a:xfrm>
        </p:spPr>
        <p:txBody>
          <a:bodyPr>
            <a:normAutofit/>
          </a:bodyPr>
          <a:lstStyle/>
          <a:p>
            <a:pPr marL="457200" indent="-457200">
              <a:buFont typeface="+mj-lt"/>
              <a:buAutoNum type="arabicPeriod"/>
            </a:pPr>
            <a:r>
              <a:rPr kumimoji="1" lang="en-US" altLang="ja-JP" sz="2000" dirty="0" smtClean="0"/>
              <a:t>Sort </a:t>
            </a:r>
            <a:r>
              <a:rPr kumimoji="1" lang="en-US" altLang="ja-JP" sz="2000" dirty="0" smtClean="0"/>
              <a:t>expanded </a:t>
            </a:r>
            <a:r>
              <a:rPr kumimoji="1" lang="en-US" altLang="ja-JP" sz="2000" i="1" dirty="0" smtClean="0"/>
              <a:t>Neighbors</a:t>
            </a:r>
            <a:r>
              <a:rPr kumimoji="1" lang="en-US" altLang="ja-JP" sz="2000" dirty="0" smtClean="0"/>
              <a:t> </a:t>
            </a:r>
            <a:r>
              <a:rPr kumimoji="1" lang="en-US" altLang="ja-JP" sz="2000" dirty="0" smtClean="0"/>
              <a:t>by vertex number </a:t>
            </a:r>
            <a:r>
              <a:rPr kumimoji="1" lang="ja-JP" altLang="en-US" sz="2000" dirty="0" smtClean="0"/>
              <a:t>（</a:t>
            </a:r>
            <a:r>
              <a:rPr kumimoji="1" lang="en-US" altLang="ja-JP" sz="2000" dirty="0" smtClean="0"/>
              <a:t>Library</a:t>
            </a:r>
            <a:r>
              <a:rPr kumimoji="1" lang="ja-JP" altLang="en-US" sz="2000" dirty="0" smtClean="0"/>
              <a:t>）</a:t>
            </a:r>
            <a:endParaRPr kumimoji="1" lang="en-US" altLang="ja-JP" sz="2000" dirty="0"/>
          </a:p>
          <a:p>
            <a:pPr marL="457200" indent="-457200">
              <a:buFont typeface="+mj-lt"/>
              <a:buAutoNum type="arabicPeriod"/>
            </a:pPr>
            <a:endParaRPr kumimoji="1" lang="en-US" altLang="ja-JP" sz="2000" dirty="0" smtClean="0"/>
          </a:p>
          <a:p>
            <a:pPr marL="457200" indent="-457200">
              <a:buFont typeface="+mj-lt"/>
              <a:buAutoNum type="arabicPeriod"/>
            </a:pPr>
            <a:r>
              <a:rPr kumimoji="1" lang="en-US" altLang="ja-JP" sz="2000" dirty="0" smtClean="0"/>
              <a:t>If the vertex is valid, that is not duplicated and not has been visited, set </a:t>
            </a:r>
            <a:r>
              <a:rPr kumimoji="1" lang="en-US" altLang="ja-JP" sz="2000" i="1" dirty="0" smtClean="0"/>
              <a:t>Flags</a:t>
            </a:r>
          </a:p>
          <a:p>
            <a:pPr marL="457200" indent="-457200">
              <a:buFont typeface="+mj-lt"/>
              <a:buAutoNum type="arabicPeriod"/>
            </a:pPr>
            <a:endParaRPr kumimoji="1" lang="en-US" altLang="ja-JP" sz="2000" dirty="0" smtClean="0"/>
          </a:p>
          <a:p>
            <a:pPr marL="457200" indent="-457200">
              <a:buFont typeface="+mj-lt"/>
              <a:buAutoNum type="arabicPeriod"/>
            </a:pPr>
            <a:r>
              <a:rPr kumimoji="1" lang="en-US" altLang="ja-JP" sz="2000" dirty="0" smtClean="0"/>
              <a:t>Prefix sum with the Flag to calculate </a:t>
            </a:r>
            <a:r>
              <a:rPr kumimoji="1" lang="en-US" altLang="ja-JP" sz="2000" i="1" dirty="0" smtClean="0"/>
              <a:t>Offsets</a:t>
            </a:r>
            <a:r>
              <a:rPr kumimoji="1" lang="en-US" altLang="ja-JP" sz="2000" dirty="0" smtClean="0"/>
              <a:t> for storing the valid vertices</a:t>
            </a:r>
          </a:p>
          <a:p>
            <a:pPr marL="457200" indent="-457200">
              <a:buFont typeface="+mj-lt"/>
              <a:buAutoNum type="arabicPeriod"/>
            </a:pPr>
            <a:endParaRPr kumimoji="1" lang="en-US" altLang="ja-JP" sz="2000" dirty="0" smtClean="0"/>
          </a:p>
          <a:p>
            <a:pPr marL="457200" indent="-457200">
              <a:buFont typeface="+mj-lt"/>
              <a:buAutoNum type="arabicPeriod"/>
            </a:pPr>
            <a:r>
              <a:rPr kumimoji="1" lang="en-US" altLang="ja-JP" sz="2000" dirty="0" smtClean="0"/>
              <a:t>Store the valid vertices using </a:t>
            </a:r>
            <a:r>
              <a:rPr kumimoji="1" lang="en-US" altLang="ja-JP" sz="2000" i="1" dirty="0" smtClean="0"/>
              <a:t>Flag</a:t>
            </a:r>
            <a:r>
              <a:rPr kumimoji="1" lang="en-US" altLang="ja-JP" sz="2000" dirty="0" smtClean="0"/>
              <a:t> and </a:t>
            </a:r>
            <a:r>
              <a:rPr kumimoji="1" lang="en-US" altLang="ja-JP" sz="2000" i="1" dirty="0" smtClean="0"/>
              <a:t>Offsets</a:t>
            </a:r>
          </a:p>
        </p:txBody>
      </p:sp>
      <p:sp>
        <p:nvSpPr>
          <p:cNvPr id="4" name="日付プレースホルダー 3"/>
          <p:cNvSpPr>
            <a:spLocks noGrp="1"/>
          </p:cNvSpPr>
          <p:nvPr>
            <p:ph type="dt" sz="half" idx="10"/>
          </p:nvPr>
        </p:nvSpPr>
        <p:spPr/>
        <p:txBody>
          <a:bodyPr/>
          <a:lstStyle/>
          <a:p>
            <a:fld id="{7CB19BAA-C700-C04D-87AD-4C125807E7C2}" type="datetime1">
              <a:rPr lang="ja-JP" altLang="en-US" smtClean="0"/>
              <a:t>2014/06/02</a:t>
            </a:fld>
            <a:endParaRPr lang="en-US" dirty="0"/>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17</a:t>
            </a:fld>
            <a:endParaRPr lang="en-US" dirty="0"/>
          </a:p>
        </p:txBody>
      </p:sp>
      <p:grpSp>
        <p:nvGrpSpPr>
          <p:cNvPr id="93" name="図形グループ 92"/>
          <p:cNvGrpSpPr/>
          <p:nvPr/>
        </p:nvGrpSpPr>
        <p:grpSpPr>
          <a:xfrm>
            <a:off x="5023332" y="2228194"/>
            <a:ext cx="4127999" cy="404060"/>
            <a:chOff x="1545013" y="3113295"/>
            <a:chExt cx="4127999" cy="404060"/>
          </a:xfrm>
        </p:grpSpPr>
        <p:sp>
          <p:nvSpPr>
            <p:cNvPr id="76" name="テキスト ボックス 75"/>
            <p:cNvSpPr txBox="1"/>
            <p:nvPr/>
          </p:nvSpPr>
          <p:spPr>
            <a:xfrm>
              <a:off x="1545013" y="3113295"/>
              <a:ext cx="960067" cy="400110"/>
            </a:xfrm>
            <a:prstGeom prst="rect">
              <a:avLst/>
            </a:prstGeom>
            <a:noFill/>
          </p:spPr>
          <p:txBody>
            <a:bodyPr wrap="none" rtlCol="0">
              <a:spAutoFit/>
            </a:bodyPr>
            <a:lstStyle/>
            <a:p>
              <a:pPr algn="ctr"/>
              <a:r>
                <a:rPr kumimoji="1" lang="en-US" altLang="ja-JP" sz="2000" i="1" dirty="0" smtClean="0"/>
                <a:t>sorted</a:t>
              </a:r>
            </a:p>
          </p:txBody>
        </p:sp>
        <p:sp>
          <p:nvSpPr>
            <p:cNvPr id="77" name="テキスト ボックス 76"/>
            <p:cNvSpPr txBox="1"/>
            <p:nvPr/>
          </p:nvSpPr>
          <p:spPr>
            <a:xfrm>
              <a:off x="2344081" y="3117245"/>
              <a:ext cx="3328931" cy="400110"/>
            </a:xfrm>
            <a:prstGeom prst="rect">
              <a:avLst/>
            </a:prstGeom>
            <a:noFill/>
          </p:spPr>
          <p:txBody>
            <a:bodyPr wrap="none" rtlCol="0">
              <a:spAutoFit/>
            </a:bodyPr>
            <a:lstStyle/>
            <a:p>
              <a:r>
                <a:rPr kumimoji="1" lang="en-US" altLang="ja-JP" sz="2000" dirty="0" smtClean="0"/>
                <a:t>= [0,0,0,0,1,1,2,3,4,4,5,6,7]</a:t>
              </a:r>
              <a:endParaRPr kumimoji="1" lang="ja-JP" altLang="en-US" sz="2000" dirty="0"/>
            </a:p>
          </p:txBody>
        </p:sp>
      </p:grpSp>
      <p:grpSp>
        <p:nvGrpSpPr>
          <p:cNvPr id="92" name="図形グループ 91"/>
          <p:cNvGrpSpPr/>
          <p:nvPr/>
        </p:nvGrpSpPr>
        <p:grpSpPr>
          <a:xfrm>
            <a:off x="4632612" y="1216815"/>
            <a:ext cx="4445391" cy="400110"/>
            <a:chOff x="1156363" y="2186916"/>
            <a:chExt cx="4445391" cy="400110"/>
          </a:xfrm>
        </p:grpSpPr>
        <p:sp>
          <p:nvSpPr>
            <p:cNvPr id="74" name="テキスト ボックス 73"/>
            <p:cNvSpPr txBox="1"/>
            <p:nvPr/>
          </p:nvSpPr>
          <p:spPr>
            <a:xfrm>
              <a:off x="1156363" y="2186916"/>
              <a:ext cx="1425040" cy="400110"/>
            </a:xfrm>
            <a:prstGeom prst="rect">
              <a:avLst/>
            </a:prstGeom>
            <a:noFill/>
          </p:spPr>
          <p:txBody>
            <a:bodyPr wrap="none" rtlCol="0">
              <a:spAutoFit/>
            </a:bodyPr>
            <a:lstStyle/>
            <a:p>
              <a:r>
                <a:rPr kumimoji="1" lang="en-US" altLang="ja-JP" sz="2000" i="1" dirty="0"/>
                <a:t>N</a:t>
              </a:r>
              <a:r>
                <a:rPr kumimoji="1" lang="en-US" altLang="ja-JP" sz="2000" i="1" dirty="0" smtClean="0"/>
                <a:t>eighbors</a:t>
              </a:r>
              <a:endParaRPr kumimoji="1" lang="ja-JP" altLang="en-US" sz="2000" i="1" dirty="0"/>
            </a:p>
          </p:txBody>
        </p:sp>
        <p:sp>
          <p:nvSpPr>
            <p:cNvPr id="81" name="テキスト ボックス 80"/>
            <p:cNvSpPr txBox="1"/>
            <p:nvPr/>
          </p:nvSpPr>
          <p:spPr>
            <a:xfrm>
              <a:off x="2344081" y="2186916"/>
              <a:ext cx="3257673" cy="400110"/>
            </a:xfrm>
            <a:prstGeom prst="rect">
              <a:avLst/>
            </a:prstGeom>
            <a:noFill/>
          </p:spPr>
          <p:txBody>
            <a:bodyPr wrap="none" rtlCol="0">
              <a:spAutoFit/>
            </a:bodyPr>
            <a:lstStyle/>
            <a:p>
              <a:r>
                <a:rPr kumimoji="1" lang="en-US" altLang="ja-JP" sz="2000" dirty="0" smtClean="0"/>
                <a:t>= [0,4,7,0,4,0,1,2,3,5,6,0,1]</a:t>
              </a:r>
              <a:endParaRPr kumimoji="1" lang="ja-JP" altLang="en-US" sz="2000" dirty="0"/>
            </a:p>
          </p:txBody>
        </p:sp>
      </p:grpSp>
      <p:grpSp>
        <p:nvGrpSpPr>
          <p:cNvPr id="88" name="図形グループ 87"/>
          <p:cNvGrpSpPr/>
          <p:nvPr/>
        </p:nvGrpSpPr>
        <p:grpSpPr>
          <a:xfrm>
            <a:off x="7654036" y="2246060"/>
            <a:ext cx="1051310" cy="2489199"/>
            <a:chOff x="5576170" y="2678259"/>
            <a:chExt cx="1779713" cy="1519091"/>
          </a:xfrm>
        </p:grpSpPr>
        <p:sp>
          <p:nvSpPr>
            <p:cNvPr id="73" name="角丸四角形 72"/>
            <p:cNvSpPr/>
            <p:nvPr/>
          </p:nvSpPr>
          <p:spPr>
            <a:xfrm>
              <a:off x="5576170" y="2678259"/>
              <a:ext cx="345556" cy="1519091"/>
            </a:xfrm>
            <a:prstGeom prst="roundRect">
              <a:avLst/>
            </a:prstGeom>
            <a:noFill/>
            <a:ln w="38100" cmpd="sng">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5" name="角丸四角形 84"/>
            <p:cNvSpPr/>
            <p:nvPr/>
          </p:nvSpPr>
          <p:spPr>
            <a:xfrm>
              <a:off x="6644517" y="2678259"/>
              <a:ext cx="345559" cy="1519091"/>
            </a:xfrm>
            <a:prstGeom prst="roundRect">
              <a:avLst/>
            </a:prstGeom>
            <a:noFill/>
            <a:ln w="38100" cmpd="sng">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7" name="角丸四角形 86"/>
            <p:cNvSpPr/>
            <p:nvPr/>
          </p:nvSpPr>
          <p:spPr>
            <a:xfrm>
              <a:off x="7010324" y="2678259"/>
              <a:ext cx="345559" cy="1519091"/>
            </a:xfrm>
            <a:prstGeom prst="roundRect">
              <a:avLst/>
            </a:prstGeom>
            <a:noFill/>
            <a:ln w="38100" cmpd="sng">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98" name="図形グループ 97"/>
          <p:cNvGrpSpPr/>
          <p:nvPr/>
        </p:nvGrpSpPr>
        <p:grpSpPr>
          <a:xfrm>
            <a:off x="5115536" y="3276356"/>
            <a:ext cx="4035795" cy="410352"/>
            <a:chOff x="1637217" y="3953706"/>
            <a:chExt cx="4035795" cy="410352"/>
          </a:xfrm>
        </p:grpSpPr>
        <p:sp>
          <p:nvSpPr>
            <p:cNvPr id="83" name="テキスト ボックス 82"/>
            <p:cNvSpPr txBox="1"/>
            <p:nvPr/>
          </p:nvSpPr>
          <p:spPr>
            <a:xfrm>
              <a:off x="2344081" y="3953706"/>
              <a:ext cx="3328931" cy="400110"/>
            </a:xfrm>
            <a:prstGeom prst="rect">
              <a:avLst/>
            </a:prstGeom>
            <a:noFill/>
          </p:spPr>
          <p:txBody>
            <a:bodyPr wrap="none" rtlCol="0">
              <a:spAutoFit/>
            </a:bodyPr>
            <a:lstStyle/>
            <a:p>
              <a:r>
                <a:rPr kumimoji="1" lang="en-US" altLang="ja-JP" sz="2000" dirty="0" smtClean="0"/>
                <a:t>= [0,0,0,0,0,0,0,</a:t>
              </a:r>
              <a:r>
                <a:rPr kumimoji="1" lang="en-US" altLang="ja-JP" sz="2000" dirty="0" smtClean="0">
                  <a:solidFill>
                    <a:srgbClr val="C0504D"/>
                  </a:solidFill>
                </a:rPr>
                <a:t>1</a:t>
              </a:r>
              <a:r>
                <a:rPr kumimoji="1" lang="en-US" altLang="ja-JP" sz="2000" dirty="0" smtClean="0"/>
                <a:t>,0,0,</a:t>
              </a:r>
              <a:r>
                <a:rPr kumimoji="1" lang="en-US" altLang="ja-JP" sz="2000" dirty="0" smtClean="0">
                  <a:solidFill>
                    <a:srgbClr val="C0504D"/>
                  </a:solidFill>
                </a:rPr>
                <a:t>1</a:t>
              </a:r>
              <a:r>
                <a:rPr kumimoji="1" lang="en-US" altLang="ja-JP" sz="2000" dirty="0" smtClean="0"/>
                <a:t>,</a:t>
              </a:r>
              <a:r>
                <a:rPr kumimoji="1" lang="en-US" altLang="ja-JP" sz="2000" dirty="0" smtClean="0">
                  <a:solidFill>
                    <a:srgbClr val="C0504D"/>
                  </a:solidFill>
                </a:rPr>
                <a:t>1</a:t>
              </a:r>
              <a:r>
                <a:rPr kumimoji="1" lang="en-US" altLang="ja-JP" sz="2000" dirty="0" smtClean="0"/>
                <a:t>,0]</a:t>
              </a:r>
              <a:endParaRPr kumimoji="1" lang="ja-JP" altLang="en-US" sz="2000" dirty="0"/>
            </a:p>
          </p:txBody>
        </p:sp>
        <p:sp>
          <p:nvSpPr>
            <p:cNvPr id="89" name="テキスト ボックス 88"/>
            <p:cNvSpPr txBox="1"/>
            <p:nvPr/>
          </p:nvSpPr>
          <p:spPr>
            <a:xfrm>
              <a:off x="1637217" y="3963948"/>
              <a:ext cx="883150" cy="400110"/>
            </a:xfrm>
            <a:prstGeom prst="rect">
              <a:avLst/>
            </a:prstGeom>
            <a:noFill/>
          </p:spPr>
          <p:txBody>
            <a:bodyPr wrap="none" rtlCol="0">
              <a:spAutoFit/>
            </a:bodyPr>
            <a:lstStyle/>
            <a:p>
              <a:r>
                <a:rPr kumimoji="1" lang="en-US" altLang="ja-JP" sz="2000" i="1" dirty="0" smtClean="0"/>
                <a:t>Flags</a:t>
              </a:r>
              <a:endParaRPr kumimoji="1" lang="ja-JP" altLang="en-US" sz="2000" i="1" dirty="0"/>
            </a:p>
          </p:txBody>
        </p:sp>
      </p:grpSp>
      <p:grpSp>
        <p:nvGrpSpPr>
          <p:cNvPr id="97" name="図形グループ 96"/>
          <p:cNvGrpSpPr/>
          <p:nvPr/>
        </p:nvGrpSpPr>
        <p:grpSpPr>
          <a:xfrm>
            <a:off x="4914784" y="4324738"/>
            <a:ext cx="4237081" cy="400110"/>
            <a:chOff x="1435931" y="4842222"/>
            <a:chExt cx="4237081" cy="400110"/>
          </a:xfrm>
        </p:grpSpPr>
        <p:sp>
          <p:nvSpPr>
            <p:cNvPr id="82" name="テキスト ボックス 81"/>
            <p:cNvSpPr txBox="1"/>
            <p:nvPr/>
          </p:nvSpPr>
          <p:spPr>
            <a:xfrm>
              <a:off x="2344081" y="4842222"/>
              <a:ext cx="3328931" cy="400110"/>
            </a:xfrm>
            <a:prstGeom prst="rect">
              <a:avLst/>
            </a:prstGeom>
            <a:noFill/>
          </p:spPr>
          <p:txBody>
            <a:bodyPr wrap="none" rtlCol="0">
              <a:spAutoFit/>
            </a:bodyPr>
            <a:lstStyle/>
            <a:p>
              <a:r>
                <a:rPr kumimoji="1" lang="en-US" altLang="ja-JP" sz="2000" dirty="0" smtClean="0"/>
                <a:t>= [0,0,0,0,0,0,0,0,1,1,1,2,3]</a:t>
              </a:r>
              <a:endParaRPr kumimoji="1" lang="ja-JP" altLang="en-US" sz="2000" dirty="0"/>
            </a:p>
          </p:txBody>
        </p:sp>
        <p:sp>
          <p:nvSpPr>
            <p:cNvPr id="90" name="テキスト ボックス 89"/>
            <p:cNvSpPr txBox="1"/>
            <p:nvPr/>
          </p:nvSpPr>
          <p:spPr>
            <a:xfrm>
              <a:off x="1435931" y="4842222"/>
              <a:ext cx="1068372" cy="400110"/>
            </a:xfrm>
            <a:prstGeom prst="rect">
              <a:avLst/>
            </a:prstGeom>
            <a:noFill/>
          </p:spPr>
          <p:txBody>
            <a:bodyPr wrap="none" rtlCol="0">
              <a:spAutoFit/>
            </a:bodyPr>
            <a:lstStyle/>
            <a:p>
              <a:pPr algn="ctr"/>
              <a:r>
                <a:rPr kumimoji="1" lang="en-US" altLang="ja-JP" sz="2000" i="1" dirty="0" smtClean="0"/>
                <a:t>Offsets</a:t>
              </a:r>
              <a:endParaRPr kumimoji="1" lang="ja-JP" altLang="en-US" sz="2000" i="1" dirty="0"/>
            </a:p>
          </p:txBody>
        </p:sp>
      </p:grpSp>
      <p:grpSp>
        <p:nvGrpSpPr>
          <p:cNvPr id="96" name="図形グループ 95"/>
          <p:cNvGrpSpPr/>
          <p:nvPr/>
        </p:nvGrpSpPr>
        <p:grpSpPr>
          <a:xfrm>
            <a:off x="4280162" y="5362725"/>
            <a:ext cx="2660904" cy="400110"/>
            <a:chOff x="801843" y="5456287"/>
            <a:chExt cx="2660904" cy="400110"/>
          </a:xfrm>
        </p:grpSpPr>
        <p:sp>
          <p:nvSpPr>
            <p:cNvPr id="94" name="テキスト ボックス 93"/>
            <p:cNvSpPr txBox="1"/>
            <p:nvPr/>
          </p:nvSpPr>
          <p:spPr>
            <a:xfrm>
              <a:off x="2344081" y="5456287"/>
              <a:ext cx="1118666" cy="400110"/>
            </a:xfrm>
            <a:prstGeom prst="rect">
              <a:avLst/>
            </a:prstGeom>
            <a:noFill/>
          </p:spPr>
          <p:txBody>
            <a:bodyPr wrap="none" rtlCol="0">
              <a:spAutoFit/>
            </a:bodyPr>
            <a:lstStyle/>
            <a:p>
              <a:r>
                <a:rPr kumimoji="1" lang="en-US" altLang="ja-JP" sz="2000" dirty="0" smtClean="0"/>
                <a:t>= [3,5,6]</a:t>
              </a:r>
              <a:endParaRPr kumimoji="1" lang="ja-JP" altLang="en-US" sz="2000" dirty="0"/>
            </a:p>
          </p:txBody>
        </p:sp>
        <p:sp>
          <p:nvSpPr>
            <p:cNvPr id="95" name="テキスト ボックス 94"/>
            <p:cNvSpPr txBox="1"/>
            <p:nvPr/>
          </p:nvSpPr>
          <p:spPr>
            <a:xfrm>
              <a:off x="801843" y="5456287"/>
              <a:ext cx="1738377" cy="400110"/>
            </a:xfrm>
            <a:prstGeom prst="rect">
              <a:avLst/>
            </a:prstGeom>
            <a:noFill/>
          </p:spPr>
          <p:txBody>
            <a:bodyPr wrap="none" rtlCol="0">
              <a:spAutoFit/>
            </a:bodyPr>
            <a:lstStyle/>
            <a:p>
              <a:pPr algn="ctr"/>
              <a:r>
                <a:rPr kumimoji="1" lang="en-US" altLang="ja-JP" sz="2000" i="1" dirty="0" smtClean="0"/>
                <a:t>valid vertices</a:t>
              </a:r>
              <a:endParaRPr kumimoji="1" lang="ja-JP" altLang="en-US" sz="2000" i="1" dirty="0"/>
            </a:p>
          </p:txBody>
        </p:sp>
      </p:grpSp>
      <p:sp>
        <p:nvSpPr>
          <p:cNvPr id="6" name="テキスト ボックス 5"/>
          <p:cNvSpPr txBox="1"/>
          <p:nvPr/>
        </p:nvSpPr>
        <p:spPr>
          <a:xfrm>
            <a:off x="5497946" y="6074638"/>
            <a:ext cx="3607503" cy="400110"/>
          </a:xfrm>
          <a:prstGeom prst="rect">
            <a:avLst/>
          </a:prstGeom>
          <a:noFill/>
        </p:spPr>
        <p:txBody>
          <a:bodyPr wrap="none" rtlCol="0">
            <a:spAutoFit/>
          </a:bodyPr>
          <a:lstStyle/>
          <a:p>
            <a:r>
              <a:rPr kumimoji="1" lang="en-US" altLang="ja-JP" sz="2000" dirty="0" smtClean="0"/>
              <a:t>Visited = [ 1, 1, 1, 0, 1, 0, 0, 1]</a:t>
            </a:r>
          </a:p>
        </p:txBody>
      </p:sp>
      <p:grpSp>
        <p:nvGrpSpPr>
          <p:cNvPr id="3" name="図形グループ 2"/>
          <p:cNvGrpSpPr/>
          <p:nvPr/>
        </p:nvGrpSpPr>
        <p:grpSpPr>
          <a:xfrm>
            <a:off x="7516570" y="5402109"/>
            <a:ext cx="1185485" cy="672529"/>
            <a:chOff x="7516570" y="5402109"/>
            <a:chExt cx="1185485" cy="672529"/>
          </a:xfrm>
        </p:grpSpPr>
        <p:grpSp>
          <p:nvGrpSpPr>
            <p:cNvPr id="102" name="図形グループ 101"/>
            <p:cNvGrpSpPr/>
            <p:nvPr/>
          </p:nvGrpSpPr>
          <p:grpSpPr>
            <a:xfrm>
              <a:off x="7516570" y="5402109"/>
              <a:ext cx="327308" cy="672529"/>
              <a:chOff x="7105417" y="512917"/>
              <a:chExt cx="327308" cy="672529"/>
            </a:xfrm>
          </p:grpSpPr>
          <p:cxnSp>
            <p:nvCxnSpPr>
              <p:cNvPr id="100" name="直線矢印コネクタ 99"/>
              <p:cNvCxnSpPr/>
              <p:nvPr/>
            </p:nvCxnSpPr>
            <p:spPr>
              <a:xfrm>
                <a:off x="7261939" y="931981"/>
                <a:ext cx="0" cy="253465"/>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
            <p:nvSpPr>
              <p:cNvPr id="101" name="テキスト ボックス 100"/>
              <p:cNvSpPr txBox="1"/>
              <p:nvPr/>
            </p:nvSpPr>
            <p:spPr>
              <a:xfrm>
                <a:off x="7105417" y="512917"/>
                <a:ext cx="327308" cy="400110"/>
              </a:xfrm>
              <a:prstGeom prst="rect">
                <a:avLst/>
              </a:prstGeom>
              <a:noFill/>
            </p:spPr>
            <p:txBody>
              <a:bodyPr wrap="none" rtlCol="0">
                <a:spAutoFit/>
              </a:bodyPr>
              <a:lstStyle/>
              <a:p>
                <a:r>
                  <a:rPr kumimoji="1" lang="en-US" altLang="ja-JP" sz="2000" dirty="0" smtClean="0"/>
                  <a:t>3</a:t>
                </a:r>
                <a:endParaRPr kumimoji="1" lang="ja-JP" altLang="en-US" sz="2000" dirty="0"/>
              </a:p>
            </p:txBody>
          </p:sp>
        </p:grpSp>
        <p:grpSp>
          <p:nvGrpSpPr>
            <p:cNvPr id="103" name="図形グループ 102"/>
            <p:cNvGrpSpPr/>
            <p:nvPr/>
          </p:nvGrpSpPr>
          <p:grpSpPr>
            <a:xfrm>
              <a:off x="8095412" y="5402109"/>
              <a:ext cx="327308" cy="672529"/>
              <a:chOff x="7105417" y="512917"/>
              <a:chExt cx="327308" cy="672529"/>
            </a:xfrm>
          </p:grpSpPr>
          <p:cxnSp>
            <p:nvCxnSpPr>
              <p:cNvPr id="104" name="直線矢印コネクタ 103"/>
              <p:cNvCxnSpPr/>
              <p:nvPr/>
            </p:nvCxnSpPr>
            <p:spPr>
              <a:xfrm>
                <a:off x="7261939" y="931981"/>
                <a:ext cx="0" cy="253465"/>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
            <p:nvSpPr>
              <p:cNvPr id="105" name="テキスト ボックス 104"/>
              <p:cNvSpPr txBox="1"/>
              <p:nvPr/>
            </p:nvSpPr>
            <p:spPr>
              <a:xfrm>
                <a:off x="7105417" y="512917"/>
                <a:ext cx="327308" cy="400110"/>
              </a:xfrm>
              <a:prstGeom prst="rect">
                <a:avLst/>
              </a:prstGeom>
              <a:noFill/>
            </p:spPr>
            <p:txBody>
              <a:bodyPr wrap="none" rtlCol="0">
                <a:spAutoFit/>
              </a:bodyPr>
              <a:lstStyle/>
              <a:p>
                <a:r>
                  <a:rPr kumimoji="1" lang="en-US" altLang="ja-JP" sz="2000" dirty="0"/>
                  <a:t>5</a:t>
                </a:r>
                <a:endParaRPr kumimoji="1" lang="ja-JP" altLang="en-US" sz="2000" dirty="0"/>
              </a:p>
            </p:txBody>
          </p:sp>
        </p:grpSp>
        <p:grpSp>
          <p:nvGrpSpPr>
            <p:cNvPr id="106" name="図形グループ 105"/>
            <p:cNvGrpSpPr/>
            <p:nvPr/>
          </p:nvGrpSpPr>
          <p:grpSpPr>
            <a:xfrm>
              <a:off x="8374747" y="5402109"/>
              <a:ext cx="327308" cy="672529"/>
              <a:chOff x="7105417" y="512917"/>
              <a:chExt cx="327308" cy="672529"/>
            </a:xfrm>
          </p:grpSpPr>
          <p:cxnSp>
            <p:nvCxnSpPr>
              <p:cNvPr id="107" name="直線矢印コネクタ 106"/>
              <p:cNvCxnSpPr/>
              <p:nvPr/>
            </p:nvCxnSpPr>
            <p:spPr>
              <a:xfrm>
                <a:off x="7261939" y="931981"/>
                <a:ext cx="0" cy="253465"/>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
            <p:nvSpPr>
              <p:cNvPr id="108" name="テキスト ボックス 107"/>
              <p:cNvSpPr txBox="1"/>
              <p:nvPr/>
            </p:nvSpPr>
            <p:spPr>
              <a:xfrm>
                <a:off x="7105417" y="512917"/>
                <a:ext cx="327308" cy="400110"/>
              </a:xfrm>
              <a:prstGeom prst="rect">
                <a:avLst/>
              </a:prstGeom>
              <a:noFill/>
            </p:spPr>
            <p:txBody>
              <a:bodyPr wrap="none" rtlCol="0">
                <a:spAutoFit/>
              </a:bodyPr>
              <a:lstStyle/>
              <a:p>
                <a:r>
                  <a:rPr kumimoji="1" lang="en-US" altLang="ja-JP" sz="2000" dirty="0"/>
                  <a:t>6</a:t>
                </a:r>
                <a:endParaRPr kumimoji="1" lang="ja-JP" altLang="en-US" sz="2000" dirty="0"/>
              </a:p>
            </p:txBody>
          </p:sp>
        </p:grpSp>
      </p:grpSp>
      <p:sp>
        <p:nvSpPr>
          <p:cNvPr id="110" name="下矢印 109"/>
          <p:cNvSpPr/>
          <p:nvPr/>
        </p:nvSpPr>
        <p:spPr>
          <a:xfrm>
            <a:off x="5383421" y="1707002"/>
            <a:ext cx="542671" cy="433483"/>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smtClean="0">
                <a:latin typeface="Calibri" panose="020F0502020204030204" pitchFamily="34" charset="0"/>
              </a:rPr>
              <a:t>1</a:t>
            </a:r>
            <a:endParaRPr kumimoji="1" lang="ja-JP" altLang="en-US" sz="2000" dirty="0">
              <a:latin typeface="Calibri" panose="020F0502020204030204" pitchFamily="34" charset="0"/>
            </a:endParaRPr>
          </a:p>
        </p:txBody>
      </p:sp>
      <p:sp>
        <p:nvSpPr>
          <p:cNvPr id="114" name="下矢印 113"/>
          <p:cNvSpPr/>
          <p:nvPr/>
        </p:nvSpPr>
        <p:spPr>
          <a:xfrm>
            <a:off x="5383421" y="2750588"/>
            <a:ext cx="542671" cy="433483"/>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smtClean="0">
                <a:latin typeface="Calibri" panose="020F0502020204030204" pitchFamily="34" charset="0"/>
              </a:rPr>
              <a:t>2</a:t>
            </a:r>
            <a:endParaRPr kumimoji="1" lang="ja-JP" altLang="en-US" sz="2000" dirty="0">
              <a:latin typeface="Calibri" panose="020F0502020204030204" pitchFamily="34" charset="0"/>
            </a:endParaRPr>
          </a:p>
        </p:txBody>
      </p:sp>
      <p:sp>
        <p:nvSpPr>
          <p:cNvPr id="115" name="下矢印 114"/>
          <p:cNvSpPr/>
          <p:nvPr/>
        </p:nvSpPr>
        <p:spPr>
          <a:xfrm>
            <a:off x="5383421" y="3795055"/>
            <a:ext cx="542671" cy="433483"/>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smtClean="0">
                <a:latin typeface="Calibri" panose="020F0502020204030204" pitchFamily="34" charset="0"/>
              </a:rPr>
              <a:t>3</a:t>
            </a:r>
            <a:endParaRPr kumimoji="1" lang="ja-JP" altLang="en-US" sz="2000" dirty="0">
              <a:latin typeface="Calibri" panose="020F0502020204030204" pitchFamily="34" charset="0"/>
            </a:endParaRPr>
          </a:p>
        </p:txBody>
      </p:sp>
      <p:sp>
        <p:nvSpPr>
          <p:cNvPr id="116" name="下矢印 115"/>
          <p:cNvSpPr/>
          <p:nvPr/>
        </p:nvSpPr>
        <p:spPr>
          <a:xfrm>
            <a:off x="5383421" y="4828399"/>
            <a:ext cx="542671" cy="433483"/>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smtClean="0">
                <a:latin typeface="Calibri" panose="020F0502020204030204" pitchFamily="34" charset="0"/>
              </a:rPr>
              <a:t>4</a:t>
            </a:r>
            <a:endParaRPr kumimoji="1" lang="ja-JP" altLang="en-US" sz="2000" dirty="0">
              <a:latin typeface="Calibri" panose="020F0502020204030204" pitchFamily="34" charset="0"/>
            </a:endParaRPr>
          </a:p>
        </p:txBody>
      </p:sp>
      <p:sp>
        <p:nvSpPr>
          <p:cNvPr id="40" name="テキスト ボックス 39"/>
          <p:cNvSpPr txBox="1"/>
          <p:nvPr/>
        </p:nvSpPr>
        <p:spPr>
          <a:xfrm>
            <a:off x="6695661" y="6473933"/>
            <a:ext cx="2294719" cy="338554"/>
          </a:xfrm>
          <a:prstGeom prst="rect">
            <a:avLst/>
          </a:prstGeom>
          <a:noFill/>
        </p:spPr>
        <p:txBody>
          <a:bodyPr wrap="none" rtlCol="0">
            <a:spAutoFit/>
          </a:bodyPr>
          <a:lstStyle/>
          <a:p>
            <a:r>
              <a:rPr kumimoji="1" lang="en-US" altLang="ja-JP" sz="1600" dirty="0" smtClean="0"/>
              <a:t>0   1   2   3   4   5   6   7 </a:t>
            </a:r>
            <a:endParaRPr kumimoji="1" lang="en-US" altLang="ja-JP" sz="1600" dirty="0" smtClean="0"/>
          </a:p>
        </p:txBody>
      </p:sp>
    </p:spTree>
    <p:custDataLst>
      <p:tags r:id="rId1"/>
    </p:custDataLst>
    <p:extLst>
      <p:ext uri="{BB962C8B-B14F-4D97-AF65-F5344CB8AC3E}">
        <p14:creationId xmlns:p14="http://schemas.microsoft.com/office/powerpoint/2010/main" val="1676760350"/>
      </p:ext>
    </p:extLst>
  </p:cSld>
  <p:clrMapOvr>
    <a:masterClrMapping/>
  </p:clrMapOvr>
  <mc:AlternateContent xmlns:mc="http://schemas.openxmlformats.org/markup-compatibility/2006" xmlns:p14="http://schemas.microsoft.com/office/powerpoint/2010/main">
    <mc:Choice Requires="p14">
      <p:transition spd="slow" p14:dur="2000" advTm="77672"/>
    </mc:Choice>
    <mc:Fallback xmlns="">
      <p:transition xmlns:p14="http://schemas.microsoft.com/office/powerpoint/2010/main" spd="slow" advTm="77672"/>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 grpId="0" animBg="1"/>
      <p:bldP spid="114" grpId="0" animBg="1"/>
      <p:bldP spid="115" grpId="0" animBg="1"/>
      <p:bldP spid="1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Communication between GPUs</a:t>
            </a:r>
            <a:endParaRPr kumimoji="1" lang="ja-JP" altLang="en-US" dirty="0"/>
          </a:p>
        </p:txBody>
      </p:sp>
      <p:sp>
        <p:nvSpPr>
          <p:cNvPr id="76" name="コンテンツ プレースホルダー 75"/>
          <p:cNvSpPr>
            <a:spLocks noGrp="1"/>
          </p:cNvSpPr>
          <p:nvPr>
            <p:ph idx="1"/>
          </p:nvPr>
        </p:nvSpPr>
        <p:spPr>
          <a:xfrm>
            <a:off x="275726" y="1600200"/>
            <a:ext cx="8562330" cy="2324842"/>
          </a:xfrm>
        </p:spPr>
        <p:txBody>
          <a:bodyPr/>
          <a:lstStyle/>
          <a:p>
            <a:r>
              <a:rPr kumimoji="1" lang="en-US" altLang="ja-JP" dirty="0" smtClean="0"/>
              <a:t>Each GPU can gather vertices by Unified Virtual Addressing</a:t>
            </a:r>
          </a:p>
          <a:p>
            <a:pPr lvl="1"/>
            <a:r>
              <a:rPr kumimoji="1" lang="en-US" altLang="ja-JP" dirty="0" smtClean="0"/>
              <a:t>Multiple GPUs connected to a single host on multi-GPU systems with </a:t>
            </a:r>
            <a:r>
              <a:rPr kumimoji="1" lang="en-US" altLang="ja-JP" dirty="0" err="1" smtClean="0"/>
              <a:t>ExpEther</a:t>
            </a:r>
            <a:r>
              <a:rPr kumimoji="1" lang="en-US" altLang="ja-JP" dirty="0"/>
              <a:t> </a:t>
            </a:r>
            <a:endParaRPr kumimoji="1" lang="en-US" altLang="ja-JP" dirty="0" smtClean="0"/>
          </a:p>
          <a:p>
            <a:pPr lvl="1"/>
            <a:r>
              <a:rPr kumimoji="1" lang="en-US" altLang="ja-JP" dirty="0" err="1" smtClean="0"/>
              <a:t>cudaMemcpyPeerAsync</a:t>
            </a:r>
            <a:endParaRPr kumimoji="1" lang="en-US" altLang="ja-JP" dirty="0" smtClean="0"/>
          </a:p>
          <a:p>
            <a:r>
              <a:rPr kumimoji="1" lang="en-US" altLang="ja-JP" dirty="0" smtClean="0"/>
              <a:t>We apply Left-Right approach [3] for each GPU to communicate with all GPUs.</a:t>
            </a:r>
            <a:endParaRPr kumimoji="1" lang="ja-JP" altLang="en-US" dirty="0"/>
          </a:p>
        </p:txBody>
      </p:sp>
      <p:sp>
        <p:nvSpPr>
          <p:cNvPr id="4" name="日付プレースホルダー 3"/>
          <p:cNvSpPr>
            <a:spLocks noGrp="1"/>
          </p:cNvSpPr>
          <p:nvPr>
            <p:ph type="dt" sz="half" idx="10"/>
          </p:nvPr>
        </p:nvSpPr>
        <p:spPr/>
        <p:txBody>
          <a:bodyPr/>
          <a:lstStyle/>
          <a:p>
            <a:fld id="{ABD7AF69-04FF-BF4C-B145-C3F4296107A9}"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18</a:t>
            </a:fld>
            <a:endParaRPr lang="en-US"/>
          </a:p>
        </p:txBody>
      </p:sp>
      <p:sp>
        <p:nvSpPr>
          <p:cNvPr id="8" name="正方形/長方形 7"/>
          <p:cNvSpPr/>
          <p:nvPr/>
        </p:nvSpPr>
        <p:spPr>
          <a:xfrm>
            <a:off x="2629447" y="5572743"/>
            <a:ext cx="822581" cy="34632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 0</a:t>
            </a:r>
            <a:endParaRPr kumimoji="1" lang="ja-JP" altLang="en-US" dirty="0">
              <a:latin typeface="Calibri" panose="020F0502020204030204" pitchFamily="34" charset="0"/>
            </a:endParaRPr>
          </a:p>
        </p:txBody>
      </p:sp>
      <p:sp>
        <p:nvSpPr>
          <p:cNvPr id="9" name="正方形/長方形 8"/>
          <p:cNvSpPr/>
          <p:nvPr/>
        </p:nvSpPr>
        <p:spPr>
          <a:xfrm>
            <a:off x="3734310" y="5572743"/>
            <a:ext cx="822581" cy="34632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 1</a:t>
            </a:r>
            <a:endParaRPr kumimoji="1" lang="ja-JP" altLang="en-US" dirty="0">
              <a:latin typeface="Calibri" panose="020F0502020204030204" pitchFamily="34" charset="0"/>
            </a:endParaRPr>
          </a:p>
        </p:txBody>
      </p:sp>
      <p:sp>
        <p:nvSpPr>
          <p:cNvPr id="10" name="正方形/長方形 9"/>
          <p:cNvSpPr/>
          <p:nvPr/>
        </p:nvSpPr>
        <p:spPr>
          <a:xfrm>
            <a:off x="4853604" y="5572743"/>
            <a:ext cx="822581" cy="34632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 2</a:t>
            </a:r>
            <a:endParaRPr kumimoji="1" lang="ja-JP" altLang="en-US" dirty="0">
              <a:latin typeface="Calibri" panose="020F0502020204030204" pitchFamily="34" charset="0"/>
            </a:endParaRPr>
          </a:p>
        </p:txBody>
      </p:sp>
      <p:sp>
        <p:nvSpPr>
          <p:cNvPr id="11" name="正方形/長方形 10"/>
          <p:cNvSpPr/>
          <p:nvPr/>
        </p:nvSpPr>
        <p:spPr>
          <a:xfrm>
            <a:off x="5969004" y="5572743"/>
            <a:ext cx="822581" cy="34632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 3</a:t>
            </a:r>
            <a:endParaRPr kumimoji="1" lang="ja-JP" altLang="en-US" dirty="0">
              <a:latin typeface="Calibri" panose="020F0502020204030204" pitchFamily="34" charset="0"/>
            </a:endParaRPr>
          </a:p>
        </p:txBody>
      </p:sp>
      <p:sp>
        <p:nvSpPr>
          <p:cNvPr id="12" name="雲 11"/>
          <p:cNvSpPr/>
          <p:nvPr/>
        </p:nvSpPr>
        <p:spPr>
          <a:xfrm>
            <a:off x="3905816" y="4124419"/>
            <a:ext cx="1533050" cy="553643"/>
          </a:xfrm>
          <a:prstGeom prst="cloud">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Ethernet</a:t>
            </a:r>
            <a:endParaRPr kumimoji="1" lang="ja-JP" altLang="en-US" dirty="0">
              <a:latin typeface="Calibri" panose="020F0502020204030204" pitchFamily="34" charset="0"/>
            </a:endParaRPr>
          </a:p>
        </p:txBody>
      </p:sp>
      <p:cxnSp>
        <p:nvCxnSpPr>
          <p:cNvPr id="14" name="直線コネクタ 13"/>
          <p:cNvCxnSpPr>
            <a:stCxn id="8" idx="0"/>
          </p:cNvCxnSpPr>
          <p:nvPr/>
        </p:nvCxnSpPr>
        <p:spPr>
          <a:xfrm flipV="1">
            <a:off x="3040738" y="4548191"/>
            <a:ext cx="1104863" cy="1024552"/>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17" name="直線コネクタ 16"/>
          <p:cNvCxnSpPr>
            <a:endCxn id="9" idx="0"/>
          </p:cNvCxnSpPr>
          <p:nvPr/>
        </p:nvCxnSpPr>
        <p:spPr>
          <a:xfrm flipH="1">
            <a:off x="4145601" y="4663632"/>
            <a:ext cx="411290" cy="909111"/>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19" name="直線コネクタ 18"/>
          <p:cNvCxnSpPr>
            <a:endCxn id="10" idx="0"/>
          </p:cNvCxnSpPr>
          <p:nvPr/>
        </p:nvCxnSpPr>
        <p:spPr>
          <a:xfrm>
            <a:off x="4853604" y="4663632"/>
            <a:ext cx="411291" cy="909111"/>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22" name="直線コネクタ 21"/>
          <p:cNvCxnSpPr>
            <a:endCxn id="11" idx="0"/>
          </p:cNvCxnSpPr>
          <p:nvPr/>
        </p:nvCxnSpPr>
        <p:spPr>
          <a:xfrm>
            <a:off x="5264895" y="4548191"/>
            <a:ext cx="1115400" cy="1024552"/>
          </a:xfrm>
          <a:prstGeom prst="line">
            <a:avLst/>
          </a:prstGeom>
          <a:ln>
            <a:prstDash val="solid"/>
          </a:ln>
        </p:spPr>
        <p:style>
          <a:lnRef idx="2">
            <a:schemeClr val="dk1"/>
          </a:lnRef>
          <a:fillRef idx="1">
            <a:schemeClr val="lt1"/>
          </a:fillRef>
          <a:effectRef idx="0">
            <a:schemeClr val="dk1"/>
          </a:effectRef>
          <a:fontRef idx="minor">
            <a:schemeClr val="dk1"/>
          </a:fontRef>
        </p:style>
      </p:cxnSp>
      <p:grpSp>
        <p:nvGrpSpPr>
          <p:cNvPr id="65" name="図形グループ 64"/>
          <p:cNvGrpSpPr/>
          <p:nvPr/>
        </p:nvGrpSpPr>
        <p:grpSpPr>
          <a:xfrm>
            <a:off x="3281935" y="4604987"/>
            <a:ext cx="2876344" cy="982775"/>
            <a:chOff x="958550" y="2178050"/>
            <a:chExt cx="2876344" cy="982775"/>
          </a:xfrm>
        </p:grpSpPr>
        <p:grpSp>
          <p:nvGrpSpPr>
            <p:cNvPr id="64" name="図形グループ 63"/>
            <p:cNvGrpSpPr/>
            <p:nvPr/>
          </p:nvGrpSpPr>
          <p:grpSpPr>
            <a:xfrm>
              <a:off x="958550" y="2236695"/>
              <a:ext cx="1047394" cy="909112"/>
              <a:chOff x="958550" y="2236695"/>
              <a:chExt cx="1047394" cy="909112"/>
            </a:xfrm>
          </p:grpSpPr>
          <p:cxnSp>
            <p:nvCxnSpPr>
              <p:cNvPr id="34" name="直線コネクタ 33"/>
              <p:cNvCxnSpPr/>
              <p:nvPr/>
            </p:nvCxnSpPr>
            <p:spPr>
              <a:xfrm flipV="1">
                <a:off x="958550" y="2236695"/>
                <a:ext cx="1013525" cy="909112"/>
              </a:xfrm>
              <a:prstGeom prst="line">
                <a:avLst/>
              </a:prstGeom>
              <a:ln w="57150" cmpd="sng">
                <a:solidFill>
                  <a:schemeClr val="accent2"/>
                </a:solidFill>
                <a:prstDash val="solid"/>
              </a:ln>
            </p:spPr>
            <p:style>
              <a:lnRef idx="2">
                <a:schemeClr val="dk1"/>
              </a:lnRef>
              <a:fillRef idx="1">
                <a:schemeClr val="lt1"/>
              </a:fillRef>
              <a:effectRef idx="0">
                <a:schemeClr val="dk1"/>
              </a:effectRef>
              <a:fontRef idx="minor">
                <a:schemeClr val="dk1"/>
              </a:fontRef>
            </p:style>
          </p:cxnSp>
          <p:cxnSp>
            <p:nvCxnSpPr>
              <p:cNvPr id="36" name="直線矢印コネクタ 35"/>
              <p:cNvCxnSpPr/>
              <p:nvPr/>
            </p:nvCxnSpPr>
            <p:spPr>
              <a:xfrm flipH="1">
                <a:off x="1568000" y="2236695"/>
                <a:ext cx="437944" cy="909110"/>
              </a:xfrm>
              <a:prstGeom prst="straightConnector1">
                <a:avLst/>
              </a:prstGeom>
              <a:ln w="57150" cmpd="sng">
                <a:solidFill>
                  <a:schemeClr val="accent2"/>
                </a:solidFill>
                <a:prstDash val="solid"/>
                <a:tailEnd type="arrow"/>
              </a:ln>
            </p:spPr>
            <p:style>
              <a:lnRef idx="2">
                <a:schemeClr val="dk1"/>
              </a:lnRef>
              <a:fillRef idx="1">
                <a:schemeClr val="lt1"/>
              </a:fillRef>
              <a:effectRef idx="0">
                <a:schemeClr val="dk1"/>
              </a:effectRef>
              <a:fontRef idx="minor">
                <a:schemeClr val="dk1"/>
              </a:fontRef>
            </p:style>
          </p:cxnSp>
        </p:grpSp>
        <p:grpSp>
          <p:nvGrpSpPr>
            <p:cNvPr id="63" name="図形グループ 62"/>
            <p:cNvGrpSpPr/>
            <p:nvPr/>
          </p:nvGrpSpPr>
          <p:grpSpPr>
            <a:xfrm>
              <a:off x="2005944" y="2236105"/>
              <a:ext cx="721562" cy="909700"/>
              <a:chOff x="2005944" y="2236105"/>
              <a:chExt cx="721562" cy="909700"/>
            </a:xfrm>
          </p:grpSpPr>
          <p:cxnSp>
            <p:nvCxnSpPr>
              <p:cNvPr id="46" name="直線コネクタ 45"/>
              <p:cNvCxnSpPr/>
              <p:nvPr/>
            </p:nvCxnSpPr>
            <p:spPr>
              <a:xfrm flipH="1">
                <a:off x="2005944" y="2236105"/>
                <a:ext cx="343012" cy="895270"/>
              </a:xfrm>
              <a:prstGeom prst="line">
                <a:avLst/>
              </a:prstGeom>
              <a:ln w="57150" cmpd="sng">
                <a:solidFill>
                  <a:schemeClr val="accent2"/>
                </a:solidFill>
                <a:prstDash val="solid"/>
              </a:ln>
            </p:spPr>
            <p:style>
              <a:lnRef idx="2">
                <a:schemeClr val="dk1"/>
              </a:lnRef>
              <a:fillRef idx="1">
                <a:schemeClr val="lt1"/>
              </a:fillRef>
              <a:effectRef idx="0">
                <a:schemeClr val="dk1"/>
              </a:effectRef>
              <a:fontRef idx="minor">
                <a:schemeClr val="dk1"/>
              </a:fontRef>
            </p:style>
          </p:cxnSp>
          <p:cxnSp>
            <p:nvCxnSpPr>
              <p:cNvPr id="47" name="直線矢印コネクタ 46"/>
              <p:cNvCxnSpPr/>
              <p:nvPr/>
            </p:nvCxnSpPr>
            <p:spPr>
              <a:xfrm>
                <a:off x="2348956" y="2236105"/>
                <a:ext cx="378550" cy="909700"/>
              </a:xfrm>
              <a:prstGeom prst="straightConnector1">
                <a:avLst/>
              </a:prstGeom>
              <a:ln w="57150" cmpd="sng">
                <a:solidFill>
                  <a:schemeClr val="accent2"/>
                </a:solidFill>
                <a:prstDash val="solid"/>
                <a:tailEnd type="arrow"/>
              </a:ln>
            </p:spPr>
            <p:style>
              <a:lnRef idx="2">
                <a:schemeClr val="dk1"/>
              </a:lnRef>
              <a:fillRef idx="1">
                <a:schemeClr val="lt1"/>
              </a:fillRef>
              <a:effectRef idx="0">
                <a:schemeClr val="dk1"/>
              </a:effectRef>
              <a:fontRef idx="minor">
                <a:schemeClr val="dk1"/>
              </a:fontRef>
            </p:style>
          </p:cxnSp>
        </p:grpSp>
        <p:grpSp>
          <p:nvGrpSpPr>
            <p:cNvPr id="62" name="図形グループ 61"/>
            <p:cNvGrpSpPr/>
            <p:nvPr/>
          </p:nvGrpSpPr>
          <p:grpSpPr>
            <a:xfrm>
              <a:off x="2679700" y="2178050"/>
              <a:ext cx="1155194" cy="982775"/>
              <a:chOff x="2679700" y="2178050"/>
              <a:chExt cx="1155194" cy="982775"/>
            </a:xfrm>
          </p:grpSpPr>
          <p:cxnSp>
            <p:nvCxnSpPr>
              <p:cNvPr id="53" name="直線コネクタ 52"/>
              <p:cNvCxnSpPr/>
              <p:nvPr/>
            </p:nvCxnSpPr>
            <p:spPr>
              <a:xfrm>
                <a:off x="2679700" y="2178050"/>
                <a:ext cx="433632" cy="968345"/>
              </a:xfrm>
              <a:prstGeom prst="line">
                <a:avLst/>
              </a:prstGeom>
              <a:ln w="57150" cmpd="sng">
                <a:solidFill>
                  <a:schemeClr val="accent2"/>
                </a:solidFill>
                <a:prstDash val="solid"/>
              </a:ln>
            </p:spPr>
            <p:style>
              <a:lnRef idx="2">
                <a:schemeClr val="dk1"/>
              </a:lnRef>
              <a:fillRef idx="1">
                <a:schemeClr val="lt1"/>
              </a:fillRef>
              <a:effectRef idx="0">
                <a:schemeClr val="dk1"/>
              </a:effectRef>
              <a:fontRef idx="minor">
                <a:schemeClr val="dk1"/>
              </a:fontRef>
            </p:style>
          </p:cxnSp>
          <p:cxnSp>
            <p:nvCxnSpPr>
              <p:cNvPr id="54" name="直線矢印コネクタ 53"/>
              <p:cNvCxnSpPr/>
              <p:nvPr/>
            </p:nvCxnSpPr>
            <p:spPr>
              <a:xfrm>
                <a:off x="2679700" y="2178050"/>
                <a:ext cx="1155194" cy="982775"/>
              </a:xfrm>
              <a:prstGeom prst="straightConnector1">
                <a:avLst/>
              </a:prstGeom>
              <a:ln w="57150" cmpd="sng">
                <a:solidFill>
                  <a:schemeClr val="accent2"/>
                </a:solidFill>
                <a:prstDash val="solid"/>
                <a:tailEnd type="arrow"/>
              </a:ln>
            </p:spPr>
            <p:style>
              <a:lnRef idx="2">
                <a:schemeClr val="dk1"/>
              </a:lnRef>
              <a:fillRef idx="1">
                <a:schemeClr val="lt1"/>
              </a:fillRef>
              <a:effectRef idx="0">
                <a:schemeClr val="dk1"/>
              </a:effectRef>
              <a:fontRef idx="minor">
                <a:schemeClr val="dk1"/>
              </a:fontRef>
            </p:style>
          </p:cxnSp>
        </p:grpSp>
      </p:grpSp>
      <p:grpSp>
        <p:nvGrpSpPr>
          <p:cNvPr id="66" name="図形グループ 65"/>
          <p:cNvGrpSpPr/>
          <p:nvPr/>
        </p:nvGrpSpPr>
        <p:grpSpPr>
          <a:xfrm flipH="1">
            <a:off x="3195871" y="4591481"/>
            <a:ext cx="2876344" cy="982775"/>
            <a:chOff x="958550" y="2178050"/>
            <a:chExt cx="2876344" cy="982775"/>
          </a:xfrm>
        </p:grpSpPr>
        <p:grpSp>
          <p:nvGrpSpPr>
            <p:cNvPr id="67" name="図形グループ 66"/>
            <p:cNvGrpSpPr/>
            <p:nvPr/>
          </p:nvGrpSpPr>
          <p:grpSpPr>
            <a:xfrm>
              <a:off x="958550" y="2236695"/>
              <a:ext cx="1047394" cy="909112"/>
              <a:chOff x="958550" y="2236695"/>
              <a:chExt cx="1047394" cy="909112"/>
            </a:xfrm>
          </p:grpSpPr>
          <p:cxnSp>
            <p:nvCxnSpPr>
              <p:cNvPr id="74" name="直線コネクタ 73"/>
              <p:cNvCxnSpPr/>
              <p:nvPr/>
            </p:nvCxnSpPr>
            <p:spPr>
              <a:xfrm flipV="1">
                <a:off x="958550" y="2236695"/>
                <a:ext cx="1013525" cy="909112"/>
              </a:xfrm>
              <a:prstGeom prst="line">
                <a:avLst/>
              </a:prstGeom>
              <a:ln w="57150" cmpd="sng">
                <a:solidFill>
                  <a:schemeClr val="accent3"/>
                </a:solidFill>
                <a:prstDash val="solid"/>
              </a:ln>
            </p:spPr>
            <p:style>
              <a:lnRef idx="2">
                <a:schemeClr val="dk1"/>
              </a:lnRef>
              <a:fillRef idx="1">
                <a:schemeClr val="lt1"/>
              </a:fillRef>
              <a:effectRef idx="0">
                <a:schemeClr val="dk1"/>
              </a:effectRef>
              <a:fontRef idx="minor">
                <a:schemeClr val="dk1"/>
              </a:fontRef>
            </p:style>
          </p:cxnSp>
          <p:cxnSp>
            <p:nvCxnSpPr>
              <p:cNvPr id="75" name="直線矢印コネクタ 74"/>
              <p:cNvCxnSpPr/>
              <p:nvPr/>
            </p:nvCxnSpPr>
            <p:spPr>
              <a:xfrm flipH="1">
                <a:off x="1568000" y="2236695"/>
                <a:ext cx="437944" cy="909110"/>
              </a:xfrm>
              <a:prstGeom prst="straightConnector1">
                <a:avLst/>
              </a:prstGeom>
              <a:ln w="57150" cmpd="sng">
                <a:solidFill>
                  <a:schemeClr val="accent3"/>
                </a:solidFill>
                <a:prstDash val="solid"/>
                <a:tailEnd type="arrow"/>
              </a:ln>
            </p:spPr>
            <p:style>
              <a:lnRef idx="2">
                <a:schemeClr val="dk1"/>
              </a:lnRef>
              <a:fillRef idx="1">
                <a:schemeClr val="lt1"/>
              </a:fillRef>
              <a:effectRef idx="0">
                <a:schemeClr val="dk1"/>
              </a:effectRef>
              <a:fontRef idx="minor">
                <a:schemeClr val="dk1"/>
              </a:fontRef>
            </p:style>
          </p:cxnSp>
        </p:grpSp>
        <p:grpSp>
          <p:nvGrpSpPr>
            <p:cNvPr id="68" name="図形グループ 67"/>
            <p:cNvGrpSpPr/>
            <p:nvPr/>
          </p:nvGrpSpPr>
          <p:grpSpPr>
            <a:xfrm>
              <a:off x="2005944" y="2250535"/>
              <a:ext cx="721562" cy="909700"/>
              <a:chOff x="2005944" y="2250535"/>
              <a:chExt cx="721562" cy="909700"/>
            </a:xfrm>
          </p:grpSpPr>
          <p:cxnSp>
            <p:nvCxnSpPr>
              <p:cNvPr id="72" name="直線コネクタ 71"/>
              <p:cNvCxnSpPr/>
              <p:nvPr/>
            </p:nvCxnSpPr>
            <p:spPr>
              <a:xfrm flipH="1">
                <a:off x="2005944" y="2250535"/>
                <a:ext cx="343012" cy="895270"/>
              </a:xfrm>
              <a:prstGeom prst="line">
                <a:avLst/>
              </a:prstGeom>
              <a:ln w="57150" cmpd="sng">
                <a:solidFill>
                  <a:schemeClr val="accent3"/>
                </a:solidFill>
                <a:prstDash val="solid"/>
              </a:ln>
            </p:spPr>
            <p:style>
              <a:lnRef idx="2">
                <a:schemeClr val="dk1"/>
              </a:lnRef>
              <a:fillRef idx="1">
                <a:schemeClr val="lt1"/>
              </a:fillRef>
              <a:effectRef idx="0">
                <a:schemeClr val="dk1"/>
              </a:effectRef>
              <a:fontRef idx="minor">
                <a:schemeClr val="dk1"/>
              </a:fontRef>
            </p:style>
          </p:cxnSp>
          <p:cxnSp>
            <p:nvCxnSpPr>
              <p:cNvPr id="73" name="直線矢印コネクタ 72"/>
              <p:cNvCxnSpPr/>
              <p:nvPr/>
            </p:nvCxnSpPr>
            <p:spPr>
              <a:xfrm>
                <a:off x="2348956" y="2250535"/>
                <a:ext cx="378550" cy="909700"/>
              </a:xfrm>
              <a:prstGeom prst="straightConnector1">
                <a:avLst/>
              </a:prstGeom>
              <a:ln w="57150" cmpd="sng">
                <a:solidFill>
                  <a:schemeClr val="accent3"/>
                </a:solidFill>
                <a:prstDash val="solid"/>
                <a:tailEnd type="arrow"/>
              </a:ln>
            </p:spPr>
            <p:style>
              <a:lnRef idx="2">
                <a:schemeClr val="dk1"/>
              </a:lnRef>
              <a:fillRef idx="1">
                <a:schemeClr val="lt1"/>
              </a:fillRef>
              <a:effectRef idx="0">
                <a:schemeClr val="dk1"/>
              </a:effectRef>
              <a:fontRef idx="minor">
                <a:schemeClr val="dk1"/>
              </a:fontRef>
            </p:style>
          </p:cxnSp>
        </p:grpSp>
        <p:grpSp>
          <p:nvGrpSpPr>
            <p:cNvPr id="69" name="図形グループ 68"/>
            <p:cNvGrpSpPr/>
            <p:nvPr/>
          </p:nvGrpSpPr>
          <p:grpSpPr>
            <a:xfrm>
              <a:off x="2679700" y="2178050"/>
              <a:ext cx="1155194" cy="982775"/>
              <a:chOff x="2679700" y="2178050"/>
              <a:chExt cx="1155194" cy="982775"/>
            </a:xfrm>
          </p:grpSpPr>
          <p:cxnSp>
            <p:nvCxnSpPr>
              <p:cNvPr id="70" name="直線コネクタ 69"/>
              <p:cNvCxnSpPr/>
              <p:nvPr/>
            </p:nvCxnSpPr>
            <p:spPr>
              <a:xfrm>
                <a:off x="2679700" y="2178050"/>
                <a:ext cx="433632" cy="968345"/>
              </a:xfrm>
              <a:prstGeom prst="line">
                <a:avLst/>
              </a:prstGeom>
              <a:ln w="57150" cmpd="sng">
                <a:solidFill>
                  <a:schemeClr val="accent3"/>
                </a:solidFill>
                <a:prstDash val="solid"/>
              </a:ln>
            </p:spPr>
            <p:style>
              <a:lnRef idx="2">
                <a:schemeClr val="dk1"/>
              </a:lnRef>
              <a:fillRef idx="1">
                <a:schemeClr val="lt1"/>
              </a:fillRef>
              <a:effectRef idx="0">
                <a:schemeClr val="dk1"/>
              </a:effectRef>
              <a:fontRef idx="minor">
                <a:schemeClr val="dk1"/>
              </a:fontRef>
            </p:style>
          </p:cxnSp>
          <p:cxnSp>
            <p:nvCxnSpPr>
              <p:cNvPr id="71" name="直線矢印コネクタ 70"/>
              <p:cNvCxnSpPr/>
              <p:nvPr/>
            </p:nvCxnSpPr>
            <p:spPr>
              <a:xfrm>
                <a:off x="2679700" y="2178050"/>
                <a:ext cx="1155194" cy="982775"/>
              </a:xfrm>
              <a:prstGeom prst="straightConnector1">
                <a:avLst/>
              </a:prstGeom>
              <a:ln w="57150" cmpd="sng">
                <a:solidFill>
                  <a:schemeClr val="accent3"/>
                </a:solidFill>
                <a:prstDash val="solid"/>
                <a:tailEnd type="arrow"/>
              </a:ln>
            </p:spPr>
            <p:style>
              <a:lnRef idx="2">
                <a:schemeClr val="dk1"/>
              </a:lnRef>
              <a:fillRef idx="1">
                <a:schemeClr val="lt1"/>
              </a:fillRef>
              <a:effectRef idx="0">
                <a:schemeClr val="dk1"/>
              </a:effectRef>
              <a:fontRef idx="minor">
                <a:schemeClr val="dk1"/>
              </a:fontRef>
            </p:style>
          </p:cxnSp>
        </p:grpSp>
      </p:grpSp>
      <p:grpSp>
        <p:nvGrpSpPr>
          <p:cNvPr id="111" name="図形グループ 110"/>
          <p:cNvGrpSpPr/>
          <p:nvPr/>
        </p:nvGrpSpPr>
        <p:grpSpPr>
          <a:xfrm>
            <a:off x="3243637" y="4622397"/>
            <a:ext cx="2876344" cy="982775"/>
            <a:chOff x="3269783" y="3827806"/>
            <a:chExt cx="2876344" cy="982775"/>
          </a:xfrm>
        </p:grpSpPr>
        <p:grpSp>
          <p:nvGrpSpPr>
            <p:cNvPr id="99" name="図形グループ 98"/>
            <p:cNvGrpSpPr/>
            <p:nvPr/>
          </p:nvGrpSpPr>
          <p:grpSpPr>
            <a:xfrm>
              <a:off x="3269783" y="3827806"/>
              <a:ext cx="1776755" cy="951269"/>
              <a:chOff x="958550" y="2194538"/>
              <a:chExt cx="1776755" cy="951269"/>
            </a:xfrm>
          </p:grpSpPr>
          <p:cxnSp>
            <p:nvCxnSpPr>
              <p:cNvPr id="106" name="直線コネクタ 105"/>
              <p:cNvCxnSpPr/>
              <p:nvPr/>
            </p:nvCxnSpPr>
            <p:spPr>
              <a:xfrm flipV="1">
                <a:off x="958550" y="2236695"/>
                <a:ext cx="1013525" cy="909112"/>
              </a:xfrm>
              <a:prstGeom prst="line">
                <a:avLst/>
              </a:prstGeom>
              <a:ln w="57150" cmpd="sng">
                <a:solidFill>
                  <a:schemeClr val="accent2"/>
                </a:solidFill>
                <a:prstDash val="solid"/>
              </a:ln>
            </p:spPr>
            <p:style>
              <a:lnRef idx="2">
                <a:schemeClr val="dk1"/>
              </a:lnRef>
              <a:fillRef idx="1">
                <a:schemeClr val="lt1"/>
              </a:fillRef>
              <a:effectRef idx="0">
                <a:schemeClr val="dk1"/>
              </a:effectRef>
              <a:fontRef idx="minor">
                <a:schemeClr val="dk1"/>
              </a:fontRef>
            </p:style>
          </p:cxnSp>
          <p:cxnSp>
            <p:nvCxnSpPr>
              <p:cNvPr id="107" name="直線矢印コネクタ 106"/>
              <p:cNvCxnSpPr/>
              <p:nvPr/>
            </p:nvCxnSpPr>
            <p:spPr>
              <a:xfrm>
                <a:off x="1972075" y="2194538"/>
                <a:ext cx="763230" cy="937763"/>
              </a:xfrm>
              <a:prstGeom prst="straightConnector1">
                <a:avLst/>
              </a:prstGeom>
              <a:ln w="57150" cmpd="sng">
                <a:solidFill>
                  <a:schemeClr val="accent2"/>
                </a:solidFill>
                <a:prstDash val="solid"/>
                <a:tailEnd type="arrow"/>
              </a:ln>
            </p:spPr>
            <p:style>
              <a:lnRef idx="2">
                <a:schemeClr val="dk1"/>
              </a:lnRef>
              <a:fillRef idx="1">
                <a:schemeClr val="lt1"/>
              </a:fillRef>
              <a:effectRef idx="0">
                <a:schemeClr val="dk1"/>
              </a:effectRef>
              <a:fontRef idx="minor">
                <a:schemeClr val="dk1"/>
              </a:fontRef>
            </p:style>
          </p:cxnSp>
        </p:grpSp>
        <p:grpSp>
          <p:nvGrpSpPr>
            <p:cNvPr id="101" name="図形グループ 100"/>
            <p:cNvGrpSpPr/>
            <p:nvPr/>
          </p:nvGrpSpPr>
          <p:grpSpPr>
            <a:xfrm>
              <a:off x="4338913" y="3827806"/>
              <a:ext cx="1807214" cy="982775"/>
              <a:chOff x="2027680" y="2178050"/>
              <a:chExt cx="1807214" cy="982775"/>
            </a:xfrm>
          </p:grpSpPr>
          <p:cxnSp>
            <p:nvCxnSpPr>
              <p:cNvPr id="102" name="直線コネクタ 101"/>
              <p:cNvCxnSpPr/>
              <p:nvPr/>
            </p:nvCxnSpPr>
            <p:spPr>
              <a:xfrm flipH="1">
                <a:off x="2027680" y="2178050"/>
                <a:ext cx="652020" cy="951269"/>
              </a:xfrm>
              <a:prstGeom prst="line">
                <a:avLst/>
              </a:prstGeom>
              <a:ln w="57150" cmpd="sng">
                <a:solidFill>
                  <a:schemeClr val="accent2"/>
                </a:solidFill>
                <a:prstDash val="solid"/>
              </a:ln>
            </p:spPr>
            <p:style>
              <a:lnRef idx="2">
                <a:schemeClr val="dk1"/>
              </a:lnRef>
              <a:fillRef idx="1">
                <a:schemeClr val="lt1"/>
              </a:fillRef>
              <a:effectRef idx="0">
                <a:schemeClr val="dk1"/>
              </a:effectRef>
              <a:fontRef idx="minor">
                <a:schemeClr val="dk1"/>
              </a:fontRef>
            </p:style>
          </p:cxnSp>
          <p:cxnSp>
            <p:nvCxnSpPr>
              <p:cNvPr id="103" name="直線矢印コネクタ 102"/>
              <p:cNvCxnSpPr/>
              <p:nvPr/>
            </p:nvCxnSpPr>
            <p:spPr>
              <a:xfrm>
                <a:off x="2679700" y="2178050"/>
                <a:ext cx="1155194" cy="982775"/>
              </a:xfrm>
              <a:prstGeom prst="straightConnector1">
                <a:avLst/>
              </a:prstGeom>
              <a:ln w="57150" cmpd="sng">
                <a:solidFill>
                  <a:schemeClr val="accent2"/>
                </a:solidFill>
                <a:prstDash val="solid"/>
                <a:tailEnd type="arrow"/>
              </a:ln>
            </p:spPr>
            <p:style>
              <a:lnRef idx="2">
                <a:schemeClr val="dk1"/>
              </a:lnRef>
              <a:fillRef idx="1">
                <a:schemeClr val="lt1"/>
              </a:fillRef>
              <a:effectRef idx="0">
                <a:schemeClr val="dk1"/>
              </a:effectRef>
              <a:fontRef idx="minor">
                <a:schemeClr val="dk1"/>
              </a:fontRef>
            </p:style>
          </p:cxnSp>
        </p:grpSp>
      </p:grpSp>
      <p:grpSp>
        <p:nvGrpSpPr>
          <p:cNvPr id="114" name="図形グループ 113"/>
          <p:cNvGrpSpPr/>
          <p:nvPr/>
        </p:nvGrpSpPr>
        <p:grpSpPr>
          <a:xfrm flipH="1">
            <a:off x="3205307" y="4618827"/>
            <a:ext cx="2876344" cy="982775"/>
            <a:chOff x="3269783" y="3827806"/>
            <a:chExt cx="2876344" cy="982775"/>
          </a:xfrm>
        </p:grpSpPr>
        <p:grpSp>
          <p:nvGrpSpPr>
            <p:cNvPr id="115" name="図形グループ 114"/>
            <p:cNvGrpSpPr/>
            <p:nvPr/>
          </p:nvGrpSpPr>
          <p:grpSpPr>
            <a:xfrm>
              <a:off x="3269783" y="3827806"/>
              <a:ext cx="1776755" cy="951269"/>
              <a:chOff x="958550" y="2194538"/>
              <a:chExt cx="1776755" cy="951269"/>
            </a:xfrm>
          </p:grpSpPr>
          <p:cxnSp>
            <p:nvCxnSpPr>
              <p:cNvPr id="119" name="直線コネクタ 118"/>
              <p:cNvCxnSpPr/>
              <p:nvPr/>
            </p:nvCxnSpPr>
            <p:spPr>
              <a:xfrm flipV="1">
                <a:off x="958550" y="2236695"/>
                <a:ext cx="1013525" cy="909112"/>
              </a:xfrm>
              <a:prstGeom prst="line">
                <a:avLst/>
              </a:prstGeom>
              <a:ln w="57150" cmpd="sng">
                <a:solidFill>
                  <a:srgbClr val="9BBB59"/>
                </a:solidFill>
                <a:prstDash val="solid"/>
              </a:ln>
            </p:spPr>
            <p:style>
              <a:lnRef idx="2">
                <a:schemeClr val="dk1"/>
              </a:lnRef>
              <a:fillRef idx="1">
                <a:schemeClr val="lt1"/>
              </a:fillRef>
              <a:effectRef idx="0">
                <a:schemeClr val="dk1"/>
              </a:effectRef>
              <a:fontRef idx="minor">
                <a:schemeClr val="dk1"/>
              </a:fontRef>
            </p:style>
          </p:cxnSp>
          <p:cxnSp>
            <p:nvCxnSpPr>
              <p:cNvPr id="120" name="直線矢印コネクタ 119"/>
              <p:cNvCxnSpPr/>
              <p:nvPr/>
            </p:nvCxnSpPr>
            <p:spPr>
              <a:xfrm>
                <a:off x="1972075" y="2194538"/>
                <a:ext cx="763230" cy="937763"/>
              </a:xfrm>
              <a:prstGeom prst="straightConnector1">
                <a:avLst/>
              </a:prstGeom>
              <a:ln w="57150" cmpd="sng">
                <a:solidFill>
                  <a:srgbClr val="9BBB59"/>
                </a:solidFill>
                <a:prstDash val="solid"/>
                <a:tailEnd type="arrow"/>
              </a:ln>
            </p:spPr>
            <p:style>
              <a:lnRef idx="2">
                <a:schemeClr val="dk1"/>
              </a:lnRef>
              <a:fillRef idx="1">
                <a:schemeClr val="lt1"/>
              </a:fillRef>
              <a:effectRef idx="0">
                <a:schemeClr val="dk1"/>
              </a:effectRef>
              <a:fontRef idx="minor">
                <a:schemeClr val="dk1"/>
              </a:fontRef>
            </p:style>
          </p:cxnSp>
        </p:grpSp>
        <p:grpSp>
          <p:nvGrpSpPr>
            <p:cNvPr id="116" name="図形グループ 115"/>
            <p:cNvGrpSpPr/>
            <p:nvPr/>
          </p:nvGrpSpPr>
          <p:grpSpPr>
            <a:xfrm>
              <a:off x="4338913" y="3827806"/>
              <a:ext cx="1807214" cy="982775"/>
              <a:chOff x="2027680" y="2178050"/>
              <a:chExt cx="1807214" cy="982775"/>
            </a:xfrm>
          </p:grpSpPr>
          <p:cxnSp>
            <p:nvCxnSpPr>
              <p:cNvPr id="117" name="直線コネクタ 116"/>
              <p:cNvCxnSpPr/>
              <p:nvPr/>
            </p:nvCxnSpPr>
            <p:spPr>
              <a:xfrm flipH="1">
                <a:off x="2027680" y="2178050"/>
                <a:ext cx="652020" cy="951269"/>
              </a:xfrm>
              <a:prstGeom prst="line">
                <a:avLst/>
              </a:prstGeom>
              <a:ln w="57150" cmpd="sng">
                <a:solidFill>
                  <a:srgbClr val="9BBB59"/>
                </a:solidFill>
                <a:prstDash val="solid"/>
              </a:ln>
            </p:spPr>
            <p:style>
              <a:lnRef idx="2">
                <a:schemeClr val="dk1"/>
              </a:lnRef>
              <a:fillRef idx="1">
                <a:schemeClr val="lt1"/>
              </a:fillRef>
              <a:effectRef idx="0">
                <a:schemeClr val="dk1"/>
              </a:effectRef>
              <a:fontRef idx="minor">
                <a:schemeClr val="dk1"/>
              </a:fontRef>
            </p:style>
          </p:cxnSp>
          <p:cxnSp>
            <p:nvCxnSpPr>
              <p:cNvPr id="118" name="直線矢印コネクタ 117"/>
              <p:cNvCxnSpPr/>
              <p:nvPr/>
            </p:nvCxnSpPr>
            <p:spPr>
              <a:xfrm>
                <a:off x="2679700" y="2178050"/>
                <a:ext cx="1155194" cy="982775"/>
              </a:xfrm>
              <a:prstGeom prst="straightConnector1">
                <a:avLst/>
              </a:prstGeom>
              <a:ln w="57150" cmpd="sng">
                <a:solidFill>
                  <a:srgbClr val="9BBB59"/>
                </a:solidFill>
                <a:prstDash val="solid"/>
                <a:tailEnd type="arrow"/>
              </a:ln>
            </p:spPr>
            <p:style>
              <a:lnRef idx="2">
                <a:schemeClr val="dk1"/>
              </a:lnRef>
              <a:fillRef idx="1">
                <a:schemeClr val="lt1"/>
              </a:fillRef>
              <a:effectRef idx="0">
                <a:schemeClr val="dk1"/>
              </a:effectRef>
              <a:fontRef idx="minor">
                <a:schemeClr val="dk1"/>
              </a:fontRef>
            </p:style>
          </p:cxnSp>
        </p:grpSp>
      </p:grpSp>
      <p:grpSp>
        <p:nvGrpSpPr>
          <p:cNvPr id="123" name="図形グループ 122"/>
          <p:cNvGrpSpPr/>
          <p:nvPr/>
        </p:nvGrpSpPr>
        <p:grpSpPr>
          <a:xfrm>
            <a:off x="3253073" y="4622397"/>
            <a:ext cx="2910213" cy="951269"/>
            <a:chOff x="958550" y="2194538"/>
            <a:chExt cx="2910213" cy="951269"/>
          </a:xfrm>
        </p:grpSpPr>
        <p:cxnSp>
          <p:nvCxnSpPr>
            <p:cNvPr id="127" name="直線コネクタ 126"/>
            <p:cNvCxnSpPr/>
            <p:nvPr/>
          </p:nvCxnSpPr>
          <p:spPr>
            <a:xfrm flipV="1">
              <a:off x="958550" y="2236695"/>
              <a:ext cx="1013525" cy="909112"/>
            </a:xfrm>
            <a:prstGeom prst="line">
              <a:avLst/>
            </a:prstGeom>
            <a:ln w="57150" cmpd="sng">
              <a:solidFill>
                <a:schemeClr val="accent2"/>
              </a:solidFill>
              <a:prstDash val="solid"/>
            </a:ln>
          </p:spPr>
          <p:style>
            <a:lnRef idx="2">
              <a:schemeClr val="dk1"/>
            </a:lnRef>
            <a:fillRef idx="1">
              <a:schemeClr val="lt1"/>
            </a:fillRef>
            <a:effectRef idx="0">
              <a:schemeClr val="dk1"/>
            </a:effectRef>
            <a:fontRef idx="minor">
              <a:schemeClr val="dk1"/>
            </a:fontRef>
          </p:style>
        </p:cxnSp>
        <p:cxnSp>
          <p:nvCxnSpPr>
            <p:cNvPr id="128" name="直線矢印コネクタ 127"/>
            <p:cNvCxnSpPr/>
            <p:nvPr/>
          </p:nvCxnSpPr>
          <p:spPr>
            <a:xfrm>
              <a:off x="1972075" y="2194538"/>
              <a:ext cx="1896688" cy="922743"/>
            </a:xfrm>
            <a:prstGeom prst="straightConnector1">
              <a:avLst/>
            </a:prstGeom>
            <a:ln w="57150" cmpd="sng">
              <a:solidFill>
                <a:schemeClr val="accent2"/>
              </a:solidFill>
              <a:prstDash val="solid"/>
              <a:tailEnd type="arrow"/>
            </a:ln>
          </p:spPr>
          <p:style>
            <a:lnRef idx="2">
              <a:schemeClr val="dk1"/>
            </a:lnRef>
            <a:fillRef idx="1">
              <a:schemeClr val="lt1"/>
            </a:fillRef>
            <a:effectRef idx="0">
              <a:schemeClr val="dk1"/>
            </a:effectRef>
            <a:fontRef idx="minor">
              <a:schemeClr val="dk1"/>
            </a:fontRef>
          </p:style>
        </p:cxnSp>
      </p:grpSp>
      <p:grpSp>
        <p:nvGrpSpPr>
          <p:cNvPr id="130" name="図形グループ 129"/>
          <p:cNvGrpSpPr/>
          <p:nvPr/>
        </p:nvGrpSpPr>
        <p:grpSpPr>
          <a:xfrm flipH="1">
            <a:off x="3205307" y="4636493"/>
            <a:ext cx="2910213" cy="951269"/>
            <a:chOff x="958550" y="2194538"/>
            <a:chExt cx="2910213" cy="951269"/>
          </a:xfrm>
        </p:grpSpPr>
        <p:cxnSp>
          <p:nvCxnSpPr>
            <p:cNvPr id="131" name="直線コネクタ 130"/>
            <p:cNvCxnSpPr/>
            <p:nvPr/>
          </p:nvCxnSpPr>
          <p:spPr>
            <a:xfrm flipV="1">
              <a:off x="958550" y="2236695"/>
              <a:ext cx="1013525" cy="909112"/>
            </a:xfrm>
            <a:prstGeom prst="line">
              <a:avLst/>
            </a:prstGeom>
            <a:ln w="57150" cmpd="sng">
              <a:solidFill>
                <a:srgbClr val="9BBB59"/>
              </a:solidFill>
              <a:prstDash val="solid"/>
            </a:ln>
          </p:spPr>
          <p:style>
            <a:lnRef idx="2">
              <a:schemeClr val="dk1"/>
            </a:lnRef>
            <a:fillRef idx="1">
              <a:schemeClr val="lt1"/>
            </a:fillRef>
            <a:effectRef idx="0">
              <a:schemeClr val="dk1"/>
            </a:effectRef>
            <a:fontRef idx="minor">
              <a:schemeClr val="dk1"/>
            </a:fontRef>
          </p:style>
        </p:cxnSp>
        <p:cxnSp>
          <p:nvCxnSpPr>
            <p:cNvPr id="132" name="直線矢印コネクタ 131"/>
            <p:cNvCxnSpPr/>
            <p:nvPr/>
          </p:nvCxnSpPr>
          <p:spPr>
            <a:xfrm>
              <a:off x="1972075" y="2194538"/>
              <a:ext cx="1896688" cy="922743"/>
            </a:xfrm>
            <a:prstGeom prst="straightConnector1">
              <a:avLst/>
            </a:prstGeom>
            <a:ln w="57150" cmpd="sng">
              <a:solidFill>
                <a:srgbClr val="9BBB59"/>
              </a:solidFill>
              <a:prstDash val="solid"/>
              <a:tailEnd type="arrow"/>
            </a:ln>
          </p:spPr>
          <p:style>
            <a:lnRef idx="2">
              <a:schemeClr val="dk1"/>
            </a:lnRef>
            <a:fillRef idx="1">
              <a:schemeClr val="lt1"/>
            </a:fillRef>
            <a:effectRef idx="0">
              <a:schemeClr val="dk1"/>
            </a:effectRef>
            <a:fontRef idx="minor">
              <a:schemeClr val="dk1"/>
            </a:fontRef>
          </p:style>
        </p:cxnSp>
      </p:grpSp>
      <p:sp>
        <p:nvSpPr>
          <p:cNvPr id="134" name="テキスト ボックス 133"/>
          <p:cNvSpPr txBox="1"/>
          <p:nvPr/>
        </p:nvSpPr>
        <p:spPr>
          <a:xfrm>
            <a:off x="1043314" y="6161790"/>
            <a:ext cx="6677128" cy="461665"/>
          </a:xfrm>
          <a:prstGeom prst="rect">
            <a:avLst/>
          </a:prstGeom>
          <a:noFill/>
        </p:spPr>
        <p:txBody>
          <a:bodyPr wrap="none" rtlCol="0">
            <a:spAutoFit/>
          </a:bodyPr>
          <a:lstStyle/>
          <a:p>
            <a:r>
              <a:rPr lang="en-US" altLang="ja-JP" baseline="30000" dirty="0" smtClean="0"/>
              <a:t>[3] L</a:t>
            </a:r>
            <a:r>
              <a:rPr lang="en-US" altLang="ja-JP" baseline="30000" dirty="0"/>
              <a:t>. Barnes. Multi-</a:t>
            </a:r>
            <a:r>
              <a:rPr lang="en-US" altLang="ja-JP" baseline="30000" dirty="0" err="1"/>
              <a:t>gpu</a:t>
            </a:r>
            <a:r>
              <a:rPr lang="en-US" altLang="ja-JP" baseline="30000" dirty="0"/>
              <a:t> programming, </a:t>
            </a:r>
            <a:r>
              <a:rPr lang="en-US" altLang="ja-JP" baseline="30000" dirty="0" smtClean="0"/>
              <a:t>GTC2013</a:t>
            </a:r>
            <a:r>
              <a:rPr lang="en-US" altLang="ja-JP" baseline="30000" dirty="0"/>
              <a:t>. </a:t>
            </a:r>
            <a:endParaRPr lang="en-US" altLang="ja-JP" baseline="30000" dirty="0" smtClean="0"/>
          </a:p>
          <a:p>
            <a:r>
              <a:rPr lang="en-US" altLang="ja-JP" baseline="30000" dirty="0" smtClean="0"/>
              <a:t>http</a:t>
            </a:r>
            <a:r>
              <a:rPr lang="en-US" altLang="ja-JP" baseline="30000" dirty="0"/>
              <a:t>://</a:t>
            </a:r>
            <a:r>
              <a:rPr lang="en-US" altLang="ja-JP" baseline="30000" dirty="0" err="1" smtClean="0"/>
              <a:t>ondemand.gputechconf.com</a:t>
            </a:r>
            <a:r>
              <a:rPr lang="en-US" altLang="ja-JP" baseline="30000" dirty="0"/>
              <a:t>/</a:t>
            </a:r>
            <a:r>
              <a:rPr lang="en-US" altLang="ja-JP" baseline="30000" dirty="0" err="1"/>
              <a:t>gtc</a:t>
            </a:r>
            <a:r>
              <a:rPr lang="en-US" altLang="ja-JP" baseline="30000" dirty="0"/>
              <a:t>/2013/presentations/S3465</a:t>
            </a:r>
            <a:r>
              <a:rPr lang="en-US" altLang="ja-JP" baseline="30000" dirty="0" smtClean="0"/>
              <a:t>-Multi</a:t>
            </a:r>
            <a:r>
              <a:rPr lang="en-US" altLang="ja-JP" baseline="30000" dirty="0"/>
              <a:t>-GPU-Programming.pdf.</a:t>
            </a:r>
            <a:endParaRPr kumimoji="1" lang="ja-JP" altLang="en-US" dirty="0"/>
          </a:p>
        </p:txBody>
      </p:sp>
      <p:sp>
        <p:nvSpPr>
          <p:cNvPr id="6" name="テキスト ボックス 5"/>
          <p:cNvSpPr txBox="1"/>
          <p:nvPr/>
        </p:nvSpPr>
        <p:spPr>
          <a:xfrm>
            <a:off x="1143001" y="4201354"/>
            <a:ext cx="1640781" cy="646331"/>
          </a:xfrm>
          <a:prstGeom prst="rect">
            <a:avLst/>
          </a:prstGeom>
          <a:noFill/>
        </p:spPr>
        <p:txBody>
          <a:bodyPr wrap="none" rtlCol="0">
            <a:spAutoFit/>
          </a:bodyPr>
          <a:lstStyle/>
          <a:p>
            <a:r>
              <a:rPr kumimoji="1" lang="en-US" altLang="ja-JP" dirty="0" err="1" smtClean="0"/>
              <a:t>src</a:t>
            </a:r>
            <a:r>
              <a:rPr kumimoji="1" lang="en-US" altLang="ja-JP" dirty="0" smtClean="0"/>
              <a:t>: GPU </a:t>
            </a:r>
            <a:r>
              <a:rPr kumimoji="1" lang="en-US" altLang="ja-JP" dirty="0" err="1" smtClean="0"/>
              <a:t>i</a:t>
            </a:r>
            <a:endParaRPr kumimoji="1" lang="en-US" altLang="ja-JP" dirty="0" smtClean="0"/>
          </a:p>
          <a:p>
            <a:r>
              <a:rPr kumimoji="1" lang="en-US" altLang="ja-JP" dirty="0" err="1" smtClean="0"/>
              <a:t>dst</a:t>
            </a:r>
            <a:r>
              <a:rPr kumimoji="1" lang="en-US" altLang="ja-JP" dirty="0" smtClean="0"/>
              <a:t>: GPU </a:t>
            </a:r>
            <a:r>
              <a:rPr kumimoji="1" lang="en-US" altLang="ja-JP" dirty="0" err="1" smtClean="0"/>
              <a:t>i</a:t>
            </a:r>
            <a:r>
              <a:rPr kumimoji="1" lang="en-US" altLang="ja-JP" dirty="0" smtClean="0"/>
              <a:t> + 1</a:t>
            </a:r>
            <a:endParaRPr kumimoji="1" lang="ja-JP" altLang="en-US" dirty="0"/>
          </a:p>
        </p:txBody>
      </p:sp>
      <p:sp>
        <p:nvSpPr>
          <p:cNvPr id="58" name="テキスト ボックス 57"/>
          <p:cNvSpPr txBox="1"/>
          <p:nvPr/>
        </p:nvSpPr>
        <p:spPr>
          <a:xfrm>
            <a:off x="1143001" y="4201935"/>
            <a:ext cx="1627932" cy="646331"/>
          </a:xfrm>
          <a:prstGeom prst="rect">
            <a:avLst/>
          </a:prstGeom>
          <a:noFill/>
        </p:spPr>
        <p:txBody>
          <a:bodyPr wrap="none" rtlCol="0">
            <a:spAutoFit/>
          </a:bodyPr>
          <a:lstStyle/>
          <a:p>
            <a:r>
              <a:rPr kumimoji="1" lang="en-US" altLang="ja-JP" dirty="0" err="1" smtClean="0"/>
              <a:t>src</a:t>
            </a:r>
            <a:r>
              <a:rPr kumimoji="1" lang="en-US" altLang="ja-JP" dirty="0" smtClean="0"/>
              <a:t>: GPU </a:t>
            </a:r>
            <a:r>
              <a:rPr kumimoji="1" lang="en-US" altLang="ja-JP" dirty="0" err="1" smtClean="0"/>
              <a:t>i</a:t>
            </a:r>
            <a:endParaRPr kumimoji="1" lang="en-US" altLang="ja-JP" dirty="0" smtClean="0"/>
          </a:p>
          <a:p>
            <a:r>
              <a:rPr kumimoji="1" lang="en-US" altLang="ja-JP" dirty="0" err="1" smtClean="0"/>
              <a:t>dst</a:t>
            </a:r>
            <a:r>
              <a:rPr kumimoji="1" lang="en-US" altLang="ja-JP" dirty="0" smtClean="0"/>
              <a:t>: GPU </a:t>
            </a:r>
            <a:r>
              <a:rPr kumimoji="1" lang="en-US" altLang="ja-JP" dirty="0" err="1" smtClean="0"/>
              <a:t>i</a:t>
            </a:r>
            <a:r>
              <a:rPr kumimoji="1" lang="en-US" altLang="ja-JP" dirty="0" smtClean="0"/>
              <a:t> + 2</a:t>
            </a:r>
            <a:endParaRPr kumimoji="1" lang="ja-JP" altLang="en-US" dirty="0"/>
          </a:p>
        </p:txBody>
      </p:sp>
      <p:sp>
        <p:nvSpPr>
          <p:cNvPr id="59" name="テキスト ボックス 58"/>
          <p:cNvSpPr txBox="1"/>
          <p:nvPr/>
        </p:nvSpPr>
        <p:spPr>
          <a:xfrm>
            <a:off x="1143001" y="4205895"/>
            <a:ext cx="1627932" cy="646331"/>
          </a:xfrm>
          <a:prstGeom prst="rect">
            <a:avLst/>
          </a:prstGeom>
          <a:noFill/>
        </p:spPr>
        <p:txBody>
          <a:bodyPr wrap="none" rtlCol="0">
            <a:spAutoFit/>
          </a:bodyPr>
          <a:lstStyle/>
          <a:p>
            <a:r>
              <a:rPr kumimoji="1" lang="en-US" altLang="ja-JP" dirty="0" err="1" smtClean="0"/>
              <a:t>src</a:t>
            </a:r>
            <a:r>
              <a:rPr kumimoji="1" lang="en-US" altLang="ja-JP" dirty="0" smtClean="0"/>
              <a:t>: GPU </a:t>
            </a:r>
            <a:r>
              <a:rPr kumimoji="1" lang="en-US" altLang="ja-JP" dirty="0" err="1" smtClean="0"/>
              <a:t>i</a:t>
            </a:r>
            <a:endParaRPr kumimoji="1" lang="en-US" altLang="ja-JP" dirty="0" smtClean="0"/>
          </a:p>
          <a:p>
            <a:r>
              <a:rPr kumimoji="1" lang="en-US" altLang="ja-JP" dirty="0" err="1" smtClean="0"/>
              <a:t>dst</a:t>
            </a:r>
            <a:r>
              <a:rPr kumimoji="1" lang="en-US" altLang="ja-JP" dirty="0" smtClean="0"/>
              <a:t>: GPU </a:t>
            </a:r>
            <a:r>
              <a:rPr kumimoji="1" lang="en-US" altLang="ja-JP" dirty="0" err="1" smtClean="0"/>
              <a:t>i</a:t>
            </a:r>
            <a:r>
              <a:rPr kumimoji="1" lang="en-US" altLang="ja-JP" dirty="0" smtClean="0"/>
              <a:t> + 3</a:t>
            </a:r>
            <a:endParaRPr kumimoji="1" lang="ja-JP" altLang="en-US" dirty="0"/>
          </a:p>
        </p:txBody>
      </p:sp>
    </p:spTree>
    <p:custDataLst>
      <p:tags r:id="rId1"/>
    </p:custDataLst>
    <p:extLst>
      <p:ext uri="{BB962C8B-B14F-4D97-AF65-F5344CB8AC3E}">
        <p14:creationId xmlns:p14="http://schemas.microsoft.com/office/powerpoint/2010/main" val="729998271"/>
      </p:ext>
    </p:extLst>
  </p:cSld>
  <p:clrMapOvr>
    <a:masterClrMapping/>
  </p:clrMapOvr>
  <mc:AlternateContent xmlns:mc="http://schemas.openxmlformats.org/markup-compatibility/2006" xmlns:p14="http://schemas.microsoft.com/office/powerpoint/2010/main">
    <mc:Choice Requires="p14">
      <p:transition spd="slow" p14:dur="2000" advTm="94587"/>
    </mc:Choice>
    <mc:Fallback xmlns="">
      <p:transition xmlns:p14="http://schemas.microsoft.com/office/powerpoint/2010/main" spd="slow" advTm="94587"/>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65"/>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6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66"/>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6"/>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5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111"/>
                                        </p:tgtEl>
                                        <p:attrNameLst>
                                          <p:attrName>style.visibility</p:attrName>
                                        </p:attrNameLst>
                                      </p:cBhvr>
                                      <p:to>
                                        <p:strVal val="hidden"/>
                                      </p:to>
                                    </p:set>
                                  </p:childTnLst>
                                </p:cTn>
                              </p:par>
                              <p:par>
                                <p:cTn id="33" presetID="1" presetClass="entr" presetSubtype="0" fill="hold" nodeType="withEffect">
                                  <p:stCondLst>
                                    <p:cond delay="0"/>
                                  </p:stCondLst>
                                  <p:childTnLst>
                                    <p:set>
                                      <p:cBhvr>
                                        <p:cTn id="34" dur="1" fill="hold">
                                          <p:stCondLst>
                                            <p:cond delay="0"/>
                                          </p:stCondLst>
                                        </p:cTn>
                                        <p:tgtEl>
                                          <p:spTgt spid="1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0"/>
                                          </p:stCondLst>
                                        </p:cTn>
                                        <p:tgtEl>
                                          <p:spTgt spid="114"/>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8"/>
                                        </p:tgtEl>
                                        <p:attrNameLst>
                                          <p:attrName>style.visibility</p:attrName>
                                        </p:attrNameLst>
                                      </p:cBhvr>
                                      <p:to>
                                        <p:strVal val="hidden"/>
                                      </p:to>
                                    </p:set>
                                  </p:childTnLst>
                                </p:cTn>
                              </p:par>
                              <p:par>
                                <p:cTn id="41" presetID="1" presetClass="entr" presetSubtype="0" fill="hold" grpId="0" nodeType="withEffect">
                                  <p:stCondLst>
                                    <p:cond delay="0"/>
                                  </p:stCondLst>
                                  <p:childTnLst>
                                    <p:set>
                                      <p:cBhvr>
                                        <p:cTn id="42" dur="1" fill="hold">
                                          <p:stCondLst>
                                            <p:cond delay="0"/>
                                          </p:stCondLst>
                                        </p:cTn>
                                        <p:tgtEl>
                                          <p:spTgt spid="5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nodeType="clickEffect">
                                  <p:stCondLst>
                                    <p:cond delay="0"/>
                                  </p:stCondLst>
                                  <p:childTnLst>
                                    <p:set>
                                      <p:cBhvr>
                                        <p:cTn id="50" dur="1" fill="hold">
                                          <p:stCondLst>
                                            <p:cond delay="0"/>
                                          </p:stCondLst>
                                        </p:cTn>
                                        <p:tgtEl>
                                          <p:spTgt spid="123"/>
                                        </p:tgtEl>
                                        <p:attrNameLst>
                                          <p:attrName>style.visibility</p:attrName>
                                        </p:attrNameLst>
                                      </p:cBhvr>
                                      <p:to>
                                        <p:strVal val="hidden"/>
                                      </p:to>
                                    </p:set>
                                  </p:childTnLst>
                                </p:cTn>
                              </p:par>
                              <p:par>
                                <p:cTn id="51" presetID="1" presetClass="entr" presetSubtype="0" fill="hold" nodeType="withEffect">
                                  <p:stCondLst>
                                    <p:cond delay="0"/>
                                  </p:stCondLst>
                                  <p:childTnLst>
                                    <p:set>
                                      <p:cBhvr>
                                        <p:cTn id="52" dur="1" fill="hold">
                                          <p:stCondLst>
                                            <p:cond delay="0"/>
                                          </p:stCondLst>
                                        </p:cTn>
                                        <p:tgtEl>
                                          <p:spTgt spid="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58" grpId="0"/>
      <p:bldP spid="58" grpId="1"/>
      <p:bldP spid="5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en-US" altLang="ja-JP" dirty="0" smtClean="0">
                <a:solidFill>
                  <a:schemeClr val="bg1">
                    <a:lumMod val="85000"/>
                  </a:schemeClr>
                </a:solidFill>
              </a:rPr>
              <a:t>Background</a:t>
            </a:r>
          </a:p>
          <a:p>
            <a:r>
              <a:rPr kumimoji="1" lang="en-US" altLang="ja-JP" dirty="0" err="1" smtClean="0">
                <a:solidFill>
                  <a:schemeClr val="bg1">
                    <a:lumMod val="85000"/>
                  </a:schemeClr>
                </a:solidFill>
              </a:rPr>
              <a:t>ExpEther</a:t>
            </a:r>
            <a:r>
              <a:rPr kumimoji="1" lang="en-US" altLang="ja-JP" dirty="0" smtClean="0">
                <a:solidFill>
                  <a:schemeClr val="bg1">
                    <a:lumMod val="85000"/>
                  </a:schemeClr>
                </a:solidFill>
              </a:rPr>
              <a:t> &amp; GPU-BOX</a:t>
            </a: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Multi-GPU system using </a:t>
            </a:r>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r>
              <a:rPr kumimoji="1" lang="en-US" altLang="ja-JP" dirty="0">
                <a:solidFill>
                  <a:schemeClr val="bg1">
                    <a:lumMod val="85000"/>
                  </a:schemeClr>
                </a:solidFill>
              </a:rPr>
              <a:t>Breadth First </a:t>
            </a:r>
            <a:r>
              <a:rPr kumimoji="1" lang="en-US" altLang="ja-JP" dirty="0" smtClean="0">
                <a:solidFill>
                  <a:schemeClr val="bg1">
                    <a:lumMod val="85000"/>
                  </a:schemeClr>
                </a:solidFill>
              </a:rPr>
              <a:t>Search</a:t>
            </a:r>
          </a:p>
          <a:p>
            <a:pPr lvl="1"/>
            <a:r>
              <a:rPr kumimoji="1" lang="en-US" altLang="ja-JP" dirty="0" smtClean="0">
                <a:solidFill>
                  <a:schemeClr val="bg1">
                    <a:lumMod val="85000"/>
                  </a:schemeClr>
                </a:solidFill>
              </a:rPr>
              <a:t>Level synchronized BFS</a:t>
            </a:r>
          </a:p>
          <a:p>
            <a:pPr lvl="1"/>
            <a:r>
              <a:rPr kumimoji="1" lang="en-US" altLang="ja-JP" dirty="0" smtClean="0">
                <a:solidFill>
                  <a:schemeClr val="bg1">
                    <a:lumMod val="85000"/>
                  </a:schemeClr>
                </a:solidFill>
              </a:rPr>
              <a:t>Overview of parallel BFS</a:t>
            </a:r>
          </a:p>
          <a:p>
            <a:r>
              <a:rPr kumimoji="1" lang="en-US" altLang="ja-JP" dirty="0" smtClean="0">
                <a:solidFill>
                  <a:schemeClr val="bg1">
                    <a:lumMod val="85000"/>
                  </a:schemeClr>
                </a:solidFill>
              </a:rPr>
              <a:t>Related work</a:t>
            </a:r>
          </a:p>
          <a:p>
            <a:pPr lvl="1"/>
            <a:r>
              <a:rPr kumimoji="1" lang="en-US" altLang="ja-JP" dirty="0" err="1" smtClean="0">
                <a:solidFill>
                  <a:schemeClr val="bg1">
                    <a:lumMod val="85000"/>
                  </a:schemeClr>
                </a:solidFill>
              </a:rPr>
              <a:t>Mastrostefano’s</a:t>
            </a:r>
            <a:r>
              <a:rPr kumimoji="1" lang="en-US" altLang="ja-JP" dirty="0" smtClean="0">
                <a:solidFill>
                  <a:schemeClr val="bg1">
                    <a:lumMod val="85000"/>
                  </a:schemeClr>
                </a:solidFill>
              </a:rPr>
              <a:t> parallel BFS algorithm</a:t>
            </a:r>
          </a:p>
          <a:p>
            <a:r>
              <a:rPr kumimoji="1" lang="en-US" altLang="ja-JP" dirty="0" smtClean="0">
                <a:solidFill>
                  <a:schemeClr val="bg1">
                    <a:lumMod val="85000"/>
                  </a:schemeClr>
                </a:solidFill>
              </a:rPr>
              <a:t>Proposed method</a:t>
            </a:r>
          </a:p>
          <a:p>
            <a:r>
              <a:rPr kumimoji="1" lang="en-US" altLang="ja-JP" dirty="0" smtClean="0">
                <a:solidFill>
                  <a:srgbClr val="C0504D"/>
                </a:solidFill>
              </a:rPr>
              <a:t>Evaluation</a:t>
            </a:r>
          </a:p>
          <a:p>
            <a:pPr lvl="1"/>
            <a:r>
              <a:rPr kumimoji="1" lang="en-US" altLang="ja-JP" dirty="0" smtClean="0">
                <a:solidFill>
                  <a:srgbClr val="C0504D"/>
                </a:solidFill>
              </a:rPr>
              <a:t>Evaluation environment</a:t>
            </a:r>
          </a:p>
          <a:p>
            <a:pPr lvl="1"/>
            <a:r>
              <a:rPr kumimoji="1" lang="en-US" altLang="ja-JP" dirty="0" smtClean="0">
                <a:solidFill>
                  <a:srgbClr val="C0504D"/>
                </a:solidFill>
              </a:rPr>
              <a:t>Traffic reduction by the proposed method</a:t>
            </a:r>
          </a:p>
          <a:p>
            <a:pPr lvl="1"/>
            <a:r>
              <a:rPr kumimoji="1" lang="en-US" altLang="ja-JP" dirty="0" smtClean="0">
                <a:solidFill>
                  <a:srgbClr val="C0504D"/>
                </a:solidFill>
              </a:rPr>
              <a:t>Kernel and Communication time</a:t>
            </a:r>
          </a:p>
          <a:p>
            <a:pPr lvl="1"/>
            <a:r>
              <a:rPr kumimoji="1" lang="en-US" altLang="ja-JP" dirty="0" smtClean="0">
                <a:solidFill>
                  <a:srgbClr val="C0504D"/>
                </a:solidFill>
              </a:rPr>
              <a:t>Traversed Edges Per Second (TEPS)</a:t>
            </a:r>
            <a:endParaRPr kumimoji="1" lang="en-US" altLang="ja-JP" dirty="0">
              <a:solidFill>
                <a:srgbClr val="C0504D"/>
              </a:solidFill>
            </a:endParaRPr>
          </a:p>
          <a:p>
            <a:r>
              <a:rPr kumimoji="1" lang="en-US" altLang="ja-JP" dirty="0" smtClean="0">
                <a:solidFill>
                  <a:schemeClr val="bg1">
                    <a:lumMod val="85000"/>
                  </a:schemeClr>
                </a:solidFill>
              </a:rPr>
              <a:t>Conclusion</a:t>
            </a:r>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19</a:t>
            </a:fld>
            <a:endParaRPr lang="en-US"/>
          </a:p>
        </p:txBody>
      </p:sp>
    </p:spTree>
    <p:extLst>
      <p:ext uri="{BB962C8B-B14F-4D97-AF65-F5344CB8AC3E}">
        <p14:creationId xmlns:p14="http://schemas.microsoft.com/office/powerpoint/2010/main" val="1144861641"/>
      </p:ext>
    </p:extLst>
  </p:cSld>
  <p:clrMapOvr>
    <a:masterClrMapping/>
  </p:clrMapOvr>
  <mc:AlternateContent xmlns:mc="http://schemas.openxmlformats.org/markup-compatibility/2006" xmlns:p14="http://schemas.microsoft.com/office/powerpoint/2010/main">
    <mc:Choice Requires="p14">
      <p:transition spd="slow" p14:dur="2000" advTm="49655"/>
    </mc:Choice>
    <mc:Fallback xmlns="">
      <p:transition xmlns:p14="http://schemas.microsoft.com/office/powerpoint/2010/main" spd="slow" advTm="49655"/>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en-US" altLang="ja-JP" dirty="0" smtClean="0"/>
              <a:t>Background</a:t>
            </a:r>
          </a:p>
          <a:p>
            <a:r>
              <a:rPr kumimoji="1" lang="en-US" altLang="ja-JP" dirty="0" err="1" smtClean="0"/>
              <a:t>ExpEther</a:t>
            </a:r>
            <a:r>
              <a:rPr kumimoji="1" lang="en-US" altLang="ja-JP" dirty="0" smtClean="0"/>
              <a:t> &amp; GPU-BOX</a:t>
            </a:r>
          </a:p>
          <a:p>
            <a:pPr lvl="1"/>
            <a:r>
              <a:rPr kumimoji="1" lang="en-US" altLang="ja-JP" dirty="0" err="1" smtClean="0"/>
              <a:t>ExpEther</a:t>
            </a:r>
            <a:endParaRPr kumimoji="1" lang="en-US" altLang="ja-JP" dirty="0" smtClean="0"/>
          </a:p>
          <a:p>
            <a:pPr lvl="1"/>
            <a:r>
              <a:rPr kumimoji="1" lang="en-US" altLang="ja-JP" dirty="0" smtClean="0"/>
              <a:t>Multi-GPU system using </a:t>
            </a:r>
            <a:r>
              <a:rPr kumimoji="1" lang="en-US" altLang="ja-JP" dirty="0" err="1" smtClean="0"/>
              <a:t>ExpEther</a:t>
            </a:r>
            <a:endParaRPr kumimoji="1" lang="en-US" altLang="ja-JP" dirty="0" smtClean="0"/>
          </a:p>
          <a:p>
            <a:r>
              <a:rPr kumimoji="1" lang="en-US" altLang="ja-JP" dirty="0"/>
              <a:t>Breadth First </a:t>
            </a:r>
            <a:r>
              <a:rPr kumimoji="1" lang="en-US" altLang="ja-JP" dirty="0" smtClean="0"/>
              <a:t>Search</a:t>
            </a:r>
          </a:p>
          <a:p>
            <a:pPr lvl="1"/>
            <a:r>
              <a:rPr kumimoji="1" lang="en-US" altLang="ja-JP" dirty="0" smtClean="0"/>
              <a:t>Level synchronized BFS</a:t>
            </a:r>
          </a:p>
          <a:p>
            <a:pPr lvl="1"/>
            <a:r>
              <a:rPr kumimoji="1" lang="en-US" altLang="ja-JP" dirty="0" smtClean="0"/>
              <a:t>Overview of parallel BFS</a:t>
            </a:r>
          </a:p>
          <a:p>
            <a:r>
              <a:rPr kumimoji="1" lang="en-US" altLang="ja-JP" dirty="0" smtClean="0"/>
              <a:t>Related work</a:t>
            </a:r>
          </a:p>
          <a:p>
            <a:pPr lvl="1"/>
            <a:r>
              <a:rPr kumimoji="1" lang="en-US" altLang="ja-JP" dirty="0" err="1" smtClean="0"/>
              <a:t>Mastrostefano’s</a:t>
            </a:r>
            <a:r>
              <a:rPr kumimoji="1" lang="en-US" altLang="ja-JP" dirty="0" smtClean="0"/>
              <a:t> parallel BFS algorithm</a:t>
            </a:r>
          </a:p>
          <a:p>
            <a:r>
              <a:rPr kumimoji="1" lang="en-US" altLang="ja-JP" dirty="0" smtClean="0"/>
              <a:t>Proposed method</a:t>
            </a:r>
          </a:p>
          <a:p>
            <a:r>
              <a:rPr kumimoji="1" lang="en-US" altLang="ja-JP" dirty="0" smtClean="0"/>
              <a:t>Evaluation</a:t>
            </a:r>
          </a:p>
          <a:p>
            <a:pPr lvl="1"/>
            <a:r>
              <a:rPr kumimoji="1" lang="en-US" altLang="ja-JP" dirty="0" smtClean="0"/>
              <a:t>Evaluation environment</a:t>
            </a:r>
            <a:endParaRPr kumimoji="1" lang="en-US" altLang="ja-JP" dirty="0" smtClean="0">
              <a:solidFill>
                <a:srgbClr val="D9D9D9"/>
              </a:solidFill>
            </a:endParaRPr>
          </a:p>
          <a:p>
            <a:pPr lvl="1"/>
            <a:r>
              <a:rPr kumimoji="1" lang="en-US" altLang="ja-JP" dirty="0" smtClean="0"/>
              <a:t>Traffic reduction by the proposed method</a:t>
            </a:r>
          </a:p>
          <a:p>
            <a:pPr lvl="1"/>
            <a:r>
              <a:rPr kumimoji="1" lang="en-US" altLang="ja-JP" dirty="0" smtClean="0"/>
              <a:t>Kernel and Communication time</a:t>
            </a:r>
          </a:p>
          <a:p>
            <a:pPr lvl="1"/>
            <a:r>
              <a:rPr kumimoji="1" lang="en-US" altLang="ja-JP" dirty="0" smtClean="0"/>
              <a:t>Traversed Edges Per Second (TEPS)</a:t>
            </a:r>
            <a:endParaRPr kumimoji="1" lang="en-US" altLang="ja-JP" dirty="0"/>
          </a:p>
          <a:p>
            <a:r>
              <a:rPr kumimoji="1" lang="en-US" altLang="ja-JP" dirty="0" smtClean="0"/>
              <a:t>Conclusion</a:t>
            </a:r>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a:t>
            </a:fld>
            <a:endParaRPr lang="en-US"/>
          </a:p>
        </p:txBody>
      </p:sp>
    </p:spTree>
    <p:extLst>
      <p:ext uri="{BB962C8B-B14F-4D97-AF65-F5344CB8AC3E}">
        <p14:creationId xmlns:p14="http://schemas.microsoft.com/office/powerpoint/2010/main" val="3217583044"/>
      </p:ext>
    </p:extLst>
  </p:cSld>
  <p:clrMapOvr>
    <a:masterClrMapping/>
  </p:clrMapOvr>
  <mc:AlternateContent xmlns:mc="http://schemas.openxmlformats.org/markup-compatibility/2006" xmlns:p14="http://schemas.microsoft.com/office/powerpoint/2010/main">
    <mc:Choice Requires="p14">
      <p:transition spd="slow" p14:dur="2000" advTm="38737"/>
    </mc:Choice>
    <mc:Fallback xmlns="">
      <p:transition xmlns:p14="http://schemas.microsoft.com/office/powerpoint/2010/main" spd="slow" advTm="38737"/>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Evaluation environment</a:t>
            </a:r>
            <a:endParaRPr kumimoji="1" lang="ja-JP" altLang="en-US" dirty="0"/>
          </a:p>
        </p:txBody>
      </p:sp>
      <p:pic>
        <p:nvPicPr>
          <p:cNvPr id="12" name="図 11" descr="graph500-logo_2.jpg"/>
          <p:cNvPicPr>
            <a:picLocks noChangeAspect="1"/>
          </p:cNvPicPr>
          <p:nvPr/>
        </p:nvPicPr>
        <p:blipFill rotWithShape="1">
          <a:blip r:embed="rId3">
            <a:extLst>
              <a:ext uri="{28A0092B-C50C-407E-A947-70E740481C1C}">
                <a14:useLocalDpi xmlns:a14="http://schemas.microsoft.com/office/drawing/2010/main" val="0"/>
              </a:ext>
            </a:extLst>
          </a:blip>
          <a:srcRect b="12324"/>
          <a:stretch/>
        </p:blipFill>
        <p:spPr>
          <a:xfrm>
            <a:off x="6148756" y="4580676"/>
            <a:ext cx="2725426" cy="1762301"/>
          </a:xfrm>
          <a:prstGeom prst="rect">
            <a:avLst/>
          </a:prstGeom>
        </p:spPr>
      </p:pic>
      <p:sp>
        <p:nvSpPr>
          <p:cNvPr id="4" name="日付プレースホルダー 3"/>
          <p:cNvSpPr>
            <a:spLocks noGrp="1"/>
          </p:cNvSpPr>
          <p:nvPr>
            <p:ph type="dt" sz="half" idx="10"/>
          </p:nvPr>
        </p:nvSpPr>
        <p:spPr/>
        <p:txBody>
          <a:bodyPr/>
          <a:lstStyle/>
          <a:p>
            <a:fld id="{AFA21AF3-BA48-E54C-85FD-ED6B9840EFFB}"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20</a:t>
            </a:fld>
            <a:endParaRPr lang="en-US"/>
          </a:p>
        </p:txBody>
      </p:sp>
      <p:graphicFrame>
        <p:nvGraphicFramePr>
          <p:cNvPr id="11" name="コンテンツ プレースホルダー 10"/>
          <p:cNvGraphicFramePr>
            <a:graphicFrameLocks noGrp="1"/>
          </p:cNvGraphicFramePr>
          <p:nvPr>
            <p:ph idx="1"/>
            <p:extLst>
              <p:ext uri="{D42A27DB-BD31-4B8C-83A1-F6EECF244321}">
                <p14:modId xmlns:p14="http://schemas.microsoft.com/office/powerpoint/2010/main" val="1930150384"/>
              </p:ext>
            </p:extLst>
          </p:nvPr>
        </p:nvGraphicFramePr>
        <p:xfrm>
          <a:off x="457204" y="2056829"/>
          <a:ext cx="5334117" cy="1524000"/>
        </p:xfrm>
        <a:graphic>
          <a:graphicData uri="http://schemas.openxmlformats.org/drawingml/2006/table">
            <a:tbl>
              <a:tblPr firstRow="1" bandRow="1">
                <a:tableStyleId>{BC89EF96-8CEA-46FF-86C4-4CE0E7609802}</a:tableStyleId>
              </a:tblPr>
              <a:tblGrid>
                <a:gridCol w="1873282"/>
                <a:gridCol w="3460835"/>
              </a:tblGrid>
              <a:tr h="381000">
                <a:tc>
                  <a:txBody>
                    <a:bodyPr/>
                    <a:lstStyle/>
                    <a:p>
                      <a:r>
                        <a:rPr kumimoji="1" lang="en-US" altLang="ja-JP" sz="1900" b="0" dirty="0" smtClean="0"/>
                        <a:t>CPU</a:t>
                      </a:r>
                      <a:endParaRPr kumimoji="1" lang="ja-JP" altLang="en-US" sz="1900" b="0" dirty="0"/>
                    </a:p>
                  </a:txBody>
                  <a:tcPr/>
                </a:tc>
                <a:tc>
                  <a:txBody>
                    <a:bodyPr/>
                    <a:lstStyle/>
                    <a:p>
                      <a:r>
                        <a:rPr kumimoji="1" lang="en-US" altLang="ja-JP" sz="1900" b="0" dirty="0" smtClean="0"/>
                        <a:t>Intel Xeon E5-1650 @ 3.2GHz</a:t>
                      </a:r>
                      <a:endParaRPr kumimoji="1" lang="ja-JP" altLang="en-US" sz="1900" b="0" dirty="0"/>
                    </a:p>
                  </a:txBody>
                  <a:tcPr/>
                </a:tc>
              </a:tr>
              <a:tr h="381000">
                <a:tc>
                  <a:txBody>
                    <a:bodyPr/>
                    <a:lstStyle/>
                    <a:p>
                      <a:r>
                        <a:rPr kumimoji="1" lang="en-US" altLang="ja-JP" sz="1900" dirty="0" smtClean="0"/>
                        <a:t>GPU</a:t>
                      </a:r>
                      <a:endParaRPr kumimoji="1" lang="ja-JP" altLang="en-US" sz="1900" dirty="0"/>
                    </a:p>
                  </a:txBody>
                  <a:tcPr/>
                </a:tc>
                <a:tc>
                  <a:txBody>
                    <a:bodyPr/>
                    <a:lstStyle/>
                    <a:p>
                      <a:r>
                        <a:rPr kumimoji="1" lang="en-US" altLang="ja-JP" sz="1900" dirty="0" smtClean="0"/>
                        <a:t>NVIDIA Tesla C2050 x 4</a:t>
                      </a:r>
                      <a:endParaRPr kumimoji="1" lang="ja-JP" altLang="en-US" sz="1900" dirty="0"/>
                    </a:p>
                  </a:txBody>
                  <a:tcPr/>
                </a:tc>
              </a:tr>
              <a:tr h="381000">
                <a:tc>
                  <a:txBody>
                    <a:bodyPr/>
                    <a:lstStyle/>
                    <a:p>
                      <a:r>
                        <a:rPr kumimoji="1" lang="en-US" altLang="ja-JP" sz="1900" dirty="0" smtClean="0"/>
                        <a:t>Host Memory</a:t>
                      </a:r>
                      <a:endParaRPr kumimoji="1" lang="ja-JP" altLang="en-US" sz="1900" dirty="0"/>
                    </a:p>
                  </a:txBody>
                  <a:tcPr/>
                </a:tc>
                <a:tc>
                  <a:txBody>
                    <a:bodyPr/>
                    <a:lstStyle/>
                    <a:p>
                      <a:r>
                        <a:rPr kumimoji="1" lang="en-US" altLang="ja-JP" sz="1900" dirty="0" smtClean="0"/>
                        <a:t>16 GB</a:t>
                      </a:r>
                      <a:endParaRPr kumimoji="1" lang="ja-JP" altLang="en-US" sz="1900" dirty="0"/>
                    </a:p>
                  </a:txBody>
                  <a:tcPr/>
                </a:tc>
              </a:tr>
              <a:tr h="381000">
                <a:tc>
                  <a:txBody>
                    <a:bodyPr/>
                    <a:lstStyle/>
                    <a:p>
                      <a:r>
                        <a:rPr kumimoji="1" lang="en-US" altLang="ja-JP" sz="1900" dirty="0" smtClean="0"/>
                        <a:t>Network</a:t>
                      </a:r>
                      <a:endParaRPr kumimoji="1" lang="ja-JP" altLang="en-US" sz="1900" dirty="0"/>
                    </a:p>
                  </a:txBody>
                  <a:tcPr/>
                </a:tc>
                <a:tc>
                  <a:txBody>
                    <a:bodyPr/>
                    <a:lstStyle/>
                    <a:p>
                      <a:r>
                        <a:rPr kumimoji="1" lang="en-US" altLang="ja-JP" sz="1900" dirty="0" smtClean="0"/>
                        <a:t>10Gb</a:t>
                      </a:r>
                      <a:r>
                        <a:rPr kumimoji="1" lang="en-US" altLang="ja-JP" sz="1900" baseline="0" dirty="0" smtClean="0"/>
                        <a:t> Ethernet x 2</a:t>
                      </a:r>
                      <a:endParaRPr kumimoji="1" lang="ja-JP" altLang="en-US" sz="1900" dirty="0"/>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58218191"/>
              </p:ext>
            </p:extLst>
          </p:nvPr>
        </p:nvGraphicFramePr>
        <p:xfrm>
          <a:off x="457204" y="4287691"/>
          <a:ext cx="5334117" cy="2286000"/>
        </p:xfrm>
        <a:graphic>
          <a:graphicData uri="http://schemas.openxmlformats.org/drawingml/2006/table">
            <a:tbl>
              <a:tblPr firstRow="1" bandRow="1">
                <a:tableStyleId>{BC89EF96-8CEA-46FF-86C4-4CE0E7609802}</a:tableStyleId>
              </a:tblPr>
              <a:tblGrid>
                <a:gridCol w="1873282"/>
                <a:gridCol w="3460835"/>
              </a:tblGrid>
              <a:tr h="381000">
                <a:tc>
                  <a:txBody>
                    <a:bodyPr/>
                    <a:lstStyle/>
                    <a:p>
                      <a:r>
                        <a:rPr kumimoji="1" lang="en-US" altLang="ja-JP" sz="1900" b="0" dirty="0" smtClean="0"/>
                        <a:t>OS</a:t>
                      </a:r>
                      <a:endParaRPr kumimoji="1" lang="ja-JP" altLang="en-US" sz="1900" b="0" dirty="0"/>
                    </a:p>
                  </a:txBody>
                  <a:tcPr/>
                </a:tc>
                <a:tc>
                  <a:txBody>
                    <a:bodyPr/>
                    <a:lstStyle/>
                    <a:p>
                      <a:r>
                        <a:rPr kumimoji="1" lang="en-US" altLang="ja-JP" sz="1900" b="0" dirty="0" err="1" smtClean="0"/>
                        <a:t>CentOS</a:t>
                      </a:r>
                      <a:r>
                        <a:rPr kumimoji="1" lang="en-US" altLang="ja-JP" sz="1900" b="0" baseline="0" dirty="0" smtClean="0"/>
                        <a:t> 6.3</a:t>
                      </a:r>
                      <a:endParaRPr kumimoji="1" lang="ja-JP" altLang="en-US" sz="1900" b="0" dirty="0"/>
                    </a:p>
                  </a:txBody>
                  <a:tcPr/>
                </a:tc>
              </a:tr>
              <a:tr h="381000">
                <a:tc>
                  <a:txBody>
                    <a:bodyPr/>
                    <a:lstStyle/>
                    <a:p>
                      <a:r>
                        <a:rPr kumimoji="1" lang="en-US" altLang="ja-JP" sz="1900" dirty="0" smtClean="0"/>
                        <a:t>Host Compiler</a:t>
                      </a:r>
                      <a:endParaRPr kumimoji="1" lang="ja-JP" altLang="en-US" sz="1900" dirty="0"/>
                    </a:p>
                  </a:txBody>
                  <a:tcPr/>
                </a:tc>
                <a:tc>
                  <a:txBody>
                    <a:bodyPr/>
                    <a:lstStyle/>
                    <a:p>
                      <a:r>
                        <a:rPr kumimoji="1" lang="en-US" altLang="ja-JP" sz="1900" dirty="0" err="1" smtClean="0"/>
                        <a:t>gcc</a:t>
                      </a:r>
                      <a:r>
                        <a:rPr kumimoji="1" lang="en-US" altLang="ja-JP" sz="1900" dirty="0" smtClean="0"/>
                        <a:t> 4.4</a:t>
                      </a:r>
                      <a:endParaRPr kumimoji="1" lang="ja-JP" altLang="en-US" sz="1900" dirty="0"/>
                    </a:p>
                  </a:txBody>
                  <a:tcPr/>
                </a:tc>
              </a:tr>
              <a:tr h="381000">
                <a:tc>
                  <a:txBody>
                    <a:bodyPr/>
                    <a:lstStyle/>
                    <a:p>
                      <a:r>
                        <a:rPr kumimoji="1" lang="en-US" altLang="ja-JP" sz="1900" dirty="0" smtClean="0"/>
                        <a:t>CUDA</a:t>
                      </a:r>
                      <a:endParaRPr kumimoji="1" lang="ja-JP" altLang="en-US" sz="1900" dirty="0"/>
                    </a:p>
                  </a:txBody>
                  <a:tcPr/>
                </a:tc>
                <a:tc>
                  <a:txBody>
                    <a:bodyPr/>
                    <a:lstStyle/>
                    <a:p>
                      <a:r>
                        <a:rPr kumimoji="1" lang="en-US" altLang="ja-JP" sz="1900" dirty="0" smtClean="0"/>
                        <a:t>Toolkit 5.5</a:t>
                      </a:r>
                    </a:p>
                  </a:txBody>
                  <a:tcPr/>
                </a:tc>
              </a:tr>
              <a:tr h="381000">
                <a:tc>
                  <a:txBody>
                    <a:bodyPr/>
                    <a:lstStyle/>
                    <a:p>
                      <a:r>
                        <a:rPr kumimoji="1" lang="en-US" altLang="ja-JP" sz="1800" dirty="0" smtClean="0"/>
                        <a:t>Compiler Option</a:t>
                      </a:r>
                      <a:endParaRPr kumimoji="1" lang="ja-JP" altLang="en-US" sz="1800" dirty="0"/>
                    </a:p>
                  </a:txBody>
                  <a:tcPr/>
                </a:tc>
                <a:tc>
                  <a:txBody>
                    <a:bodyPr/>
                    <a:lstStyle/>
                    <a:p>
                      <a:r>
                        <a:rPr kumimoji="1" lang="en-US" altLang="ja-JP" sz="1900" baseline="0" dirty="0" err="1" smtClean="0"/>
                        <a:t>nvcc</a:t>
                      </a:r>
                      <a:r>
                        <a:rPr kumimoji="1" lang="en-US" altLang="ja-JP" sz="1900" baseline="0" dirty="0" smtClean="0"/>
                        <a:t> -arch sm_20 -O3</a:t>
                      </a:r>
                    </a:p>
                  </a:txBody>
                  <a:tcPr/>
                </a:tc>
              </a:tr>
              <a:tr h="381000">
                <a:tc>
                  <a:txBody>
                    <a:bodyPr/>
                    <a:lstStyle/>
                    <a:p>
                      <a:r>
                        <a:rPr kumimoji="1" lang="en-US" altLang="ja-JP" sz="1900" dirty="0" smtClean="0"/>
                        <a:t>Library</a:t>
                      </a:r>
                      <a:endParaRPr kumimoji="1" lang="ja-JP" altLang="en-US" sz="1900" dirty="0"/>
                    </a:p>
                  </a:txBody>
                  <a:tcPr/>
                </a:tc>
                <a:tc>
                  <a:txBody>
                    <a:bodyPr/>
                    <a:lstStyle/>
                    <a:p>
                      <a:r>
                        <a:rPr kumimoji="1" lang="en-US" altLang="ja-JP" sz="1900" baseline="0" dirty="0" smtClean="0"/>
                        <a:t>CUB v1.2.3</a:t>
                      </a:r>
                    </a:p>
                  </a:txBody>
                  <a:tcPr/>
                </a:tc>
              </a:tr>
              <a:tr h="381000">
                <a:tc>
                  <a:txBody>
                    <a:bodyPr/>
                    <a:lstStyle/>
                    <a:p>
                      <a:r>
                        <a:rPr kumimoji="1" lang="en-US" altLang="ja-JP" sz="1900" dirty="0" smtClean="0"/>
                        <a:t>Benchmark</a:t>
                      </a:r>
                      <a:endParaRPr kumimoji="1" lang="ja-JP" altLang="en-US" sz="1900" dirty="0"/>
                    </a:p>
                  </a:txBody>
                  <a:tcPr/>
                </a:tc>
                <a:tc>
                  <a:txBody>
                    <a:bodyPr/>
                    <a:lstStyle/>
                    <a:p>
                      <a:r>
                        <a:rPr kumimoji="1" lang="en-US" altLang="ja-JP" sz="1900" baseline="0" dirty="0" smtClean="0"/>
                        <a:t>Graph500</a:t>
                      </a:r>
                    </a:p>
                  </a:txBody>
                  <a:tcPr/>
                </a:tc>
              </a:tr>
            </a:tbl>
          </a:graphicData>
        </a:graphic>
      </p:graphicFrame>
      <p:sp>
        <p:nvSpPr>
          <p:cNvPr id="8" name="テキスト ボックス 7"/>
          <p:cNvSpPr txBox="1"/>
          <p:nvPr/>
        </p:nvSpPr>
        <p:spPr>
          <a:xfrm>
            <a:off x="457204" y="1687497"/>
            <a:ext cx="1185315" cy="369332"/>
          </a:xfrm>
          <a:prstGeom prst="rect">
            <a:avLst/>
          </a:prstGeom>
          <a:noFill/>
        </p:spPr>
        <p:txBody>
          <a:bodyPr wrap="none" rtlCol="0">
            <a:spAutoFit/>
          </a:bodyPr>
          <a:lstStyle/>
          <a:p>
            <a:r>
              <a:rPr kumimoji="1" lang="en-US" altLang="ja-JP" dirty="0" smtClean="0"/>
              <a:t>Hardware</a:t>
            </a:r>
            <a:endParaRPr kumimoji="1" lang="ja-JP" altLang="en-US" dirty="0"/>
          </a:p>
        </p:txBody>
      </p:sp>
      <p:sp>
        <p:nvSpPr>
          <p:cNvPr id="36" name="テキスト ボックス 35"/>
          <p:cNvSpPr txBox="1"/>
          <p:nvPr/>
        </p:nvSpPr>
        <p:spPr>
          <a:xfrm>
            <a:off x="457204" y="3918359"/>
            <a:ext cx="1095597" cy="369332"/>
          </a:xfrm>
          <a:prstGeom prst="rect">
            <a:avLst/>
          </a:prstGeom>
          <a:noFill/>
        </p:spPr>
        <p:txBody>
          <a:bodyPr wrap="none" rtlCol="0">
            <a:spAutoFit/>
          </a:bodyPr>
          <a:lstStyle/>
          <a:p>
            <a:r>
              <a:rPr kumimoji="1" lang="en-US" altLang="ja-JP" dirty="0" smtClean="0"/>
              <a:t>Software</a:t>
            </a:r>
            <a:endParaRPr kumimoji="1" lang="ja-JP" altLang="en-US" dirty="0"/>
          </a:p>
        </p:txBody>
      </p:sp>
      <p:grpSp>
        <p:nvGrpSpPr>
          <p:cNvPr id="34" name="図形グループ 33"/>
          <p:cNvGrpSpPr/>
          <p:nvPr/>
        </p:nvGrpSpPr>
        <p:grpSpPr>
          <a:xfrm>
            <a:off x="6054104" y="1256456"/>
            <a:ext cx="2820078" cy="3172068"/>
            <a:chOff x="5491083" y="893180"/>
            <a:chExt cx="2820078" cy="3172068"/>
          </a:xfrm>
        </p:grpSpPr>
        <p:sp>
          <p:nvSpPr>
            <p:cNvPr id="35" name="正方形/長方形 34"/>
            <p:cNvSpPr/>
            <p:nvPr/>
          </p:nvSpPr>
          <p:spPr>
            <a:xfrm>
              <a:off x="7434861" y="893180"/>
              <a:ext cx="876300" cy="2704728"/>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7" name="正方形/長方形 36"/>
            <p:cNvSpPr/>
            <p:nvPr/>
          </p:nvSpPr>
          <p:spPr>
            <a:xfrm>
              <a:off x="7562630" y="1967448"/>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38" name="正方形/長方形 37"/>
            <p:cNvSpPr/>
            <p:nvPr/>
          </p:nvSpPr>
          <p:spPr>
            <a:xfrm>
              <a:off x="7562630" y="1648746"/>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2" name="正方形/長方形 61"/>
            <p:cNvSpPr/>
            <p:nvPr/>
          </p:nvSpPr>
          <p:spPr>
            <a:xfrm>
              <a:off x="7562630" y="1329361"/>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3" name="正方形/長方形 62"/>
            <p:cNvSpPr/>
            <p:nvPr/>
          </p:nvSpPr>
          <p:spPr>
            <a:xfrm>
              <a:off x="7562630" y="1010659"/>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4" name="正方形/長方形 63"/>
            <p:cNvSpPr/>
            <p:nvPr/>
          </p:nvSpPr>
          <p:spPr>
            <a:xfrm>
              <a:off x="7562630" y="3234294"/>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5" name="正方形/長方形 64"/>
            <p:cNvSpPr/>
            <p:nvPr/>
          </p:nvSpPr>
          <p:spPr>
            <a:xfrm>
              <a:off x="7562630" y="2915592"/>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6" name="正方形/長方形 65"/>
            <p:cNvSpPr/>
            <p:nvPr/>
          </p:nvSpPr>
          <p:spPr>
            <a:xfrm>
              <a:off x="7562630" y="2596207"/>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7" name="正方形/長方形 66"/>
            <p:cNvSpPr/>
            <p:nvPr/>
          </p:nvSpPr>
          <p:spPr>
            <a:xfrm>
              <a:off x="7562630" y="2277505"/>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68" name="図形グループ 67"/>
            <p:cNvGrpSpPr/>
            <p:nvPr/>
          </p:nvGrpSpPr>
          <p:grpSpPr>
            <a:xfrm>
              <a:off x="5491083" y="1887939"/>
              <a:ext cx="811181" cy="1027653"/>
              <a:chOff x="5293286" y="2699671"/>
              <a:chExt cx="811181" cy="1027653"/>
            </a:xfrm>
          </p:grpSpPr>
          <p:sp>
            <p:nvSpPr>
              <p:cNvPr id="84" name="正方形/長方形 83"/>
              <p:cNvSpPr/>
              <p:nvPr/>
            </p:nvSpPr>
            <p:spPr>
              <a:xfrm>
                <a:off x="5293286" y="2699671"/>
                <a:ext cx="811181" cy="1027653"/>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5" name="正方形/長方形 84"/>
              <p:cNvSpPr/>
              <p:nvPr/>
            </p:nvSpPr>
            <p:spPr>
              <a:xfrm>
                <a:off x="5388160" y="2816691"/>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grpSp>
        <p:cxnSp>
          <p:nvCxnSpPr>
            <p:cNvPr id="69" name="直線コネクタ 68"/>
            <p:cNvCxnSpPr>
              <a:stCxn id="85" idx="3"/>
            </p:cNvCxnSpPr>
            <p:nvPr/>
          </p:nvCxnSpPr>
          <p:spPr>
            <a:xfrm>
              <a:off x="6210750" y="2127858"/>
              <a:ext cx="599514" cy="0"/>
            </a:xfrm>
            <a:prstGeom prst="line">
              <a:avLst/>
            </a:prstGeom>
            <a:ln>
              <a:prstDash val="solid"/>
            </a:ln>
          </p:spPr>
          <p:style>
            <a:lnRef idx="2">
              <a:schemeClr val="dk1"/>
            </a:lnRef>
            <a:fillRef idx="1">
              <a:schemeClr val="lt1"/>
            </a:fillRef>
            <a:effectRef idx="0">
              <a:schemeClr val="dk1"/>
            </a:effectRef>
            <a:fontRef idx="minor">
              <a:schemeClr val="dk1"/>
            </a:fontRef>
          </p:style>
        </p:cxnSp>
        <p:sp>
          <p:nvSpPr>
            <p:cNvPr id="70" name="テキスト ボックス 69"/>
            <p:cNvSpPr txBox="1"/>
            <p:nvPr/>
          </p:nvSpPr>
          <p:spPr>
            <a:xfrm>
              <a:off x="5718064" y="1185856"/>
              <a:ext cx="1057276" cy="369332"/>
            </a:xfrm>
            <a:prstGeom prst="rect">
              <a:avLst/>
            </a:prstGeom>
            <a:noFill/>
          </p:spPr>
          <p:txBody>
            <a:bodyPr wrap="none" rtlCol="0">
              <a:spAutoFit/>
            </a:bodyPr>
            <a:lstStyle/>
            <a:p>
              <a:r>
                <a:rPr kumimoji="1" lang="en-US" altLang="ja-JP" dirty="0" smtClean="0"/>
                <a:t>Ethernet</a:t>
              </a:r>
              <a:endParaRPr kumimoji="1" lang="ja-JP" altLang="en-US" dirty="0"/>
            </a:p>
          </p:txBody>
        </p:sp>
        <p:cxnSp>
          <p:nvCxnSpPr>
            <p:cNvPr id="71" name="直線矢印コネクタ 70"/>
            <p:cNvCxnSpPr>
              <a:stCxn id="70" idx="2"/>
            </p:cNvCxnSpPr>
            <p:nvPr/>
          </p:nvCxnSpPr>
          <p:spPr>
            <a:xfrm>
              <a:off x="6246702" y="1555188"/>
              <a:ext cx="316658" cy="53515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
          <p:nvSpPr>
            <p:cNvPr id="72" name="テキスト ボックス 71"/>
            <p:cNvSpPr txBox="1"/>
            <p:nvPr/>
          </p:nvSpPr>
          <p:spPr>
            <a:xfrm>
              <a:off x="5646154" y="2987861"/>
              <a:ext cx="505329" cy="369332"/>
            </a:xfrm>
            <a:prstGeom prst="rect">
              <a:avLst/>
            </a:prstGeom>
            <a:noFill/>
          </p:spPr>
          <p:txBody>
            <a:bodyPr wrap="none" rtlCol="0">
              <a:spAutoFit/>
            </a:bodyPr>
            <a:lstStyle/>
            <a:p>
              <a:r>
                <a:rPr kumimoji="1" lang="en-US" altLang="ja-JP" dirty="0" smtClean="0"/>
                <a:t>PC</a:t>
              </a:r>
              <a:endParaRPr kumimoji="1" lang="ja-JP" altLang="en-US" dirty="0"/>
            </a:p>
          </p:txBody>
        </p:sp>
        <p:sp>
          <p:nvSpPr>
            <p:cNvPr id="73" name="テキスト ボックス 72"/>
            <p:cNvSpPr txBox="1"/>
            <p:nvPr/>
          </p:nvSpPr>
          <p:spPr>
            <a:xfrm>
              <a:off x="6981422" y="3695916"/>
              <a:ext cx="1249223" cy="369332"/>
            </a:xfrm>
            <a:prstGeom prst="rect">
              <a:avLst/>
            </a:prstGeom>
            <a:noFill/>
          </p:spPr>
          <p:txBody>
            <a:bodyPr wrap="none" rtlCol="0">
              <a:spAutoFit/>
            </a:bodyPr>
            <a:lstStyle/>
            <a:p>
              <a:r>
                <a:rPr kumimoji="1" lang="en-US" altLang="ja-JP" dirty="0" smtClean="0"/>
                <a:t>GPU-BOX</a:t>
              </a:r>
              <a:endParaRPr kumimoji="1" lang="ja-JP" altLang="en-US" dirty="0"/>
            </a:p>
          </p:txBody>
        </p:sp>
        <p:grpSp>
          <p:nvGrpSpPr>
            <p:cNvPr id="74" name="図形グループ 73"/>
            <p:cNvGrpSpPr/>
            <p:nvPr/>
          </p:nvGrpSpPr>
          <p:grpSpPr>
            <a:xfrm>
              <a:off x="6810264" y="893180"/>
              <a:ext cx="752366" cy="2704728"/>
              <a:chOff x="6810264" y="893180"/>
              <a:chExt cx="752366" cy="2704728"/>
            </a:xfrm>
          </p:grpSpPr>
          <p:sp>
            <p:nvSpPr>
              <p:cNvPr id="75" name="正方形/長方形 74"/>
              <p:cNvSpPr/>
              <p:nvPr/>
            </p:nvSpPr>
            <p:spPr>
              <a:xfrm rot="16200000">
                <a:off x="5635645" y="2067799"/>
                <a:ext cx="2704728" cy="355490"/>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en-US" altLang="ja-JP" dirty="0" smtClean="0">
                    <a:latin typeface="Calibri" panose="020F0502020204030204" pitchFamily="34" charset="0"/>
                  </a:rPr>
                  <a:t>Switch</a:t>
                </a:r>
                <a:endParaRPr kumimoji="1" lang="ja-JP" altLang="en-US" dirty="0">
                  <a:latin typeface="Calibri" panose="020F0502020204030204" pitchFamily="34" charset="0"/>
                </a:endParaRPr>
              </a:p>
            </p:txBody>
          </p:sp>
          <p:cxnSp>
            <p:nvCxnSpPr>
              <p:cNvPr id="76" name="直線コネクタ 75"/>
              <p:cNvCxnSpPr>
                <a:stCxn id="63" idx="1"/>
              </p:cNvCxnSpPr>
              <p:nvPr/>
            </p:nvCxnSpPr>
            <p:spPr>
              <a:xfrm flipH="1" flipV="1">
                <a:off x="7165755" y="1130300"/>
                <a:ext cx="396875" cy="3258"/>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7" name="直線コネクタ 76"/>
              <p:cNvCxnSpPr>
                <a:stCxn id="62" idx="1"/>
              </p:cNvCxnSpPr>
              <p:nvPr/>
            </p:nvCxnSpPr>
            <p:spPr>
              <a:xfrm flipH="1" flipV="1">
                <a:off x="7165756" y="1447800"/>
                <a:ext cx="396874" cy="446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8" name="直線コネクタ 77"/>
              <p:cNvCxnSpPr>
                <a:stCxn id="38" idx="1"/>
              </p:cNvCxnSpPr>
              <p:nvPr/>
            </p:nvCxnSpPr>
            <p:spPr>
              <a:xfrm flipH="1">
                <a:off x="7165756" y="1771645"/>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9" name="直線コネクタ 78"/>
              <p:cNvCxnSpPr>
                <a:stCxn id="37" idx="1"/>
              </p:cNvCxnSpPr>
              <p:nvPr/>
            </p:nvCxnSpPr>
            <p:spPr>
              <a:xfrm flipH="1">
                <a:off x="7165756" y="2090347"/>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0" name="直線コネクタ 79"/>
              <p:cNvCxnSpPr>
                <a:stCxn id="67" idx="1"/>
              </p:cNvCxnSpPr>
              <p:nvPr/>
            </p:nvCxnSpPr>
            <p:spPr>
              <a:xfrm flipH="1">
                <a:off x="7165756" y="2400404"/>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1" name="直線コネクタ 80"/>
              <p:cNvCxnSpPr>
                <a:stCxn id="66" idx="1"/>
              </p:cNvCxnSpPr>
              <p:nvPr/>
            </p:nvCxnSpPr>
            <p:spPr>
              <a:xfrm flipH="1">
                <a:off x="7165756" y="2719106"/>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2" name="直線コネクタ 81"/>
              <p:cNvCxnSpPr>
                <a:stCxn id="65" idx="1"/>
              </p:cNvCxnSpPr>
              <p:nvPr/>
            </p:nvCxnSpPr>
            <p:spPr>
              <a:xfrm flipH="1" flipV="1">
                <a:off x="7165756" y="3038490"/>
                <a:ext cx="396874" cy="1"/>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3" name="直線コネクタ 82"/>
              <p:cNvCxnSpPr>
                <a:stCxn id="64" idx="1"/>
              </p:cNvCxnSpPr>
              <p:nvPr/>
            </p:nvCxnSpPr>
            <p:spPr>
              <a:xfrm flipH="1">
                <a:off x="7165756" y="3357193"/>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sp>
        <p:nvSpPr>
          <p:cNvPr id="3" name="正方形/長方形 2"/>
          <p:cNvSpPr/>
          <p:nvPr/>
        </p:nvSpPr>
        <p:spPr>
          <a:xfrm>
            <a:off x="6149835" y="2747780"/>
            <a:ext cx="623936" cy="423406"/>
          </a:xfrm>
          <a:prstGeom prst="rect">
            <a:avLst/>
          </a:prstGeom>
          <a:solidFill>
            <a:schemeClr val="bg1">
              <a:lumMod val="8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sz="1400" dirty="0" smtClean="0">
                <a:latin typeface="Calibri" panose="020F0502020204030204" pitchFamily="34" charset="0"/>
              </a:rPr>
              <a:t>Host </a:t>
            </a:r>
            <a:r>
              <a:rPr kumimoji="1" lang="en-US" altLang="ja-JP" sz="1400" dirty="0" err="1" smtClean="0">
                <a:latin typeface="Calibri" panose="020F0502020204030204" pitchFamily="34" charset="0"/>
              </a:rPr>
              <a:t>Mem</a:t>
            </a:r>
            <a:endParaRPr kumimoji="1" lang="ja-JP" altLang="en-US" sz="1400" dirty="0">
              <a:latin typeface="Calibri" panose="020F0502020204030204" pitchFamily="34" charset="0"/>
            </a:endParaRPr>
          </a:p>
        </p:txBody>
      </p:sp>
    </p:spTree>
    <p:extLst>
      <p:ext uri="{BB962C8B-B14F-4D97-AF65-F5344CB8AC3E}">
        <p14:creationId xmlns:p14="http://schemas.microsoft.com/office/powerpoint/2010/main" val="634412676"/>
      </p:ext>
    </p:extLst>
  </p:cSld>
  <p:clrMapOvr>
    <a:masterClrMapping/>
  </p:clrMapOvr>
  <mc:AlternateContent xmlns:mc="http://schemas.openxmlformats.org/markup-compatibility/2006" xmlns:p14="http://schemas.microsoft.com/office/powerpoint/2010/main">
    <mc:Choice Requires="p14">
      <p:transition spd="slow" p14:dur="2000" advTm="24679"/>
    </mc:Choice>
    <mc:Fallback xmlns="">
      <p:transition xmlns:p14="http://schemas.microsoft.com/office/powerpoint/2010/main" spd="slow" advTm="24679"/>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コンテンツ プレースホルダー 14"/>
          <p:cNvGraphicFramePr>
            <a:graphicFrameLocks noGrp="1"/>
          </p:cNvGraphicFramePr>
          <p:nvPr>
            <p:ph idx="1"/>
            <p:extLst>
              <p:ext uri="{D42A27DB-BD31-4B8C-83A1-F6EECF244321}">
                <p14:modId xmlns:p14="http://schemas.microsoft.com/office/powerpoint/2010/main" val="1850847368"/>
              </p:ext>
            </p:extLst>
          </p:nvPr>
        </p:nvGraphicFramePr>
        <p:xfrm>
          <a:off x="457200" y="2053650"/>
          <a:ext cx="8229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a:xfrm>
            <a:off x="457200" y="373337"/>
            <a:ext cx="8229600" cy="990600"/>
          </a:xfrm>
        </p:spPr>
        <p:txBody>
          <a:bodyPr>
            <a:normAutofit/>
          </a:bodyPr>
          <a:lstStyle/>
          <a:p>
            <a:r>
              <a:rPr kumimoji="1" lang="en-US" altLang="ja-JP" dirty="0" smtClean="0"/>
              <a:t>Reduce copy size between all GPUs</a:t>
            </a:r>
            <a:endParaRPr kumimoji="1" lang="ja-JP" altLang="en-US" dirty="0"/>
          </a:p>
        </p:txBody>
      </p:sp>
      <p:sp>
        <p:nvSpPr>
          <p:cNvPr id="4" name="日付プレースホルダー 3"/>
          <p:cNvSpPr>
            <a:spLocks noGrp="1"/>
          </p:cNvSpPr>
          <p:nvPr>
            <p:ph type="dt" sz="half" idx="10"/>
          </p:nvPr>
        </p:nvSpPr>
        <p:spPr/>
        <p:txBody>
          <a:bodyPr/>
          <a:lstStyle/>
          <a:p>
            <a:fld id="{DDF291D2-CCBC-9C46-B2D0-D391F4B48F58}"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21</a:t>
            </a:fld>
            <a:endParaRPr lang="en-US"/>
          </a:p>
        </p:txBody>
      </p:sp>
      <p:sp>
        <p:nvSpPr>
          <p:cNvPr id="11" name="下矢印 10"/>
          <p:cNvSpPr/>
          <p:nvPr/>
        </p:nvSpPr>
        <p:spPr>
          <a:xfrm>
            <a:off x="6754953" y="3425051"/>
            <a:ext cx="409701" cy="886642"/>
          </a:xfrm>
          <a:prstGeom prst="downArrow">
            <a:avLst/>
          </a:prstGeom>
          <a:solidFill>
            <a:schemeClr val="accent3">
              <a:lumMod val="60000"/>
              <a:lumOff val="40000"/>
            </a:schemeClr>
          </a:solidFill>
          <a:ln>
            <a:solidFill>
              <a:schemeClr val="accent3"/>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4" name="下矢印 13"/>
          <p:cNvSpPr/>
          <p:nvPr/>
        </p:nvSpPr>
        <p:spPr>
          <a:xfrm>
            <a:off x="6754953" y="4623962"/>
            <a:ext cx="409701" cy="634279"/>
          </a:xfrm>
          <a:prstGeom prst="downArrow">
            <a:avLst/>
          </a:prstGeom>
          <a:solidFill>
            <a:schemeClr val="accent2">
              <a:lumMod val="60000"/>
              <a:lumOff val="40000"/>
            </a:schemeClr>
          </a:solidFill>
          <a:ln>
            <a:solidFill>
              <a:schemeClr val="accent2"/>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 name="下矢印 15"/>
          <p:cNvSpPr/>
          <p:nvPr/>
        </p:nvSpPr>
        <p:spPr>
          <a:xfrm>
            <a:off x="6754953" y="5381334"/>
            <a:ext cx="409701" cy="332210"/>
          </a:xfrm>
          <a:prstGeom prst="downArrow">
            <a:avLst/>
          </a:prstGeom>
          <a:solidFill>
            <a:schemeClr val="accent1">
              <a:lumMod val="60000"/>
              <a:lumOff val="40000"/>
            </a:schemeClr>
          </a:solidFill>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 name="角丸四角形吹き出し 17"/>
          <p:cNvSpPr/>
          <p:nvPr/>
        </p:nvSpPr>
        <p:spPr>
          <a:xfrm>
            <a:off x="3550087" y="3138649"/>
            <a:ext cx="3204867" cy="722715"/>
          </a:xfrm>
          <a:prstGeom prst="wedgeRoundRectCallout">
            <a:avLst>
              <a:gd name="adj1" fmla="val 35387"/>
              <a:gd name="adj2" fmla="val 95391"/>
              <a:gd name="adj3" fmla="val 16667"/>
            </a:avLst>
          </a:prstGeom>
          <a:solidFill>
            <a:schemeClr val="bg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n w="3175" cmpd="sng">
                  <a:noFill/>
                </a:ln>
                <a:solidFill>
                  <a:srgbClr val="000000"/>
                </a:solidFill>
              </a:rPr>
              <a:t>Copy size</a:t>
            </a:r>
            <a:r>
              <a:rPr kumimoji="1" lang="en-US" altLang="ja-JP" dirty="0" smtClean="0">
                <a:ln w="3175" cmpd="sng">
                  <a:noFill/>
                </a:ln>
                <a:solidFill>
                  <a:srgbClr val="000000"/>
                </a:solidFill>
              </a:rPr>
              <a:t> </a:t>
            </a:r>
            <a:r>
              <a:rPr kumimoji="1" lang="en-US" altLang="ja-JP" dirty="0" smtClean="0">
                <a:ln w="3175" cmpd="sng">
                  <a:noFill/>
                </a:ln>
                <a:solidFill>
                  <a:srgbClr val="000000"/>
                </a:solidFill>
              </a:rPr>
              <a:t>decrease by </a:t>
            </a:r>
            <a:r>
              <a:rPr kumimoji="1" lang="en-US" altLang="ja-JP" dirty="0" smtClean="0">
                <a:ln w="3175" cmpd="sng">
                  <a:noFill/>
                </a:ln>
                <a:solidFill>
                  <a:schemeClr val="accent2"/>
                </a:solidFill>
              </a:rPr>
              <a:t>30~40% </a:t>
            </a:r>
            <a:r>
              <a:rPr kumimoji="1" lang="en-US" altLang="ja-JP" dirty="0" smtClean="0">
                <a:ln w="3175" cmpd="sng">
                  <a:noFill/>
                </a:ln>
                <a:solidFill>
                  <a:schemeClr val="tx1"/>
                </a:solidFill>
              </a:rPr>
              <a:t>at any size of graph</a:t>
            </a:r>
            <a:endParaRPr kumimoji="1" lang="ja-JP" altLang="en-US" dirty="0">
              <a:ln w="3175" cmpd="sng">
                <a:noFill/>
              </a:ln>
              <a:solidFill>
                <a:schemeClr val="tx1"/>
              </a:solidFill>
            </a:endParaRPr>
          </a:p>
        </p:txBody>
      </p:sp>
      <p:sp>
        <p:nvSpPr>
          <p:cNvPr id="12" name="コンテンツ プレースホルダー 2"/>
          <p:cNvSpPr txBox="1">
            <a:spLocks/>
          </p:cNvSpPr>
          <p:nvPr/>
        </p:nvSpPr>
        <p:spPr>
          <a:xfrm>
            <a:off x="601002" y="1295487"/>
            <a:ext cx="8085798" cy="870497"/>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lvl="1"/>
            <a:r>
              <a:rPr kumimoji="1" lang="en-US" altLang="ja-JP" dirty="0" smtClean="0"/>
              <a:t>base BFS: </a:t>
            </a:r>
            <a:r>
              <a:rPr kumimoji="1" lang="en-US" altLang="ja-JP" dirty="0" err="1" smtClean="0"/>
              <a:t>Mastrostefano’s</a:t>
            </a:r>
            <a:r>
              <a:rPr kumimoji="1" lang="en-US" altLang="ja-JP" dirty="0" smtClean="0"/>
              <a:t> BFS</a:t>
            </a:r>
            <a:r>
              <a:rPr kumimoji="1" lang="en-US" altLang="ja-JP" dirty="0"/>
              <a:t> </a:t>
            </a:r>
            <a:r>
              <a:rPr kumimoji="1" lang="en-US" altLang="ja-JP" dirty="0" smtClean="0"/>
              <a:t>for GPU-BOX</a:t>
            </a:r>
          </a:p>
          <a:p>
            <a:pPr lvl="1"/>
            <a:r>
              <a:rPr kumimoji="1" lang="en-US" altLang="ja-JP" dirty="0" smtClean="0"/>
              <a:t>proposed BFS: BFS with proposed method</a:t>
            </a:r>
            <a:endParaRPr kumimoji="1" lang="ja-JP" altLang="en-US" dirty="0" smtClean="0"/>
          </a:p>
        </p:txBody>
      </p:sp>
    </p:spTree>
    <p:extLst>
      <p:ext uri="{BB962C8B-B14F-4D97-AF65-F5344CB8AC3E}">
        <p14:creationId xmlns:p14="http://schemas.microsoft.com/office/powerpoint/2010/main" val="2714957478"/>
      </p:ext>
    </p:extLst>
  </p:cSld>
  <p:clrMapOvr>
    <a:masterClrMapping/>
  </p:clrMapOvr>
  <mc:AlternateContent xmlns:mc="http://schemas.openxmlformats.org/markup-compatibility/2006" xmlns:p14="http://schemas.microsoft.com/office/powerpoint/2010/main">
    <mc:Choice Requires="p14">
      <p:transition spd="slow" p14:dur="2000" advTm="74305"/>
    </mc:Choice>
    <mc:Fallback xmlns="">
      <p:transition xmlns:p14="http://schemas.microsoft.com/office/powerpoint/2010/main" spd="slow" advTm="74305"/>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610643"/>
            <a:ext cx="8229600" cy="990600"/>
          </a:xfrm>
        </p:spPr>
        <p:txBody>
          <a:bodyPr>
            <a:normAutofit fontScale="90000"/>
          </a:bodyPr>
          <a:lstStyle/>
          <a:p>
            <a:pPr>
              <a:tabLst>
                <a:tab pos="3132138" algn="l"/>
              </a:tabLst>
            </a:pPr>
            <a:r>
              <a:rPr kumimoji="1" lang="en-US" altLang="ja-JP" dirty="0" smtClean="0"/>
              <a:t>Kernel and Communication times of all GPUs in BFS x 64</a:t>
            </a:r>
            <a:endParaRPr kumimoji="1" lang="ja-JP" altLang="en-US" dirty="0"/>
          </a:p>
        </p:txBody>
      </p:sp>
      <p:sp>
        <p:nvSpPr>
          <p:cNvPr id="4" name="日付プレースホルダー 3"/>
          <p:cNvSpPr>
            <a:spLocks noGrp="1"/>
          </p:cNvSpPr>
          <p:nvPr>
            <p:ph type="dt" sz="half" idx="10"/>
          </p:nvPr>
        </p:nvSpPr>
        <p:spPr/>
        <p:txBody>
          <a:bodyPr/>
          <a:lstStyle/>
          <a:p>
            <a:fld id="{62F4677D-66B0-7249-9D70-54C452A43D42}"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22</a:t>
            </a:fld>
            <a:endParaRPr lang="en-US"/>
          </a:p>
        </p:txBody>
      </p:sp>
      <p:graphicFrame>
        <p:nvGraphicFramePr>
          <p:cNvPr id="13" name="グラフ 12"/>
          <p:cNvGraphicFramePr>
            <a:graphicFrameLocks/>
          </p:cNvGraphicFramePr>
          <p:nvPr>
            <p:extLst>
              <p:ext uri="{D42A27DB-BD31-4B8C-83A1-F6EECF244321}">
                <p14:modId xmlns:p14="http://schemas.microsoft.com/office/powerpoint/2010/main" val="4123017957"/>
              </p:ext>
            </p:extLst>
          </p:nvPr>
        </p:nvGraphicFramePr>
        <p:xfrm>
          <a:off x="173175" y="1356448"/>
          <a:ext cx="8759767" cy="5295920"/>
        </p:xfrm>
        <a:graphic>
          <a:graphicData uri="http://schemas.openxmlformats.org/drawingml/2006/chart">
            <c:chart xmlns:c="http://schemas.openxmlformats.org/drawingml/2006/chart" xmlns:r="http://schemas.openxmlformats.org/officeDocument/2006/relationships" r:id="rId4"/>
          </a:graphicData>
        </a:graphic>
      </p:graphicFrame>
      <p:sp>
        <p:nvSpPr>
          <p:cNvPr id="14" name="角丸四角形吹き出し 13"/>
          <p:cNvSpPr/>
          <p:nvPr/>
        </p:nvSpPr>
        <p:spPr>
          <a:xfrm>
            <a:off x="346350" y="1962521"/>
            <a:ext cx="5599323" cy="1313157"/>
          </a:xfrm>
          <a:prstGeom prst="wedgeRoundRectCallout">
            <a:avLst>
              <a:gd name="adj1" fmla="val 28909"/>
              <a:gd name="adj2" fmla="val 47313"/>
              <a:gd name="adj3" fmla="val 16667"/>
            </a:avLst>
          </a:prstGeom>
          <a:solidFill>
            <a:srgbClr val="FFFFFF"/>
          </a:solid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2100" dirty="0">
                <a:latin typeface="Calibri" panose="020F0502020204030204" pitchFamily="34" charset="0"/>
              </a:rPr>
              <a:t>When size of graph becomes twice…</a:t>
            </a:r>
          </a:p>
          <a:p>
            <a:pPr marL="285750" indent="-285750">
              <a:buFont typeface="Arial"/>
              <a:buChar char="•"/>
            </a:pPr>
            <a:r>
              <a:rPr kumimoji="1" lang="en-US" altLang="ja-JP" sz="2100" dirty="0" smtClean="0">
                <a:latin typeface="Calibri" panose="020F0502020204030204" pitchFamily="34" charset="0"/>
              </a:rPr>
              <a:t>kernel time </a:t>
            </a:r>
            <a:r>
              <a:rPr kumimoji="1" lang="en-US" altLang="ja-JP" sz="2100" dirty="0">
                <a:latin typeface="Calibri" panose="020F0502020204030204" pitchFamily="34" charset="0"/>
              </a:rPr>
              <a:t>increase 2 times</a:t>
            </a:r>
          </a:p>
          <a:p>
            <a:pPr marL="285750" indent="-285750">
              <a:buFont typeface="Arial"/>
              <a:buChar char="•"/>
            </a:pPr>
            <a:r>
              <a:rPr kumimoji="1" lang="en-US" altLang="ja-JP" sz="2100" dirty="0">
                <a:latin typeface="Calibri" panose="020F0502020204030204" pitchFamily="34" charset="0"/>
              </a:rPr>
              <a:t>communication time increase 1.6 ~ 1.8 </a:t>
            </a:r>
            <a:r>
              <a:rPr kumimoji="1" lang="en-US" altLang="ja-JP" sz="2100" dirty="0" smtClean="0">
                <a:latin typeface="Calibri" panose="020F0502020204030204" pitchFamily="34" charset="0"/>
              </a:rPr>
              <a:t>times</a:t>
            </a:r>
            <a:endParaRPr kumimoji="1" lang="ja-JP" altLang="en-US" sz="2100" dirty="0">
              <a:latin typeface="Calibri" panose="020F0502020204030204" pitchFamily="34" charset="0"/>
            </a:endParaRPr>
          </a:p>
        </p:txBody>
      </p:sp>
      <p:sp>
        <p:nvSpPr>
          <p:cNvPr id="17" name="角丸四角形吹き出し 16"/>
          <p:cNvSpPr/>
          <p:nvPr/>
        </p:nvSpPr>
        <p:spPr>
          <a:xfrm>
            <a:off x="346350" y="3554783"/>
            <a:ext cx="5599323" cy="1885440"/>
          </a:xfrm>
          <a:prstGeom prst="wedgeRoundRectCallout">
            <a:avLst>
              <a:gd name="adj1" fmla="val 55456"/>
              <a:gd name="adj2" fmla="val -53474"/>
              <a:gd name="adj3" fmla="val 16667"/>
            </a:avLst>
          </a:prstGeom>
          <a:solidFill>
            <a:srgbClr val="FFFFFF"/>
          </a:solid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2100" dirty="0">
                <a:latin typeface="Calibri" panose="020F0502020204030204" pitchFamily="34" charset="0"/>
              </a:rPr>
              <a:t>When </a:t>
            </a:r>
            <a:r>
              <a:rPr kumimoji="1" lang="en-US" altLang="ja-JP" sz="2100" dirty="0" smtClean="0">
                <a:latin typeface="Calibri" panose="020F0502020204030204" pitchFamily="34" charset="0"/>
              </a:rPr>
              <a:t>add</a:t>
            </a:r>
            <a:r>
              <a:rPr kumimoji="1" lang="en-US" altLang="ja-JP" sz="2100" dirty="0">
                <a:latin typeface="Calibri" panose="020F0502020204030204" pitchFamily="34" charset="0"/>
              </a:rPr>
              <a:t> </a:t>
            </a:r>
            <a:r>
              <a:rPr kumimoji="1" lang="en-US" altLang="ja-JP" sz="2100" dirty="0" smtClean="0">
                <a:latin typeface="Calibri" panose="020F0502020204030204" pitchFamily="34" charset="0"/>
              </a:rPr>
              <a:t>a GPU to the system…</a:t>
            </a:r>
            <a:endParaRPr kumimoji="1" lang="en-US" altLang="ja-JP" sz="2100" dirty="0">
              <a:latin typeface="Calibri" panose="020F0502020204030204" pitchFamily="34" charset="0"/>
            </a:endParaRPr>
          </a:p>
          <a:p>
            <a:pPr marL="285750" indent="-285750">
              <a:buFont typeface="Arial"/>
              <a:buChar char="•"/>
            </a:pPr>
            <a:r>
              <a:rPr kumimoji="1" lang="en-US" altLang="ja-JP" sz="2100" dirty="0" smtClean="0">
                <a:latin typeface="Calibri" panose="020F0502020204030204" pitchFamily="34" charset="0"/>
              </a:rPr>
              <a:t>kernel </a:t>
            </a:r>
            <a:r>
              <a:rPr kumimoji="1" lang="en-US" altLang="ja-JP" sz="2100" dirty="0">
                <a:latin typeface="Calibri" panose="020F0502020204030204" pitchFamily="34" charset="0"/>
              </a:rPr>
              <a:t>time </a:t>
            </a:r>
            <a:r>
              <a:rPr kumimoji="1" lang="en-US" altLang="ja-JP" sz="2100" dirty="0" smtClean="0">
                <a:latin typeface="Calibri" panose="020F0502020204030204" pitchFamily="34" charset="0"/>
              </a:rPr>
              <a:t>not change</a:t>
            </a:r>
            <a:endParaRPr kumimoji="1" lang="en-US" altLang="ja-JP" sz="2100" dirty="0">
              <a:latin typeface="Calibri" panose="020F0502020204030204" pitchFamily="34" charset="0"/>
            </a:endParaRPr>
          </a:p>
          <a:p>
            <a:pPr marL="285750" indent="-285750">
              <a:buFont typeface="Arial"/>
              <a:buChar char="•"/>
            </a:pPr>
            <a:r>
              <a:rPr kumimoji="1" lang="en-US" altLang="ja-JP" sz="2100" dirty="0">
                <a:latin typeface="Calibri" panose="020F0502020204030204" pitchFamily="34" charset="0"/>
              </a:rPr>
              <a:t>communication time </a:t>
            </a:r>
            <a:r>
              <a:rPr kumimoji="1" lang="en-US" altLang="ja-JP" sz="2100" dirty="0" smtClean="0">
                <a:latin typeface="Calibri" panose="020F0502020204030204" pitchFamily="34" charset="0"/>
              </a:rPr>
              <a:t>increase…</a:t>
            </a:r>
          </a:p>
          <a:p>
            <a:pPr marL="742950" lvl="1" indent="-285750">
              <a:buFont typeface="Arial"/>
              <a:buChar char="•"/>
            </a:pPr>
            <a:r>
              <a:rPr kumimoji="1" lang="en-US" altLang="ja-JP" sz="2100" dirty="0" smtClean="0">
                <a:latin typeface="Calibri" panose="020F0502020204030204" pitchFamily="34" charset="0"/>
              </a:rPr>
              <a:t>2 GPUs -&gt; 3 GPUs: about 2 times</a:t>
            </a:r>
          </a:p>
          <a:p>
            <a:pPr marL="742950" lvl="1" indent="-285750">
              <a:buFont typeface="Arial"/>
              <a:buChar char="•"/>
            </a:pPr>
            <a:r>
              <a:rPr kumimoji="1" lang="en-US" altLang="ja-JP" sz="2100" dirty="0" smtClean="0">
                <a:latin typeface="Calibri" panose="020F0502020204030204" pitchFamily="34" charset="0"/>
              </a:rPr>
              <a:t>3 GPUs -&gt; 4 GPUs: about 1.4 times</a:t>
            </a:r>
          </a:p>
        </p:txBody>
      </p:sp>
    </p:spTree>
    <p:custDataLst>
      <p:tags r:id="rId1"/>
    </p:custDataLst>
    <p:extLst>
      <p:ext uri="{BB962C8B-B14F-4D97-AF65-F5344CB8AC3E}">
        <p14:creationId xmlns:p14="http://schemas.microsoft.com/office/powerpoint/2010/main" val="3114238254"/>
      </p:ext>
    </p:extLst>
  </p:cSld>
  <p:clrMapOvr>
    <a:masterClrMapping/>
  </p:clrMapOvr>
  <mc:AlternateContent xmlns:mc="http://schemas.openxmlformats.org/markup-compatibility/2006" xmlns:p14="http://schemas.microsoft.com/office/powerpoint/2010/main">
    <mc:Choice Requires="p14">
      <p:transition spd="slow" p14:dur="2000" advTm="97586"/>
    </mc:Choice>
    <mc:Fallback xmlns="">
      <p:transition xmlns:p14="http://schemas.microsoft.com/office/powerpoint/2010/main" spd="slow" advTm="97586"/>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47472"/>
            <a:ext cx="8229600" cy="990600"/>
          </a:xfrm>
        </p:spPr>
        <p:txBody>
          <a:bodyPr>
            <a:normAutofit/>
          </a:bodyPr>
          <a:lstStyle/>
          <a:p>
            <a:r>
              <a:rPr lang="en-US" altLang="ja-JP" dirty="0" smtClean="0"/>
              <a:t>Traversed </a:t>
            </a:r>
            <a:r>
              <a:rPr lang="en-US" altLang="ja-JP" dirty="0"/>
              <a:t>Edges Per Second </a:t>
            </a:r>
            <a:r>
              <a:rPr lang="en-US" altLang="ja-JP" dirty="0" smtClean="0"/>
              <a:t>(TEPS)</a:t>
            </a:r>
            <a:endParaRPr kumimoji="1" lang="ja-JP" altLang="en-US" dirty="0"/>
          </a:p>
        </p:txBody>
      </p:sp>
      <p:sp>
        <p:nvSpPr>
          <p:cNvPr id="4" name="日付プレースホルダー 3"/>
          <p:cNvSpPr>
            <a:spLocks noGrp="1"/>
          </p:cNvSpPr>
          <p:nvPr>
            <p:ph type="dt" sz="half" idx="10"/>
          </p:nvPr>
        </p:nvSpPr>
        <p:spPr/>
        <p:txBody>
          <a:bodyPr/>
          <a:lstStyle/>
          <a:p>
            <a:fld id="{77C2C5CC-C3B1-9B43-A11F-15F1D8129221}"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23</a:t>
            </a:fld>
            <a:endParaRPr lang="en-US"/>
          </a:p>
        </p:txBody>
      </p:sp>
      <p:graphicFrame>
        <p:nvGraphicFramePr>
          <p:cNvPr id="21" name="コンテンツ プレースホルダー 20"/>
          <p:cNvGraphicFramePr>
            <a:graphicFrameLocks noGrp="1"/>
          </p:cNvGraphicFramePr>
          <p:nvPr>
            <p:ph idx="1"/>
            <p:extLst>
              <p:ext uri="{D42A27DB-BD31-4B8C-83A1-F6EECF244321}">
                <p14:modId xmlns:p14="http://schemas.microsoft.com/office/powerpoint/2010/main" val="4284409432"/>
              </p:ext>
            </p:extLst>
          </p:nvPr>
        </p:nvGraphicFramePr>
        <p:xfrm>
          <a:off x="0" y="1226575"/>
          <a:ext cx="9144000" cy="5631425"/>
        </p:xfrm>
        <a:graphic>
          <a:graphicData uri="http://schemas.openxmlformats.org/drawingml/2006/chart">
            <c:chart xmlns:c="http://schemas.openxmlformats.org/drawingml/2006/chart" xmlns:r="http://schemas.openxmlformats.org/officeDocument/2006/relationships" r:id="rId3"/>
          </a:graphicData>
        </a:graphic>
      </p:graphicFrame>
      <p:sp>
        <p:nvSpPr>
          <p:cNvPr id="3" name="角丸四角形吹き出し 2"/>
          <p:cNvSpPr/>
          <p:nvPr/>
        </p:nvSpPr>
        <p:spPr>
          <a:xfrm>
            <a:off x="4727223" y="2074333"/>
            <a:ext cx="1984022" cy="612648"/>
          </a:xfrm>
          <a:prstGeom prst="wedgeRoundRectCallout">
            <a:avLst>
              <a:gd name="adj1" fmla="val 132083"/>
              <a:gd name="adj2" fmla="val 30254"/>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accent2"/>
                </a:solidFill>
                <a:latin typeface="Calibri" panose="020F0502020204030204" pitchFamily="34" charset="0"/>
              </a:rPr>
              <a:t>6% </a:t>
            </a:r>
            <a:r>
              <a:rPr kumimoji="1" lang="en-US" altLang="ja-JP" dirty="0" smtClean="0">
                <a:latin typeface="Calibri" panose="020F0502020204030204" pitchFamily="34" charset="0"/>
              </a:rPr>
              <a:t>performance improvement</a:t>
            </a:r>
            <a:endParaRPr kumimoji="1" lang="ja-JP" altLang="en-US" dirty="0">
              <a:latin typeface="Calibri" panose="020F0502020204030204" pitchFamily="34" charset="0"/>
            </a:endParaRPr>
          </a:p>
        </p:txBody>
      </p:sp>
    </p:spTree>
    <p:extLst>
      <p:ext uri="{BB962C8B-B14F-4D97-AF65-F5344CB8AC3E}">
        <p14:creationId xmlns:p14="http://schemas.microsoft.com/office/powerpoint/2010/main" val="4009771144"/>
      </p:ext>
    </p:extLst>
  </p:cSld>
  <p:clrMapOvr>
    <a:masterClrMapping/>
  </p:clrMapOvr>
  <mc:AlternateContent xmlns:mc="http://schemas.openxmlformats.org/markup-compatibility/2006" xmlns:p14="http://schemas.microsoft.com/office/powerpoint/2010/main">
    <mc:Choice Requires="p14">
      <p:transition spd="slow" p14:dur="2000" advTm="80870"/>
    </mc:Choice>
    <mc:Fallback xmlns="">
      <p:transition xmlns:p14="http://schemas.microsoft.com/office/powerpoint/2010/main" spd="slow" advTm="80870"/>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en-US" altLang="ja-JP" dirty="0" smtClean="0">
                <a:solidFill>
                  <a:schemeClr val="bg1">
                    <a:lumMod val="85000"/>
                  </a:schemeClr>
                </a:solidFill>
              </a:rPr>
              <a:t>Background</a:t>
            </a:r>
          </a:p>
          <a:p>
            <a:r>
              <a:rPr kumimoji="1" lang="en-US" altLang="ja-JP" dirty="0" err="1" smtClean="0">
                <a:solidFill>
                  <a:schemeClr val="bg1">
                    <a:lumMod val="85000"/>
                  </a:schemeClr>
                </a:solidFill>
              </a:rPr>
              <a:t>ExpEther</a:t>
            </a:r>
            <a:r>
              <a:rPr kumimoji="1" lang="en-US" altLang="ja-JP" dirty="0" smtClean="0">
                <a:solidFill>
                  <a:schemeClr val="bg1">
                    <a:lumMod val="85000"/>
                  </a:schemeClr>
                </a:solidFill>
              </a:rPr>
              <a:t> &amp; GPU-BOX</a:t>
            </a: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Multi-GPU system using </a:t>
            </a:r>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r>
              <a:rPr kumimoji="1" lang="en-US" altLang="ja-JP" dirty="0">
                <a:solidFill>
                  <a:schemeClr val="bg1">
                    <a:lumMod val="85000"/>
                  </a:schemeClr>
                </a:solidFill>
              </a:rPr>
              <a:t>Breadth First </a:t>
            </a:r>
            <a:r>
              <a:rPr kumimoji="1" lang="en-US" altLang="ja-JP" dirty="0" smtClean="0">
                <a:solidFill>
                  <a:schemeClr val="bg1">
                    <a:lumMod val="85000"/>
                  </a:schemeClr>
                </a:solidFill>
              </a:rPr>
              <a:t>Search</a:t>
            </a:r>
          </a:p>
          <a:p>
            <a:pPr lvl="1"/>
            <a:r>
              <a:rPr kumimoji="1" lang="en-US" altLang="ja-JP" dirty="0" smtClean="0">
                <a:solidFill>
                  <a:schemeClr val="bg1">
                    <a:lumMod val="85000"/>
                  </a:schemeClr>
                </a:solidFill>
              </a:rPr>
              <a:t>Level synchronized BFS</a:t>
            </a:r>
          </a:p>
          <a:p>
            <a:pPr lvl="1"/>
            <a:r>
              <a:rPr kumimoji="1" lang="en-US" altLang="ja-JP" dirty="0" smtClean="0">
                <a:solidFill>
                  <a:schemeClr val="bg1">
                    <a:lumMod val="85000"/>
                  </a:schemeClr>
                </a:solidFill>
              </a:rPr>
              <a:t>Overview of parallel BFS</a:t>
            </a:r>
          </a:p>
          <a:p>
            <a:r>
              <a:rPr kumimoji="1" lang="en-US" altLang="ja-JP" dirty="0" smtClean="0">
                <a:solidFill>
                  <a:schemeClr val="bg1">
                    <a:lumMod val="85000"/>
                  </a:schemeClr>
                </a:solidFill>
              </a:rPr>
              <a:t>Related work</a:t>
            </a:r>
          </a:p>
          <a:p>
            <a:pPr lvl="1"/>
            <a:r>
              <a:rPr kumimoji="1" lang="en-US" altLang="ja-JP" dirty="0" err="1" smtClean="0">
                <a:solidFill>
                  <a:schemeClr val="bg1">
                    <a:lumMod val="85000"/>
                  </a:schemeClr>
                </a:solidFill>
              </a:rPr>
              <a:t>Mastrostefano’s</a:t>
            </a:r>
            <a:r>
              <a:rPr kumimoji="1" lang="en-US" altLang="ja-JP" dirty="0" smtClean="0">
                <a:solidFill>
                  <a:schemeClr val="bg1">
                    <a:lumMod val="85000"/>
                  </a:schemeClr>
                </a:solidFill>
              </a:rPr>
              <a:t> parallel BFS algorithm</a:t>
            </a:r>
          </a:p>
          <a:p>
            <a:r>
              <a:rPr kumimoji="1" lang="en-US" altLang="ja-JP" dirty="0" smtClean="0">
                <a:solidFill>
                  <a:schemeClr val="bg1">
                    <a:lumMod val="85000"/>
                  </a:schemeClr>
                </a:solidFill>
              </a:rPr>
              <a:t>Proposed method</a:t>
            </a:r>
          </a:p>
          <a:p>
            <a:r>
              <a:rPr kumimoji="1" lang="en-US" altLang="ja-JP" dirty="0" smtClean="0">
                <a:solidFill>
                  <a:schemeClr val="bg1">
                    <a:lumMod val="85000"/>
                  </a:schemeClr>
                </a:solidFill>
              </a:rPr>
              <a:t>Evaluation</a:t>
            </a:r>
          </a:p>
          <a:p>
            <a:pPr lvl="1"/>
            <a:r>
              <a:rPr kumimoji="1" lang="en-US" altLang="ja-JP" dirty="0" smtClean="0">
                <a:solidFill>
                  <a:schemeClr val="bg1">
                    <a:lumMod val="85000"/>
                  </a:schemeClr>
                </a:solidFill>
              </a:rPr>
              <a:t>Evaluation environment</a:t>
            </a:r>
          </a:p>
          <a:p>
            <a:pPr lvl="1"/>
            <a:r>
              <a:rPr kumimoji="1" lang="en-US" altLang="ja-JP" dirty="0" smtClean="0">
                <a:solidFill>
                  <a:schemeClr val="bg1">
                    <a:lumMod val="85000"/>
                  </a:schemeClr>
                </a:solidFill>
              </a:rPr>
              <a:t>Traffic reduction by the proposed method</a:t>
            </a:r>
          </a:p>
          <a:p>
            <a:pPr lvl="1"/>
            <a:r>
              <a:rPr kumimoji="1" lang="en-US" altLang="ja-JP" dirty="0" smtClean="0">
                <a:solidFill>
                  <a:schemeClr val="bg1">
                    <a:lumMod val="85000"/>
                  </a:schemeClr>
                </a:solidFill>
              </a:rPr>
              <a:t>Kernel and Communication time</a:t>
            </a:r>
          </a:p>
          <a:p>
            <a:pPr lvl="1"/>
            <a:r>
              <a:rPr kumimoji="1" lang="en-US" altLang="ja-JP" dirty="0" smtClean="0">
                <a:solidFill>
                  <a:schemeClr val="bg1">
                    <a:lumMod val="85000"/>
                  </a:schemeClr>
                </a:solidFill>
              </a:rPr>
              <a:t>Traversed Edges Per Second (TEPS)</a:t>
            </a:r>
            <a:endParaRPr kumimoji="1" lang="en-US" altLang="ja-JP" dirty="0">
              <a:solidFill>
                <a:schemeClr val="bg1">
                  <a:lumMod val="85000"/>
                </a:schemeClr>
              </a:solidFill>
            </a:endParaRPr>
          </a:p>
          <a:p>
            <a:r>
              <a:rPr kumimoji="1" lang="en-US" altLang="ja-JP" dirty="0" smtClean="0">
                <a:solidFill>
                  <a:schemeClr val="accent2"/>
                </a:solidFill>
              </a:rPr>
              <a:t>Conclusion</a:t>
            </a:r>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24</a:t>
            </a:fld>
            <a:endParaRPr lang="en-US"/>
          </a:p>
        </p:txBody>
      </p:sp>
    </p:spTree>
    <p:extLst>
      <p:ext uri="{BB962C8B-B14F-4D97-AF65-F5344CB8AC3E}">
        <p14:creationId xmlns:p14="http://schemas.microsoft.com/office/powerpoint/2010/main" val="1144861641"/>
      </p:ext>
    </p:extLst>
  </p:cSld>
  <p:clrMapOvr>
    <a:masterClrMapping/>
  </p:clrMapOvr>
  <mc:AlternateContent xmlns:mc="http://schemas.openxmlformats.org/markup-compatibility/2006" xmlns:p14="http://schemas.microsoft.com/office/powerpoint/2010/main">
    <mc:Choice Requires="p14">
      <p:transition spd="slow" p14:dur="2000" advTm="11440"/>
    </mc:Choice>
    <mc:Fallback xmlns="">
      <p:transition xmlns:p14="http://schemas.microsoft.com/office/powerpoint/2010/main" spd="slow" advTm="11440"/>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Conclusion</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en-US" altLang="ja-JP" dirty="0" smtClean="0"/>
              <a:t>We accelerate BFS on GPU-BOX</a:t>
            </a:r>
          </a:p>
          <a:p>
            <a:pPr lvl="1"/>
            <a:r>
              <a:rPr kumimoji="1" lang="en-US" altLang="ja-JP" dirty="0" smtClean="0"/>
              <a:t>Multi-GPU system </a:t>
            </a:r>
            <a:r>
              <a:rPr kumimoji="1" lang="en-US" altLang="ja-JP" dirty="0" smtClean="0"/>
              <a:t>with</a:t>
            </a:r>
            <a:r>
              <a:rPr kumimoji="1" lang="en-US" altLang="ja-JP" dirty="0" smtClean="0"/>
              <a:t> </a:t>
            </a:r>
            <a:r>
              <a:rPr kumimoji="1" lang="en-US" altLang="ja-JP" dirty="0" err="1" smtClean="0"/>
              <a:t>ExpEther</a:t>
            </a:r>
            <a:r>
              <a:rPr kumimoji="1" lang="en-US" altLang="ja-JP" dirty="0" smtClean="0"/>
              <a:t>, which is single node </a:t>
            </a:r>
            <a:r>
              <a:rPr kumimoji="1" lang="en-US" altLang="ja-JP" dirty="0" smtClean="0"/>
              <a:t>system</a:t>
            </a:r>
          </a:p>
          <a:p>
            <a:pPr lvl="1"/>
            <a:r>
              <a:rPr kumimoji="1" lang="ja-JP" altLang="ja-JP" dirty="0"/>
              <a:t>　</a:t>
            </a:r>
            <a:r>
              <a:rPr kumimoji="1" lang="ja-JP" altLang="en-US" dirty="0" smtClean="0"/>
              <a:t>　</a:t>
            </a:r>
            <a:r>
              <a:rPr kumimoji="1" lang="en-US" altLang="ja-JP" dirty="0" smtClean="0"/>
              <a:t>Good scalability, </a:t>
            </a:r>
            <a:r>
              <a:rPr kumimoji="1" lang="en-US" altLang="ja-JP" dirty="0" smtClean="0"/>
              <a:t>Easy programming</a:t>
            </a:r>
          </a:p>
          <a:p>
            <a:pPr lvl="1"/>
            <a:r>
              <a:rPr kumimoji="1" lang="ja-JP" altLang="en-US" dirty="0" smtClean="0"/>
              <a:t>　　</a:t>
            </a:r>
            <a:r>
              <a:rPr kumimoji="1" lang="en-US" altLang="ja-JP" dirty="0" smtClean="0"/>
              <a:t>Poor communication bandwidth</a:t>
            </a:r>
            <a:endParaRPr kumimoji="1" lang="en-US" altLang="ja-JP" dirty="0" smtClean="0"/>
          </a:p>
          <a:p>
            <a:pPr marL="274320" lvl="1" indent="0">
              <a:buNone/>
            </a:pPr>
            <a:endParaRPr kumimoji="1" lang="en-US" altLang="ja-JP" dirty="0" smtClean="0"/>
          </a:p>
          <a:p>
            <a:r>
              <a:rPr kumimoji="1" lang="en-US" altLang="ja-JP" dirty="0" smtClean="0"/>
              <a:t>Evaluation results</a:t>
            </a:r>
          </a:p>
          <a:p>
            <a:pPr lvl="1"/>
            <a:r>
              <a:rPr kumimoji="1" lang="en-US" altLang="ja-JP" dirty="0" smtClean="0"/>
              <a:t>Reduce the amount of traffic </a:t>
            </a:r>
            <a:r>
              <a:rPr kumimoji="1" lang="en-US" altLang="ja-JP" dirty="0" smtClean="0"/>
              <a:t>between GPUs by </a:t>
            </a:r>
            <a:r>
              <a:rPr kumimoji="1" lang="en-US" altLang="ja-JP" dirty="0" smtClean="0">
                <a:solidFill>
                  <a:schemeClr val="accent2"/>
                </a:solidFill>
              </a:rPr>
              <a:t>30-40%</a:t>
            </a:r>
          </a:p>
          <a:p>
            <a:pPr lvl="1"/>
            <a:r>
              <a:rPr kumimoji="1" lang="en-US" altLang="ja-JP" dirty="0"/>
              <a:t>A</a:t>
            </a:r>
            <a:r>
              <a:rPr kumimoji="1" lang="en-US" altLang="ja-JP" dirty="0" smtClean="0"/>
              <a:t>chieve about </a:t>
            </a:r>
            <a:r>
              <a:rPr kumimoji="1" lang="en-US" altLang="ja-JP" dirty="0" smtClean="0">
                <a:solidFill>
                  <a:srgbClr val="C0504D"/>
                </a:solidFill>
              </a:rPr>
              <a:t>6%</a:t>
            </a:r>
            <a:r>
              <a:rPr kumimoji="1" lang="en-US" altLang="ja-JP" dirty="0" smtClean="0"/>
              <a:t> performance improvement with 4GPUs in GPU-BOX</a:t>
            </a:r>
          </a:p>
          <a:p>
            <a:pPr lvl="1"/>
            <a:endParaRPr kumimoji="1" lang="en-US" altLang="ja-JP" dirty="0"/>
          </a:p>
          <a:p>
            <a:r>
              <a:rPr kumimoji="1" lang="en-US" altLang="ja-JP" dirty="0" smtClean="0"/>
              <a:t>Future work</a:t>
            </a:r>
          </a:p>
          <a:p>
            <a:pPr lvl="1"/>
            <a:r>
              <a:rPr kumimoji="1" lang="en-US" altLang="ja-JP" dirty="0" smtClean="0"/>
              <a:t>Evaluation with the system with more number of GPUs</a:t>
            </a:r>
          </a:p>
          <a:p>
            <a:pPr lvl="1"/>
            <a:r>
              <a:rPr kumimoji="1" lang="en-US" altLang="ja-JP" dirty="0" smtClean="0"/>
              <a:t>Reducing memory requirement in the implementation</a:t>
            </a:r>
          </a:p>
        </p:txBody>
      </p:sp>
      <p:sp>
        <p:nvSpPr>
          <p:cNvPr id="4" name="日付プレースホルダー 3"/>
          <p:cNvSpPr>
            <a:spLocks noGrp="1"/>
          </p:cNvSpPr>
          <p:nvPr>
            <p:ph type="dt" sz="half" idx="10"/>
          </p:nvPr>
        </p:nvSpPr>
        <p:spPr/>
        <p:txBody>
          <a:bodyPr/>
          <a:lstStyle/>
          <a:p>
            <a:fld id="{E6310CD7-D7D4-2E4A-B0AC-B2489395D0D4}"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25</a:t>
            </a:fld>
            <a:endParaRPr lang="en-US"/>
          </a:p>
        </p:txBody>
      </p:sp>
      <p:sp>
        <p:nvSpPr>
          <p:cNvPr id="6" name="円/楕円 5"/>
          <p:cNvSpPr/>
          <p:nvPr/>
        </p:nvSpPr>
        <p:spPr>
          <a:xfrm>
            <a:off x="1012115" y="2399927"/>
            <a:ext cx="209725" cy="209725"/>
          </a:xfrm>
          <a:prstGeom prst="ellipse">
            <a:avLst/>
          </a:prstGeom>
          <a:noFill/>
          <a:ln w="38100" cmpd="sng"/>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 name="乗算記号 6"/>
          <p:cNvSpPr/>
          <p:nvPr/>
        </p:nvSpPr>
        <p:spPr>
          <a:xfrm>
            <a:off x="937439" y="2669306"/>
            <a:ext cx="362543" cy="362543"/>
          </a:xfrm>
          <a:prstGeom prst="mathMultiply">
            <a:avLst>
              <a:gd name="adj1" fmla="val 13520"/>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9" name="図形グループ 8"/>
          <p:cNvGrpSpPr/>
          <p:nvPr/>
        </p:nvGrpSpPr>
        <p:grpSpPr>
          <a:xfrm>
            <a:off x="4993212" y="2624082"/>
            <a:ext cx="3930739" cy="400110"/>
            <a:chOff x="5151580" y="3507734"/>
            <a:chExt cx="3930739" cy="400110"/>
          </a:xfrm>
        </p:grpSpPr>
        <p:sp>
          <p:nvSpPr>
            <p:cNvPr id="10" name="右矢印 9"/>
            <p:cNvSpPr/>
            <p:nvPr/>
          </p:nvSpPr>
          <p:spPr>
            <a:xfrm>
              <a:off x="5151580" y="3616716"/>
              <a:ext cx="291995" cy="228419"/>
            </a:xfrm>
            <a:prstGeom prst="rightArrow">
              <a:avLst>
                <a:gd name="adj1" fmla="val 45876"/>
                <a:gd name="adj2" fmla="val 54542"/>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latin typeface="Calibri" panose="020F0502020204030204" pitchFamily="34" charset="0"/>
              </a:endParaRPr>
            </a:p>
          </p:txBody>
        </p:sp>
        <p:sp>
          <p:nvSpPr>
            <p:cNvPr id="11" name="テキスト ボックス 10"/>
            <p:cNvSpPr txBox="1"/>
            <p:nvPr/>
          </p:nvSpPr>
          <p:spPr>
            <a:xfrm>
              <a:off x="5452449" y="3507734"/>
              <a:ext cx="3629870" cy="400110"/>
            </a:xfrm>
            <a:prstGeom prst="rect">
              <a:avLst/>
            </a:prstGeom>
            <a:noFill/>
          </p:spPr>
          <p:txBody>
            <a:bodyPr wrap="none" rtlCol="0">
              <a:spAutoFit/>
            </a:bodyPr>
            <a:lstStyle/>
            <a:p>
              <a:r>
                <a:rPr kumimoji="1" lang="en-US" altLang="ja-JP" sz="2000" dirty="0" smtClean="0">
                  <a:solidFill>
                    <a:srgbClr val="C0504D"/>
                  </a:solidFill>
                </a:rPr>
                <a:t>R</a:t>
              </a:r>
              <a:r>
                <a:rPr kumimoji="1" lang="en-US" altLang="ja-JP" sz="2000" dirty="0" smtClean="0">
                  <a:solidFill>
                    <a:srgbClr val="C0504D"/>
                  </a:solidFill>
                </a:rPr>
                <a:t>educe traffic between GPUs!</a:t>
              </a:r>
              <a:endParaRPr kumimoji="1" lang="ja-JP" altLang="en-US" sz="2000" dirty="0">
                <a:solidFill>
                  <a:srgbClr val="C0504D"/>
                </a:solidFill>
              </a:endParaRPr>
            </a:p>
          </p:txBody>
        </p:sp>
      </p:grpSp>
    </p:spTree>
    <p:extLst>
      <p:ext uri="{BB962C8B-B14F-4D97-AF65-F5344CB8AC3E}">
        <p14:creationId xmlns:p14="http://schemas.microsoft.com/office/powerpoint/2010/main" val="628837795"/>
      </p:ext>
    </p:extLst>
  </p:cSld>
  <p:clrMapOvr>
    <a:masterClrMapping/>
  </p:clrMapOvr>
  <mc:AlternateContent xmlns:mc="http://schemas.openxmlformats.org/markup-compatibility/2006" xmlns:p14="http://schemas.microsoft.com/office/powerpoint/2010/main">
    <mc:Choice Requires="p14">
      <p:transition spd="slow" p14:dur="2000" advTm="52808"/>
    </mc:Choice>
    <mc:Fallback xmlns="">
      <p:transition xmlns:p14="http://schemas.microsoft.com/office/powerpoint/2010/main" spd="slow" advTm="52808"/>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Compress graph</a:t>
            </a:r>
            <a:endParaRPr kumimoji="1" lang="ja-JP" altLang="en-US" dirty="0"/>
          </a:p>
        </p:txBody>
      </p:sp>
      <p:grpSp>
        <p:nvGrpSpPr>
          <p:cNvPr id="72" name="グループ化 71"/>
          <p:cNvGrpSpPr/>
          <p:nvPr/>
        </p:nvGrpSpPr>
        <p:grpSpPr>
          <a:xfrm>
            <a:off x="5578294" y="1279808"/>
            <a:ext cx="2719014" cy="3077766"/>
            <a:chOff x="5436096" y="1503362"/>
            <a:chExt cx="2719014" cy="3077766"/>
          </a:xfrm>
        </p:grpSpPr>
        <p:grpSp>
          <p:nvGrpSpPr>
            <p:cNvPr id="66" name="グループ化 65"/>
            <p:cNvGrpSpPr/>
            <p:nvPr/>
          </p:nvGrpSpPr>
          <p:grpSpPr>
            <a:xfrm>
              <a:off x="5436096" y="1872694"/>
              <a:ext cx="2719014" cy="2708434"/>
              <a:chOff x="5436096" y="1556792"/>
              <a:chExt cx="2719014" cy="2708434"/>
            </a:xfrm>
          </p:grpSpPr>
          <p:sp>
            <p:nvSpPr>
              <p:cNvPr id="63" name="テキスト ボックス 62"/>
              <p:cNvSpPr txBox="1"/>
              <p:nvPr/>
            </p:nvSpPr>
            <p:spPr>
              <a:xfrm>
                <a:off x="5436096" y="1556792"/>
                <a:ext cx="2719014" cy="2708434"/>
              </a:xfrm>
              <a:prstGeom prst="rect">
                <a:avLst/>
              </a:prstGeom>
              <a:noFill/>
            </p:spPr>
            <p:txBody>
              <a:bodyPr wrap="none" rtlCol="0">
                <a:spAutoFit/>
              </a:bodyPr>
              <a:lstStyle/>
              <a:p>
                <a:r>
                  <a:rPr lang="en-US" altLang="ja-JP" dirty="0" smtClean="0">
                    <a:latin typeface="Calibri" panose="020F0502020204030204" pitchFamily="34" charset="0"/>
                  </a:rPr>
                  <a:t>       0   1   2   3   4   5   6   7</a:t>
                </a:r>
                <a:endParaRPr lang="en-US" altLang="ja-JP" sz="1200" dirty="0" smtClean="0">
                  <a:latin typeface="Calibri" panose="020F0502020204030204" pitchFamily="34" charset="0"/>
                </a:endParaRPr>
              </a:p>
              <a:p>
                <a:endParaRPr lang="en-US" altLang="ja-JP" sz="800" dirty="0" smtClean="0">
                  <a:latin typeface="Calibri" panose="020F0502020204030204" pitchFamily="34" charset="0"/>
                </a:endParaRPr>
              </a:p>
              <a:p>
                <a:r>
                  <a:rPr lang="en-US" altLang="ja-JP" dirty="0" smtClean="0">
                    <a:latin typeface="Calibri" panose="020F0502020204030204" pitchFamily="34" charset="0"/>
                  </a:rPr>
                  <a:t>0      0   </a:t>
                </a:r>
                <a:r>
                  <a:rPr lang="en-US" altLang="ja-JP" dirty="0" smtClean="0">
                    <a:solidFill>
                      <a:srgbClr val="FF0000"/>
                    </a:solidFill>
                    <a:latin typeface="Calibri" panose="020F0502020204030204" pitchFamily="34" charset="0"/>
                  </a:rPr>
                  <a:t>1   1   </a:t>
                </a:r>
                <a:r>
                  <a:rPr lang="en-US" altLang="ja-JP" dirty="0" smtClean="0">
                    <a:latin typeface="Calibri" panose="020F0502020204030204" pitchFamily="34" charset="0"/>
                  </a:rPr>
                  <a:t>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0   0  </a:t>
                </a:r>
                <a:r>
                  <a:rPr lang="en-US" altLang="ja-JP" dirty="0" smtClean="0">
                    <a:solidFill>
                      <a:srgbClr val="FF0000"/>
                    </a:solidFill>
                    <a:latin typeface="Calibri" panose="020F0502020204030204" pitchFamily="34" charset="0"/>
                  </a:rPr>
                  <a:t> 1</a:t>
                </a:r>
                <a:endParaRPr lang="en-US" altLang="ja-JP" dirty="0">
                  <a:solidFill>
                    <a:srgbClr val="FF0000"/>
                  </a:solidFill>
                  <a:latin typeface="Calibri" panose="020F0502020204030204" pitchFamily="34" charset="0"/>
                </a:endParaRPr>
              </a:p>
              <a:p>
                <a:r>
                  <a:rPr lang="en-US" altLang="ja-JP" dirty="0" smtClean="0">
                    <a:latin typeface="Calibri" panose="020F0502020204030204" pitchFamily="34" charset="0"/>
                  </a:rPr>
                  <a:t>1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0   0   0   </a:t>
                </a:r>
                <a:r>
                  <a:rPr lang="en-US" altLang="ja-JP" dirty="0" smtClean="0">
                    <a:solidFill>
                      <a:srgbClr val="FF0000"/>
                    </a:solidFill>
                    <a:latin typeface="Calibri" panose="020F0502020204030204" pitchFamily="34" charset="0"/>
                  </a:rPr>
                  <a:t>1</a:t>
                </a:r>
                <a:r>
                  <a:rPr lang="en-US" altLang="ja-JP" dirty="0" smtClean="0">
                    <a:latin typeface="Calibri" panose="020F0502020204030204" pitchFamily="34" charset="0"/>
                  </a:rPr>
                  <a:t>   0   0   </a:t>
                </a:r>
                <a:r>
                  <a:rPr lang="en-US" altLang="ja-JP" dirty="0" smtClean="0">
                    <a:solidFill>
                      <a:srgbClr val="FF0000"/>
                    </a:solidFill>
                    <a:latin typeface="Calibri" panose="020F0502020204030204" pitchFamily="34" charset="0"/>
                  </a:rPr>
                  <a:t>1</a:t>
                </a:r>
              </a:p>
              <a:p>
                <a:r>
                  <a:rPr lang="en-US" altLang="ja-JP" dirty="0" smtClean="0">
                    <a:latin typeface="Calibri" panose="020F0502020204030204" pitchFamily="34" charset="0"/>
                  </a:rPr>
                  <a:t>2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  0   0   0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  0   0   0</a:t>
                </a:r>
                <a:endParaRPr lang="en-US" altLang="ja-JP" dirty="0">
                  <a:latin typeface="Calibri" panose="020F0502020204030204" pitchFamily="34" charset="0"/>
                </a:endParaRPr>
              </a:p>
              <a:p>
                <a:r>
                  <a:rPr lang="en-US" altLang="ja-JP" dirty="0" smtClean="0">
                    <a:latin typeface="Calibri" panose="020F0502020204030204" pitchFamily="34" charset="0"/>
                  </a:rPr>
                  <a:t>3      0   0   0   0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0   0   0</a:t>
                </a:r>
              </a:p>
              <a:p>
                <a:r>
                  <a:rPr lang="en-US" altLang="ja-JP" dirty="0" smtClean="0">
                    <a:latin typeface="Calibri" panose="020F0502020204030204" pitchFamily="34" charset="0"/>
                  </a:rPr>
                  <a:t>4      </a:t>
                </a:r>
                <a:r>
                  <a:rPr lang="en-US" altLang="ja-JP" dirty="0" smtClean="0">
                    <a:solidFill>
                      <a:srgbClr val="FF0000"/>
                    </a:solidFill>
                    <a:latin typeface="Calibri" panose="020F0502020204030204" pitchFamily="34" charset="0"/>
                  </a:rPr>
                  <a:t>1   1   1   1   </a:t>
                </a:r>
                <a:r>
                  <a:rPr lang="en-US" altLang="ja-JP" dirty="0" smtClean="0">
                    <a:latin typeface="Calibri" panose="020F0502020204030204" pitchFamily="34" charset="0"/>
                  </a:rPr>
                  <a:t>0   </a:t>
                </a:r>
                <a:r>
                  <a:rPr lang="en-US" altLang="ja-JP" dirty="0" smtClean="0">
                    <a:solidFill>
                      <a:srgbClr val="FF0000"/>
                    </a:solidFill>
                    <a:latin typeface="Calibri" panose="020F0502020204030204" pitchFamily="34" charset="0"/>
                  </a:rPr>
                  <a:t>1   1   </a:t>
                </a:r>
                <a:r>
                  <a:rPr lang="en-US" altLang="ja-JP" dirty="0" smtClean="0">
                    <a:latin typeface="Calibri" panose="020F0502020204030204" pitchFamily="34" charset="0"/>
                  </a:rPr>
                  <a:t>0</a:t>
                </a:r>
                <a:endParaRPr lang="en-US" altLang="ja-JP" dirty="0">
                  <a:latin typeface="Calibri" panose="020F0502020204030204" pitchFamily="34" charset="0"/>
                </a:endParaRPr>
              </a:p>
              <a:p>
                <a:r>
                  <a:rPr lang="en-US" altLang="ja-JP" dirty="0" smtClean="0">
                    <a:latin typeface="Calibri" panose="020F0502020204030204" pitchFamily="34" charset="0"/>
                  </a:rPr>
                  <a:t>5      0   0   0   0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  0</a:t>
                </a:r>
              </a:p>
              <a:p>
                <a:r>
                  <a:rPr lang="en-US" altLang="ja-JP" dirty="0" smtClean="0">
                    <a:latin typeface="Calibri" panose="020F0502020204030204" pitchFamily="34" charset="0"/>
                  </a:rPr>
                  <a:t>6      0   0   0   0   </a:t>
                </a:r>
                <a:r>
                  <a:rPr lang="en-US" altLang="ja-JP" dirty="0" smtClean="0">
                    <a:solidFill>
                      <a:srgbClr val="FF0000"/>
                    </a:solidFill>
                    <a:latin typeface="Calibri" panose="020F0502020204030204" pitchFamily="34" charset="0"/>
                  </a:rPr>
                  <a:t>1   1  </a:t>
                </a:r>
                <a:r>
                  <a:rPr lang="ja-JP" altLang="en-US" dirty="0" smtClean="0">
                    <a:solidFill>
                      <a:srgbClr val="FF0000"/>
                    </a:solidFill>
                    <a:latin typeface="Calibri" panose="020F0502020204030204" pitchFamily="34" charset="0"/>
                  </a:rPr>
                  <a:t> </a:t>
                </a:r>
                <a:r>
                  <a:rPr lang="en-US" altLang="ja-JP" dirty="0" smtClean="0">
                    <a:latin typeface="Calibri" panose="020F0502020204030204" pitchFamily="34" charset="0"/>
                  </a:rPr>
                  <a:t>0   0</a:t>
                </a:r>
                <a:endParaRPr lang="en-US" altLang="ja-JP" dirty="0">
                  <a:latin typeface="Calibri" panose="020F0502020204030204" pitchFamily="34" charset="0"/>
                </a:endParaRPr>
              </a:p>
              <a:p>
                <a:r>
                  <a:rPr lang="en-US" altLang="ja-JP" dirty="0" smtClean="0">
                    <a:latin typeface="Calibri" panose="020F0502020204030204" pitchFamily="34" charset="0"/>
                  </a:rPr>
                  <a:t>7      </a:t>
                </a:r>
                <a:r>
                  <a:rPr lang="en-US" altLang="ja-JP" dirty="0" smtClean="0">
                    <a:solidFill>
                      <a:srgbClr val="FF0000"/>
                    </a:solidFill>
                    <a:latin typeface="Calibri" panose="020F0502020204030204" pitchFamily="34" charset="0"/>
                  </a:rPr>
                  <a:t>1   1   </a:t>
                </a:r>
                <a:r>
                  <a:rPr lang="en-US" altLang="ja-JP" dirty="0" smtClean="0">
                    <a:latin typeface="Calibri" panose="020F0502020204030204" pitchFamily="34" charset="0"/>
                  </a:rPr>
                  <a:t>0   0   0   0   0   0</a:t>
                </a:r>
                <a:endParaRPr lang="ja-JP" altLang="en-US" dirty="0">
                  <a:latin typeface="Calibri" panose="020F0502020204030204" pitchFamily="34" charset="0"/>
                </a:endParaRPr>
              </a:p>
            </p:txBody>
          </p:sp>
          <p:sp>
            <p:nvSpPr>
              <p:cNvPr id="64" name="大かっこ 63"/>
              <p:cNvSpPr/>
              <p:nvPr/>
            </p:nvSpPr>
            <p:spPr>
              <a:xfrm>
                <a:off x="5792311" y="1978927"/>
                <a:ext cx="2362799" cy="2242161"/>
              </a:xfrm>
              <a:prstGeom prst="bracketPair">
                <a:avLst>
                  <a:gd name="adj" fmla="val 2882"/>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latin typeface="Calibri" panose="020F0502020204030204" pitchFamily="34" charset="0"/>
                </a:endParaRPr>
              </a:p>
            </p:txBody>
          </p:sp>
        </p:grpSp>
        <p:sp>
          <p:nvSpPr>
            <p:cNvPr id="71" name="テキスト ボックス 70"/>
            <p:cNvSpPr txBox="1"/>
            <p:nvPr/>
          </p:nvSpPr>
          <p:spPr>
            <a:xfrm>
              <a:off x="5955653" y="1503362"/>
              <a:ext cx="1954995" cy="369332"/>
            </a:xfrm>
            <a:prstGeom prst="rect">
              <a:avLst/>
            </a:prstGeom>
            <a:noFill/>
          </p:spPr>
          <p:txBody>
            <a:bodyPr wrap="none" rtlCol="0">
              <a:spAutoFit/>
            </a:bodyPr>
            <a:lstStyle/>
            <a:p>
              <a:r>
                <a:rPr kumimoji="1" lang="en-US" altLang="ja-JP" dirty="0" smtClean="0"/>
                <a:t>Adjacency matrix</a:t>
              </a:r>
              <a:endParaRPr kumimoji="1" lang="ja-JP" altLang="en-US" dirty="0"/>
            </a:p>
          </p:txBody>
        </p:sp>
      </p:grpSp>
      <p:sp>
        <p:nvSpPr>
          <p:cNvPr id="81" name="等号 80"/>
          <p:cNvSpPr/>
          <p:nvPr/>
        </p:nvSpPr>
        <p:spPr>
          <a:xfrm>
            <a:off x="4499992" y="2773398"/>
            <a:ext cx="720080" cy="649880"/>
          </a:xfrm>
          <a:prstGeom prst="mathEqual">
            <a:avLst>
              <a:gd name="adj1" fmla="val 13324"/>
              <a:gd name="adj2" fmla="val 185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Calibri" panose="020F0502020204030204" pitchFamily="34" charset="0"/>
            </a:endParaRPr>
          </a:p>
        </p:txBody>
      </p:sp>
      <p:sp>
        <p:nvSpPr>
          <p:cNvPr id="190" name="テキスト ボックス 189"/>
          <p:cNvSpPr txBox="1"/>
          <p:nvPr/>
        </p:nvSpPr>
        <p:spPr>
          <a:xfrm>
            <a:off x="482671" y="4824531"/>
            <a:ext cx="3522494" cy="369332"/>
          </a:xfrm>
          <a:prstGeom prst="rect">
            <a:avLst/>
          </a:prstGeom>
          <a:noFill/>
        </p:spPr>
        <p:txBody>
          <a:bodyPr wrap="none" rtlCol="0">
            <a:spAutoFit/>
          </a:bodyPr>
          <a:lstStyle/>
          <a:p>
            <a:r>
              <a:rPr lang="en-US" altLang="ja-JP" dirty="0" smtClean="0"/>
              <a:t>Row-offset array R (Length:</a:t>
            </a:r>
            <a:r>
              <a:rPr lang="en-US" altLang="ja-JP" dirty="0"/>
              <a:t>N</a:t>
            </a:r>
            <a:r>
              <a:rPr lang="en-US" altLang="ja-JP" dirty="0" smtClean="0"/>
              <a:t>+1)</a:t>
            </a:r>
            <a:endParaRPr kumimoji="1" lang="ja-JP" altLang="en-US" dirty="0"/>
          </a:p>
        </p:txBody>
      </p:sp>
      <p:sp>
        <p:nvSpPr>
          <p:cNvPr id="201" name="テキスト ボックス 200"/>
          <p:cNvSpPr txBox="1"/>
          <p:nvPr/>
        </p:nvSpPr>
        <p:spPr>
          <a:xfrm>
            <a:off x="5205541" y="4999905"/>
            <a:ext cx="3493264" cy="400110"/>
          </a:xfrm>
          <a:prstGeom prst="rect">
            <a:avLst/>
          </a:prstGeom>
          <a:noFill/>
        </p:spPr>
        <p:txBody>
          <a:bodyPr wrap="none" rtlCol="0">
            <a:spAutoFit/>
          </a:bodyPr>
          <a:lstStyle/>
          <a:p>
            <a:r>
              <a:rPr lang="en-US" altLang="ja-JP" sz="2000" dirty="0" smtClean="0">
                <a:solidFill>
                  <a:schemeClr val="accent2"/>
                </a:solidFill>
              </a:rPr>
              <a:t>CSR</a:t>
            </a:r>
            <a:r>
              <a:rPr lang="en-US" altLang="ja-JP" dirty="0" smtClean="0"/>
              <a:t>: Compressed </a:t>
            </a:r>
            <a:r>
              <a:rPr lang="en-US" altLang="ja-JP" dirty="0"/>
              <a:t>Sparse </a:t>
            </a:r>
            <a:r>
              <a:rPr lang="en-US" altLang="ja-JP" dirty="0" smtClean="0"/>
              <a:t>Row</a:t>
            </a:r>
            <a:endParaRPr kumimoji="1" lang="ja-JP" altLang="en-US" dirty="0"/>
          </a:p>
        </p:txBody>
      </p:sp>
      <p:graphicFrame>
        <p:nvGraphicFramePr>
          <p:cNvPr id="124" name="表 123"/>
          <p:cNvGraphicFramePr>
            <a:graphicFrameLocks noGrp="1"/>
          </p:cNvGraphicFramePr>
          <p:nvPr>
            <p:extLst>
              <p:ext uri="{D42A27DB-BD31-4B8C-83A1-F6EECF244321}">
                <p14:modId xmlns:p14="http://schemas.microsoft.com/office/powerpoint/2010/main" val="775417186"/>
              </p:ext>
            </p:extLst>
          </p:nvPr>
        </p:nvGraphicFramePr>
        <p:xfrm>
          <a:off x="827584" y="5328587"/>
          <a:ext cx="3059055" cy="259080"/>
        </p:xfrm>
        <a:graphic>
          <a:graphicData uri="http://schemas.openxmlformats.org/drawingml/2006/table">
            <a:tbl>
              <a:tblPr firstRow="1" bandRow="1">
                <a:tableStyleId>{5940675A-B579-460E-94D1-54222C63F5DA}</a:tableStyleId>
              </a:tblPr>
              <a:tblGrid>
                <a:gridCol w="339895"/>
                <a:gridCol w="339895"/>
                <a:gridCol w="339895"/>
                <a:gridCol w="339895"/>
                <a:gridCol w="339895"/>
                <a:gridCol w="339895"/>
                <a:gridCol w="339895"/>
                <a:gridCol w="339895"/>
                <a:gridCol w="339895"/>
              </a:tblGrid>
              <a:tr h="123699">
                <a:tc>
                  <a:txBody>
                    <a:bodyPr/>
                    <a:lstStyle/>
                    <a:p>
                      <a:pPr algn="ctr"/>
                      <a:r>
                        <a:rPr kumimoji="1" lang="en-US" altLang="ja-JP" sz="1100" dirty="0" smtClean="0"/>
                        <a:t>0</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7</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9</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10</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16</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18</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20</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22</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1950674999"/>
              </p:ext>
            </p:extLst>
          </p:nvPr>
        </p:nvGraphicFramePr>
        <p:xfrm>
          <a:off x="824121" y="6264691"/>
          <a:ext cx="7473180" cy="259080"/>
        </p:xfrm>
        <a:graphic>
          <a:graphicData uri="http://schemas.openxmlformats.org/drawingml/2006/table">
            <a:tbl>
              <a:tblPr firstRow="1" bandRow="1">
                <a:tableStyleId>{5940675A-B579-460E-94D1-54222C63F5DA}</a:tableStyleId>
              </a:tblPr>
              <a:tblGrid>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tblGrid>
              <a:tr h="0">
                <a:tc>
                  <a:txBody>
                    <a:bodyPr/>
                    <a:lstStyle/>
                    <a:p>
                      <a:pPr algn="ctr"/>
                      <a:r>
                        <a:rPr kumimoji="1" lang="en-US" altLang="ja-JP" sz="1100" dirty="0" smtClean="0"/>
                        <a:t>1</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7</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7</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3</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5</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6</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6</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5</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r>
            </a:tbl>
          </a:graphicData>
        </a:graphic>
      </p:graphicFrame>
      <p:grpSp>
        <p:nvGrpSpPr>
          <p:cNvPr id="44" name="図形グループ 43"/>
          <p:cNvGrpSpPr/>
          <p:nvPr/>
        </p:nvGrpSpPr>
        <p:grpSpPr>
          <a:xfrm>
            <a:off x="944010" y="1804290"/>
            <a:ext cx="2952329" cy="2430286"/>
            <a:chOff x="1064270" y="3743690"/>
            <a:chExt cx="2952329" cy="2430286"/>
          </a:xfrm>
        </p:grpSpPr>
        <p:sp>
          <p:nvSpPr>
            <p:cNvPr id="45" name="円/楕円 44"/>
            <p:cNvSpPr/>
            <p:nvPr/>
          </p:nvSpPr>
          <p:spPr>
            <a:xfrm>
              <a:off x="2072383" y="37436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46" name="円/楕円 45"/>
            <p:cNvSpPr/>
            <p:nvPr/>
          </p:nvSpPr>
          <p:spPr>
            <a:xfrm>
              <a:off x="1064271" y="410373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47" name="円/楕円 46"/>
            <p:cNvSpPr/>
            <p:nvPr/>
          </p:nvSpPr>
          <p:spPr>
            <a:xfrm>
              <a:off x="1064271" y="4967826"/>
              <a:ext cx="504056" cy="504056"/>
            </a:xfrm>
            <a:prstGeom prst="ellipse">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48" name="円/楕円 47"/>
            <p:cNvSpPr/>
            <p:nvPr/>
          </p:nvSpPr>
          <p:spPr>
            <a:xfrm>
              <a:off x="1640335" y="55438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49" name="円/楕円 48"/>
            <p:cNvSpPr/>
            <p:nvPr/>
          </p:nvSpPr>
          <p:spPr>
            <a:xfrm>
              <a:off x="2504431" y="566992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50" name="円/楕円 49"/>
            <p:cNvSpPr/>
            <p:nvPr/>
          </p:nvSpPr>
          <p:spPr>
            <a:xfrm>
              <a:off x="3440535" y="532786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51" name="円/楕円 50"/>
            <p:cNvSpPr/>
            <p:nvPr/>
          </p:nvSpPr>
          <p:spPr>
            <a:xfrm>
              <a:off x="3512543" y="4391762"/>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52" name="円/楕円 51"/>
            <p:cNvSpPr/>
            <p:nvPr/>
          </p:nvSpPr>
          <p:spPr>
            <a:xfrm>
              <a:off x="2936479" y="388770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53" name="曲線コネクタ 52"/>
            <p:cNvCxnSpPr>
              <a:stCxn id="45" idx="1"/>
              <a:endCxn id="46" idx="0"/>
            </p:cNvCxnSpPr>
            <p:nvPr/>
          </p:nvCxnSpPr>
          <p:spPr>
            <a:xfrm rot="16200000" flipH="1" flipV="1">
              <a:off x="1588138" y="3545667"/>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54" name="曲線コネクタ 53"/>
            <p:cNvCxnSpPr>
              <a:stCxn id="45" idx="3"/>
              <a:endCxn id="47" idx="6"/>
            </p:cNvCxnSpPr>
            <p:nvPr/>
          </p:nvCxnSpPr>
          <p:spPr>
            <a:xfrm rot="5400000">
              <a:off x="1334302" y="4407955"/>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55" name="曲線コネクタ 54"/>
            <p:cNvCxnSpPr>
              <a:stCxn id="46" idx="2"/>
              <a:endCxn id="49" idx="3"/>
            </p:cNvCxnSpPr>
            <p:nvPr/>
          </p:nvCxnSpPr>
          <p:spPr>
            <a:xfrm rot="10800000" flipH="1" flipV="1">
              <a:off x="1064270" y="4355758"/>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56" name="曲線コネクタ 55"/>
            <p:cNvCxnSpPr>
              <a:stCxn id="47" idx="6"/>
              <a:endCxn id="49" idx="1"/>
            </p:cNvCxnSpPr>
            <p:nvPr/>
          </p:nvCxnSpPr>
          <p:spPr>
            <a:xfrm>
              <a:off x="1568327" y="5219854"/>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57" name="曲線コネクタ 56"/>
            <p:cNvCxnSpPr>
              <a:stCxn id="48" idx="7"/>
              <a:endCxn id="49" idx="1"/>
            </p:cNvCxnSpPr>
            <p:nvPr/>
          </p:nvCxnSpPr>
          <p:spPr>
            <a:xfrm rot="16200000" flipH="1">
              <a:off x="2261396" y="5426885"/>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58" name="曲線コネクタ 57"/>
            <p:cNvCxnSpPr>
              <a:stCxn id="49" idx="6"/>
              <a:endCxn id="50" idx="3"/>
            </p:cNvCxnSpPr>
            <p:nvPr/>
          </p:nvCxnSpPr>
          <p:spPr>
            <a:xfrm flipV="1">
              <a:off x="3008487" y="5758106"/>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59" name="曲線コネクタ 58"/>
            <p:cNvCxnSpPr>
              <a:stCxn id="50" idx="6"/>
              <a:endCxn id="51" idx="6"/>
            </p:cNvCxnSpPr>
            <p:nvPr/>
          </p:nvCxnSpPr>
          <p:spPr>
            <a:xfrm flipV="1">
              <a:off x="3944591" y="4643790"/>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60" name="曲線コネクタ 59"/>
            <p:cNvCxnSpPr>
              <a:stCxn id="49" idx="7"/>
              <a:endCxn id="51" idx="2"/>
            </p:cNvCxnSpPr>
            <p:nvPr/>
          </p:nvCxnSpPr>
          <p:spPr>
            <a:xfrm rot="5400000" flipH="1" flipV="1">
              <a:off x="2673633" y="4904827"/>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62" name="曲線コネクタ 61"/>
            <p:cNvCxnSpPr>
              <a:stCxn id="45" idx="7"/>
              <a:endCxn id="52" idx="0"/>
            </p:cNvCxnSpPr>
            <p:nvPr/>
          </p:nvCxnSpPr>
          <p:spPr>
            <a:xfrm rot="16200000" flipH="1">
              <a:off x="2810464" y="3509664"/>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65" name="曲線コネクタ 64"/>
            <p:cNvCxnSpPr>
              <a:stCxn id="45" idx="6"/>
              <a:endCxn id="49" idx="0"/>
            </p:cNvCxnSpPr>
            <p:nvPr/>
          </p:nvCxnSpPr>
          <p:spPr>
            <a:xfrm>
              <a:off x="2576439" y="3995718"/>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67" name="曲線コネクタ 66"/>
            <p:cNvCxnSpPr>
              <a:stCxn id="52" idx="7"/>
              <a:endCxn id="46" idx="1"/>
            </p:cNvCxnSpPr>
            <p:nvPr/>
          </p:nvCxnSpPr>
          <p:spPr>
            <a:xfrm rot="16200000" flipH="1" flipV="1">
              <a:off x="2144391" y="2955220"/>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grpSp>
      <p:sp>
        <p:nvSpPr>
          <p:cNvPr id="19" name="日付プレースホルダー 18"/>
          <p:cNvSpPr>
            <a:spLocks noGrp="1"/>
          </p:cNvSpPr>
          <p:nvPr>
            <p:ph type="dt" sz="half" idx="10"/>
          </p:nvPr>
        </p:nvSpPr>
        <p:spPr/>
        <p:txBody>
          <a:bodyPr/>
          <a:lstStyle/>
          <a:p>
            <a:fld id="{57824FFE-1339-CD49-98BA-B340EAC08F5A}" type="datetime1">
              <a:rPr lang="ja-JP" altLang="en-US" smtClean="0"/>
              <a:t>2014/06/02</a:t>
            </a:fld>
            <a:endParaRPr lang="en-US"/>
          </a:p>
        </p:txBody>
      </p:sp>
      <p:sp>
        <p:nvSpPr>
          <p:cNvPr id="20" name="スライド番号プレースホルダー 19"/>
          <p:cNvSpPr>
            <a:spLocks noGrp="1"/>
          </p:cNvSpPr>
          <p:nvPr>
            <p:ph type="sldNum" sz="quarter" idx="12"/>
          </p:nvPr>
        </p:nvSpPr>
        <p:spPr/>
        <p:txBody>
          <a:bodyPr/>
          <a:lstStyle/>
          <a:p>
            <a:fld id="{0CFEC368-1D7A-4F81-ABF6-AE0E36BAF64C}" type="slidenum">
              <a:rPr lang="en-US" smtClean="0"/>
              <a:pPr/>
              <a:t>26</a:t>
            </a:fld>
            <a:endParaRPr lang="en-US"/>
          </a:p>
        </p:txBody>
      </p:sp>
      <p:cxnSp>
        <p:nvCxnSpPr>
          <p:cNvPr id="24" name="直線コネクタ 23"/>
          <p:cNvCxnSpPr/>
          <p:nvPr/>
        </p:nvCxnSpPr>
        <p:spPr>
          <a:xfrm>
            <a:off x="0" y="4638261"/>
            <a:ext cx="9144000"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208" name="下矢印 207"/>
          <p:cNvSpPr/>
          <p:nvPr/>
        </p:nvSpPr>
        <p:spPr>
          <a:xfrm>
            <a:off x="6876256" y="4471958"/>
            <a:ext cx="449707" cy="3251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 name="直線矢印コネクタ 29"/>
          <p:cNvCxnSpPr/>
          <p:nvPr/>
        </p:nvCxnSpPr>
        <p:spPr>
          <a:xfrm flipH="1">
            <a:off x="824125" y="5587667"/>
            <a:ext cx="193703"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41" name="直線矢印コネクタ 40"/>
          <p:cNvCxnSpPr/>
          <p:nvPr/>
        </p:nvCxnSpPr>
        <p:spPr>
          <a:xfrm>
            <a:off x="1330960" y="5587667"/>
            <a:ext cx="843280"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43" name="直線矢印コネクタ 42"/>
          <p:cNvCxnSpPr/>
          <p:nvPr/>
        </p:nvCxnSpPr>
        <p:spPr>
          <a:xfrm>
            <a:off x="1676400" y="5587667"/>
            <a:ext cx="1570058"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69" name="直線矢印コネクタ 68"/>
          <p:cNvCxnSpPr/>
          <p:nvPr/>
        </p:nvCxnSpPr>
        <p:spPr>
          <a:xfrm>
            <a:off x="2025941" y="5587667"/>
            <a:ext cx="1870398"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77" name="直線矢印コネクタ 76"/>
          <p:cNvCxnSpPr/>
          <p:nvPr/>
        </p:nvCxnSpPr>
        <p:spPr>
          <a:xfrm>
            <a:off x="2382361" y="5587667"/>
            <a:ext cx="1864519"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80" name="直線矢印コネクタ 79"/>
          <p:cNvCxnSpPr/>
          <p:nvPr/>
        </p:nvCxnSpPr>
        <p:spPr>
          <a:xfrm>
            <a:off x="2636199" y="5587667"/>
            <a:ext cx="3652841"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83" name="直線矢印コネクタ 82"/>
          <p:cNvCxnSpPr/>
          <p:nvPr/>
        </p:nvCxnSpPr>
        <p:spPr>
          <a:xfrm>
            <a:off x="3068246" y="5587667"/>
            <a:ext cx="3881194"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85" name="直線矢印コネクタ 84"/>
          <p:cNvCxnSpPr/>
          <p:nvPr/>
        </p:nvCxnSpPr>
        <p:spPr>
          <a:xfrm>
            <a:off x="3392283" y="5587667"/>
            <a:ext cx="4227717"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sp>
        <p:nvSpPr>
          <p:cNvPr id="189" name="テキスト ボックス 188"/>
          <p:cNvSpPr txBox="1"/>
          <p:nvPr/>
        </p:nvSpPr>
        <p:spPr>
          <a:xfrm>
            <a:off x="482671" y="5717271"/>
            <a:ext cx="3802468" cy="369332"/>
          </a:xfrm>
          <a:prstGeom prst="rect">
            <a:avLst/>
          </a:prstGeom>
          <a:solidFill>
            <a:schemeClr val="bg1"/>
          </a:solidFill>
        </p:spPr>
        <p:txBody>
          <a:bodyPr wrap="none" rtlCol="0">
            <a:spAutoFit/>
          </a:bodyPr>
          <a:lstStyle/>
          <a:p>
            <a:r>
              <a:rPr kumimoji="1" lang="en-US" altLang="ja-JP" dirty="0" smtClean="0"/>
              <a:t>Column-indices array C (Length: </a:t>
            </a:r>
            <a:r>
              <a:rPr kumimoji="1" lang="en-US" altLang="ja-JP" dirty="0"/>
              <a:t>E</a:t>
            </a:r>
            <a:r>
              <a:rPr kumimoji="1" lang="en-US" altLang="ja-JP" dirty="0" smtClean="0"/>
              <a:t>)</a:t>
            </a:r>
            <a:endParaRPr kumimoji="1" lang="ja-JP" altLang="en-US" dirty="0"/>
          </a:p>
        </p:txBody>
      </p:sp>
    </p:spTree>
    <p:extLst>
      <p:ext uri="{BB962C8B-B14F-4D97-AF65-F5344CB8AC3E}">
        <p14:creationId xmlns:p14="http://schemas.microsoft.com/office/powerpoint/2010/main" val="2318540930"/>
      </p:ext>
    </p:extLst>
  </p:cSld>
  <p:clrMapOvr>
    <a:masterClrMapping/>
  </p:clrMapOvr>
  <mc:AlternateContent xmlns:mc="http://schemas.openxmlformats.org/markup-compatibility/2006" xmlns:p14="http://schemas.microsoft.com/office/powerpoint/2010/main">
    <mc:Choice Requires="p14">
      <p:transition spd="slow" p14:dur="2000" advTm="99706"/>
    </mc:Choice>
    <mc:Fallback xmlns="">
      <p:transition xmlns:p14="http://schemas.microsoft.com/office/powerpoint/2010/main" spd="slow" advTm="99706"/>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Graph500</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グラフ処理性能を測定するベンチマーク</a:t>
            </a:r>
            <a:endParaRPr kumimoji="1" lang="en-US" altLang="ja-JP" dirty="0"/>
          </a:p>
          <a:p>
            <a:endParaRPr kumimoji="1" lang="en-US" altLang="ja-JP" dirty="0" smtClean="0"/>
          </a:p>
          <a:p>
            <a:r>
              <a:rPr kumimoji="1" lang="ja-JP" altLang="en-US" dirty="0" smtClean="0"/>
              <a:t>アプリケーション全体は</a:t>
            </a:r>
            <a:r>
              <a:rPr kumimoji="1" lang="en-US" altLang="ja-JP" dirty="0" smtClean="0"/>
              <a:t>5</a:t>
            </a:r>
            <a:r>
              <a:rPr kumimoji="1" lang="ja-JP" altLang="en-US" dirty="0" smtClean="0"/>
              <a:t>つのステップからなる</a:t>
            </a:r>
            <a:endParaRPr kumimoji="1" lang="en-US" altLang="ja-JP" dirty="0" smtClean="0"/>
          </a:p>
          <a:p>
            <a:pPr marL="457200" indent="-457200">
              <a:buFont typeface="+mj-lt"/>
              <a:buAutoNum type="arabicPeriod"/>
            </a:pPr>
            <a:r>
              <a:rPr kumimoji="1" lang="ja-JP" altLang="en-US" dirty="0" smtClean="0"/>
              <a:t>辺リストを生成する</a:t>
            </a:r>
            <a:endParaRPr kumimoji="1" lang="en-US" altLang="ja-JP" dirty="0" smtClean="0"/>
          </a:p>
          <a:p>
            <a:pPr marL="457200" indent="-457200">
              <a:buFont typeface="+mj-lt"/>
              <a:buAutoNum type="arabicPeriod"/>
            </a:pPr>
            <a:r>
              <a:rPr kumimoji="1" lang="ja-JP" altLang="en-US" dirty="0" smtClean="0"/>
              <a:t>辺リストからアルゴリズムに最適なグラフの形式に直す</a:t>
            </a:r>
            <a:endParaRPr kumimoji="1" lang="en-US" altLang="ja-JP" dirty="0" smtClean="0"/>
          </a:p>
          <a:p>
            <a:pPr marL="457200" indent="-457200">
              <a:buFont typeface="+mj-lt"/>
              <a:buAutoNum type="arabicPeriod"/>
            </a:pPr>
            <a:r>
              <a:rPr kumimoji="1" lang="ja-JP" altLang="en-US" dirty="0" smtClean="0"/>
              <a:t>ソース頂点を</a:t>
            </a:r>
            <a:r>
              <a:rPr kumimoji="1" lang="en-US" altLang="ja-JP" dirty="0" smtClean="0"/>
              <a:t>64</a:t>
            </a:r>
            <a:r>
              <a:rPr kumimoji="1" lang="ja-JP" altLang="en-US" dirty="0" smtClean="0"/>
              <a:t>個選ぶ</a:t>
            </a:r>
            <a:endParaRPr kumimoji="1" lang="en-US" altLang="ja-JP" dirty="0" smtClean="0"/>
          </a:p>
          <a:p>
            <a:pPr marL="457200" indent="-457200">
              <a:buFont typeface="+mj-lt"/>
              <a:buAutoNum type="arabicPeriod"/>
            </a:pPr>
            <a:r>
              <a:rPr kumimoji="1" lang="ja-JP" altLang="en-US" dirty="0" smtClean="0">
                <a:solidFill>
                  <a:srgbClr val="FF0000"/>
                </a:solidFill>
              </a:rPr>
              <a:t>ソース頂点から</a:t>
            </a:r>
            <a:r>
              <a:rPr kumimoji="1" lang="en-US" altLang="ja-JP" dirty="0" smtClean="0">
                <a:solidFill>
                  <a:srgbClr val="FF0000"/>
                </a:solidFill>
              </a:rPr>
              <a:t>BFS</a:t>
            </a:r>
            <a:r>
              <a:rPr kumimoji="1" lang="ja-JP" altLang="en-US" dirty="0" smtClean="0">
                <a:solidFill>
                  <a:srgbClr val="FF0000"/>
                </a:solidFill>
              </a:rPr>
              <a:t>を行い</a:t>
            </a:r>
            <a:r>
              <a:rPr kumimoji="1" lang="ja-JP" altLang="en-US" dirty="0" smtClean="0"/>
              <a:t>，結果が正しいか確認</a:t>
            </a:r>
            <a:r>
              <a:rPr kumimoji="1" lang="en-US" altLang="ja-JP" dirty="0" smtClean="0"/>
              <a:t> × 64</a:t>
            </a:r>
            <a:r>
              <a:rPr kumimoji="1" lang="ja-JP" altLang="en-US" dirty="0" smtClean="0"/>
              <a:t>回</a:t>
            </a:r>
            <a:endParaRPr kumimoji="1" lang="en-US" altLang="ja-JP" dirty="0" smtClean="0"/>
          </a:p>
          <a:p>
            <a:pPr marL="457200" indent="-457200">
              <a:buFont typeface="+mj-lt"/>
              <a:buAutoNum type="arabicPeriod"/>
            </a:pPr>
            <a:r>
              <a:rPr kumimoji="1" lang="ja-JP" altLang="en-US" dirty="0" smtClean="0"/>
              <a:t>性能結果を計算し，出力する</a:t>
            </a:r>
            <a:endParaRPr kumimoji="1" lang="en-US" altLang="ja-JP" dirty="0" smtClean="0"/>
          </a:p>
        </p:txBody>
      </p:sp>
      <p:sp>
        <p:nvSpPr>
          <p:cNvPr id="4" name="日付プレースホルダー 3"/>
          <p:cNvSpPr>
            <a:spLocks noGrp="1"/>
          </p:cNvSpPr>
          <p:nvPr>
            <p:ph type="dt" sz="half" idx="10"/>
          </p:nvPr>
        </p:nvSpPr>
        <p:spPr/>
        <p:txBody>
          <a:bodyPr/>
          <a:lstStyle/>
          <a:p>
            <a:fld id="{242D640E-3AAF-414F-9B80-70C5EB738D6E}"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27</a:t>
            </a:fld>
            <a:endParaRPr lang="en-US"/>
          </a:p>
        </p:txBody>
      </p:sp>
      <p:pic>
        <p:nvPicPr>
          <p:cNvPr id="55" name="図 54" descr="graph500-logo_2.jpg"/>
          <p:cNvPicPr>
            <a:picLocks noChangeAspect="1"/>
          </p:cNvPicPr>
          <p:nvPr/>
        </p:nvPicPr>
        <p:blipFill rotWithShape="1">
          <a:blip r:embed="rId2">
            <a:extLst>
              <a:ext uri="{28A0092B-C50C-407E-A947-70E740481C1C}">
                <a14:useLocalDpi xmlns:a14="http://schemas.microsoft.com/office/drawing/2010/main" val="0"/>
              </a:ext>
            </a:extLst>
          </a:blip>
          <a:srcRect b="12324"/>
          <a:stretch/>
        </p:blipFill>
        <p:spPr>
          <a:xfrm>
            <a:off x="5991821" y="4734384"/>
            <a:ext cx="2694983" cy="1742616"/>
          </a:xfrm>
          <a:prstGeom prst="rect">
            <a:avLst/>
          </a:prstGeom>
        </p:spPr>
      </p:pic>
    </p:spTree>
    <p:extLst>
      <p:ext uri="{BB962C8B-B14F-4D97-AF65-F5344CB8AC3E}">
        <p14:creationId xmlns:p14="http://schemas.microsoft.com/office/powerpoint/2010/main" val="1425572727"/>
      </p:ext>
    </p:extLst>
  </p:cSld>
  <p:clrMapOvr>
    <a:masterClrMapping/>
  </p:clrMapOvr>
  <mc:AlternateContent xmlns:mc="http://schemas.openxmlformats.org/markup-compatibility/2006" xmlns:p14="http://schemas.microsoft.com/office/powerpoint/2010/main">
    <mc:Choice Requires="p14">
      <p:transition spd="slow" p14:dur="2000" advTm="24704"/>
    </mc:Choice>
    <mc:Fallback xmlns="">
      <p:transition xmlns:p14="http://schemas.microsoft.com/office/powerpoint/2010/main" spd="slow" advTm="24704"/>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評価を取り直して変わったところ</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グラフサイズを倍にすると</a:t>
            </a:r>
            <a:r>
              <a:rPr kumimoji="1" lang="en-US" altLang="ja-JP" dirty="0" smtClean="0"/>
              <a:t>…</a:t>
            </a:r>
          </a:p>
          <a:p>
            <a:pPr lvl="1"/>
            <a:r>
              <a:rPr kumimoji="1" lang="en-US" altLang="ja-JP" dirty="0" smtClean="0"/>
              <a:t>◯</a:t>
            </a:r>
            <a:r>
              <a:rPr kumimoji="1" lang="ja-JP" altLang="en-US" dirty="0" smtClean="0"/>
              <a:t>計算時間は</a:t>
            </a:r>
            <a:r>
              <a:rPr kumimoji="1" lang="en-US" altLang="ja-JP" dirty="0" smtClean="0"/>
              <a:t>2</a:t>
            </a:r>
            <a:r>
              <a:rPr kumimoji="1" lang="ja-JP" altLang="en-US" dirty="0" smtClean="0"/>
              <a:t>倍になる</a:t>
            </a:r>
            <a:endParaRPr kumimoji="1" lang="en-US" altLang="ja-JP" dirty="0" smtClean="0"/>
          </a:p>
          <a:p>
            <a:pPr lvl="1"/>
            <a:r>
              <a:rPr kumimoji="1" lang="en-US" altLang="ja-JP" dirty="0" smtClean="0"/>
              <a:t>△</a:t>
            </a:r>
            <a:r>
              <a:rPr kumimoji="1" lang="ja-JP" altLang="en-US" dirty="0" smtClean="0"/>
              <a:t>通信時間は</a:t>
            </a:r>
            <a:r>
              <a:rPr kumimoji="1" lang="en-US" altLang="ja-JP" dirty="0" smtClean="0">
                <a:solidFill>
                  <a:srgbClr val="4F81BD"/>
                </a:solidFill>
              </a:rPr>
              <a:t>1.6-1.8</a:t>
            </a:r>
            <a:r>
              <a:rPr kumimoji="1" lang="ja-JP" altLang="en-US" dirty="0" smtClean="0">
                <a:solidFill>
                  <a:srgbClr val="4F81BD"/>
                </a:solidFill>
              </a:rPr>
              <a:t>倍</a:t>
            </a:r>
            <a:r>
              <a:rPr kumimoji="1" lang="ja-JP" altLang="en-US" dirty="0" smtClean="0"/>
              <a:t>（論文では約</a:t>
            </a:r>
            <a:r>
              <a:rPr kumimoji="1" lang="en-US" altLang="ja-JP" dirty="0" smtClean="0"/>
              <a:t>1.8</a:t>
            </a:r>
            <a:r>
              <a:rPr kumimoji="1" lang="ja-JP" altLang="en-US" dirty="0" smtClean="0"/>
              <a:t>倍）</a:t>
            </a:r>
            <a:endParaRPr kumimoji="1" lang="en-US" altLang="ja-JP" dirty="0" smtClean="0"/>
          </a:p>
          <a:p>
            <a:pPr lvl="2"/>
            <a:r>
              <a:rPr kumimoji="1" lang="ja-JP" altLang="en-US" dirty="0" smtClean="0"/>
              <a:t>グラフサイズが大きくなるにつれて効果が薄れる</a:t>
            </a:r>
            <a:r>
              <a:rPr kumimoji="1" lang="en-US" altLang="ja-JP" dirty="0" smtClean="0"/>
              <a:t>…</a:t>
            </a:r>
          </a:p>
          <a:p>
            <a:r>
              <a:rPr kumimoji="1" lang="en-US" altLang="ja-JP" dirty="0" smtClean="0"/>
              <a:t>GPU</a:t>
            </a:r>
            <a:r>
              <a:rPr kumimoji="1" lang="ja-JP" altLang="en-US" dirty="0" smtClean="0"/>
              <a:t>を</a:t>
            </a:r>
            <a:r>
              <a:rPr kumimoji="1" lang="en-US" altLang="ja-JP" dirty="0" smtClean="0"/>
              <a:t>1</a:t>
            </a:r>
            <a:r>
              <a:rPr kumimoji="1" lang="ja-JP" altLang="en-US" dirty="0" smtClean="0"/>
              <a:t>つ増やすと</a:t>
            </a:r>
            <a:r>
              <a:rPr kumimoji="1" lang="en-US" altLang="ja-JP" dirty="0" smtClean="0"/>
              <a:t>…</a:t>
            </a:r>
          </a:p>
          <a:p>
            <a:pPr lvl="1"/>
            <a:r>
              <a:rPr kumimoji="1" lang="en-US" altLang="ja-JP" dirty="0" smtClean="0"/>
              <a:t>◯</a:t>
            </a:r>
            <a:r>
              <a:rPr kumimoji="1" lang="ja-JP" altLang="en-US" dirty="0" smtClean="0"/>
              <a:t>計算時間は変化なし</a:t>
            </a:r>
            <a:endParaRPr kumimoji="1" lang="en-US" altLang="ja-JP" dirty="0" smtClean="0"/>
          </a:p>
          <a:p>
            <a:pPr lvl="1"/>
            <a:r>
              <a:rPr kumimoji="1" lang="en-US" altLang="ja-JP" dirty="0" smtClean="0"/>
              <a:t>×</a:t>
            </a:r>
            <a:r>
              <a:rPr kumimoji="1" lang="ja-JP" altLang="en-US" dirty="0" smtClean="0"/>
              <a:t>通信時間は</a:t>
            </a:r>
            <a:r>
              <a:rPr kumimoji="1" lang="en-US" altLang="ja-JP" dirty="0" smtClean="0"/>
              <a:t>GPU</a:t>
            </a:r>
            <a:r>
              <a:rPr kumimoji="1" lang="ja-JP" altLang="en-US" dirty="0" smtClean="0"/>
              <a:t>を増やすと増加量が減る（論文では</a:t>
            </a:r>
            <a:r>
              <a:rPr kumimoji="1" lang="en-US" altLang="ja-JP" dirty="0" smtClean="0"/>
              <a:t>2</a:t>
            </a:r>
            <a:r>
              <a:rPr kumimoji="1" lang="ja-JP" altLang="en-US" dirty="0" smtClean="0"/>
              <a:t>倍以上）</a:t>
            </a:r>
            <a:endParaRPr kumimoji="1" lang="en-US" altLang="ja-JP" dirty="0" smtClean="0"/>
          </a:p>
          <a:p>
            <a:r>
              <a:rPr kumimoji="1" lang="ja-JP" altLang="en-US" dirty="0" smtClean="0"/>
              <a:t>提案手法により</a:t>
            </a:r>
            <a:r>
              <a:rPr kumimoji="1" lang="en-US" altLang="ja-JP" dirty="0" smtClean="0"/>
              <a:t>…</a:t>
            </a:r>
          </a:p>
          <a:p>
            <a:pPr lvl="1"/>
            <a:r>
              <a:rPr kumimoji="1" lang="en-US" altLang="ja-JP" dirty="0" smtClean="0"/>
              <a:t>◯</a:t>
            </a:r>
            <a:r>
              <a:rPr kumimoji="1" lang="ja-JP" altLang="en-US" dirty="0" smtClean="0"/>
              <a:t>通信時間は</a:t>
            </a:r>
            <a:r>
              <a:rPr kumimoji="1" lang="en-US" altLang="ja-JP" dirty="0" smtClean="0"/>
              <a:t>30-40%</a:t>
            </a:r>
            <a:r>
              <a:rPr kumimoji="1" lang="ja-JP" altLang="en-US" dirty="0" smtClean="0"/>
              <a:t>削減できる</a:t>
            </a:r>
            <a:endParaRPr kumimoji="1" lang="en-US" altLang="ja-JP" dirty="0" smtClean="0"/>
          </a:p>
          <a:p>
            <a:pPr lvl="2"/>
            <a:r>
              <a:rPr kumimoji="1" lang="ja-JP" altLang="en-US" dirty="0" smtClean="0"/>
              <a:t>グラフサイズが大きいと効果も大きい</a:t>
            </a:r>
            <a:endParaRPr kumimoji="1" lang="en-US" altLang="ja-JP" dirty="0" smtClean="0"/>
          </a:p>
          <a:p>
            <a:pPr lvl="2"/>
            <a:r>
              <a:rPr kumimoji="1" lang="en-US" altLang="ja-JP" dirty="0" smtClean="0"/>
              <a:t>△GPU</a:t>
            </a:r>
            <a:r>
              <a:rPr kumimoji="1" lang="ja-JP" altLang="en-US" dirty="0" smtClean="0"/>
              <a:t>を</a:t>
            </a:r>
            <a:r>
              <a:rPr kumimoji="1" lang="en-US" altLang="ja-JP" dirty="0" smtClean="0"/>
              <a:t>1</a:t>
            </a:r>
            <a:r>
              <a:rPr kumimoji="1" lang="ja-JP" altLang="en-US" dirty="0" smtClean="0"/>
              <a:t>つ増やす毎に向上率は</a:t>
            </a:r>
            <a:r>
              <a:rPr kumimoji="1" lang="en-US" altLang="ja-JP" dirty="0" smtClean="0">
                <a:solidFill>
                  <a:srgbClr val="4F81BD"/>
                </a:solidFill>
              </a:rPr>
              <a:t>2-4%</a:t>
            </a:r>
            <a:r>
              <a:rPr kumimoji="1" lang="ja-JP" altLang="en-US" dirty="0" smtClean="0"/>
              <a:t>減少する</a:t>
            </a:r>
            <a:r>
              <a:rPr kumimoji="1" lang="en-US" altLang="ja-JP" dirty="0" smtClean="0"/>
              <a:t>…</a:t>
            </a:r>
            <a:r>
              <a:rPr kumimoji="1" lang="ja-JP" altLang="en-US" dirty="0" smtClean="0"/>
              <a:t>（論文では</a:t>
            </a:r>
            <a:r>
              <a:rPr kumimoji="1" lang="en-US" altLang="ja-JP" dirty="0" smtClean="0"/>
              <a:t>2-3%</a:t>
            </a:r>
            <a:r>
              <a:rPr kumimoji="1" lang="ja-JP" altLang="en-US" dirty="0" smtClean="0"/>
              <a:t>）</a:t>
            </a:r>
            <a:endParaRPr kumimoji="1" lang="en-US" altLang="ja-JP" dirty="0" smtClean="0"/>
          </a:p>
        </p:txBody>
      </p:sp>
      <p:sp>
        <p:nvSpPr>
          <p:cNvPr id="4" name="日付プレースホルダー 3"/>
          <p:cNvSpPr>
            <a:spLocks noGrp="1"/>
          </p:cNvSpPr>
          <p:nvPr>
            <p:ph type="dt" sz="half" idx="10"/>
          </p:nvPr>
        </p:nvSpPr>
        <p:spPr/>
        <p:txBody>
          <a:bodyPr/>
          <a:lstStyle/>
          <a:p>
            <a:fld id="{ABD7AF69-04FF-BF4C-B145-C3F4296107A9}"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28</a:t>
            </a:fld>
            <a:endParaRPr lang="en-US"/>
          </a:p>
        </p:txBody>
      </p:sp>
      <p:sp>
        <p:nvSpPr>
          <p:cNvPr id="6" name="正方形/長方形 5"/>
          <p:cNvSpPr/>
          <p:nvPr/>
        </p:nvSpPr>
        <p:spPr>
          <a:xfrm>
            <a:off x="735994" y="3910611"/>
            <a:ext cx="7100173" cy="375188"/>
          </a:xfrm>
          <a:prstGeom prst="rect">
            <a:avLst/>
          </a:prstGeom>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 name="円形吹き出し 6"/>
          <p:cNvSpPr/>
          <p:nvPr/>
        </p:nvSpPr>
        <p:spPr>
          <a:xfrm>
            <a:off x="6595082" y="2712896"/>
            <a:ext cx="1616601" cy="909109"/>
          </a:xfrm>
          <a:prstGeom prst="wedgeEllipseCallout">
            <a:avLst>
              <a:gd name="adj1" fmla="val -46721"/>
              <a:gd name="adj2" fmla="val 62500"/>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ヤバい！</a:t>
            </a:r>
            <a:endParaRPr kumimoji="1" lang="ja-JP" altLang="en-US" dirty="0">
              <a:latin typeface="Calibri" panose="020F0502020204030204" pitchFamily="34" charset="0"/>
            </a:endParaRPr>
          </a:p>
        </p:txBody>
      </p:sp>
    </p:spTree>
    <p:extLst>
      <p:ext uri="{BB962C8B-B14F-4D97-AF65-F5344CB8AC3E}">
        <p14:creationId xmlns:p14="http://schemas.microsoft.com/office/powerpoint/2010/main" val="156446603"/>
      </p:ext>
    </p:extLst>
  </p:cSld>
  <p:clrMapOvr>
    <a:masterClrMapping/>
  </p:clrMapOvr>
  <mc:AlternateContent xmlns:mc="http://schemas.openxmlformats.org/markup-compatibility/2006" xmlns:p14="http://schemas.microsoft.com/office/powerpoint/2010/main">
    <mc:Choice Requires="p14">
      <p:transition spd="slow" p14:dur="2000" advTm="3062"/>
    </mc:Choice>
    <mc:Fallback xmlns="">
      <p:transition xmlns:p14="http://schemas.microsoft.com/office/powerpoint/2010/main" spd="slow" advTm="3062"/>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Reference</a:t>
            </a:r>
            <a:endParaRPr kumimoji="1" lang="ja-JP" altLang="en-US" dirty="0"/>
          </a:p>
        </p:txBody>
      </p:sp>
      <p:sp>
        <p:nvSpPr>
          <p:cNvPr id="3" name="コンテンツ プレースホルダー 2"/>
          <p:cNvSpPr>
            <a:spLocks noGrp="1"/>
          </p:cNvSpPr>
          <p:nvPr>
            <p:ph idx="1"/>
          </p:nvPr>
        </p:nvSpPr>
        <p:spPr/>
        <p:txBody>
          <a:bodyPr/>
          <a:lstStyle/>
          <a:p>
            <a:pPr marL="457200" indent="-457200">
              <a:buFont typeface="+mj-lt"/>
              <a:buAutoNum type="arabicPeriod"/>
            </a:pPr>
            <a:r>
              <a:rPr lang="en-US" altLang="ja-JP" sz="2000" dirty="0" smtClean="0"/>
              <a:t>Duane </a:t>
            </a:r>
            <a:r>
              <a:rPr lang="en-US" altLang="ja-JP" sz="2000" dirty="0"/>
              <a:t>Merrill, Michael Garland, and Andrew </a:t>
            </a:r>
            <a:r>
              <a:rPr lang="en-US" altLang="ja-JP" sz="2000" dirty="0" err="1"/>
              <a:t>Grimshaw</a:t>
            </a:r>
            <a:r>
              <a:rPr lang="en-US" altLang="ja-JP" sz="2000" dirty="0"/>
              <a:t>. </a:t>
            </a:r>
            <a:r>
              <a:rPr lang="en-US" altLang="ja-JP" sz="2000" i="1" dirty="0"/>
              <a:t>Scalable GPU Graph Traversal</a:t>
            </a:r>
            <a:r>
              <a:rPr lang="en-US" altLang="ja-JP" sz="2000" dirty="0"/>
              <a:t>. In </a:t>
            </a:r>
            <a:r>
              <a:rPr lang="en-US" altLang="ja-JP" sz="2000" i="1" dirty="0"/>
              <a:t>PPoPP’12</a:t>
            </a:r>
            <a:r>
              <a:rPr lang="en-US" altLang="ja-JP" sz="2000" dirty="0"/>
              <a:t>, pp. 117–127, Feb 2012. </a:t>
            </a:r>
            <a:endParaRPr lang="en-US" altLang="ja-JP" sz="2000" dirty="0" smtClean="0"/>
          </a:p>
          <a:p>
            <a:pPr marL="457200" indent="-457200">
              <a:buFont typeface="+mj-lt"/>
              <a:buAutoNum type="arabicPeriod"/>
            </a:pPr>
            <a:r>
              <a:rPr lang="en-US" altLang="ja-JP" sz="2000" dirty="0"/>
              <a:t>Enrico </a:t>
            </a:r>
            <a:r>
              <a:rPr lang="en-US" altLang="ja-JP" sz="2000" dirty="0" err="1"/>
              <a:t>Mastrostefano</a:t>
            </a:r>
            <a:r>
              <a:rPr lang="en-US" altLang="ja-JP" sz="2000" dirty="0"/>
              <a:t>. </a:t>
            </a:r>
            <a:r>
              <a:rPr lang="en-US" altLang="ja-JP" sz="2000" i="1" dirty="0"/>
              <a:t>Large Graphs on multi-GPUs</a:t>
            </a:r>
            <a:r>
              <a:rPr lang="en-US" altLang="ja-JP" sz="2000" dirty="0"/>
              <a:t>. PhD thesis, </a:t>
            </a:r>
            <a:r>
              <a:rPr lang="en-US" altLang="ja-JP" sz="2000" dirty="0" err="1"/>
              <a:t>Spienza</a:t>
            </a:r>
            <a:r>
              <a:rPr lang="en-US" altLang="ja-JP" sz="2000" dirty="0"/>
              <a:t> University of Roma, 2013. </a:t>
            </a:r>
          </a:p>
          <a:p>
            <a:pPr marL="457200" indent="-457200">
              <a:buFont typeface="+mj-lt"/>
              <a:buAutoNum type="arabicPeriod"/>
            </a:pPr>
            <a:r>
              <a:rPr lang="en-US" altLang="ja-JP" sz="2000" dirty="0" smtClean="0"/>
              <a:t>Graph </a:t>
            </a:r>
            <a:r>
              <a:rPr lang="en-US" altLang="ja-JP" sz="2000" dirty="0"/>
              <a:t>500. </a:t>
            </a:r>
            <a:r>
              <a:rPr lang="en-US" altLang="ja-JP" sz="2000" dirty="0">
                <a:hlinkClick r:id="rId3"/>
              </a:rPr>
              <a:t>http://www.graph500.org/</a:t>
            </a:r>
            <a:r>
              <a:rPr lang="en-US" altLang="ja-JP" sz="2000" dirty="0"/>
              <a:t>. </a:t>
            </a:r>
            <a:endParaRPr lang="en-US" altLang="ja-JP" sz="2000" b="1" dirty="0"/>
          </a:p>
          <a:p>
            <a:pPr marL="457200" indent="-457200">
              <a:buFont typeface="+mj-lt"/>
              <a:buAutoNum type="arabicPeriod"/>
            </a:pPr>
            <a:endParaRPr lang="en-US" altLang="ja-JP" sz="2000" dirty="0"/>
          </a:p>
        </p:txBody>
      </p:sp>
      <p:sp>
        <p:nvSpPr>
          <p:cNvPr id="4" name="日付プレースホルダー 3"/>
          <p:cNvSpPr>
            <a:spLocks noGrp="1"/>
          </p:cNvSpPr>
          <p:nvPr>
            <p:ph type="dt" sz="half" idx="10"/>
          </p:nvPr>
        </p:nvSpPr>
        <p:spPr/>
        <p:txBody>
          <a:bodyPr/>
          <a:lstStyle/>
          <a:p>
            <a:fld id="{F249BE75-48BA-6445-B68A-880AE698AEF2}"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29</a:t>
            </a:fld>
            <a:endParaRPr lang="en-US"/>
          </a:p>
        </p:txBody>
      </p:sp>
    </p:spTree>
    <p:extLst>
      <p:ext uri="{BB962C8B-B14F-4D97-AF65-F5344CB8AC3E}">
        <p14:creationId xmlns:p14="http://schemas.microsoft.com/office/powerpoint/2010/main" val="3754048361"/>
      </p:ext>
    </p:extLst>
  </p:cSld>
  <p:clrMapOvr>
    <a:masterClrMapping/>
  </p:clrMapOvr>
  <mc:AlternateContent xmlns:mc="http://schemas.openxmlformats.org/markup-compatibility/2006" xmlns:p14="http://schemas.microsoft.com/office/powerpoint/2010/main">
    <mc:Choice Requires="p14">
      <p:transition p14:dur="0" advTm="1507"/>
    </mc:Choice>
    <mc:Fallback xmlns="">
      <p:transition xmlns:p14="http://schemas.microsoft.com/office/powerpoint/2010/main" advTm="1507"/>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en-US" altLang="ja-JP" dirty="0" smtClean="0">
                <a:solidFill>
                  <a:srgbClr val="C0504D"/>
                </a:solidFill>
              </a:rPr>
              <a:t>Background</a:t>
            </a:r>
          </a:p>
          <a:p>
            <a:r>
              <a:rPr kumimoji="1" lang="en-US" altLang="ja-JP" dirty="0" err="1" smtClean="0">
                <a:solidFill>
                  <a:schemeClr val="bg1">
                    <a:lumMod val="85000"/>
                  </a:schemeClr>
                </a:solidFill>
              </a:rPr>
              <a:t>ExpEther</a:t>
            </a:r>
            <a:r>
              <a:rPr kumimoji="1" lang="en-US" altLang="ja-JP" dirty="0" smtClean="0">
                <a:solidFill>
                  <a:schemeClr val="bg1">
                    <a:lumMod val="85000"/>
                  </a:schemeClr>
                </a:solidFill>
              </a:rPr>
              <a:t> &amp; GPU-BOX</a:t>
            </a: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Multi-GPU system using </a:t>
            </a:r>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r>
              <a:rPr kumimoji="1" lang="en-US" altLang="ja-JP" dirty="0">
                <a:solidFill>
                  <a:schemeClr val="bg1">
                    <a:lumMod val="85000"/>
                  </a:schemeClr>
                </a:solidFill>
              </a:rPr>
              <a:t>Breadth First </a:t>
            </a:r>
            <a:r>
              <a:rPr kumimoji="1" lang="en-US" altLang="ja-JP" dirty="0" smtClean="0">
                <a:solidFill>
                  <a:schemeClr val="bg1">
                    <a:lumMod val="85000"/>
                  </a:schemeClr>
                </a:solidFill>
              </a:rPr>
              <a:t>Search</a:t>
            </a:r>
          </a:p>
          <a:p>
            <a:pPr lvl="1"/>
            <a:r>
              <a:rPr kumimoji="1" lang="en-US" altLang="ja-JP" dirty="0" smtClean="0">
                <a:solidFill>
                  <a:schemeClr val="bg1">
                    <a:lumMod val="85000"/>
                  </a:schemeClr>
                </a:solidFill>
              </a:rPr>
              <a:t>Level synchronized BFS</a:t>
            </a:r>
          </a:p>
          <a:p>
            <a:pPr lvl="1"/>
            <a:r>
              <a:rPr kumimoji="1" lang="en-US" altLang="ja-JP" dirty="0" smtClean="0">
                <a:solidFill>
                  <a:schemeClr val="bg1">
                    <a:lumMod val="85000"/>
                  </a:schemeClr>
                </a:solidFill>
              </a:rPr>
              <a:t>Overview of parallel BFS</a:t>
            </a:r>
          </a:p>
          <a:p>
            <a:r>
              <a:rPr kumimoji="1" lang="en-US" altLang="ja-JP" dirty="0" smtClean="0">
                <a:solidFill>
                  <a:schemeClr val="bg1">
                    <a:lumMod val="85000"/>
                  </a:schemeClr>
                </a:solidFill>
              </a:rPr>
              <a:t>Related work</a:t>
            </a:r>
          </a:p>
          <a:p>
            <a:pPr lvl="1"/>
            <a:r>
              <a:rPr kumimoji="1" lang="en-US" altLang="ja-JP" dirty="0" err="1" smtClean="0">
                <a:solidFill>
                  <a:schemeClr val="bg1">
                    <a:lumMod val="85000"/>
                  </a:schemeClr>
                </a:solidFill>
              </a:rPr>
              <a:t>Mastrostefano’s</a:t>
            </a:r>
            <a:r>
              <a:rPr kumimoji="1" lang="en-US" altLang="ja-JP" dirty="0" smtClean="0">
                <a:solidFill>
                  <a:schemeClr val="bg1">
                    <a:lumMod val="85000"/>
                  </a:schemeClr>
                </a:solidFill>
              </a:rPr>
              <a:t> parallel BFS algorithm</a:t>
            </a:r>
          </a:p>
          <a:p>
            <a:r>
              <a:rPr kumimoji="1" lang="en-US" altLang="ja-JP" dirty="0" smtClean="0">
                <a:solidFill>
                  <a:schemeClr val="bg1">
                    <a:lumMod val="85000"/>
                  </a:schemeClr>
                </a:solidFill>
              </a:rPr>
              <a:t>Proposed method</a:t>
            </a:r>
          </a:p>
          <a:p>
            <a:r>
              <a:rPr kumimoji="1" lang="en-US" altLang="ja-JP" dirty="0" smtClean="0">
                <a:solidFill>
                  <a:schemeClr val="bg1">
                    <a:lumMod val="85000"/>
                  </a:schemeClr>
                </a:solidFill>
              </a:rPr>
              <a:t>Evaluation</a:t>
            </a:r>
          </a:p>
          <a:p>
            <a:pPr lvl="1"/>
            <a:r>
              <a:rPr kumimoji="1" lang="en-US" altLang="ja-JP" dirty="0" smtClean="0">
                <a:solidFill>
                  <a:schemeClr val="bg1">
                    <a:lumMod val="85000"/>
                  </a:schemeClr>
                </a:solidFill>
              </a:rPr>
              <a:t>Evaluation environment</a:t>
            </a:r>
          </a:p>
          <a:p>
            <a:pPr lvl="1"/>
            <a:r>
              <a:rPr kumimoji="1" lang="en-US" altLang="ja-JP" dirty="0" smtClean="0">
                <a:solidFill>
                  <a:schemeClr val="bg1">
                    <a:lumMod val="85000"/>
                  </a:schemeClr>
                </a:solidFill>
              </a:rPr>
              <a:t>Traffic reduction by the proposed method</a:t>
            </a:r>
          </a:p>
          <a:p>
            <a:pPr lvl="1"/>
            <a:r>
              <a:rPr kumimoji="1" lang="en-US" altLang="ja-JP" dirty="0" smtClean="0">
                <a:solidFill>
                  <a:schemeClr val="bg1">
                    <a:lumMod val="85000"/>
                  </a:schemeClr>
                </a:solidFill>
              </a:rPr>
              <a:t>Kernel and Communication time</a:t>
            </a:r>
          </a:p>
          <a:p>
            <a:pPr lvl="1"/>
            <a:r>
              <a:rPr kumimoji="1" lang="en-US" altLang="ja-JP" dirty="0" smtClean="0">
                <a:solidFill>
                  <a:schemeClr val="bg1">
                    <a:lumMod val="85000"/>
                  </a:schemeClr>
                </a:solidFill>
              </a:rPr>
              <a:t>Traversed Edges Per Second (TEPS)</a:t>
            </a:r>
            <a:endParaRPr kumimoji="1" lang="en-US" altLang="ja-JP" dirty="0">
              <a:solidFill>
                <a:schemeClr val="bg1">
                  <a:lumMod val="85000"/>
                </a:schemeClr>
              </a:solidFill>
            </a:endParaRPr>
          </a:p>
          <a:p>
            <a:r>
              <a:rPr kumimoji="1" lang="en-US" altLang="ja-JP" dirty="0" smtClean="0">
                <a:solidFill>
                  <a:schemeClr val="bg1">
                    <a:lumMod val="85000"/>
                  </a:schemeClr>
                </a:solidFill>
              </a:rPr>
              <a:t>Conclusion</a:t>
            </a:r>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3</a:t>
            </a:fld>
            <a:endParaRPr lang="en-US"/>
          </a:p>
        </p:txBody>
      </p:sp>
    </p:spTree>
    <p:extLst>
      <p:ext uri="{BB962C8B-B14F-4D97-AF65-F5344CB8AC3E}">
        <p14:creationId xmlns:p14="http://schemas.microsoft.com/office/powerpoint/2010/main" val="2967432902"/>
      </p:ext>
    </p:extLst>
  </p:cSld>
  <p:clrMapOvr>
    <a:masterClrMapping/>
  </p:clrMapOvr>
  <mc:AlternateContent xmlns:mc="http://schemas.openxmlformats.org/markup-compatibility/2006" xmlns:p14="http://schemas.microsoft.com/office/powerpoint/2010/main">
    <mc:Choice Requires="p14">
      <p:transition spd="slow" p14:dur="2000" advTm="3919"/>
    </mc:Choice>
    <mc:Fallback xmlns="">
      <p:transition xmlns:p14="http://schemas.microsoft.com/office/powerpoint/2010/main" spd="slow" advTm="3919"/>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15326"/>
            <a:ext cx="8229600" cy="990600"/>
          </a:xfrm>
        </p:spPr>
        <p:txBody>
          <a:bodyPr/>
          <a:lstStyle/>
          <a:p>
            <a:r>
              <a:rPr kumimoji="1" lang="en-US" altLang="ja-JP" dirty="0" smtClean="0"/>
              <a:t>Background</a:t>
            </a:r>
            <a:endParaRPr kumimoji="1" lang="ja-JP" altLang="en-US" dirty="0"/>
          </a:p>
        </p:txBody>
      </p:sp>
      <p:sp>
        <p:nvSpPr>
          <p:cNvPr id="3" name="コンテンツ プレースホルダー 2"/>
          <p:cNvSpPr>
            <a:spLocks noGrp="1"/>
          </p:cNvSpPr>
          <p:nvPr>
            <p:ph idx="1"/>
          </p:nvPr>
        </p:nvSpPr>
        <p:spPr>
          <a:xfrm>
            <a:off x="183208" y="1207849"/>
            <a:ext cx="8777585" cy="5077293"/>
          </a:xfrm>
        </p:spPr>
        <p:txBody>
          <a:bodyPr>
            <a:normAutofit fontScale="92500"/>
          </a:bodyPr>
          <a:lstStyle/>
          <a:p>
            <a:r>
              <a:rPr kumimoji="1" lang="en-US" altLang="ja-JP" dirty="0" smtClean="0"/>
              <a:t>Many application field using graph analysis</a:t>
            </a:r>
          </a:p>
          <a:p>
            <a:pPr lvl="1"/>
            <a:r>
              <a:rPr kumimoji="1" lang="en-US" altLang="ja-JP" dirty="0" smtClean="0"/>
              <a:t>Ex) social networks</a:t>
            </a:r>
            <a:r>
              <a:rPr kumimoji="1" lang="ja-JP" altLang="en-US" dirty="0" smtClean="0"/>
              <a:t>，</a:t>
            </a:r>
            <a:r>
              <a:rPr kumimoji="1" lang="en-US" altLang="ja-JP" dirty="0" smtClean="0"/>
              <a:t>protein-protein interactions and so on…</a:t>
            </a:r>
          </a:p>
          <a:p>
            <a:pPr lvl="1"/>
            <a:endParaRPr kumimoji="1" lang="en-US" altLang="ja-JP" dirty="0" smtClean="0"/>
          </a:p>
          <a:p>
            <a:r>
              <a:rPr kumimoji="1" lang="en-US" altLang="ja-JP" dirty="0" smtClean="0"/>
              <a:t>Accelerate Breadth First Search (BFS) with multi-GPU system</a:t>
            </a:r>
          </a:p>
          <a:p>
            <a:pPr lvl="1"/>
            <a:r>
              <a:rPr lang="en-US" altLang="ja-JP" dirty="0" smtClean="0"/>
              <a:t>Merrill </a:t>
            </a:r>
            <a:r>
              <a:rPr lang="en-US" altLang="ja-JP" dirty="0"/>
              <a:t>et. al </a:t>
            </a:r>
            <a:r>
              <a:rPr lang="en-US" altLang="ja-JP" dirty="0" smtClean="0"/>
              <a:t>[1]: single node (</a:t>
            </a:r>
            <a:r>
              <a:rPr lang="en-US" altLang="ja-JP" dirty="0" smtClean="0">
                <a:solidFill>
                  <a:schemeClr val="accent1"/>
                </a:solidFill>
              </a:rPr>
              <a:t>poor scalability</a:t>
            </a:r>
            <a:r>
              <a:rPr lang="en-US" altLang="ja-JP" dirty="0"/>
              <a:t>,</a:t>
            </a:r>
            <a:r>
              <a:rPr lang="en-US" altLang="ja-JP" dirty="0">
                <a:solidFill>
                  <a:schemeClr val="accent2"/>
                </a:solidFill>
              </a:rPr>
              <a:t> </a:t>
            </a:r>
            <a:r>
              <a:rPr lang="en-US" altLang="ja-JP" dirty="0" smtClean="0">
                <a:solidFill>
                  <a:schemeClr val="accent2"/>
                </a:solidFill>
              </a:rPr>
              <a:t>easy </a:t>
            </a:r>
            <a:r>
              <a:rPr lang="en-US" altLang="ja-JP" dirty="0">
                <a:solidFill>
                  <a:schemeClr val="accent2"/>
                </a:solidFill>
              </a:rPr>
              <a:t>programming</a:t>
            </a:r>
            <a:r>
              <a:rPr lang="en-US" altLang="ja-JP" dirty="0" smtClean="0"/>
              <a:t>)</a:t>
            </a:r>
            <a:endParaRPr lang="en-US" altLang="ja-JP" dirty="0"/>
          </a:p>
          <a:p>
            <a:pPr lvl="1"/>
            <a:r>
              <a:rPr lang="en-US" altLang="ja-JP" dirty="0" err="1" smtClean="0"/>
              <a:t>Mastrostefano</a:t>
            </a:r>
            <a:r>
              <a:rPr lang="en-US" altLang="ja-JP" dirty="0" smtClean="0"/>
              <a:t> [2]: multiple nodes (</a:t>
            </a:r>
            <a:r>
              <a:rPr lang="en-US" altLang="ja-JP" dirty="0" smtClean="0">
                <a:solidFill>
                  <a:srgbClr val="C0504D"/>
                </a:solidFill>
              </a:rPr>
              <a:t>good scalability</a:t>
            </a:r>
            <a:r>
              <a:rPr lang="en-US" altLang="ja-JP" dirty="0" smtClean="0"/>
              <a:t>, </a:t>
            </a:r>
            <a:r>
              <a:rPr lang="en-US" altLang="ja-JP" dirty="0" smtClean="0">
                <a:solidFill>
                  <a:srgbClr val="4F81BD"/>
                </a:solidFill>
              </a:rPr>
              <a:t>difficult programming</a:t>
            </a:r>
            <a:r>
              <a:rPr lang="en-US" altLang="ja-JP" dirty="0" smtClean="0"/>
              <a:t>)</a:t>
            </a:r>
            <a:endParaRPr kumimoji="1" lang="en-US" altLang="ja-JP" dirty="0"/>
          </a:p>
          <a:p>
            <a:pPr lvl="1"/>
            <a:endParaRPr kumimoji="1" lang="en-US" altLang="ja-JP" dirty="0" smtClean="0"/>
          </a:p>
          <a:p>
            <a:pPr lvl="1"/>
            <a:endParaRPr kumimoji="1" lang="en-US" altLang="ja-JP" dirty="0" smtClean="0"/>
          </a:p>
          <a:p>
            <a:pPr lvl="1"/>
            <a:endParaRPr kumimoji="1" lang="en-US" altLang="ja-JP" dirty="0" smtClean="0"/>
          </a:p>
          <a:p>
            <a:pPr lvl="1"/>
            <a:endParaRPr kumimoji="1" lang="en-US" altLang="ja-JP" dirty="0"/>
          </a:p>
          <a:p>
            <a:pPr lvl="1"/>
            <a:endParaRPr kumimoji="1" lang="en-US" altLang="ja-JP" dirty="0" smtClean="0"/>
          </a:p>
          <a:p>
            <a:pPr marL="274320" lvl="1" indent="0">
              <a:buNone/>
            </a:pPr>
            <a:endParaRPr kumimoji="1" lang="en-US" altLang="ja-JP" dirty="0" smtClean="0"/>
          </a:p>
          <a:p>
            <a:r>
              <a:rPr kumimoji="1" lang="en-US" altLang="ja-JP" dirty="0" smtClean="0"/>
              <a:t>We accelerate BFS on multi-GPU system with </a:t>
            </a:r>
            <a:r>
              <a:rPr kumimoji="1" lang="en-US" altLang="ja-JP" dirty="0" err="1" smtClean="0"/>
              <a:t>ExpEther</a:t>
            </a:r>
            <a:endParaRPr kumimoji="1" lang="en-US" altLang="ja-JP" dirty="0"/>
          </a:p>
          <a:p>
            <a:pPr lvl="1"/>
            <a:r>
              <a:rPr kumimoji="1" lang="en-US" altLang="ja-JP" dirty="0" smtClean="0">
                <a:solidFill>
                  <a:srgbClr val="C0504D"/>
                </a:solidFill>
              </a:rPr>
              <a:t>good scalability</a:t>
            </a:r>
            <a:r>
              <a:rPr kumimoji="1" lang="en-US" altLang="ja-JP" dirty="0" smtClean="0"/>
              <a:t>, </a:t>
            </a:r>
            <a:r>
              <a:rPr kumimoji="1" lang="en-US" altLang="ja-JP" dirty="0" smtClean="0">
                <a:solidFill>
                  <a:srgbClr val="C0504D"/>
                </a:solidFill>
              </a:rPr>
              <a:t>easy programming</a:t>
            </a:r>
          </a:p>
        </p:txBody>
      </p:sp>
      <p:sp>
        <p:nvSpPr>
          <p:cNvPr id="4" name="日付プレースホルダー 3"/>
          <p:cNvSpPr>
            <a:spLocks noGrp="1"/>
          </p:cNvSpPr>
          <p:nvPr>
            <p:ph type="dt" sz="half" idx="10"/>
          </p:nvPr>
        </p:nvSpPr>
        <p:spPr/>
        <p:txBody>
          <a:bodyPr/>
          <a:lstStyle/>
          <a:p>
            <a:fld id="{06C63FE7-E6AA-904F-A91A-3D257FF4979D}"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4</a:t>
            </a:fld>
            <a:endParaRPr lang="en-US"/>
          </a:p>
        </p:txBody>
      </p:sp>
      <p:grpSp>
        <p:nvGrpSpPr>
          <p:cNvPr id="16" name="図形グループ 15"/>
          <p:cNvGrpSpPr/>
          <p:nvPr/>
        </p:nvGrpSpPr>
        <p:grpSpPr>
          <a:xfrm>
            <a:off x="1405726" y="3465167"/>
            <a:ext cx="6332548" cy="1941075"/>
            <a:chOff x="1380289" y="2980540"/>
            <a:chExt cx="6332548" cy="1941075"/>
          </a:xfrm>
        </p:grpSpPr>
        <p:grpSp>
          <p:nvGrpSpPr>
            <p:cNvPr id="97" name="図形グループ 96"/>
            <p:cNvGrpSpPr/>
            <p:nvPr/>
          </p:nvGrpSpPr>
          <p:grpSpPr>
            <a:xfrm>
              <a:off x="1380289" y="3340209"/>
              <a:ext cx="1730984" cy="1362127"/>
              <a:chOff x="583824" y="5243674"/>
              <a:chExt cx="1730984" cy="1362127"/>
            </a:xfrm>
          </p:grpSpPr>
          <p:sp>
            <p:nvSpPr>
              <p:cNvPr id="6" name="正方形/長方形 5"/>
              <p:cNvSpPr/>
              <p:nvPr/>
            </p:nvSpPr>
            <p:spPr>
              <a:xfrm>
                <a:off x="583824" y="5243674"/>
                <a:ext cx="1730984" cy="1362127"/>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 name="正方形/長方形 6"/>
              <p:cNvSpPr/>
              <p:nvPr/>
            </p:nvSpPr>
            <p:spPr>
              <a:xfrm>
                <a:off x="1577346" y="6282413"/>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24" name="正方形/長方形 23"/>
              <p:cNvSpPr/>
              <p:nvPr/>
            </p:nvSpPr>
            <p:spPr>
              <a:xfrm>
                <a:off x="1577346" y="5963711"/>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25" name="正方形/長方形 24"/>
              <p:cNvSpPr/>
              <p:nvPr/>
            </p:nvSpPr>
            <p:spPr>
              <a:xfrm>
                <a:off x="1577346" y="5644326"/>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26" name="正方形/長方形 25"/>
              <p:cNvSpPr/>
              <p:nvPr/>
            </p:nvSpPr>
            <p:spPr>
              <a:xfrm>
                <a:off x="1577346" y="5325624"/>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28" name="正方形/長方形 27"/>
              <p:cNvSpPr/>
              <p:nvPr/>
            </p:nvSpPr>
            <p:spPr>
              <a:xfrm>
                <a:off x="685010" y="5797950"/>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cxnSp>
            <p:nvCxnSpPr>
              <p:cNvPr id="30" name="直線コネクタ 29"/>
              <p:cNvCxnSpPr>
                <a:stCxn id="28" idx="3"/>
                <a:endCxn id="26" idx="1"/>
              </p:cNvCxnSpPr>
              <p:nvPr/>
            </p:nvCxnSpPr>
            <p:spPr>
              <a:xfrm flipV="1">
                <a:off x="1309803" y="5448523"/>
                <a:ext cx="267543" cy="472326"/>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33" name="直線コネクタ 32"/>
              <p:cNvCxnSpPr>
                <a:stCxn id="28" idx="3"/>
                <a:endCxn id="25" idx="1"/>
              </p:cNvCxnSpPr>
              <p:nvPr/>
            </p:nvCxnSpPr>
            <p:spPr>
              <a:xfrm flipV="1">
                <a:off x="1309803" y="5767225"/>
                <a:ext cx="267543" cy="15362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35" name="直線コネクタ 34"/>
              <p:cNvCxnSpPr>
                <a:stCxn id="28" idx="3"/>
                <a:endCxn id="24" idx="1"/>
              </p:cNvCxnSpPr>
              <p:nvPr/>
            </p:nvCxnSpPr>
            <p:spPr>
              <a:xfrm>
                <a:off x="1309803" y="5920849"/>
                <a:ext cx="267543" cy="165761"/>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37" name="直線コネクタ 36"/>
              <p:cNvCxnSpPr>
                <a:stCxn id="28" idx="3"/>
                <a:endCxn id="7" idx="1"/>
              </p:cNvCxnSpPr>
              <p:nvPr/>
            </p:nvCxnSpPr>
            <p:spPr>
              <a:xfrm>
                <a:off x="1309803" y="5920849"/>
                <a:ext cx="267543" cy="484463"/>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98" name="図形グループ 97"/>
            <p:cNvGrpSpPr/>
            <p:nvPr/>
          </p:nvGrpSpPr>
          <p:grpSpPr>
            <a:xfrm>
              <a:off x="3757722" y="3344522"/>
              <a:ext cx="3955115" cy="1577093"/>
              <a:chOff x="4144673" y="5139901"/>
              <a:chExt cx="3955115" cy="1577093"/>
            </a:xfrm>
          </p:grpSpPr>
          <p:grpSp>
            <p:nvGrpSpPr>
              <p:cNvPr id="60" name="図形グループ 59"/>
              <p:cNvGrpSpPr/>
              <p:nvPr/>
            </p:nvGrpSpPr>
            <p:grpSpPr>
              <a:xfrm>
                <a:off x="6368804" y="5993886"/>
                <a:ext cx="1730984" cy="723108"/>
                <a:chOff x="6329073" y="5957604"/>
                <a:chExt cx="1730984" cy="723108"/>
              </a:xfrm>
            </p:grpSpPr>
            <p:sp>
              <p:nvSpPr>
                <p:cNvPr id="38" name="正方形/長方形 37"/>
                <p:cNvSpPr/>
                <p:nvPr/>
              </p:nvSpPr>
              <p:spPr>
                <a:xfrm>
                  <a:off x="6329073" y="5957604"/>
                  <a:ext cx="1730984" cy="723108"/>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40" name="正方形/長方形 39"/>
                <p:cNvSpPr/>
                <p:nvPr/>
              </p:nvSpPr>
              <p:spPr>
                <a:xfrm>
                  <a:off x="7322595" y="6355440"/>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41" name="正方形/長方形 40"/>
                <p:cNvSpPr/>
                <p:nvPr/>
              </p:nvSpPr>
              <p:spPr>
                <a:xfrm>
                  <a:off x="7322595" y="6036055"/>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43" name="正方形/長方形 42"/>
                <p:cNvSpPr/>
                <p:nvPr/>
              </p:nvSpPr>
              <p:spPr>
                <a:xfrm>
                  <a:off x="6430259" y="6195468"/>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cxnSp>
              <p:nvCxnSpPr>
                <p:cNvPr id="45" name="直線コネクタ 44"/>
                <p:cNvCxnSpPr>
                  <a:stCxn id="43" idx="3"/>
                  <a:endCxn id="41" idx="1"/>
                </p:cNvCxnSpPr>
                <p:nvPr/>
              </p:nvCxnSpPr>
              <p:spPr>
                <a:xfrm flipV="1">
                  <a:off x="7055052" y="6158954"/>
                  <a:ext cx="267543" cy="159413"/>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46" name="直線コネクタ 45"/>
                <p:cNvCxnSpPr>
                  <a:stCxn id="43" idx="3"/>
                  <a:endCxn id="40" idx="1"/>
                </p:cNvCxnSpPr>
                <p:nvPr/>
              </p:nvCxnSpPr>
              <p:spPr>
                <a:xfrm>
                  <a:off x="7055052" y="6318367"/>
                  <a:ext cx="267543" cy="159972"/>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81" name="図形グループ 80"/>
              <p:cNvGrpSpPr/>
              <p:nvPr/>
            </p:nvGrpSpPr>
            <p:grpSpPr>
              <a:xfrm>
                <a:off x="4144673" y="5139901"/>
                <a:ext cx="1730984" cy="723108"/>
                <a:chOff x="4144673" y="5139901"/>
                <a:chExt cx="1730984" cy="723108"/>
              </a:xfrm>
            </p:grpSpPr>
            <p:sp>
              <p:nvSpPr>
                <p:cNvPr id="54" name="正方形/長方形 53"/>
                <p:cNvSpPr/>
                <p:nvPr/>
              </p:nvSpPr>
              <p:spPr>
                <a:xfrm>
                  <a:off x="4144673" y="5139901"/>
                  <a:ext cx="1730984" cy="723108"/>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55" name="正方形/長方形 54"/>
                <p:cNvSpPr/>
                <p:nvPr/>
              </p:nvSpPr>
              <p:spPr>
                <a:xfrm>
                  <a:off x="4259714" y="5542431"/>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56" name="正方形/長方形 55"/>
                <p:cNvSpPr/>
                <p:nvPr/>
              </p:nvSpPr>
              <p:spPr>
                <a:xfrm>
                  <a:off x="4259714" y="5223046"/>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57" name="正方形/長方形 56"/>
                <p:cNvSpPr/>
                <p:nvPr/>
              </p:nvSpPr>
              <p:spPr>
                <a:xfrm>
                  <a:off x="5138195" y="5382459"/>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cxnSp>
              <p:nvCxnSpPr>
                <p:cNvPr id="58" name="直線コネクタ 57"/>
                <p:cNvCxnSpPr>
                  <a:stCxn id="57" idx="1"/>
                  <a:endCxn id="56" idx="3"/>
                </p:cNvCxnSpPr>
                <p:nvPr/>
              </p:nvCxnSpPr>
              <p:spPr>
                <a:xfrm flipH="1" flipV="1">
                  <a:off x="4884507" y="5345945"/>
                  <a:ext cx="253688" cy="159413"/>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59" name="直線コネクタ 58"/>
                <p:cNvCxnSpPr>
                  <a:stCxn id="57" idx="1"/>
                  <a:endCxn id="55" idx="3"/>
                </p:cNvCxnSpPr>
                <p:nvPr/>
              </p:nvCxnSpPr>
              <p:spPr>
                <a:xfrm flipH="1">
                  <a:off x="4884507" y="5505358"/>
                  <a:ext cx="253688" cy="159972"/>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62" name="図形グループ 61"/>
              <p:cNvGrpSpPr/>
              <p:nvPr/>
            </p:nvGrpSpPr>
            <p:grpSpPr>
              <a:xfrm>
                <a:off x="6368804" y="5139901"/>
                <a:ext cx="1730984" cy="723108"/>
                <a:chOff x="6329073" y="5160337"/>
                <a:chExt cx="1730984" cy="723108"/>
              </a:xfrm>
            </p:grpSpPr>
            <p:sp>
              <p:nvSpPr>
                <p:cNvPr id="63" name="正方形/長方形 62"/>
                <p:cNvSpPr/>
                <p:nvPr/>
              </p:nvSpPr>
              <p:spPr>
                <a:xfrm>
                  <a:off x="6329073" y="5160337"/>
                  <a:ext cx="1730984" cy="723108"/>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4" name="正方形/長方形 63"/>
                <p:cNvSpPr/>
                <p:nvPr/>
              </p:nvSpPr>
              <p:spPr>
                <a:xfrm>
                  <a:off x="7322595" y="5558173"/>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5" name="正方形/長方形 64"/>
                <p:cNvSpPr/>
                <p:nvPr/>
              </p:nvSpPr>
              <p:spPr>
                <a:xfrm>
                  <a:off x="7322595" y="5238788"/>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6" name="正方形/長方形 65"/>
                <p:cNvSpPr/>
                <p:nvPr/>
              </p:nvSpPr>
              <p:spPr>
                <a:xfrm>
                  <a:off x="6430259" y="5398201"/>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cxnSp>
              <p:nvCxnSpPr>
                <p:cNvPr id="67" name="直線コネクタ 66"/>
                <p:cNvCxnSpPr>
                  <a:stCxn id="66" idx="3"/>
                  <a:endCxn id="65" idx="1"/>
                </p:cNvCxnSpPr>
                <p:nvPr/>
              </p:nvCxnSpPr>
              <p:spPr>
                <a:xfrm flipV="1">
                  <a:off x="7055052" y="5361687"/>
                  <a:ext cx="267543" cy="159413"/>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68" name="直線コネクタ 67"/>
                <p:cNvCxnSpPr>
                  <a:stCxn id="66" idx="3"/>
                  <a:endCxn id="64" idx="1"/>
                </p:cNvCxnSpPr>
                <p:nvPr/>
              </p:nvCxnSpPr>
              <p:spPr>
                <a:xfrm>
                  <a:off x="7055052" y="5521100"/>
                  <a:ext cx="267543" cy="159972"/>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82" name="図形グループ 81"/>
              <p:cNvGrpSpPr/>
              <p:nvPr/>
            </p:nvGrpSpPr>
            <p:grpSpPr>
              <a:xfrm>
                <a:off x="4144673" y="5993886"/>
                <a:ext cx="1730984" cy="723108"/>
                <a:chOff x="4144673" y="5139901"/>
                <a:chExt cx="1730984" cy="723108"/>
              </a:xfrm>
            </p:grpSpPr>
            <p:sp>
              <p:nvSpPr>
                <p:cNvPr id="83" name="正方形/長方形 82"/>
                <p:cNvSpPr/>
                <p:nvPr/>
              </p:nvSpPr>
              <p:spPr>
                <a:xfrm>
                  <a:off x="4144673" y="5139901"/>
                  <a:ext cx="1730984" cy="723108"/>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4" name="正方形/長方形 83"/>
                <p:cNvSpPr/>
                <p:nvPr/>
              </p:nvSpPr>
              <p:spPr>
                <a:xfrm>
                  <a:off x="4259714" y="5542431"/>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85" name="正方形/長方形 84"/>
                <p:cNvSpPr/>
                <p:nvPr/>
              </p:nvSpPr>
              <p:spPr>
                <a:xfrm>
                  <a:off x="4259714" y="5223046"/>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86" name="正方形/長方形 85"/>
                <p:cNvSpPr/>
                <p:nvPr/>
              </p:nvSpPr>
              <p:spPr>
                <a:xfrm>
                  <a:off x="5138195" y="5382459"/>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cxnSp>
              <p:nvCxnSpPr>
                <p:cNvPr id="87" name="直線コネクタ 86"/>
                <p:cNvCxnSpPr>
                  <a:stCxn id="86" idx="1"/>
                  <a:endCxn id="85" idx="3"/>
                </p:cNvCxnSpPr>
                <p:nvPr/>
              </p:nvCxnSpPr>
              <p:spPr>
                <a:xfrm flipH="1" flipV="1">
                  <a:off x="4884507" y="5345945"/>
                  <a:ext cx="253688" cy="159413"/>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8" name="直線コネクタ 87"/>
                <p:cNvCxnSpPr>
                  <a:stCxn id="86" idx="1"/>
                  <a:endCxn id="84" idx="3"/>
                </p:cNvCxnSpPr>
                <p:nvPr/>
              </p:nvCxnSpPr>
              <p:spPr>
                <a:xfrm flipH="1">
                  <a:off x="4884507" y="5505358"/>
                  <a:ext cx="253688" cy="159972"/>
                </a:xfrm>
                <a:prstGeom prst="line">
                  <a:avLst/>
                </a:prstGeom>
                <a:ln>
                  <a:prstDash val="solid"/>
                </a:ln>
              </p:spPr>
              <p:style>
                <a:lnRef idx="2">
                  <a:schemeClr val="dk1"/>
                </a:lnRef>
                <a:fillRef idx="1">
                  <a:schemeClr val="lt1"/>
                </a:fillRef>
                <a:effectRef idx="0">
                  <a:schemeClr val="dk1"/>
                </a:effectRef>
                <a:fontRef idx="minor">
                  <a:schemeClr val="dk1"/>
                </a:fontRef>
              </p:style>
            </p:cxnSp>
          </p:grpSp>
          <p:cxnSp>
            <p:nvCxnSpPr>
              <p:cNvPr id="90" name="カギ線コネクタ 89"/>
              <p:cNvCxnSpPr>
                <a:stCxn id="57" idx="3"/>
                <a:endCxn id="86" idx="3"/>
              </p:cNvCxnSpPr>
              <p:nvPr/>
            </p:nvCxnSpPr>
            <p:spPr>
              <a:xfrm>
                <a:off x="5762988" y="5505358"/>
                <a:ext cx="12700" cy="853985"/>
              </a:xfrm>
              <a:prstGeom prst="bentConnector3">
                <a:avLst>
                  <a:gd name="adj1" fmla="val 1800000"/>
                </a:avLst>
              </a:prstGeom>
              <a:ln>
                <a:prstDash val="solid"/>
              </a:ln>
            </p:spPr>
            <p:style>
              <a:lnRef idx="2">
                <a:schemeClr val="dk1"/>
              </a:lnRef>
              <a:fillRef idx="1">
                <a:schemeClr val="lt1"/>
              </a:fillRef>
              <a:effectRef idx="0">
                <a:schemeClr val="dk1"/>
              </a:effectRef>
              <a:fontRef idx="minor">
                <a:schemeClr val="dk1"/>
              </a:fontRef>
            </p:style>
          </p:cxnSp>
          <p:cxnSp>
            <p:nvCxnSpPr>
              <p:cNvPr id="93" name="カギ線コネクタ 92"/>
              <p:cNvCxnSpPr>
                <a:stCxn id="66" idx="1"/>
                <a:endCxn id="43" idx="1"/>
              </p:cNvCxnSpPr>
              <p:nvPr/>
            </p:nvCxnSpPr>
            <p:spPr>
              <a:xfrm rot="10800000" flipV="1">
                <a:off x="6469990" y="5500663"/>
                <a:ext cx="12700" cy="853985"/>
              </a:xfrm>
              <a:prstGeom prst="bentConnector3">
                <a:avLst>
                  <a:gd name="adj1" fmla="val 1800000"/>
                </a:avLst>
              </a:prstGeom>
              <a:ln>
                <a:prstDash val="solid"/>
              </a:ln>
            </p:spPr>
            <p:style>
              <a:lnRef idx="2">
                <a:schemeClr val="dk1"/>
              </a:lnRef>
              <a:fillRef idx="1">
                <a:schemeClr val="lt1"/>
              </a:fillRef>
              <a:effectRef idx="0">
                <a:schemeClr val="dk1"/>
              </a:effectRef>
              <a:fontRef idx="minor">
                <a:schemeClr val="dk1"/>
              </a:fontRef>
            </p:style>
          </p:cxnSp>
          <p:cxnSp>
            <p:nvCxnSpPr>
              <p:cNvPr id="95" name="直線コネクタ 94"/>
              <p:cNvCxnSpPr/>
              <p:nvPr/>
            </p:nvCxnSpPr>
            <p:spPr>
              <a:xfrm>
                <a:off x="5974080" y="5920849"/>
                <a:ext cx="294640" cy="0"/>
              </a:xfrm>
              <a:prstGeom prst="line">
                <a:avLst/>
              </a:prstGeom>
              <a:ln>
                <a:prstDash val="solid"/>
              </a:ln>
            </p:spPr>
            <p:style>
              <a:lnRef idx="2">
                <a:schemeClr val="dk1"/>
              </a:lnRef>
              <a:fillRef idx="1">
                <a:schemeClr val="lt1"/>
              </a:fillRef>
              <a:effectRef idx="0">
                <a:schemeClr val="dk1"/>
              </a:effectRef>
              <a:fontRef idx="minor">
                <a:schemeClr val="dk1"/>
              </a:fontRef>
            </p:style>
          </p:cxnSp>
        </p:grpSp>
        <p:sp>
          <p:nvSpPr>
            <p:cNvPr id="12" name="テキスト ボックス 11"/>
            <p:cNvSpPr txBox="1"/>
            <p:nvPr/>
          </p:nvSpPr>
          <p:spPr>
            <a:xfrm>
              <a:off x="1546422" y="2994497"/>
              <a:ext cx="1403975" cy="369332"/>
            </a:xfrm>
            <a:prstGeom prst="rect">
              <a:avLst/>
            </a:prstGeom>
            <a:noFill/>
          </p:spPr>
          <p:txBody>
            <a:bodyPr wrap="none" rtlCol="0">
              <a:spAutoFit/>
            </a:bodyPr>
            <a:lstStyle/>
            <a:p>
              <a:r>
                <a:rPr kumimoji="1" lang="en-US" altLang="ja-JP" dirty="0" smtClean="0"/>
                <a:t>Single node</a:t>
              </a:r>
              <a:endParaRPr kumimoji="1" lang="ja-JP" altLang="en-US" dirty="0"/>
            </a:p>
          </p:txBody>
        </p:sp>
        <p:sp>
          <p:nvSpPr>
            <p:cNvPr id="14" name="テキスト ボックス 13"/>
            <p:cNvSpPr txBox="1"/>
            <p:nvPr/>
          </p:nvSpPr>
          <p:spPr>
            <a:xfrm>
              <a:off x="4943451" y="2980540"/>
              <a:ext cx="1673129" cy="369332"/>
            </a:xfrm>
            <a:prstGeom prst="rect">
              <a:avLst/>
            </a:prstGeom>
            <a:noFill/>
          </p:spPr>
          <p:txBody>
            <a:bodyPr wrap="none" rtlCol="0">
              <a:spAutoFit/>
            </a:bodyPr>
            <a:lstStyle/>
            <a:p>
              <a:r>
                <a:rPr kumimoji="1" lang="en-US" altLang="ja-JP" dirty="0"/>
                <a:t>M</a:t>
              </a:r>
              <a:r>
                <a:rPr kumimoji="1" lang="en-US" altLang="ja-JP" dirty="0" smtClean="0"/>
                <a:t>ultiple nodes</a:t>
              </a:r>
              <a:endParaRPr kumimoji="1" lang="ja-JP" altLang="en-US" dirty="0"/>
            </a:p>
          </p:txBody>
        </p:sp>
      </p:grpSp>
      <p:sp>
        <p:nvSpPr>
          <p:cNvPr id="8" name="テキスト ボックス 7"/>
          <p:cNvSpPr txBox="1"/>
          <p:nvPr/>
        </p:nvSpPr>
        <p:spPr>
          <a:xfrm>
            <a:off x="325158" y="6285142"/>
            <a:ext cx="8037890" cy="523220"/>
          </a:xfrm>
          <a:prstGeom prst="rect">
            <a:avLst/>
          </a:prstGeom>
          <a:noFill/>
        </p:spPr>
        <p:txBody>
          <a:bodyPr wrap="none" rtlCol="0">
            <a:spAutoFit/>
          </a:bodyPr>
          <a:lstStyle/>
          <a:p>
            <a:r>
              <a:rPr lang="en-US" altLang="ja-JP" sz="1400" dirty="0" smtClean="0"/>
              <a:t>[1] D. </a:t>
            </a:r>
            <a:r>
              <a:rPr lang="en-US" altLang="ja-JP" sz="1400" dirty="0"/>
              <a:t>Merrill, </a:t>
            </a:r>
            <a:r>
              <a:rPr lang="en-US" altLang="ja-JP" sz="1400" dirty="0" smtClean="0"/>
              <a:t>M. </a:t>
            </a:r>
            <a:r>
              <a:rPr lang="en-US" altLang="ja-JP" sz="1400" dirty="0"/>
              <a:t>Garland, and </a:t>
            </a:r>
            <a:r>
              <a:rPr lang="en-US" altLang="ja-JP" sz="1400" dirty="0" smtClean="0"/>
              <a:t>A. </a:t>
            </a:r>
            <a:r>
              <a:rPr lang="en-US" altLang="ja-JP" sz="1400" dirty="0" err="1"/>
              <a:t>Grimshaw</a:t>
            </a:r>
            <a:r>
              <a:rPr lang="en-US" altLang="ja-JP" sz="1400" dirty="0"/>
              <a:t>. </a:t>
            </a:r>
            <a:r>
              <a:rPr lang="en-US" altLang="ja-JP" sz="1400" i="1" dirty="0"/>
              <a:t>Scalable GPU Graph Traversal</a:t>
            </a:r>
            <a:r>
              <a:rPr lang="en-US" altLang="ja-JP" sz="1400" dirty="0"/>
              <a:t>. In </a:t>
            </a:r>
            <a:r>
              <a:rPr lang="en-US" altLang="ja-JP" sz="1400" i="1" dirty="0"/>
              <a:t>PPoPP’</a:t>
            </a:r>
            <a:r>
              <a:rPr lang="en-US" altLang="ja-JP" sz="1400" i="1" dirty="0" smtClean="0"/>
              <a:t>12</a:t>
            </a:r>
            <a:endParaRPr lang="en-US" altLang="ja-JP" sz="1400" dirty="0"/>
          </a:p>
          <a:p>
            <a:r>
              <a:rPr lang="en-US" altLang="ja-JP" sz="1400" dirty="0" smtClean="0"/>
              <a:t>[2] E. </a:t>
            </a:r>
            <a:r>
              <a:rPr lang="en-US" altLang="ja-JP" sz="1400" dirty="0" err="1"/>
              <a:t>Mastrostefano</a:t>
            </a:r>
            <a:r>
              <a:rPr lang="en-US" altLang="ja-JP" sz="1400" dirty="0"/>
              <a:t>. </a:t>
            </a:r>
            <a:r>
              <a:rPr lang="en-US" altLang="ja-JP" sz="1400" i="1" dirty="0"/>
              <a:t>Large Graphs on multi-GPUs</a:t>
            </a:r>
            <a:r>
              <a:rPr lang="en-US" altLang="ja-JP" sz="1400" dirty="0"/>
              <a:t>. PhD thesis, </a:t>
            </a:r>
            <a:r>
              <a:rPr lang="en-US" altLang="ja-JP" sz="1400" dirty="0" err="1"/>
              <a:t>Spienza</a:t>
            </a:r>
            <a:r>
              <a:rPr lang="en-US" altLang="ja-JP" sz="1400" dirty="0"/>
              <a:t> University of Roma, 2013. </a:t>
            </a:r>
          </a:p>
        </p:txBody>
      </p:sp>
      <p:sp>
        <p:nvSpPr>
          <p:cNvPr id="9" name="テキスト ボックス 8"/>
          <p:cNvSpPr txBox="1"/>
          <p:nvPr/>
        </p:nvSpPr>
        <p:spPr>
          <a:xfrm>
            <a:off x="5514847" y="5014241"/>
            <a:ext cx="492443" cy="461665"/>
          </a:xfrm>
          <a:prstGeom prst="rect">
            <a:avLst/>
          </a:prstGeom>
          <a:noFill/>
        </p:spPr>
        <p:txBody>
          <a:bodyPr wrap="none" rtlCol="0">
            <a:spAutoFit/>
          </a:bodyPr>
          <a:lstStyle/>
          <a:p>
            <a:r>
              <a:rPr kumimoji="1" lang="en-US" altLang="ja-JP" sz="2400" dirty="0" smtClean="0"/>
              <a:t>…</a:t>
            </a:r>
            <a:endParaRPr kumimoji="1" lang="ja-JP" altLang="en-US" sz="2400" dirty="0"/>
          </a:p>
        </p:txBody>
      </p:sp>
    </p:spTree>
    <p:extLst>
      <p:ext uri="{BB962C8B-B14F-4D97-AF65-F5344CB8AC3E}">
        <p14:creationId xmlns:p14="http://schemas.microsoft.com/office/powerpoint/2010/main" val="4024565422"/>
      </p:ext>
    </p:extLst>
  </p:cSld>
  <p:clrMapOvr>
    <a:masterClrMapping/>
  </p:clrMapOvr>
  <mc:AlternateContent xmlns:mc="http://schemas.openxmlformats.org/markup-compatibility/2006" xmlns:p14="http://schemas.microsoft.com/office/powerpoint/2010/main">
    <mc:Choice Requires="p14">
      <p:transition spd="slow" p14:dur="2000" advTm="92036"/>
    </mc:Choice>
    <mc:Fallback xmlns="">
      <p:transition xmlns:p14="http://schemas.microsoft.com/office/powerpoint/2010/main" spd="slow" advTm="92036"/>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en-US" altLang="ja-JP" dirty="0" smtClean="0">
                <a:solidFill>
                  <a:schemeClr val="bg1">
                    <a:lumMod val="85000"/>
                  </a:schemeClr>
                </a:solidFill>
              </a:rPr>
              <a:t>Background</a:t>
            </a:r>
          </a:p>
          <a:p>
            <a:r>
              <a:rPr kumimoji="1" lang="en-US" altLang="ja-JP" dirty="0" err="1" smtClean="0">
                <a:solidFill>
                  <a:srgbClr val="C0504D"/>
                </a:solidFill>
              </a:rPr>
              <a:t>ExpEther</a:t>
            </a:r>
            <a:r>
              <a:rPr kumimoji="1" lang="en-US" altLang="ja-JP" dirty="0" smtClean="0">
                <a:solidFill>
                  <a:srgbClr val="C0504D"/>
                </a:solidFill>
              </a:rPr>
              <a:t> &amp; GPU-BOX</a:t>
            </a:r>
          </a:p>
          <a:p>
            <a:pPr lvl="1"/>
            <a:r>
              <a:rPr kumimoji="1" lang="en-US" altLang="ja-JP" dirty="0" err="1" smtClean="0">
                <a:solidFill>
                  <a:srgbClr val="C0504D"/>
                </a:solidFill>
              </a:rPr>
              <a:t>ExpEther</a:t>
            </a:r>
            <a:endParaRPr kumimoji="1" lang="en-US" altLang="ja-JP" dirty="0" smtClean="0">
              <a:solidFill>
                <a:srgbClr val="C0504D"/>
              </a:solidFill>
            </a:endParaRPr>
          </a:p>
          <a:p>
            <a:pPr lvl="1"/>
            <a:r>
              <a:rPr kumimoji="1" lang="en-US" altLang="ja-JP" dirty="0" smtClean="0">
                <a:solidFill>
                  <a:srgbClr val="C0504D"/>
                </a:solidFill>
              </a:rPr>
              <a:t>Multi-GPU system using </a:t>
            </a:r>
            <a:r>
              <a:rPr kumimoji="1" lang="en-US" altLang="ja-JP" dirty="0" err="1" smtClean="0">
                <a:solidFill>
                  <a:srgbClr val="C0504D"/>
                </a:solidFill>
              </a:rPr>
              <a:t>ExpEther</a:t>
            </a:r>
            <a:endParaRPr kumimoji="1" lang="en-US" altLang="ja-JP" dirty="0" smtClean="0">
              <a:solidFill>
                <a:srgbClr val="C0504D"/>
              </a:solidFill>
            </a:endParaRPr>
          </a:p>
          <a:p>
            <a:r>
              <a:rPr kumimoji="1" lang="en-US" altLang="ja-JP" dirty="0">
                <a:solidFill>
                  <a:schemeClr val="bg1">
                    <a:lumMod val="85000"/>
                  </a:schemeClr>
                </a:solidFill>
              </a:rPr>
              <a:t>Breadth First </a:t>
            </a:r>
            <a:r>
              <a:rPr kumimoji="1" lang="en-US" altLang="ja-JP" dirty="0" smtClean="0">
                <a:solidFill>
                  <a:schemeClr val="bg1">
                    <a:lumMod val="85000"/>
                  </a:schemeClr>
                </a:solidFill>
              </a:rPr>
              <a:t>Search</a:t>
            </a:r>
          </a:p>
          <a:p>
            <a:pPr lvl="1"/>
            <a:r>
              <a:rPr kumimoji="1" lang="en-US" altLang="ja-JP" dirty="0" smtClean="0">
                <a:solidFill>
                  <a:schemeClr val="bg1">
                    <a:lumMod val="85000"/>
                  </a:schemeClr>
                </a:solidFill>
              </a:rPr>
              <a:t>Level synchronized BFS</a:t>
            </a:r>
          </a:p>
          <a:p>
            <a:pPr lvl="1"/>
            <a:r>
              <a:rPr kumimoji="1" lang="en-US" altLang="ja-JP" dirty="0" smtClean="0">
                <a:solidFill>
                  <a:schemeClr val="bg1">
                    <a:lumMod val="85000"/>
                  </a:schemeClr>
                </a:solidFill>
              </a:rPr>
              <a:t>Overview of parallel BFS</a:t>
            </a:r>
          </a:p>
          <a:p>
            <a:r>
              <a:rPr kumimoji="1" lang="en-US" altLang="ja-JP" dirty="0" smtClean="0">
                <a:solidFill>
                  <a:schemeClr val="bg1">
                    <a:lumMod val="85000"/>
                  </a:schemeClr>
                </a:solidFill>
              </a:rPr>
              <a:t>Related work</a:t>
            </a:r>
          </a:p>
          <a:p>
            <a:pPr lvl="1"/>
            <a:r>
              <a:rPr kumimoji="1" lang="en-US" altLang="ja-JP" dirty="0" err="1" smtClean="0">
                <a:solidFill>
                  <a:schemeClr val="bg1">
                    <a:lumMod val="85000"/>
                  </a:schemeClr>
                </a:solidFill>
              </a:rPr>
              <a:t>Mastrostefano’s</a:t>
            </a:r>
            <a:r>
              <a:rPr kumimoji="1" lang="en-US" altLang="ja-JP" dirty="0" smtClean="0">
                <a:solidFill>
                  <a:schemeClr val="bg1">
                    <a:lumMod val="85000"/>
                  </a:schemeClr>
                </a:solidFill>
              </a:rPr>
              <a:t> parallel BFS algorithm</a:t>
            </a:r>
          </a:p>
          <a:p>
            <a:r>
              <a:rPr kumimoji="1" lang="en-US" altLang="ja-JP" dirty="0" smtClean="0">
                <a:solidFill>
                  <a:schemeClr val="bg1">
                    <a:lumMod val="85000"/>
                  </a:schemeClr>
                </a:solidFill>
              </a:rPr>
              <a:t>Proposed method</a:t>
            </a:r>
          </a:p>
          <a:p>
            <a:r>
              <a:rPr kumimoji="1" lang="en-US" altLang="ja-JP" dirty="0" smtClean="0">
                <a:solidFill>
                  <a:schemeClr val="bg1">
                    <a:lumMod val="85000"/>
                  </a:schemeClr>
                </a:solidFill>
              </a:rPr>
              <a:t>Evaluation</a:t>
            </a:r>
          </a:p>
          <a:p>
            <a:pPr lvl="1"/>
            <a:r>
              <a:rPr kumimoji="1" lang="en-US" altLang="ja-JP" dirty="0" smtClean="0">
                <a:solidFill>
                  <a:schemeClr val="bg1">
                    <a:lumMod val="85000"/>
                  </a:schemeClr>
                </a:solidFill>
              </a:rPr>
              <a:t>Evaluation environment</a:t>
            </a:r>
          </a:p>
          <a:p>
            <a:pPr lvl="1"/>
            <a:r>
              <a:rPr kumimoji="1" lang="en-US" altLang="ja-JP" dirty="0" smtClean="0">
                <a:solidFill>
                  <a:schemeClr val="bg1">
                    <a:lumMod val="85000"/>
                  </a:schemeClr>
                </a:solidFill>
              </a:rPr>
              <a:t>Traffic reduction by the proposed method</a:t>
            </a:r>
          </a:p>
          <a:p>
            <a:pPr lvl="1"/>
            <a:r>
              <a:rPr kumimoji="1" lang="en-US" altLang="ja-JP" dirty="0" smtClean="0">
                <a:solidFill>
                  <a:schemeClr val="bg1">
                    <a:lumMod val="85000"/>
                  </a:schemeClr>
                </a:solidFill>
              </a:rPr>
              <a:t>Kernel and Communication time</a:t>
            </a:r>
          </a:p>
          <a:p>
            <a:pPr lvl="1"/>
            <a:r>
              <a:rPr kumimoji="1" lang="en-US" altLang="ja-JP" dirty="0" smtClean="0">
                <a:solidFill>
                  <a:schemeClr val="bg1">
                    <a:lumMod val="85000"/>
                  </a:schemeClr>
                </a:solidFill>
              </a:rPr>
              <a:t>Traversed Edges Per Second (TEPS)</a:t>
            </a:r>
            <a:endParaRPr kumimoji="1" lang="en-US" altLang="ja-JP" dirty="0">
              <a:solidFill>
                <a:schemeClr val="bg1">
                  <a:lumMod val="85000"/>
                </a:schemeClr>
              </a:solidFill>
            </a:endParaRPr>
          </a:p>
          <a:p>
            <a:r>
              <a:rPr kumimoji="1" lang="en-US" altLang="ja-JP" dirty="0" smtClean="0">
                <a:solidFill>
                  <a:schemeClr val="bg1">
                    <a:lumMod val="85000"/>
                  </a:schemeClr>
                </a:solidFill>
              </a:rPr>
              <a:t>Conclusion</a:t>
            </a:r>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5</a:t>
            </a:fld>
            <a:endParaRPr lang="en-US"/>
          </a:p>
        </p:txBody>
      </p:sp>
    </p:spTree>
    <p:extLst>
      <p:ext uri="{BB962C8B-B14F-4D97-AF65-F5344CB8AC3E}">
        <p14:creationId xmlns:p14="http://schemas.microsoft.com/office/powerpoint/2010/main" val="1144861641"/>
      </p:ext>
    </p:extLst>
  </p:cSld>
  <p:clrMapOvr>
    <a:masterClrMapping/>
  </p:clrMapOvr>
  <mc:AlternateContent xmlns:mc="http://schemas.openxmlformats.org/markup-compatibility/2006" xmlns:p14="http://schemas.microsoft.com/office/powerpoint/2010/main">
    <mc:Choice Requires="p14">
      <p:transition spd="slow" p14:dur="2000" advTm="7693"/>
    </mc:Choice>
    <mc:Fallback xmlns="">
      <p:transition xmlns:p14="http://schemas.microsoft.com/office/powerpoint/2010/main" spd="slow" advTm="7693"/>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図 27" descr="1337925774.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7595" y="5739119"/>
            <a:ext cx="1812746" cy="1113413"/>
          </a:xfrm>
          <a:prstGeom prst="rect">
            <a:avLst/>
          </a:prstGeom>
        </p:spPr>
      </p:pic>
      <p:grpSp>
        <p:nvGrpSpPr>
          <p:cNvPr id="148" name="図形グループ 147"/>
          <p:cNvGrpSpPr/>
          <p:nvPr/>
        </p:nvGrpSpPr>
        <p:grpSpPr>
          <a:xfrm>
            <a:off x="257681" y="4076422"/>
            <a:ext cx="8565150" cy="1856740"/>
            <a:chOff x="416460" y="3972560"/>
            <a:chExt cx="8565150" cy="1856740"/>
          </a:xfrm>
        </p:grpSpPr>
        <p:cxnSp>
          <p:nvCxnSpPr>
            <p:cNvPr id="104" name="直線コネクタ 103"/>
            <p:cNvCxnSpPr>
              <a:endCxn id="42" idx="2"/>
            </p:cNvCxnSpPr>
            <p:nvPr/>
          </p:nvCxnSpPr>
          <p:spPr>
            <a:xfrm flipH="1">
              <a:off x="3064990" y="4053780"/>
              <a:ext cx="790" cy="177552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12" name="直線コネクタ 111"/>
            <p:cNvCxnSpPr>
              <a:endCxn id="65" idx="2"/>
            </p:cNvCxnSpPr>
            <p:nvPr/>
          </p:nvCxnSpPr>
          <p:spPr>
            <a:xfrm>
              <a:off x="6003847" y="4053780"/>
              <a:ext cx="0" cy="177552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16" name="直線コネクタ 115"/>
            <p:cNvCxnSpPr/>
            <p:nvPr/>
          </p:nvCxnSpPr>
          <p:spPr>
            <a:xfrm>
              <a:off x="794053" y="4053780"/>
              <a:ext cx="0" cy="177552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17" name="直線コネクタ 116"/>
            <p:cNvCxnSpPr/>
            <p:nvPr/>
          </p:nvCxnSpPr>
          <p:spPr>
            <a:xfrm>
              <a:off x="8307389" y="4053780"/>
              <a:ext cx="0" cy="177552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41" name="正方形/長方形 40"/>
            <p:cNvSpPr/>
            <p:nvPr/>
          </p:nvSpPr>
          <p:spPr>
            <a:xfrm>
              <a:off x="416460" y="4893835"/>
              <a:ext cx="755186" cy="426836"/>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400" dirty="0" smtClean="0">
                  <a:latin typeface="Calibri" panose="020F0502020204030204" pitchFamily="34" charset="0"/>
                </a:rPr>
                <a:t>Host</a:t>
              </a:r>
              <a:endParaRPr kumimoji="1" lang="ja-JP" altLang="en-US" sz="2400" dirty="0">
                <a:latin typeface="Calibri" panose="020F0502020204030204" pitchFamily="34" charset="0"/>
              </a:endParaRPr>
            </a:p>
          </p:txBody>
        </p:sp>
        <p:sp>
          <p:nvSpPr>
            <p:cNvPr id="42" name="角丸四角形 41"/>
            <p:cNvSpPr/>
            <p:nvPr/>
          </p:nvSpPr>
          <p:spPr>
            <a:xfrm>
              <a:off x="2374399" y="4782210"/>
              <a:ext cx="1381182"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2400" dirty="0" err="1" smtClean="0">
                  <a:latin typeface="Calibri" panose="020F0502020204030204" pitchFamily="34" charset="0"/>
                </a:rPr>
                <a:t>ExpEther</a:t>
              </a:r>
              <a:endParaRPr kumimoji="1" lang="en-US" altLang="ja-JP" sz="2400" dirty="0">
                <a:latin typeface="Calibri" panose="020F0502020204030204" pitchFamily="34" charset="0"/>
              </a:endParaRPr>
            </a:p>
            <a:p>
              <a:pPr algn="ctr"/>
              <a:r>
                <a:rPr kumimoji="1" lang="en-US" altLang="ja-JP" sz="2400" dirty="0" smtClean="0">
                  <a:latin typeface="Calibri" panose="020F0502020204030204" pitchFamily="34" charset="0"/>
                </a:rPr>
                <a:t>NIC</a:t>
              </a:r>
              <a:endParaRPr kumimoji="1" lang="ja-JP" altLang="en-US" sz="2400" dirty="0">
                <a:latin typeface="Calibri" panose="020F0502020204030204" pitchFamily="34" charset="0"/>
              </a:endParaRPr>
            </a:p>
          </p:txBody>
        </p:sp>
        <p:sp>
          <p:nvSpPr>
            <p:cNvPr id="65" name="角丸四角形 64"/>
            <p:cNvSpPr/>
            <p:nvPr/>
          </p:nvSpPr>
          <p:spPr>
            <a:xfrm>
              <a:off x="5313256" y="4782210"/>
              <a:ext cx="1381182"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2400" dirty="0" err="1" smtClean="0">
                  <a:latin typeface="Calibri" panose="020F0502020204030204" pitchFamily="34" charset="0"/>
                </a:rPr>
                <a:t>ExpEther</a:t>
              </a:r>
              <a:endParaRPr kumimoji="1" lang="en-US" altLang="ja-JP" sz="2400" dirty="0">
                <a:latin typeface="Calibri" panose="020F0502020204030204" pitchFamily="34" charset="0"/>
              </a:endParaRPr>
            </a:p>
            <a:p>
              <a:pPr algn="ctr"/>
              <a:r>
                <a:rPr kumimoji="1" lang="en-US" altLang="ja-JP" sz="2400" dirty="0" smtClean="0">
                  <a:latin typeface="Calibri" panose="020F0502020204030204" pitchFamily="34" charset="0"/>
                </a:rPr>
                <a:t>NIC</a:t>
              </a:r>
              <a:endParaRPr kumimoji="1" lang="ja-JP" altLang="en-US" sz="2400" dirty="0">
                <a:latin typeface="Calibri" panose="020F0502020204030204" pitchFamily="34" charset="0"/>
              </a:endParaRPr>
            </a:p>
          </p:txBody>
        </p:sp>
        <p:cxnSp>
          <p:nvCxnSpPr>
            <p:cNvPr id="29" name="直線矢印コネクタ 28"/>
            <p:cNvCxnSpPr>
              <a:stCxn id="41" idx="3"/>
              <a:endCxn id="42" idx="1"/>
            </p:cNvCxnSpPr>
            <p:nvPr/>
          </p:nvCxnSpPr>
          <p:spPr>
            <a:xfrm>
              <a:off x="1171646" y="5107253"/>
              <a:ext cx="1202753" cy="2892"/>
            </a:xfrm>
            <a:prstGeom prst="straightConnector1">
              <a:avLst/>
            </a:prstGeom>
            <a:ln>
              <a:prstDash val="solid"/>
              <a:headEnd type="arrow"/>
              <a:tailEnd type="arrow"/>
            </a:ln>
          </p:spPr>
          <p:style>
            <a:lnRef idx="2">
              <a:schemeClr val="dk1"/>
            </a:lnRef>
            <a:fillRef idx="1">
              <a:schemeClr val="lt1"/>
            </a:fillRef>
            <a:effectRef idx="0">
              <a:schemeClr val="dk1"/>
            </a:effectRef>
            <a:fontRef idx="minor">
              <a:schemeClr val="dk1"/>
            </a:fontRef>
          </p:style>
        </p:cxnSp>
        <p:cxnSp>
          <p:nvCxnSpPr>
            <p:cNvPr id="86" name="直線矢印コネクタ 85"/>
            <p:cNvCxnSpPr>
              <a:stCxn id="65" idx="3"/>
              <a:endCxn id="95" idx="1"/>
            </p:cNvCxnSpPr>
            <p:nvPr/>
          </p:nvCxnSpPr>
          <p:spPr>
            <a:xfrm>
              <a:off x="6694438" y="5110145"/>
              <a:ext cx="1235358" cy="0"/>
            </a:xfrm>
            <a:prstGeom prst="straightConnector1">
              <a:avLst/>
            </a:prstGeom>
            <a:ln>
              <a:prstDash val="solid"/>
              <a:headEnd type="arrow"/>
              <a:tailEnd type="arrow"/>
            </a:ln>
          </p:spPr>
          <p:style>
            <a:lnRef idx="2">
              <a:schemeClr val="dk1"/>
            </a:lnRef>
            <a:fillRef idx="1">
              <a:schemeClr val="lt1"/>
            </a:fillRef>
            <a:effectRef idx="0">
              <a:schemeClr val="dk1"/>
            </a:effectRef>
            <a:fontRef idx="minor">
              <a:schemeClr val="dk1"/>
            </a:fontRef>
          </p:style>
        </p:cxnSp>
        <p:sp>
          <p:nvSpPr>
            <p:cNvPr id="95" name="正方形/長方形 94"/>
            <p:cNvSpPr/>
            <p:nvPr/>
          </p:nvSpPr>
          <p:spPr>
            <a:xfrm>
              <a:off x="7929796" y="4896727"/>
              <a:ext cx="1051814"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400" dirty="0" smtClean="0">
                  <a:latin typeface="Calibri" panose="020F0502020204030204" pitchFamily="34" charset="0"/>
                </a:rPr>
                <a:t>Device</a:t>
              </a:r>
              <a:endParaRPr kumimoji="1" lang="ja-JP" altLang="en-US" sz="2400" dirty="0">
                <a:latin typeface="Calibri" panose="020F0502020204030204" pitchFamily="34" charset="0"/>
              </a:endParaRPr>
            </a:p>
          </p:txBody>
        </p:sp>
        <p:cxnSp>
          <p:nvCxnSpPr>
            <p:cNvPr id="99" name="直線矢印コネクタ 98"/>
            <p:cNvCxnSpPr>
              <a:stCxn id="42" idx="3"/>
              <a:endCxn id="65" idx="1"/>
            </p:cNvCxnSpPr>
            <p:nvPr/>
          </p:nvCxnSpPr>
          <p:spPr>
            <a:xfrm>
              <a:off x="3755581" y="5110145"/>
              <a:ext cx="1557675" cy="0"/>
            </a:xfrm>
            <a:prstGeom prst="straightConnector1">
              <a:avLst/>
            </a:prstGeom>
            <a:ln>
              <a:prstDash val="solid"/>
              <a:headEnd type="arrow"/>
              <a:tailEnd type="arrow"/>
            </a:ln>
          </p:spPr>
          <p:style>
            <a:lnRef idx="2">
              <a:schemeClr val="dk1"/>
            </a:lnRef>
            <a:fillRef idx="1">
              <a:schemeClr val="lt1"/>
            </a:fillRef>
            <a:effectRef idx="0">
              <a:schemeClr val="dk1"/>
            </a:effectRef>
            <a:fontRef idx="minor">
              <a:schemeClr val="dk1"/>
            </a:fontRef>
          </p:style>
        </p:cxnSp>
        <p:cxnSp>
          <p:nvCxnSpPr>
            <p:cNvPr id="129" name="直線矢印コネクタ 128"/>
            <p:cNvCxnSpPr/>
            <p:nvPr/>
          </p:nvCxnSpPr>
          <p:spPr>
            <a:xfrm>
              <a:off x="794053" y="4356100"/>
              <a:ext cx="2270937" cy="0"/>
            </a:xfrm>
            <a:prstGeom prst="straightConnector1">
              <a:avLst/>
            </a:prstGeom>
            <a:ln>
              <a:solidFill>
                <a:srgbClr val="4F81BD"/>
              </a:solidFill>
              <a:prstDash val="dash"/>
              <a:headEnd type="arrow"/>
              <a:tailEnd type="arrow"/>
            </a:ln>
          </p:spPr>
          <p:style>
            <a:lnRef idx="2">
              <a:schemeClr val="dk1"/>
            </a:lnRef>
            <a:fillRef idx="1">
              <a:schemeClr val="lt1"/>
            </a:fillRef>
            <a:effectRef idx="0">
              <a:schemeClr val="dk1"/>
            </a:effectRef>
            <a:fontRef idx="minor">
              <a:schemeClr val="dk1"/>
            </a:fontRef>
          </p:style>
        </p:cxnSp>
        <p:cxnSp>
          <p:nvCxnSpPr>
            <p:cNvPr id="131" name="直線矢印コネクタ 130"/>
            <p:cNvCxnSpPr/>
            <p:nvPr/>
          </p:nvCxnSpPr>
          <p:spPr>
            <a:xfrm>
              <a:off x="3065780" y="4356100"/>
              <a:ext cx="2938067" cy="0"/>
            </a:xfrm>
            <a:prstGeom prst="straightConnector1">
              <a:avLst/>
            </a:prstGeom>
            <a:ln>
              <a:solidFill>
                <a:schemeClr val="accent3"/>
              </a:solidFill>
              <a:prstDash val="dash"/>
              <a:headEnd type="arrow"/>
              <a:tailEnd type="arrow"/>
            </a:ln>
          </p:spPr>
          <p:style>
            <a:lnRef idx="2">
              <a:schemeClr val="dk1"/>
            </a:lnRef>
            <a:fillRef idx="1">
              <a:schemeClr val="lt1"/>
            </a:fillRef>
            <a:effectRef idx="0">
              <a:schemeClr val="dk1"/>
            </a:effectRef>
            <a:fontRef idx="minor">
              <a:schemeClr val="dk1"/>
            </a:fontRef>
          </p:style>
        </p:cxnSp>
        <p:sp>
          <p:nvSpPr>
            <p:cNvPr id="134" name="テキスト ボックス 133"/>
            <p:cNvSpPr txBox="1"/>
            <p:nvPr/>
          </p:nvSpPr>
          <p:spPr>
            <a:xfrm>
              <a:off x="1215460" y="3986768"/>
              <a:ext cx="1467431" cy="369332"/>
            </a:xfrm>
            <a:prstGeom prst="rect">
              <a:avLst/>
            </a:prstGeom>
            <a:noFill/>
          </p:spPr>
          <p:txBody>
            <a:bodyPr wrap="none" rtlCol="0">
              <a:spAutoFit/>
            </a:bodyPr>
            <a:lstStyle/>
            <a:p>
              <a:r>
                <a:rPr kumimoji="1" lang="en-US" altLang="ja-JP" dirty="0" smtClean="0"/>
                <a:t>PCI Express</a:t>
              </a:r>
              <a:endParaRPr kumimoji="1" lang="ja-JP" altLang="en-US" dirty="0"/>
            </a:p>
          </p:txBody>
        </p:sp>
        <p:sp>
          <p:nvSpPr>
            <p:cNvPr id="137" name="テキスト ボックス 136"/>
            <p:cNvSpPr txBox="1"/>
            <p:nvPr/>
          </p:nvSpPr>
          <p:spPr>
            <a:xfrm>
              <a:off x="4013200" y="3972560"/>
              <a:ext cx="1057276" cy="369332"/>
            </a:xfrm>
            <a:prstGeom prst="rect">
              <a:avLst/>
            </a:prstGeom>
            <a:noFill/>
          </p:spPr>
          <p:txBody>
            <a:bodyPr wrap="none" rtlCol="0">
              <a:spAutoFit/>
            </a:bodyPr>
            <a:lstStyle/>
            <a:p>
              <a:r>
                <a:rPr kumimoji="1" lang="en-US" altLang="ja-JP" dirty="0" smtClean="0"/>
                <a:t>Ethernet</a:t>
              </a:r>
              <a:endParaRPr kumimoji="1" lang="ja-JP" altLang="en-US" dirty="0"/>
            </a:p>
          </p:txBody>
        </p:sp>
        <p:sp>
          <p:nvSpPr>
            <p:cNvPr id="138" name="片側の 2 つの角を切り取った四角形 137"/>
            <p:cNvSpPr/>
            <p:nvPr/>
          </p:nvSpPr>
          <p:spPr>
            <a:xfrm>
              <a:off x="1393898" y="4877526"/>
              <a:ext cx="752476" cy="393700"/>
            </a:xfrm>
            <a:prstGeom prst="snip2Same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400" dirty="0" smtClean="0">
                  <a:latin typeface="Calibri" panose="020F0502020204030204" pitchFamily="34" charset="0"/>
                </a:rPr>
                <a:t>TLP</a:t>
              </a:r>
              <a:endParaRPr kumimoji="1" lang="ja-JP" altLang="en-US" sz="2400" dirty="0">
                <a:latin typeface="Calibri" panose="020F0502020204030204" pitchFamily="34" charset="0"/>
              </a:endParaRPr>
            </a:p>
          </p:txBody>
        </p:sp>
        <p:cxnSp>
          <p:nvCxnSpPr>
            <p:cNvPr id="142" name="直線矢印コネクタ 141"/>
            <p:cNvCxnSpPr/>
            <p:nvPr/>
          </p:nvCxnSpPr>
          <p:spPr>
            <a:xfrm>
              <a:off x="6016077" y="4356100"/>
              <a:ext cx="2270937" cy="0"/>
            </a:xfrm>
            <a:prstGeom prst="straightConnector1">
              <a:avLst/>
            </a:prstGeom>
            <a:ln>
              <a:solidFill>
                <a:srgbClr val="4F81BD"/>
              </a:solidFill>
              <a:prstDash val="dash"/>
              <a:headEnd type="arrow"/>
              <a:tailEnd type="arrow"/>
            </a:ln>
          </p:spPr>
          <p:style>
            <a:lnRef idx="2">
              <a:schemeClr val="dk1"/>
            </a:lnRef>
            <a:fillRef idx="1">
              <a:schemeClr val="lt1"/>
            </a:fillRef>
            <a:effectRef idx="0">
              <a:schemeClr val="dk1"/>
            </a:effectRef>
            <a:fontRef idx="minor">
              <a:schemeClr val="dk1"/>
            </a:fontRef>
          </p:style>
        </p:cxnSp>
        <p:sp>
          <p:nvSpPr>
            <p:cNvPr id="143" name="テキスト ボックス 142"/>
            <p:cNvSpPr txBox="1"/>
            <p:nvPr/>
          </p:nvSpPr>
          <p:spPr>
            <a:xfrm>
              <a:off x="6437484" y="3986768"/>
              <a:ext cx="1467431" cy="369332"/>
            </a:xfrm>
            <a:prstGeom prst="rect">
              <a:avLst/>
            </a:prstGeom>
            <a:noFill/>
          </p:spPr>
          <p:txBody>
            <a:bodyPr wrap="none" rtlCol="0">
              <a:spAutoFit/>
            </a:bodyPr>
            <a:lstStyle/>
            <a:p>
              <a:r>
                <a:rPr kumimoji="1" lang="en-US" altLang="ja-JP" dirty="0" smtClean="0"/>
                <a:t>PCI Express</a:t>
              </a:r>
              <a:endParaRPr kumimoji="1" lang="ja-JP" altLang="en-US" dirty="0"/>
            </a:p>
          </p:txBody>
        </p:sp>
        <p:sp>
          <p:nvSpPr>
            <p:cNvPr id="145" name="片側の 2 つの角を切り取った四角形 144"/>
            <p:cNvSpPr/>
            <p:nvPr/>
          </p:nvSpPr>
          <p:spPr>
            <a:xfrm>
              <a:off x="6942234" y="4877526"/>
              <a:ext cx="752476" cy="393700"/>
            </a:xfrm>
            <a:prstGeom prst="snip2Same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400" dirty="0" smtClean="0">
                  <a:latin typeface="Calibri" panose="020F0502020204030204" pitchFamily="34" charset="0"/>
                </a:rPr>
                <a:t>TLP</a:t>
              </a:r>
              <a:endParaRPr kumimoji="1" lang="ja-JP" altLang="en-US" sz="2400" dirty="0">
                <a:latin typeface="Calibri" panose="020F0502020204030204" pitchFamily="34" charset="0"/>
              </a:endParaRPr>
            </a:p>
          </p:txBody>
        </p:sp>
        <p:sp>
          <p:nvSpPr>
            <p:cNvPr id="147" name="片側の 2 つの角を切り取った四角形 146"/>
            <p:cNvSpPr/>
            <p:nvPr/>
          </p:nvSpPr>
          <p:spPr>
            <a:xfrm>
              <a:off x="3981970" y="4877526"/>
              <a:ext cx="1114494" cy="393700"/>
            </a:xfrm>
            <a:prstGeom prst="snip2SameRect">
              <a:avLst/>
            </a:prstGeom>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2400" dirty="0" smtClean="0">
                  <a:latin typeface="Calibri" panose="020F0502020204030204" pitchFamily="34" charset="0"/>
                </a:rPr>
                <a:t>Frame</a:t>
              </a:r>
              <a:endParaRPr kumimoji="1" lang="ja-JP" altLang="en-US" sz="2400" dirty="0">
                <a:latin typeface="Calibri" panose="020F0502020204030204" pitchFamily="34" charset="0"/>
              </a:endParaRPr>
            </a:p>
          </p:txBody>
        </p:sp>
      </p:grpSp>
      <p:sp>
        <p:nvSpPr>
          <p:cNvPr id="2" name="タイトル 1"/>
          <p:cNvSpPr>
            <a:spLocks noGrp="1"/>
          </p:cNvSpPr>
          <p:nvPr>
            <p:ph type="title"/>
          </p:nvPr>
        </p:nvSpPr>
        <p:spPr/>
        <p:txBody>
          <a:bodyPr/>
          <a:lstStyle/>
          <a:p>
            <a:r>
              <a:rPr kumimoji="1" lang="en-US" altLang="ja-JP" dirty="0" err="1" smtClean="0"/>
              <a:t>ExpEther</a:t>
            </a:r>
            <a:endParaRPr kumimoji="1" lang="ja-JP" altLang="en-US" dirty="0"/>
          </a:p>
        </p:txBody>
      </p:sp>
      <p:sp>
        <p:nvSpPr>
          <p:cNvPr id="3" name="コンテンツ プレースホルダー 2"/>
          <p:cNvSpPr>
            <a:spLocks noGrp="1"/>
          </p:cNvSpPr>
          <p:nvPr>
            <p:ph idx="1"/>
          </p:nvPr>
        </p:nvSpPr>
        <p:spPr>
          <a:xfrm>
            <a:off x="457200" y="1600200"/>
            <a:ext cx="8229600" cy="2372360"/>
          </a:xfrm>
        </p:spPr>
        <p:txBody>
          <a:bodyPr>
            <a:normAutofit lnSpcReduction="10000"/>
          </a:bodyPr>
          <a:lstStyle/>
          <a:p>
            <a:r>
              <a:rPr kumimoji="1" lang="en-US" altLang="ja-JP" dirty="0" smtClean="0"/>
              <a:t>Developed by NEC</a:t>
            </a:r>
          </a:p>
          <a:p>
            <a:r>
              <a:rPr kumimoji="1" lang="en-US" altLang="ja-JP" dirty="0" smtClean="0"/>
              <a:t>The technology to extend </a:t>
            </a:r>
            <a:r>
              <a:rPr kumimoji="1" lang="en-US" altLang="ja-JP" dirty="0" err="1" smtClean="0"/>
              <a:t>PCIe</a:t>
            </a:r>
            <a:r>
              <a:rPr kumimoji="1" lang="en-US" altLang="ja-JP" dirty="0" smtClean="0"/>
              <a:t> bus over Ethernet</a:t>
            </a:r>
          </a:p>
          <a:p>
            <a:pPr lvl="1"/>
            <a:r>
              <a:rPr lang="en-US" altLang="ja-JP" sz="2200" dirty="0"/>
              <a:t>E</a:t>
            </a:r>
            <a:r>
              <a:rPr lang="en-US" altLang="ja-JP" sz="2200" dirty="0" smtClean="0"/>
              <a:t>ncapsulates TLP used in </a:t>
            </a:r>
            <a:r>
              <a:rPr lang="en-US" altLang="ja-JP" sz="2200" dirty="0" err="1" smtClean="0"/>
              <a:t>PCIe</a:t>
            </a:r>
            <a:r>
              <a:rPr lang="en-US" altLang="ja-JP" sz="2200" dirty="0" smtClean="0"/>
              <a:t> into Ethernet frame</a:t>
            </a:r>
            <a:endParaRPr lang="en-US" altLang="ja-JP" sz="2200" dirty="0"/>
          </a:p>
          <a:p>
            <a:pPr marL="182880" lvl="1"/>
            <a:r>
              <a:rPr lang="en-US" altLang="ja-JP" sz="2200" dirty="0"/>
              <a:t>The NIC provide all essential </a:t>
            </a:r>
            <a:r>
              <a:rPr lang="en-US" altLang="ja-JP" sz="2200" dirty="0" smtClean="0"/>
              <a:t>functions</a:t>
            </a:r>
            <a:endParaRPr lang="en-US" altLang="ja-JP" dirty="0" smtClean="0"/>
          </a:p>
          <a:p>
            <a:pPr marL="457200" lvl="2"/>
            <a:r>
              <a:rPr lang="en-US" altLang="ja-JP" sz="2200" dirty="0" smtClean="0"/>
              <a:t>No need additional setting on host side</a:t>
            </a:r>
            <a:endParaRPr lang="en-US" altLang="ja-JP" sz="2200" dirty="0"/>
          </a:p>
          <a:p>
            <a:pPr lvl="1"/>
            <a:r>
              <a:rPr lang="en-US" altLang="ja-JP" sz="2200" dirty="0" smtClean="0"/>
              <a:t>No need additional codes</a:t>
            </a:r>
          </a:p>
        </p:txBody>
      </p:sp>
      <p:sp>
        <p:nvSpPr>
          <p:cNvPr id="4" name="日付プレースホルダー 3"/>
          <p:cNvSpPr>
            <a:spLocks noGrp="1"/>
          </p:cNvSpPr>
          <p:nvPr>
            <p:ph type="dt" sz="half" idx="10"/>
          </p:nvPr>
        </p:nvSpPr>
        <p:spPr/>
        <p:txBody>
          <a:bodyPr/>
          <a:lstStyle/>
          <a:p>
            <a:fld id="{B6B959AE-93AE-2C47-AE1E-BCCEC5793A4E}"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6</a:t>
            </a:fld>
            <a:endParaRPr lang="en-US"/>
          </a:p>
        </p:txBody>
      </p:sp>
      <p:sp>
        <p:nvSpPr>
          <p:cNvPr id="151" name="テキスト ボックス 150"/>
          <p:cNvSpPr txBox="1"/>
          <p:nvPr/>
        </p:nvSpPr>
        <p:spPr>
          <a:xfrm>
            <a:off x="4987752" y="3657322"/>
            <a:ext cx="3340916" cy="369332"/>
          </a:xfrm>
          <a:prstGeom prst="rect">
            <a:avLst/>
          </a:prstGeom>
          <a:noFill/>
        </p:spPr>
        <p:txBody>
          <a:bodyPr wrap="none" rtlCol="0">
            <a:spAutoFit/>
          </a:bodyPr>
          <a:lstStyle/>
          <a:p>
            <a:r>
              <a:rPr kumimoji="1" lang="en-US" altLang="ja-JP" dirty="0" smtClean="0"/>
              <a:t>TLP: Transaction Layer Packet</a:t>
            </a:r>
            <a:endParaRPr kumimoji="1" lang="ja-JP" altLang="en-US" dirty="0"/>
          </a:p>
        </p:txBody>
      </p:sp>
      <p:pic>
        <p:nvPicPr>
          <p:cNvPr id="31" name="図 30" descr="1337925813.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8564" y="5732024"/>
            <a:ext cx="773008" cy="1120507"/>
          </a:xfrm>
          <a:prstGeom prst="rect">
            <a:avLst/>
          </a:prstGeom>
        </p:spPr>
      </p:pic>
      <p:sp>
        <p:nvSpPr>
          <p:cNvPr id="6" name="テキスト ボックス 5"/>
          <p:cNvSpPr txBox="1"/>
          <p:nvPr/>
        </p:nvSpPr>
        <p:spPr>
          <a:xfrm>
            <a:off x="3596802" y="6017828"/>
            <a:ext cx="1262297" cy="646331"/>
          </a:xfrm>
          <a:prstGeom prst="rect">
            <a:avLst/>
          </a:prstGeom>
          <a:noFill/>
        </p:spPr>
        <p:txBody>
          <a:bodyPr wrap="none" rtlCol="0">
            <a:spAutoFit/>
          </a:bodyPr>
          <a:lstStyle/>
          <a:p>
            <a:r>
              <a:rPr kumimoji="1" lang="en-US" altLang="ja-JP" dirty="0" err="1" smtClean="0"/>
              <a:t>ExpEther</a:t>
            </a:r>
            <a:endParaRPr kumimoji="1" lang="en-US" altLang="ja-JP" dirty="0" smtClean="0"/>
          </a:p>
          <a:p>
            <a:r>
              <a:rPr kumimoji="1" lang="en-US" altLang="ja-JP" dirty="0" err="1" smtClean="0"/>
              <a:t>PCIe</a:t>
            </a:r>
            <a:r>
              <a:rPr kumimoji="1" lang="en-US" altLang="ja-JP" dirty="0" smtClean="0"/>
              <a:t> Card</a:t>
            </a:r>
            <a:endParaRPr kumimoji="1" lang="ja-JP" altLang="en-US" dirty="0"/>
          </a:p>
        </p:txBody>
      </p:sp>
      <p:sp>
        <p:nvSpPr>
          <p:cNvPr id="32" name="テキスト ボックス 31"/>
          <p:cNvSpPr txBox="1"/>
          <p:nvPr/>
        </p:nvSpPr>
        <p:spPr>
          <a:xfrm>
            <a:off x="6324917" y="6017828"/>
            <a:ext cx="1749998" cy="646331"/>
          </a:xfrm>
          <a:prstGeom prst="rect">
            <a:avLst/>
          </a:prstGeom>
          <a:noFill/>
        </p:spPr>
        <p:txBody>
          <a:bodyPr wrap="none" rtlCol="0">
            <a:spAutoFit/>
          </a:bodyPr>
          <a:lstStyle/>
          <a:p>
            <a:r>
              <a:rPr kumimoji="1" lang="en-US" altLang="ja-JP" dirty="0" err="1" smtClean="0"/>
              <a:t>ExpEther</a:t>
            </a:r>
            <a:r>
              <a:rPr kumimoji="1" lang="en-US" altLang="ja-JP" dirty="0" smtClean="0"/>
              <a:t> I/O</a:t>
            </a:r>
          </a:p>
          <a:p>
            <a:r>
              <a:rPr kumimoji="1" lang="en-US" altLang="ja-JP" dirty="0" smtClean="0"/>
              <a:t>Extension BOX</a:t>
            </a:r>
            <a:endParaRPr kumimoji="1" lang="ja-JP" altLang="en-US" dirty="0"/>
          </a:p>
        </p:txBody>
      </p:sp>
      <p:pic>
        <p:nvPicPr>
          <p:cNvPr id="10" name="図 9" descr="images.jpg"/>
          <p:cNvPicPr>
            <a:picLocks noChangeAspect="1"/>
          </p:cNvPicPr>
          <p:nvPr/>
        </p:nvPicPr>
        <p:blipFill rotWithShape="1">
          <a:blip r:embed="rId5">
            <a:extLst>
              <a:ext uri="{28A0092B-C50C-407E-A947-70E740481C1C}">
                <a14:useLocalDpi xmlns:a14="http://schemas.microsoft.com/office/drawing/2010/main" val="0"/>
              </a:ext>
            </a:extLst>
          </a:blip>
          <a:srcRect l="26231" r="24820"/>
          <a:stretch/>
        </p:blipFill>
        <p:spPr>
          <a:xfrm>
            <a:off x="363275" y="7237751"/>
            <a:ext cx="871844" cy="1335860"/>
          </a:xfrm>
          <a:prstGeom prst="rect">
            <a:avLst/>
          </a:prstGeom>
        </p:spPr>
      </p:pic>
    </p:spTree>
    <p:extLst>
      <p:ext uri="{BB962C8B-B14F-4D97-AF65-F5344CB8AC3E}">
        <p14:creationId xmlns:p14="http://schemas.microsoft.com/office/powerpoint/2010/main" val="669514323"/>
      </p:ext>
    </p:extLst>
  </p:cSld>
  <p:clrMapOvr>
    <a:masterClrMapping/>
  </p:clrMapOvr>
  <mc:AlternateContent xmlns:mc="http://schemas.openxmlformats.org/markup-compatibility/2006" xmlns:p14="http://schemas.microsoft.com/office/powerpoint/2010/main">
    <mc:Choice Requires="p14">
      <p:transition spd="slow" p14:dur="2000" advTm="35699"/>
    </mc:Choice>
    <mc:Fallback xmlns="">
      <p:transition xmlns:p14="http://schemas.microsoft.com/office/powerpoint/2010/main" spd="slow" advTm="35699"/>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Multi-GPU system with </a:t>
            </a:r>
            <a:r>
              <a:rPr kumimoji="1" lang="en-US" altLang="ja-JP" dirty="0" err="1" smtClean="0"/>
              <a:t>ExpEther</a:t>
            </a:r>
            <a:endParaRPr kumimoji="1" lang="ja-JP" altLang="en-US" dirty="0"/>
          </a:p>
        </p:txBody>
      </p:sp>
      <p:sp>
        <p:nvSpPr>
          <p:cNvPr id="30" name="コンテンツ プレースホルダー 29"/>
          <p:cNvSpPr>
            <a:spLocks noGrp="1"/>
          </p:cNvSpPr>
          <p:nvPr>
            <p:ph sz="half" idx="1"/>
          </p:nvPr>
        </p:nvSpPr>
        <p:spPr>
          <a:xfrm>
            <a:off x="400338" y="2351927"/>
            <a:ext cx="4203555" cy="1617472"/>
          </a:xfrm>
        </p:spPr>
        <p:txBody>
          <a:bodyPr>
            <a:normAutofit/>
          </a:bodyPr>
          <a:lstStyle/>
          <a:p>
            <a:r>
              <a:rPr kumimoji="1" lang="en-US" altLang="ja-JP" sz="2200" dirty="0" smtClean="0">
                <a:solidFill>
                  <a:schemeClr val="accent2"/>
                </a:solidFill>
              </a:rPr>
              <a:t>Advantage</a:t>
            </a:r>
            <a:endParaRPr kumimoji="1" lang="en-US" altLang="ja-JP" sz="2200" dirty="0">
              <a:solidFill>
                <a:schemeClr val="accent2"/>
              </a:solidFill>
            </a:endParaRPr>
          </a:p>
          <a:p>
            <a:pPr lvl="1"/>
            <a:r>
              <a:rPr kumimoji="1" lang="en-US" altLang="ja-JP" sz="2000" dirty="0" smtClean="0"/>
              <a:t>No need to build multiple nodes</a:t>
            </a:r>
          </a:p>
          <a:p>
            <a:pPr lvl="1"/>
            <a:r>
              <a:rPr kumimoji="1" lang="en-US" altLang="ja-JP" sz="2000" dirty="0" smtClean="0"/>
              <a:t>No need to write MPI codes</a:t>
            </a:r>
            <a:endParaRPr kumimoji="1" lang="en-US" altLang="ja-JP" sz="2000" dirty="0"/>
          </a:p>
          <a:p>
            <a:pPr lvl="1"/>
            <a:r>
              <a:rPr kumimoji="1" lang="en-US" altLang="ja-JP" sz="2000" dirty="0" smtClean="0"/>
              <a:t>Good scalability</a:t>
            </a:r>
          </a:p>
          <a:p>
            <a:endParaRPr kumimoji="1" lang="ja-JP" altLang="en-US" sz="2000" dirty="0"/>
          </a:p>
        </p:txBody>
      </p:sp>
      <p:sp>
        <p:nvSpPr>
          <p:cNvPr id="32" name="コンテンツ プレースホルダー 31"/>
          <p:cNvSpPr>
            <a:spLocks noGrp="1"/>
          </p:cNvSpPr>
          <p:nvPr>
            <p:ph sz="half" idx="2"/>
          </p:nvPr>
        </p:nvSpPr>
        <p:spPr>
          <a:xfrm>
            <a:off x="4810404" y="2351927"/>
            <a:ext cx="4279085" cy="1617472"/>
          </a:xfrm>
        </p:spPr>
        <p:txBody>
          <a:bodyPr>
            <a:normAutofit/>
          </a:bodyPr>
          <a:lstStyle/>
          <a:p>
            <a:r>
              <a:rPr kumimoji="1" lang="en-US" altLang="ja-JP" sz="2200" dirty="0" smtClean="0">
                <a:solidFill>
                  <a:schemeClr val="accent1"/>
                </a:solidFill>
              </a:rPr>
              <a:t>Disadvantage</a:t>
            </a:r>
            <a:endParaRPr kumimoji="1" lang="en-US" altLang="ja-JP" sz="2200" dirty="0">
              <a:solidFill>
                <a:schemeClr val="accent1"/>
              </a:solidFill>
            </a:endParaRPr>
          </a:p>
          <a:p>
            <a:pPr lvl="1"/>
            <a:r>
              <a:rPr kumimoji="1" lang="en-US" altLang="ja-JP" sz="2000" dirty="0" smtClean="0"/>
              <a:t>Poor communication bandwidth because of using Ethernet</a:t>
            </a:r>
            <a:endParaRPr kumimoji="1" lang="ja-JP" altLang="en-US" sz="2000" dirty="0"/>
          </a:p>
        </p:txBody>
      </p:sp>
      <p:sp>
        <p:nvSpPr>
          <p:cNvPr id="4" name="日付プレースホルダー 3"/>
          <p:cNvSpPr>
            <a:spLocks noGrp="1"/>
          </p:cNvSpPr>
          <p:nvPr>
            <p:ph type="dt" sz="half" idx="10"/>
          </p:nvPr>
        </p:nvSpPr>
        <p:spPr/>
        <p:txBody>
          <a:bodyPr/>
          <a:lstStyle/>
          <a:p>
            <a:fld id="{723E69E0-DDFF-6C48-BE02-9309187D77B8}"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7</a:t>
            </a:fld>
            <a:endParaRPr lang="en-US"/>
          </a:p>
        </p:txBody>
      </p:sp>
      <p:grpSp>
        <p:nvGrpSpPr>
          <p:cNvPr id="66" name="図形グループ 65"/>
          <p:cNvGrpSpPr/>
          <p:nvPr/>
        </p:nvGrpSpPr>
        <p:grpSpPr>
          <a:xfrm>
            <a:off x="537641" y="4335521"/>
            <a:ext cx="2664995" cy="1662899"/>
            <a:chOff x="613841" y="2976621"/>
            <a:chExt cx="2664995" cy="1662899"/>
          </a:xfrm>
        </p:grpSpPr>
        <p:sp>
          <p:nvSpPr>
            <p:cNvPr id="19" name="正方形/長方形 18"/>
            <p:cNvSpPr/>
            <p:nvPr/>
          </p:nvSpPr>
          <p:spPr>
            <a:xfrm>
              <a:off x="613841" y="3193397"/>
              <a:ext cx="2258153" cy="1446123"/>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 name="正方形/長方形 7"/>
            <p:cNvSpPr/>
            <p:nvPr/>
          </p:nvSpPr>
          <p:spPr>
            <a:xfrm>
              <a:off x="1030247" y="3408463"/>
              <a:ext cx="914400" cy="426836"/>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sp>
          <p:nvSpPr>
            <p:cNvPr id="11" name="角丸四角形 10"/>
            <p:cNvSpPr/>
            <p:nvPr/>
          </p:nvSpPr>
          <p:spPr>
            <a:xfrm>
              <a:off x="2185772" y="3296838"/>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20" name="正方形/長方形 19"/>
            <p:cNvSpPr/>
            <p:nvPr/>
          </p:nvSpPr>
          <p:spPr>
            <a:xfrm>
              <a:off x="914044" y="3952708"/>
              <a:ext cx="1155525" cy="544245"/>
            </a:xfrm>
            <a:prstGeom prst="rect">
              <a:avLst/>
            </a:prstGeom>
            <a:solidFill>
              <a:schemeClr val="bg1">
                <a:lumMod val="8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dirty="0" smtClean="0">
                  <a:latin typeface="Calibri" panose="020F0502020204030204" pitchFamily="34" charset="0"/>
                </a:rPr>
                <a:t>Host</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sp>
          <p:nvSpPr>
            <p:cNvPr id="42" name="テキスト ボックス 41"/>
            <p:cNvSpPr txBox="1"/>
            <p:nvPr/>
          </p:nvSpPr>
          <p:spPr>
            <a:xfrm>
              <a:off x="1380705" y="2976621"/>
              <a:ext cx="659293" cy="369332"/>
            </a:xfrm>
            <a:prstGeom prst="rect">
              <a:avLst/>
            </a:prstGeom>
            <a:solidFill>
              <a:schemeClr val="bg1"/>
            </a:solidFill>
          </p:spPr>
          <p:txBody>
            <a:bodyPr wrap="none" rtlCol="0">
              <a:spAutoFit/>
            </a:bodyPr>
            <a:lstStyle/>
            <a:p>
              <a:r>
                <a:rPr kumimoji="1" lang="en-US" altLang="ja-JP" dirty="0" smtClean="0"/>
                <a:t>Host</a:t>
              </a:r>
              <a:endParaRPr kumimoji="1" lang="ja-JP" altLang="en-US" dirty="0"/>
            </a:p>
          </p:txBody>
        </p:sp>
      </p:grpSp>
      <p:grpSp>
        <p:nvGrpSpPr>
          <p:cNvPr id="65" name="図形グループ 64"/>
          <p:cNvGrpSpPr/>
          <p:nvPr/>
        </p:nvGrpSpPr>
        <p:grpSpPr>
          <a:xfrm>
            <a:off x="2567700" y="3999084"/>
            <a:ext cx="1057276" cy="871703"/>
            <a:chOff x="3063480" y="2538412"/>
            <a:chExt cx="1057276" cy="973475"/>
          </a:xfrm>
        </p:grpSpPr>
        <p:sp>
          <p:nvSpPr>
            <p:cNvPr id="34" name="テキスト ボックス 33"/>
            <p:cNvSpPr txBox="1"/>
            <p:nvPr/>
          </p:nvSpPr>
          <p:spPr>
            <a:xfrm>
              <a:off x="3063480" y="2538412"/>
              <a:ext cx="1057276" cy="369332"/>
            </a:xfrm>
            <a:prstGeom prst="rect">
              <a:avLst/>
            </a:prstGeom>
            <a:noFill/>
          </p:spPr>
          <p:txBody>
            <a:bodyPr wrap="none" rtlCol="0">
              <a:spAutoFit/>
            </a:bodyPr>
            <a:lstStyle/>
            <a:p>
              <a:r>
                <a:rPr kumimoji="1" lang="en-US" altLang="ja-JP" dirty="0" smtClean="0"/>
                <a:t>Ethernet</a:t>
              </a:r>
              <a:endParaRPr kumimoji="1" lang="ja-JP" altLang="en-US" dirty="0"/>
            </a:p>
          </p:txBody>
        </p:sp>
        <p:cxnSp>
          <p:nvCxnSpPr>
            <p:cNvPr id="35" name="直線矢印コネクタ 34"/>
            <p:cNvCxnSpPr>
              <a:stCxn id="34" idx="2"/>
            </p:cNvCxnSpPr>
            <p:nvPr/>
          </p:nvCxnSpPr>
          <p:spPr>
            <a:xfrm>
              <a:off x="3592118" y="2907744"/>
              <a:ext cx="461962" cy="604143"/>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grpSp>
      <p:sp>
        <p:nvSpPr>
          <p:cNvPr id="12" name="正方形/長方形 11"/>
          <p:cNvSpPr/>
          <p:nvPr/>
        </p:nvSpPr>
        <p:spPr>
          <a:xfrm rot="16200000">
            <a:off x="2887523" y="5336504"/>
            <a:ext cx="2287406" cy="492193"/>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en-US" altLang="ja-JP" dirty="0" smtClean="0">
                <a:latin typeface="Calibri" panose="020F0502020204030204" pitchFamily="34" charset="0"/>
              </a:rPr>
              <a:t>Switch</a:t>
            </a:r>
            <a:endParaRPr kumimoji="1" lang="ja-JP" altLang="en-US" dirty="0">
              <a:latin typeface="Calibri" panose="020F0502020204030204" pitchFamily="34" charset="0"/>
            </a:endParaRPr>
          </a:p>
        </p:txBody>
      </p:sp>
      <p:cxnSp>
        <p:nvCxnSpPr>
          <p:cNvPr id="39" name="直線コネクタ 38"/>
          <p:cNvCxnSpPr>
            <a:stCxn id="11" idx="3"/>
          </p:cNvCxnSpPr>
          <p:nvPr/>
        </p:nvCxnSpPr>
        <p:spPr>
          <a:xfrm>
            <a:off x="3202636" y="4983673"/>
            <a:ext cx="582492" cy="0"/>
          </a:xfrm>
          <a:prstGeom prst="line">
            <a:avLst/>
          </a:prstGeom>
          <a:ln>
            <a:prstDash val="solid"/>
          </a:ln>
        </p:spPr>
        <p:style>
          <a:lnRef idx="2">
            <a:schemeClr val="dk1"/>
          </a:lnRef>
          <a:fillRef idx="1">
            <a:schemeClr val="lt1"/>
          </a:fillRef>
          <a:effectRef idx="0">
            <a:schemeClr val="dk1"/>
          </a:effectRef>
          <a:fontRef idx="minor">
            <a:schemeClr val="dk1"/>
          </a:fontRef>
        </p:style>
      </p:cxnSp>
      <p:grpSp>
        <p:nvGrpSpPr>
          <p:cNvPr id="85" name="図形グループ 84"/>
          <p:cNvGrpSpPr/>
          <p:nvPr/>
        </p:nvGrpSpPr>
        <p:grpSpPr>
          <a:xfrm>
            <a:off x="4294254" y="4003418"/>
            <a:ext cx="4518154" cy="2871328"/>
            <a:chOff x="4277322" y="3981662"/>
            <a:chExt cx="4518154" cy="2871328"/>
          </a:xfrm>
        </p:grpSpPr>
        <p:sp>
          <p:nvSpPr>
            <p:cNvPr id="74" name="正方形/長方形 73"/>
            <p:cNvSpPr/>
            <p:nvPr/>
          </p:nvSpPr>
          <p:spPr>
            <a:xfrm>
              <a:off x="4315422" y="3981662"/>
              <a:ext cx="4480054" cy="2871328"/>
            </a:xfrm>
            <a:prstGeom prst="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45" name="図形グループ 44"/>
            <p:cNvGrpSpPr/>
            <p:nvPr/>
          </p:nvGrpSpPr>
          <p:grpSpPr>
            <a:xfrm>
              <a:off x="4823606" y="4469810"/>
              <a:ext cx="3845089" cy="2132340"/>
              <a:chOff x="4857424" y="3132666"/>
              <a:chExt cx="3845089" cy="2132340"/>
            </a:xfrm>
          </p:grpSpPr>
          <p:grpSp>
            <p:nvGrpSpPr>
              <p:cNvPr id="47" name="図形グループ 46"/>
              <p:cNvGrpSpPr/>
              <p:nvPr/>
            </p:nvGrpSpPr>
            <p:grpSpPr>
              <a:xfrm>
                <a:off x="4857424" y="3132666"/>
                <a:ext cx="3845089" cy="960216"/>
                <a:chOff x="4857424" y="3132666"/>
                <a:chExt cx="3845089" cy="960216"/>
              </a:xfrm>
            </p:grpSpPr>
            <p:sp>
              <p:nvSpPr>
                <p:cNvPr id="61" name="正方形/長方形 60"/>
                <p:cNvSpPr/>
                <p:nvPr/>
              </p:nvSpPr>
              <p:spPr>
                <a:xfrm>
                  <a:off x="5319220" y="3132666"/>
                  <a:ext cx="3383293" cy="960216"/>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2" name="正方形/長方形 61"/>
                <p:cNvSpPr/>
                <p:nvPr/>
              </p:nvSpPr>
              <p:spPr>
                <a:xfrm>
                  <a:off x="6158690" y="3408463"/>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63" name="角丸四角形 62"/>
                <p:cNvSpPr/>
                <p:nvPr/>
              </p:nvSpPr>
              <p:spPr>
                <a:xfrm>
                  <a:off x="4857424" y="3296838"/>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64" name="正方形/長方形 63"/>
                <p:cNvSpPr/>
                <p:nvPr/>
              </p:nvSpPr>
              <p:spPr>
                <a:xfrm>
                  <a:off x="7312306" y="3345131"/>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grpSp>
          <p:grpSp>
            <p:nvGrpSpPr>
              <p:cNvPr id="48" name="図形グループ 47"/>
              <p:cNvGrpSpPr/>
              <p:nvPr/>
            </p:nvGrpSpPr>
            <p:grpSpPr>
              <a:xfrm>
                <a:off x="4857424" y="4304790"/>
                <a:ext cx="3845089" cy="960216"/>
                <a:chOff x="4857424" y="4304790"/>
                <a:chExt cx="3845089" cy="960216"/>
              </a:xfrm>
            </p:grpSpPr>
            <p:sp>
              <p:nvSpPr>
                <p:cNvPr id="57" name="正方形/長方形 56"/>
                <p:cNvSpPr/>
                <p:nvPr/>
              </p:nvSpPr>
              <p:spPr>
                <a:xfrm>
                  <a:off x="5319220" y="4304790"/>
                  <a:ext cx="3383293" cy="960216"/>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58" name="正方形/長方形 57"/>
                <p:cNvSpPr/>
                <p:nvPr/>
              </p:nvSpPr>
              <p:spPr>
                <a:xfrm>
                  <a:off x="6158690" y="4577055"/>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59" name="角丸四角形 58"/>
                <p:cNvSpPr/>
                <p:nvPr/>
              </p:nvSpPr>
              <p:spPr>
                <a:xfrm>
                  <a:off x="4857424" y="4465430"/>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60" name="正方形/長方形 59"/>
                <p:cNvSpPr/>
                <p:nvPr/>
              </p:nvSpPr>
              <p:spPr>
                <a:xfrm>
                  <a:off x="7312306" y="4512854"/>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grpSp>
        </p:grpSp>
        <p:cxnSp>
          <p:nvCxnSpPr>
            <p:cNvPr id="76" name="直線コネクタ 75"/>
            <p:cNvCxnSpPr>
              <a:stCxn id="63" idx="1"/>
            </p:cNvCxnSpPr>
            <p:nvPr/>
          </p:nvCxnSpPr>
          <p:spPr>
            <a:xfrm flipH="1">
              <a:off x="4277322" y="4961917"/>
              <a:ext cx="54628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7" name="直線コネクタ 76"/>
            <p:cNvCxnSpPr>
              <a:stCxn id="59" idx="1"/>
            </p:cNvCxnSpPr>
            <p:nvPr/>
          </p:nvCxnSpPr>
          <p:spPr>
            <a:xfrm flipH="1">
              <a:off x="4277322" y="6130509"/>
              <a:ext cx="546284" cy="0"/>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91" name="図形グループ 90"/>
          <p:cNvGrpSpPr/>
          <p:nvPr/>
        </p:nvGrpSpPr>
        <p:grpSpPr>
          <a:xfrm>
            <a:off x="4277322" y="3999084"/>
            <a:ext cx="4541860" cy="2871328"/>
            <a:chOff x="4277322" y="3999084"/>
            <a:chExt cx="4541860" cy="2871328"/>
          </a:xfrm>
        </p:grpSpPr>
        <p:grpSp>
          <p:nvGrpSpPr>
            <p:cNvPr id="71" name="図形グループ 70"/>
            <p:cNvGrpSpPr/>
            <p:nvPr/>
          </p:nvGrpSpPr>
          <p:grpSpPr>
            <a:xfrm>
              <a:off x="4277322" y="3999084"/>
              <a:ext cx="4541860" cy="2871328"/>
              <a:chOff x="4215516" y="3986673"/>
              <a:chExt cx="4541860" cy="2871328"/>
            </a:xfrm>
          </p:grpSpPr>
          <p:sp>
            <p:nvSpPr>
              <p:cNvPr id="6" name="正方形/長方形 5"/>
              <p:cNvSpPr/>
              <p:nvPr/>
            </p:nvSpPr>
            <p:spPr>
              <a:xfrm>
                <a:off x="4232448" y="3986673"/>
                <a:ext cx="4524928" cy="2871328"/>
              </a:xfrm>
              <a:prstGeom prst="rect">
                <a:avLst/>
              </a:prstGeom>
              <a:solidFill>
                <a:schemeClr val="l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69" name="図形グループ 68"/>
              <p:cNvGrpSpPr/>
              <p:nvPr/>
            </p:nvGrpSpPr>
            <p:grpSpPr>
              <a:xfrm>
                <a:off x="4781224" y="4170555"/>
                <a:ext cx="3845089" cy="2563718"/>
                <a:chOff x="4857424" y="2824355"/>
                <a:chExt cx="3845089" cy="2563718"/>
              </a:xfrm>
            </p:grpSpPr>
            <p:sp>
              <p:nvSpPr>
                <p:cNvPr id="17" name="正方形/長方形 16"/>
                <p:cNvSpPr/>
                <p:nvPr/>
              </p:nvSpPr>
              <p:spPr>
                <a:xfrm>
                  <a:off x="5319220" y="3080287"/>
                  <a:ext cx="3383293" cy="2307786"/>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 name="正方形/長方形 9"/>
                <p:cNvSpPr/>
                <p:nvPr/>
              </p:nvSpPr>
              <p:spPr>
                <a:xfrm>
                  <a:off x="6158690" y="3408463"/>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13" name="角丸四角形 12"/>
                <p:cNvSpPr/>
                <p:nvPr/>
              </p:nvSpPr>
              <p:spPr>
                <a:xfrm>
                  <a:off x="4857424" y="3296838"/>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14" name="正方形/長方形 13"/>
                <p:cNvSpPr/>
                <p:nvPr/>
              </p:nvSpPr>
              <p:spPr>
                <a:xfrm>
                  <a:off x="6158690" y="4212974"/>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15" name="角丸四角形 14"/>
                <p:cNvSpPr/>
                <p:nvPr/>
              </p:nvSpPr>
              <p:spPr>
                <a:xfrm>
                  <a:off x="4857424" y="4101349"/>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22" name="正方形/長方形 21"/>
                <p:cNvSpPr/>
                <p:nvPr/>
              </p:nvSpPr>
              <p:spPr>
                <a:xfrm>
                  <a:off x="7312306" y="3345131"/>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sp>
              <p:nvSpPr>
                <p:cNvPr id="24" name="正方形/長方形 23"/>
                <p:cNvSpPr/>
                <p:nvPr/>
              </p:nvSpPr>
              <p:spPr>
                <a:xfrm>
                  <a:off x="7312306" y="4148773"/>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sp>
              <p:nvSpPr>
                <p:cNvPr id="31" name="テキスト ボックス 30"/>
                <p:cNvSpPr txBox="1"/>
                <p:nvPr/>
              </p:nvSpPr>
              <p:spPr>
                <a:xfrm>
                  <a:off x="6323441" y="2824355"/>
                  <a:ext cx="1249223" cy="369332"/>
                </a:xfrm>
                <a:prstGeom prst="rect">
                  <a:avLst/>
                </a:prstGeom>
                <a:solidFill>
                  <a:schemeClr val="bg1"/>
                </a:solidFill>
              </p:spPr>
              <p:txBody>
                <a:bodyPr wrap="none" rtlCol="0">
                  <a:spAutoFit/>
                </a:bodyPr>
                <a:lstStyle/>
                <a:p>
                  <a:r>
                    <a:rPr kumimoji="1" lang="en-US" altLang="ja-JP" dirty="0" smtClean="0"/>
                    <a:t>GPU-BOX</a:t>
                  </a:r>
                  <a:endParaRPr kumimoji="1" lang="ja-JP" altLang="en-US" dirty="0"/>
                </a:p>
              </p:txBody>
            </p:sp>
          </p:grpSp>
          <p:cxnSp>
            <p:nvCxnSpPr>
              <p:cNvPr id="41" name="直線コネクタ 40"/>
              <p:cNvCxnSpPr>
                <a:stCxn id="13" idx="1"/>
              </p:cNvCxnSpPr>
              <p:nvPr/>
            </p:nvCxnSpPr>
            <p:spPr>
              <a:xfrm flipH="1">
                <a:off x="4215516" y="4970973"/>
                <a:ext cx="565708" cy="289"/>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44" name="直線コネクタ 43"/>
              <p:cNvCxnSpPr>
                <a:stCxn id="15" idx="1"/>
              </p:cNvCxnSpPr>
              <p:nvPr/>
            </p:nvCxnSpPr>
            <p:spPr>
              <a:xfrm flipH="1">
                <a:off x="4215516" y="5775484"/>
                <a:ext cx="565708" cy="0"/>
              </a:xfrm>
              <a:prstGeom prst="line">
                <a:avLst/>
              </a:prstGeom>
              <a:ln>
                <a:prstDash val="solid"/>
              </a:ln>
            </p:spPr>
            <p:style>
              <a:lnRef idx="2">
                <a:schemeClr val="dk1"/>
              </a:lnRef>
              <a:fillRef idx="1">
                <a:schemeClr val="lt1"/>
              </a:fillRef>
              <a:effectRef idx="0">
                <a:schemeClr val="dk1"/>
              </a:effectRef>
              <a:fontRef idx="minor">
                <a:schemeClr val="dk1"/>
              </a:fontRef>
            </p:style>
          </p:cxnSp>
        </p:grpSp>
        <p:sp>
          <p:nvSpPr>
            <p:cNvPr id="90" name="テキスト ボックス 89"/>
            <p:cNvSpPr txBox="1"/>
            <p:nvPr/>
          </p:nvSpPr>
          <p:spPr>
            <a:xfrm>
              <a:off x="6236749" y="6231333"/>
              <a:ext cx="1493017" cy="369332"/>
            </a:xfrm>
            <a:prstGeom prst="rect">
              <a:avLst/>
            </a:prstGeom>
            <a:noFill/>
          </p:spPr>
          <p:txBody>
            <a:bodyPr wrap="none" rtlCol="0">
              <a:spAutoFit/>
            </a:bodyPr>
            <a:lstStyle/>
            <a:p>
              <a:r>
                <a:rPr kumimoji="1" lang="en-US" altLang="ja-JP" dirty="0" smtClean="0"/>
                <a:t>Max 8 GPUs</a:t>
              </a:r>
              <a:endParaRPr kumimoji="1" lang="ja-JP" altLang="en-US" dirty="0"/>
            </a:p>
          </p:txBody>
        </p:sp>
      </p:grpSp>
      <p:sp>
        <p:nvSpPr>
          <p:cNvPr id="93" name="コンテンツ プレースホルダー 31"/>
          <p:cNvSpPr txBox="1">
            <a:spLocks/>
          </p:cNvSpPr>
          <p:nvPr/>
        </p:nvSpPr>
        <p:spPr>
          <a:xfrm>
            <a:off x="400338" y="1478641"/>
            <a:ext cx="8412070" cy="861946"/>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20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8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9pPr>
          </a:lstStyle>
          <a:p>
            <a:r>
              <a:rPr kumimoji="1" lang="en-US" altLang="ja-JP" sz="2200" dirty="0" smtClean="0"/>
              <a:t>Single node system</a:t>
            </a:r>
          </a:p>
          <a:p>
            <a:r>
              <a:rPr kumimoji="1" lang="en-US" altLang="ja-JP" sz="2200" dirty="0" smtClean="0"/>
              <a:t>Host </a:t>
            </a:r>
            <a:r>
              <a:rPr kumimoji="1" lang="en-US" altLang="ja-JP" sz="2200" dirty="0"/>
              <a:t>and </a:t>
            </a:r>
            <a:r>
              <a:rPr kumimoji="1" lang="en-US" altLang="ja-JP" sz="2200" dirty="0" smtClean="0"/>
              <a:t>devices are connected by Ethernet</a:t>
            </a:r>
          </a:p>
        </p:txBody>
      </p:sp>
      <p:cxnSp>
        <p:nvCxnSpPr>
          <p:cNvPr id="95" name="直線コネクタ 94"/>
          <p:cNvCxnSpPr/>
          <p:nvPr/>
        </p:nvCxnSpPr>
        <p:spPr>
          <a:xfrm flipH="1">
            <a:off x="4603893" y="2431307"/>
            <a:ext cx="2480" cy="1628812"/>
          </a:xfrm>
          <a:prstGeom prst="line">
            <a:avLst/>
          </a:prstGeom>
          <a:ln>
            <a:prstDash val="dash"/>
          </a:ln>
        </p:spPr>
        <p:style>
          <a:lnRef idx="2">
            <a:schemeClr val="dk1"/>
          </a:lnRef>
          <a:fillRef idx="1">
            <a:schemeClr val="lt1"/>
          </a:fillRef>
          <a:effectRef idx="0">
            <a:schemeClr val="dk1"/>
          </a:effectRef>
          <a:fontRef idx="minor">
            <a:schemeClr val="dk1"/>
          </a:fontRef>
        </p:style>
      </p:cxnSp>
      <p:grpSp>
        <p:nvGrpSpPr>
          <p:cNvPr id="103" name="図形グループ 102"/>
          <p:cNvGrpSpPr/>
          <p:nvPr/>
        </p:nvGrpSpPr>
        <p:grpSpPr>
          <a:xfrm>
            <a:off x="4775705" y="3492051"/>
            <a:ext cx="4255680" cy="400110"/>
            <a:chOff x="5012362" y="3507734"/>
            <a:chExt cx="4255680" cy="400110"/>
          </a:xfrm>
        </p:grpSpPr>
        <p:sp>
          <p:nvSpPr>
            <p:cNvPr id="96" name="右矢印 95"/>
            <p:cNvSpPr/>
            <p:nvPr/>
          </p:nvSpPr>
          <p:spPr>
            <a:xfrm>
              <a:off x="5012362" y="3575271"/>
              <a:ext cx="431214" cy="312713"/>
            </a:xfrm>
            <a:prstGeom prst="rightArrow">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latin typeface="Calibri" panose="020F0502020204030204" pitchFamily="34" charset="0"/>
              </a:endParaRPr>
            </a:p>
          </p:txBody>
        </p:sp>
        <p:sp>
          <p:nvSpPr>
            <p:cNvPr id="97" name="テキスト ボックス 96"/>
            <p:cNvSpPr txBox="1"/>
            <p:nvPr/>
          </p:nvSpPr>
          <p:spPr>
            <a:xfrm>
              <a:off x="5452449" y="3507734"/>
              <a:ext cx="3815593" cy="400110"/>
            </a:xfrm>
            <a:prstGeom prst="rect">
              <a:avLst/>
            </a:prstGeom>
            <a:noFill/>
          </p:spPr>
          <p:txBody>
            <a:bodyPr wrap="none" rtlCol="0">
              <a:spAutoFit/>
            </a:bodyPr>
            <a:lstStyle/>
            <a:p>
              <a:r>
                <a:rPr kumimoji="1" lang="en-US" altLang="ja-JP" sz="2000" dirty="0">
                  <a:solidFill>
                    <a:srgbClr val="C0504D"/>
                  </a:solidFill>
                </a:rPr>
                <a:t>S</a:t>
              </a:r>
              <a:r>
                <a:rPr kumimoji="1" lang="en-US" altLang="ja-JP" sz="2000" dirty="0" smtClean="0">
                  <a:solidFill>
                    <a:srgbClr val="C0504D"/>
                  </a:solidFill>
                </a:rPr>
                <a:t>hould reduce amount of traffic!</a:t>
              </a:r>
              <a:endParaRPr kumimoji="1" lang="ja-JP" altLang="en-US" sz="2000" dirty="0">
                <a:solidFill>
                  <a:srgbClr val="C0504D"/>
                </a:solidFill>
              </a:endParaRPr>
            </a:p>
          </p:txBody>
        </p:sp>
      </p:grpSp>
      <p:grpSp>
        <p:nvGrpSpPr>
          <p:cNvPr id="105" name="図形グループ 104"/>
          <p:cNvGrpSpPr/>
          <p:nvPr/>
        </p:nvGrpSpPr>
        <p:grpSpPr>
          <a:xfrm>
            <a:off x="4814971" y="4129928"/>
            <a:ext cx="3997437" cy="2669101"/>
            <a:chOff x="4810404" y="4182965"/>
            <a:chExt cx="3997437" cy="2669101"/>
          </a:xfrm>
        </p:grpSpPr>
        <p:sp>
          <p:nvSpPr>
            <p:cNvPr id="104" name="正方形/長方形 103"/>
            <p:cNvSpPr/>
            <p:nvPr/>
          </p:nvSpPr>
          <p:spPr>
            <a:xfrm>
              <a:off x="4810404" y="4182965"/>
              <a:ext cx="3997437" cy="2669101"/>
            </a:xfrm>
            <a:prstGeom prst="rect">
              <a:avLst/>
            </a:prstGeom>
            <a:solidFill>
              <a:schemeClr val="l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pic>
          <p:nvPicPr>
            <p:cNvPr id="89" name="図 88" descr="GPGPUBOX.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43030" y="4343236"/>
              <a:ext cx="3305717" cy="2443891"/>
            </a:xfrm>
            <a:prstGeom prst="rect">
              <a:avLst/>
            </a:prstGeom>
          </p:spPr>
        </p:pic>
      </p:grpSp>
    </p:spTree>
    <p:custDataLst>
      <p:tags r:id="rId1"/>
    </p:custDataLst>
    <p:extLst>
      <p:ext uri="{BB962C8B-B14F-4D97-AF65-F5344CB8AC3E}">
        <p14:creationId xmlns:p14="http://schemas.microsoft.com/office/powerpoint/2010/main" val="1826063507"/>
      </p:ext>
    </p:extLst>
  </p:cSld>
  <p:clrMapOvr>
    <a:masterClrMapping/>
  </p:clrMapOvr>
  <mc:AlternateContent xmlns:mc="http://schemas.openxmlformats.org/markup-compatibility/2006" xmlns:p14="http://schemas.microsoft.com/office/powerpoint/2010/main">
    <mc:Choice Requires="p14">
      <p:transition spd="slow" p14:dur="2000" advTm="72271"/>
    </mc:Choice>
    <mc:Fallback xmlns="">
      <p:transition xmlns:p14="http://schemas.microsoft.com/office/powerpoint/2010/main" spd="slow" advTm="7227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en-US" altLang="ja-JP" dirty="0" smtClean="0">
                <a:solidFill>
                  <a:schemeClr val="bg1">
                    <a:lumMod val="85000"/>
                  </a:schemeClr>
                </a:solidFill>
              </a:rPr>
              <a:t>Background</a:t>
            </a:r>
          </a:p>
          <a:p>
            <a:r>
              <a:rPr kumimoji="1" lang="en-US" altLang="ja-JP" dirty="0" err="1" smtClean="0">
                <a:solidFill>
                  <a:schemeClr val="bg1">
                    <a:lumMod val="85000"/>
                  </a:schemeClr>
                </a:solidFill>
              </a:rPr>
              <a:t>ExpEther</a:t>
            </a:r>
            <a:r>
              <a:rPr kumimoji="1" lang="en-US" altLang="ja-JP" dirty="0" smtClean="0">
                <a:solidFill>
                  <a:schemeClr val="bg1">
                    <a:lumMod val="85000"/>
                  </a:schemeClr>
                </a:solidFill>
              </a:rPr>
              <a:t> &amp; GPU-BOX</a:t>
            </a: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Multi-GPU system using </a:t>
            </a:r>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r>
              <a:rPr kumimoji="1" lang="en-US" altLang="ja-JP" dirty="0">
                <a:solidFill>
                  <a:srgbClr val="C0504D"/>
                </a:solidFill>
              </a:rPr>
              <a:t>Breadth First </a:t>
            </a:r>
            <a:r>
              <a:rPr kumimoji="1" lang="en-US" altLang="ja-JP" dirty="0" smtClean="0">
                <a:solidFill>
                  <a:srgbClr val="C0504D"/>
                </a:solidFill>
              </a:rPr>
              <a:t>Search</a:t>
            </a:r>
          </a:p>
          <a:p>
            <a:pPr lvl="1"/>
            <a:r>
              <a:rPr kumimoji="1" lang="en-US" altLang="ja-JP" dirty="0" smtClean="0">
                <a:solidFill>
                  <a:srgbClr val="C0504D"/>
                </a:solidFill>
              </a:rPr>
              <a:t>Level synchronized BFS</a:t>
            </a:r>
          </a:p>
          <a:p>
            <a:pPr lvl="1"/>
            <a:r>
              <a:rPr kumimoji="1" lang="en-US" altLang="ja-JP" dirty="0" smtClean="0">
                <a:solidFill>
                  <a:srgbClr val="C0504D"/>
                </a:solidFill>
              </a:rPr>
              <a:t>Overview of parallel BFS</a:t>
            </a:r>
          </a:p>
          <a:p>
            <a:r>
              <a:rPr kumimoji="1" lang="en-US" altLang="ja-JP" dirty="0" smtClean="0">
                <a:solidFill>
                  <a:schemeClr val="bg1">
                    <a:lumMod val="85000"/>
                  </a:schemeClr>
                </a:solidFill>
              </a:rPr>
              <a:t>Related work</a:t>
            </a:r>
          </a:p>
          <a:p>
            <a:pPr lvl="1"/>
            <a:r>
              <a:rPr kumimoji="1" lang="en-US" altLang="ja-JP" dirty="0" err="1" smtClean="0">
                <a:solidFill>
                  <a:schemeClr val="bg1">
                    <a:lumMod val="85000"/>
                  </a:schemeClr>
                </a:solidFill>
              </a:rPr>
              <a:t>Mastrostefano’s</a:t>
            </a:r>
            <a:r>
              <a:rPr kumimoji="1" lang="en-US" altLang="ja-JP" dirty="0" smtClean="0">
                <a:solidFill>
                  <a:schemeClr val="bg1">
                    <a:lumMod val="85000"/>
                  </a:schemeClr>
                </a:solidFill>
              </a:rPr>
              <a:t> parallel BFS algorithm</a:t>
            </a:r>
          </a:p>
          <a:p>
            <a:r>
              <a:rPr kumimoji="1" lang="en-US" altLang="ja-JP" dirty="0" smtClean="0">
                <a:solidFill>
                  <a:schemeClr val="bg1">
                    <a:lumMod val="85000"/>
                  </a:schemeClr>
                </a:solidFill>
              </a:rPr>
              <a:t>Proposed method</a:t>
            </a:r>
          </a:p>
          <a:p>
            <a:r>
              <a:rPr kumimoji="1" lang="en-US" altLang="ja-JP" dirty="0" smtClean="0">
                <a:solidFill>
                  <a:schemeClr val="bg1">
                    <a:lumMod val="85000"/>
                  </a:schemeClr>
                </a:solidFill>
              </a:rPr>
              <a:t>Evaluation</a:t>
            </a:r>
          </a:p>
          <a:p>
            <a:pPr lvl="1"/>
            <a:r>
              <a:rPr kumimoji="1" lang="en-US" altLang="ja-JP" dirty="0" smtClean="0">
                <a:solidFill>
                  <a:schemeClr val="bg1">
                    <a:lumMod val="85000"/>
                  </a:schemeClr>
                </a:solidFill>
              </a:rPr>
              <a:t>Evaluation environment</a:t>
            </a:r>
          </a:p>
          <a:p>
            <a:pPr lvl="1"/>
            <a:r>
              <a:rPr kumimoji="1" lang="en-US" altLang="ja-JP" dirty="0" smtClean="0">
                <a:solidFill>
                  <a:schemeClr val="bg1">
                    <a:lumMod val="85000"/>
                  </a:schemeClr>
                </a:solidFill>
              </a:rPr>
              <a:t>Traffic reduction by the proposed method</a:t>
            </a:r>
          </a:p>
          <a:p>
            <a:pPr lvl="1"/>
            <a:r>
              <a:rPr kumimoji="1" lang="en-US" altLang="ja-JP" dirty="0" smtClean="0">
                <a:solidFill>
                  <a:schemeClr val="bg1">
                    <a:lumMod val="85000"/>
                  </a:schemeClr>
                </a:solidFill>
              </a:rPr>
              <a:t>Kernel and Communication time</a:t>
            </a:r>
          </a:p>
          <a:p>
            <a:pPr lvl="1"/>
            <a:r>
              <a:rPr kumimoji="1" lang="en-US" altLang="ja-JP" dirty="0" smtClean="0">
                <a:solidFill>
                  <a:schemeClr val="bg1">
                    <a:lumMod val="85000"/>
                  </a:schemeClr>
                </a:solidFill>
              </a:rPr>
              <a:t>Traversed Edges Per Second (TEPS)</a:t>
            </a:r>
            <a:endParaRPr kumimoji="1" lang="en-US" altLang="ja-JP" dirty="0">
              <a:solidFill>
                <a:schemeClr val="bg1">
                  <a:lumMod val="85000"/>
                </a:schemeClr>
              </a:solidFill>
            </a:endParaRPr>
          </a:p>
          <a:p>
            <a:r>
              <a:rPr kumimoji="1" lang="en-US" altLang="ja-JP" dirty="0" smtClean="0">
                <a:solidFill>
                  <a:schemeClr val="bg1">
                    <a:lumMod val="85000"/>
                  </a:schemeClr>
                </a:solidFill>
              </a:rPr>
              <a:t>Conclusion</a:t>
            </a:r>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8</a:t>
            </a:fld>
            <a:endParaRPr lang="en-US"/>
          </a:p>
        </p:txBody>
      </p:sp>
    </p:spTree>
    <p:extLst>
      <p:ext uri="{BB962C8B-B14F-4D97-AF65-F5344CB8AC3E}">
        <p14:creationId xmlns:p14="http://schemas.microsoft.com/office/powerpoint/2010/main" val="1144861641"/>
      </p:ext>
    </p:extLst>
  </p:cSld>
  <p:clrMapOvr>
    <a:masterClrMapping/>
  </p:clrMapOvr>
  <mc:AlternateContent xmlns:mc="http://schemas.openxmlformats.org/markup-compatibility/2006" xmlns:p14="http://schemas.microsoft.com/office/powerpoint/2010/main">
    <mc:Choice Requires="p14">
      <p:transition spd="slow" p14:dur="2000" advTm="18516"/>
    </mc:Choice>
    <mc:Fallback xmlns="">
      <p:transition xmlns:p14="http://schemas.microsoft.com/office/powerpoint/2010/main" spd="slow" advTm="18516"/>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5" name="直線コネクタ 44"/>
          <p:cNvCxnSpPr/>
          <p:nvPr/>
        </p:nvCxnSpPr>
        <p:spPr>
          <a:xfrm flipH="1">
            <a:off x="5455947" y="4074910"/>
            <a:ext cx="518428" cy="382078"/>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46" name="直線コネクタ 45"/>
          <p:cNvCxnSpPr/>
          <p:nvPr/>
        </p:nvCxnSpPr>
        <p:spPr>
          <a:xfrm>
            <a:off x="6330797" y="4074910"/>
            <a:ext cx="504056" cy="382078"/>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49" name="直線コネクタ 48"/>
          <p:cNvCxnSpPr/>
          <p:nvPr/>
        </p:nvCxnSpPr>
        <p:spPr>
          <a:xfrm flipH="1">
            <a:off x="5114571" y="4887227"/>
            <a:ext cx="163165" cy="517676"/>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52" name="直線コネクタ 51"/>
          <p:cNvCxnSpPr/>
          <p:nvPr/>
        </p:nvCxnSpPr>
        <p:spPr>
          <a:xfrm>
            <a:off x="5634158" y="4887227"/>
            <a:ext cx="74616" cy="517676"/>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55" name="直線コネクタ 54"/>
          <p:cNvCxnSpPr/>
          <p:nvPr/>
        </p:nvCxnSpPr>
        <p:spPr>
          <a:xfrm flipH="1">
            <a:off x="6404614" y="4887227"/>
            <a:ext cx="252028" cy="517676"/>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58" name="直線コネクタ 57"/>
          <p:cNvCxnSpPr/>
          <p:nvPr/>
        </p:nvCxnSpPr>
        <p:spPr>
          <a:xfrm>
            <a:off x="6834853" y="4961044"/>
            <a:ext cx="142305" cy="44502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61" name="直線コネクタ 60"/>
          <p:cNvCxnSpPr/>
          <p:nvPr/>
        </p:nvCxnSpPr>
        <p:spPr>
          <a:xfrm>
            <a:off x="7013064" y="4887227"/>
            <a:ext cx="543888" cy="523131"/>
          </a:xfrm>
          <a:prstGeom prst="line">
            <a:avLst/>
          </a:prstGeom>
          <a:ln>
            <a:prstDash val="solid"/>
          </a:ln>
        </p:spPr>
        <p:style>
          <a:lnRef idx="2">
            <a:schemeClr val="dk1"/>
          </a:lnRef>
          <a:fillRef idx="1">
            <a:schemeClr val="lt1"/>
          </a:fillRef>
          <a:effectRef idx="0">
            <a:schemeClr val="dk1"/>
          </a:effectRef>
          <a:fontRef idx="minor">
            <a:schemeClr val="dk1"/>
          </a:fontRef>
        </p:style>
      </p:cxnSp>
      <p:sp>
        <p:nvSpPr>
          <p:cNvPr id="98" name="円/楕円 97"/>
          <p:cNvSpPr/>
          <p:nvPr/>
        </p:nvSpPr>
        <p:spPr>
          <a:xfrm>
            <a:off x="5900558" y="3644671"/>
            <a:ext cx="504056" cy="504056"/>
          </a:xfrm>
          <a:prstGeom prst="ellipse">
            <a:avLst/>
          </a:prstGeom>
          <a:solidFill>
            <a:srgbClr val="D99694"/>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2</a:t>
            </a:r>
            <a:endParaRPr kumimoji="1" lang="ja-JP" altLang="en-US" dirty="0">
              <a:solidFill>
                <a:srgbClr val="000000"/>
              </a:solidFill>
              <a:latin typeface="Calibri" panose="020F0502020204030204" pitchFamily="34" charset="0"/>
            </a:endParaRPr>
          </a:p>
        </p:txBody>
      </p:sp>
      <p:sp>
        <p:nvSpPr>
          <p:cNvPr id="99" name="円/楕円 98"/>
          <p:cNvSpPr/>
          <p:nvPr/>
        </p:nvSpPr>
        <p:spPr>
          <a:xfrm>
            <a:off x="5900558" y="3642516"/>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2</a:t>
            </a:r>
            <a:endParaRPr kumimoji="1" lang="ja-JP" altLang="en-US" dirty="0">
              <a:solidFill>
                <a:srgbClr val="000000"/>
              </a:solidFill>
              <a:latin typeface="Calibri" panose="020F0502020204030204" pitchFamily="34" charset="0"/>
            </a:endParaRPr>
          </a:p>
        </p:txBody>
      </p:sp>
      <p:sp>
        <p:nvSpPr>
          <p:cNvPr id="100" name="円/楕円 99"/>
          <p:cNvSpPr/>
          <p:nvPr/>
        </p:nvSpPr>
        <p:spPr>
          <a:xfrm>
            <a:off x="5204487" y="4456988"/>
            <a:ext cx="504056" cy="504056"/>
          </a:xfrm>
          <a:prstGeom prst="ellipse">
            <a:avLst/>
          </a:prstGeom>
          <a:solidFill>
            <a:srgbClr val="D99694"/>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solidFill>
                  <a:srgbClr val="000000"/>
                </a:solidFill>
                <a:latin typeface="Calibri" panose="020F0502020204030204" pitchFamily="34" charset="0"/>
              </a:rPr>
              <a:t>0</a:t>
            </a:r>
            <a:endParaRPr kumimoji="1" lang="ja-JP" altLang="en-US" dirty="0">
              <a:solidFill>
                <a:srgbClr val="000000"/>
              </a:solidFill>
              <a:latin typeface="Calibri" panose="020F0502020204030204" pitchFamily="34" charset="0"/>
            </a:endParaRPr>
          </a:p>
        </p:txBody>
      </p:sp>
      <p:sp>
        <p:nvSpPr>
          <p:cNvPr id="101" name="円/楕円 100"/>
          <p:cNvSpPr/>
          <p:nvPr/>
        </p:nvSpPr>
        <p:spPr>
          <a:xfrm>
            <a:off x="6583393" y="4456988"/>
            <a:ext cx="504056" cy="504056"/>
          </a:xfrm>
          <a:prstGeom prst="ellipse">
            <a:avLst/>
          </a:prstGeom>
          <a:solidFill>
            <a:srgbClr val="D99694"/>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4</a:t>
            </a:r>
            <a:endParaRPr kumimoji="1" lang="ja-JP" altLang="en-US" dirty="0">
              <a:solidFill>
                <a:srgbClr val="000000"/>
              </a:solidFill>
              <a:latin typeface="Calibri" panose="020F0502020204030204" pitchFamily="34" charset="0"/>
            </a:endParaRPr>
          </a:p>
        </p:txBody>
      </p:sp>
      <p:sp>
        <p:nvSpPr>
          <p:cNvPr id="102" name="円/楕円 101"/>
          <p:cNvSpPr/>
          <p:nvPr/>
        </p:nvSpPr>
        <p:spPr>
          <a:xfrm>
            <a:off x="5203919" y="4454833"/>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rgbClr val="000000"/>
                </a:solidFill>
                <a:latin typeface="Calibri" panose="020F0502020204030204" pitchFamily="34" charset="0"/>
              </a:rPr>
              <a:t>0</a:t>
            </a:r>
            <a:endParaRPr kumimoji="1" lang="ja-JP" altLang="en-US" dirty="0">
              <a:solidFill>
                <a:srgbClr val="000000"/>
              </a:solidFill>
              <a:latin typeface="Calibri" panose="020F0502020204030204" pitchFamily="34" charset="0"/>
            </a:endParaRPr>
          </a:p>
        </p:txBody>
      </p:sp>
      <p:sp>
        <p:nvSpPr>
          <p:cNvPr id="105" name="円/楕円 104"/>
          <p:cNvSpPr/>
          <p:nvPr/>
        </p:nvSpPr>
        <p:spPr>
          <a:xfrm>
            <a:off x="5457314" y="5407515"/>
            <a:ext cx="504056" cy="504056"/>
          </a:xfrm>
          <a:prstGeom prst="ellipse">
            <a:avLst/>
          </a:prstGeom>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7</a:t>
            </a:r>
            <a:endParaRPr kumimoji="1" lang="ja-JP" altLang="en-US" dirty="0">
              <a:solidFill>
                <a:srgbClr val="000000"/>
              </a:solidFill>
              <a:latin typeface="Calibri" panose="020F0502020204030204" pitchFamily="34" charset="0"/>
            </a:endParaRPr>
          </a:p>
        </p:txBody>
      </p:sp>
      <p:sp>
        <p:nvSpPr>
          <p:cNvPr id="106" name="円/楕円 105"/>
          <p:cNvSpPr/>
          <p:nvPr/>
        </p:nvSpPr>
        <p:spPr>
          <a:xfrm>
            <a:off x="4863111" y="5400246"/>
            <a:ext cx="504056" cy="504056"/>
          </a:xfrm>
          <a:prstGeom prst="ellipse">
            <a:avLst/>
          </a:prstGeom>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1</a:t>
            </a:r>
            <a:endParaRPr kumimoji="1" lang="ja-JP" altLang="en-US" dirty="0">
              <a:solidFill>
                <a:srgbClr val="000000"/>
              </a:solidFill>
              <a:latin typeface="Calibri" panose="020F0502020204030204" pitchFamily="34" charset="0"/>
            </a:endParaRPr>
          </a:p>
        </p:txBody>
      </p:sp>
      <p:sp>
        <p:nvSpPr>
          <p:cNvPr id="109" name="円/楕円 108"/>
          <p:cNvSpPr/>
          <p:nvPr/>
        </p:nvSpPr>
        <p:spPr>
          <a:xfrm>
            <a:off x="5456746" y="5402748"/>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7</a:t>
            </a:r>
            <a:endParaRPr kumimoji="1" lang="ja-JP" altLang="en-US" dirty="0">
              <a:solidFill>
                <a:srgbClr val="000000"/>
              </a:solidFill>
              <a:latin typeface="Calibri" panose="020F0502020204030204" pitchFamily="34" charset="0"/>
            </a:endParaRPr>
          </a:p>
        </p:txBody>
      </p:sp>
      <p:sp>
        <p:nvSpPr>
          <p:cNvPr id="110" name="円/楕円 109"/>
          <p:cNvSpPr/>
          <p:nvPr/>
        </p:nvSpPr>
        <p:spPr>
          <a:xfrm>
            <a:off x="4862543" y="5398091"/>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1</a:t>
            </a:r>
            <a:endParaRPr kumimoji="1" lang="ja-JP" altLang="en-US" dirty="0">
              <a:solidFill>
                <a:srgbClr val="000000"/>
              </a:solidFill>
              <a:latin typeface="Calibri" panose="020F0502020204030204" pitchFamily="34" charset="0"/>
            </a:endParaRPr>
          </a:p>
        </p:txBody>
      </p:sp>
      <p:sp>
        <p:nvSpPr>
          <p:cNvPr id="111" name="円/楕円 110"/>
          <p:cNvSpPr/>
          <p:nvPr/>
        </p:nvSpPr>
        <p:spPr>
          <a:xfrm>
            <a:off x="6582825" y="4453635"/>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4</a:t>
            </a:r>
            <a:endParaRPr kumimoji="1" lang="ja-JP" altLang="en-US" dirty="0">
              <a:solidFill>
                <a:srgbClr val="000000"/>
              </a:solidFill>
              <a:latin typeface="Calibri" panose="020F0502020204030204" pitchFamily="34" charset="0"/>
            </a:endParaRPr>
          </a:p>
        </p:txBody>
      </p:sp>
      <p:sp>
        <p:nvSpPr>
          <p:cNvPr id="112" name="円/楕円 111"/>
          <p:cNvSpPr/>
          <p:nvPr/>
        </p:nvSpPr>
        <p:spPr>
          <a:xfrm>
            <a:off x="7307450" y="5416441"/>
            <a:ext cx="504056" cy="504056"/>
          </a:xfrm>
          <a:prstGeom prst="ellipse">
            <a:avLst/>
          </a:prstGeom>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6</a:t>
            </a:r>
            <a:endParaRPr kumimoji="1" lang="ja-JP" altLang="en-US" dirty="0">
              <a:solidFill>
                <a:srgbClr val="000000"/>
              </a:solidFill>
              <a:latin typeface="Calibri" panose="020F0502020204030204" pitchFamily="34" charset="0"/>
            </a:endParaRPr>
          </a:p>
        </p:txBody>
      </p:sp>
      <p:sp>
        <p:nvSpPr>
          <p:cNvPr id="113" name="円/楕円 112"/>
          <p:cNvSpPr/>
          <p:nvPr/>
        </p:nvSpPr>
        <p:spPr>
          <a:xfrm>
            <a:off x="6725698" y="5407515"/>
            <a:ext cx="504056" cy="504056"/>
          </a:xfrm>
          <a:prstGeom prst="ellipse">
            <a:avLst/>
          </a:prstGeom>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5</a:t>
            </a:r>
            <a:endParaRPr kumimoji="1" lang="ja-JP" altLang="en-US" dirty="0">
              <a:solidFill>
                <a:srgbClr val="000000"/>
              </a:solidFill>
              <a:latin typeface="Calibri" panose="020F0502020204030204" pitchFamily="34" charset="0"/>
            </a:endParaRPr>
          </a:p>
        </p:txBody>
      </p:sp>
      <p:sp>
        <p:nvSpPr>
          <p:cNvPr id="114" name="円/楕円 113"/>
          <p:cNvSpPr/>
          <p:nvPr/>
        </p:nvSpPr>
        <p:spPr>
          <a:xfrm>
            <a:off x="6152586" y="5404903"/>
            <a:ext cx="504056" cy="504056"/>
          </a:xfrm>
          <a:prstGeom prst="ellipse">
            <a:avLst/>
          </a:prstGeom>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3</a:t>
            </a:r>
            <a:endParaRPr kumimoji="1" lang="ja-JP" altLang="en-US" dirty="0">
              <a:solidFill>
                <a:srgbClr val="000000"/>
              </a:solidFill>
              <a:latin typeface="Calibri" panose="020F0502020204030204" pitchFamily="34" charset="0"/>
            </a:endParaRPr>
          </a:p>
        </p:txBody>
      </p:sp>
      <p:sp>
        <p:nvSpPr>
          <p:cNvPr id="115" name="円/楕円 114"/>
          <p:cNvSpPr/>
          <p:nvPr/>
        </p:nvSpPr>
        <p:spPr>
          <a:xfrm>
            <a:off x="7306882" y="5414286"/>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6</a:t>
            </a:r>
            <a:endParaRPr kumimoji="1" lang="ja-JP" altLang="en-US" dirty="0">
              <a:solidFill>
                <a:srgbClr val="000000"/>
              </a:solidFill>
              <a:latin typeface="Calibri" panose="020F0502020204030204" pitchFamily="34" charset="0"/>
            </a:endParaRPr>
          </a:p>
        </p:txBody>
      </p:sp>
      <p:sp>
        <p:nvSpPr>
          <p:cNvPr id="116" name="円/楕円 115"/>
          <p:cNvSpPr/>
          <p:nvPr/>
        </p:nvSpPr>
        <p:spPr>
          <a:xfrm>
            <a:off x="6729699" y="5405360"/>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5</a:t>
            </a:r>
            <a:endParaRPr kumimoji="1" lang="ja-JP" altLang="en-US" dirty="0">
              <a:solidFill>
                <a:srgbClr val="000000"/>
              </a:solidFill>
              <a:latin typeface="Calibri" panose="020F0502020204030204" pitchFamily="34" charset="0"/>
            </a:endParaRPr>
          </a:p>
        </p:txBody>
      </p:sp>
      <p:sp>
        <p:nvSpPr>
          <p:cNvPr id="117" name="円/楕円 116"/>
          <p:cNvSpPr/>
          <p:nvPr/>
        </p:nvSpPr>
        <p:spPr>
          <a:xfrm>
            <a:off x="6152586" y="5402748"/>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3</a:t>
            </a:r>
            <a:endParaRPr kumimoji="1" lang="ja-JP" altLang="en-US" dirty="0">
              <a:solidFill>
                <a:srgbClr val="000000"/>
              </a:solidFill>
              <a:latin typeface="Calibri" panose="020F0502020204030204" pitchFamily="34" charset="0"/>
            </a:endParaRPr>
          </a:p>
        </p:txBody>
      </p:sp>
      <p:sp>
        <p:nvSpPr>
          <p:cNvPr id="2" name="タイトル 1"/>
          <p:cNvSpPr>
            <a:spLocks noGrp="1"/>
          </p:cNvSpPr>
          <p:nvPr>
            <p:ph type="title"/>
          </p:nvPr>
        </p:nvSpPr>
        <p:spPr/>
        <p:txBody>
          <a:bodyPr/>
          <a:lstStyle/>
          <a:p>
            <a:r>
              <a:rPr kumimoji="1" lang="en-US" altLang="ja-JP" dirty="0" smtClean="0"/>
              <a:t>Breadth First Search (BFS)</a:t>
            </a:r>
            <a:endParaRPr kumimoji="1" lang="ja-JP" altLang="en-US" dirty="0"/>
          </a:p>
        </p:txBody>
      </p:sp>
      <p:sp>
        <p:nvSpPr>
          <p:cNvPr id="3" name="コンテンツ プレースホルダー 2"/>
          <p:cNvSpPr>
            <a:spLocks noGrp="1"/>
          </p:cNvSpPr>
          <p:nvPr>
            <p:ph idx="1"/>
          </p:nvPr>
        </p:nvSpPr>
        <p:spPr>
          <a:xfrm>
            <a:off x="457200" y="1600200"/>
            <a:ext cx="8229600" cy="1285860"/>
          </a:xfrm>
        </p:spPr>
        <p:txBody>
          <a:bodyPr/>
          <a:lstStyle/>
          <a:p>
            <a:r>
              <a:rPr kumimoji="1" lang="en-US" altLang="ja-JP" dirty="0"/>
              <a:t>T</a:t>
            </a:r>
            <a:r>
              <a:rPr kumimoji="1" lang="en-US" altLang="ja-JP" dirty="0" smtClean="0"/>
              <a:t>ypical </a:t>
            </a:r>
            <a:r>
              <a:rPr kumimoji="1" lang="en-US" altLang="ja-JP" dirty="0"/>
              <a:t>graph analysis </a:t>
            </a:r>
            <a:r>
              <a:rPr kumimoji="1" lang="en-US" altLang="ja-JP" dirty="0" smtClean="0"/>
              <a:t>algorithm</a:t>
            </a:r>
            <a:endParaRPr kumimoji="1" lang="en-US" altLang="ja-JP" dirty="0"/>
          </a:p>
          <a:p>
            <a:r>
              <a:rPr kumimoji="1" lang="en-US" altLang="ja-JP" dirty="0" smtClean="0"/>
              <a:t>Visit </a:t>
            </a:r>
            <a:r>
              <a:rPr kumimoji="1" lang="en-US" altLang="ja-JP" dirty="0" smtClean="0"/>
              <a:t>neighbors at </a:t>
            </a:r>
            <a:r>
              <a:rPr kumimoji="1" lang="en-US" altLang="ja-JP" dirty="0" smtClean="0"/>
              <a:t>every level from source vertex </a:t>
            </a:r>
          </a:p>
        </p:txBody>
      </p:sp>
      <p:sp>
        <p:nvSpPr>
          <p:cNvPr id="4" name="日付プレースホルダー 3"/>
          <p:cNvSpPr>
            <a:spLocks noGrp="1"/>
          </p:cNvSpPr>
          <p:nvPr>
            <p:ph type="dt" sz="half" idx="10"/>
          </p:nvPr>
        </p:nvSpPr>
        <p:spPr/>
        <p:txBody>
          <a:bodyPr/>
          <a:lstStyle/>
          <a:p>
            <a:fld id="{ABD7AF69-04FF-BF4C-B145-C3F4296107A9}" type="datetime1">
              <a:rPr lang="ja-JP" altLang="en-US" smtClean="0"/>
              <a:t>2014/06/02</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9</a:t>
            </a:fld>
            <a:endParaRPr lang="en-US"/>
          </a:p>
        </p:txBody>
      </p:sp>
      <p:grpSp>
        <p:nvGrpSpPr>
          <p:cNvPr id="6" name="図形グループ 5"/>
          <p:cNvGrpSpPr/>
          <p:nvPr/>
        </p:nvGrpSpPr>
        <p:grpSpPr>
          <a:xfrm>
            <a:off x="984540" y="3688249"/>
            <a:ext cx="2952329" cy="2430286"/>
            <a:chOff x="1064270" y="3743690"/>
            <a:chExt cx="2952329" cy="2430286"/>
          </a:xfrm>
        </p:grpSpPr>
        <p:sp>
          <p:nvSpPr>
            <p:cNvPr id="7" name="円/楕円 6"/>
            <p:cNvSpPr/>
            <p:nvPr/>
          </p:nvSpPr>
          <p:spPr>
            <a:xfrm>
              <a:off x="2072383" y="37436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8" name="円/楕円 7"/>
            <p:cNvSpPr/>
            <p:nvPr/>
          </p:nvSpPr>
          <p:spPr>
            <a:xfrm>
              <a:off x="1064271" y="410373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9" name="円/楕円 8"/>
            <p:cNvSpPr/>
            <p:nvPr/>
          </p:nvSpPr>
          <p:spPr>
            <a:xfrm>
              <a:off x="1064271" y="4967826"/>
              <a:ext cx="504056" cy="50405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0" name="円/楕円 9"/>
            <p:cNvSpPr/>
            <p:nvPr/>
          </p:nvSpPr>
          <p:spPr>
            <a:xfrm>
              <a:off x="1640335" y="55438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1" name="円/楕円 10"/>
            <p:cNvSpPr/>
            <p:nvPr/>
          </p:nvSpPr>
          <p:spPr>
            <a:xfrm>
              <a:off x="2504431" y="566992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12" name="円/楕円 11"/>
            <p:cNvSpPr/>
            <p:nvPr/>
          </p:nvSpPr>
          <p:spPr>
            <a:xfrm>
              <a:off x="3440535" y="532786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3" name="円/楕円 12"/>
            <p:cNvSpPr/>
            <p:nvPr/>
          </p:nvSpPr>
          <p:spPr>
            <a:xfrm>
              <a:off x="3512543" y="4391762"/>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4" name="円/楕円 13"/>
            <p:cNvSpPr/>
            <p:nvPr/>
          </p:nvSpPr>
          <p:spPr>
            <a:xfrm>
              <a:off x="2936479" y="388770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15" name="曲線コネクタ 14"/>
            <p:cNvCxnSpPr>
              <a:stCxn id="7" idx="1"/>
              <a:endCxn id="8" idx="0"/>
            </p:cNvCxnSpPr>
            <p:nvPr/>
          </p:nvCxnSpPr>
          <p:spPr>
            <a:xfrm rot="16200000" flipH="1" flipV="1">
              <a:off x="1588138" y="3545667"/>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16" name="曲線コネクタ 15"/>
            <p:cNvCxnSpPr>
              <a:stCxn id="7" idx="3"/>
              <a:endCxn id="9" idx="6"/>
            </p:cNvCxnSpPr>
            <p:nvPr/>
          </p:nvCxnSpPr>
          <p:spPr>
            <a:xfrm rot="5400000">
              <a:off x="1334302" y="4407955"/>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7" name="曲線コネクタ 16"/>
            <p:cNvCxnSpPr>
              <a:stCxn id="8" idx="2"/>
              <a:endCxn id="11" idx="3"/>
            </p:cNvCxnSpPr>
            <p:nvPr/>
          </p:nvCxnSpPr>
          <p:spPr>
            <a:xfrm rot="10800000" flipH="1" flipV="1">
              <a:off x="1064270" y="4355758"/>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18" name="曲線コネクタ 17"/>
            <p:cNvCxnSpPr>
              <a:stCxn id="9" idx="6"/>
              <a:endCxn id="11" idx="1"/>
            </p:cNvCxnSpPr>
            <p:nvPr/>
          </p:nvCxnSpPr>
          <p:spPr>
            <a:xfrm>
              <a:off x="1568327" y="5219854"/>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9" name="曲線コネクタ 18"/>
            <p:cNvCxnSpPr>
              <a:stCxn id="10" idx="7"/>
              <a:endCxn id="11" idx="1"/>
            </p:cNvCxnSpPr>
            <p:nvPr/>
          </p:nvCxnSpPr>
          <p:spPr>
            <a:xfrm rot="16200000" flipH="1">
              <a:off x="2261396" y="5426885"/>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20" name="曲線コネクタ 19"/>
            <p:cNvCxnSpPr>
              <a:stCxn id="11" idx="6"/>
              <a:endCxn id="12" idx="3"/>
            </p:cNvCxnSpPr>
            <p:nvPr/>
          </p:nvCxnSpPr>
          <p:spPr>
            <a:xfrm flipV="1">
              <a:off x="3008487" y="5758106"/>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1" name="曲線コネクタ 20"/>
            <p:cNvCxnSpPr>
              <a:stCxn id="12" idx="6"/>
              <a:endCxn id="13" idx="6"/>
            </p:cNvCxnSpPr>
            <p:nvPr/>
          </p:nvCxnSpPr>
          <p:spPr>
            <a:xfrm flipV="1">
              <a:off x="3944591" y="4643790"/>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22" name="曲線コネクタ 21"/>
            <p:cNvCxnSpPr>
              <a:stCxn id="11" idx="7"/>
              <a:endCxn id="13" idx="2"/>
            </p:cNvCxnSpPr>
            <p:nvPr/>
          </p:nvCxnSpPr>
          <p:spPr>
            <a:xfrm rot="5400000" flipH="1" flipV="1">
              <a:off x="2673633" y="4904827"/>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3" name="曲線コネクタ 22"/>
            <p:cNvCxnSpPr>
              <a:stCxn id="7" idx="7"/>
              <a:endCxn id="14" idx="0"/>
            </p:cNvCxnSpPr>
            <p:nvPr/>
          </p:nvCxnSpPr>
          <p:spPr>
            <a:xfrm rot="16200000" flipH="1">
              <a:off x="2810464" y="3509664"/>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24" name="曲線コネクタ 23"/>
            <p:cNvCxnSpPr>
              <a:stCxn id="7" idx="6"/>
              <a:endCxn id="11" idx="0"/>
            </p:cNvCxnSpPr>
            <p:nvPr/>
          </p:nvCxnSpPr>
          <p:spPr>
            <a:xfrm>
              <a:off x="2576439" y="3995718"/>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5" name="曲線コネクタ 24"/>
            <p:cNvCxnSpPr>
              <a:stCxn id="14" idx="7"/>
              <a:endCxn id="8" idx="1"/>
            </p:cNvCxnSpPr>
            <p:nvPr/>
          </p:nvCxnSpPr>
          <p:spPr>
            <a:xfrm rot="16200000" flipH="1" flipV="1">
              <a:off x="2144391" y="2955220"/>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grpSp>
      <p:sp>
        <p:nvSpPr>
          <p:cNvPr id="26" name="テキスト ボックス 25"/>
          <p:cNvSpPr txBox="1"/>
          <p:nvPr/>
        </p:nvSpPr>
        <p:spPr>
          <a:xfrm>
            <a:off x="1298812" y="5093896"/>
            <a:ext cx="184666" cy="369332"/>
          </a:xfrm>
          <a:prstGeom prst="rect">
            <a:avLst/>
          </a:prstGeom>
          <a:noFill/>
        </p:spPr>
        <p:txBody>
          <a:bodyPr wrap="none" rtlCol="0">
            <a:spAutoFit/>
          </a:bodyPr>
          <a:lstStyle/>
          <a:p>
            <a:endParaRPr kumimoji="1" lang="ja-JP" altLang="en-US" dirty="0"/>
          </a:p>
        </p:txBody>
      </p:sp>
      <p:sp>
        <p:nvSpPr>
          <p:cNvPr id="64" name="テキスト ボックス 63"/>
          <p:cNvSpPr txBox="1"/>
          <p:nvPr/>
        </p:nvSpPr>
        <p:spPr>
          <a:xfrm>
            <a:off x="5236149" y="3060700"/>
            <a:ext cx="1745578" cy="369332"/>
          </a:xfrm>
          <a:prstGeom prst="rect">
            <a:avLst/>
          </a:prstGeom>
          <a:noFill/>
        </p:spPr>
        <p:txBody>
          <a:bodyPr wrap="none" rtlCol="0">
            <a:spAutoFit/>
          </a:bodyPr>
          <a:lstStyle/>
          <a:p>
            <a:r>
              <a:rPr kumimoji="1" lang="en-US" altLang="ja-JP" dirty="0" smtClean="0"/>
              <a:t>Visited vertices</a:t>
            </a:r>
            <a:endParaRPr kumimoji="1" lang="ja-JP" altLang="en-US" dirty="0"/>
          </a:p>
        </p:txBody>
      </p:sp>
      <p:sp>
        <p:nvSpPr>
          <p:cNvPr id="65" name="テキスト ボックス 64"/>
          <p:cNvSpPr txBox="1"/>
          <p:nvPr/>
        </p:nvSpPr>
        <p:spPr>
          <a:xfrm>
            <a:off x="1363415" y="2917062"/>
            <a:ext cx="1827318" cy="369332"/>
          </a:xfrm>
          <a:prstGeom prst="rect">
            <a:avLst/>
          </a:prstGeom>
          <a:noFill/>
        </p:spPr>
        <p:txBody>
          <a:bodyPr wrap="none" rtlCol="0">
            <a:spAutoFit/>
          </a:bodyPr>
          <a:lstStyle/>
          <a:p>
            <a:r>
              <a:rPr kumimoji="1" lang="en-US" altLang="ja-JP" dirty="0" smtClean="0"/>
              <a:t>Searched graph</a:t>
            </a:r>
            <a:endParaRPr kumimoji="1" lang="ja-JP" altLang="en-US" dirty="0"/>
          </a:p>
        </p:txBody>
      </p:sp>
      <p:sp>
        <p:nvSpPr>
          <p:cNvPr id="66" name="テキスト ボックス 65"/>
          <p:cNvSpPr txBox="1"/>
          <p:nvPr/>
        </p:nvSpPr>
        <p:spPr>
          <a:xfrm>
            <a:off x="7901872" y="4537248"/>
            <a:ext cx="929010" cy="369332"/>
          </a:xfrm>
          <a:prstGeom prst="rect">
            <a:avLst/>
          </a:prstGeom>
          <a:noFill/>
        </p:spPr>
        <p:txBody>
          <a:bodyPr wrap="none" rtlCol="0">
            <a:spAutoFit/>
          </a:bodyPr>
          <a:lstStyle/>
          <a:p>
            <a:r>
              <a:rPr kumimoji="1" lang="en-US" altLang="ja-JP" dirty="0" smtClean="0"/>
              <a:t>Level 1</a:t>
            </a:r>
            <a:endParaRPr kumimoji="1" lang="ja-JP" altLang="en-US" dirty="0"/>
          </a:p>
        </p:txBody>
      </p:sp>
      <p:sp>
        <p:nvSpPr>
          <p:cNvPr id="67" name="テキスト ボックス 66"/>
          <p:cNvSpPr txBox="1"/>
          <p:nvPr/>
        </p:nvSpPr>
        <p:spPr>
          <a:xfrm>
            <a:off x="7901872" y="5446237"/>
            <a:ext cx="929010" cy="369332"/>
          </a:xfrm>
          <a:prstGeom prst="rect">
            <a:avLst/>
          </a:prstGeom>
          <a:noFill/>
        </p:spPr>
        <p:txBody>
          <a:bodyPr wrap="none" rtlCol="0">
            <a:spAutoFit/>
          </a:bodyPr>
          <a:lstStyle/>
          <a:p>
            <a:r>
              <a:rPr kumimoji="1" lang="en-US" altLang="ja-JP" dirty="0" smtClean="0"/>
              <a:t>Level 2</a:t>
            </a:r>
            <a:endParaRPr kumimoji="1" lang="ja-JP" altLang="en-US" dirty="0"/>
          </a:p>
        </p:txBody>
      </p:sp>
      <p:sp>
        <p:nvSpPr>
          <p:cNvPr id="68" name="テキスト ボックス 67"/>
          <p:cNvSpPr txBox="1"/>
          <p:nvPr/>
        </p:nvSpPr>
        <p:spPr>
          <a:xfrm>
            <a:off x="7901872" y="3642516"/>
            <a:ext cx="929010" cy="369332"/>
          </a:xfrm>
          <a:prstGeom prst="rect">
            <a:avLst/>
          </a:prstGeom>
          <a:noFill/>
        </p:spPr>
        <p:txBody>
          <a:bodyPr wrap="none" rtlCol="0">
            <a:spAutoFit/>
          </a:bodyPr>
          <a:lstStyle/>
          <a:p>
            <a:r>
              <a:rPr kumimoji="1" lang="en-US" altLang="ja-JP" dirty="0" smtClean="0"/>
              <a:t>Level 0</a:t>
            </a:r>
            <a:endParaRPr kumimoji="1" lang="ja-JP" altLang="en-US" dirty="0"/>
          </a:p>
        </p:txBody>
      </p:sp>
      <p:sp>
        <p:nvSpPr>
          <p:cNvPr id="81" name="円/楕円 80"/>
          <p:cNvSpPr/>
          <p:nvPr/>
        </p:nvSpPr>
        <p:spPr>
          <a:xfrm>
            <a:off x="984542" y="4912385"/>
            <a:ext cx="504056" cy="504056"/>
          </a:xfrm>
          <a:prstGeom prst="ellipse">
            <a:avLst/>
          </a:prstGeom>
          <a:solidFill>
            <a:srgbClr val="D99694"/>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2</a:t>
            </a:r>
            <a:endParaRPr kumimoji="1" lang="ja-JP" altLang="en-US" dirty="0">
              <a:solidFill>
                <a:srgbClr val="000000"/>
              </a:solidFill>
              <a:latin typeface="Calibri" panose="020F0502020204030204" pitchFamily="34" charset="0"/>
            </a:endParaRPr>
          </a:p>
        </p:txBody>
      </p:sp>
      <p:sp>
        <p:nvSpPr>
          <p:cNvPr id="82" name="円/楕円 81"/>
          <p:cNvSpPr/>
          <p:nvPr/>
        </p:nvSpPr>
        <p:spPr>
          <a:xfrm>
            <a:off x="1990843" y="3688249"/>
            <a:ext cx="504056" cy="504056"/>
          </a:xfrm>
          <a:prstGeom prst="ellipse">
            <a:avLst/>
          </a:prstGeom>
          <a:solidFill>
            <a:srgbClr val="D99694"/>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solidFill>
                  <a:srgbClr val="000000"/>
                </a:solidFill>
                <a:latin typeface="Calibri" panose="020F0502020204030204" pitchFamily="34" charset="0"/>
              </a:rPr>
              <a:t>0</a:t>
            </a:r>
            <a:endParaRPr kumimoji="1" lang="ja-JP" altLang="en-US" dirty="0">
              <a:solidFill>
                <a:srgbClr val="000000"/>
              </a:solidFill>
              <a:latin typeface="Calibri" panose="020F0502020204030204" pitchFamily="34" charset="0"/>
            </a:endParaRPr>
          </a:p>
        </p:txBody>
      </p:sp>
      <p:sp>
        <p:nvSpPr>
          <p:cNvPr id="83" name="円/楕円 82"/>
          <p:cNvSpPr/>
          <p:nvPr/>
        </p:nvSpPr>
        <p:spPr>
          <a:xfrm>
            <a:off x="2422891" y="5614479"/>
            <a:ext cx="504056" cy="504056"/>
          </a:xfrm>
          <a:prstGeom prst="ellipse">
            <a:avLst/>
          </a:prstGeom>
          <a:solidFill>
            <a:srgbClr val="D99694"/>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4</a:t>
            </a:r>
            <a:endParaRPr kumimoji="1" lang="ja-JP" altLang="en-US" dirty="0">
              <a:solidFill>
                <a:srgbClr val="000000"/>
              </a:solidFill>
              <a:latin typeface="Calibri" panose="020F0502020204030204" pitchFamily="34" charset="0"/>
            </a:endParaRPr>
          </a:p>
        </p:txBody>
      </p:sp>
      <p:sp>
        <p:nvSpPr>
          <p:cNvPr id="84" name="円/楕円 83"/>
          <p:cNvSpPr/>
          <p:nvPr/>
        </p:nvSpPr>
        <p:spPr>
          <a:xfrm>
            <a:off x="979422" y="4912385"/>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2</a:t>
            </a:r>
            <a:endParaRPr kumimoji="1" lang="ja-JP" altLang="en-US" dirty="0">
              <a:solidFill>
                <a:srgbClr val="000000"/>
              </a:solidFill>
              <a:latin typeface="Calibri" panose="020F0502020204030204" pitchFamily="34" charset="0"/>
            </a:endParaRPr>
          </a:p>
        </p:txBody>
      </p:sp>
      <p:sp>
        <p:nvSpPr>
          <p:cNvPr id="85" name="円/楕円 84"/>
          <p:cNvSpPr/>
          <p:nvPr/>
        </p:nvSpPr>
        <p:spPr>
          <a:xfrm>
            <a:off x="1990843" y="3688249"/>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rgbClr val="000000"/>
                </a:solidFill>
                <a:latin typeface="Calibri" panose="020F0502020204030204" pitchFamily="34" charset="0"/>
              </a:rPr>
              <a:t>0</a:t>
            </a:r>
            <a:endParaRPr kumimoji="1" lang="ja-JP" altLang="en-US" dirty="0">
              <a:solidFill>
                <a:srgbClr val="000000"/>
              </a:solidFill>
              <a:latin typeface="Calibri" panose="020F0502020204030204" pitchFamily="34" charset="0"/>
            </a:endParaRPr>
          </a:p>
        </p:txBody>
      </p:sp>
      <p:sp>
        <p:nvSpPr>
          <p:cNvPr id="86" name="円/楕円 85"/>
          <p:cNvSpPr/>
          <p:nvPr/>
        </p:nvSpPr>
        <p:spPr>
          <a:xfrm>
            <a:off x="2424701" y="5614479"/>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4</a:t>
            </a:r>
            <a:endParaRPr kumimoji="1" lang="ja-JP" altLang="en-US" dirty="0">
              <a:solidFill>
                <a:srgbClr val="000000"/>
              </a:solidFill>
              <a:latin typeface="Calibri" panose="020F0502020204030204" pitchFamily="34" charset="0"/>
            </a:endParaRPr>
          </a:p>
        </p:txBody>
      </p:sp>
      <p:sp>
        <p:nvSpPr>
          <p:cNvPr id="88" name="円/楕円 87"/>
          <p:cNvSpPr/>
          <p:nvPr/>
        </p:nvSpPr>
        <p:spPr>
          <a:xfrm>
            <a:off x="3434623" y="4335609"/>
            <a:ext cx="504056" cy="504056"/>
          </a:xfrm>
          <a:prstGeom prst="ellipse">
            <a:avLst/>
          </a:prstGeom>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6</a:t>
            </a:r>
            <a:endParaRPr kumimoji="1" lang="ja-JP" altLang="en-US" dirty="0">
              <a:solidFill>
                <a:srgbClr val="000000"/>
              </a:solidFill>
              <a:latin typeface="Calibri" panose="020F0502020204030204" pitchFamily="34" charset="0"/>
            </a:endParaRPr>
          </a:p>
        </p:txBody>
      </p:sp>
      <p:sp>
        <p:nvSpPr>
          <p:cNvPr id="89" name="円/楕円 88"/>
          <p:cNvSpPr/>
          <p:nvPr/>
        </p:nvSpPr>
        <p:spPr>
          <a:xfrm>
            <a:off x="3362615" y="5271713"/>
            <a:ext cx="504056" cy="504056"/>
          </a:xfrm>
          <a:prstGeom prst="ellipse">
            <a:avLst/>
          </a:prstGeom>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5</a:t>
            </a:r>
            <a:endParaRPr kumimoji="1" lang="ja-JP" altLang="en-US" dirty="0">
              <a:solidFill>
                <a:srgbClr val="000000"/>
              </a:solidFill>
              <a:latin typeface="Calibri" panose="020F0502020204030204" pitchFamily="34" charset="0"/>
            </a:endParaRPr>
          </a:p>
        </p:txBody>
      </p:sp>
      <p:sp>
        <p:nvSpPr>
          <p:cNvPr id="90" name="円/楕円 89"/>
          <p:cNvSpPr/>
          <p:nvPr/>
        </p:nvSpPr>
        <p:spPr>
          <a:xfrm>
            <a:off x="1562415" y="5487737"/>
            <a:ext cx="504056" cy="504056"/>
          </a:xfrm>
          <a:prstGeom prst="ellipse">
            <a:avLst/>
          </a:prstGeom>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3</a:t>
            </a:r>
            <a:endParaRPr kumimoji="1" lang="ja-JP" altLang="en-US" dirty="0">
              <a:solidFill>
                <a:srgbClr val="000000"/>
              </a:solidFill>
              <a:latin typeface="Calibri" panose="020F0502020204030204" pitchFamily="34" charset="0"/>
            </a:endParaRPr>
          </a:p>
        </p:txBody>
      </p:sp>
      <p:sp>
        <p:nvSpPr>
          <p:cNvPr id="94" name="円/楕円 93"/>
          <p:cNvSpPr/>
          <p:nvPr/>
        </p:nvSpPr>
        <p:spPr>
          <a:xfrm>
            <a:off x="3432813" y="4335609"/>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6</a:t>
            </a:r>
            <a:endParaRPr kumimoji="1" lang="ja-JP" altLang="en-US" dirty="0">
              <a:solidFill>
                <a:srgbClr val="000000"/>
              </a:solidFill>
              <a:latin typeface="Calibri" panose="020F0502020204030204" pitchFamily="34" charset="0"/>
            </a:endParaRPr>
          </a:p>
        </p:txBody>
      </p:sp>
      <p:sp>
        <p:nvSpPr>
          <p:cNvPr id="95" name="円/楕円 94"/>
          <p:cNvSpPr/>
          <p:nvPr/>
        </p:nvSpPr>
        <p:spPr>
          <a:xfrm>
            <a:off x="3360805" y="5271713"/>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5</a:t>
            </a:r>
            <a:endParaRPr kumimoji="1" lang="ja-JP" altLang="en-US" dirty="0">
              <a:solidFill>
                <a:srgbClr val="000000"/>
              </a:solidFill>
              <a:latin typeface="Calibri" panose="020F0502020204030204" pitchFamily="34" charset="0"/>
            </a:endParaRPr>
          </a:p>
        </p:txBody>
      </p:sp>
      <p:sp>
        <p:nvSpPr>
          <p:cNvPr id="96" name="円/楕円 95"/>
          <p:cNvSpPr/>
          <p:nvPr/>
        </p:nvSpPr>
        <p:spPr>
          <a:xfrm>
            <a:off x="1560605" y="5486859"/>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3</a:t>
            </a:r>
            <a:endParaRPr kumimoji="1" lang="ja-JP" altLang="en-US" dirty="0">
              <a:solidFill>
                <a:srgbClr val="000000"/>
              </a:solidFill>
              <a:latin typeface="Calibri" panose="020F0502020204030204" pitchFamily="34" charset="0"/>
            </a:endParaRPr>
          </a:p>
        </p:txBody>
      </p:sp>
      <p:sp>
        <p:nvSpPr>
          <p:cNvPr id="103" name="円/楕円 102"/>
          <p:cNvSpPr/>
          <p:nvPr/>
        </p:nvSpPr>
        <p:spPr>
          <a:xfrm>
            <a:off x="2856749" y="3832265"/>
            <a:ext cx="504056" cy="504056"/>
          </a:xfrm>
          <a:prstGeom prst="ellipse">
            <a:avLst/>
          </a:prstGeom>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7</a:t>
            </a:r>
            <a:endParaRPr kumimoji="1" lang="ja-JP" altLang="en-US" dirty="0">
              <a:solidFill>
                <a:srgbClr val="000000"/>
              </a:solidFill>
              <a:latin typeface="Calibri" panose="020F0502020204030204" pitchFamily="34" charset="0"/>
            </a:endParaRPr>
          </a:p>
        </p:txBody>
      </p:sp>
      <p:sp>
        <p:nvSpPr>
          <p:cNvPr id="104" name="円/楕円 103"/>
          <p:cNvSpPr/>
          <p:nvPr/>
        </p:nvSpPr>
        <p:spPr>
          <a:xfrm>
            <a:off x="984542" y="4048289"/>
            <a:ext cx="504056" cy="504056"/>
          </a:xfrm>
          <a:prstGeom prst="ellipse">
            <a:avLst/>
          </a:prstGeom>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a:solidFill>
                  <a:srgbClr val="000000"/>
                </a:solidFill>
                <a:latin typeface="Calibri" panose="020F0502020204030204" pitchFamily="34" charset="0"/>
              </a:rPr>
              <a:t>1</a:t>
            </a:r>
            <a:endParaRPr kumimoji="1" lang="ja-JP" altLang="en-US" dirty="0">
              <a:solidFill>
                <a:srgbClr val="000000"/>
              </a:solidFill>
              <a:latin typeface="Calibri" panose="020F0502020204030204" pitchFamily="34" charset="0"/>
            </a:endParaRPr>
          </a:p>
        </p:txBody>
      </p:sp>
      <p:sp>
        <p:nvSpPr>
          <p:cNvPr id="107" name="円/楕円 106"/>
          <p:cNvSpPr/>
          <p:nvPr/>
        </p:nvSpPr>
        <p:spPr>
          <a:xfrm>
            <a:off x="2856749" y="3832264"/>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7</a:t>
            </a:r>
            <a:endParaRPr kumimoji="1" lang="ja-JP" altLang="en-US" dirty="0">
              <a:solidFill>
                <a:srgbClr val="000000"/>
              </a:solidFill>
              <a:latin typeface="Calibri" panose="020F0502020204030204" pitchFamily="34" charset="0"/>
            </a:endParaRPr>
          </a:p>
        </p:txBody>
      </p:sp>
      <p:sp>
        <p:nvSpPr>
          <p:cNvPr id="108" name="円/楕円 107"/>
          <p:cNvSpPr/>
          <p:nvPr/>
        </p:nvSpPr>
        <p:spPr>
          <a:xfrm>
            <a:off x="984542" y="4052900"/>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rgbClr val="000000"/>
                </a:solidFill>
                <a:latin typeface="Calibri" panose="020F0502020204030204" pitchFamily="34" charset="0"/>
              </a:rPr>
              <a:t>1</a:t>
            </a:r>
            <a:endParaRPr kumimoji="1" lang="ja-JP" altLang="en-US"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6922968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0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0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1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0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1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14"/>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1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1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89"/>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9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86"/>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8"/>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61"/>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58"/>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5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96"/>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95"/>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94"/>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17"/>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16"/>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 grpId="0" animBg="1"/>
      <p:bldP spid="99" grpId="0" animBg="1"/>
      <p:bldP spid="100" grpId="0" animBg="1"/>
      <p:bldP spid="101" grpId="0" animBg="1"/>
      <p:bldP spid="102" grpId="0" animBg="1"/>
      <p:bldP spid="105" grpId="0" animBg="1"/>
      <p:bldP spid="106" grpId="0" animBg="1"/>
      <p:bldP spid="109" grpId="0" animBg="1"/>
      <p:bldP spid="110" grpId="0" animBg="1"/>
      <p:bldP spid="111" grpId="0" animBg="1"/>
      <p:bldP spid="112" grpId="0" animBg="1"/>
      <p:bldP spid="113" grpId="0" animBg="1"/>
      <p:bldP spid="114" grpId="0" animBg="1"/>
      <p:bldP spid="115" grpId="0" animBg="1"/>
      <p:bldP spid="116" grpId="0" animBg="1"/>
      <p:bldP spid="117" grpId="0" animBg="1"/>
      <p:bldP spid="81" grpId="0" animBg="1"/>
      <p:bldP spid="82" grpId="0" animBg="1"/>
      <p:bldP spid="83" grpId="0" animBg="1"/>
      <p:bldP spid="84" grpId="0" animBg="1"/>
      <p:bldP spid="85" grpId="0" animBg="1"/>
      <p:bldP spid="86" grpId="0" animBg="1"/>
      <p:bldP spid="88" grpId="0" animBg="1"/>
      <p:bldP spid="89" grpId="0" animBg="1"/>
      <p:bldP spid="90" grpId="0" animBg="1"/>
      <p:bldP spid="94" grpId="0" animBg="1"/>
      <p:bldP spid="95" grpId="0" animBg="1"/>
      <p:bldP spid="96" grpId="0" animBg="1"/>
      <p:bldP spid="103" grpId="0" animBg="1"/>
      <p:bldP spid="104" grpId="0" animBg="1"/>
      <p:bldP spid="107" grpId="0" animBg="1"/>
      <p:bldP spid="10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9.1|2.6|23.4"/>
</p:tagLst>
</file>

<file path=ppt/tags/tag2.xml><?xml version="1.0" encoding="utf-8"?>
<p:tagLst xmlns:a="http://schemas.openxmlformats.org/drawingml/2006/main" xmlns:r="http://schemas.openxmlformats.org/officeDocument/2006/relationships" xmlns:p="http://schemas.openxmlformats.org/presentationml/2006/main">
  <p:tag name="TIMING" val="|42.5|18.9|0.5|0.5|0.4"/>
</p:tagLst>
</file>

<file path=ppt/tags/tag3.xml><?xml version="1.0" encoding="utf-8"?>
<p:tagLst xmlns:a="http://schemas.openxmlformats.org/drawingml/2006/main" xmlns:r="http://schemas.openxmlformats.org/officeDocument/2006/relationships" xmlns:p="http://schemas.openxmlformats.org/presentationml/2006/main">
  <p:tag name="TIMING" val="|19.8|7.7|0.7|6.9|8.1|14.6"/>
</p:tagLst>
</file>

<file path=ppt/tags/tag4.xml><?xml version="1.0" encoding="utf-8"?>
<p:tagLst xmlns:a="http://schemas.openxmlformats.org/drawingml/2006/main" xmlns:r="http://schemas.openxmlformats.org/officeDocument/2006/relationships" xmlns:p="http://schemas.openxmlformats.org/presentationml/2006/main">
  <p:tag name="TIMING" val="|19.2|5.7|6.2|0.6|3.1|2.6|4.5|14"/>
</p:tagLst>
</file>

<file path=ppt/tags/tag5.xml><?xml version="1.0" encoding="utf-8"?>
<p:tagLst xmlns:a="http://schemas.openxmlformats.org/drawingml/2006/main" xmlns:r="http://schemas.openxmlformats.org/officeDocument/2006/relationships" xmlns:p="http://schemas.openxmlformats.org/presentationml/2006/main">
  <p:tag name="TIMING" val="|43.3|0.9|0.7|1.5"/>
</p:tagLst>
</file>

<file path=ppt/tags/tag6.xml><?xml version="1.0" encoding="utf-8"?>
<p:tagLst xmlns:a="http://schemas.openxmlformats.org/drawingml/2006/main" xmlns:r="http://schemas.openxmlformats.org/officeDocument/2006/relationships" xmlns:p="http://schemas.openxmlformats.org/presentationml/2006/main">
  <p:tag name="TIMING" val="|14.1|36.9|14.4|4.9"/>
</p:tagLst>
</file>

<file path=ppt/tags/tag7.xml><?xml version="1.0" encoding="utf-8"?>
<p:tagLst xmlns:a="http://schemas.openxmlformats.org/drawingml/2006/main" xmlns:r="http://schemas.openxmlformats.org/officeDocument/2006/relationships" xmlns:p="http://schemas.openxmlformats.org/presentationml/2006/main">
  <p:tag name="TIMING" val="|60|4.4|7.4|13.5|0.4|0.4|0.4|0.4|0.4"/>
</p:tagLst>
</file>

<file path=ppt/tags/tag8.xml><?xml version="1.0" encoding="utf-8"?>
<p:tagLst xmlns:a="http://schemas.openxmlformats.org/drawingml/2006/main" xmlns:r="http://schemas.openxmlformats.org/officeDocument/2006/relationships" xmlns:p="http://schemas.openxmlformats.org/presentationml/2006/main">
  <p:tag name="TIMING" val="|22|1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spDef>
      <a:spPr>
        <a:solidFill>
          <a:schemeClr val="accent1">
            <a:lumMod val="60000"/>
            <a:lumOff val="40000"/>
          </a:schemeClr>
        </a:solidFill>
        <a:ln>
          <a:solidFill>
            <a:schemeClr val="accent1"/>
          </a:solidFill>
        </a:ln>
      </a:spPr>
      <a:bodyPr rtlCol="0" anchor="ctr"/>
      <a:lstStyle>
        <a:defPPr algn="ctr">
          <a:defRPr kumimoji="1" dirty="0">
            <a:latin typeface="Calibri" panose="020F0502020204030204" pitchFamily="34" charset="0"/>
          </a:defRPr>
        </a:defPPr>
      </a:lstStyle>
      <a:style>
        <a:lnRef idx="2">
          <a:schemeClr val="dk1"/>
        </a:lnRef>
        <a:fillRef idx="1">
          <a:schemeClr val="lt1"/>
        </a:fillRef>
        <a:effectRef idx="0">
          <a:schemeClr val="dk1"/>
        </a:effectRef>
        <a:fontRef idx="minor">
          <a:schemeClr val="dk1"/>
        </a:fontRef>
      </a:style>
    </a:spDef>
    <a:lnDef>
      <a:spPr>
        <a:ln>
          <a:prstDash val="dash"/>
        </a:ln>
      </a:spPr>
      <a:bodyPr/>
      <a:lstStyle/>
      <a:style>
        <a:lnRef idx="2">
          <a:schemeClr val="dk1"/>
        </a:lnRef>
        <a:fillRef idx="1">
          <a:schemeClr val="lt1"/>
        </a:fillRef>
        <a:effectRef idx="0">
          <a:schemeClr val="dk1"/>
        </a:effectRef>
        <a:fontRef idx="minor">
          <a:schemeClr val="dk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クラリティ.thmx</Template>
  <TotalTime>40832</TotalTime>
  <Words>5099</Words>
  <Application>Microsoft Macintosh PowerPoint</Application>
  <PresentationFormat>画面に合わせる (4:3)</PresentationFormat>
  <Paragraphs>1171</Paragraphs>
  <Slides>29</Slides>
  <Notes>28</Notes>
  <HiddenSlides>3</HiddenSlides>
  <MMClips>0</MMClips>
  <ScaleCrop>false</ScaleCrop>
  <HeadingPairs>
    <vt:vector size="4" baseType="variant">
      <vt:variant>
        <vt:lpstr>テーマ</vt:lpstr>
      </vt:variant>
      <vt:variant>
        <vt:i4>1</vt:i4>
      </vt:variant>
      <vt:variant>
        <vt:lpstr>スライド タイトル</vt:lpstr>
      </vt:variant>
      <vt:variant>
        <vt:i4>29</vt:i4>
      </vt:variant>
    </vt:vector>
  </HeadingPairs>
  <TitlesOfParts>
    <vt:vector size="30" baseType="lpstr">
      <vt:lpstr>Clarity</vt:lpstr>
      <vt:lpstr>Accelerating Breadth First Search on GPU-BOX </vt:lpstr>
      <vt:lpstr>Outline</vt:lpstr>
      <vt:lpstr>Outline</vt:lpstr>
      <vt:lpstr>Background</vt:lpstr>
      <vt:lpstr>Outline</vt:lpstr>
      <vt:lpstr>ExpEther</vt:lpstr>
      <vt:lpstr>Multi-GPU system with ExpEther</vt:lpstr>
      <vt:lpstr>Outline</vt:lpstr>
      <vt:lpstr>Breadth First Search (BFS)</vt:lpstr>
      <vt:lpstr>Level synchronized BFS</vt:lpstr>
      <vt:lpstr>Level synchronized BFS with multi-GPU</vt:lpstr>
      <vt:lpstr>BFS iterations with multiple GPUs</vt:lpstr>
      <vt:lpstr>Outline</vt:lpstr>
      <vt:lpstr>Mastrostefano’s BFS [2]</vt:lpstr>
      <vt:lpstr>Outline</vt:lpstr>
      <vt:lpstr>Proposed method (Contract)</vt:lpstr>
      <vt:lpstr>Implementation</vt:lpstr>
      <vt:lpstr>Communication between GPUs</vt:lpstr>
      <vt:lpstr>Outline</vt:lpstr>
      <vt:lpstr>Evaluation environment</vt:lpstr>
      <vt:lpstr>Reduce copy size between all GPUs</vt:lpstr>
      <vt:lpstr>Kernel and Communication times of all GPUs in BFS x 64</vt:lpstr>
      <vt:lpstr>Traversed Edges Per Second (TEPS)</vt:lpstr>
      <vt:lpstr>Outline</vt:lpstr>
      <vt:lpstr>Conclusion</vt:lpstr>
      <vt:lpstr>Compress graph</vt:lpstr>
      <vt:lpstr>Graph500</vt:lpstr>
      <vt:lpstr>評価を取り直して変わったところ</vt:lpstr>
      <vt:lpstr>Reference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GPU-BOXにおける 幅優先探索の高速化</dc:title>
  <dc:creator>三石 拓司</dc:creator>
  <cp:lastModifiedBy>三石 拓司</cp:lastModifiedBy>
  <cp:revision>1297</cp:revision>
  <cp:lastPrinted>2014-05-28T04:47:44Z</cp:lastPrinted>
  <dcterms:created xsi:type="dcterms:W3CDTF">2014-01-14T07:08:57Z</dcterms:created>
  <dcterms:modified xsi:type="dcterms:W3CDTF">2014-06-02T11:53:38Z</dcterms:modified>
</cp:coreProperties>
</file>