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25" r:id="rId4"/>
    <p:sldId id="326" r:id="rId5"/>
    <p:sldId id="327" r:id="rId6"/>
    <p:sldId id="342" r:id="rId7"/>
    <p:sldId id="328" r:id="rId8"/>
    <p:sldId id="336" r:id="rId9"/>
    <p:sldId id="329" r:id="rId10"/>
    <p:sldId id="330" r:id="rId11"/>
    <p:sldId id="331" r:id="rId12"/>
    <p:sldId id="332" r:id="rId13"/>
    <p:sldId id="333" r:id="rId14"/>
    <p:sldId id="334" r:id="rId15"/>
    <p:sldId id="335" r:id="rId16"/>
    <p:sldId id="338" r:id="rId17"/>
    <p:sldId id="339" r:id="rId18"/>
    <p:sldId id="345" r:id="rId19"/>
    <p:sldId id="340" r:id="rId20"/>
    <p:sldId id="343" r:id="rId21"/>
    <p:sldId id="344" r:id="rId22"/>
    <p:sldId id="348" r:id="rId23"/>
    <p:sldId id="346" r:id="rId24"/>
    <p:sldId id="347" r:id="rId25"/>
    <p:sldId id="350" r:id="rId26"/>
    <p:sldId id="349" r:id="rId27"/>
    <p:sldId id="351" r:id="rId28"/>
    <p:sldId id="352" r:id="rId29"/>
    <p:sldId id="353" r:id="rId30"/>
    <p:sldId id="354" r:id="rId31"/>
    <p:sldId id="303" r:id="rId32"/>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0066FF"/>
    <a:srgbClr val="66FF33"/>
    <a:srgbClr val="FFFF00"/>
    <a:srgbClr val="FF99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964" autoAdjust="0"/>
  </p:normalViewPr>
  <p:slideViewPr>
    <p:cSldViewPr>
      <p:cViewPr varScale="1">
        <p:scale>
          <a:sx n="47" d="100"/>
          <a:sy n="47" d="100"/>
        </p:scale>
        <p:origin x="1840"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4853F-B993-4BB9-9F03-FF1CB904DD06}" type="datetimeFigureOut">
              <a:rPr kumimoji="1" lang="ja-JP" altLang="en-US" smtClean="0"/>
              <a:t>2020/10/15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19D09-105E-487D-81D4-BE61E97028A1}" type="slidenum">
              <a:rPr kumimoji="1" lang="ja-JP" altLang="en-US" smtClean="0"/>
              <a:t>‹#›</a:t>
            </a:fld>
            <a:endParaRPr kumimoji="1" lang="ja-JP" altLang="en-US"/>
          </a:p>
        </p:txBody>
      </p:sp>
    </p:spTree>
    <p:extLst>
      <p:ext uri="{BB962C8B-B14F-4D97-AF65-F5344CB8AC3E}">
        <p14:creationId xmlns:p14="http://schemas.microsoft.com/office/powerpoint/2010/main" val="42468760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今回は、前回の構成に分岐命令を付けてプログラム格納型計算機のもっとも基本的な構成であるアキュムレータマシンを完成します。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a:t>
            </a:fld>
            <a:endParaRPr kumimoji="1" lang="ja-JP" altLang="en-US"/>
          </a:p>
        </p:txBody>
      </p:sp>
    </p:spTree>
    <p:extLst>
      <p:ext uri="{BB962C8B-B14F-4D97-AF65-F5344CB8AC3E}">
        <p14:creationId xmlns:p14="http://schemas.microsoft.com/office/powerpoint/2010/main" val="4115241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1</a:t>
            </a:r>
            <a:r>
              <a:rPr kumimoji="1" lang="ja-JP" altLang="en-US" dirty="0"/>
              <a:t>番地の値</a:t>
            </a:r>
            <a:r>
              <a:rPr kumimoji="1" lang="ja-JP" altLang="en-US" dirty="0" err="1"/>
              <a:t>ｍ</a:t>
            </a:r>
            <a:r>
              <a:rPr kumimoji="1" lang="ja-JP" altLang="en-US" dirty="0"/>
              <a:t>を加算します。ここでは２が入っています。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10</a:t>
            </a:fld>
            <a:endParaRPr kumimoji="1" lang="ja-JP" altLang="en-US"/>
          </a:p>
        </p:txBody>
      </p:sp>
    </p:spTree>
    <p:extLst>
      <p:ext uri="{BB962C8B-B14F-4D97-AF65-F5344CB8AC3E}">
        <p14:creationId xmlns:p14="http://schemas.microsoft.com/office/powerpoint/2010/main" val="2734028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この結果を</a:t>
            </a:r>
            <a:r>
              <a:rPr kumimoji="1" lang="en-US" altLang="ja-JP" dirty="0"/>
              <a:t>0</a:t>
            </a:r>
            <a:r>
              <a:rPr kumimoji="1" lang="ja-JP" altLang="en-US" dirty="0"/>
              <a:t>番地に格納します。今まで０だったのが２になりました。</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11</a:t>
            </a:fld>
            <a:endParaRPr kumimoji="1" lang="ja-JP" altLang="en-US"/>
          </a:p>
        </p:txBody>
      </p:sp>
    </p:spTree>
    <p:extLst>
      <p:ext uri="{BB962C8B-B14F-4D97-AF65-F5344CB8AC3E}">
        <p14:creationId xmlns:p14="http://schemas.microsoft.com/office/powerpoint/2010/main" val="3373653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LD</a:t>
            </a:r>
            <a:r>
              <a:rPr kumimoji="1" lang="ja-JP" altLang="en-US" dirty="0"/>
              <a:t> </a:t>
            </a:r>
            <a:r>
              <a:rPr kumimoji="1" lang="en-US" altLang="ja-JP" dirty="0"/>
              <a:t>2</a:t>
            </a:r>
            <a:r>
              <a:rPr kumimoji="1" lang="ja-JP" altLang="en-US" dirty="0"/>
              <a:t>で、今度は</a:t>
            </a:r>
            <a:r>
              <a:rPr kumimoji="1" lang="ja-JP" altLang="en-US" dirty="0" err="1"/>
              <a:t>ｍ</a:t>
            </a:r>
            <a:r>
              <a:rPr kumimoji="1" lang="ja-JP" altLang="en-US" dirty="0"/>
              <a:t>を</a:t>
            </a:r>
            <a:r>
              <a:rPr kumimoji="1" lang="en-US" altLang="ja-JP" dirty="0"/>
              <a:t>ACC</a:t>
            </a:r>
            <a:r>
              <a:rPr kumimoji="1" lang="ja-JP" altLang="en-US" dirty="0"/>
              <a:t>に持ってきます。ｍは３でした。</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12</a:t>
            </a:fld>
            <a:endParaRPr kumimoji="1" lang="ja-JP" altLang="en-US"/>
          </a:p>
        </p:txBody>
      </p:sp>
    </p:spTree>
    <p:extLst>
      <p:ext uri="{BB962C8B-B14F-4D97-AF65-F5344CB8AC3E}">
        <p14:creationId xmlns:p14="http://schemas.microsoft.com/office/powerpoint/2010/main" val="4010912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ｍから１を引くために</a:t>
            </a:r>
            <a:r>
              <a:rPr kumimoji="1" lang="en-US" altLang="ja-JP" dirty="0"/>
              <a:t>SUB</a:t>
            </a:r>
            <a:r>
              <a:rPr kumimoji="1" lang="ja-JP" altLang="en-US" dirty="0"/>
              <a:t>　３を実行します。</a:t>
            </a:r>
            <a:r>
              <a:rPr kumimoji="1" lang="en-US" altLang="ja-JP" dirty="0"/>
              <a:t>3</a:t>
            </a:r>
            <a:r>
              <a:rPr kumimoji="1" lang="ja-JP" altLang="en-US" dirty="0"/>
              <a:t>番地には</a:t>
            </a:r>
            <a:r>
              <a:rPr kumimoji="1" lang="en-US" altLang="ja-JP" dirty="0"/>
              <a:t>1</a:t>
            </a:r>
            <a:r>
              <a:rPr kumimoji="1" lang="ja-JP" altLang="en-US" dirty="0"/>
              <a:t>があるので、これでｍ－１が実行されたことになります。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13</a:t>
            </a:fld>
            <a:endParaRPr kumimoji="1" lang="ja-JP" altLang="en-US"/>
          </a:p>
        </p:txBody>
      </p:sp>
    </p:spTree>
    <p:extLst>
      <p:ext uri="{BB962C8B-B14F-4D97-AF65-F5344CB8AC3E}">
        <p14:creationId xmlns:p14="http://schemas.microsoft.com/office/powerpoint/2010/main" val="3930519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この値を</a:t>
            </a:r>
            <a:r>
              <a:rPr kumimoji="1" lang="en-US" altLang="ja-JP" dirty="0"/>
              <a:t>2</a:t>
            </a:r>
            <a:r>
              <a:rPr kumimoji="1" lang="ja-JP" altLang="en-US" dirty="0"/>
              <a:t>番地に格納します。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14</a:t>
            </a:fld>
            <a:endParaRPr kumimoji="1" lang="ja-JP" altLang="en-US"/>
          </a:p>
        </p:txBody>
      </p:sp>
    </p:spTree>
    <p:extLst>
      <p:ext uri="{BB962C8B-B14F-4D97-AF65-F5344CB8AC3E}">
        <p14:creationId xmlns:p14="http://schemas.microsoft.com/office/powerpoint/2010/main" val="4157050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a:t>
            </a:r>
            <a:r>
              <a:rPr kumimoji="1" lang="en-US" altLang="ja-JP" dirty="0"/>
              <a:t>BNZ</a:t>
            </a:r>
            <a:r>
              <a:rPr kumimoji="1" lang="ja-JP" altLang="en-US" dirty="0"/>
              <a:t>　</a:t>
            </a:r>
            <a:r>
              <a:rPr kumimoji="1" lang="en-US" altLang="ja-JP" dirty="0"/>
              <a:t>0</a:t>
            </a:r>
            <a:r>
              <a:rPr kumimoji="1" lang="ja-JP" altLang="en-US" dirty="0"/>
              <a:t>を実行します。このためには、命令デコーダで</a:t>
            </a:r>
            <a:r>
              <a:rPr kumimoji="1" lang="en-US" altLang="ja-JP" dirty="0"/>
              <a:t>1010</a:t>
            </a:r>
            <a:r>
              <a:rPr kumimoji="1" lang="ja-JP" altLang="en-US" dirty="0" err="1"/>
              <a:t>を検</a:t>
            </a:r>
            <a:r>
              <a:rPr kumimoji="1" lang="ja-JP" altLang="en-US" dirty="0"/>
              <a:t>出します。同時に</a:t>
            </a:r>
            <a:r>
              <a:rPr kumimoji="1" lang="en-US" altLang="ja-JP" dirty="0"/>
              <a:t>ACC</a:t>
            </a:r>
            <a:r>
              <a:rPr kumimoji="1" lang="ja-JP" altLang="en-US" dirty="0"/>
              <a:t>の中身が０かどうかを調べます。両方共比較的簡単な回路で検出可能です。</a:t>
            </a:r>
            <a:r>
              <a:rPr kumimoji="1" lang="en-US" altLang="ja-JP" dirty="0"/>
              <a:t>1010</a:t>
            </a:r>
            <a:r>
              <a:rPr kumimoji="1" lang="ja-JP" altLang="en-US" dirty="0"/>
              <a:t>で</a:t>
            </a:r>
            <a:r>
              <a:rPr kumimoji="1" lang="en-US" altLang="ja-JP" dirty="0"/>
              <a:t>ACC</a:t>
            </a:r>
            <a:r>
              <a:rPr kumimoji="1" lang="ja-JP" altLang="en-US" dirty="0"/>
              <a:t>の値が</a:t>
            </a:r>
            <a:r>
              <a:rPr kumimoji="1" lang="en-US" altLang="ja-JP" dirty="0"/>
              <a:t>0</a:t>
            </a:r>
            <a:r>
              <a:rPr kumimoji="1" lang="ja-JP" altLang="en-US" dirty="0"/>
              <a:t>でなければ、命令中の下位</a:t>
            </a:r>
            <a:r>
              <a:rPr kumimoji="1" lang="en-US" altLang="ja-JP" dirty="0"/>
              <a:t>8</a:t>
            </a:r>
            <a:r>
              <a:rPr kumimoji="1" lang="ja-JP" altLang="en-US" dirty="0"/>
              <a:t>ビットを</a:t>
            </a:r>
            <a:r>
              <a:rPr kumimoji="1" lang="en-US" altLang="ja-JP" dirty="0"/>
              <a:t>PC</a:t>
            </a:r>
            <a:r>
              <a:rPr kumimoji="1" lang="ja-JP" altLang="en-US" dirty="0"/>
              <a:t>にセットします。この場合</a:t>
            </a:r>
            <a:r>
              <a:rPr kumimoji="1" lang="en-US" altLang="ja-JP" dirty="0"/>
              <a:t>PC</a:t>
            </a:r>
            <a:r>
              <a:rPr kumimoji="1" lang="ja-JP" altLang="en-US" dirty="0"/>
              <a:t>は０となり、プログラムは</a:t>
            </a:r>
            <a:r>
              <a:rPr kumimoji="1" lang="en-US" altLang="ja-JP" dirty="0"/>
              <a:t>0</a:t>
            </a:r>
            <a:r>
              <a:rPr kumimoji="1" lang="ja-JP" altLang="en-US" dirty="0"/>
              <a:t>番地から再び実行されます。</a:t>
            </a:r>
            <a:r>
              <a:rPr kumimoji="1" lang="en-US" altLang="ja-JP" dirty="0"/>
              <a:t>ACC</a:t>
            </a:r>
            <a:r>
              <a:rPr kumimoji="1" lang="ja-JP" altLang="en-US" dirty="0"/>
              <a:t>の中身が</a:t>
            </a:r>
            <a:r>
              <a:rPr kumimoji="1" lang="en-US" altLang="ja-JP" dirty="0"/>
              <a:t>0</a:t>
            </a:r>
            <a:r>
              <a:rPr kumimoji="1" lang="ja-JP" altLang="en-US" dirty="0" err="1"/>
              <a:t>でならば</a:t>
            </a:r>
            <a:r>
              <a:rPr kumimoji="1" lang="ja-JP" altLang="en-US" dirty="0"/>
              <a:t>、通常通り</a:t>
            </a:r>
            <a:r>
              <a:rPr kumimoji="1" lang="en-US" altLang="ja-JP" dirty="0"/>
              <a:t>PC+1</a:t>
            </a:r>
            <a:r>
              <a:rPr kumimoji="1" lang="ja-JP" altLang="en-US" dirty="0"/>
              <a:t>が</a:t>
            </a:r>
            <a:r>
              <a:rPr kumimoji="1" lang="en-US" altLang="ja-JP" dirty="0"/>
              <a:t>PC</a:t>
            </a:r>
            <a:r>
              <a:rPr kumimoji="1" lang="ja-JP" altLang="en-US" dirty="0"/>
              <a:t>にセットされます。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15</a:t>
            </a:fld>
            <a:endParaRPr kumimoji="1" lang="ja-JP" altLang="en-US"/>
          </a:p>
        </p:txBody>
      </p:sp>
    </p:spTree>
    <p:extLst>
      <p:ext uri="{BB962C8B-B14F-4D97-AF65-F5344CB8AC3E}">
        <p14:creationId xmlns:p14="http://schemas.microsoft.com/office/powerpoint/2010/main" val="3726661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では、分岐命令のついたアキュムレータマシンの</a:t>
            </a:r>
            <a:r>
              <a:rPr kumimoji="1" lang="en-US" altLang="ja-JP" dirty="0"/>
              <a:t>Verilog</a:t>
            </a:r>
            <a:r>
              <a:rPr kumimoji="1" lang="ja-JP" altLang="en-US" dirty="0"/>
              <a:t>記述を示します。入出力は前回のアキュムレータマシンと同じですが、ストア命令を検出する信号のほかに、</a:t>
            </a:r>
            <a:r>
              <a:rPr kumimoji="1" lang="en-US" altLang="ja-JP" dirty="0"/>
              <a:t>BEZ</a:t>
            </a:r>
            <a:r>
              <a:rPr kumimoji="1" lang="ja-JP" altLang="en-US" dirty="0"/>
              <a:t>命令、</a:t>
            </a:r>
            <a:r>
              <a:rPr kumimoji="1" lang="en-US" altLang="ja-JP" dirty="0"/>
              <a:t>BNZ</a:t>
            </a:r>
            <a:r>
              <a:rPr kumimoji="1" lang="ja-JP" altLang="en-US" dirty="0"/>
              <a:t>命令を検出する信号である</a:t>
            </a:r>
            <a:r>
              <a:rPr kumimoji="1" lang="en-US" altLang="ja-JP" dirty="0" err="1"/>
              <a:t>op_bez,op_bnz</a:t>
            </a:r>
            <a:r>
              <a:rPr kumimoji="1" lang="ja-JP" altLang="en-US" dirty="0"/>
              <a:t>を用意しています。この信号はオプコードが</a:t>
            </a:r>
            <a:r>
              <a:rPr kumimoji="1" lang="en-US" altLang="ja-JP" dirty="0"/>
              <a:t>1001</a:t>
            </a:r>
            <a:r>
              <a:rPr kumimoji="1" lang="ja-JP" altLang="en-US" dirty="0"/>
              <a:t>と</a:t>
            </a:r>
            <a:r>
              <a:rPr kumimoji="1" lang="en-US" altLang="ja-JP" dirty="0"/>
              <a:t>1010</a:t>
            </a:r>
            <a:r>
              <a:rPr kumimoji="1" lang="ja-JP" altLang="en-US" dirty="0"/>
              <a:t>でそれぞれ</a:t>
            </a:r>
            <a:r>
              <a:rPr kumimoji="1" lang="en-US" altLang="ja-JP" dirty="0"/>
              <a:t>H</a:t>
            </a:r>
            <a:r>
              <a:rPr kumimoji="1" lang="ja-JP" altLang="en-US" dirty="0"/>
              <a:t>レベルになります。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16</a:t>
            </a:fld>
            <a:endParaRPr kumimoji="1" lang="ja-JP" altLang="en-US"/>
          </a:p>
        </p:txBody>
      </p:sp>
    </p:spTree>
    <p:extLst>
      <p:ext uri="{BB962C8B-B14F-4D97-AF65-F5344CB8AC3E}">
        <p14:creationId xmlns:p14="http://schemas.microsoft.com/office/powerpoint/2010/main" val="175013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これを検出する</a:t>
            </a:r>
            <a:r>
              <a:rPr kumimoji="1" lang="en-US" altLang="ja-JP" dirty="0"/>
              <a:t>Verilog</a:t>
            </a:r>
            <a:r>
              <a:rPr kumimoji="1" lang="ja-JP" altLang="en-US" dirty="0"/>
              <a:t>記述は簡単で、オプコード部分を比較すればよいです。</a:t>
            </a:r>
            <a:r>
              <a:rPr kumimoji="1" lang="en-US" altLang="ja-JP" dirty="0"/>
              <a:t>ALU</a:t>
            </a:r>
            <a:r>
              <a:rPr kumimoji="1" lang="ja-JP" altLang="en-US" dirty="0"/>
              <a:t>の実体化の部分は前回と同じです。オプコードの下位</a:t>
            </a:r>
            <a:r>
              <a:rPr kumimoji="1" lang="en-US" altLang="ja-JP" dirty="0"/>
              <a:t>3</a:t>
            </a:r>
            <a:r>
              <a:rPr kumimoji="1" lang="ja-JP" altLang="en-US" dirty="0"/>
              <a:t>ビットが</a:t>
            </a:r>
            <a:r>
              <a:rPr kumimoji="1" lang="en-US" altLang="ja-JP" dirty="0"/>
              <a:t>ALU</a:t>
            </a:r>
            <a:r>
              <a:rPr kumimoji="1" lang="ja-JP" altLang="en-US" dirty="0"/>
              <a:t>の</a:t>
            </a:r>
            <a:r>
              <a:rPr kumimoji="1" lang="en-US" altLang="ja-JP" dirty="0"/>
              <a:t>s</a:t>
            </a:r>
            <a:r>
              <a:rPr kumimoji="1" lang="ja-JP" altLang="en-US" dirty="0"/>
              <a:t>に入れている点にご注意ください。</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17</a:t>
            </a:fld>
            <a:endParaRPr kumimoji="1" lang="ja-JP" altLang="en-US"/>
          </a:p>
        </p:txBody>
      </p:sp>
    </p:spTree>
    <p:extLst>
      <p:ext uri="{BB962C8B-B14F-4D97-AF65-F5344CB8AC3E}">
        <p14:creationId xmlns:p14="http://schemas.microsoft.com/office/powerpoint/2010/main" val="878143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一般的にオプコードを調べてどの命令がフェッチされかを調べる操作がコンピュータには必要になり、これを命令デコードと呼びます。今回のアキュムレータマシンは、</a:t>
            </a:r>
            <a:r>
              <a:rPr kumimoji="1" lang="en-US" altLang="ja-JP" dirty="0"/>
              <a:t>ST</a:t>
            </a:r>
            <a:r>
              <a:rPr kumimoji="1" lang="ja-JP" altLang="en-US" dirty="0"/>
              <a:t>命令、</a:t>
            </a:r>
            <a:r>
              <a:rPr kumimoji="1" lang="en-US" altLang="ja-JP" dirty="0"/>
              <a:t>BEZ</a:t>
            </a:r>
            <a:r>
              <a:rPr kumimoji="1" lang="ja-JP" altLang="en-US" dirty="0"/>
              <a:t>命令、</a:t>
            </a:r>
            <a:r>
              <a:rPr kumimoji="1" lang="en-US" altLang="ja-JP" dirty="0"/>
              <a:t>BNZ</a:t>
            </a:r>
            <a:r>
              <a:rPr kumimoji="1" lang="ja-JP" altLang="en-US" dirty="0"/>
              <a:t>命令だけをデコードします。他の命令は「メモリとアキュムレータの中身を</a:t>
            </a:r>
            <a:r>
              <a:rPr kumimoji="1" lang="en-US" altLang="ja-JP" dirty="0"/>
              <a:t>ALU</a:t>
            </a:r>
            <a:r>
              <a:rPr kumimoji="1" lang="ja-JP" altLang="en-US" dirty="0" err="1"/>
              <a:t>で演</a:t>
            </a:r>
            <a:r>
              <a:rPr kumimoji="1" lang="ja-JP" altLang="en-US" dirty="0"/>
              <a:t>算して答えをアキュムレータに入れる」という共通の処理であり、命令のオプコードの下位</a:t>
            </a:r>
            <a:r>
              <a:rPr kumimoji="1" lang="en-US" altLang="ja-JP" dirty="0"/>
              <a:t>3</a:t>
            </a:r>
            <a:r>
              <a:rPr kumimoji="1" lang="ja-JP" altLang="en-US" dirty="0"/>
              <a:t>ビットを</a:t>
            </a:r>
            <a:r>
              <a:rPr kumimoji="1" lang="en-US" altLang="ja-JP" dirty="0"/>
              <a:t>ALU</a:t>
            </a:r>
            <a:r>
              <a:rPr kumimoji="1" lang="ja-JP" altLang="en-US" dirty="0"/>
              <a:t>のコマンドに入れて</a:t>
            </a:r>
            <a:r>
              <a:rPr kumimoji="1" lang="en-US" altLang="ja-JP" dirty="0"/>
              <a:t>ALU</a:t>
            </a:r>
            <a:r>
              <a:rPr kumimoji="1" lang="ja-JP" altLang="en-US" dirty="0"/>
              <a:t>で行う演算の種類を変えて実現します。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18</a:t>
            </a:fld>
            <a:endParaRPr kumimoji="1" lang="ja-JP" altLang="en-US"/>
          </a:p>
        </p:txBody>
      </p:sp>
    </p:spTree>
    <p:extLst>
      <p:ext uri="{BB962C8B-B14F-4D97-AF65-F5344CB8AC3E}">
        <p14:creationId xmlns:p14="http://schemas.microsoft.com/office/powerpoint/2010/main" val="1322971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周辺の記述です。今まではリセット以外では</a:t>
            </a:r>
            <a:r>
              <a:rPr kumimoji="1" lang="en-US" altLang="ja-JP" dirty="0"/>
              <a:t>pc+1</a:t>
            </a:r>
            <a:r>
              <a:rPr kumimoji="1" lang="ja-JP" altLang="en-US" dirty="0"/>
              <a:t>を入れることで毎クロックカウントアップしていました。これに分岐命令の実装を付け加えます。分岐命令が成立するかどうかを調べます。これは、</a:t>
            </a:r>
            <a:r>
              <a:rPr kumimoji="1" lang="en-US" altLang="ja-JP" dirty="0" err="1"/>
              <a:t>op_bez</a:t>
            </a:r>
            <a:r>
              <a:rPr kumimoji="1" lang="ja-JP" altLang="en-US" dirty="0"/>
              <a:t>つまり</a:t>
            </a:r>
            <a:r>
              <a:rPr kumimoji="1" lang="en-US" altLang="ja-JP" dirty="0"/>
              <a:t>BEZ</a:t>
            </a:r>
            <a:r>
              <a:rPr kumimoji="1" lang="ja-JP" altLang="en-US" dirty="0"/>
              <a:t>命令で</a:t>
            </a:r>
            <a:r>
              <a:rPr kumimoji="1" lang="en-US" altLang="ja-JP" dirty="0" err="1"/>
              <a:t>accum</a:t>
            </a:r>
            <a:r>
              <a:rPr kumimoji="1" lang="ja-JP" altLang="en-US" dirty="0"/>
              <a:t>が</a:t>
            </a:r>
            <a:r>
              <a:rPr kumimoji="1" lang="en-US" altLang="ja-JP" dirty="0"/>
              <a:t>0</a:t>
            </a:r>
            <a:r>
              <a:rPr kumimoji="1" lang="ja-JP" altLang="en-US" dirty="0"/>
              <a:t>の時、</a:t>
            </a:r>
            <a:r>
              <a:rPr kumimoji="1" lang="en-US" altLang="ja-JP" dirty="0" err="1"/>
              <a:t>op_bnz</a:t>
            </a:r>
            <a:r>
              <a:rPr kumimoji="1" lang="ja-JP" altLang="en-US" dirty="0"/>
              <a:t>つまり</a:t>
            </a:r>
            <a:r>
              <a:rPr kumimoji="1" lang="en-US" altLang="ja-JP" dirty="0"/>
              <a:t>BNZ</a:t>
            </a:r>
            <a:r>
              <a:rPr kumimoji="1" lang="ja-JP" altLang="en-US" dirty="0"/>
              <a:t>命令で</a:t>
            </a:r>
            <a:r>
              <a:rPr kumimoji="1" lang="en-US" altLang="ja-JP" dirty="0" err="1"/>
              <a:t>accum</a:t>
            </a:r>
            <a:r>
              <a:rPr kumimoji="1" lang="ja-JP" altLang="en-US" dirty="0"/>
              <a:t>が</a:t>
            </a:r>
            <a:r>
              <a:rPr kumimoji="1" lang="en-US" altLang="ja-JP" dirty="0"/>
              <a:t>0</a:t>
            </a:r>
            <a:r>
              <a:rPr kumimoji="1" lang="ja-JP" altLang="en-US" dirty="0"/>
              <a:t>でない時にオペランドつまり飛び先が</a:t>
            </a:r>
            <a:r>
              <a:rPr kumimoji="1" lang="en-US" altLang="ja-JP" dirty="0"/>
              <a:t>PC</a:t>
            </a:r>
            <a:r>
              <a:rPr kumimoji="1" lang="ja-JP" altLang="en-US" dirty="0"/>
              <a:t>に入ります。</a:t>
            </a:r>
            <a:endParaRPr kumimoji="1" lang="en-US" altLang="ja-JP" dirty="0"/>
          </a:p>
          <a:p>
            <a:r>
              <a:rPr kumimoji="1" lang="ja-JP" altLang="en-US" dirty="0"/>
              <a:t>アキュムレータ</a:t>
            </a:r>
            <a:r>
              <a:rPr kumimoji="1" lang="en-US" altLang="ja-JP" dirty="0" err="1"/>
              <a:t>accum</a:t>
            </a:r>
            <a:r>
              <a:rPr kumimoji="1" lang="ja-JP" altLang="en-US" dirty="0"/>
              <a:t>の記述も変更します。</a:t>
            </a:r>
            <a:r>
              <a:rPr kumimoji="1" lang="en-US" altLang="ja-JP" dirty="0" err="1"/>
              <a:t>op_st</a:t>
            </a:r>
            <a:r>
              <a:rPr kumimoji="1" lang="en-US" altLang="ja-JP" dirty="0"/>
              <a:t>,</a:t>
            </a:r>
            <a:r>
              <a:rPr kumimoji="1" lang="en-US" altLang="ja-JP" baseline="0" dirty="0"/>
              <a:t> </a:t>
            </a:r>
            <a:r>
              <a:rPr kumimoji="1" lang="en-US" altLang="ja-JP" baseline="0" dirty="0" err="1"/>
              <a:t>op_bez</a:t>
            </a:r>
            <a:r>
              <a:rPr kumimoji="1" lang="en-US" altLang="ja-JP" baseline="0" dirty="0"/>
              <a:t>, </a:t>
            </a:r>
            <a:r>
              <a:rPr kumimoji="1" lang="en-US" altLang="ja-JP" baseline="0" dirty="0" err="1"/>
              <a:t>op_bnz</a:t>
            </a:r>
            <a:r>
              <a:rPr kumimoji="1" lang="ja-JP" altLang="en-US" baseline="0" dirty="0"/>
              <a:t>の時は</a:t>
            </a:r>
            <a:r>
              <a:rPr kumimoji="1" lang="en-US" altLang="ja-JP" baseline="0" dirty="0" err="1"/>
              <a:t>accum</a:t>
            </a:r>
            <a:r>
              <a:rPr kumimoji="1" lang="ja-JP" altLang="en-US" baseline="0" dirty="0"/>
              <a:t>に何をいれず、そうでない時に</a:t>
            </a:r>
            <a:r>
              <a:rPr kumimoji="1" lang="en-US" altLang="ja-JP" baseline="0" dirty="0"/>
              <a:t>ALU</a:t>
            </a:r>
            <a:r>
              <a:rPr kumimoji="1" lang="ja-JP" altLang="en-US" baseline="0" dirty="0"/>
              <a:t>の出力を</a:t>
            </a:r>
            <a:r>
              <a:rPr kumimoji="1" lang="en-US" altLang="ja-JP" baseline="0" dirty="0" err="1"/>
              <a:t>accum</a:t>
            </a:r>
            <a:r>
              <a:rPr kumimoji="1" lang="ja-JP" altLang="en-US" baseline="0" dirty="0"/>
              <a:t>に入れるように変更します。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19</a:t>
            </a:fld>
            <a:endParaRPr kumimoji="1" lang="ja-JP" altLang="en-US"/>
          </a:p>
        </p:txBody>
      </p:sp>
    </p:spTree>
    <p:extLst>
      <p:ext uri="{BB962C8B-B14F-4D97-AF65-F5344CB8AC3E}">
        <p14:creationId xmlns:p14="http://schemas.microsoft.com/office/powerpoint/2010/main" val="2651798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前回のアキュムレータマシンは</a:t>
            </a:r>
            <a:r>
              <a:rPr kumimoji="1" lang="en-US" altLang="ja-JP" dirty="0"/>
              <a:t>PC</a:t>
            </a:r>
            <a:r>
              <a:rPr kumimoji="1" lang="ja-JP" altLang="en-US" dirty="0"/>
              <a:t>に従って順番にメモリから命令を読み出し（フェッチし）、実行しました。</a:t>
            </a:r>
            <a:r>
              <a:rPr kumimoji="1" lang="en-US" altLang="ja-JP" dirty="0"/>
              <a:t>PC</a:t>
            </a:r>
            <a:r>
              <a:rPr kumimoji="1" lang="ja-JP" altLang="en-US" dirty="0"/>
              <a:t>は毎クロックカウントアップすることで次々と命令を実行することができます。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a:t>
            </a:fld>
            <a:endParaRPr kumimoji="1" lang="ja-JP" altLang="en-US"/>
          </a:p>
        </p:txBody>
      </p:sp>
    </p:spTree>
    <p:extLst>
      <p:ext uri="{BB962C8B-B14F-4D97-AF65-F5344CB8AC3E}">
        <p14:creationId xmlns:p14="http://schemas.microsoft.com/office/powerpoint/2010/main" val="2625541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次にもう一点改良を行います。アキュムレータから</a:t>
            </a:r>
            <a:r>
              <a:rPr kumimoji="1" lang="en-US" altLang="ja-JP" dirty="0"/>
              <a:t>1</a:t>
            </a:r>
            <a:r>
              <a:rPr kumimoji="1" lang="ja-JP" altLang="en-US" dirty="0"/>
              <a:t>を引く際に、</a:t>
            </a:r>
            <a:r>
              <a:rPr kumimoji="1" lang="en-US" altLang="ja-JP" dirty="0"/>
              <a:t>3</a:t>
            </a:r>
            <a:r>
              <a:rPr kumimoji="1" lang="ja-JP" altLang="en-US" dirty="0"/>
              <a:t>番地に</a:t>
            </a:r>
            <a:r>
              <a:rPr kumimoji="1" lang="en-US" altLang="ja-JP" dirty="0"/>
              <a:t>1</a:t>
            </a:r>
            <a:r>
              <a:rPr kumimoji="1" lang="ja-JP" altLang="en-US" dirty="0"/>
              <a:t>を入れておき、</a:t>
            </a:r>
            <a:r>
              <a:rPr kumimoji="1" lang="en-US" altLang="ja-JP" dirty="0"/>
              <a:t>SUB</a:t>
            </a:r>
            <a:r>
              <a:rPr kumimoji="1" lang="ja-JP" altLang="en-US" dirty="0"/>
              <a:t>　３を実行しました。しかし、直接</a:t>
            </a:r>
            <a:r>
              <a:rPr kumimoji="1" lang="en-US" altLang="ja-JP" dirty="0"/>
              <a:t>1</a:t>
            </a:r>
            <a:r>
              <a:rPr kumimoji="1" lang="ja-JP" altLang="en-US" dirty="0"/>
              <a:t>を足したり、引いたりできると便利です。これを実現するのがイミーディエイト命令（</a:t>
            </a:r>
            <a:r>
              <a:rPr kumimoji="1" lang="en-US" altLang="ja-JP" dirty="0"/>
              <a:t>Immediate</a:t>
            </a:r>
            <a:r>
              <a:rPr kumimoji="1" lang="ja-JP" altLang="en-US" dirty="0"/>
              <a:t>命令）といいます。日本語では直値、即値と呼びます。</a:t>
            </a:r>
            <a:r>
              <a:rPr kumimoji="1" lang="en-US" altLang="ja-JP" dirty="0"/>
              <a:t>ADDI</a:t>
            </a:r>
            <a:r>
              <a:rPr kumimoji="1" lang="ja-JP" altLang="en-US" dirty="0"/>
              <a:t> </a:t>
            </a:r>
            <a:r>
              <a:rPr kumimoji="1" lang="en-US" altLang="ja-JP" dirty="0"/>
              <a:t>#1</a:t>
            </a:r>
            <a:r>
              <a:rPr kumimoji="1" lang="ja-JP" altLang="en-US" dirty="0" err="1"/>
              <a:t>、</a:t>
            </a:r>
            <a:r>
              <a:rPr kumimoji="1" lang="en-US" altLang="ja-JP" dirty="0"/>
              <a:t>ADDI</a:t>
            </a:r>
            <a:r>
              <a:rPr kumimoji="1" lang="ja-JP" altLang="en-US" dirty="0"/>
              <a:t> </a:t>
            </a:r>
            <a:r>
              <a:rPr kumimoji="1" lang="en-US" altLang="ja-JP" dirty="0"/>
              <a:t>#-1</a:t>
            </a:r>
            <a:r>
              <a:rPr kumimoji="1" lang="ja-JP" altLang="en-US" dirty="0" err="1"/>
              <a:t>のように</a:t>
            </a:r>
            <a:r>
              <a:rPr kumimoji="1" lang="ja-JP" altLang="en-US" dirty="0"/>
              <a:t>命令コード中の数字をそのまま計算に使うことができます。便利なのでどのマシンもこの命令を持っています。コード中の数字が直接演算に使われることを強調するために数字の頭に＃を付けています。本来これは必要ないですが、この授業では間違いを防ぐために、この記法を使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20</a:t>
            </a:fld>
            <a:endParaRPr kumimoji="1" lang="ja-JP" altLang="en-US"/>
          </a:p>
        </p:txBody>
      </p:sp>
    </p:spTree>
    <p:extLst>
      <p:ext uri="{BB962C8B-B14F-4D97-AF65-F5344CB8AC3E}">
        <p14:creationId xmlns:p14="http://schemas.microsoft.com/office/powerpoint/2010/main" val="1266034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a:t>
            </a:r>
            <a:r>
              <a:rPr kumimoji="1" lang="en-US" altLang="ja-JP" dirty="0"/>
              <a:t>ADDI</a:t>
            </a:r>
            <a:r>
              <a:rPr kumimoji="1" lang="ja-JP" altLang="en-US" dirty="0"/>
              <a:t>命令を実行します。これには</a:t>
            </a:r>
            <a:r>
              <a:rPr kumimoji="1" lang="en-US" altLang="ja-JP" dirty="0"/>
              <a:t>1110</a:t>
            </a:r>
            <a:r>
              <a:rPr kumimoji="1" lang="ja-JP" altLang="en-US" dirty="0"/>
              <a:t>を割り当てます。下位</a:t>
            </a:r>
            <a:r>
              <a:rPr kumimoji="1" lang="en-US" altLang="ja-JP" dirty="0"/>
              <a:t>8</a:t>
            </a:r>
            <a:r>
              <a:rPr kumimoji="1" lang="ja-JP" altLang="en-US" dirty="0"/>
              <a:t>ビットを計算する値に割り当てます。ここで困ったことに気づきます。命令コード中に含むことができる数字は</a:t>
            </a:r>
            <a:r>
              <a:rPr kumimoji="1" lang="en-US" altLang="ja-JP" dirty="0"/>
              <a:t>8</a:t>
            </a:r>
            <a:r>
              <a:rPr kumimoji="1" lang="ja-JP" altLang="en-US" dirty="0"/>
              <a:t>ビットなのに、このアキュムレータマシンのデータ幅は</a:t>
            </a:r>
            <a:r>
              <a:rPr kumimoji="1" lang="en-US" altLang="ja-JP" dirty="0"/>
              <a:t>16</a:t>
            </a:r>
            <a:r>
              <a:rPr kumimoji="1" lang="ja-JP" altLang="en-US" dirty="0"/>
              <a:t>ビットあります。しかも１引いたりするので基本的に符号付の数を扱う必要があります。そこで、符号拡張（</a:t>
            </a:r>
            <a:r>
              <a:rPr kumimoji="1" lang="en-US" altLang="ja-JP" dirty="0"/>
              <a:t>Sign</a:t>
            </a:r>
            <a:r>
              <a:rPr kumimoji="1" lang="ja-JP" altLang="en-US" dirty="0"/>
              <a:t> </a:t>
            </a:r>
            <a:r>
              <a:rPr kumimoji="1" lang="en-US" altLang="ja-JP" dirty="0"/>
              <a:t>Extension)</a:t>
            </a:r>
            <a:r>
              <a:rPr kumimoji="1" lang="ja-JP" altLang="en-US" dirty="0"/>
              <a:t>を行います。これは</a:t>
            </a:r>
            <a:r>
              <a:rPr kumimoji="1" lang="en-US" altLang="ja-JP" dirty="0"/>
              <a:t>8</a:t>
            </a:r>
            <a:r>
              <a:rPr kumimoji="1" lang="ja-JP" altLang="en-US" dirty="0"/>
              <a:t>ビットの最上位の符号ビットを</a:t>
            </a:r>
            <a:r>
              <a:rPr kumimoji="1" lang="en-US" altLang="ja-JP" dirty="0"/>
              <a:t>8</a:t>
            </a:r>
            <a:r>
              <a:rPr kumimoji="1" lang="ja-JP" altLang="en-US" dirty="0"/>
              <a:t>ビット分上位に補い、数を</a:t>
            </a:r>
            <a:r>
              <a:rPr kumimoji="1" lang="en-US" altLang="ja-JP" dirty="0"/>
              <a:t>16</a:t>
            </a:r>
            <a:r>
              <a:rPr kumimoji="1" lang="ja-JP" altLang="en-US" dirty="0"/>
              <a:t>ビットに引き伸ばしてやる方法です。これは、コンピュータのあらゆる場所で使います。符号を考えない場合、</a:t>
            </a:r>
            <a:r>
              <a:rPr kumimoji="1" lang="en-US" altLang="ja-JP" dirty="0"/>
              <a:t>0</a:t>
            </a:r>
            <a:r>
              <a:rPr kumimoji="1" lang="ja-JP" altLang="en-US" dirty="0"/>
              <a:t>を埋めればよく、これをゼロ拡張と呼びます。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21</a:t>
            </a:fld>
            <a:endParaRPr kumimoji="1" lang="ja-JP" altLang="en-US"/>
          </a:p>
        </p:txBody>
      </p:sp>
    </p:spTree>
    <p:extLst>
      <p:ext uri="{BB962C8B-B14F-4D97-AF65-F5344CB8AC3E}">
        <p14:creationId xmlns:p14="http://schemas.microsoft.com/office/powerpoint/2010/main" val="1857833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このイミーディエイト命令は、メモリからデータを読んでくる代わりに、オペランドを符号拡張したものを</a:t>
            </a:r>
            <a:r>
              <a:rPr kumimoji="1" lang="en-US" altLang="ja-JP" dirty="0"/>
              <a:t>ALU</a:t>
            </a:r>
            <a:r>
              <a:rPr kumimoji="1" lang="ja-JP" altLang="en-US" dirty="0"/>
              <a:t>の</a:t>
            </a:r>
            <a:r>
              <a:rPr kumimoji="1" lang="en-US" altLang="ja-JP" dirty="0"/>
              <a:t>B</a:t>
            </a:r>
            <a:r>
              <a:rPr kumimoji="1" lang="ja-JP" altLang="en-US" dirty="0"/>
              <a:t>入力に入れることで実装します。これにはマルチプレクサを使います。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22</a:t>
            </a:fld>
            <a:endParaRPr kumimoji="1" lang="ja-JP" altLang="en-US"/>
          </a:p>
        </p:txBody>
      </p:sp>
    </p:spTree>
    <p:extLst>
      <p:ext uri="{BB962C8B-B14F-4D97-AF65-F5344CB8AC3E}">
        <p14:creationId xmlns:p14="http://schemas.microsoft.com/office/powerpoint/2010/main" val="11989067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ここで、符号拡張とゼロ拡張を</a:t>
            </a:r>
            <a:r>
              <a:rPr kumimoji="1" lang="en-US" altLang="ja-JP" dirty="0"/>
              <a:t>Verilog</a:t>
            </a:r>
            <a:r>
              <a:rPr kumimoji="1" lang="ja-JP" altLang="en-US" dirty="0"/>
              <a:t>記述を紹介します。</a:t>
            </a:r>
            <a:r>
              <a:rPr kumimoji="1" lang="en-US" altLang="ja-JP" dirty="0"/>
              <a:t>{n{x}}</a:t>
            </a:r>
            <a:r>
              <a:rPr kumimoji="1" lang="ja-JP" altLang="en-US" dirty="0"/>
              <a:t>は</a:t>
            </a:r>
            <a:r>
              <a:rPr kumimoji="1" lang="ja-JP" altLang="en-US" dirty="0" err="1"/>
              <a:t>ｘ</a:t>
            </a:r>
            <a:r>
              <a:rPr kumimoji="1" lang="ja-JP" altLang="en-US" dirty="0"/>
              <a:t>をｎ回繰り返して並べる表現です。例をいくつかスライド中に示します。符号拡張はこれを利用します。</a:t>
            </a:r>
            <a:r>
              <a:rPr kumimoji="1" lang="en-US" altLang="ja-JP" dirty="0"/>
              <a:t>operand</a:t>
            </a:r>
            <a:r>
              <a:rPr kumimoji="1" lang="ja-JP" altLang="en-US" dirty="0"/>
              <a:t>は</a:t>
            </a:r>
            <a:r>
              <a:rPr kumimoji="1" lang="en-US" altLang="ja-JP" dirty="0"/>
              <a:t>8</a:t>
            </a:r>
            <a:r>
              <a:rPr kumimoji="1" lang="ja-JP" altLang="en-US" dirty="0"/>
              <a:t>ビットなので、符号ビットは</a:t>
            </a:r>
            <a:r>
              <a:rPr kumimoji="1" lang="en-US" altLang="ja-JP" dirty="0"/>
              <a:t>operand[7]</a:t>
            </a:r>
            <a:r>
              <a:rPr kumimoji="1" lang="ja-JP" altLang="en-US" dirty="0"/>
              <a:t>です。これを</a:t>
            </a:r>
            <a:r>
              <a:rPr kumimoji="1" lang="en-US" altLang="ja-JP" dirty="0"/>
              <a:t>8</a:t>
            </a:r>
            <a:r>
              <a:rPr kumimoji="1" lang="ja-JP" altLang="en-US" dirty="0"/>
              <a:t>ビット並べて</a:t>
            </a:r>
            <a:r>
              <a:rPr kumimoji="1" lang="en-US" altLang="ja-JP" dirty="0"/>
              <a:t>operand</a:t>
            </a:r>
            <a:r>
              <a:rPr kumimoji="1" lang="ja-JP" altLang="en-US" dirty="0"/>
              <a:t>と連結すれば符号拡張になります。ゼロ拡張は、この代わりに</a:t>
            </a:r>
            <a:r>
              <a:rPr kumimoji="1" lang="en-US" altLang="ja-JP" dirty="0"/>
              <a:t>0</a:t>
            </a:r>
            <a:r>
              <a:rPr kumimoji="1" lang="ja-JP" altLang="en-US" dirty="0"/>
              <a:t>を</a:t>
            </a:r>
            <a:r>
              <a:rPr kumimoji="1" lang="en-US" altLang="ja-JP" dirty="0"/>
              <a:t>8</a:t>
            </a:r>
            <a:r>
              <a:rPr kumimoji="1" lang="ja-JP" altLang="en-US" dirty="0"/>
              <a:t>つ並べます。この記述は｛｝が</a:t>
            </a:r>
            <a:r>
              <a:rPr kumimoji="1" lang="en-US" altLang="ja-JP" dirty="0"/>
              <a:t>3</a:t>
            </a:r>
            <a:r>
              <a:rPr kumimoji="1" lang="ja-JP" altLang="en-US" dirty="0"/>
              <a:t>重になるので、見難いですが、これは、ま、しょうがないと思ってくださいませ。</a:t>
            </a:r>
            <a:endParaRPr kumimoji="1" lang="en-US" altLang="ja-JP" dirty="0"/>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23</a:t>
            </a:fld>
            <a:endParaRPr kumimoji="1" lang="ja-JP" altLang="en-US"/>
          </a:p>
        </p:txBody>
      </p:sp>
    </p:spTree>
    <p:extLst>
      <p:ext uri="{BB962C8B-B14F-4D97-AF65-F5344CB8AC3E}">
        <p14:creationId xmlns:p14="http://schemas.microsoft.com/office/powerpoint/2010/main" val="5681394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ついでにバスの連結の記法を説明します。</a:t>
            </a:r>
            <a:r>
              <a:rPr kumimoji="1" lang="en-US" altLang="ja-JP" dirty="0"/>
              <a:t>Verilog</a:t>
            </a:r>
            <a:r>
              <a:rPr kumimoji="1" lang="ja-JP" altLang="en-US" dirty="0"/>
              <a:t>は｛　</a:t>
            </a:r>
            <a:r>
              <a:rPr kumimoji="1" lang="en-US" altLang="ja-JP" dirty="0"/>
              <a:t>,</a:t>
            </a:r>
            <a:r>
              <a:rPr kumimoji="1" lang="en-US" altLang="ja-JP" baseline="0" dirty="0"/>
              <a:t> }</a:t>
            </a:r>
            <a:r>
              <a:rPr kumimoji="1" lang="ja-JP" altLang="en-US" baseline="0" dirty="0"/>
              <a:t>の形で簡単に連結してバスの形にすることができます。右辺にも左辺にも使うことができます。読みやすいので良く使いますが、左右の幅の違いに注意してください。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24</a:t>
            </a:fld>
            <a:endParaRPr kumimoji="1" lang="ja-JP" altLang="en-US"/>
          </a:p>
        </p:txBody>
      </p:sp>
    </p:spTree>
    <p:extLst>
      <p:ext uri="{BB962C8B-B14F-4D97-AF65-F5344CB8AC3E}">
        <p14:creationId xmlns:p14="http://schemas.microsoft.com/office/powerpoint/2010/main" val="4044861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例えば、前回は分けて書いた記述も、</a:t>
            </a:r>
            <a:r>
              <a:rPr kumimoji="1" lang="en-US" altLang="ja-JP" dirty="0"/>
              <a:t>{</a:t>
            </a:r>
            <a:r>
              <a:rPr kumimoji="1" lang="ja-JP" altLang="en-US" dirty="0"/>
              <a:t>　｝を使って分かり易く書くことができます。下の方が分かり易いと思います。この書き方は結構良く使うのですが、左辺と右辺の幅が必ず同じになるようにご注意ください。</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25</a:t>
            </a:fld>
            <a:endParaRPr kumimoji="1" lang="ja-JP" altLang="en-US"/>
          </a:p>
        </p:txBody>
      </p:sp>
    </p:spTree>
    <p:extLst>
      <p:ext uri="{BB962C8B-B14F-4D97-AF65-F5344CB8AC3E}">
        <p14:creationId xmlns:p14="http://schemas.microsoft.com/office/powerpoint/2010/main" val="37517191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イミーディエイト命令を付加するために</a:t>
            </a:r>
            <a:r>
              <a:rPr kumimoji="1" lang="en-US" altLang="ja-JP" dirty="0"/>
              <a:t>Verilog</a:t>
            </a:r>
            <a:r>
              <a:rPr kumimoji="1" lang="ja-JP" altLang="en-US" dirty="0"/>
              <a:t>記述を修正します。オプコードが</a:t>
            </a:r>
            <a:r>
              <a:rPr kumimoji="1" lang="en-US" altLang="ja-JP" dirty="0"/>
              <a:t>ADDI</a:t>
            </a:r>
            <a:r>
              <a:rPr kumimoji="1" lang="ja-JP" altLang="en-US" dirty="0"/>
              <a:t>の時を検出し、符号拡張をした値を</a:t>
            </a:r>
            <a:r>
              <a:rPr kumimoji="1" lang="en-US" altLang="ja-JP" dirty="0"/>
              <a:t>ALU</a:t>
            </a:r>
            <a:r>
              <a:rPr kumimoji="1" lang="ja-JP" altLang="en-US" dirty="0"/>
              <a:t>の</a:t>
            </a:r>
            <a:r>
              <a:rPr kumimoji="1" lang="en-US" altLang="ja-JP" dirty="0"/>
              <a:t>B</a:t>
            </a:r>
            <a:r>
              <a:rPr kumimoji="1" lang="ja-JP" altLang="en-US" dirty="0"/>
              <a:t>入力に入れてやります。このために</a:t>
            </a:r>
            <a:r>
              <a:rPr kumimoji="1" lang="en-US" altLang="ja-JP" dirty="0" err="1"/>
              <a:t>op_addi</a:t>
            </a:r>
            <a:r>
              <a:rPr kumimoji="1" lang="ja-JP" altLang="en-US" dirty="0"/>
              <a:t>と</a:t>
            </a:r>
            <a:r>
              <a:rPr kumimoji="1" lang="en-US" altLang="ja-JP" dirty="0" err="1"/>
              <a:t>alu_b</a:t>
            </a:r>
            <a:r>
              <a:rPr kumimoji="1" lang="ja-JP" altLang="en-US" dirty="0"/>
              <a:t>という信号を宣言します。</a:t>
            </a:r>
            <a:r>
              <a:rPr kumimoji="1" lang="en-US" altLang="ja-JP" dirty="0" err="1"/>
              <a:t>alu_b</a:t>
            </a:r>
            <a:r>
              <a:rPr kumimoji="1" lang="ja-JP" altLang="en-US" dirty="0"/>
              <a:t>は</a:t>
            </a:r>
            <a:r>
              <a:rPr kumimoji="1" lang="en-US" altLang="ja-JP" dirty="0"/>
              <a:t>ALU</a:t>
            </a:r>
            <a:r>
              <a:rPr kumimoji="1" lang="ja-JP" altLang="en-US" dirty="0"/>
              <a:t>の</a:t>
            </a:r>
            <a:r>
              <a:rPr kumimoji="1" lang="en-US" altLang="ja-JP" dirty="0"/>
              <a:t>B</a:t>
            </a:r>
            <a:r>
              <a:rPr kumimoji="1" lang="ja-JP" altLang="en-US" dirty="0"/>
              <a:t>入力で、今まではメモリからの入力を直接入れてやったのですが、</a:t>
            </a:r>
            <a:r>
              <a:rPr kumimoji="1" lang="en-US" altLang="ja-JP" dirty="0" err="1"/>
              <a:t>op_addi</a:t>
            </a:r>
            <a:r>
              <a:rPr kumimoji="1" lang="ja-JP" altLang="en-US" dirty="0"/>
              <a:t>が</a:t>
            </a:r>
            <a:r>
              <a:rPr kumimoji="1" lang="en-US" altLang="ja-JP" dirty="0"/>
              <a:t>H</a:t>
            </a:r>
            <a:r>
              <a:rPr kumimoji="1" lang="ja-JP" altLang="en-US" dirty="0"/>
              <a:t>の時は、符号拡張したオペランドを入れてやるようにします。ここは、条件演算子を使います。</a:t>
            </a:r>
            <a:endParaRPr kumimoji="1" lang="en-US" altLang="ja-JP" dirty="0"/>
          </a:p>
          <a:p>
            <a:r>
              <a:rPr kumimoji="1" lang="en-US" altLang="ja-JP" dirty="0"/>
              <a:t>ADDI</a:t>
            </a:r>
            <a:r>
              <a:rPr kumimoji="1" lang="ja-JP" altLang="en-US" dirty="0"/>
              <a:t>は加算を行いますが、</a:t>
            </a:r>
            <a:r>
              <a:rPr kumimoji="1" lang="en-US" altLang="ja-JP" dirty="0"/>
              <a:t>ADDI</a:t>
            </a:r>
            <a:r>
              <a:rPr kumimoji="1" lang="ja-JP" altLang="en-US" dirty="0"/>
              <a:t>命令は</a:t>
            </a:r>
            <a:r>
              <a:rPr kumimoji="1" lang="en-US" altLang="ja-JP" dirty="0"/>
              <a:t>1110</a:t>
            </a:r>
            <a:r>
              <a:rPr kumimoji="1" lang="ja-JP" altLang="en-US" dirty="0"/>
              <a:t>で定義してあり、下</a:t>
            </a:r>
            <a:r>
              <a:rPr kumimoji="1" lang="en-US" altLang="ja-JP" dirty="0"/>
              <a:t>3</a:t>
            </a:r>
            <a:r>
              <a:rPr kumimoji="1" lang="ja-JP" altLang="en-US" dirty="0"/>
              <a:t>ビットは</a:t>
            </a:r>
            <a:r>
              <a:rPr kumimoji="1" lang="en-US" altLang="ja-JP" dirty="0"/>
              <a:t>ALU</a:t>
            </a:r>
            <a:r>
              <a:rPr kumimoji="1" lang="ja-JP" altLang="en-US" dirty="0"/>
              <a:t>の</a:t>
            </a:r>
            <a:r>
              <a:rPr kumimoji="1" lang="en-US" altLang="ja-JP" dirty="0"/>
              <a:t>ADD</a:t>
            </a:r>
            <a:r>
              <a:rPr kumimoji="1" lang="ja-JP" altLang="en-US" dirty="0"/>
              <a:t>コマンドの</a:t>
            </a:r>
            <a:r>
              <a:rPr kumimoji="1" lang="en-US" altLang="ja-JP" dirty="0"/>
              <a:t>110</a:t>
            </a:r>
            <a:r>
              <a:rPr kumimoji="1" lang="ja-JP" altLang="en-US" dirty="0"/>
              <a:t>になっています。なので、以前通りオプコードの下</a:t>
            </a:r>
            <a:r>
              <a:rPr kumimoji="1" lang="en-US" altLang="ja-JP" dirty="0"/>
              <a:t>3</a:t>
            </a:r>
            <a:r>
              <a:rPr kumimoji="1" lang="ja-JP" altLang="en-US" dirty="0"/>
              <a:t>ビットを入れてやれば良いです。これは若干セコ</a:t>
            </a:r>
            <a:r>
              <a:rPr kumimoji="1" lang="ja-JP" altLang="en-US" dirty="0" err="1"/>
              <a:t>いテク</a:t>
            </a:r>
            <a:r>
              <a:rPr kumimoji="1" lang="ja-JP" altLang="en-US" dirty="0"/>
              <a:t>ニックで一般性はないです。では、イミーディエイト命令を使ったプログラムを動かしてみましょう。</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26</a:t>
            </a:fld>
            <a:endParaRPr kumimoji="1" lang="ja-JP" altLang="en-US"/>
          </a:p>
        </p:txBody>
      </p:sp>
    </p:spTree>
    <p:extLst>
      <p:ext uri="{BB962C8B-B14F-4D97-AF65-F5344CB8AC3E}">
        <p14:creationId xmlns:p14="http://schemas.microsoft.com/office/powerpoint/2010/main" val="28715678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今まで出てきた演算、ロード、ストア命令をまとめます。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27</a:t>
            </a:fld>
            <a:endParaRPr kumimoji="1" lang="ja-JP" altLang="en-US"/>
          </a:p>
        </p:txBody>
      </p:sp>
    </p:spTree>
    <p:extLst>
      <p:ext uri="{BB962C8B-B14F-4D97-AF65-F5344CB8AC3E}">
        <p14:creationId xmlns:p14="http://schemas.microsoft.com/office/powerpoint/2010/main" val="2047838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今回付け加えた分岐命令、</a:t>
            </a:r>
            <a:r>
              <a:rPr kumimoji="1" lang="en-US" altLang="ja-JP" dirty="0"/>
              <a:t>ADDI</a:t>
            </a:r>
            <a:r>
              <a:rPr kumimoji="1" lang="ja-JP" altLang="en-US" dirty="0"/>
              <a:t>命令をまとめます。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28</a:t>
            </a:fld>
            <a:endParaRPr kumimoji="1" lang="ja-JP" altLang="en-US"/>
          </a:p>
        </p:txBody>
      </p:sp>
    </p:spTree>
    <p:extLst>
      <p:ext uri="{BB962C8B-B14F-4D97-AF65-F5344CB8AC3E}">
        <p14:creationId xmlns:p14="http://schemas.microsoft.com/office/powerpoint/2010/main" val="312594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29</a:t>
            </a:fld>
            <a:endParaRPr kumimoji="1" lang="ja-JP" altLang="en-US"/>
          </a:p>
        </p:txBody>
      </p:sp>
    </p:spTree>
    <p:extLst>
      <p:ext uri="{BB962C8B-B14F-4D97-AF65-F5344CB8AC3E}">
        <p14:creationId xmlns:p14="http://schemas.microsoft.com/office/powerpoint/2010/main" val="3406703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０番地に</a:t>
            </a:r>
            <a:r>
              <a:rPr kumimoji="1" lang="en-US" altLang="ja-JP" dirty="0"/>
              <a:t>X</a:t>
            </a:r>
            <a:r>
              <a:rPr kumimoji="1" lang="ja-JP" altLang="en-US" dirty="0" err="1"/>
              <a:t>、</a:t>
            </a:r>
            <a:r>
              <a:rPr kumimoji="1" lang="en-US" altLang="ja-JP" dirty="0"/>
              <a:t>1</a:t>
            </a:r>
            <a:r>
              <a:rPr kumimoji="1" lang="ja-JP" altLang="en-US" dirty="0"/>
              <a:t>番地に</a:t>
            </a:r>
            <a:r>
              <a:rPr kumimoji="1" lang="en-US" altLang="ja-JP" dirty="0"/>
              <a:t>Y</a:t>
            </a:r>
            <a:r>
              <a:rPr kumimoji="1" lang="ja-JP" altLang="en-US" dirty="0"/>
              <a:t>が入っている状態で、</a:t>
            </a:r>
            <a:r>
              <a:rPr kumimoji="1" lang="en-US" altLang="ja-JP" dirty="0"/>
              <a:t>X+Y</a:t>
            </a:r>
            <a:r>
              <a:rPr kumimoji="1" lang="ja-JP" altLang="en-US" dirty="0"/>
              <a:t>を計算して</a:t>
            </a:r>
            <a:r>
              <a:rPr kumimoji="1" lang="en-US" altLang="ja-JP" dirty="0"/>
              <a:t>2</a:t>
            </a:r>
            <a:r>
              <a:rPr kumimoji="1" lang="ja-JP" altLang="en-US" dirty="0"/>
              <a:t>番地にしまうのは以下のように実行されます。最初のページは、</a:t>
            </a:r>
            <a:r>
              <a:rPr kumimoji="1" lang="en-US" altLang="ja-JP" dirty="0"/>
              <a:t>PC</a:t>
            </a:r>
            <a:r>
              <a:rPr kumimoji="1" lang="ja-JP" altLang="en-US" dirty="0"/>
              <a:t>が</a:t>
            </a:r>
            <a:r>
              <a:rPr kumimoji="1" lang="en-US" altLang="ja-JP" dirty="0"/>
              <a:t>0</a:t>
            </a:r>
            <a:r>
              <a:rPr kumimoji="1" lang="ja-JP" altLang="en-US" dirty="0"/>
              <a:t>で</a:t>
            </a:r>
            <a:r>
              <a:rPr kumimoji="1" lang="en-US" altLang="ja-JP" dirty="0"/>
              <a:t>LD</a:t>
            </a:r>
            <a:r>
              <a:rPr kumimoji="1" lang="ja-JP" altLang="en-US" dirty="0"/>
              <a:t> ０が実行されています。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3</a:t>
            </a:fld>
            <a:endParaRPr kumimoji="1" lang="ja-JP" altLang="en-US"/>
          </a:p>
        </p:txBody>
      </p:sp>
    </p:spTree>
    <p:extLst>
      <p:ext uri="{BB962C8B-B14F-4D97-AF65-F5344CB8AC3E}">
        <p14:creationId xmlns:p14="http://schemas.microsoft.com/office/powerpoint/2010/main" val="1007557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だんだん新しい構文が減ってきました。今回はビット操作に関連するものです。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30</a:t>
            </a:fld>
            <a:endParaRPr kumimoji="1" lang="ja-JP" altLang="en-US"/>
          </a:p>
        </p:txBody>
      </p:sp>
    </p:spTree>
    <p:extLst>
      <p:ext uri="{BB962C8B-B14F-4D97-AF65-F5344CB8AC3E}">
        <p14:creationId xmlns:p14="http://schemas.microsoft.com/office/powerpoint/2010/main" val="36106074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31</a:t>
            </a:fld>
            <a:endParaRPr kumimoji="1" lang="ja-JP" altLang="en-US"/>
          </a:p>
        </p:txBody>
      </p:sp>
    </p:spTree>
    <p:extLst>
      <p:ext uri="{BB962C8B-B14F-4D97-AF65-F5344CB8AC3E}">
        <p14:creationId xmlns:p14="http://schemas.microsoft.com/office/powerpoint/2010/main" val="3823447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が</a:t>
            </a:r>
            <a:r>
              <a:rPr kumimoji="1" lang="en-US" altLang="ja-JP" dirty="0"/>
              <a:t>1</a:t>
            </a:r>
            <a:r>
              <a:rPr kumimoji="1" lang="ja-JP" altLang="en-US" dirty="0"/>
              <a:t>になって、</a:t>
            </a:r>
            <a:r>
              <a:rPr kumimoji="1" lang="en-US" altLang="ja-JP" dirty="0"/>
              <a:t>1</a:t>
            </a:r>
            <a:r>
              <a:rPr kumimoji="1" lang="ja-JP" altLang="en-US" dirty="0"/>
              <a:t>番地の命令</a:t>
            </a:r>
            <a:r>
              <a:rPr kumimoji="1" lang="en-US" altLang="ja-JP" dirty="0"/>
              <a:t>ADD</a:t>
            </a:r>
            <a:r>
              <a:rPr kumimoji="1" lang="ja-JP" altLang="en-US" dirty="0"/>
              <a:t> </a:t>
            </a:r>
            <a:r>
              <a:rPr kumimoji="1" lang="en-US" altLang="ja-JP" dirty="0"/>
              <a:t>1</a:t>
            </a:r>
            <a:r>
              <a:rPr kumimoji="1" lang="ja-JP" altLang="en-US" dirty="0"/>
              <a:t>が実行されます。この時</a:t>
            </a:r>
            <a:r>
              <a:rPr kumimoji="1" lang="en-US" altLang="ja-JP" dirty="0"/>
              <a:t>ACC</a:t>
            </a:r>
            <a:r>
              <a:rPr kumimoji="1" lang="ja-JP" altLang="en-US" dirty="0" err="1"/>
              <a:t>には</a:t>
            </a:r>
            <a:r>
              <a:rPr kumimoji="1" lang="ja-JP" altLang="en-US" dirty="0"/>
              <a:t>前の命令の実行結果である</a:t>
            </a:r>
            <a:r>
              <a:rPr kumimoji="1" lang="en-US" altLang="ja-JP" dirty="0"/>
              <a:t>X</a:t>
            </a:r>
            <a:r>
              <a:rPr kumimoji="1" lang="ja-JP" altLang="en-US" dirty="0"/>
              <a:t>が入っていますので、</a:t>
            </a:r>
            <a:r>
              <a:rPr kumimoji="1" lang="en-US" altLang="ja-JP" dirty="0"/>
              <a:t>X+Y</a:t>
            </a:r>
            <a:r>
              <a:rPr kumimoji="1" lang="ja-JP" altLang="en-US" dirty="0"/>
              <a:t>が計算され</a:t>
            </a:r>
            <a:r>
              <a:rPr kumimoji="1" lang="en-US" altLang="ja-JP" dirty="0"/>
              <a:t>ACC</a:t>
            </a:r>
            <a:r>
              <a:rPr kumimoji="1" lang="ja-JP" altLang="en-US" dirty="0" err="1"/>
              <a:t>に保</a:t>
            </a:r>
            <a:r>
              <a:rPr kumimoji="1" lang="ja-JP" altLang="en-US" dirty="0"/>
              <a:t>存されます。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4</a:t>
            </a:fld>
            <a:endParaRPr kumimoji="1" lang="ja-JP" altLang="en-US"/>
          </a:p>
        </p:txBody>
      </p:sp>
    </p:spTree>
    <p:extLst>
      <p:ext uri="{BB962C8B-B14F-4D97-AF65-F5344CB8AC3E}">
        <p14:creationId xmlns:p14="http://schemas.microsoft.com/office/powerpoint/2010/main" val="3265397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は再びカウントアップされて２になり、</a:t>
            </a:r>
            <a:r>
              <a:rPr kumimoji="1" lang="en-US" altLang="ja-JP" dirty="0"/>
              <a:t>ST</a:t>
            </a:r>
            <a:r>
              <a:rPr kumimoji="1" lang="ja-JP" altLang="en-US" dirty="0"/>
              <a:t>　２が実行されます。ここではメモリの</a:t>
            </a:r>
            <a:r>
              <a:rPr kumimoji="1" lang="en-US" altLang="ja-JP" dirty="0"/>
              <a:t>we</a:t>
            </a:r>
            <a:r>
              <a:rPr kumimoji="1" lang="ja-JP" altLang="en-US" dirty="0"/>
              <a:t>が</a:t>
            </a:r>
            <a:r>
              <a:rPr kumimoji="1" lang="en-US" altLang="ja-JP" dirty="0"/>
              <a:t>1</a:t>
            </a:r>
            <a:r>
              <a:rPr kumimoji="1" lang="ja-JP" altLang="en-US" dirty="0"/>
              <a:t>になって</a:t>
            </a:r>
            <a:r>
              <a:rPr kumimoji="1" lang="en-US" altLang="ja-JP" dirty="0"/>
              <a:t>ACC</a:t>
            </a:r>
            <a:r>
              <a:rPr kumimoji="1" lang="ja-JP" altLang="en-US" dirty="0"/>
              <a:t>の値が</a:t>
            </a:r>
            <a:r>
              <a:rPr kumimoji="1" lang="en-US" altLang="ja-JP" dirty="0"/>
              <a:t>2</a:t>
            </a:r>
            <a:r>
              <a:rPr kumimoji="1" lang="ja-JP" altLang="en-US" dirty="0"/>
              <a:t>番地に格納されます。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5</a:t>
            </a:fld>
            <a:endParaRPr kumimoji="1" lang="ja-JP" altLang="en-US"/>
          </a:p>
        </p:txBody>
      </p:sp>
    </p:spTree>
    <p:extLst>
      <p:ext uri="{BB962C8B-B14F-4D97-AF65-F5344CB8AC3E}">
        <p14:creationId xmlns:p14="http://schemas.microsoft.com/office/powerpoint/2010/main" val="680902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のマシンは、命令メモリに入っている命令を一つずつ順番に実行しました。すなわち猪突猛進で先に進むだけで、判断をしてそれに基づいてやることを変えることができません。これはすなわち繰り返しができないということです。繰り返しができないでやることを全部予め指定しておかなければならないと、これは不便です。自動機械として意味がないです。これはアルゴリズムが実行できないということになります。では、どうすればいいか、というと分岐命令をつけたし、計算結果について判断し、その結果に基づいてプログラムの実行を変えてやれば良いので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6</a:t>
            </a:fld>
            <a:endParaRPr kumimoji="1" lang="ja-JP" altLang="en-US"/>
          </a:p>
        </p:txBody>
      </p:sp>
    </p:spTree>
    <p:extLst>
      <p:ext uri="{BB962C8B-B14F-4D97-AF65-F5344CB8AC3E}">
        <p14:creationId xmlns:p14="http://schemas.microsoft.com/office/powerpoint/2010/main" val="300673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ここでは、最も簡単な分岐命令を導入します。これは</a:t>
            </a:r>
            <a:r>
              <a:rPr kumimoji="1" lang="en-US" altLang="ja-JP" dirty="0"/>
              <a:t>ACC</a:t>
            </a:r>
            <a:r>
              <a:rPr kumimoji="1" lang="ja-JP" altLang="en-US" dirty="0"/>
              <a:t>の中身に応じて</a:t>
            </a:r>
            <a:r>
              <a:rPr kumimoji="1" lang="en-US" altLang="ja-JP" dirty="0"/>
              <a:t>PC</a:t>
            </a:r>
            <a:r>
              <a:rPr kumimoji="1" lang="ja-JP" altLang="en-US" dirty="0"/>
              <a:t>の内容を変更します。</a:t>
            </a:r>
            <a:r>
              <a:rPr kumimoji="1" lang="en-US" altLang="ja-JP" dirty="0"/>
              <a:t>BEZ</a:t>
            </a:r>
            <a:r>
              <a:rPr kumimoji="1" lang="ja-JP" altLang="en-US" dirty="0"/>
              <a:t>　</a:t>
            </a:r>
            <a:r>
              <a:rPr kumimoji="1" lang="en-US" altLang="ja-JP" dirty="0"/>
              <a:t>X</a:t>
            </a:r>
            <a:r>
              <a:rPr kumimoji="1" lang="ja-JP" altLang="en-US" dirty="0"/>
              <a:t>は、</a:t>
            </a:r>
            <a:r>
              <a:rPr kumimoji="1" lang="en-US" altLang="ja-JP" dirty="0"/>
              <a:t>Branch</a:t>
            </a:r>
            <a:r>
              <a:rPr kumimoji="1" lang="ja-JP" altLang="en-US" dirty="0"/>
              <a:t> </a:t>
            </a:r>
            <a:r>
              <a:rPr kumimoji="1" lang="en-US" altLang="ja-JP" dirty="0"/>
              <a:t>Equal</a:t>
            </a:r>
            <a:r>
              <a:rPr kumimoji="1" lang="ja-JP" altLang="en-US" dirty="0"/>
              <a:t> </a:t>
            </a:r>
            <a:r>
              <a:rPr kumimoji="1" lang="en-US" altLang="ja-JP" dirty="0"/>
              <a:t>Zero</a:t>
            </a:r>
            <a:r>
              <a:rPr kumimoji="1" lang="ja-JP" altLang="en-US" dirty="0"/>
              <a:t>のニーモニック表現で、</a:t>
            </a:r>
            <a:r>
              <a:rPr kumimoji="1" lang="en-US" altLang="ja-JP" dirty="0"/>
              <a:t>ACC</a:t>
            </a:r>
            <a:r>
              <a:rPr kumimoji="1" lang="ja-JP" altLang="en-US" dirty="0"/>
              <a:t>が</a:t>
            </a:r>
            <a:r>
              <a:rPr kumimoji="1" lang="en-US" altLang="ja-JP" dirty="0"/>
              <a:t>0</a:t>
            </a:r>
            <a:r>
              <a:rPr kumimoji="1" lang="ja-JP" altLang="en-US" dirty="0"/>
              <a:t>ならば</a:t>
            </a:r>
            <a:r>
              <a:rPr kumimoji="1" lang="en-US" altLang="ja-JP" dirty="0"/>
              <a:t>PC</a:t>
            </a:r>
            <a:r>
              <a:rPr kumimoji="1" lang="ja-JP" altLang="en-US" dirty="0"/>
              <a:t>は</a:t>
            </a:r>
            <a:r>
              <a:rPr kumimoji="1" lang="en-US" altLang="ja-JP" dirty="0"/>
              <a:t>X</a:t>
            </a:r>
            <a:r>
              <a:rPr kumimoji="1" lang="ja-JP" altLang="en-US" dirty="0"/>
              <a:t>になります。つまり、次は</a:t>
            </a:r>
            <a:r>
              <a:rPr kumimoji="1" lang="en-US" altLang="ja-JP" dirty="0"/>
              <a:t>X</a:t>
            </a:r>
            <a:r>
              <a:rPr kumimoji="1" lang="ja-JP" altLang="en-US" dirty="0"/>
              <a:t>番地からプログラムを実行します。このことを分岐が成立（</a:t>
            </a:r>
            <a:r>
              <a:rPr kumimoji="1" lang="en-US" altLang="ja-JP" dirty="0"/>
              <a:t>taken)</a:t>
            </a:r>
            <a:r>
              <a:rPr kumimoji="1" lang="ja-JP" altLang="en-US" dirty="0"/>
              <a:t>したと呼びます。日本語では、</a:t>
            </a:r>
            <a:r>
              <a:rPr kumimoji="1" lang="en-US" altLang="ja-JP" dirty="0"/>
              <a:t>X</a:t>
            </a:r>
            <a:r>
              <a:rPr kumimoji="1" lang="ja-JP" altLang="en-US" dirty="0"/>
              <a:t>に飛ぶと言うことが多いです。条件が成り立たなければ、分岐命令は無視され、普段通り次の命令を実行します。つまりこの命令ではなにもやらないことになります。</a:t>
            </a:r>
            <a:endParaRPr kumimoji="1" lang="en-US" altLang="ja-JP" dirty="0"/>
          </a:p>
          <a:p>
            <a:r>
              <a:rPr kumimoji="1" lang="ja-JP" altLang="en-US" dirty="0"/>
              <a:t>ここで、オプコードは</a:t>
            </a:r>
            <a:r>
              <a:rPr kumimoji="1" lang="en-US" altLang="ja-JP" dirty="0"/>
              <a:t>1001</a:t>
            </a:r>
            <a:r>
              <a:rPr kumimoji="1" lang="ja-JP" altLang="en-US" dirty="0"/>
              <a:t>にしました。これは</a:t>
            </a:r>
            <a:r>
              <a:rPr kumimoji="1" lang="en-US" altLang="ja-JP" dirty="0"/>
              <a:t>1000</a:t>
            </a:r>
            <a:r>
              <a:rPr kumimoji="1" lang="ja-JP" altLang="en-US" dirty="0"/>
              <a:t>が</a:t>
            </a:r>
            <a:r>
              <a:rPr kumimoji="1" lang="en-US" altLang="ja-JP" dirty="0"/>
              <a:t>ST</a:t>
            </a:r>
            <a:r>
              <a:rPr kumimoji="1" lang="ja-JP" altLang="en-US" dirty="0"/>
              <a:t>命令なので単純にその次を割り当てたのです。</a:t>
            </a:r>
            <a:r>
              <a:rPr kumimoji="1" lang="en-US" altLang="ja-JP" dirty="0"/>
              <a:t>BNZ</a:t>
            </a:r>
            <a:r>
              <a:rPr kumimoji="1" lang="ja-JP" altLang="en-US" dirty="0"/>
              <a:t>は</a:t>
            </a:r>
            <a:r>
              <a:rPr kumimoji="1" lang="en-US" altLang="ja-JP" dirty="0"/>
              <a:t>Branch</a:t>
            </a:r>
            <a:r>
              <a:rPr kumimoji="1" lang="ja-JP" altLang="en-US" dirty="0"/>
              <a:t> </a:t>
            </a:r>
            <a:r>
              <a:rPr kumimoji="1" lang="en-US" altLang="ja-JP" dirty="0"/>
              <a:t>Not</a:t>
            </a:r>
            <a:r>
              <a:rPr kumimoji="1" lang="ja-JP" altLang="en-US" dirty="0"/>
              <a:t> </a:t>
            </a:r>
            <a:r>
              <a:rPr kumimoji="1" lang="en-US" altLang="ja-JP" dirty="0"/>
              <a:t>equal</a:t>
            </a:r>
            <a:r>
              <a:rPr kumimoji="1" lang="ja-JP" altLang="en-US" dirty="0"/>
              <a:t> </a:t>
            </a:r>
            <a:r>
              <a:rPr kumimoji="1" lang="en-US" altLang="ja-JP" dirty="0"/>
              <a:t>Zero</a:t>
            </a:r>
            <a:r>
              <a:rPr kumimoji="1" lang="ja-JP" altLang="en-US" dirty="0"/>
              <a:t>で、</a:t>
            </a:r>
            <a:r>
              <a:rPr kumimoji="1" lang="en-US" altLang="ja-JP" dirty="0"/>
              <a:t>ACC</a:t>
            </a:r>
            <a:r>
              <a:rPr kumimoji="1" lang="ja-JP" altLang="en-US" dirty="0"/>
              <a:t>が</a:t>
            </a:r>
            <a:r>
              <a:rPr kumimoji="1" lang="en-US" altLang="ja-JP" dirty="0"/>
              <a:t>0</a:t>
            </a:r>
            <a:r>
              <a:rPr kumimoji="1" lang="ja-JP" altLang="en-US" dirty="0"/>
              <a:t>でなければ</a:t>
            </a:r>
            <a:r>
              <a:rPr kumimoji="1" lang="en-US" altLang="ja-JP" dirty="0"/>
              <a:t>PC</a:t>
            </a:r>
            <a:r>
              <a:rPr kumimoji="1" lang="ja-JP" altLang="en-US" dirty="0"/>
              <a:t>が</a:t>
            </a:r>
            <a:r>
              <a:rPr kumimoji="1" lang="en-US" altLang="ja-JP" dirty="0"/>
              <a:t>X</a:t>
            </a:r>
            <a:r>
              <a:rPr kumimoji="1" lang="ja-JP" altLang="en-US" dirty="0"/>
              <a:t>になり、プログラムは</a:t>
            </a:r>
            <a:r>
              <a:rPr kumimoji="1" lang="en-US" altLang="ja-JP" dirty="0"/>
              <a:t>X</a:t>
            </a:r>
            <a:r>
              <a:rPr kumimoji="1" lang="ja-JP" altLang="en-US" dirty="0"/>
              <a:t>番地に飛びます。オプコードは</a:t>
            </a:r>
            <a:r>
              <a:rPr kumimoji="1" lang="en-US" altLang="ja-JP" dirty="0"/>
              <a:t>1010</a:t>
            </a:r>
            <a:r>
              <a:rPr kumimoji="1" lang="ja-JP" altLang="en-US" dirty="0"/>
              <a:t>です。この分岐命令のオペランドは飛び先の命令メモリのアドレスです。分岐命令以外の命令は、この部分がデータメモリのアドレスに当たっていました。この点でも分岐命令はそれ以外の命令と全く違っていることがわか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7</a:t>
            </a:fld>
            <a:endParaRPr kumimoji="1" lang="ja-JP" altLang="en-US"/>
          </a:p>
        </p:txBody>
      </p:sp>
    </p:spTree>
    <p:extLst>
      <p:ext uri="{BB962C8B-B14F-4D97-AF65-F5344CB8AC3E}">
        <p14:creationId xmlns:p14="http://schemas.microsoft.com/office/powerpoint/2010/main" val="1345021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分岐命令を使うと繰り返しを使ったアルゴリズムが実行できます。この図は、</a:t>
            </a:r>
            <a:r>
              <a:rPr kumimoji="1" lang="en-US" altLang="ja-JP" dirty="0"/>
              <a:t>1</a:t>
            </a:r>
            <a:r>
              <a:rPr kumimoji="1" lang="ja-JP" altLang="en-US" dirty="0"/>
              <a:t>番地の値</a:t>
            </a:r>
            <a:r>
              <a:rPr kumimoji="1" lang="en-US" altLang="ja-JP" dirty="0"/>
              <a:t>m</a:t>
            </a:r>
            <a:r>
              <a:rPr kumimoji="1" lang="ja-JP" altLang="en-US" dirty="0"/>
              <a:t>と２番地の値</a:t>
            </a:r>
            <a:r>
              <a:rPr kumimoji="1" lang="en-US" altLang="ja-JP" dirty="0"/>
              <a:t>n</a:t>
            </a:r>
            <a:r>
              <a:rPr kumimoji="1" lang="ja-JP" altLang="en-US" dirty="0"/>
              <a:t>の値の掛け算を行うプログラムです。まず、</a:t>
            </a:r>
            <a:r>
              <a:rPr kumimoji="1" lang="en-US" altLang="ja-JP" dirty="0"/>
              <a:t>0</a:t>
            </a:r>
            <a:r>
              <a:rPr kumimoji="1" lang="ja-JP" altLang="en-US" dirty="0"/>
              <a:t>番地を</a:t>
            </a:r>
            <a:r>
              <a:rPr kumimoji="1" lang="en-US" altLang="ja-JP" dirty="0"/>
              <a:t>0</a:t>
            </a:r>
            <a:r>
              <a:rPr kumimoji="1" lang="ja-JP" altLang="en-US" dirty="0"/>
              <a:t>に初期化しておき、</a:t>
            </a:r>
            <a:r>
              <a:rPr kumimoji="1" lang="en-US" altLang="ja-JP" dirty="0"/>
              <a:t>1</a:t>
            </a:r>
            <a:r>
              <a:rPr kumimoji="1" lang="ja-JP" altLang="en-US" dirty="0"/>
              <a:t>番地に</a:t>
            </a:r>
            <a:r>
              <a:rPr kumimoji="1" lang="ja-JP" altLang="en-US" dirty="0" err="1"/>
              <a:t>ｍ</a:t>
            </a:r>
            <a:r>
              <a:rPr kumimoji="1" lang="ja-JP" altLang="en-US" dirty="0"/>
              <a:t>、</a:t>
            </a:r>
            <a:r>
              <a:rPr kumimoji="1" lang="en-US" altLang="ja-JP" dirty="0"/>
              <a:t>2</a:t>
            </a:r>
            <a:r>
              <a:rPr kumimoji="1" lang="ja-JP" altLang="en-US" dirty="0"/>
              <a:t>番地にｎを入れておきます。さらに</a:t>
            </a:r>
            <a:r>
              <a:rPr kumimoji="1" lang="en-US" altLang="ja-JP" dirty="0"/>
              <a:t>3</a:t>
            </a:r>
            <a:r>
              <a:rPr kumimoji="1" lang="ja-JP" altLang="en-US" dirty="0"/>
              <a:t>番地を</a:t>
            </a:r>
            <a:r>
              <a:rPr kumimoji="1" lang="en-US" altLang="ja-JP" dirty="0"/>
              <a:t>1</a:t>
            </a:r>
            <a:r>
              <a:rPr kumimoji="1" lang="ja-JP" altLang="en-US" dirty="0"/>
              <a:t>にしておきます。</a:t>
            </a:r>
            <a:r>
              <a:rPr kumimoji="1" lang="en-US" altLang="ja-JP" dirty="0"/>
              <a:t>0</a:t>
            </a:r>
            <a:r>
              <a:rPr kumimoji="1" lang="ja-JP" altLang="en-US" dirty="0"/>
              <a:t>番地から</a:t>
            </a:r>
            <a:r>
              <a:rPr kumimoji="1" lang="en-US" altLang="ja-JP" dirty="0"/>
              <a:t>ACC</a:t>
            </a:r>
            <a:r>
              <a:rPr kumimoji="1" lang="ja-JP" altLang="en-US" dirty="0"/>
              <a:t>に</a:t>
            </a:r>
            <a:r>
              <a:rPr kumimoji="1" lang="en-US" altLang="ja-JP" dirty="0"/>
              <a:t>LD</a:t>
            </a:r>
            <a:r>
              <a:rPr kumimoji="1" lang="ja-JP" altLang="en-US" dirty="0"/>
              <a:t>し、</a:t>
            </a:r>
            <a:r>
              <a:rPr kumimoji="1" lang="en-US" altLang="ja-JP" dirty="0"/>
              <a:t>1</a:t>
            </a:r>
            <a:r>
              <a:rPr kumimoji="1" lang="ja-JP" altLang="en-US" dirty="0"/>
              <a:t>番地の内容を足して</a:t>
            </a:r>
            <a:r>
              <a:rPr kumimoji="1" lang="en-US" altLang="ja-JP" dirty="0"/>
              <a:t>0</a:t>
            </a:r>
            <a:r>
              <a:rPr kumimoji="1" lang="ja-JP" altLang="en-US" dirty="0"/>
              <a:t>番地にしまいます。これで</a:t>
            </a:r>
            <a:r>
              <a:rPr kumimoji="1" lang="ja-JP" altLang="en-US" dirty="0" err="1"/>
              <a:t>ｍ</a:t>
            </a:r>
            <a:r>
              <a:rPr kumimoji="1" lang="ja-JP" altLang="en-US" dirty="0"/>
              <a:t>を</a:t>
            </a:r>
            <a:r>
              <a:rPr kumimoji="1" lang="en-US" altLang="ja-JP" dirty="0"/>
              <a:t>1</a:t>
            </a:r>
            <a:r>
              <a:rPr kumimoji="1" lang="ja-JP" altLang="en-US" dirty="0"/>
              <a:t>回足すことになります。次に</a:t>
            </a:r>
            <a:r>
              <a:rPr kumimoji="1" lang="en-US" altLang="ja-JP" dirty="0"/>
              <a:t>2</a:t>
            </a:r>
            <a:r>
              <a:rPr kumimoji="1" lang="ja-JP" altLang="en-US" dirty="0"/>
              <a:t>番地の値を</a:t>
            </a:r>
            <a:r>
              <a:rPr kumimoji="1" lang="en-US" altLang="ja-JP" dirty="0"/>
              <a:t>LD</a:t>
            </a:r>
            <a:r>
              <a:rPr kumimoji="1" lang="ja-JP" altLang="en-US" dirty="0"/>
              <a:t>し、１を引きます。このために</a:t>
            </a:r>
            <a:r>
              <a:rPr kumimoji="1" lang="en-US" altLang="ja-JP" dirty="0"/>
              <a:t>3</a:t>
            </a:r>
            <a:r>
              <a:rPr kumimoji="1" lang="ja-JP" altLang="en-US" dirty="0"/>
              <a:t>番地を</a:t>
            </a:r>
            <a:r>
              <a:rPr kumimoji="1" lang="en-US" altLang="ja-JP" dirty="0"/>
              <a:t>1</a:t>
            </a:r>
            <a:r>
              <a:rPr kumimoji="1" lang="ja-JP" altLang="en-US" dirty="0"/>
              <a:t>にしておくわけです。引いた値は再び</a:t>
            </a:r>
            <a:r>
              <a:rPr kumimoji="1" lang="en-US" altLang="ja-JP" dirty="0"/>
              <a:t>2</a:t>
            </a:r>
            <a:r>
              <a:rPr kumimoji="1" lang="ja-JP" altLang="en-US" dirty="0"/>
              <a:t>番地に戻します。これで、ｍを一回足すたびにｎから１を引くことになります。</a:t>
            </a:r>
            <a:r>
              <a:rPr kumimoji="1" lang="en-US" altLang="ja-JP" dirty="0"/>
              <a:t>ACC</a:t>
            </a:r>
            <a:r>
              <a:rPr kumimoji="1" lang="ja-JP" altLang="en-US" dirty="0" err="1"/>
              <a:t>には</a:t>
            </a:r>
            <a:r>
              <a:rPr kumimoji="1" lang="ja-JP" altLang="en-US" dirty="0"/>
              <a:t>ｎが残っているので、ここで</a:t>
            </a:r>
            <a:r>
              <a:rPr kumimoji="1" lang="en-US" altLang="ja-JP" dirty="0"/>
              <a:t>BNZ</a:t>
            </a:r>
            <a:r>
              <a:rPr kumimoji="1" lang="ja-JP" altLang="en-US" dirty="0"/>
              <a:t> </a:t>
            </a:r>
            <a:r>
              <a:rPr kumimoji="1" lang="en-US" altLang="ja-JP" dirty="0"/>
              <a:t>0</a:t>
            </a:r>
            <a:r>
              <a:rPr kumimoji="1" lang="ja-JP" altLang="en-US" dirty="0"/>
              <a:t>を実行すると、ｎが</a:t>
            </a:r>
            <a:r>
              <a:rPr kumimoji="1" lang="en-US" altLang="ja-JP" dirty="0"/>
              <a:t>0</a:t>
            </a:r>
            <a:r>
              <a:rPr kumimoji="1" lang="ja-JP" altLang="en-US" dirty="0"/>
              <a:t>でなければ、</a:t>
            </a:r>
            <a:r>
              <a:rPr kumimoji="1" lang="en-US" altLang="ja-JP" dirty="0"/>
              <a:t>0</a:t>
            </a:r>
            <a:r>
              <a:rPr kumimoji="1" lang="ja-JP" altLang="en-US" dirty="0"/>
              <a:t>番地にプログラムが戻り、以上の動作が繰り返されます。</a:t>
            </a:r>
            <a:r>
              <a:rPr kumimoji="1" lang="en-US" altLang="ja-JP" dirty="0"/>
              <a:t>0</a:t>
            </a:r>
            <a:r>
              <a:rPr kumimoji="1" lang="ja-JP" altLang="en-US" dirty="0"/>
              <a:t>になれば、プログラムは終了します。このままではプログラムカウンタが先に進んでしまうため、次に</a:t>
            </a:r>
            <a:r>
              <a:rPr kumimoji="1" lang="en-US" altLang="ja-JP" dirty="0"/>
              <a:t>BEZ</a:t>
            </a:r>
            <a:r>
              <a:rPr kumimoji="1" lang="ja-JP" altLang="en-US" dirty="0"/>
              <a:t> </a:t>
            </a:r>
            <a:r>
              <a:rPr kumimoji="1" lang="en-US" altLang="ja-JP" dirty="0"/>
              <a:t>7</a:t>
            </a:r>
            <a:r>
              <a:rPr kumimoji="1" lang="ja-JP" altLang="en-US" dirty="0"/>
              <a:t>を入れておきます。ここまで来た時は</a:t>
            </a:r>
            <a:r>
              <a:rPr kumimoji="1" lang="en-US" altLang="ja-JP" dirty="0"/>
              <a:t>ACC</a:t>
            </a:r>
            <a:r>
              <a:rPr kumimoji="1" lang="ja-JP" altLang="en-US" dirty="0"/>
              <a:t>の値は</a:t>
            </a:r>
            <a:r>
              <a:rPr kumimoji="1" lang="en-US" altLang="ja-JP" dirty="0"/>
              <a:t>0</a:t>
            </a:r>
            <a:r>
              <a:rPr kumimoji="1" lang="ja-JP" altLang="en-US" dirty="0"/>
              <a:t>なので、この</a:t>
            </a:r>
            <a:r>
              <a:rPr kumimoji="1" lang="en-US" altLang="ja-JP" dirty="0"/>
              <a:t>BEZ</a:t>
            </a:r>
            <a:r>
              <a:rPr kumimoji="1" lang="ja-JP" altLang="en-US" dirty="0"/>
              <a:t>は必ず成立し、自分自身に飛ぶので、無限ループになります。これによりプログラムは停止します。このように無限ループを利用して停止させることをダイナミックストップと呼ぶことがあります。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8</a:t>
            </a:fld>
            <a:endParaRPr kumimoji="1" lang="ja-JP" altLang="en-US"/>
          </a:p>
        </p:txBody>
      </p:sp>
    </p:spTree>
    <p:extLst>
      <p:ext uri="{BB962C8B-B14F-4D97-AF65-F5344CB8AC3E}">
        <p14:creationId xmlns:p14="http://schemas.microsoft.com/office/powerpoint/2010/main" val="2688286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では、このアルゴリズムの実行の様子を示します。まず、</a:t>
            </a:r>
            <a:r>
              <a:rPr kumimoji="1" lang="en-US" altLang="ja-JP" dirty="0"/>
              <a:t>LD</a:t>
            </a:r>
            <a:r>
              <a:rPr kumimoji="1" lang="ja-JP" altLang="en-US" dirty="0"/>
              <a:t> </a:t>
            </a:r>
            <a:r>
              <a:rPr kumimoji="1" lang="en-US" altLang="ja-JP" dirty="0"/>
              <a:t>0</a:t>
            </a:r>
            <a:r>
              <a:rPr kumimoji="1" lang="ja-JP" altLang="en-US" dirty="0"/>
              <a:t>で</a:t>
            </a:r>
            <a:r>
              <a:rPr kumimoji="1" lang="en-US" altLang="ja-JP" dirty="0"/>
              <a:t>0</a:t>
            </a:r>
            <a:r>
              <a:rPr kumimoji="1" lang="ja-JP" altLang="en-US" dirty="0"/>
              <a:t>番地のデータを</a:t>
            </a:r>
            <a:r>
              <a:rPr kumimoji="1" lang="en-US" altLang="ja-JP" dirty="0"/>
              <a:t>ACC</a:t>
            </a:r>
            <a:r>
              <a:rPr kumimoji="1" lang="ja-JP" altLang="en-US" dirty="0"/>
              <a:t>にロードします。</a:t>
            </a:r>
          </a:p>
        </p:txBody>
      </p:sp>
      <p:sp>
        <p:nvSpPr>
          <p:cNvPr id="4" name="スライド番号プレースホルダー 3"/>
          <p:cNvSpPr>
            <a:spLocks noGrp="1"/>
          </p:cNvSpPr>
          <p:nvPr>
            <p:ph type="sldNum" sz="quarter" idx="10"/>
          </p:nvPr>
        </p:nvSpPr>
        <p:spPr/>
        <p:txBody>
          <a:bodyPr/>
          <a:lstStyle/>
          <a:p>
            <a:fld id="{F8119D09-105E-487D-81D4-BE61E97028A1}" type="slidenum">
              <a:rPr kumimoji="1" lang="ja-JP" altLang="en-US" smtClean="0"/>
              <a:t>9</a:t>
            </a:fld>
            <a:endParaRPr kumimoji="1" lang="ja-JP" altLang="en-US"/>
          </a:p>
        </p:txBody>
      </p:sp>
    </p:spTree>
    <p:extLst>
      <p:ext uri="{BB962C8B-B14F-4D97-AF65-F5344CB8AC3E}">
        <p14:creationId xmlns:p14="http://schemas.microsoft.com/office/powerpoint/2010/main" val="3088247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63C4645-1C37-4EFB-9646-8763FEBF9B77}" type="slidenum">
              <a:rPr lang="en-US" altLang="ja-JP"/>
              <a:pPr>
                <a:defRPr/>
              </a:pPr>
              <a:t>‹#›</a:t>
            </a:fld>
            <a:endParaRPr lang="en-US" altLang="ja-JP"/>
          </a:p>
        </p:txBody>
      </p:sp>
    </p:spTree>
    <p:extLst>
      <p:ext uri="{BB962C8B-B14F-4D97-AF65-F5344CB8AC3E}">
        <p14:creationId xmlns:p14="http://schemas.microsoft.com/office/powerpoint/2010/main" val="407914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D5F26E0-C847-4F5D-A5A9-CAB79721A417}" type="slidenum">
              <a:rPr lang="en-US" altLang="ja-JP"/>
              <a:pPr>
                <a:defRPr/>
              </a:pPr>
              <a:t>‹#›</a:t>
            </a:fld>
            <a:endParaRPr lang="en-US" altLang="ja-JP"/>
          </a:p>
        </p:txBody>
      </p:sp>
    </p:spTree>
    <p:extLst>
      <p:ext uri="{BB962C8B-B14F-4D97-AF65-F5344CB8AC3E}">
        <p14:creationId xmlns:p14="http://schemas.microsoft.com/office/powerpoint/2010/main" val="286902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5174F11-73C6-4884-8FF5-EA65D63D9D4C}" type="slidenum">
              <a:rPr lang="en-US" altLang="ja-JP"/>
              <a:pPr>
                <a:defRPr/>
              </a:pPr>
              <a:t>‹#›</a:t>
            </a:fld>
            <a:endParaRPr lang="en-US" altLang="ja-JP"/>
          </a:p>
        </p:txBody>
      </p:sp>
    </p:spTree>
    <p:extLst>
      <p:ext uri="{BB962C8B-B14F-4D97-AF65-F5344CB8AC3E}">
        <p14:creationId xmlns:p14="http://schemas.microsoft.com/office/powerpoint/2010/main" val="1597492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EFCD86-94BB-44BB-88A2-A1CA50BBC356}" type="slidenum">
              <a:rPr lang="en-US" altLang="ja-JP"/>
              <a:pPr>
                <a:defRPr/>
              </a:pPr>
              <a:t>‹#›</a:t>
            </a:fld>
            <a:endParaRPr lang="en-US" altLang="ja-JP"/>
          </a:p>
        </p:txBody>
      </p:sp>
    </p:spTree>
    <p:extLst>
      <p:ext uri="{BB962C8B-B14F-4D97-AF65-F5344CB8AC3E}">
        <p14:creationId xmlns:p14="http://schemas.microsoft.com/office/powerpoint/2010/main" val="1793156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E6C836-7123-44BE-A59B-FAF3D83E20F4}" type="slidenum">
              <a:rPr lang="en-US" altLang="ja-JP"/>
              <a:pPr>
                <a:defRPr/>
              </a:pPr>
              <a:t>‹#›</a:t>
            </a:fld>
            <a:endParaRPr lang="en-US" altLang="ja-JP"/>
          </a:p>
        </p:txBody>
      </p:sp>
    </p:spTree>
    <p:extLst>
      <p:ext uri="{BB962C8B-B14F-4D97-AF65-F5344CB8AC3E}">
        <p14:creationId xmlns:p14="http://schemas.microsoft.com/office/powerpoint/2010/main" val="3563343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91B2EB-9091-4C46-B972-D5CC65E037D7}" type="slidenum">
              <a:rPr lang="en-US" altLang="ja-JP"/>
              <a:pPr>
                <a:defRPr/>
              </a:pPr>
              <a:t>‹#›</a:t>
            </a:fld>
            <a:endParaRPr lang="en-US" altLang="ja-JP"/>
          </a:p>
        </p:txBody>
      </p:sp>
    </p:spTree>
    <p:extLst>
      <p:ext uri="{BB962C8B-B14F-4D97-AF65-F5344CB8AC3E}">
        <p14:creationId xmlns:p14="http://schemas.microsoft.com/office/powerpoint/2010/main" val="1545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F313FE-E51A-47DC-9FD5-A8F542BB5944}" type="slidenum">
              <a:rPr lang="en-US" altLang="ja-JP"/>
              <a:pPr>
                <a:defRPr/>
              </a:pPr>
              <a:t>‹#›</a:t>
            </a:fld>
            <a:endParaRPr lang="en-US" altLang="ja-JP"/>
          </a:p>
        </p:txBody>
      </p:sp>
    </p:spTree>
    <p:extLst>
      <p:ext uri="{BB962C8B-B14F-4D97-AF65-F5344CB8AC3E}">
        <p14:creationId xmlns:p14="http://schemas.microsoft.com/office/powerpoint/2010/main" val="282010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074E4D5-0DC6-4A04-8A0E-697047A64F7B}" type="slidenum">
              <a:rPr lang="en-US" altLang="ja-JP"/>
              <a:pPr>
                <a:defRPr/>
              </a:pPr>
              <a:t>‹#›</a:t>
            </a:fld>
            <a:endParaRPr lang="en-US" altLang="ja-JP"/>
          </a:p>
        </p:txBody>
      </p:sp>
    </p:spTree>
    <p:extLst>
      <p:ext uri="{BB962C8B-B14F-4D97-AF65-F5344CB8AC3E}">
        <p14:creationId xmlns:p14="http://schemas.microsoft.com/office/powerpoint/2010/main" val="346578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D123984-FEB6-40FB-BA45-E927724DE3BB}" type="slidenum">
              <a:rPr lang="en-US" altLang="ja-JP"/>
              <a:pPr>
                <a:defRPr/>
              </a:pPr>
              <a:t>‹#›</a:t>
            </a:fld>
            <a:endParaRPr lang="en-US" altLang="ja-JP"/>
          </a:p>
        </p:txBody>
      </p:sp>
    </p:spTree>
    <p:extLst>
      <p:ext uri="{BB962C8B-B14F-4D97-AF65-F5344CB8AC3E}">
        <p14:creationId xmlns:p14="http://schemas.microsoft.com/office/powerpoint/2010/main" val="83368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CB2EE5D-CFC8-4E7C-8052-31E1F910A50D}" type="slidenum">
              <a:rPr lang="en-US" altLang="ja-JP"/>
              <a:pPr>
                <a:defRPr/>
              </a:pPr>
              <a:t>‹#›</a:t>
            </a:fld>
            <a:endParaRPr lang="en-US" altLang="ja-JP"/>
          </a:p>
        </p:txBody>
      </p:sp>
    </p:spTree>
    <p:extLst>
      <p:ext uri="{BB962C8B-B14F-4D97-AF65-F5344CB8AC3E}">
        <p14:creationId xmlns:p14="http://schemas.microsoft.com/office/powerpoint/2010/main" val="225108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F6E3191-11A1-460D-A16D-37F067808F42}" type="slidenum">
              <a:rPr lang="en-US" altLang="ja-JP"/>
              <a:pPr>
                <a:defRPr/>
              </a:pPr>
              <a:t>‹#›</a:t>
            </a:fld>
            <a:endParaRPr lang="en-US" altLang="ja-JP"/>
          </a:p>
        </p:txBody>
      </p:sp>
    </p:spTree>
    <p:extLst>
      <p:ext uri="{BB962C8B-B14F-4D97-AF65-F5344CB8AC3E}">
        <p14:creationId xmlns:p14="http://schemas.microsoft.com/office/powerpoint/2010/main" val="36121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27401FF-F219-4300-9232-EBDB97DB4E2C}" type="slidenum">
              <a:rPr lang="en-US" altLang="ja-JP"/>
              <a:pPr>
                <a:defRPr/>
              </a:pPr>
              <a:t>‹#›</a:t>
            </a:fld>
            <a:endParaRPr lang="en-US" altLang="ja-JP"/>
          </a:p>
        </p:txBody>
      </p:sp>
    </p:spTree>
    <p:extLst>
      <p:ext uri="{BB962C8B-B14F-4D97-AF65-F5344CB8AC3E}">
        <p14:creationId xmlns:p14="http://schemas.microsoft.com/office/powerpoint/2010/main" val="171507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299F1E1-BAE6-482F-9082-1C17D0F4596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　第</a:t>
            </a:r>
            <a:r>
              <a:rPr lang="en-US" altLang="ja-JP" sz="4000" dirty="0"/>
              <a:t>4</a:t>
            </a:r>
            <a:r>
              <a:rPr lang="ja-JP" altLang="en-US" sz="4000" dirty="0"/>
              <a:t>回</a:t>
            </a:r>
            <a:br>
              <a:rPr lang="ja-JP" altLang="en-US" sz="4000" dirty="0"/>
            </a:br>
            <a:r>
              <a:rPr lang="ja-JP" altLang="en-US" sz="4000" dirty="0"/>
              <a:t>アキュムレータマシン</a:t>
            </a:r>
            <a:br>
              <a:rPr lang="ja-JP" altLang="en-US" sz="4000" dirty="0"/>
            </a:br>
            <a:endParaRPr lang="ja-JP" altLang="en-US" sz="4000" dirty="0"/>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情報工学科</a:t>
            </a:r>
          </a:p>
          <a:p>
            <a:pPr eaLnBrk="1" hangingPunct="1"/>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1267"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1268" name="Group 4"/>
          <p:cNvGrpSpPr>
            <a:grpSpLocks/>
          </p:cNvGrpSpPr>
          <p:nvPr/>
        </p:nvGrpSpPr>
        <p:grpSpPr bwMode="auto">
          <a:xfrm>
            <a:off x="5060950" y="2354263"/>
            <a:ext cx="1655763" cy="717550"/>
            <a:chOff x="3288" y="1299"/>
            <a:chExt cx="1996" cy="953"/>
          </a:xfrm>
        </p:grpSpPr>
        <p:sp>
          <p:nvSpPr>
            <p:cNvPr id="11349"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0"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1"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2"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3"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4"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55"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9"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1270"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1271"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2"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76"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7"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1"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2"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3"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a:t>
            </a:r>
          </a:p>
        </p:txBody>
      </p:sp>
      <p:sp>
        <p:nvSpPr>
          <p:cNvPr id="11284"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5"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6"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7"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8"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89"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90"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1"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2"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3"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4"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1295"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6"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7"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98"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1299"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1300"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1301"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1302"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1303"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4"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5"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6"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7"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8"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09"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0"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1311"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312"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3"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4"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1315"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6"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7"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8"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19"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1320"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1"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1322"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3"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4"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5"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1326"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7"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28"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1329"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0"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1331"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2"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3"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4"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35"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1336"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0110 00000001</a:t>
            </a:r>
          </a:p>
        </p:txBody>
      </p:sp>
      <p:sp>
        <p:nvSpPr>
          <p:cNvPr id="11337"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1338"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1339" name="Text Box 82"/>
          <p:cNvSpPr txBox="1">
            <a:spLocks noChangeArrowheads="1"/>
          </p:cNvSpPr>
          <p:nvPr/>
        </p:nvSpPr>
        <p:spPr bwMode="auto">
          <a:xfrm>
            <a:off x="3995738" y="2276475"/>
            <a:ext cx="67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a:p>
            <a:pPr eaLnBrk="1" hangingPunct="1">
              <a:spcBef>
                <a:spcPct val="0"/>
              </a:spcBef>
              <a:buFontTx/>
              <a:buNone/>
            </a:pPr>
            <a:r>
              <a:rPr lang="en-US" altLang="ja-JP" sz="1800" b="1"/>
              <a:t>ADD</a:t>
            </a:r>
          </a:p>
        </p:txBody>
      </p:sp>
      <p:sp>
        <p:nvSpPr>
          <p:cNvPr id="11340"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00000001</a:t>
            </a:r>
          </a:p>
        </p:txBody>
      </p:sp>
      <p:sp>
        <p:nvSpPr>
          <p:cNvPr id="11341"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1342"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1343"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1344"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1345"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1346" name="Line 90"/>
          <p:cNvSpPr>
            <a:spLocks noChangeShapeType="1"/>
          </p:cNvSpPr>
          <p:nvPr/>
        </p:nvSpPr>
        <p:spPr bwMode="auto">
          <a:xfrm flipV="1">
            <a:off x="6659563" y="3068638"/>
            <a:ext cx="0" cy="1944687"/>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47" name="Line 91"/>
          <p:cNvSpPr>
            <a:spLocks noChangeShapeType="1"/>
          </p:cNvSpPr>
          <p:nvPr/>
        </p:nvSpPr>
        <p:spPr bwMode="auto">
          <a:xfrm flipV="1">
            <a:off x="5364163" y="2924175"/>
            <a:ext cx="0" cy="6492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48" name="Rectangle 92"/>
          <p:cNvSpPr>
            <a:spLocks noChangeArrowheads="1"/>
          </p:cNvSpPr>
          <p:nvPr/>
        </p:nvSpPr>
        <p:spPr bwMode="auto">
          <a:xfrm>
            <a:off x="6084888" y="287338"/>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2291"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2292" name="Group 4"/>
          <p:cNvGrpSpPr>
            <a:grpSpLocks/>
          </p:cNvGrpSpPr>
          <p:nvPr/>
        </p:nvGrpSpPr>
        <p:grpSpPr bwMode="auto">
          <a:xfrm>
            <a:off x="5060950" y="2354263"/>
            <a:ext cx="1655763" cy="717550"/>
            <a:chOff x="3288" y="1299"/>
            <a:chExt cx="1996" cy="953"/>
          </a:xfrm>
        </p:grpSpPr>
        <p:sp>
          <p:nvSpPr>
            <p:cNvPr id="12372"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3"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4"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5"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6"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7"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8"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293"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2294"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2295"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6"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7"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8"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9"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00"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1"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2"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3"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4"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5"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6"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7"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2308"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09"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0"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1"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2"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3"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14"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5"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6"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7"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8"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2319"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0"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1"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2"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12323"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2324"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2325"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2326"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2327"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28"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29"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0"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1"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2"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3"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4"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2335"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2336"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7"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8"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2339"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0"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1"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2"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3"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2344"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5"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2346"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7"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8"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9"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2350"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1"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2"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2353"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4"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2355"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6"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7"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8"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9"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2360"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1000 00000000</a:t>
            </a:r>
          </a:p>
        </p:txBody>
      </p:sp>
      <p:sp>
        <p:nvSpPr>
          <p:cNvPr id="12361"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2362"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2363" name="Text Box 82"/>
          <p:cNvSpPr txBox="1">
            <a:spLocks noChangeArrowheads="1"/>
          </p:cNvSpPr>
          <p:nvPr/>
        </p:nvSpPr>
        <p:spPr bwMode="auto">
          <a:xfrm>
            <a:off x="3995738" y="2276475"/>
            <a:ext cx="6591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000</a:t>
            </a:r>
          </a:p>
          <a:p>
            <a:pPr eaLnBrk="1" hangingPunct="1">
              <a:spcBef>
                <a:spcPct val="0"/>
              </a:spcBef>
              <a:buFontTx/>
              <a:buNone/>
            </a:pPr>
            <a:r>
              <a:rPr lang="en-US" altLang="ja-JP" sz="1800" b="1" dirty="0"/>
              <a:t>THA</a:t>
            </a:r>
          </a:p>
        </p:txBody>
      </p:sp>
      <p:sp>
        <p:nvSpPr>
          <p:cNvPr id="12364"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12365"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2366"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2367"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2368"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2369"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2370" name="Line 91"/>
          <p:cNvSpPr>
            <a:spLocks noChangeShapeType="1"/>
          </p:cNvSpPr>
          <p:nvPr/>
        </p:nvSpPr>
        <p:spPr bwMode="auto">
          <a:xfrm>
            <a:off x="6156325" y="3357563"/>
            <a:ext cx="0" cy="1439862"/>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1" name="Rectangle 92"/>
          <p:cNvSpPr>
            <a:spLocks noChangeArrowheads="1"/>
          </p:cNvSpPr>
          <p:nvPr/>
        </p:nvSpPr>
        <p:spPr bwMode="auto">
          <a:xfrm>
            <a:off x="6084888" y="576263"/>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3315"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3316" name="Group 4"/>
          <p:cNvGrpSpPr>
            <a:grpSpLocks/>
          </p:cNvGrpSpPr>
          <p:nvPr/>
        </p:nvGrpSpPr>
        <p:grpSpPr bwMode="auto">
          <a:xfrm>
            <a:off x="5060950" y="2354263"/>
            <a:ext cx="1655763" cy="717550"/>
            <a:chOff x="3288" y="1299"/>
            <a:chExt cx="1996" cy="953"/>
          </a:xfrm>
        </p:grpSpPr>
        <p:sp>
          <p:nvSpPr>
            <p:cNvPr id="13396"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7"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8"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9"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400"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401"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402"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3317"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3318"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3319"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0"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1"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2"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3"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24"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5"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6"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7"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8"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29"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0"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1"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3332"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3"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4"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5"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6"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7"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38"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39"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0"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1"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2"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3343"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4"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5"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46"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3347"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3348"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3349"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3350"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3351"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2"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3"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4"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5"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6"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57"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58"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3359"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60"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1"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2"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3363"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4"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5"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6"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7"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3368"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69"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3370"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1"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2"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3"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3374"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5"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6"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3377"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78"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3379"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0"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1"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2"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83"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3384"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0001 00000010</a:t>
            </a:r>
          </a:p>
        </p:txBody>
      </p:sp>
      <p:sp>
        <p:nvSpPr>
          <p:cNvPr id="13385"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3386"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3387" name="Text Box 82"/>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001</a:t>
            </a:r>
          </a:p>
          <a:p>
            <a:pPr eaLnBrk="1" hangingPunct="1">
              <a:spcBef>
                <a:spcPct val="0"/>
              </a:spcBef>
              <a:buFontTx/>
              <a:buNone/>
            </a:pPr>
            <a:r>
              <a:rPr lang="en-US" altLang="ja-JP" sz="1800" b="1"/>
              <a:t>THB</a:t>
            </a:r>
          </a:p>
        </p:txBody>
      </p:sp>
      <p:sp>
        <p:nvSpPr>
          <p:cNvPr id="13388"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13389"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4</a:t>
            </a:r>
          </a:p>
        </p:txBody>
      </p:sp>
      <p:sp>
        <p:nvSpPr>
          <p:cNvPr id="13390"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3391"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3392"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3393"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3394" name="Freeform 90"/>
          <p:cNvSpPr>
            <a:spLocks/>
          </p:cNvSpPr>
          <p:nvPr/>
        </p:nvSpPr>
        <p:spPr bwMode="auto">
          <a:xfrm>
            <a:off x="4522788" y="1449388"/>
            <a:ext cx="1849437" cy="3779837"/>
          </a:xfrm>
          <a:custGeom>
            <a:avLst/>
            <a:gdLst>
              <a:gd name="T0" fmla="*/ 2147483646 w 1119"/>
              <a:gd name="T1" fmla="*/ 2147483646 h 2154"/>
              <a:gd name="T2" fmla="*/ 2147483646 w 1119"/>
              <a:gd name="T3" fmla="*/ 2147483646 h 2154"/>
              <a:gd name="T4" fmla="*/ 2147483646 w 1119"/>
              <a:gd name="T5" fmla="*/ 2147483646 h 2154"/>
              <a:gd name="T6" fmla="*/ 2147483646 w 1119"/>
              <a:gd name="T7" fmla="*/ 2147483646 h 2154"/>
              <a:gd name="T8" fmla="*/ 2147483646 w 1119"/>
              <a:gd name="T9" fmla="*/ 2147483646 h 2154"/>
              <a:gd name="T10" fmla="*/ 2147483646 w 1119"/>
              <a:gd name="T11" fmla="*/ 2147483646 h 2154"/>
              <a:gd name="T12" fmla="*/ 2147483646 w 1119"/>
              <a:gd name="T13" fmla="*/ 2147483646 h 2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19" h="2154">
                <a:moveTo>
                  <a:pt x="1074" y="2154"/>
                </a:moveTo>
                <a:cubicBezTo>
                  <a:pt x="1096" y="1670"/>
                  <a:pt x="1119" y="1186"/>
                  <a:pt x="1074" y="884"/>
                </a:cubicBezTo>
                <a:cubicBezTo>
                  <a:pt x="1029" y="582"/>
                  <a:pt x="953" y="446"/>
                  <a:pt x="802" y="340"/>
                </a:cubicBezTo>
                <a:cubicBezTo>
                  <a:pt x="651" y="234"/>
                  <a:pt x="288" y="0"/>
                  <a:pt x="167" y="249"/>
                </a:cubicBezTo>
                <a:cubicBezTo>
                  <a:pt x="46" y="498"/>
                  <a:pt x="0" y="1565"/>
                  <a:pt x="76" y="1837"/>
                </a:cubicBezTo>
                <a:cubicBezTo>
                  <a:pt x="152" y="2109"/>
                  <a:pt x="515" y="1935"/>
                  <a:pt x="621" y="1882"/>
                </a:cubicBezTo>
                <a:cubicBezTo>
                  <a:pt x="727" y="1829"/>
                  <a:pt x="696" y="1579"/>
                  <a:pt x="711" y="1519"/>
                </a:cubicBezTo>
              </a:path>
            </a:pathLst>
          </a:custGeom>
          <a:noFill/>
          <a:ln w="38100" cmpd="sng">
            <a:solidFill>
              <a:srgbClr val="00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395" name="Rectangle 91"/>
          <p:cNvSpPr>
            <a:spLocks noChangeArrowheads="1"/>
          </p:cNvSpPr>
          <p:nvPr/>
        </p:nvSpPr>
        <p:spPr bwMode="auto">
          <a:xfrm>
            <a:off x="6084888" y="792163"/>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4339"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4340" name="Group 4"/>
          <p:cNvGrpSpPr>
            <a:grpSpLocks/>
          </p:cNvGrpSpPr>
          <p:nvPr/>
        </p:nvGrpSpPr>
        <p:grpSpPr bwMode="auto">
          <a:xfrm>
            <a:off x="5060950" y="2354263"/>
            <a:ext cx="1655763" cy="717550"/>
            <a:chOff x="3288" y="1299"/>
            <a:chExt cx="1996" cy="953"/>
          </a:xfrm>
        </p:grpSpPr>
        <p:sp>
          <p:nvSpPr>
            <p:cNvPr id="14421"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2"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3"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4"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5"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6"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7"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341"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4342"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4343"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4"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5"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6"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7"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8"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9"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0"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1"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2"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3"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4"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5"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 </a:t>
            </a:r>
          </a:p>
        </p:txBody>
      </p:sp>
      <p:sp>
        <p:nvSpPr>
          <p:cNvPr id="14356"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7"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8"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9"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60"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61"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62"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3"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4"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5"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6"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4367"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8"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9"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0"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4371"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4372"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4373"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4374"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4375"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6"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7"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8"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79"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80"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81"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2"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4383"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84"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5"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6"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4387"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8"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9"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0"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1"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4392"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3"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4394"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5"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6"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7"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4398"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9"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0"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4401"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2"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4403"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4"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5"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6"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7"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4408"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0111 00000011</a:t>
            </a:r>
          </a:p>
        </p:txBody>
      </p:sp>
      <p:sp>
        <p:nvSpPr>
          <p:cNvPr id="14409"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4</a:t>
            </a:r>
          </a:p>
        </p:txBody>
      </p:sp>
      <p:sp>
        <p:nvSpPr>
          <p:cNvPr id="14410"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4411" name="Text Box 82"/>
          <p:cNvSpPr txBox="1">
            <a:spLocks noChangeArrowheads="1"/>
          </p:cNvSpPr>
          <p:nvPr/>
        </p:nvSpPr>
        <p:spPr bwMode="auto">
          <a:xfrm>
            <a:off x="3995738" y="2276475"/>
            <a:ext cx="66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111</a:t>
            </a:r>
          </a:p>
          <a:p>
            <a:pPr eaLnBrk="1" hangingPunct="1">
              <a:spcBef>
                <a:spcPct val="0"/>
              </a:spcBef>
              <a:buFontTx/>
              <a:buNone/>
            </a:pPr>
            <a:r>
              <a:rPr lang="en-US" altLang="ja-JP" sz="1800" b="1"/>
              <a:t>SUB</a:t>
            </a:r>
          </a:p>
        </p:txBody>
      </p:sp>
      <p:sp>
        <p:nvSpPr>
          <p:cNvPr id="14412"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00000011</a:t>
            </a:r>
          </a:p>
        </p:txBody>
      </p:sp>
      <p:sp>
        <p:nvSpPr>
          <p:cNvPr id="14413"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5</a:t>
            </a:r>
          </a:p>
        </p:txBody>
      </p:sp>
      <p:sp>
        <p:nvSpPr>
          <p:cNvPr id="14414"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4415"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4416"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4417"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4418" name="Line 89"/>
          <p:cNvSpPr>
            <a:spLocks noChangeShapeType="1"/>
          </p:cNvSpPr>
          <p:nvPr/>
        </p:nvSpPr>
        <p:spPr bwMode="auto">
          <a:xfrm flipV="1">
            <a:off x="6659563" y="3068638"/>
            <a:ext cx="0" cy="2376487"/>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19" name="Line 90"/>
          <p:cNvSpPr>
            <a:spLocks noChangeShapeType="1"/>
          </p:cNvSpPr>
          <p:nvPr/>
        </p:nvSpPr>
        <p:spPr bwMode="auto">
          <a:xfrm flipV="1">
            <a:off x="5364163" y="2924175"/>
            <a:ext cx="0" cy="6492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20" name="Rectangle 91"/>
          <p:cNvSpPr>
            <a:spLocks noChangeArrowheads="1"/>
          </p:cNvSpPr>
          <p:nvPr/>
        </p:nvSpPr>
        <p:spPr bwMode="auto">
          <a:xfrm>
            <a:off x="6084888" y="1125538"/>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5363"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5364" name="Group 4"/>
          <p:cNvGrpSpPr>
            <a:grpSpLocks/>
          </p:cNvGrpSpPr>
          <p:nvPr/>
        </p:nvGrpSpPr>
        <p:grpSpPr bwMode="auto">
          <a:xfrm>
            <a:off x="5060950" y="2354263"/>
            <a:ext cx="1655763" cy="717550"/>
            <a:chOff x="3288" y="1299"/>
            <a:chExt cx="1996" cy="953"/>
          </a:xfrm>
        </p:grpSpPr>
        <p:sp>
          <p:nvSpPr>
            <p:cNvPr id="15444"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5"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6"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7"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8"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9"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50"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65"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5366"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5367"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8"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9"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0"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1"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72"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3"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4"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5"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6"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7"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8"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9"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5380"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1"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2"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3"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4"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5"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6" name="Line 33"/>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7"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8"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9"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0"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5391"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2"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3"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4"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15395"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396" name="Text Box 43"/>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397"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5398"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5399"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0"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1"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2"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3"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4"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5"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6"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5407"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408"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9"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0"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5411"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2"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3" name="Line 60"/>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4" name="Line 61"/>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5" name="Oval 62"/>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5416" name="Line 63"/>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7" name="Text Box 64"/>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5418" name="Line 65"/>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9" name="Line 66"/>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0" name="Line 67"/>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1"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422"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3"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4"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5425" name="Line 72"/>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6"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5427" name="Line 74"/>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8"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9" name="Line 76"/>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0"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1"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5432"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1000 00000010</a:t>
            </a:r>
          </a:p>
        </p:txBody>
      </p:sp>
      <p:sp>
        <p:nvSpPr>
          <p:cNvPr id="15433"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5</a:t>
            </a:r>
          </a:p>
        </p:txBody>
      </p:sp>
      <p:sp>
        <p:nvSpPr>
          <p:cNvPr id="15434"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5435" name="Text Box 82"/>
          <p:cNvSpPr txBox="1">
            <a:spLocks noChangeArrowheads="1"/>
          </p:cNvSpPr>
          <p:nvPr/>
        </p:nvSpPr>
        <p:spPr bwMode="auto">
          <a:xfrm>
            <a:off x="3995738" y="2276475"/>
            <a:ext cx="565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a:t>
            </a:r>
          </a:p>
          <a:p>
            <a:pPr eaLnBrk="1" hangingPunct="1">
              <a:spcBef>
                <a:spcPct val="0"/>
              </a:spcBef>
              <a:buFontTx/>
              <a:buNone/>
            </a:pPr>
            <a:r>
              <a:rPr lang="en-US" altLang="ja-JP" sz="1800" b="1"/>
              <a:t>ST</a:t>
            </a:r>
          </a:p>
        </p:txBody>
      </p:sp>
      <p:sp>
        <p:nvSpPr>
          <p:cNvPr id="15436" name="Rectangle 83"/>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15437" name="Text Box 84"/>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6</a:t>
            </a:r>
          </a:p>
        </p:txBody>
      </p:sp>
      <p:sp>
        <p:nvSpPr>
          <p:cNvPr id="15438"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5439"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5440"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5441"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5442" name="Line 89"/>
          <p:cNvSpPr>
            <a:spLocks noChangeShapeType="1"/>
          </p:cNvSpPr>
          <p:nvPr/>
        </p:nvSpPr>
        <p:spPr bwMode="auto">
          <a:xfrm>
            <a:off x="6156325" y="3357563"/>
            <a:ext cx="0" cy="19431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3" name="Rectangle 90"/>
          <p:cNvSpPr>
            <a:spLocks noChangeArrowheads="1"/>
          </p:cNvSpPr>
          <p:nvPr/>
        </p:nvSpPr>
        <p:spPr bwMode="auto">
          <a:xfrm>
            <a:off x="6084888" y="1368425"/>
            <a:ext cx="2879725" cy="404813"/>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6387" name="Text Box 3"/>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6388" name="Group 4"/>
          <p:cNvGrpSpPr>
            <a:grpSpLocks/>
          </p:cNvGrpSpPr>
          <p:nvPr/>
        </p:nvGrpSpPr>
        <p:grpSpPr bwMode="auto">
          <a:xfrm>
            <a:off x="5060950" y="2354263"/>
            <a:ext cx="1655763" cy="717550"/>
            <a:chOff x="3288" y="1299"/>
            <a:chExt cx="1996" cy="953"/>
          </a:xfrm>
        </p:grpSpPr>
        <p:sp>
          <p:nvSpPr>
            <p:cNvPr id="16490"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1"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2"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3"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4"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5"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96"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6389" name="Text Box 12"/>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6390" name="Text Box 13"/>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6391" name="Line 14"/>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 name="Line 15"/>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 name="Line 16"/>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 name="Line 17"/>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5" name="Rectangle 18"/>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96" name="Line 19"/>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7" name="Line 20"/>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8" name="Line 21"/>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9" name="Line 22"/>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0" name="Line 23"/>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1" name="Line 24"/>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2" name="Line 25"/>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3" name="Text Box 26"/>
          <p:cNvSpPr txBox="1">
            <a:spLocks noChangeArrowheads="1"/>
          </p:cNvSpPr>
          <p:nvPr/>
        </p:nvSpPr>
        <p:spPr bwMode="auto">
          <a:xfrm>
            <a:off x="5205413" y="3565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6404" name="Rectangle 27"/>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5" name="Rectangle 28"/>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6" name="Rectangle 29"/>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7" name="Rectangle 30"/>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8" name="Rectangle 31"/>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09" name="Rectangle 32"/>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0" name="Line 34"/>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1" name="Line 35"/>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2" name="Line 36"/>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3" name="Text Box 37"/>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414" name="Line 38"/>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5" name="Line 39"/>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6" name="Line 40"/>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7" name="Text Box 41"/>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6418" name="Text Box 42"/>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19" name="Text Box 43"/>
          <p:cNvSpPr txBox="1">
            <a:spLocks noChangeArrowheads="1"/>
          </p:cNvSpPr>
          <p:nvPr/>
        </p:nvSpPr>
        <p:spPr bwMode="auto">
          <a:xfrm>
            <a:off x="3635375" y="356711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20" name="Text Box 44"/>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6421" name="Text Box 45"/>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6422" name="Rectangle 46"/>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3" name="Rectangle 47"/>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4" name="Rectangle 48"/>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5" name="Rectangle 49"/>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6" name="Rectangle 50"/>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7" name="Rectangle 51"/>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28" name="Line 52"/>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9" name="Text Box 53"/>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430" name="Rectangle 54"/>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31" name="Line 55"/>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2" name="Line 56"/>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3" name="Text Box 57"/>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6434" name="Line 58"/>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5" name="Line 59"/>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6" name="Line 60"/>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7" name="Line 61"/>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38" name="Oval 62"/>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6439" name="Line 63"/>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0" name="Text Box 64"/>
          <p:cNvSpPr txBox="1">
            <a:spLocks noChangeArrowheads="1"/>
          </p:cNvSpPr>
          <p:nvPr/>
        </p:nvSpPr>
        <p:spPr bwMode="auto">
          <a:xfrm>
            <a:off x="303213" y="19939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6441" name="Line 65"/>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2" name="Line 66"/>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3" name="Line 67"/>
          <p:cNvSpPr>
            <a:spLocks noChangeShapeType="1"/>
          </p:cNvSpPr>
          <p:nvPr/>
        </p:nvSpPr>
        <p:spPr bwMode="auto">
          <a:xfrm>
            <a:off x="971550" y="1989138"/>
            <a:ext cx="0" cy="5032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4" name="Text Box 68"/>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45" name="Line 69"/>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6" name="Line 70"/>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7" name="Text Box 71"/>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6448" name="Line 72"/>
          <p:cNvSpPr>
            <a:spLocks noChangeShapeType="1"/>
          </p:cNvSpPr>
          <p:nvPr/>
        </p:nvSpPr>
        <p:spPr bwMode="auto">
          <a:xfrm flipV="1">
            <a:off x="2195513" y="2852738"/>
            <a:ext cx="0" cy="18716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49" name="Text Box 73"/>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6450" name="Line 75"/>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1" name="Line 76"/>
          <p:cNvSpPr>
            <a:spLocks noChangeShapeType="1"/>
          </p:cNvSpPr>
          <p:nvPr/>
        </p:nvSpPr>
        <p:spPr bwMode="auto">
          <a:xfrm>
            <a:off x="2195513" y="3068638"/>
            <a:ext cx="2736850" cy="3384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2" name="Line 77"/>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3" name="Text Box 78"/>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00000000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6454" name="Rectangle 79"/>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1010 00000000</a:t>
            </a:r>
          </a:p>
        </p:txBody>
      </p:sp>
      <p:sp>
        <p:nvSpPr>
          <p:cNvPr id="16455" name="Text Box 80"/>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6</a:t>
            </a:r>
          </a:p>
        </p:txBody>
      </p:sp>
      <p:sp>
        <p:nvSpPr>
          <p:cNvPr id="16456" name="Text Box 81"/>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6457" name="Text Box 82"/>
          <p:cNvSpPr txBox="1">
            <a:spLocks noChangeArrowheads="1"/>
          </p:cNvSpPr>
          <p:nvPr/>
        </p:nvSpPr>
        <p:spPr bwMode="auto">
          <a:xfrm>
            <a:off x="3995738" y="22764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458" name="Text Box 84"/>
          <p:cNvSpPr txBox="1">
            <a:spLocks noChangeArrowheads="1"/>
          </p:cNvSpPr>
          <p:nvPr/>
        </p:nvSpPr>
        <p:spPr bwMode="auto">
          <a:xfrm>
            <a:off x="1042988" y="1916113"/>
            <a:ext cx="379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7</a:t>
            </a:r>
          </a:p>
        </p:txBody>
      </p:sp>
      <p:sp>
        <p:nvSpPr>
          <p:cNvPr id="16459" name="Text Box 85"/>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6460" name="Text Box 86"/>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6461" name="Text Box 87"/>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6462" name="Text Box 88"/>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6463" name="Rectangle 90"/>
          <p:cNvSpPr>
            <a:spLocks noChangeArrowheads="1"/>
          </p:cNvSpPr>
          <p:nvPr/>
        </p:nvSpPr>
        <p:spPr bwMode="auto">
          <a:xfrm>
            <a:off x="6084888" y="1655763"/>
            <a:ext cx="2879725" cy="4048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64" name="Line 91"/>
          <p:cNvSpPr>
            <a:spLocks noChangeShapeType="1"/>
          </p:cNvSpPr>
          <p:nvPr/>
        </p:nvSpPr>
        <p:spPr bwMode="auto">
          <a:xfrm>
            <a:off x="3563938" y="3284538"/>
            <a:ext cx="7921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5" name="Line 92"/>
          <p:cNvSpPr>
            <a:spLocks noChangeShapeType="1"/>
          </p:cNvSpPr>
          <p:nvPr/>
        </p:nvSpPr>
        <p:spPr bwMode="auto">
          <a:xfrm flipV="1">
            <a:off x="4356100" y="36449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6" name="Text Box 93"/>
          <p:cNvSpPr txBox="1">
            <a:spLocks noChangeArrowheads="1"/>
          </p:cNvSpPr>
          <p:nvPr/>
        </p:nvSpPr>
        <p:spPr bwMode="auto">
          <a:xfrm>
            <a:off x="4005263" y="3349625"/>
            <a:ext cx="71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en=0</a:t>
            </a:r>
          </a:p>
        </p:txBody>
      </p:sp>
      <p:sp>
        <p:nvSpPr>
          <p:cNvPr id="16467" name="Rectangle 94"/>
          <p:cNvSpPr>
            <a:spLocks noChangeArrowheads="1"/>
          </p:cNvSpPr>
          <p:nvPr/>
        </p:nvSpPr>
        <p:spPr bwMode="auto">
          <a:xfrm>
            <a:off x="2987675" y="2924175"/>
            <a:ext cx="576263"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68" name="Line 95"/>
          <p:cNvSpPr>
            <a:spLocks noChangeShapeType="1"/>
          </p:cNvSpPr>
          <p:nvPr/>
        </p:nvSpPr>
        <p:spPr bwMode="auto">
          <a:xfrm>
            <a:off x="2195513" y="3068638"/>
            <a:ext cx="7921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9" name="Line 98"/>
          <p:cNvSpPr>
            <a:spLocks noChangeShapeType="1"/>
          </p:cNvSpPr>
          <p:nvPr/>
        </p:nvSpPr>
        <p:spPr bwMode="auto">
          <a:xfrm>
            <a:off x="827088" y="2492375"/>
            <a:ext cx="649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0" name="Line 99"/>
          <p:cNvSpPr>
            <a:spLocks noChangeShapeType="1"/>
          </p:cNvSpPr>
          <p:nvPr/>
        </p:nvSpPr>
        <p:spPr bwMode="auto">
          <a:xfrm>
            <a:off x="827088" y="2492375"/>
            <a:ext cx="1444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1" name="Line 100"/>
          <p:cNvSpPr>
            <a:spLocks noChangeShapeType="1"/>
          </p:cNvSpPr>
          <p:nvPr/>
        </p:nvSpPr>
        <p:spPr bwMode="auto">
          <a:xfrm>
            <a:off x="971550" y="28527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2" name="Line 101"/>
          <p:cNvSpPr>
            <a:spLocks noChangeShapeType="1"/>
          </p:cNvSpPr>
          <p:nvPr/>
        </p:nvSpPr>
        <p:spPr bwMode="auto">
          <a:xfrm flipV="1">
            <a:off x="1331913" y="2492375"/>
            <a:ext cx="1444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3" name="Line 102"/>
          <p:cNvSpPr>
            <a:spLocks noChangeShapeType="1"/>
          </p:cNvSpPr>
          <p:nvPr/>
        </p:nvSpPr>
        <p:spPr bwMode="auto">
          <a:xfrm flipV="1">
            <a:off x="3419475" y="263683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4" name="Line 103"/>
          <p:cNvSpPr>
            <a:spLocks noChangeShapeType="1"/>
          </p:cNvSpPr>
          <p:nvPr/>
        </p:nvSpPr>
        <p:spPr bwMode="auto">
          <a:xfrm flipH="1">
            <a:off x="1403350" y="2636838"/>
            <a:ext cx="2016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5" name="Line 104"/>
          <p:cNvSpPr>
            <a:spLocks noChangeShapeType="1"/>
          </p:cNvSpPr>
          <p:nvPr/>
        </p:nvSpPr>
        <p:spPr bwMode="auto">
          <a:xfrm flipH="1" flipV="1">
            <a:off x="4284663" y="3141663"/>
            <a:ext cx="12239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6" name="Oval 105"/>
          <p:cNvSpPr>
            <a:spLocks noChangeArrowheads="1"/>
          </p:cNvSpPr>
          <p:nvPr/>
        </p:nvSpPr>
        <p:spPr bwMode="auto">
          <a:xfrm>
            <a:off x="3779838" y="2995613"/>
            <a:ext cx="504825"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b="1"/>
              <a:t>=0?</a:t>
            </a:r>
          </a:p>
        </p:txBody>
      </p:sp>
      <p:sp>
        <p:nvSpPr>
          <p:cNvPr id="16477" name="Line 107"/>
          <p:cNvSpPr>
            <a:spLocks noChangeShapeType="1"/>
          </p:cNvSpPr>
          <p:nvPr/>
        </p:nvSpPr>
        <p:spPr bwMode="auto">
          <a:xfrm flipH="1">
            <a:off x="3563938" y="3141663"/>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78" name="Text Box 108"/>
          <p:cNvSpPr txBox="1">
            <a:spLocks noChangeArrowheads="1"/>
          </p:cNvSpPr>
          <p:nvPr/>
        </p:nvSpPr>
        <p:spPr bwMode="auto">
          <a:xfrm>
            <a:off x="2968625" y="29972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Dec.</a:t>
            </a:r>
          </a:p>
        </p:txBody>
      </p:sp>
      <p:sp>
        <p:nvSpPr>
          <p:cNvPr id="16479" name="Line 109"/>
          <p:cNvSpPr>
            <a:spLocks noChangeShapeType="1"/>
          </p:cNvSpPr>
          <p:nvPr/>
        </p:nvSpPr>
        <p:spPr bwMode="auto">
          <a:xfrm>
            <a:off x="1116013" y="28527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0" name="Line 110"/>
          <p:cNvSpPr>
            <a:spLocks noChangeShapeType="1"/>
          </p:cNvSpPr>
          <p:nvPr/>
        </p:nvSpPr>
        <p:spPr bwMode="auto">
          <a:xfrm flipV="1">
            <a:off x="2195513" y="1700213"/>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1" name="Line 111"/>
          <p:cNvSpPr>
            <a:spLocks noChangeShapeType="1"/>
          </p:cNvSpPr>
          <p:nvPr/>
        </p:nvSpPr>
        <p:spPr bwMode="auto">
          <a:xfrm flipH="1">
            <a:off x="1331913" y="170021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2" name="Line 112"/>
          <p:cNvSpPr>
            <a:spLocks noChangeShapeType="1"/>
          </p:cNvSpPr>
          <p:nvPr/>
        </p:nvSpPr>
        <p:spPr bwMode="auto">
          <a:xfrm>
            <a:off x="1331913" y="170021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3" name="Rectangle 113"/>
          <p:cNvSpPr>
            <a:spLocks noChangeArrowheads="1"/>
          </p:cNvSpPr>
          <p:nvPr/>
        </p:nvSpPr>
        <p:spPr bwMode="auto">
          <a:xfrm>
            <a:off x="1427163" y="134143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16484" name="Text Box 114"/>
          <p:cNvSpPr txBox="1">
            <a:spLocks noChangeArrowheads="1"/>
          </p:cNvSpPr>
          <p:nvPr/>
        </p:nvSpPr>
        <p:spPr bwMode="auto">
          <a:xfrm>
            <a:off x="1239838" y="857250"/>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operand</a:t>
            </a:r>
          </a:p>
        </p:txBody>
      </p:sp>
      <p:sp>
        <p:nvSpPr>
          <p:cNvPr id="16485" name="Rectangle 115"/>
          <p:cNvSpPr>
            <a:spLocks noChangeArrowheads="1"/>
          </p:cNvSpPr>
          <p:nvPr/>
        </p:nvSpPr>
        <p:spPr bwMode="auto">
          <a:xfrm>
            <a:off x="2339975" y="3068638"/>
            <a:ext cx="6969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1010</a:t>
            </a:r>
          </a:p>
        </p:txBody>
      </p:sp>
      <p:sp>
        <p:nvSpPr>
          <p:cNvPr id="16486" name="Text Box 116"/>
          <p:cNvSpPr txBox="1">
            <a:spLocks noChangeArrowheads="1"/>
          </p:cNvSpPr>
          <p:nvPr/>
        </p:nvSpPr>
        <p:spPr bwMode="auto">
          <a:xfrm>
            <a:off x="2247900" y="279400"/>
            <a:ext cx="233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t>BNZ</a:t>
            </a:r>
            <a:r>
              <a:rPr lang="ja-JP" altLang="en-US" sz="2400" b="1"/>
              <a:t>命令の実行</a:t>
            </a:r>
          </a:p>
        </p:txBody>
      </p:sp>
      <p:sp>
        <p:nvSpPr>
          <p:cNvPr id="16487" name="Freeform 117"/>
          <p:cNvSpPr>
            <a:spLocks/>
          </p:cNvSpPr>
          <p:nvPr/>
        </p:nvSpPr>
        <p:spPr bwMode="auto">
          <a:xfrm>
            <a:off x="1116013" y="1700213"/>
            <a:ext cx="1128712" cy="1655762"/>
          </a:xfrm>
          <a:custGeom>
            <a:avLst/>
            <a:gdLst>
              <a:gd name="T0" fmla="*/ 2147483646 w 711"/>
              <a:gd name="T1" fmla="*/ 2147483646 h 1043"/>
              <a:gd name="T2" fmla="*/ 2147483646 w 711"/>
              <a:gd name="T3" fmla="*/ 2147483646 h 1043"/>
              <a:gd name="T4" fmla="*/ 2147483646 w 711"/>
              <a:gd name="T5" fmla="*/ 2147483646 h 1043"/>
              <a:gd name="T6" fmla="*/ 2147483646 w 711"/>
              <a:gd name="T7" fmla="*/ 2147483646 h 1043"/>
              <a:gd name="T8" fmla="*/ 2147483646 w 711"/>
              <a:gd name="T9" fmla="*/ 2147483646 h 1043"/>
              <a:gd name="T10" fmla="*/ 0 w 711"/>
              <a:gd name="T11" fmla="*/ 2147483646 h 104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11" h="1043">
                <a:moveTo>
                  <a:pt x="635" y="454"/>
                </a:moveTo>
                <a:cubicBezTo>
                  <a:pt x="673" y="325"/>
                  <a:pt x="711" y="196"/>
                  <a:pt x="635" y="136"/>
                </a:cubicBezTo>
                <a:cubicBezTo>
                  <a:pt x="559" y="76"/>
                  <a:pt x="279" y="0"/>
                  <a:pt x="181" y="91"/>
                </a:cubicBezTo>
                <a:cubicBezTo>
                  <a:pt x="83" y="182"/>
                  <a:pt x="68" y="530"/>
                  <a:pt x="45" y="681"/>
                </a:cubicBezTo>
                <a:cubicBezTo>
                  <a:pt x="22" y="832"/>
                  <a:pt x="52" y="953"/>
                  <a:pt x="45" y="998"/>
                </a:cubicBezTo>
                <a:cubicBezTo>
                  <a:pt x="38" y="1043"/>
                  <a:pt x="19" y="998"/>
                  <a:pt x="0" y="953"/>
                </a:cubicBezTo>
              </a:path>
            </a:pathLst>
          </a:custGeom>
          <a:noFill/>
          <a:ln w="28575"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88" name="AutoShape 118"/>
          <p:cNvSpPr>
            <a:spLocks noChangeArrowheads="1"/>
          </p:cNvSpPr>
          <p:nvPr/>
        </p:nvSpPr>
        <p:spPr bwMode="auto">
          <a:xfrm>
            <a:off x="2916238" y="1125538"/>
            <a:ext cx="1943100" cy="576262"/>
          </a:xfrm>
          <a:prstGeom prst="wedgeRoundRectCallout">
            <a:avLst>
              <a:gd name="adj1" fmla="val -120343"/>
              <a:gd name="adj2" fmla="val 167356"/>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マルチプレクサ</a:t>
            </a:r>
          </a:p>
          <a:p>
            <a:pPr algn="ctr" eaLnBrk="1" hangingPunct="1">
              <a:spcBef>
                <a:spcPct val="0"/>
              </a:spcBef>
              <a:buFontTx/>
              <a:buNone/>
            </a:pPr>
            <a:r>
              <a:rPr lang="ja-JP" altLang="en-US" sz="1800"/>
              <a:t>データを選択</a:t>
            </a:r>
          </a:p>
        </p:txBody>
      </p:sp>
      <p:sp>
        <p:nvSpPr>
          <p:cNvPr id="16489" name="AutoShape 119"/>
          <p:cNvSpPr>
            <a:spLocks noChangeArrowheads="1"/>
          </p:cNvSpPr>
          <p:nvPr/>
        </p:nvSpPr>
        <p:spPr bwMode="auto">
          <a:xfrm>
            <a:off x="6804025" y="2924175"/>
            <a:ext cx="2592388" cy="1368425"/>
          </a:xfrm>
          <a:prstGeom prst="wedgeRoundRectCallout">
            <a:avLst>
              <a:gd name="adj1" fmla="val -182394"/>
              <a:gd name="adj2" fmla="val -24593"/>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命令デコーダ</a:t>
            </a:r>
          </a:p>
          <a:p>
            <a:pPr algn="ctr" eaLnBrk="1" hangingPunct="1">
              <a:spcBef>
                <a:spcPct val="0"/>
              </a:spcBef>
              <a:buFontTx/>
              <a:buNone/>
            </a:pPr>
            <a:r>
              <a:rPr lang="en-US" altLang="ja-JP" sz="1800"/>
              <a:t>1010</a:t>
            </a:r>
            <a:r>
              <a:rPr lang="ja-JP" altLang="en-US" sz="1800"/>
              <a:t>を検出</a:t>
            </a:r>
          </a:p>
          <a:p>
            <a:pPr algn="ctr" eaLnBrk="1" hangingPunct="1">
              <a:spcBef>
                <a:spcPct val="0"/>
              </a:spcBef>
              <a:buFontTx/>
              <a:buNone/>
            </a:pPr>
            <a:r>
              <a:rPr lang="en-US" altLang="ja-JP" sz="1800"/>
              <a:t>ACC=0</a:t>
            </a:r>
            <a:r>
              <a:rPr lang="ja-JP" altLang="en-US" sz="1800"/>
              <a:t>の結果で</a:t>
            </a:r>
          </a:p>
          <a:p>
            <a:pPr algn="ctr" eaLnBrk="1" hangingPunct="1">
              <a:spcBef>
                <a:spcPct val="0"/>
              </a:spcBef>
              <a:buFontTx/>
              <a:buNone/>
            </a:pPr>
            <a:r>
              <a:rPr lang="ja-JP" altLang="en-US" sz="1800"/>
              <a:t>マルチプレクサを制御</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z="4000"/>
              <a:t>アキュムレータマシンの</a:t>
            </a:r>
            <a:r>
              <a:rPr lang="en-US" altLang="ja-JP" sz="4000"/>
              <a:t>Verilog</a:t>
            </a:r>
            <a:r>
              <a:rPr lang="ja-JP" altLang="en-US" sz="4000"/>
              <a:t>記述</a:t>
            </a:r>
            <a:br>
              <a:rPr lang="ja-JP" altLang="en-US" sz="4000"/>
            </a:br>
            <a:r>
              <a:rPr lang="ja-JP" altLang="en-US" sz="4000"/>
              <a:t>入出力とレジスタ、ワイヤの宣言</a:t>
            </a:r>
          </a:p>
        </p:txBody>
      </p:sp>
      <p:sp>
        <p:nvSpPr>
          <p:cNvPr id="17411" name="Rectangle 3"/>
          <p:cNvSpPr>
            <a:spLocks noGrp="1" noChangeArrowheads="1"/>
          </p:cNvSpPr>
          <p:nvPr>
            <p:ph type="body" idx="1"/>
          </p:nvPr>
        </p:nvSpPr>
        <p:spPr/>
        <p:txBody>
          <a:bodyPr/>
          <a:lstStyle/>
          <a:p>
            <a:pPr eaLnBrk="1" hangingPunct="1">
              <a:lnSpc>
                <a:spcPct val="80000"/>
              </a:lnSpc>
              <a:buFontTx/>
              <a:buNone/>
            </a:pPr>
            <a:r>
              <a:rPr lang="en-US" altLang="ja-JP" sz="2000" b="1" dirty="0"/>
              <a:t>`include “</a:t>
            </a:r>
            <a:r>
              <a:rPr lang="en-US" altLang="ja-JP" sz="2000" b="1" dirty="0" err="1"/>
              <a:t>def.h</a:t>
            </a:r>
            <a:r>
              <a:rPr lang="en-US" altLang="ja-JP" sz="2000" b="1" dirty="0"/>
              <a:t>”</a:t>
            </a:r>
          </a:p>
          <a:p>
            <a:pPr eaLnBrk="1" hangingPunct="1">
              <a:lnSpc>
                <a:spcPct val="80000"/>
              </a:lnSpc>
              <a:buFontTx/>
              <a:buNone/>
            </a:pPr>
            <a:r>
              <a:rPr lang="en-US" altLang="ja-JP" sz="2000" b="1" dirty="0"/>
              <a:t>module </a:t>
            </a:r>
            <a:r>
              <a:rPr lang="en-US" altLang="ja-JP" sz="2000" b="1" dirty="0" err="1"/>
              <a:t>amb</a:t>
            </a:r>
            <a:r>
              <a:rPr lang="en-US" altLang="ja-JP" sz="2000" b="1" dirty="0"/>
              <a:t>(</a:t>
            </a:r>
          </a:p>
          <a:p>
            <a:pPr eaLnBrk="1" hangingPunct="1">
              <a:lnSpc>
                <a:spcPct val="80000"/>
              </a:lnSpc>
              <a:buFontTx/>
              <a:buNone/>
            </a:pPr>
            <a:r>
              <a:rPr lang="en-US" altLang="ja-JP" sz="2000" b="1" dirty="0"/>
              <a:t>  input </a:t>
            </a:r>
            <a:r>
              <a:rPr lang="en-US" altLang="ja-JP" sz="2000" b="1" dirty="0" err="1"/>
              <a:t>clk</a:t>
            </a:r>
            <a:r>
              <a:rPr lang="en-US" altLang="ja-JP" sz="2000" b="1" dirty="0"/>
              <a:t>, input </a:t>
            </a:r>
            <a:r>
              <a:rPr lang="en-US" altLang="ja-JP" sz="2000" b="1" dirty="0" err="1"/>
              <a:t>rst_n</a:t>
            </a:r>
            <a:r>
              <a:rPr lang="en-US" altLang="ja-JP" sz="2000" b="1" dirty="0"/>
              <a:t>,</a:t>
            </a:r>
          </a:p>
          <a:p>
            <a:pPr eaLnBrk="1" hangingPunct="1">
              <a:lnSpc>
                <a:spcPct val="80000"/>
              </a:lnSpc>
              <a:buFontTx/>
              <a:buNone/>
            </a:pPr>
            <a:r>
              <a:rPr lang="en-US" altLang="ja-JP" sz="2000" b="1" dirty="0"/>
              <a:t>  input [`OPCODE_W-1:0] </a:t>
            </a:r>
            <a:r>
              <a:rPr lang="en-US" altLang="ja-JP" sz="2000" b="1" dirty="0" err="1"/>
              <a:t>opcode</a:t>
            </a:r>
            <a:r>
              <a:rPr lang="en-US" altLang="ja-JP" sz="2000" b="1" dirty="0"/>
              <a:t>,</a:t>
            </a:r>
          </a:p>
          <a:p>
            <a:pPr eaLnBrk="1" hangingPunct="1">
              <a:lnSpc>
                <a:spcPct val="80000"/>
              </a:lnSpc>
              <a:buFontTx/>
              <a:buNone/>
            </a:pPr>
            <a:r>
              <a:rPr lang="en-US" altLang="ja-JP" sz="2000" b="1" dirty="0"/>
              <a:t>  input[`ADDR_W-1:0] operand,</a:t>
            </a:r>
          </a:p>
          <a:p>
            <a:pPr eaLnBrk="1" hangingPunct="1">
              <a:lnSpc>
                <a:spcPct val="80000"/>
              </a:lnSpc>
              <a:buFontTx/>
              <a:buNone/>
            </a:pPr>
            <a:r>
              <a:rPr lang="en-US" altLang="ja-JP" sz="2000" b="1" dirty="0"/>
              <a:t>  input[`DATA_W-1:0] </a:t>
            </a:r>
            <a:r>
              <a:rPr lang="en-US" altLang="ja-JP" sz="2000" b="1" dirty="0" err="1"/>
              <a:t>ddatain</a:t>
            </a:r>
            <a:r>
              <a:rPr lang="en-US" altLang="ja-JP" sz="2000" b="1" dirty="0"/>
              <a:t>,</a:t>
            </a:r>
          </a:p>
          <a:p>
            <a:pPr eaLnBrk="1" hangingPunct="1">
              <a:lnSpc>
                <a:spcPct val="80000"/>
              </a:lnSpc>
              <a:buFontTx/>
              <a:buNone/>
            </a:pPr>
            <a:r>
              <a:rPr lang="en-US" altLang="ja-JP" sz="2000" b="1" dirty="0"/>
              <a:t>  output we,</a:t>
            </a:r>
          </a:p>
          <a:p>
            <a:pPr eaLnBrk="1" hangingPunct="1">
              <a:lnSpc>
                <a:spcPct val="80000"/>
              </a:lnSpc>
              <a:buFontTx/>
              <a:buNone/>
            </a:pPr>
            <a:r>
              <a:rPr lang="en-US" altLang="ja-JP" sz="2000" b="1" dirty="0"/>
              <a:t>  output</a:t>
            </a:r>
            <a:r>
              <a:rPr lang="ja-JP" altLang="en-US" sz="2000" b="1" dirty="0"/>
              <a:t>　</a:t>
            </a:r>
            <a:r>
              <a:rPr lang="en-US" altLang="ja-JP" sz="2000" b="1" dirty="0" err="1"/>
              <a:t>reg</a:t>
            </a:r>
            <a:r>
              <a:rPr lang="en-US" altLang="ja-JP" sz="2000" b="1" dirty="0"/>
              <a:t> [`ADDR_W-1:0] pc,</a:t>
            </a:r>
          </a:p>
          <a:p>
            <a:pPr eaLnBrk="1" hangingPunct="1">
              <a:lnSpc>
                <a:spcPct val="80000"/>
              </a:lnSpc>
              <a:buFontTx/>
              <a:buNone/>
            </a:pPr>
            <a:r>
              <a:rPr lang="en-US" altLang="ja-JP" sz="2000" b="1" dirty="0"/>
              <a:t>  output </a:t>
            </a:r>
            <a:r>
              <a:rPr lang="en-US" altLang="ja-JP" sz="2000" b="1" dirty="0" err="1"/>
              <a:t>reg</a:t>
            </a:r>
            <a:r>
              <a:rPr lang="en-US" altLang="ja-JP" sz="2000" b="1" dirty="0"/>
              <a:t> [`DATA_W-1:0] </a:t>
            </a:r>
            <a:r>
              <a:rPr lang="en-US" altLang="ja-JP" sz="2000" b="1" dirty="0" err="1"/>
              <a:t>accum</a:t>
            </a:r>
            <a:r>
              <a:rPr lang="en-US" altLang="ja-JP" sz="2000" b="1" dirty="0"/>
              <a:t>);</a:t>
            </a:r>
          </a:p>
          <a:p>
            <a:pPr eaLnBrk="1" hangingPunct="1">
              <a:lnSpc>
                <a:spcPct val="80000"/>
              </a:lnSpc>
              <a:buFontTx/>
              <a:buNone/>
            </a:pPr>
            <a:endParaRPr lang="en-US" altLang="ja-JP" sz="2000" b="1" dirty="0"/>
          </a:p>
          <a:p>
            <a:pPr eaLnBrk="1" hangingPunct="1">
              <a:lnSpc>
                <a:spcPct val="80000"/>
              </a:lnSpc>
              <a:buFontTx/>
              <a:buNone/>
            </a:pPr>
            <a:r>
              <a:rPr lang="en-US" altLang="ja-JP" sz="2000" b="1" dirty="0"/>
              <a:t>wire [`DATA_W-1:0] </a:t>
            </a:r>
            <a:r>
              <a:rPr lang="en-US" altLang="ja-JP" sz="2000" b="1" dirty="0" err="1"/>
              <a:t>alu_y</a:t>
            </a:r>
            <a:r>
              <a:rPr lang="en-US" altLang="ja-JP" sz="2000" b="1" dirty="0"/>
              <a:t>;</a:t>
            </a:r>
          </a:p>
          <a:p>
            <a:pPr eaLnBrk="1" hangingPunct="1">
              <a:lnSpc>
                <a:spcPct val="80000"/>
              </a:lnSpc>
              <a:buFontTx/>
              <a:buNone/>
            </a:pPr>
            <a:r>
              <a:rPr lang="en-US" altLang="ja-JP" sz="2000" b="1" dirty="0"/>
              <a:t>wire </a:t>
            </a:r>
            <a:r>
              <a:rPr lang="en-US" altLang="ja-JP" sz="2000" b="1" dirty="0" err="1"/>
              <a:t>op_st</a:t>
            </a:r>
            <a:r>
              <a:rPr lang="en-US" altLang="ja-JP" sz="2000" b="1" dirty="0"/>
              <a:t>, </a:t>
            </a:r>
            <a:r>
              <a:rPr lang="en-US" altLang="ja-JP" sz="2000" b="1" dirty="0" err="1"/>
              <a:t>op_bez</a:t>
            </a:r>
            <a:r>
              <a:rPr lang="en-US" altLang="ja-JP" sz="2000" b="1" dirty="0"/>
              <a:t>, </a:t>
            </a:r>
            <a:r>
              <a:rPr lang="en-US" altLang="ja-JP" sz="2000" b="1" dirty="0" err="1"/>
              <a:t>op_bnz</a:t>
            </a:r>
            <a:r>
              <a:rPr lang="en-US" altLang="ja-JP" sz="2000" dirty="0"/>
              <a:t>;</a:t>
            </a:r>
          </a:p>
        </p:txBody>
      </p:sp>
      <p:sp>
        <p:nvSpPr>
          <p:cNvPr id="17412" name="AutoShape 5"/>
          <p:cNvSpPr>
            <a:spLocks noChangeArrowheads="1"/>
          </p:cNvSpPr>
          <p:nvPr/>
        </p:nvSpPr>
        <p:spPr bwMode="auto">
          <a:xfrm>
            <a:off x="5003800" y="2349500"/>
            <a:ext cx="2376488" cy="503238"/>
          </a:xfrm>
          <a:prstGeom prst="wedgeRoundRectCallout">
            <a:avLst>
              <a:gd name="adj1" fmla="val -58884"/>
              <a:gd name="adj2" fmla="val 616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17413" name="AutoShape 6"/>
          <p:cNvSpPr>
            <a:spLocks noChangeArrowheads="1"/>
          </p:cNvSpPr>
          <p:nvPr/>
        </p:nvSpPr>
        <p:spPr bwMode="auto">
          <a:xfrm>
            <a:off x="4932363" y="2854325"/>
            <a:ext cx="2376487" cy="503238"/>
          </a:xfrm>
          <a:prstGeom prst="wedgeRoundRectCallout">
            <a:avLst>
              <a:gd name="adj1" fmla="val -58884"/>
              <a:gd name="adj2" fmla="val 616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データメモリ</a:t>
            </a:r>
          </a:p>
        </p:txBody>
      </p:sp>
      <p:sp>
        <p:nvSpPr>
          <p:cNvPr id="17414" name="AutoShape 7"/>
          <p:cNvSpPr>
            <a:spLocks noChangeArrowheads="1"/>
          </p:cNvSpPr>
          <p:nvPr/>
        </p:nvSpPr>
        <p:spPr bwMode="auto">
          <a:xfrm>
            <a:off x="4859338" y="4005263"/>
            <a:ext cx="2376487" cy="431800"/>
          </a:xfrm>
          <a:prstGeom prst="wedgeRoundRectCallout">
            <a:avLst>
              <a:gd name="adj1" fmla="val -75250"/>
              <a:gd name="adj2" fmla="val -75366"/>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命令メモリのアドレス</a:t>
            </a:r>
          </a:p>
        </p:txBody>
      </p:sp>
      <p:sp>
        <p:nvSpPr>
          <p:cNvPr id="17415" name="AutoShape 8"/>
          <p:cNvSpPr>
            <a:spLocks noChangeArrowheads="1"/>
          </p:cNvSpPr>
          <p:nvPr/>
        </p:nvSpPr>
        <p:spPr bwMode="auto">
          <a:xfrm>
            <a:off x="5292725" y="5445125"/>
            <a:ext cx="2376488" cy="431800"/>
          </a:xfrm>
          <a:prstGeom prst="wedgeRoundRectCallout">
            <a:avLst>
              <a:gd name="adj1" fmla="val -108583"/>
              <a:gd name="adj2" fmla="val -6139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命令のデコード信号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sz="4000"/>
              <a:t>アキュムレータマシンの</a:t>
            </a:r>
            <a:r>
              <a:rPr lang="en-US" altLang="ja-JP" sz="4000"/>
              <a:t>Verilog</a:t>
            </a:r>
            <a:r>
              <a:rPr lang="ja-JP" altLang="en-US" sz="4000"/>
              <a:t>記述</a:t>
            </a:r>
            <a:br>
              <a:rPr lang="ja-JP" altLang="en-US" sz="4000"/>
            </a:br>
            <a:r>
              <a:rPr lang="ja-JP" altLang="en-US" sz="4000"/>
              <a:t>デコードと入出力、</a:t>
            </a:r>
            <a:r>
              <a:rPr lang="en-US" altLang="ja-JP" sz="4000"/>
              <a:t>ALU</a:t>
            </a:r>
            <a:r>
              <a:rPr lang="ja-JP" altLang="en-US" sz="4000"/>
              <a:t>の接続</a:t>
            </a:r>
          </a:p>
        </p:txBody>
      </p:sp>
      <p:sp>
        <p:nvSpPr>
          <p:cNvPr id="18435" name="Rectangle 3"/>
          <p:cNvSpPr>
            <a:spLocks noGrp="1" noChangeArrowheads="1"/>
          </p:cNvSpPr>
          <p:nvPr>
            <p:ph type="body" idx="1"/>
          </p:nvPr>
        </p:nvSpPr>
        <p:spPr>
          <a:xfrm>
            <a:off x="395288" y="1484313"/>
            <a:ext cx="8229600" cy="4525962"/>
          </a:xfrm>
        </p:spPr>
        <p:txBody>
          <a:bodyPr/>
          <a:lstStyle/>
          <a:p>
            <a:pPr eaLnBrk="1" hangingPunct="1">
              <a:lnSpc>
                <a:spcPct val="90000"/>
              </a:lnSpc>
              <a:buFontTx/>
              <a:buNone/>
            </a:pPr>
            <a:r>
              <a:rPr lang="en-US" altLang="ja-JP" sz="2800" b="1" dirty="0"/>
              <a:t>assign </a:t>
            </a:r>
            <a:r>
              <a:rPr lang="en-US" altLang="ja-JP" sz="2800" b="1" dirty="0" err="1"/>
              <a:t>op_st</a:t>
            </a:r>
            <a:r>
              <a:rPr lang="en-US" altLang="ja-JP" sz="2800" b="1" dirty="0"/>
              <a:t> = </a:t>
            </a:r>
            <a:r>
              <a:rPr lang="en-US" altLang="ja-JP" sz="2800" b="1" dirty="0" err="1"/>
              <a:t>opcode</a:t>
            </a:r>
            <a:r>
              <a:rPr lang="en-US" altLang="ja-JP" sz="2800" b="1" dirty="0"/>
              <a:t>== `OP_ST; </a:t>
            </a:r>
          </a:p>
          <a:p>
            <a:pPr eaLnBrk="1" hangingPunct="1">
              <a:lnSpc>
                <a:spcPct val="90000"/>
              </a:lnSpc>
              <a:buFontTx/>
              <a:buNone/>
            </a:pPr>
            <a:r>
              <a:rPr lang="en-US" altLang="ja-JP" sz="2800" b="1" dirty="0"/>
              <a:t>assign </a:t>
            </a:r>
            <a:r>
              <a:rPr lang="en-US" altLang="ja-JP" sz="2800" b="1" dirty="0" err="1"/>
              <a:t>op_bez</a:t>
            </a:r>
            <a:r>
              <a:rPr lang="en-US" altLang="ja-JP" sz="2800" b="1" dirty="0"/>
              <a:t> = </a:t>
            </a:r>
            <a:r>
              <a:rPr lang="en-US" altLang="ja-JP" sz="2800" b="1" dirty="0" err="1"/>
              <a:t>opcode</a:t>
            </a:r>
            <a:r>
              <a:rPr lang="en-US" altLang="ja-JP" sz="2800" b="1" dirty="0"/>
              <a:t>== `OP_BEZ;</a:t>
            </a:r>
          </a:p>
          <a:p>
            <a:pPr eaLnBrk="1" hangingPunct="1">
              <a:lnSpc>
                <a:spcPct val="90000"/>
              </a:lnSpc>
              <a:buFontTx/>
              <a:buNone/>
            </a:pPr>
            <a:r>
              <a:rPr lang="en-US" altLang="ja-JP" sz="2800" b="1" dirty="0"/>
              <a:t>assign </a:t>
            </a:r>
            <a:r>
              <a:rPr lang="en-US" altLang="ja-JP" sz="2800" b="1" dirty="0" err="1"/>
              <a:t>op_bnz</a:t>
            </a:r>
            <a:r>
              <a:rPr lang="en-US" altLang="ja-JP" sz="2800" b="1" dirty="0"/>
              <a:t> = </a:t>
            </a:r>
            <a:r>
              <a:rPr lang="en-US" altLang="ja-JP" sz="2800" b="1" dirty="0" err="1"/>
              <a:t>opcode</a:t>
            </a:r>
            <a:r>
              <a:rPr lang="en-US" altLang="ja-JP" sz="2800" b="1" dirty="0"/>
              <a:t>==`OP_BNZ;</a:t>
            </a:r>
          </a:p>
          <a:p>
            <a:pPr eaLnBrk="1" hangingPunct="1">
              <a:lnSpc>
                <a:spcPct val="90000"/>
              </a:lnSpc>
              <a:buFontTx/>
              <a:buNone/>
            </a:pPr>
            <a:endParaRPr lang="en-US" altLang="ja-JP" sz="2800" b="1" dirty="0"/>
          </a:p>
          <a:p>
            <a:pPr eaLnBrk="1" hangingPunct="1">
              <a:lnSpc>
                <a:spcPct val="90000"/>
              </a:lnSpc>
              <a:buFontTx/>
              <a:buNone/>
            </a:pPr>
            <a:r>
              <a:rPr lang="en-US" altLang="ja-JP" sz="2800" b="1" dirty="0"/>
              <a:t>assign we = </a:t>
            </a:r>
            <a:r>
              <a:rPr lang="en-US" altLang="ja-JP" sz="2800" b="1" dirty="0" err="1"/>
              <a:t>op_st</a:t>
            </a:r>
            <a:r>
              <a:rPr lang="en-US" altLang="ja-JP" sz="2800" b="1" dirty="0"/>
              <a:t>;</a:t>
            </a:r>
          </a:p>
          <a:p>
            <a:pPr eaLnBrk="1" hangingPunct="1">
              <a:lnSpc>
                <a:spcPct val="90000"/>
              </a:lnSpc>
              <a:buFontTx/>
              <a:buNone/>
            </a:pPr>
            <a:r>
              <a:rPr lang="en-US" altLang="ja-JP" sz="2800" b="1" dirty="0" err="1"/>
              <a:t>alu</a:t>
            </a:r>
            <a:r>
              <a:rPr lang="en-US" altLang="ja-JP" sz="2800" b="1" dirty="0"/>
              <a:t> alu_1(.a(</a:t>
            </a:r>
            <a:r>
              <a:rPr lang="en-US" altLang="ja-JP" sz="2800" b="1" dirty="0" err="1"/>
              <a:t>accum</a:t>
            </a:r>
            <a:r>
              <a:rPr lang="en-US" altLang="ja-JP" sz="2800" b="1" dirty="0"/>
              <a:t>), .b(</a:t>
            </a:r>
            <a:r>
              <a:rPr lang="en-US" altLang="ja-JP" sz="2800" b="1" dirty="0" err="1"/>
              <a:t>datain</a:t>
            </a:r>
            <a:r>
              <a:rPr lang="en-US" altLang="ja-JP" sz="2800" b="1" dirty="0"/>
              <a:t>), </a:t>
            </a:r>
          </a:p>
          <a:p>
            <a:pPr eaLnBrk="1" hangingPunct="1">
              <a:lnSpc>
                <a:spcPct val="90000"/>
              </a:lnSpc>
              <a:buFontTx/>
              <a:buNone/>
            </a:pPr>
            <a:r>
              <a:rPr lang="en-US" altLang="ja-JP" sz="2800" b="1" dirty="0"/>
              <a:t>       .s(</a:t>
            </a:r>
            <a:r>
              <a:rPr lang="en-US" altLang="ja-JP" sz="2800" b="1" dirty="0" err="1"/>
              <a:t>opcode</a:t>
            </a:r>
            <a:r>
              <a:rPr lang="en-US" altLang="ja-JP" sz="2800" b="1" dirty="0"/>
              <a:t>[`SEL_W-1:0], .y(</a:t>
            </a:r>
            <a:r>
              <a:rPr lang="en-US" altLang="ja-JP" sz="2800" b="1" dirty="0" err="1"/>
              <a:t>alu_y</a:t>
            </a:r>
            <a:r>
              <a:rPr lang="en-US" altLang="ja-JP" sz="2800" b="1" dirty="0"/>
              <a:t>));</a:t>
            </a:r>
          </a:p>
          <a:p>
            <a:pPr eaLnBrk="1" hangingPunct="1">
              <a:lnSpc>
                <a:spcPct val="90000"/>
              </a:lnSpc>
              <a:buFontTx/>
              <a:buNone/>
            </a:pPr>
            <a:endParaRPr lang="en-US" altLang="ja-JP" sz="2800" b="1" dirty="0"/>
          </a:p>
          <a:p>
            <a:pPr eaLnBrk="1" hangingPunct="1">
              <a:lnSpc>
                <a:spcPct val="90000"/>
              </a:lnSpc>
              <a:buFontTx/>
              <a:buNone/>
            </a:pPr>
            <a:endParaRPr lang="en-US" altLang="ja-JP" sz="2800" b="1" dirty="0"/>
          </a:p>
        </p:txBody>
      </p:sp>
      <p:sp>
        <p:nvSpPr>
          <p:cNvPr id="18436" name="AutoShape 9"/>
          <p:cNvSpPr>
            <a:spLocks noChangeArrowheads="1"/>
          </p:cNvSpPr>
          <p:nvPr/>
        </p:nvSpPr>
        <p:spPr bwMode="auto">
          <a:xfrm>
            <a:off x="6659563" y="2852738"/>
            <a:ext cx="2484437" cy="1439862"/>
          </a:xfrm>
          <a:prstGeom prst="wedgeRectCallout">
            <a:avLst>
              <a:gd name="adj1" fmla="val -28213"/>
              <a:gd name="adj2" fmla="val -4206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b="1"/>
              <a:t>def.h</a:t>
            </a:r>
          </a:p>
          <a:p>
            <a:pPr algn="ctr" eaLnBrk="1" hangingPunct="1">
              <a:spcBef>
                <a:spcPct val="0"/>
              </a:spcBef>
              <a:buFontTx/>
              <a:buNone/>
            </a:pPr>
            <a:endParaRPr lang="en-US" altLang="ja-JP" sz="1800" b="1"/>
          </a:p>
          <a:p>
            <a:pPr eaLnBrk="1" hangingPunct="1">
              <a:spcBef>
                <a:spcPct val="0"/>
              </a:spcBef>
              <a:buFontTx/>
              <a:buNone/>
            </a:pPr>
            <a:r>
              <a:rPr lang="en-US" altLang="ja-JP" sz="1400" b="1"/>
              <a:t>`define OP_ST 4’b1000</a:t>
            </a:r>
          </a:p>
          <a:p>
            <a:pPr eaLnBrk="1" hangingPunct="1">
              <a:spcBef>
                <a:spcPct val="0"/>
              </a:spcBef>
              <a:buFontTx/>
              <a:buNone/>
            </a:pPr>
            <a:r>
              <a:rPr lang="en-US" altLang="ja-JP" sz="1400" b="1"/>
              <a:t>`define OP_BEZ  4’b1001</a:t>
            </a:r>
          </a:p>
          <a:p>
            <a:pPr eaLnBrk="1" hangingPunct="1">
              <a:spcBef>
                <a:spcPct val="0"/>
              </a:spcBef>
              <a:buFontTx/>
              <a:buNone/>
            </a:pPr>
            <a:r>
              <a:rPr lang="en-US" altLang="ja-JP" sz="1400" b="1"/>
              <a:t>`define OP_BNZ 4’b1010</a:t>
            </a:r>
          </a:p>
          <a:p>
            <a:pPr eaLnBrk="1" hangingPunct="1">
              <a:spcBef>
                <a:spcPct val="0"/>
              </a:spcBef>
              <a:buFontTx/>
              <a:buNone/>
            </a:pPr>
            <a:r>
              <a:rPr lang="en-US" altLang="ja-JP" sz="1400" b="1"/>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t>命令のデコード</a:t>
            </a:r>
          </a:p>
        </p:txBody>
      </p:sp>
      <p:sp>
        <p:nvSpPr>
          <p:cNvPr id="3" name="コンテンツ プレースホルダー 2"/>
          <p:cNvSpPr>
            <a:spLocks noGrp="1"/>
          </p:cNvSpPr>
          <p:nvPr>
            <p:ph idx="1"/>
          </p:nvPr>
        </p:nvSpPr>
        <p:spPr/>
        <p:txBody>
          <a:bodyPr/>
          <a:lstStyle/>
          <a:p>
            <a:pPr eaLnBrk="1" hangingPunct="1">
              <a:lnSpc>
                <a:spcPct val="90000"/>
              </a:lnSpc>
              <a:buFontTx/>
              <a:buNone/>
              <a:defRPr/>
            </a:pPr>
            <a:r>
              <a:rPr lang="en-US" altLang="ja-JP" sz="2400" b="1" dirty="0"/>
              <a:t>assign </a:t>
            </a:r>
            <a:r>
              <a:rPr lang="en-US" altLang="ja-JP" sz="2400" b="1" dirty="0" err="1"/>
              <a:t>op_st</a:t>
            </a:r>
            <a:r>
              <a:rPr lang="en-US" altLang="ja-JP" sz="2400" b="1" dirty="0"/>
              <a:t> = </a:t>
            </a:r>
            <a:r>
              <a:rPr lang="en-US" altLang="ja-JP" sz="2400" b="1" dirty="0" err="1"/>
              <a:t>opcode</a:t>
            </a:r>
            <a:r>
              <a:rPr lang="en-US" altLang="ja-JP" sz="2400" b="1" dirty="0"/>
              <a:t>== `OP_ST;  </a:t>
            </a:r>
          </a:p>
          <a:p>
            <a:pPr lvl="1" eaLnBrk="1" hangingPunct="1">
              <a:lnSpc>
                <a:spcPct val="90000"/>
              </a:lnSpc>
              <a:buFontTx/>
              <a:buNone/>
              <a:defRPr/>
            </a:pPr>
            <a:r>
              <a:rPr lang="en-US" altLang="ja-JP" sz="2000" b="1" dirty="0" err="1"/>
              <a:t>op_st</a:t>
            </a:r>
            <a:r>
              <a:rPr lang="ja-JP" altLang="en-US" sz="2000" b="1" dirty="0"/>
              <a:t>は</a:t>
            </a:r>
            <a:r>
              <a:rPr lang="en-US" altLang="ja-JP" sz="2000" b="1" dirty="0"/>
              <a:t>ST</a:t>
            </a:r>
            <a:r>
              <a:rPr lang="ja-JP" altLang="en-US" sz="2000" b="1" dirty="0"/>
              <a:t>命令がフェッチされたときだけ１になる</a:t>
            </a:r>
            <a:endParaRPr lang="en-US" altLang="ja-JP" sz="2000" b="1" dirty="0"/>
          </a:p>
          <a:p>
            <a:pPr eaLnBrk="1" hangingPunct="1">
              <a:lnSpc>
                <a:spcPct val="90000"/>
              </a:lnSpc>
              <a:buFontTx/>
              <a:buNone/>
              <a:defRPr/>
            </a:pPr>
            <a:r>
              <a:rPr lang="en-US" altLang="ja-JP" sz="2400" b="1" dirty="0"/>
              <a:t>assign </a:t>
            </a:r>
            <a:r>
              <a:rPr lang="en-US" altLang="ja-JP" sz="2400" b="1" dirty="0" err="1"/>
              <a:t>op_bez</a:t>
            </a:r>
            <a:r>
              <a:rPr lang="en-US" altLang="ja-JP" sz="2400" b="1" dirty="0"/>
              <a:t> = </a:t>
            </a:r>
            <a:r>
              <a:rPr lang="en-US" altLang="ja-JP" sz="2400" b="1" dirty="0" err="1"/>
              <a:t>opcode</a:t>
            </a:r>
            <a:r>
              <a:rPr lang="en-US" altLang="ja-JP" sz="2400" b="1" dirty="0"/>
              <a:t>== `OP_BEZ;</a:t>
            </a:r>
          </a:p>
          <a:p>
            <a:pPr lvl="1" eaLnBrk="1" hangingPunct="1">
              <a:lnSpc>
                <a:spcPct val="90000"/>
              </a:lnSpc>
              <a:buFontTx/>
              <a:buNone/>
              <a:defRPr/>
            </a:pPr>
            <a:r>
              <a:rPr lang="en-US" altLang="ja-JP" sz="2000" b="1" dirty="0" err="1"/>
              <a:t>op_bez</a:t>
            </a:r>
            <a:r>
              <a:rPr lang="ja-JP" altLang="en-US" sz="2000" b="1" dirty="0"/>
              <a:t>は</a:t>
            </a:r>
            <a:r>
              <a:rPr lang="en-US" altLang="ja-JP" sz="2000" b="1" dirty="0"/>
              <a:t>BEZ</a:t>
            </a:r>
            <a:r>
              <a:rPr lang="ja-JP" altLang="en-US" sz="2000" b="1" dirty="0"/>
              <a:t>命令がフェッチされたときだけ１になる</a:t>
            </a:r>
            <a:endParaRPr lang="en-US" altLang="ja-JP" sz="2000" b="1" dirty="0"/>
          </a:p>
          <a:p>
            <a:pPr eaLnBrk="1" hangingPunct="1">
              <a:lnSpc>
                <a:spcPct val="90000"/>
              </a:lnSpc>
              <a:buFontTx/>
              <a:buNone/>
              <a:defRPr/>
            </a:pPr>
            <a:r>
              <a:rPr lang="en-US" altLang="ja-JP" sz="2400" b="1" dirty="0"/>
              <a:t>assign </a:t>
            </a:r>
            <a:r>
              <a:rPr lang="en-US" altLang="ja-JP" sz="2400" b="1" dirty="0" err="1"/>
              <a:t>op_bnz</a:t>
            </a:r>
            <a:r>
              <a:rPr lang="en-US" altLang="ja-JP" sz="2400" b="1" dirty="0"/>
              <a:t> = </a:t>
            </a:r>
            <a:r>
              <a:rPr lang="en-US" altLang="ja-JP" sz="2400" b="1" dirty="0" err="1"/>
              <a:t>opcode</a:t>
            </a:r>
            <a:r>
              <a:rPr lang="en-US" altLang="ja-JP" sz="2400" b="1" dirty="0"/>
              <a:t>==`OP_BNZ;</a:t>
            </a:r>
          </a:p>
          <a:p>
            <a:pPr lvl="1" eaLnBrk="1" hangingPunct="1">
              <a:lnSpc>
                <a:spcPct val="90000"/>
              </a:lnSpc>
              <a:buFontTx/>
              <a:buNone/>
              <a:defRPr/>
            </a:pPr>
            <a:r>
              <a:rPr lang="en-US" altLang="ja-JP" sz="2000" b="1" dirty="0" err="1"/>
              <a:t>op_bnz</a:t>
            </a:r>
            <a:r>
              <a:rPr lang="ja-JP" altLang="en-US" sz="2000" b="1" dirty="0"/>
              <a:t>は</a:t>
            </a:r>
            <a:r>
              <a:rPr lang="en-US" altLang="ja-JP" sz="2000" b="1" dirty="0"/>
              <a:t>BNZ</a:t>
            </a:r>
            <a:r>
              <a:rPr lang="ja-JP" altLang="en-US" sz="2000" b="1" dirty="0"/>
              <a:t>命令がフェッチされたときだけ１になる</a:t>
            </a:r>
            <a:endParaRPr lang="en-US" altLang="ja-JP" sz="2000" b="1" dirty="0"/>
          </a:p>
          <a:p>
            <a:pPr eaLnBrk="1" hangingPunct="1">
              <a:lnSpc>
                <a:spcPct val="90000"/>
              </a:lnSpc>
              <a:buFontTx/>
              <a:buNone/>
              <a:defRPr/>
            </a:pPr>
            <a:endParaRPr lang="en-US" altLang="ja-JP" sz="2400" b="1" dirty="0"/>
          </a:p>
          <a:p>
            <a:pPr eaLnBrk="1" hangingPunct="1">
              <a:lnSpc>
                <a:spcPct val="90000"/>
              </a:lnSpc>
              <a:buFontTx/>
              <a:buNone/>
              <a:defRPr/>
            </a:pPr>
            <a:r>
              <a:rPr lang="ja-JP" altLang="en-US" sz="2400" b="1" dirty="0"/>
              <a:t>これらの信号線を使って、</a:t>
            </a:r>
            <a:r>
              <a:rPr lang="en-US" altLang="ja-JP" sz="2400" b="1" dirty="0"/>
              <a:t>CPU</a:t>
            </a:r>
            <a:r>
              <a:rPr lang="ja-JP" altLang="en-US" sz="2400" b="1" dirty="0"/>
              <a:t>の動作を制御する</a:t>
            </a:r>
            <a:endParaRPr lang="en-US" altLang="ja-JP" sz="2400" b="1" dirty="0"/>
          </a:p>
          <a:p>
            <a:pPr lvl="1" eaLnBrk="1" hangingPunct="1">
              <a:lnSpc>
                <a:spcPct val="90000"/>
              </a:lnSpc>
              <a:buFontTx/>
              <a:buNone/>
              <a:defRPr/>
            </a:pPr>
            <a:r>
              <a:rPr lang="ja-JP" altLang="en-US" sz="2000" b="1" dirty="0"/>
              <a:t>この信号の生成を命令デコードと呼ぶ</a:t>
            </a:r>
            <a:endParaRPr lang="en-US" altLang="ja-JP" sz="2000" b="1" dirty="0"/>
          </a:p>
          <a:p>
            <a:pPr lvl="1" eaLnBrk="1" hangingPunct="1">
              <a:lnSpc>
                <a:spcPct val="90000"/>
              </a:lnSpc>
              <a:buFontTx/>
              <a:buNone/>
              <a:defRPr/>
            </a:pPr>
            <a:r>
              <a:rPr lang="ja-JP" altLang="en-US" sz="2000" b="1" dirty="0"/>
              <a:t>今回は、</a:t>
            </a:r>
            <a:r>
              <a:rPr lang="en-US" altLang="ja-JP" sz="2000" b="1" dirty="0"/>
              <a:t>ST</a:t>
            </a:r>
            <a:r>
              <a:rPr lang="ja-JP" altLang="en-US" sz="2000" b="1" dirty="0"/>
              <a:t>命令、</a:t>
            </a:r>
            <a:r>
              <a:rPr lang="en-US" altLang="ja-JP" sz="2000" b="1" dirty="0"/>
              <a:t>BEZ</a:t>
            </a:r>
            <a:r>
              <a:rPr lang="ja-JP" altLang="en-US" sz="2000" b="1" dirty="0"/>
              <a:t>命令、</a:t>
            </a:r>
            <a:r>
              <a:rPr lang="en-US" altLang="ja-JP" sz="2000" b="1" dirty="0"/>
              <a:t>BNZ</a:t>
            </a:r>
            <a:r>
              <a:rPr lang="ja-JP" altLang="en-US" sz="2000" b="1" dirty="0"/>
              <a:t>命令だけをデコードし、他は同じパターンの命令と考える</a:t>
            </a:r>
            <a:endParaRPr lang="en-US" altLang="ja-JP" sz="2000" b="1" dirty="0"/>
          </a:p>
          <a:p>
            <a:pPr lvl="1" eaLnBrk="1" hangingPunct="1">
              <a:lnSpc>
                <a:spcPct val="90000"/>
              </a:lnSpc>
              <a:buFontTx/>
              <a:buNone/>
              <a:defRPr/>
            </a:pPr>
            <a:r>
              <a:rPr lang="ja-JP" altLang="en-US" sz="2000" b="1" dirty="0"/>
              <a:t>→　メモリとアキュムレータの中身を演算して答えをアキュムレータに入れる</a:t>
            </a:r>
            <a:endParaRPr lang="en-US" altLang="ja-JP" sz="2000" b="1" dirty="0"/>
          </a:p>
          <a:p>
            <a:pPr lvl="1" eaLnBrk="1" hangingPunct="1">
              <a:lnSpc>
                <a:spcPct val="90000"/>
              </a:lnSpc>
              <a:buFontTx/>
              <a:buNone/>
              <a:defRPr/>
            </a:pPr>
            <a:r>
              <a:rPr lang="en-US" altLang="ja-JP" sz="2000" b="1" dirty="0"/>
              <a:t>LD</a:t>
            </a:r>
            <a:r>
              <a:rPr lang="ja-JP" altLang="en-US" sz="2000" b="1" dirty="0"/>
              <a:t>命令もこの一種として考える</a:t>
            </a:r>
            <a:endParaRPr lang="en-US" altLang="ja-JP" sz="2000" b="1" dirty="0"/>
          </a:p>
          <a:p>
            <a:pPr marL="0" indent="0" eaLnBrk="1" hangingPunct="1">
              <a:buFontTx/>
              <a:buNone/>
              <a:defRPr/>
            </a:pPr>
            <a:endParaRPr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sz="4000"/>
              <a:t>アキュムレータマシンの</a:t>
            </a:r>
            <a:r>
              <a:rPr lang="en-US" altLang="ja-JP" sz="4000"/>
              <a:t>Verilog</a:t>
            </a:r>
            <a:r>
              <a:rPr lang="ja-JP" altLang="en-US" sz="4000"/>
              <a:t>記述</a:t>
            </a:r>
            <a:br>
              <a:rPr lang="ja-JP" altLang="en-US" sz="4000"/>
            </a:br>
            <a:r>
              <a:rPr lang="ja-JP" altLang="en-US" sz="4000"/>
              <a:t>レジスタの制御</a:t>
            </a:r>
          </a:p>
        </p:txBody>
      </p:sp>
      <p:sp>
        <p:nvSpPr>
          <p:cNvPr id="20483" name="Rectangle 3"/>
          <p:cNvSpPr>
            <a:spLocks noGrp="1" noChangeArrowheads="1"/>
          </p:cNvSpPr>
          <p:nvPr>
            <p:ph type="body" idx="1"/>
          </p:nvPr>
        </p:nvSpPr>
        <p:spPr>
          <a:xfrm>
            <a:off x="395288" y="1484313"/>
            <a:ext cx="8229600" cy="4525962"/>
          </a:xfrm>
        </p:spPr>
        <p:txBody>
          <a:bodyPr/>
          <a:lstStyle/>
          <a:p>
            <a:pPr eaLnBrk="1" hangingPunct="1">
              <a:lnSpc>
                <a:spcPct val="80000"/>
              </a:lnSpc>
              <a:buFontTx/>
              <a:buNone/>
            </a:pPr>
            <a:r>
              <a:rPr lang="en-US" altLang="ja-JP" sz="1800" b="1" dirty="0"/>
              <a:t>always @(</a:t>
            </a:r>
            <a:r>
              <a:rPr lang="en-US" altLang="ja-JP" sz="1800" b="1" dirty="0" err="1"/>
              <a:t>posedge</a:t>
            </a:r>
            <a:r>
              <a:rPr lang="en-US" altLang="ja-JP" sz="1800" b="1" dirty="0"/>
              <a:t> </a:t>
            </a:r>
            <a:r>
              <a:rPr lang="en-US" altLang="ja-JP" sz="1800" b="1" dirty="0" err="1"/>
              <a:t>clk</a:t>
            </a:r>
            <a:r>
              <a:rPr lang="en-US" altLang="ja-JP" sz="1800" b="1" dirty="0"/>
              <a:t> or </a:t>
            </a:r>
            <a:r>
              <a:rPr lang="en-US" altLang="ja-JP" sz="1800" b="1" dirty="0" err="1"/>
              <a:t>negedge</a:t>
            </a:r>
            <a:r>
              <a:rPr lang="en-US" altLang="ja-JP" sz="1800" b="1" dirty="0"/>
              <a:t> </a:t>
            </a:r>
            <a:r>
              <a:rPr lang="en-US" altLang="ja-JP" sz="1800" b="1" dirty="0" err="1"/>
              <a:t>rst_n</a:t>
            </a:r>
            <a:r>
              <a:rPr lang="en-US" altLang="ja-JP" sz="1800" b="1" dirty="0"/>
              <a:t>)</a:t>
            </a:r>
          </a:p>
          <a:p>
            <a:pPr eaLnBrk="1" hangingPunct="1">
              <a:lnSpc>
                <a:spcPct val="80000"/>
              </a:lnSpc>
              <a:buFontTx/>
              <a:buNone/>
            </a:pPr>
            <a:r>
              <a:rPr lang="en-US" altLang="ja-JP" sz="1800" b="1" dirty="0"/>
              <a:t>  begin</a:t>
            </a:r>
          </a:p>
          <a:p>
            <a:pPr eaLnBrk="1" hangingPunct="1">
              <a:lnSpc>
                <a:spcPct val="80000"/>
              </a:lnSpc>
              <a:buFontTx/>
              <a:buNone/>
            </a:pPr>
            <a:r>
              <a:rPr lang="en-US" altLang="ja-JP" sz="1800" b="1" dirty="0"/>
              <a:t>    if(!</a:t>
            </a:r>
            <a:r>
              <a:rPr lang="en-US" altLang="ja-JP" sz="1800" b="1" dirty="0" err="1"/>
              <a:t>rst_n</a:t>
            </a:r>
            <a:r>
              <a:rPr lang="en-US" altLang="ja-JP" sz="1800" b="1" dirty="0"/>
              <a:t>) pc &lt;=0;</a:t>
            </a:r>
          </a:p>
          <a:p>
            <a:pPr eaLnBrk="1" hangingPunct="1">
              <a:lnSpc>
                <a:spcPct val="80000"/>
              </a:lnSpc>
              <a:buFontTx/>
              <a:buNone/>
            </a:pPr>
            <a:r>
              <a:rPr lang="en-US" altLang="ja-JP" sz="1800" b="1" dirty="0"/>
              <a:t>    else if (</a:t>
            </a:r>
            <a:r>
              <a:rPr lang="en-US" altLang="ja-JP" sz="1800" b="1" dirty="0" err="1"/>
              <a:t>op_bez</a:t>
            </a:r>
            <a:r>
              <a:rPr lang="en-US" altLang="ja-JP" sz="1800" b="1" dirty="0"/>
              <a:t> &amp; (</a:t>
            </a:r>
            <a:r>
              <a:rPr lang="en-US" altLang="ja-JP" sz="1800" b="1" dirty="0" err="1"/>
              <a:t>accum</a:t>
            </a:r>
            <a:r>
              <a:rPr lang="en-US" altLang="ja-JP" sz="1800" b="1" dirty="0"/>
              <a:t>==0) | </a:t>
            </a:r>
            <a:r>
              <a:rPr lang="en-US" altLang="ja-JP" sz="1800" b="1" dirty="0" err="1"/>
              <a:t>op_bnz</a:t>
            </a:r>
            <a:r>
              <a:rPr lang="en-US" altLang="ja-JP" sz="1800" b="1" dirty="0"/>
              <a:t> &amp; (</a:t>
            </a:r>
            <a:r>
              <a:rPr lang="en-US" altLang="ja-JP" sz="1800" b="1" dirty="0" err="1"/>
              <a:t>accum</a:t>
            </a:r>
            <a:r>
              <a:rPr lang="en-US" altLang="ja-JP" sz="1800" b="1" dirty="0"/>
              <a:t>!=0))</a:t>
            </a:r>
          </a:p>
          <a:p>
            <a:pPr eaLnBrk="1" hangingPunct="1">
              <a:lnSpc>
                <a:spcPct val="80000"/>
              </a:lnSpc>
              <a:buFontTx/>
              <a:buNone/>
            </a:pPr>
            <a:r>
              <a:rPr lang="en-US" altLang="ja-JP" sz="1800" b="1" dirty="0"/>
              <a:t>      pc &lt;= </a:t>
            </a:r>
            <a:r>
              <a:rPr lang="en-US" altLang="ja-JP" sz="1800" b="1" dirty="0" err="1"/>
              <a:t>oprand</a:t>
            </a:r>
            <a:r>
              <a:rPr lang="en-US" altLang="ja-JP" sz="1800" b="1" dirty="0"/>
              <a:t>;</a:t>
            </a:r>
          </a:p>
          <a:p>
            <a:pPr eaLnBrk="1" hangingPunct="1">
              <a:lnSpc>
                <a:spcPct val="80000"/>
              </a:lnSpc>
              <a:buFontTx/>
              <a:buNone/>
            </a:pPr>
            <a:r>
              <a:rPr lang="en-US" altLang="ja-JP" sz="1800" b="1" dirty="0"/>
              <a:t>    else pc &lt;= pc+1;</a:t>
            </a:r>
          </a:p>
          <a:p>
            <a:pPr eaLnBrk="1" hangingPunct="1">
              <a:lnSpc>
                <a:spcPct val="80000"/>
              </a:lnSpc>
              <a:buFontTx/>
              <a:buNone/>
            </a:pPr>
            <a:r>
              <a:rPr lang="en-US" altLang="ja-JP" sz="1800" b="1" dirty="0"/>
              <a:t>  end</a:t>
            </a:r>
          </a:p>
          <a:p>
            <a:pPr eaLnBrk="1" hangingPunct="1">
              <a:lnSpc>
                <a:spcPct val="80000"/>
              </a:lnSpc>
              <a:buFontTx/>
              <a:buNone/>
            </a:pPr>
            <a:endParaRPr lang="en-US" altLang="ja-JP" sz="1800" b="1" dirty="0"/>
          </a:p>
          <a:p>
            <a:pPr eaLnBrk="1" hangingPunct="1">
              <a:lnSpc>
                <a:spcPct val="80000"/>
              </a:lnSpc>
              <a:buFontTx/>
              <a:buNone/>
            </a:pPr>
            <a:r>
              <a:rPr lang="en-US" altLang="ja-JP" sz="1800" b="1" dirty="0"/>
              <a:t>always @(</a:t>
            </a:r>
            <a:r>
              <a:rPr lang="en-US" altLang="ja-JP" sz="1800" b="1" dirty="0" err="1"/>
              <a:t>posedge</a:t>
            </a:r>
            <a:r>
              <a:rPr lang="en-US" altLang="ja-JP" sz="1800" b="1" dirty="0"/>
              <a:t> </a:t>
            </a:r>
            <a:r>
              <a:rPr lang="en-US" altLang="ja-JP" sz="1800" b="1" dirty="0" err="1"/>
              <a:t>clk</a:t>
            </a:r>
            <a:r>
              <a:rPr lang="en-US" altLang="ja-JP" sz="1800" b="1" dirty="0"/>
              <a:t> or </a:t>
            </a:r>
            <a:r>
              <a:rPr lang="en-US" altLang="ja-JP" sz="1800" b="1" dirty="0" err="1"/>
              <a:t>negedge</a:t>
            </a:r>
            <a:r>
              <a:rPr lang="en-US" altLang="ja-JP" sz="1800" b="1" dirty="0"/>
              <a:t> </a:t>
            </a:r>
            <a:r>
              <a:rPr lang="en-US" altLang="ja-JP" sz="1800" b="1" dirty="0" err="1"/>
              <a:t>rst_n</a:t>
            </a:r>
            <a:r>
              <a:rPr lang="en-US" altLang="ja-JP" sz="1800" b="1" dirty="0"/>
              <a:t>)</a:t>
            </a:r>
          </a:p>
          <a:p>
            <a:pPr eaLnBrk="1" hangingPunct="1">
              <a:lnSpc>
                <a:spcPct val="80000"/>
              </a:lnSpc>
              <a:buFontTx/>
              <a:buNone/>
            </a:pPr>
            <a:r>
              <a:rPr lang="en-US" altLang="ja-JP" sz="1800" b="1" dirty="0"/>
              <a:t>  begin</a:t>
            </a:r>
          </a:p>
          <a:p>
            <a:pPr eaLnBrk="1" hangingPunct="1">
              <a:lnSpc>
                <a:spcPct val="80000"/>
              </a:lnSpc>
              <a:buFontTx/>
              <a:buNone/>
            </a:pPr>
            <a:r>
              <a:rPr lang="en-US" altLang="ja-JP" sz="1800" b="1" dirty="0"/>
              <a:t>    if(!</a:t>
            </a:r>
            <a:r>
              <a:rPr lang="en-US" altLang="ja-JP" sz="1800" b="1" dirty="0" err="1"/>
              <a:t>rst_n</a:t>
            </a:r>
            <a:r>
              <a:rPr lang="en-US" altLang="ja-JP" sz="1800" b="1" dirty="0"/>
              <a:t>)  </a:t>
            </a:r>
            <a:r>
              <a:rPr lang="en-US" altLang="ja-JP" sz="1800" b="1" dirty="0" err="1"/>
              <a:t>accum</a:t>
            </a:r>
            <a:r>
              <a:rPr lang="en-US" altLang="ja-JP" sz="1800" b="1" dirty="0"/>
              <a:t> &lt;=0;</a:t>
            </a:r>
          </a:p>
          <a:p>
            <a:pPr eaLnBrk="1" hangingPunct="1">
              <a:lnSpc>
                <a:spcPct val="80000"/>
              </a:lnSpc>
              <a:buFontTx/>
              <a:buNone/>
            </a:pPr>
            <a:r>
              <a:rPr lang="en-US" altLang="ja-JP" sz="1800" b="1" dirty="0"/>
              <a:t>    else if(!</a:t>
            </a:r>
            <a:r>
              <a:rPr lang="en-US" altLang="ja-JP" sz="1800" b="1" dirty="0" err="1"/>
              <a:t>op_st</a:t>
            </a:r>
            <a:r>
              <a:rPr lang="en-US" altLang="ja-JP" sz="1800" b="1" dirty="0"/>
              <a:t> &amp; !</a:t>
            </a:r>
            <a:r>
              <a:rPr lang="en-US" altLang="ja-JP" sz="1800" b="1" dirty="0" err="1"/>
              <a:t>op_bez</a:t>
            </a:r>
            <a:r>
              <a:rPr lang="en-US" altLang="ja-JP" sz="1800" b="1" dirty="0"/>
              <a:t> &amp; !</a:t>
            </a:r>
            <a:r>
              <a:rPr lang="en-US" altLang="ja-JP" sz="1800" b="1" dirty="0" err="1"/>
              <a:t>op_bnz</a:t>
            </a:r>
            <a:r>
              <a:rPr lang="en-US" altLang="ja-JP" sz="1800" b="1" dirty="0"/>
              <a:t>)</a:t>
            </a:r>
          </a:p>
          <a:p>
            <a:pPr eaLnBrk="1" hangingPunct="1">
              <a:lnSpc>
                <a:spcPct val="80000"/>
              </a:lnSpc>
              <a:buFontTx/>
              <a:buNone/>
            </a:pPr>
            <a:r>
              <a:rPr lang="en-US" altLang="ja-JP" sz="1800" b="1" dirty="0"/>
              <a:t>                  </a:t>
            </a:r>
            <a:r>
              <a:rPr lang="en-US" altLang="ja-JP" sz="1800" b="1" dirty="0" err="1"/>
              <a:t>accum</a:t>
            </a:r>
            <a:r>
              <a:rPr lang="en-US" altLang="ja-JP" sz="1800" b="1" dirty="0"/>
              <a:t> &lt;= </a:t>
            </a:r>
            <a:r>
              <a:rPr lang="en-US" altLang="ja-JP" sz="1800" b="1" dirty="0" err="1"/>
              <a:t>alu_y</a:t>
            </a:r>
            <a:r>
              <a:rPr lang="en-US" altLang="ja-JP" sz="1800" b="1" dirty="0"/>
              <a:t>;</a:t>
            </a:r>
          </a:p>
          <a:p>
            <a:pPr eaLnBrk="1" hangingPunct="1">
              <a:lnSpc>
                <a:spcPct val="80000"/>
              </a:lnSpc>
              <a:buFontTx/>
              <a:buNone/>
            </a:pPr>
            <a:r>
              <a:rPr lang="en-US" altLang="ja-JP" sz="1800" b="1" dirty="0"/>
              <a:t>  end</a:t>
            </a:r>
          </a:p>
          <a:p>
            <a:pPr eaLnBrk="1" hangingPunct="1">
              <a:lnSpc>
                <a:spcPct val="80000"/>
              </a:lnSpc>
              <a:buFontTx/>
              <a:buNone/>
            </a:pPr>
            <a:endParaRPr lang="en-US" altLang="ja-JP" sz="1800" b="1" dirty="0"/>
          </a:p>
          <a:p>
            <a:pPr eaLnBrk="1" hangingPunct="1">
              <a:lnSpc>
                <a:spcPct val="80000"/>
              </a:lnSpc>
              <a:buFontTx/>
              <a:buNone/>
            </a:pPr>
            <a:r>
              <a:rPr lang="en-US" altLang="ja-JP" sz="1800" b="1" dirty="0" err="1"/>
              <a:t>endmodule</a:t>
            </a:r>
            <a:endParaRPr lang="en-US" altLang="ja-JP" sz="1800" b="1" dirty="0"/>
          </a:p>
          <a:p>
            <a:pPr eaLnBrk="1" hangingPunct="1">
              <a:lnSpc>
                <a:spcPct val="80000"/>
              </a:lnSpc>
              <a:buFontTx/>
              <a:buNone/>
            </a:pPr>
            <a:endParaRPr lang="en-US" altLang="ja-JP" sz="1800" b="1" dirty="0"/>
          </a:p>
        </p:txBody>
      </p:sp>
      <p:sp>
        <p:nvSpPr>
          <p:cNvPr id="20484" name="AutoShape 5"/>
          <p:cNvSpPr>
            <a:spLocks noChangeArrowheads="1"/>
          </p:cNvSpPr>
          <p:nvPr/>
        </p:nvSpPr>
        <p:spPr bwMode="auto">
          <a:xfrm>
            <a:off x="5867400" y="1773238"/>
            <a:ext cx="1800225" cy="360362"/>
          </a:xfrm>
          <a:prstGeom prst="wedgeRoundRectCallout">
            <a:avLst>
              <a:gd name="adj1" fmla="val -43750"/>
              <a:gd name="adj2" fmla="val 7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pc</a:t>
            </a:r>
            <a:r>
              <a:rPr lang="ja-JP" altLang="en-US" sz="1800"/>
              <a:t>の制御</a:t>
            </a:r>
          </a:p>
        </p:txBody>
      </p:sp>
      <p:sp>
        <p:nvSpPr>
          <p:cNvPr id="20485" name="AutoShape 6"/>
          <p:cNvSpPr>
            <a:spLocks noChangeArrowheads="1"/>
          </p:cNvSpPr>
          <p:nvPr/>
        </p:nvSpPr>
        <p:spPr bwMode="auto">
          <a:xfrm>
            <a:off x="6011863" y="4149725"/>
            <a:ext cx="1944687" cy="1150938"/>
          </a:xfrm>
          <a:prstGeom prst="wedgeRoundRectCallout">
            <a:avLst>
              <a:gd name="adj1" fmla="val -131458"/>
              <a:gd name="adj2" fmla="val -5792"/>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dirty="0"/>
              <a:t>その他の命令ではアキュムレータに</a:t>
            </a:r>
            <a:r>
              <a:rPr lang="en-US" altLang="ja-JP" sz="1800" dirty="0"/>
              <a:t>ALU</a:t>
            </a:r>
            <a:r>
              <a:rPr lang="ja-JP" altLang="en-US" sz="1800" dirty="0"/>
              <a:t>の出力を保存</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ja-JP" altLang="en-US"/>
              <a:t>前回のアキュムレータマシン</a:t>
            </a:r>
          </a:p>
        </p:txBody>
      </p:sp>
      <p:sp>
        <p:nvSpPr>
          <p:cNvPr id="3075" name="Text Box 4"/>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3076" name="Text Box 5"/>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3077" name="Group 6"/>
          <p:cNvGrpSpPr>
            <a:grpSpLocks/>
          </p:cNvGrpSpPr>
          <p:nvPr/>
        </p:nvGrpSpPr>
        <p:grpSpPr bwMode="auto">
          <a:xfrm>
            <a:off x="5060950" y="2354263"/>
            <a:ext cx="1655763" cy="717550"/>
            <a:chOff x="3288" y="1299"/>
            <a:chExt cx="1996" cy="953"/>
          </a:xfrm>
        </p:grpSpPr>
        <p:sp>
          <p:nvSpPr>
            <p:cNvPr id="3145"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6"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7"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8"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9"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0"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1"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78" name="Text Box 14"/>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3079" name="Text Box 15"/>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3080" name="Line 16"/>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1" name="Line 17"/>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2" name="Line 18"/>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3" name="Line 19"/>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4" name="Rectangle 20"/>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85" name="Line 21"/>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6" name="Line 22"/>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7" name="Line 23"/>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8" name="Line 24"/>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9" name="Line 25"/>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0" name="Line 26"/>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1" name="Line 27"/>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2" name="Text Box 28"/>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3093" name="Rectangle 29"/>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4" name="Rectangle 30"/>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5" name="Rectangle 31"/>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6" name="Rectangle 32"/>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7" name="Rectangle 35"/>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8" name="Rectangle 36"/>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99" name="Line 37"/>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0" name="Line 39"/>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1" name="Line 40"/>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2" name="Line 41"/>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3" name="Text Box 42"/>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3104" name="Line 43"/>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5" name="Line 44"/>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6" name="Line 45"/>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7" name="Text Box 46"/>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3108" name="Text Box 48"/>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109" name="Text Box 49"/>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110" name="Text Box 50"/>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3111" name="Text Box 52"/>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3112" name="Rectangle 65"/>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3" name="Rectangle 66"/>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4" name="Rectangle 67"/>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5" name="Rectangle 68"/>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6" name="Rectangle 69"/>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7" name="Rectangle 70"/>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18" name="Line 71"/>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9" name="Text Box 7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3120" name="Rectangle 81"/>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21" name="Line 82"/>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2" name="Line 83"/>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3" name="Text Box 84"/>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3124" name="Line 85"/>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5" name="Line 86"/>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6" name="Line 87"/>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7" name="Line 88"/>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8" name="Oval 89"/>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3129" name="Line 91"/>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0" name="Text Box 92"/>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3131" name="Line 93"/>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2" name="Line 94"/>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3" name="Line 95"/>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4" name="Text Box 96"/>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135" name="Line 97"/>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6" name="Line 98"/>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7" name="Text Box 99"/>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3138" name="Line 100"/>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9" name="Text Box 101"/>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3140" name="Line 102"/>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1" name="Line 103"/>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2" name="Line 104"/>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3" name="Line 105"/>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4" name="Text Box 106"/>
          <p:cNvSpPr txBox="1">
            <a:spLocks noChangeArrowheads="1"/>
          </p:cNvSpPr>
          <p:nvPr/>
        </p:nvSpPr>
        <p:spPr bwMode="auto">
          <a:xfrm>
            <a:off x="971550" y="1557338"/>
            <a:ext cx="26892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命令メモリから命令を</a:t>
            </a:r>
          </a:p>
          <a:p>
            <a:pPr eaLnBrk="1" hangingPunct="1">
              <a:spcBef>
                <a:spcPct val="0"/>
              </a:spcBef>
              <a:buFontTx/>
              <a:buNone/>
            </a:pPr>
            <a:r>
              <a:rPr lang="ja-JP" altLang="en-US" sz="1800" b="1"/>
              <a:t>読み出し（フェッチ：</a:t>
            </a:r>
            <a:r>
              <a:rPr lang="en-US" altLang="ja-JP" sz="1800" b="1"/>
              <a:t>Fetch)</a:t>
            </a:r>
          </a:p>
          <a:p>
            <a:pPr eaLnBrk="1" hangingPunct="1">
              <a:spcBef>
                <a:spcPct val="0"/>
              </a:spcBef>
              <a:buFontTx/>
              <a:buNone/>
            </a:pPr>
            <a:r>
              <a:rPr lang="ja-JP" altLang="en-US" sz="1800" b="1"/>
              <a:t>実行（</a:t>
            </a:r>
            <a:r>
              <a:rPr lang="en-US" altLang="ja-JP" sz="1800" b="1"/>
              <a:t>Execution)</a:t>
            </a:r>
            <a:r>
              <a:rPr lang="ja-JP" altLang="en-US" sz="1800" b="1"/>
              <a:t>する</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a:t>イミーディエイト命令</a:t>
            </a:r>
          </a:p>
        </p:txBody>
      </p:sp>
      <p:sp>
        <p:nvSpPr>
          <p:cNvPr id="3" name="コンテンツ プレースホルダー 2"/>
          <p:cNvSpPr>
            <a:spLocks noGrp="1"/>
          </p:cNvSpPr>
          <p:nvPr>
            <p:ph idx="1"/>
          </p:nvPr>
        </p:nvSpPr>
        <p:spPr>
          <a:xfrm>
            <a:off x="457200" y="1390650"/>
            <a:ext cx="8229600" cy="4525963"/>
          </a:xfrm>
        </p:spPr>
        <p:txBody>
          <a:bodyPr/>
          <a:lstStyle/>
          <a:p>
            <a:pPr eaLnBrk="1" hangingPunct="1">
              <a:defRPr/>
            </a:pPr>
            <a:r>
              <a:rPr lang="ja-JP" altLang="en-US" dirty="0"/>
              <a:t>アキュムレータから</a:t>
            </a:r>
            <a:r>
              <a:rPr lang="en-US" altLang="ja-JP" dirty="0"/>
              <a:t>1</a:t>
            </a:r>
            <a:r>
              <a:rPr lang="ja-JP" altLang="en-US" dirty="0"/>
              <a:t>引きたい！</a:t>
            </a:r>
            <a:endParaRPr lang="en-US" altLang="ja-JP" dirty="0"/>
          </a:p>
          <a:p>
            <a:pPr lvl="1" eaLnBrk="1" hangingPunct="1">
              <a:defRPr/>
            </a:pPr>
            <a:r>
              <a:rPr lang="en-US" altLang="ja-JP" dirty="0"/>
              <a:t>3</a:t>
            </a:r>
            <a:r>
              <a:rPr lang="ja-JP" altLang="en-US" dirty="0"/>
              <a:t>番地に１をあらかじめ入れておき</a:t>
            </a:r>
            <a:endParaRPr lang="en-US" altLang="ja-JP" dirty="0"/>
          </a:p>
          <a:p>
            <a:pPr lvl="1" eaLnBrk="1" hangingPunct="1">
              <a:defRPr/>
            </a:pPr>
            <a:r>
              <a:rPr lang="en-US" altLang="ja-JP" dirty="0"/>
              <a:t>SUB 3</a:t>
            </a:r>
          </a:p>
          <a:p>
            <a:pPr lvl="1" eaLnBrk="1" hangingPunct="1">
              <a:defRPr/>
            </a:pPr>
            <a:r>
              <a:rPr lang="ja-JP" altLang="en-US" dirty="0"/>
              <a:t>直接</a:t>
            </a:r>
            <a:r>
              <a:rPr lang="en-US" altLang="ja-JP" dirty="0"/>
              <a:t>1</a:t>
            </a:r>
            <a:r>
              <a:rPr lang="ja-JP" altLang="en-US" dirty="0"/>
              <a:t>を足したり、引いたりできれば便利！</a:t>
            </a:r>
            <a:endParaRPr lang="en-US" altLang="ja-JP" dirty="0"/>
          </a:p>
          <a:p>
            <a:pPr marL="57150" indent="0" eaLnBrk="1" hangingPunct="1">
              <a:buFontTx/>
              <a:buNone/>
              <a:defRPr/>
            </a:pPr>
            <a:r>
              <a:rPr lang="ja-JP" altLang="en-US" dirty="0"/>
              <a:t>→　イミーディエイト命令（直値、即値命令）</a:t>
            </a:r>
            <a:endParaRPr lang="en-US" altLang="ja-JP" dirty="0"/>
          </a:p>
          <a:p>
            <a:pPr marL="457200" lvl="1" indent="0" eaLnBrk="1" hangingPunct="1">
              <a:buFontTx/>
              <a:buNone/>
              <a:defRPr/>
            </a:pPr>
            <a:r>
              <a:rPr lang="en-US" altLang="ja-JP" dirty="0"/>
              <a:t>ADDI #1  ACC</a:t>
            </a:r>
            <a:r>
              <a:rPr lang="ja-JP" altLang="en-US" dirty="0"/>
              <a:t>←</a:t>
            </a:r>
            <a:r>
              <a:rPr lang="en-US" altLang="ja-JP" dirty="0"/>
              <a:t>ACC+1</a:t>
            </a:r>
          </a:p>
          <a:p>
            <a:pPr marL="457200" lvl="1" indent="0" eaLnBrk="1" hangingPunct="1">
              <a:buFontTx/>
              <a:buNone/>
              <a:defRPr/>
            </a:pPr>
            <a:r>
              <a:rPr lang="en-US" altLang="ja-JP" dirty="0"/>
              <a:t>ADDI</a:t>
            </a:r>
            <a:r>
              <a:rPr lang="ja-JP" altLang="en-US" dirty="0"/>
              <a:t> </a:t>
            </a:r>
            <a:r>
              <a:rPr lang="en-US" altLang="ja-JP" dirty="0"/>
              <a:t>#-1 ACC</a:t>
            </a:r>
            <a:r>
              <a:rPr lang="ja-JP" altLang="en-US" dirty="0"/>
              <a:t>←</a:t>
            </a:r>
            <a:r>
              <a:rPr lang="en-US" altLang="ja-JP" dirty="0"/>
              <a:t>ACC-1</a:t>
            </a:r>
          </a:p>
          <a:p>
            <a:pPr marL="457200" lvl="1" indent="0" eaLnBrk="1" hangingPunct="1">
              <a:buFontTx/>
              <a:buNone/>
              <a:defRPr/>
            </a:pPr>
            <a:r>
              <a:rPr lang="ja-JP" altLang="en-US" dirty="0"/>
              <a:t>命令コード中の数字をそのまま計算に使う</a:t>
            </a:r>
            <a:endParaRPr lang="en-US" altLang="ja-JP" dirty="0"/>
          </a:p>
          <a:p>
            <a:pPr marL="457200" lvl="1" indent="0" eaLnBrk="1" hangingPunct="1">
              <a:buFontTx/>
              <a:buNone/>
              <a:defRPr/>
            </a:pPr>
            <a:r>
              <a:rPr lang="ja-JP" altLang="en-US" dirty="0"/>
              <a:t>便利なのでどのマシンでも持っている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457200" y="69850"/>
            <a:ext cx="8229600" cy="1143000"/>
          </a:xfrm>
        </p:spPr>
        <p:txBody>
          <a:bodyPr/>
          <a:lstStyle/>
          <a:p>
            <a:pPr eaLnBrk="1" hangingPunct="1"/>
            <a:r>
              <a:rPr lang="en-US" altLang="ja-JP" dirty="0"/>
              <a:t>ADDI</a:t>
            </a:r>
            <a:r>
              <a:rPr lang="ja-JP" altLang="en-US" dirty="0"/>
              <a:t>命令の符号拡張</a:t>
            </a:r>
          </a:p>
        </p:txBody>
      </p:sp>
      <p:sp>
        <p:nvSpPr>
          <p:cNvPr id="3" name="コンテンツ プレースホルダー 2"/>
          <p:cNvSpPr>
            <a:spLocks noGrp="1"/>
          </p:cNvSpPr>
          <p:nvPr>
            <p:ph idx="1"/>
          </p:nvPr>
        </p:nvSpPr>
        <p:spPr>
          <a:xfrm>
            <a:off x="457200" y="1196975"/>
            <a:ext cx="8507288" cy="4525963"/>
          </a:xfrm>
        </p:spPr>
        <p:txBody>
          <a:bodyPr/>
          <a:lstStyle/>
          <a:p>
            <a:pPr eaLnBrk="1" hangingPunct="1">
              <a:defRPr/>
            </a:pPr>
            <a:r>
              <a:rPr lang="en-US" altLang="ja-JP" dirty="0"/>
              <a:t>ADDI</a:t>
            </a:r>
            <a:r>
              <a:rPr lang="ja-JP" altLang="en-US" dirty="0"/>
              <a:t> </a:t>
            </a:r>
            <a:r>
              <a:rPr lang="en-US" altLang="ja-JP" dirty="0"/>
              <a:t>#X</a:t>
            </a:r>
            <a:r>
              <a:rPr lang="ja-JP" altLang="en-US" dirty="0"/>
              <a:t>　　</a:t>
            </a:r>
            <a:r>
              <a:rPr lang="en-US" altLang="ja-JP" dirty="0"/>
              <a:t>1110</a:t>
            </a:r>
            <a:r>
              <a:rPr lang="ja-JP" altLang="en-US" dirty="0"/>
              <a:t>　</a:t>
            </a:r>
            <a:r>
              <a:rPr lang="en-US" altLang="ja-JP" dirty="0"/>
              <a:t>XXXXXXXX</a:t>
            </a:r>
          </a:p>
          <a:p>
            <a:pPr marL="457200" lvl="1" indent="0" eaLnBrk="1" hangingPunct="1">
              <a:buFontTx/>
              <a:buNone/>
              <a:defRPr/>
            </a:pPr>
            <a:r>
              <a:rPr lang="en-US" altLang="ja-JP" dirty="0"/>
              <a:t>ADDI #1    1110_00000001</a:t>
            </a:r>
          </a:p>
          <a:p>
            <a:pPr marL="457200" lvl="1" indent="0" eaLnBrk="1" hangingPunct="1">
              <a:buFontTx/>
              <a:buNone/>
              <a:defRPr/>
            </a:pPr>
            <a:r>
              <a:rPr lang="en-US" altLang="ja-JP" dirty="0"/>
              <a:t>ADDI #-1    1110_11111111</a:t>
            </a:r>
          </a:p>
          <a:p>
            <a:pPr marL="457200" lvl="1" indent="0" eaLnBrk="1" hangingPunct="1">
              <a:buFontTx/>
              <a:buNone/>
              <a:defRPr/>
            </a:pPr>
            <a:r>
              <a:rPr lang="en-US" altLang="ja-JP" sz="2000" dirty="0" err="1"/>
              <a:t>opcode</a:t>
            </a:r>
            <a:r>
              <a:rPr lang="ja-JP" altLang="en-US" sz="2000" dirty="0"/>
              <a:t>の下位</a:t>
            </a:r>
            <a:r>
              <a:rPr lang="en-US" altLang="ja-JP" sz="2000" dirty="0"/>
              <a:t>3</a:t>
            </a:r>
            <a:r>
              <a:rPr lang="ja-JP" altLang="en-US" sz="2000" dirty="0"/>
              <a:t>ビット</a:t>
            </a:r>
            <a:r>
              <a:rPr lang="en-US" altLang="ja-JP" sz="2000" dirty="0"/>
              <a:t>110</a:t>
            </a:r>
            <a:r>
              <a:rPr lang="ja-JP" altLang="en-US" sz="2000" dirty="0"/>
              <a:t>を</a:t>
            </a:r>
            <a:r>
              <a:rPr lang="en-US" altLang="ja-JP" sz="2000" dirty="0"/>
              <a:t>ADD</a:t>
            </a:r>
            <a:r>
              <a:rPr lang="ja-JP" altLang="en-US" sz="2000" dirty="0"/>
              <a:t>と共通にしておく</a:t>
            </a:r>
            <a:endParaRPr lang="en-US" altLang="ja-JP" sz="2000" dirty="0"/>
          </a:p>
          <a:p>
            <a:pPr marL="400050" lvl="1" indent="0" eaLnBrk="1" hangingPunct="1">
              <a:buFontTx/>
              <a:buNone/>
              <a:defRPr/>
            </a:pPr>
            <a:r>
              <a:rPr lang="ja-JP" altLang="en-US" sz="2000" dirty="0"/>
              <a:t>ここで困ったことに気づく</a:t>
            </a:r>
            <a:endParaRPr lang="en-US" altLang="ja-JP" sz="2000" dirty="0"/>
          </a:p>
          <a:p>
            <a:pPr marL="400050" lvl="1" indent="0" eaLnBrk="1" hangingPunct="1">
              <a:buFontTx/>
              <a:buNone/>
              <a:defRPr/>
            </a:pPr>
            <a:r>
              <a:rPr lang="ja-JP" altLang="en-US" sz="2000" dirty="0"/>
              <a:t>命令コード中の数字は</a:t>
            </a:r>
            <a:r>
              <a:rPr lang="en-US" altLang="ja-JP" sz="2000" dirty="0"/>
              <a:t>8</a:t>
            </a:r>
            <a:r>
              <a:rPr lang="ja-JP" altLang="en-US" sz="2000" dirty="0"/>
              <a:t>ビット分しか存在しない</a:t>
            </a:r>
            <a:endParaRPr lang="en-US" altLang="ja-JP" sz="2000" dirty="0"/>
          </a:p>
          <a:p>
            <a:pPr marL="400050" lvl="1" indent="0" eaLnBrk="1" hangingPunct="1">
              <a:buFontTx/>
              <a:buNone/>
              <a:defRPr/>
            </a:pPr>
            <a:r>
              <a:rPr lang="ja-JP" altLang="en-US" sz="2000" dirty="0"/>
              <a:t>しかしデータは</a:t>
            </a:r>
            <a:r>
              <a:rPr lang="en-US" altLang="ja-JP" sz="2000" dirty="0"/>
              <a:t>16</a:t>
            </a:r>
            <a:r>
              <a:rPr lang="ja-JP" altLang="en-US" sz="2000" dirty="0"/>
              <a:t>ビット幅だ</a:t>
            </a:r>
            <a:endParaRPr lang="en-US" altLang="ja-JP" sz="2000" dirty="0"/>
          </a:p>
          <a:p>
            <a:pPr marL="400050" lvl="1" indent="0" eaLnBrk="1" hangingPunct="1">
              <a:buFontTx/>
              <a:buNone/>
              <a:defRPr/>
            </a:pPr>
            <a:r>
              <a:rPr lang="ja-JP" altLang="en-US" sz="2000" dirty="0"/>
              <a:t>負の数も扱う必要がある　</a:t>
            </a:r>
            <a:endParaRPr lang="en-US" altLang="ja-JP" sz="2000" dirty="0"/>
          </a:p>
          <a:p>
            <a:pPr marL="400050" lvl="1" indent="0" eaLnBrk="1" hangingPunct="1">
              <a:buFontTx/>
              <a:buNone/>
              <a:defRPr/>
            </a:pPr>
            <a:r>
              <a:rPr lang="en-US" altLang="ja-JP" sz="2000" dirty="0"/>
              <a:t>  </a:t>
            </a:r>
            <a:r>
              <a:rPr lang="ja-JP" altLang="en-US" sz="2000" dirty="0"/>
              <a:t>→　符号拡張（</a:t>
            </a:r>
            <a:r>
              <a:rPr lang="en-US" altLang="ja-JP" sz="2000" dirty="0"/>
              <a:t>sign extension)</a:t>
            </a:r>
            <a:r>
              <a:rPr lang="ja-JP" altLang="en-US" sz="2000" dirty="0"/>
              <a:t>　</a:t>
            </a:r>
            <a:endParaRPr lang="en-US" altLang="ja-JP" sz="2000" dirty="0"/>
          </a:p>
          <a:p>
            <a:pPr marL="400050" lvl="1" indent="0" eaLnBrk="1" hangingPunct="1">
              <a:buFontTx/>
              <a:buNone/>
              <a:defRPr/>
            </a:pPr>
            <a:r>
              <a:rPr lang="en-US" altLang="ja-JP" sz="2000" dirty="0"/>
              <a:t>8bit</a:t>
            </a:r>
            <a:r>
              <a:rPr lang="ja-JP" altLang="en-US" sz="2000" dirty="0"/>
              <a:t>の最上位の符号ビットを</a:t>
            </a:r>
            <a:r>
              <a:rPr lang="en-US" altLang="ja-JP" sz="2000" dirty="0"/>
              <a:t>8</a:t>
            </a:r>
            <a:r>
              <a:rPr lang="ja-JP" altLang="en-US" sz="2000" dirty="0"/>
              <a:t>ビット補って</a:t>
            </a:r>
            <a:r>
              <a:rPr lang="en-US" altLang="ja-JP" sz="2000" dirty="0"/>
              <a:t>16</a:t>
            </a:r>
            <a:r>
              <a:rPr lang="ja-JP" altLang="en-US" sz="2000" dirty="0"/>
              <a:t>ビットに数を引き伸ばしてやる</a:t>
            </a:r>
            <a:endParaRPr lang="en-US" altLang="ja-JP" sz="2000" dirty="0"/>
          </a:p>
          <a:p>
            <a:pPr marL="400050" lvl="1" indent="0" eaLnBrk="1" hangingPunct="1">
              <a:buFontTx/>
              <a:buNone/>
              <a:defRPr/>
            </a:pPr>
            <a:r>
              <a:rPr lang="en-US" altLang="ja-JP" sz="2000" dirty="0"/>
              <a:t>2</a:t>
            </a:r>
            <a:r>
              <a:rPr lang="ja-JP" altLang="en-US" sz="2000" dirty="0"/>
              <a:t>：　</a:t>
            </a:r>
            <a:r>
              <a:rPr lang="en-US" altLang="ja-JP" sz="2000" dirty="0"/>
              <a:t>00000010</a:t>
            </a:r>
            <a:r>
              <a:rPr lang="ja-JP" altLang="en-US" sz="2000" dirty="0"/>
              <a:t>　→　</a:t>
            </a:r>
            <a:r>
              <a:rPr lang="en-US" altLang="ja-JP" sz="2000" dirty="0"/>
              <a:t>0000000000000010</a:t>
            </a:r>
          </a:p>
          <a:p>
            <a:pPr marL="400050" lvl="1" indent="0" eaLnBrk="1" hangingPunct="1">
              <a:buFontTx/>
              <a:buNone/>
              <a:defRPr/>
            </a:pPr>
            <a:r>
              <a:rPr lang="ja-JP" altLang="en-US" sz="2000" dirty="0"/>
              <a:t>－</a:t>
            </a:r>
            <a:r>
              <a:rPr lang="en-US" altLang="ja-JP" sz="2000" dirty="0"/>
              <a:t>2</a:t>
            </a:r>
            <a:r>
              <a:rPr lang="ja-JP" altLang="en-US" sz="2000" dirty="0"/>
              <a:t>：　</a:t>
            </a:r>
            <a:r>
              <a:rPr lang="en-US" altLang="ja-JP" sz="2000" dirty="0"/>
              <a:t>11111110</a:t>
            </a:r>
            <a:r>
              <a:rPr lang="ja-JP" altLang="en-US" sz="2000" dirty="0"/>
              <a:t>　→　</a:t>
            </a:r>
            <a:r>
              <a:rPr lang="en-US" altLang="ja-JP" sz="2000" dirty="0"/>
              <a:t>1111111111111110</a:t>
            </a:r>
          </a:p>
          <a:p>
            <a:pPr marL="400050" lvl="1" indent="0" eaLnBrk="1" hangingPunct="1">
              <a:buFontTx/>
              <a:buNone/>
              <a:defRPr/>
            </a:pPr>
            <a:endParaRPr lang="en-US" altLang="ja-JP" sz="2000" dirty="0"/>
          </a:p>
          <a:p>
            <a:pPr marL="400050" lvl="1" indent="0" eaLnBrk="1" hangingPunct="1">
              <a:buFontTx/>
              <a:buNone/>
              <a:defRPr/>
            </a:pPr>
            <a:endParaRPr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419475" y="16970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6627" name="Text Box 3"/>
          <p:cNvSpPr txBox="1">
            <a:spLocks noChangeArrowheads="1"/>
          </p:cNvSpPr>
          <p:nvPr/>
        </p:nvSpPr>
        <p:spPr bwMode="auto">
          <a:xfrm>
            <a:off x="4211638" y="16970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6628" name="Group 4"/>
          <p:cNvGrpSpPr>
            <a:grpSpLocks/>
          </p:cNvGrpSpPr>
          <p:nvPr/>
        </p:nvGrpSpPr>
        <p:grpSpPr bwMode="auto">
          <a:xfrm>
            <a:off x="3132138" y="1270000"/>
            <a:ext cx="1655762" cy="717550"/>
            <a:chOff x="3288" y="1299"/>
            <a:chExt cx="1996" cy="953"/>
          </a:xfrm>
        </p:grpSpPr>
        <p:sp>
          <p:nvSpPr>
            <p:cNvPr id="26678" name="Line 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9" name="Line 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0" name="Line 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1" name="Line 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2"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3"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4"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6629" name="Text Box 12"/>
          <p:cNvSpPr txBox="1">
            <a:spLocks noChangeArrowheads="1"/>
          </p:cNvSpPr>
          <p:nvPr/>
        </p:nvSpPr>
        <p:spPr bwMode="auto">
          <a:xfrm>
            <a:off x="3779838" y="12573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6630" name="Text Box 13"/>
          <p:cNvSpPr txBox="1">
            <a:spLocks noChangeArrowheads="1"/>
          </p:cNvSpPr>
          <p:nvPr/>
        </p:nvSpPr>
        <p:spPr bwMode="auto">
          <a:xfrm>
            <a:off x="3422650" y="13366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26631" name="Line 14"/>
          <p:cNvSpPr>
            <a:spLocks noChangeShapeType="1"/>
          </p:cNvSpPr>
          <p:nvPr/>
        </p:nvSpPr>
        <p:spPr bwMode="auto">
          <a:xfrm flipV="1">
            <a:off x="3563938" y="1985963"/>
            <a:ext cx="0" cy="5032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2" name="Line 15"/>
          <p:cNvSpPr>
            <a:spLocks noChangeShapeType="1"/>
          </p:cNvSpPr>
          <p:nvPr/>
        </p:nvSpPr>
        <p:spPr bwMode="auto">
          <a:xfrm flipH="1" flipV="1">
            <a:off x="4643438" y="2817813"/>
            <a:ext cx="0" cy="822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Line 16"/>
          <p:cNvSpPr>
            <a:spLocks noChangeShapeType="1"/>
          </p:cNvSpPr>
          <p:nvPr/>
        </p:nvSpPr>
        <p:spPr bwMode="auto">
          <a:xfrm flipV="1">
            <a:off x="3995738" y="8318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4" name="Line 17"/>
          <p:cNvSpPr>
            <a:spLocks noChangeShapeType="1"/>
          </p:cNvSpPr>
          <p:nvPr/>
        </p:nvSpPr>
        <p:spPr bwMode="auto">
          <a:xfrm>
            <a:off x="1979613" y="1552575"/>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5" name="Line 19"/>
          <p:cNvSpPr>
            <a:spLocks noChangeShapeType="1"/>
          </p:cNvSpPr>
          <p:nvPr/>
        </p:nvSpPr>
        <p:spPr bwMode="auto">
          <a:xfrm flipH="1">
            <a:off x="2771775" y="831850"/>
            <a:ext cx="12239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6" name="Line 20"/>
          <p:cNvSpPr>
            <a:spLocks noChangeShapeType="1"/>
          </p:cNvSpPr>
          <p:nvPr/>
        </p:nvSpPr>
        <p:spPr bwMode="auto">
          <a:xfrm>
            <a:off x="2771775" y="831850"/>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7" name="Line 21"/>
          <p:cNvSpPr>
            <a:spLocks noChangeShapeType="1"/>
          </p:cNvSpPr>
          <p:nvPr/>
        </p:nvSpPr>
        <p:spPr bwMode="auto">
          <a:xfrm>
            <a:off x="2771775" y="3279775"/>
            <a:ext cx="792163"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8" name="Line 22"/>
          <p:cNvSpPr>
            <a:spLocks noChangeShapeType="1"/>
          </p:cNvSpPr>
          <p:nvPr/>
        </p:nvSpPr>
        <p:spPr bwMode="auto">
          <a:xfrm flipV="1">
            <a:off x="3563938" y="2847975"/>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9" name="Line 23"/>
          <p:cNvSpPr>
            <a:spLocks noChangeShapeType="1"/>
          </p:cNvSpPr>
          <p:nvPr/>
        </p:nvSpPr>
        <p:spPr bwMode="auto">
          <a:xfrm>
            <a:off x="3060700" y="26320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0" name="Line 24"/>
          <p:cNvSpPr>
            <a:spLocks noChangeShapeType="1"/>
          </p:cNvSpPr>
          <p:nvPr/>
        </p:nvSpPr>
        <p:spPr bwMode="auto">
          <a:xfrm flipH="1">
            <a:off x="3060700" y="27035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1" name="Line 25"/>
          <p:cNvSpPr>
            <a:spLocks noChangeShapeType="1"/>
          </p:cNvSpPr>
          <p:nvPr/>
        </p:nvSpPr>
        <p:spPr bwMode="auto">
          <a:xfrm>
            <a:off x="2268538" y="270351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2" name="Text Box 26"/>
          <p:cNvSpPr txBox="1">
            <a:spLocks noChangeArrowheads="1"/>
          </p:cNvSpPr>
          <p:nvPr/>
        </p:nvSpPr>
        <p:spPr bwMode="auto">
          <a:xfrm>
            <a:off x="3276600" y="2481263"/>
            <a:ext cx="2476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 </a:t>
            </a:r>
          </a:p>
        </p:txBody>
      </p:sp>
      <p:sp>
        <p:nvSpPr>
          <p:cNvPr id="26643" name="Rectangle 27"/>
          <p:cNvSpPr>
            <a:spLocks noChangeArrowheads="1"/>
          </p:cNvSpPr>
          <p:nvPr/>
        </p:nvSpPr>
        <p:spPr bwMode="auto">
          <a:xfrm>
            <a:off x="3636963" y="36401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4" name="Rectangle 28"/>
          <p:cNvSpPr>
            <a:spLocks noChangeArrowheads="1"/>
          </p:cNvSpPr>
          <p:nvPr/>
        </p:nvSpPr>
        <p:spPr bwMode="auto">
          <a:xfrm>
            <a:off x="3636963" y="38560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5" name="Rectangle 29"/>
          <p:cNvSpPr>
            <a:spLocks noChangeArrowheads="1"/>
          </p:cNvSpPr>
          <p:nvPr/>
        </p:nvSpPr>
        <p:spPr bwMode="auto">
          <a:xfrm>
            <a:off x="3636963" y="40719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6" name="Rectangle 30"/>
          <p:cNvSpPr>
            <a:spLocks noChangeArrowheads="1"/>
          </p:cNvSpPr>
          <p:nvPr/>
        </p:nvSpPr>
        <p:spPr bwMode="auto">
          <a:xfrm>
            <a:off x="3636963" y="428783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7" name="Rectangle 31"/>
          <p:cNvSpPr>
            <a:spLocks noChangeArrowheads="1"/>
          </p:cNvSpPr>
          <p:nvPr/>
        </p:nvSpPr>
        <p:spPr bwMode="auto">
          <a:xfrm>
            <a:off x="3636963"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8" name="Rectangle 32"/>
          <p:cNvSpPr>
            <a:spLocks noChangeArrowheads="1"/>
          </p:cNvSpPr>
          <p:nvPr/>
        </p:nvSpPr>
        <p:spPr bwMode="auto">
          <a:xfrm>
            <a:off x="3636963" y="4505325"/>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9" name="Line 33"/>
          <p:cNvSpPr>
            <a:spLocks noChangeShapeType="1"/>
          </p:cNvSpPr>
          <p:nvPr/>
        </p:nvSpPr>
        <p:spPr bwMode="auto">
          <a:xfrm>
            <a:off x="1331913" y="4287838"/>
            <a:ext cx="2233612" cy="15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0" name="Line 34"/>
          <p:cNvSpPr>
            <a:spLocks noChangeShapeType="1"/>
          </p:cNvSpPr>
          <p:nvPr/>
        </p:nvSpPr>
        <p:spPr bwMode="auto">
          <a:xfrm flipV="1">
            <a:off x="5235575" y="51530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1" name="Line 35"/>
          <p:cNvSpPr>
            <a:spLocks noChangeShapeType="1"/>
          </p:cNvSpPr>
          <p:nvPr/>
        </p:nvSpPr>
        <p:spPr bwMode="auto">
          <a:xfrm>
            <a:off x="3563938" y="2273300"/>
            <a:ext cx="6191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2" name="Line 36"/>
          <p:cNvSpPr>
            <a:spLocks noChangeShapeType="1"/>
          </p:cNvSpPr>
          <p:nvPr/>
        </p:nvSpPr>
        <p:spPr bwMode="auto">
          <a:xfrm>
            <a:off x="4183063" y="2273300"/>
            <a:ext cx="0" cy="13668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3" name="Text Box 37"/>
          <p:cNvSpPr txBox="1">
            <a:spLocks noChangeArrowheads="1"/>
          </p:cNvSpPr>
          <p:nvPr/>
        </p:nvSpPr>
        <p:spPr bwMode="auto">
          <a:xfrm>
            <a:off x="4048125" y="452596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6654" name="Line 38"/>
          <p:cNvSpPr>
            <a:spLocks noChangeShapeType="1"/>
          </p:cNvSpPr>
          <p:nvPr/>
        </p:nvSpPr>
        <p:spPr bwMode="auto">
          <a:xfrm flipV="1">
            <a:off x="3924300" y="515461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5" name="Line 39"/>
          <p:cNvSpPr>
            <a:spLocks noChangeShapeType="1"/>
          </p:cNvSpPr>
          <p:nvPr/>
        </p:nvSpPr>
        <p:spPr bwMode="auto">
          <a:xfrm flipV="1">
            <a:off x="3851275" y="5010150"/>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6" name="Line 40"/>
          <p:cNvSpPr>
            <a:spLocks noChangeShapeType="1"/>
          </p:cNvSpPr>
          <p:nvPr/>
        </p:nvSpPr>
        <p:spPr bwMode="auto">
          <a:xfrm>
            <a:off x="3924300" y="5010150"/>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7" name="Text Box 41"/>
          <p:cNvSpPr txBox="1">
            <a:spLocks noChangeArrowheads="1"/>
          </p:cNvSpPr>
          <p:nvPr/>
        </p:nvSpPr>
        <p:spPr bwMode="auto">
          <a:xfrm>
            <a:off x="4787900" y="5407025"/>
            <a:ext cx="116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6658" name="Text Box 42"/>
          <p:cNvSpPr txBox="1">
            <a:spLocks noChangeArrowheads="1"/>
          </p:cNvSpPr>
          <p:nvPr/>
        </p:nvSpPr>
        <p:spPr bwMode="auto">
          <a:xfrm>
            <a:off x="3419475" y="54070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59" name="Text Box 43"/>
          <p:cNvSpPr txBox="1">
            <a:spLocks noChangeArrowheads="1"/>
          </p:cNvSpPr>
          <p:nvPr/>
        </p:nvSpPr>
        <p:spPr bwMode="auto">
          <a:xfrm>
            <a:off x="1981200" y="23447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60" name="Text Box 44"/>
          <p:cNvSpPr txBox="1">
            <a:spLocks noChangeArrowheads="1"/>
          </p:cNvSpPr>
          <p:nvPr/>
        </p:nvSpPr>
        <p:spPr bwMode="auto">
          <a:xfrm>
            <a:off x="1908175" y="1190625"/>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6661" name="Text Box 45"/>
          <p:cNvSpPr txBox="1">
            <a:spLocks noChangeArrowheads="1"/>
          </p:cNvSpPr>
          <p:nvPr/>
        </p:nvSpPr>
        <p:spPr bwMode="auto">
          <a:xfrm>
            <a:off x="4335463" y="33337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6662" name="Line 77"/>
          <p:cNvSpPr>
            <a:spLocks noChangeShapeType="1"/>
          </p:cNvSpPr>
          <p:nvPr/>
        </p:nvSpPr>
        <p:spPr bwMode="auto">
          <a:xfrm>
            <a:off x="3003550" y="5368925"/>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63" name="Text Box 44"/>
          <p:cNvSpPr txBox="1">
            <a:spLocks noChangeArrowheads="1"/>
          </p:cNvSpPr>
          <p:nvPr/>
        </p:nvSpPr>
        <p:spPr bwMode="auto">
          <a:xfrm>
            <a:off x="677863" y="3779838"/>
            <a:ext cx="10953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operand</a:t>
            </a:r>
          </a:p>
        </p:txBody>
      </p:sp>
      <p:cxnSp>
        <p:nvCxnSpPr>
          <p:cNvPr id="5" name="直線コネクタ 4"/>
          <p:cNvCxnSpPr/>
          <p:nvPr/>
        </p:nvCxnSpPr>
        <p:spPr>
          <a:xfrm flipV="1">
            <a:off x="3132138" y="3500438"/>
            <a:ext cx="0" cy="78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132138" y="3500438"/>
            <a:ext cx="133508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666" name="Line 15"/>
          <p:cNvSpPr>
            <a:spLocks noChangeShapeType="1"/>
          </p:cNvSpPr>
          <p:nvPr/>
        </p:nvSpPr>
        <p:spPr bwMode="auto">
          <a:xfrm flipH="1" flipV="1">
            <a:off x="4467225" y="2817813"/>
            <a:ext cx="0" cy="6826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9" name="直線コネクタ 8"/>
          <p:cNvCxnSpPr/>
          <p:nvPr/>
        </p:nvCxnSpPr>
        <p:spPr>
          <a:xfrm>
            <a:off x="4297363" y="2817813"/>
            <a:ext cx="4905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flipV="1">
            <a:off x="4643438" y="2527300"/>
            <a:ext cx="144462" cy="290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4460875" y="2527300"/>
            <a:ext cx="1762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H="1">
            <a:off x="4346575" y="2527300"/>
            <a:ext cx="114300" cy="2809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671" name="Line 15"/>
          <p:cNvSpPr>
            <a:spLocks noChangeShapeType="1"/>
          </p:cNvSpPr>
          <p:nvPr/>
        </p:nvSpPr>
        <p:spPr bwMode="auto">
          <a:xfrm flipH="1" flipV="1">
            <a:off x="4529138" y="1947863"/>
            <a:ext cx="0" cy="5794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2" name="Text Box 43"/>
          <p:cNvSpPr txBox="1">
            <a:spLocks noChangeArrowheads="1"/>
          </p:cNvSpPr>
          <p:nvPr/>
        </p:nvSpPr>
        <p:spPr bwMode="auto">
          <a:xfrm>
            <a:off x="4559300" y="2085975"/>
            <a:ext cx="7874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alu_b</a:t>
            </a:r>
          </a:p>
        </p:txBody>
      </p:sp>
      <p:sp>
        <p:nvSpPr>
          <p:cNvPr id="26673" name="Text Box 43"/>
          <p:cNvSpPr txBox="1">
            <a:spLocks noChangeArrowheads="1"/>
          </p:cNvSpPr>
          <p:nvPr/>
        </p:nvSpPr>
        <p:spPr bwMode="auto">
          <a:xfrm>
            <a:off x="5219700" y="820738"/>
            <a:ext cx="28479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設計のイメージ：</a:t>
            </a:r>
            <a:endParaRPr lang="en-US" altLang="ja-JP" sz="1800" b="1"/>
          </a:p>
          <a:p>
            <a:pPr eaLnBrk="1" hangingPunct="1">
              <a:spcBef>
                <a:spcPct val="0"/>
              </a:spcBef>
              <a:buFontTx/>
              <a:buNone/>
            </a:pPr>
            <a:r>
              <a:rPr lang="en-US" altLang="ja-JP" sz="1800" b="1"/>
              <a:t>ADDI</a:t>
            </a:r>
            <a:r>
              <a:rPr lang="ja-JP" altLang="en-US" sz="1800" b="1"/>
              <a:t>命令の時のみ</a:t>
            </a:r>
            <a:endParaRPr lang="en-US" altLang="ja-JP" sz="1800" b="1"/>
          </a:p>
          <a:p>
            <a:pPr eaLnBrk="1" hangingPunct="1">
              <a:spcBef>
                <a:spcPct val="0"/>
              </a:spcBef>
              <a:buFontTx/>
              <a:buNone/>
            </a:pPr>
            <a:r>
              <a:rPr lang="en-US" altLang="ja-JP" sz="1800" b="1"/>
              <a:t>operand</a:t>
            </a:r>
            <a:r>
              <a:rPr lang="ja-JP" altLang="en-US" sz="1800" b="1"/>
              <a:t>を符号拡張して</a:t>
            </a:r>
            <a:endParaRPr lang="en-US" altLang="ja-JP" sz="1800" b="1"/>
          </a:p>
          <a:p>
            <a:pPr eaLnBrk="1" hangingPunct="1">
              <a:spcBef>
                <a:spcPct val="0"/>
              </a:spcBef>
              <a:buFontTx/>
              <a:buNone/>
            </a:pPr>
            <a:r>
              <a:rPr lang="en-US" altLang="ja-JP" sz="1800" b="1"/>
              <a:t>ALU</a:t>
            </a:r>
            <a:r>
              <a:rPr lang="ja-JP" altLang="en-US" sz="1800" b="1"/>
              <a:t>の</a:t>
            </a:r>
            <a:r>
              <a:rPr lang="en-US" altLang="ja-JP" sz="1800" b="1"/>
              <a:t>B</a:t>
            </a:r>
            <a:r>
              <a:rPr lang="ja-JP" altLang="en-US" sz="1800" b="1"/>
              <a:t>入力に入れてやる</a:t>
            </a:r>
            <a:endParaRPr lang="en-US" altLang="ja-JP" sz="1800" b="1"/>
          </a:p>
        </p:txBody>
      </p:sp>
      <p:sp>
        <p:nvSpPr>
          <p:cNvPr id="26674" name="Text Box 43"/>
          <p:cNvSpPr txBox="1">
            <a:spLocks noChangeArrowheads="1"/>
          </p:cNvSpPr>
          <p:nvPr/>
        </p:nvSpPr>
        <p:spPr bwMode="auto">
          <a:xfrm>
            <a:off x="4856163" y="3114675"/>
            <a:ext cx="100488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ddatain</a:t>
            </a:r>
          </a:p>
        </p:txBody>
      </p:sp>
      <p:sp>
        <p:nvSpPr>
          <p:cNvPr id="26675" name="Rectangle 18"/>
          <p:cNvSpPr>
            <a:spLocks noChangeArrowheads="1"/>
          </p:cNvSpPr>
          <p:nvPr/>
        </p:nvSpPr>
        <p:spPr bwMode="auto">
          <a:xfrm>
            <a:off x="3059113" y="2490788"/>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1154" name="Rectangle 18"/>
          <p:cNvSpPr>
            <a:spLocks noChangeArrowheads="1"/>
          </p:cNvSpPr>
          <p:nvPr/>
        </p:nvSpPr>
        <p:spPr bwMode="auto">
          <a:xfrm>
            <a:off x="2844800" y="3803650"/>
            <a:ext cx="647700" cy="233363"/>
          </a:xfrm>
          <a:prstGeom prst="rect">
            <a:avLst/>
          </a:prstGeom>
          <a:solidFill>
            <a:schemeClr val="bg1"/>
          </a:solidFill>
          <a:ln w="28575">
            <a:solidFill>
              <a:schemeClr val="tx1"/>
            </a:solidFill>
            <a:miter lim="800000"/>
            <a:headEnd/>
            <a:tailEnd/>
          </a:ln>
          <a:effectLst/>
        </p:spPr>
        <p:txBody>
          <a:bodyPr wrap="none" anchor="ctr"/>
          <a:lstStyle/>
          <a:p>
            <a:pPr eaLnBrk="1" hangingPunct="1">
              <a:defRPr/>
            </a:pPr>
            <a:r>
              <a:rPr lang="ja-JP" altLang="en-US" sz="1050" dirty="0"/>
              <a:t>符号拡張</a:t>
            </a:r>
          </a:p>
        </p:txBody>
      </p:sp>
      <p:sp>
        <p:nvSpPr>
          <p:cNvPr id="26677" name="Text Box 43"/>
          <p:cNvSpPr txBox="1">
            <a:spLocks noChangeArrowheads="1"/>
          </p:cNvSpPr>
          <p:nvPr/>
        </p:nvSpPr>
        <p:spPr bwMode="auto">
          <a:xfrm>
            <a:off x="3203575" y="2493963"/>
            <a:ext cx="91598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accum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z="3600"/>
              <a:t>符号拡張とゼロ拡張の</a:t>
            </a:r>
            <a:r>
              <a:rPr lang="en-US" altLang="ja-JP" sz="3600"/>
              <a:t>Verilog</a:t>
            </a:r>
            <a:r>
              <a:rPr lang="ja-JP" altLang="en-US" sz="3600"/>
              <a:t>記述</a:t>
            </a:r>
          </a:p>
        </p:txBody>
      </p:sp>
      <p:sp>
        <p:nvSpPr>
          <p:cNvPr id="122883" name="Rectangle 3"/>
          <p:cNvSpPr>
            <a:spLocks noGrp="1" noChangeArrowheads="1"/>
          </p:cNvSpPr>
          <p:nvPr>
            <p:ph type="body" idx="1"/>
          </p:nvPr>
        </p:nvSpPr>
        <p:spPr>
          <a:xfrm>
            <a:off x="463550" y="1196975"/>
            <a:ext cx="8429625" cy="4708525"/>
          </a:xfrm>
        </p:spPr>
        <p:txBody>
          <a:bodyPr/>
          <a:lstStyle/>
          <a:p>
            <a:pPr eaLnBrk="1" hangingPunct="1">
              <a:buFontTx/>
              <a:buNone/>
              <a:defRPr/>
            </a:pPr>
            <a:r>
              <a:rPr lang="en-US" altLang="ja-JP" sz="2800" b="1" dirty="0"/>
              <a:t>{n{x}}</a:t>
            </a:r>
            <a:r>
              <a:rPr lang="ja-JP" altLang="en-US" sz="2800" b="1" dirty="0"/>
              <a:t>は</a:t>
            </a:r>
            <a:r>
              <a:rPr lang="ja-JP" altLang="en-US" sz="2800" b="1" dirty="0" err="1"/>
              <a:t>ｘ</a:t>
            </a:r>
            <a:r>
              <a:rPr lang="ja-JP" altLang="en-US" sz="2800" b="1" dirty="0"/>
              <a:t>を</a:t>
            </a:r>
            <a:r>
              <a:rPr lang="en-US" altLang="ja-JP" sz="2800" b="1" dirty="0"/>
              <a:t>n</a:t>
            </a:r>
            <a:r>
              <a:rPr lang="ja-JP" altLang="en-US" sz="2800" b="1" dirty="0"/>
              <a:t>回繰り返して並べることを意味する</a:t>
            </a:r>
            <a:endParaRPr lang="en-US" altLang="ja-JP" sz="2800" b="1" dirty="0"/>
          </a:p>
          <a:p>
            <a:pPr eaLnBrk="1" hangingPunct="1">
              <a:defRPr/>
            </a:pPr>
            <a:r>
              <a:rPr lang="ja-JP" altLang="en-US" sz="2800" dirty="0"/>
              <a:t>同じ数の繰り返しは</a:t>
            </a:r>
            <a:r>
              <a:rPr lang="en-US" altLang="ja-JP" sz="2800" dirty="0"/>
              <a:t>{</a:t>
            </a:r>
            <a:r>
              <a:rPr lang="ja-JP" altLang="en-US" sz="2800" dirty="0"/>
              <a:t>繰り返し回数</a:t>
            </a:r>
            <a:r>
              <a:rPr lang="en-US" altLang="ja-JP" sz="2800" dirty="0"/>
              <a:t>{</a:t>
            </a:r>
            <a:r>
              <a:rPr lang="ja-JP" altLang="en-US" sz="2800" dirty="0"/>
              <a:t>数</a:t>
            </a:r>
            <a:r>
              <a:rPr lang="en-US" altLang="ja-JP" sz="2800" dirty="0"/>
              <a:t>}}</a:t>
            </a:r>
          </a:p>
          <a:p>
            <a:pPr marL="0" indent="0" eaLnBrk="1" hangingPunct="1">
              <a:buFontTx/>
              <a:buNone/>
              <a:defRPr/>
            </a:pPr>
            <a:r>
              <a:rPr lang="ja-JP" altLang="en-US" sz="2800" dirty="0"/>
              <a:t>例　</a:t>
            </a:r>
            <a:r>
              <a:rPr lang="en-US" altLang="ja-JP" sz="2800" dirty="0"/>
              <a:t>{8{1’b1}} </a:t>
            </a:r>
            <a:r>
              <a:rPr lang="ja-JP" altLang="en-US" sz="2800" dirty="0"/>
              <a:t>→　</a:t>
            </a:r>
            <a:r>
              <a:rPr lang="en-US" altLang="ja-JP" sz="2800" dirty="0"/>
              <a:t>11111111  {3{16’habcd}} </a:t>
            </a:r>
            <a:r>
              <a:rPr lang="ja-JP" altLang="en-US" sz="2800" dirty="0"/>
              <a:t>→　</a:t>
            </a:r>
            <a:r>
              <a:rPr lang="en-US" altLang="ja-JP" sz="2800" dirty="0" err="1"/>
              <a:t>abcdabcdabcd</a:t>
            </a:r>
            <a:endParaRPr lang="en-US" altLang="ja-JP" sz="2800" dirty="0"/>
          </a:p>
          <a:p>
            <a:pPr marL="0" indent="0" eaLnBrk="1" hangingPunct="1">
              <a:buFontTx/>
              <a:buNone/>
              <a:defRPr/>
            </a:pPr>
            <a:endParaRPr lang="ja-JP" altLang="en-US" sz="2800" b="1" dirty="0"/>
          </a:p>
          <a:p>
            <a:pPr eaLnBrk="1" hangingPunct="1">
              <a:buFontTx/>
              <a:buNone/>
              <a:defRPr/>
            </a:pPr>
            <a:r>
              <a:rPr lang="en-US" altLang="ja-JP" sz="2800" b="1" dirty="0"/>
              <a:t>{ {8{operand[7]}},operand} →</a:t>
            </a:r>
            <a:r>
              <a:rPr lang="ja-JP" altLang="en-US" sz="2800" b="1" dirty="0"/>
              <a:t>　</a:t>
            </a:r>
            <a:endParaRPr lang="en-US" altLang="ja-JP" sz="2800" b="1" dirty="0"/>
          </a:p>
          <a:p>
            <a:pPr eaLnBrk="1" hangingPunct="1">
              <a:buFontTx/>
              <a:buNone/>
              <a:defRPr/>
            </a:pPr>
            <a:r>
              <a:rPr lang="ja-JP" altLang="en-US" sz="2800" b="1" dirty="0"/>
              <a:t>符号ビットを</a:t>
            </a:r>
            <a:r>
              <a:rPr lang="en-US" altLang="ja-JP" sz="2800" b="1" dirty="0"/>
              <a:t>8</a:t>
            </a:r>
            <a:r>
              <a:rPr lang="ja-JP" altLang="en-US" sz="2800" b="1" dirty="0"/>
              <a:t>ビット並べ、</a:t>
            </a:r>
            <a:r>
              <a:rPr lang="en-US" altLang="ja-JP" sz="2800" b="1" dirty="0"/>
              <a:t>operand</a:t>
            </a:r>
            <a:r>
              <a:rPr lang="ja-JP" altLang="en-US" sz="2800" b="1" dirty="0"/>
              <a:t>と連結→　符号拡張</a:t>
            </a:r>
          </a:p>
          <a:p>
            <a:pPr eaLnBrk="1" hangingPunct="1">
              <a:buFontTx/>
              <a:buNone/>
              <a:defRPr/>
            </a:pPr>
            <a:endParaRPr lang="ja-JP" altLang="en-US" sz="2800" b="1" dirty="0"/>
          </a:p>
          <a:p>
            <a:pPr eaLnBrk="1" hangingPunct="1">
              <a:buFontTx/>
              <a:buNone/>
              <a:defRPr/>
            </a:pPr>
            <a:r>
              <a:rPr lang="en-US" altLang="ja-JP" sz="2800" b="1" dirty="0"/>
              <a:t>{8’b0,operand} →</a:t>
            </a:r>
            <a:r>
              <a:rPr lang="ja-JP" altLang="en-US" sz="2800" b="1" dirty="0"/>
              <a:t>　</a:t>
            </a:r>
            <a:endParaRPr lang="en-US" altLang="ja-JP" sz="2800" b="1" dirty="0"/>
          </a:p>
          <a:p>
            <a:pPr eaLnBrk="1" hangingPunct="1">
              <a:buFontTx/>
              <a:buNone/>
              <a:defRPr/>
            </a:pPr>
            <a:r>
              <a:rPr lang="en-US" altLang="ja-JP" sz="2800" b="1" dirty="0"/>
              <a:t>0</a:t>
            </a:r>
            <a:r>
              <a:rPr lang="ja-JP" altLang="en-US" sz="2800" b="1" dirty="0"/>
              <a:t>を</a:t>
            </a:r>
            <a:r>
              <a:rPr lang="en-US" altLang="ja-JP" sz="2800" b="1" dirty="0"/>
              <a:t>8</a:t>
            </a:r>
            <a:r>
              <a:rPr lang="ja-JP" altLang="en-US" sz="2800" b="1" dirty="0"/>
              <a:t>個と</a:t>
            </a:r>
            <a:r>
              <a:rPr lang="en-US" altLang="ja-JP" sz="2800" b="1" dirty="0"/>
              <a:t>operand</a:t>
            </a:r>
            <a:r>
              <a:rPr lang="ja-JP" altLang="en-US" sz="2800" b="1" dirty="0"/>
              <a:t>を連結→ゼロ拡張</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463550" y="55563"/>
            <a:ext cx="8229600" cy="1143000"/>
          </a:xfrm>
        </p:spPr>
        <p:txBody>
          <a:bodyPr/>
          <a:lstStyle/>
          <a:p>
            <a:pPr eaLnBrk="1" hangingPunct="1"/>
            <a:r>
              <a:rPr lang="ja-JP" altLang="en-US"/>
              <a:t>バスの連結　</a:t>
            </a:r>
            <a:r>
              <a:rPr lang="en-US" altLang="ja-JP"/>
              <a:t>{  ,  }</a:t>
            </a:r>
            <a:endParaRPr lang="ja-JP" altLang="en-US"/>
          </a:p>
        </p:txBody>
      </p:sp>
      <p:sp>
        <p:nvSpPr>
          <p:cNvPr id="24579" name="コンテンツ プレースホルダー 2"/>
          <p:cNvSpPr>
            <a:spLocks noGrp="1"/>
          </p:cNvSpPr>
          <p:nvPr>
            <p:ph idx="1"/>
          </p:nvPr>
        </p:nvSpPr>
        <p:spPr>
          <a:xfrm>
            <a:off x="439738" y="1484313"/>
            <a:ext cx="8229600" cy="4525962"/>
          </a:xfrm>
        </p:spPr>
        <p:txBody>
          <a:bodyPr/>
          <a:lstStyle/>
          <a:p>
            <a:pPr marL="342900" lvl="1" indent="0" eaLnBrk="1" hangingPunct="1">
              <a:buFontTx/>
              <a:buNone/>
            </a:pPr>
            <a:r>
              <a:rPr lang="en-US" altLang="ja-JP" sz="2400"/>
              <a:t>wire [3:0] a,b,c;</a:t>
            </a:r>
          </a:p>
          <a:p>
            <a:pPr marL="342900" lvl="1" indent="0" eaLnBrk="1" hangingPunct="1">
              <a:buFontTx/>
              <a:buNone/>
            </a:pPr>
            <a:r>
              <a:rPr lang="en-US" altLang="ja-JP" sz="2400"/>
              <a:t>wire d;</a:t>
            </a:r>
          </a:p>
          <a:p>
            <a:pPr marL="342900" lvl="1" indent="0" eaLnBrk="1" hangingPunct="1">
              <a:buFontTx/>
              <a:buNone/>
            </a:pPr>
            <a:r>
              <a:rPr lang="en-US" altLang="ja-JP" sz="2400"/>
              <a:t>wire [7:0] x,y;</a:t>
            </a:r>
          </a:p>
          <a:p>
            <a:pPr marL="342900" lvl="1" indent="0" eaLnBrk="1" hangingPunct="1">
              <a:buFontTx/>
              <a:buNone/>
            </a:pPr>
            <a:r>
              <a:rPr lang="en-US" altLang="ja-JP" sz="2400"/>
              <a:t>assign x = {a,b};   4bit</a:t>
            </a:r>
            <a:r>
              <a:rPr lang="ja-JP" altLang="en-US" sz="2400"/>
              <a:t>のバスを二つ連結して</a:t>
            </a:r>
            <a:r>
              <a:rPr lang="en-US" altLang="ja-JP" sz="2400"/>
              <a:t>8bit</a:t>
            </a:r>
            <a:r>
              <a:rPr lang="ja-JP" altLang="en-US" sz="2400"/>
              <a:t>にする。</a:t>
            </a:r>
            <a:endParaRPr lang="en-US" altLang="ja-JP" sz="2400"/>
          </a:p>
          <a:p>
            <a:pPr marL="342900" lvl="1" indent="0" eaLnBrk="1" hangingPunct="1">
              <a:buFontTx/>
              <a:buNone/>
            </a:pPr>
            <a:r>
              <a:rPr lang="en-US" altLang="ja-JP" sz="2400"/>
              <a:t>assign y = {c,d,d,d,d}; 4bit</a:t>
            </a:r>
            <a:r>
              <a:rPr lang="ja-JP" altLang="en-US" sz="2400"/>
              <a:t>に</a:t>
            </a:r>
            <a:r>
              <a:rPr lang="en-US" altLang="ja-JP" sz="2400"/>
              <a:t>1bit</a:t>
            </a:r>
            <a:r>
              <a:rPr lang="ja-JP" altLang="en-US" sz="2400"/>
              <a:t>を</a:t>
            </a:r>
            <a:r>
              <a:rPr lang="en-US" altLang="ja-JP" sz="2400"/>
              <a:t>4</a:t>
            </a:r>
            <a:r>
              <a:rPr lang="ja-JP" altLang="en-US" sz="2400"/>
              <a:t>つ連結して</a:t>
            </a:r>
            <a:r>
              <a:rPr lang="en-US" altLang="ja-JP" sz="2400"/>
              <a:t>8bit</a:t>
            </a:r>
            <a:r>
              <a:rPr lang="ja-JP" altLang="en-US" sz="2400"/>
              <a:t>にする。</a:t>
            </a:r>
            <a:endParaRPr lang="en-US" altLang="ja-JP" sz="2400"/>
          </a:p>
          <a:p>
            <a:pPr marL="0" indent="0" eaLnBrk="1" hangingPunct="1">
              <a:buFontTx/>
              <a:buNone/>
            </a:pPr>
            <a:r>
              <a:rPr lang="en-US" altLang="ja-JP" sz="2400"/>
              <a:t>{ }</a:t>
            </a:r>
            <a:r>
              <a:rPr lang="ja-JP" altLang="en-US" sz="2400"/>
              <a:t>を使っていくつでもくっつけて一つのバスにできる。</a:t>
            </a:r>
            <a:endParaRPr lang="en-US" altLang="ja-JP" sz="2400"/>
          </a:p>
          <a:p>
            <a:pPr marL="0" indent="0" eaLnBrk="1" hangingPunct="1">
              <a:buFontTx/>
              <a:buNone/>
            </a:pPr>
            <a:r>
              <a:rPr lang="ja-JP" altLang="en-US" sz="2400"/>
              <a:t>連結を使ってバスの分割も可能</a:t>
            </a:r>
            <a:endParaRPr lang="en-US" altLang="ja-JP" sz="2400"/>
          </a:p>
          <a:p>
            <a:pPr marL="342900" lvl="1" indent="0" eaLnBrk="1" hangingPunct="1">
              <a:buFontTx/>
              <a:buNone/>
            </a:pPr>
            <a:r>
              <a:rPr lang="en-US" altLang="ja-JP" sz="2400"/>
              <a:t>assign {a,b} = x; </a:t>
            </a:r>
            <a:r>
              <a:rPr lang="ja-JP" altLang="en-US" sz="2400"/>
              <a:t>　</a:t>
            </a:r>
            <a:r>
              <a:rPr lang="en-US" altLang="ja-JP" sz="2400"/>
              <a:t>assign a=x[7:4]; assign b=x[3:0];</a:t>
            </a:r>
            <a:r>
              <a:rPr lang="ja-JP" altLang="en-US" sz="2400"/>
              <a:t>と同じ</a:t>
            </a:r>
            <a:endParaRPr lang="en-US" altLang="ja-JP" sz="2400"/>
          </a:p>
          <a:p>
            <a:pPr marL="342900" lvl="1" indent="0" eaLnBrk="1" hangingPunct="1">
              <a:buFontTx/>
              <a:buNone/>
            </a:pPr>
            <a:r>
              <a:rPr lang="en-US" altLang="ja-JP" sz="2400"/>
              <a:t>assign {a,d,d,d,d,b,c} = {x,y}; </a:t>
            </a:r>
            <a:r>
              <a:rPr lang="ja-JP" altLang="en-US" sz="2400"/>
              <a:t>などと書くこともできる</a:t>
            </a:r>
            <a:endParaRPr lang="en-US" altLang="ja-JP" sz="2400"/>
          </a:p>
          <a:p>
            <a:pPr marL="0" indent="0" eaLnBrk="1" hangingPunct="1">
              <a:buFontTx/>
              <a:buNone/>
            </a:pPr>
            <a:r>
              <a:rPr lang="ja-JP" altLang="en-US" sz="2400"/>
              <a:t>読みやすいので良く使う→左右の幅の違いに</a:t>
            </a:r>
            <a:r>
              <a:rPr lang="ja-JP" altLang="en-US"/>
              <a:t>注意</a:t>
            </a:r>
            <a:endParaRPr lang="en-US" altLang="ja-JP"/>
          </a:p>
          <a:p>
            <a:pPr marL="0" indent="0" eaLnBrk="1" hangingPunct="1">
              <a:buFontTx/>
              <a:buNone/>
            </a:pPr>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a:t>｛｝で格好良く書ける</a:t>
            </a:r>
          </a:p>
        </p:txBody>
      </p:sp>
      <p:sp>
        <p:nvSpPr>
          <p:cNvPr id="3" name="コンテンツ プレースホルダー 2"/>
          <p:cNvSpPr>
            <a:spLocks noGrp="1"/>
          </p:cNvSpPr>
          <p:nvPr>
            <p:ph idx="1"/>
          </p:nvPr>
        </p:nvSpPr>
        <p:spPr/>
        <p:txBody>
          <a:bodyPr/>
          <a:lstStyle/>
          <a:p>
            <a:pPr>
              <a:defRPr/>
            </a:pPr>
            <a:r>
              <a:rPr lang="ja-JP" altLang="en-US" dirty="0"/>
              <a:t>前回のテストベンチ</a:t>
            </a:r>
            <a:endParaRPr lang="en-US" altLang="ja-JP" dirty="0"/>
          </a:p>
          <a:p>
            <a:pPr lvl="1">
              <a:defRPr/>
            </a:pPr>
            <a:r>
              <a:rPr lang="en-US" altLang="ja-JP" dirty="0"/>
              <a:t>assign </a:t>
            </a:r>
            <a:r>
              <a:rPr lang="en-US" altLang="ja-JP" dirty="0" err="1"/>
              <a:t>opcode</a:t>
            </a:r>
            <a:r>
              <a:rPr lang="en-US" altLang="ja-JP" dirty="0"/>
              <a:t> = </a:t>
            </a:r>
            <a:r>
              <a:rPr lang="en-US" altLang="ja-JP" dirty="0" err="1"/>
              <a:t>imem</a:t>
            </a:r>
            <a:r>
              <a:rPr lang="en-US" altLang="ja-JP" dirty="0"/>
              <a:t>[</a:t>
            </a:r>
            <a:r>
              <a:rPr lang="en-US" altLang="ja-JP" dirty="0" err="1"/>
              <a:t>pcout</a:t>
            </a:r>
            <a:r>
              <a:rPr lang="en-US" altLang="ja-JP" dirty="0"/>
              <a:t>][11:8];</a:t>
            </a:r>
          </a:p>
          <a:p>
            <a:pPr lvl="1">
              <a:defRPr/>
            </a:pPr>
            <a:r>
              <a:rPr lang="en-US" altLang="ja-JP" dirty="0"/>
              <a:t>assign operand=</a:t>
            </a:r>
            <a:r>
              <a:rPr lang="en-US" altLang="ja-JP" dirty="0" err="1"/>
              <a:t>imem</a:t>
            </a:r>
            <a:r>
              <a:rPr lang="en-US" altLang="ja-JP" dirty="0"/>
              <a:t>[</a:t>
            </a:r>
            <a:r>
              <a:rPr lang="en-US" altLang="ja-JP" dirty="0" err="1"/>
              <a:t>pcout</a:t>
            </a:r>
            <a:r>
              <a:rPr lang="en-US" altLang="ja-JP" dirty="0"/>
              <a:t>][7:0];</a:t>
            </a:r>
          </a:p>
          <a:p>
            <a:pPr>
              <a:defRPr/>
            </a:pPr>
            <a:r>
              <a:rPr lang="ja-JP" altLang="en-US" dirty="0"/>
              <a:t>今回のテストベンチ</a:t>
            </a:r>
            <a:endParaRPr lang="en-US" altLang="ja-JP" dirty="0"/>
          </a:p>
          <a:p>
            <a:pPr lvl="1">
              <a:defRPr/>
            </a:pPr>
            <a:r>
              <a:rPr lang="en-US" altLang="ja-JP" dirty="0"/>
              <a:t>assign {</a:t>
            </a:r>
            <a:r>
              <a:rPr lang="en-US" altLang="ja-JP" dirty="0" err="1"/>
              <a:t>opcode</a:t>
            </a:r>
            <a:r>
              <a:rPr lang="en-US" altLang="ja-JP" dirty="0"/>
              <a:t>, operand} = </a:t>
            </a:r>
            <a:r>
              <a:rPr lang="en-US" altLang="ja-JP" dirty="0" err="1"/>
              <a:t>imem</a:t>
            </a:r>
            <a:r>
              <a:rPr lang="en-US" altLang="ja-JP" dirty="0"/>
              <a:t>[</a:t>
            </a:r>
            <a:r>
              <a:rPr lang="en-US" altLang="ja-JP" dirty="0" err="1"/>
              <a:t>pcout</a:t>
            </a:r>
            <a:r>
              <a:rPr lang="en-US" altLang="ja-JP" dirty="0"/>
              <a:t>];</a:t>
            </a:r>
          </a:p>
          <a:p>
            <a:pPr marL="457200" lvl="1" indent="0">
              <a:buFontTx/>
              <a:buNone/>
              <a:defRPr/>
            </a:pPr>
            <a:endParaRPr lang="en-US" altLang="ja-JP" dirty="0"/>
          </a:p>
          <a:p>
            <a:pPr>
              <a:defRPr/>
            </a:pPr>
            <a:r>
              <a:rPr lang="ja-JP" altLang="en-US" dirty="0"/>
              <a:t>同じことを書いているが、下の方が分かりやすい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57200" y="-100013"/>
            <a:ext cx="8229600" cy="1143001"/>
          </a:xfrm>
        </p:spPr>
        <p:txBody>
          <a:bodyPr/>
          <a:lstStyle/>
          <a:p>
            <a:pPr eaLnBrk="1" hangingPunct="1"/>
            <a:r>
              <a:rPr lang="ja-JP" altLang="en-US" sz="3600"/>
              <a:t>イミーディエイト命令の</a:t>
            </a:r>
            <a:r>
              <a:rPr lang="en-US" altLang="ja-JP" sz="3600"/>
              <a:t>Verilog</a:t>
            </a:r>
            <a:r>
              <a:rPr lang="ja-JP" altLang="en-US" sz="3600"/>
              <a:t>記述</a:t>
            </a:r>
          </a:p>
        </p:txBody>
      </p:sp>
      <p:sp>
        <p:nvSpPr>
          <p:cNvPr id="27651" name="コンテンツ プレースホルダー 2"/>
          <p:cNvSpPr>
            <a:spLocks noGrp="1"/>
          </p:cNvSpPr>
          <p:nvPr>
            <p:ph idx="1"/>
          </p:nvPr>
        </p:nvSpPr>
        <p:spPr>
          <a:xfrm>
            <a:off x="684213" y="836613"/>
            <a:ext cx="8229600" cy="4525962"/>
          </a:xfrm>
        </p:spPr>
        <p:txBody>
          <a:bodyPr/>
          <a:lstStyle/>
          <a:p>
            <a:pPr marL="0" indent="0" eaLnBrk="1" hangingPunct="1">
              <a:buFontTx/>
              <a:buNone/>
            </a:pPr>
            <a:r>
              <a:rPr lang="en-US" altLang="ja-JP" sz="2400" dirty="0"/>
              <a:t>wire </a:t>
            </a:r>
            <a:r>
              <a:rPr lang="en-US" altLang="ja-JP" sz="2400" dirty="0" err="1"/>
              <a:t>op_addi</a:t>
            </a:r>
            <a:r>
              <a:rPr lang="en-US" altLang="ja-JP" sz="2400" dirty="0"/>
              <a:t>;</a:t>
            </a:r>
          </a:p>
          <a:p>
            <a:pPr marL="0" indent="0" eaLnBrk="1" hangingPunct="1">
              <a:buFontTx/>
              <a:buNone/>
            </a:pPr>
            <a:r>
              <a:rPr lang="en-US" altLang="ja-JP" sz="2400" dirty="0"/>
              <a:t>wire [`DATA_W-1:0] </a:t>
            </a:r>
            <a:r>
              <a:rPr lang="en-US" altLang="ja-JP" sz="2400" dirty="0" err="1"/>
              <a:t>alu_b</a:t>
            </a:r>
            <a:r>
              <a:rPr lang="en-US" altLang="ja-JP" sz="2400" dirty="0"/>
              <a:t>;</a:t>
            </a:r>
          </a:p>
          <a:p>
            <a:pPr marL="0" indent="0" eaLnBrk="1" hangingPunct="1">
              <a:buFontTx/>
              <a:buNone/>
            </a:pPr>
            <a:r>
              <a:rPr lang="en-US" altLang="ja-JP" sz="2400" dirty="0"/>
              <a:t>wire [`</a:t>
            </a:r>
            <a:r>
              <a:rPr lang="en-US" altLang="ja-JP" sz="2400" dirty="0" err="1"/>
              <a:t>SEL_W</a:t>
            </a:r>
            <a:r>
              <a:rPr lang="en-US" altLang="ja-JP" sz="2400" dirty="0"/>
              <a:t>-1:0] com;</a:t>
            </a:r>
          </a:p>
          <a:p>
            <a:pPr marL="0" indent="0" eaLnBrk="1" hangingPunct="1">
              <a:buFontTx/>
              <a:buNone/>
            </a:pPr>
            <a:r>
              <a:rPr lang="en-US" altLang="ja-JP" sz="2400" dirty="0"/>
              <a:t>assign </a:t>
            </a:r>
            <a:r>
              <a:rPr lang="en-US" altLang="ja-JP" sz="2400" dirty="0" err="1"/>
              <a:t>op_addi</a:t>
            </a:r>
            <a:r>
              <a:rPr lang="en-US" altLang="ja-JP" sz="2400" dirty="0"/>
              <a:t> = opcode == `OP_ADDI;</a:t>
            </a:r>
          </a:p>
          <a:p>
            <a:pPr marL="0" indent="0" eaLnBrk="1" hangingPunct="1">
              <a:buFontTx/>
              <a:buNone/>
            </a:pPr>
            <a:r>
              <a:rPr lang="en-US" altLang="ja-JP" sz="2400" dirty="0"/>
              <a:t>…</a:t>
            </a:r>
          </a:p>
          <a:p>
            <a:pPr marL="0" indent="0" eaLnBrk="1" hangingPunct="1">
              <a:buFontTx/>
              <a:buNone/>
            </a:pPr>
            <a:r>
              <a:rPr lang="en-US" altLang="ja-JP" sz="2400" dirty="0"/>
              <a:t>assign com = </a:t>
            </a:r>
            <a:r>
              <a:rPr lang="en-US" altLang="ja-JP" sz="2400" dirty="0" err="1"/>
              <a:t>op_addi</a:t>
            </a:r>
            <a:r>
              <a:rPr lang="en-US" altLang="ja-JP" sz="2400" dirty="0"/>
              <a:t> ? `ALU_ADD: opcode[`SEL_W-1:0];</a:t>
            </a:r>
          </a:p>
          <a:p>
            <a:pPr marL="0" indent="0" eaLnBrk="1" hangingPunct="1">
              <a:buFontTx/>
              <a:buNone/>
            </a:pPr>
            <a:r>
              <a:rPr lang="en-US" altLang="ja-JP" sz="2400" dirty="0"/>
              <a:t>assign </a:t>
            </a:r>
            <a:r>
              <a:rPr lang="en-US" altLang="ja-JP" sz="2400" dirty="0" err="1"/>
              <a:t>alu_b</a:t>
            </a:r>
            <a:r>
              <a:rPr lang="en-US" altLang="ja-JP" sz="2400" dirty="0"/>
              <a:t> = </a:t>
            </a:r>
            <a:r>
              <a:rPr lang="en-US" altLang="ja-JP" sz="2400" dirty="0" err="1"/>
              <a:t>op_addi</a:t>
            </a:r>
            <a:r>
              <a:rPr lang="en-US" altLang="ja-JP" sz="2400" dirty="0"/>
              <a:t> ? {{8{operand[7]}},operand}:</a:t>
            </a:r>
          </a:p>
          <a:p>
            <a:pPr marL="0" indent="0" eaLnBrk="1" hangingPunct="1">
              <a:buFontTx/>
              <a:buNone/>
            </a:pPr>
            <a:r>
              <a:rPr lang="en-US" altLang="ja-JP" sz="2400" dirty="0"/>
              <a:t>				</a:t>
            </a:r>
            <a:r>
              <a:rPr lang="en-US" altLang="ja-JP" sz="2400" dirty="0" err="1"/>
              <a:t>ddatain</a:t>
            </a:r>
            <a:r>
              <a:rPr lang="en-US" altLang="ja-JP" sz="2400" dirty="0"/>
              <a:t>;</a:t>
            </a:r>
          </a:p>
          <a:p>
            <a:pPr marL="0" indent="0" eaLnBrk="1" hangingPunct="1">
              <a:buFontTx/>
              <a:buNone/>
            </a:pPr>
            <a:r>
              <a:rPr lang="en-US" altLang="ja-JP" sz="2400" dirty="0" err="1"/>
              <a:t>alu</a:t>
            </a:r>
            <a:r>
              <a:rPr lang="en-US" altLang="ja-JP" sz="2400" dirty="0"/>
              <a:t> alu_1(.a(</a:t>
            </a:r>
            <a:r>
              <a:rPr lang="en-US" altLang="ja-JP" sz="2400" dirty="0" err="1"/>
              <a:t>accum</a:t>
            </a:r>
            <a:r>
              <a:rPr lang="en-US" altLang="ja-JP" sz="2400" dirty="0"/>
              <a:t>), .b(</a:t>
            </a:r>
            <a:r>
              <a:rPr lang="en-US" altLang="ja-JP" sz="2400" dirty="0" err="1"/>
              <a:t>alu_b</a:t>
            </a:r>
            <a:r>
              <a:rPr lang="en-US" altLang="ja-JP" sz="2400" dirty="0"/>
              <a:t>), .s(com),  .y(</a:t>
            </a:r>
            <a:r>
              <a:rPr lang="en-US" altLang="ja-JP" sz="2400" dirty="0" err="1"/>
              <a:t>alu_y</a:t>
            </a:r>
            <a:r>
              <a:rPr lang="en-US" altLang="ja-JP" sz="2400" dirty="0"/>
              <a:t>) );</a:t>
            </a:r>
          </a:p>
          <a:p>
            <a:pPr marL="0" indent="0" eaLnBrk="1" hangingPunct="1">
              <a:buFontTx/>
              <a:buNone/>
            </a:pPr>
            <a:endParaRPr lang="en-US" altLang="ja-JP" sz="2400" dirty="0"/>
          </a:p>
          <a:p>
            <a:pPr marL="0" indent="0" eaLnBrk="1" hangingPunct="1">
              <a:buFontTx/>
              <a:buNone/>
            </a:pPr>
            <a:r>
              <a:rPr lang="ja-JP" altLang="en-US" sz="2400" dirty="0"/>
              <a:t>コマンドは</a:t>
            </a:r>
            <a:r>
              <a:rPr lang="en-US" altLang="ja-JP" sz="2400" dirty="0"/>
              <a:t>com</a:t>
            </a:r>
            <a:r>
              <a:rPr lang="ja-JP" altLang="en-US" sz="2400" dirty="0"/>
              <a:t>に加算を入れてやる。</a:t>
            </a:r>
            <a:endParaRPr lang="en-US" altLang="ja-JP" sz="2400" dirty="0"/>
          </a:p>
          <a:p>
            <a:pPr marL="0" indent="0" eaLnBrk="1" hangingPunct="1">
              <a:buFontTx/>
              <a:buNone/>
            </a:pPr>
            <a:r>
              <a:rPr lang="en-US" altLang="ja-JP" sz="2400" dirty="0" err="1"/>
              <a:t>iverilog</a:t>
            </a:r>
            <a:r>
              <a:rPr lang="en-US" altLang="ja-JP" sz="2400" dirty="0"/>
              <a:t> </a:t>
            </a:r>
            <a:r>
              <a:rPr lang="en-US" altLang="ja-JP" sz="2400" dirty="0" err="1"/>
              <a:t>test_ambi.v</a:t>
            </a:r>
            <a:r>
              <a:rPr lang="en-US" altLang="ja-JP" sz="2400" dirty="0"/>
              <a:t> </a:t>
            </a:r>
            <a:r>
              <a:rPr lang="en-US" altLang="ja-JP" sz="2400" dirty="0" err="1"/>
              <a:t>ambi.v</a:t>
            </a:r>
            <a:r>
              <a:rPr lang="en-US" altLang="ja-JP" sz="2400" dirty="0"/>
              <a:t> </a:t>
            </a:r>
            <a:r>
              <a:rPr lang="en-US" altLang="ja-JP" sz="2400" dirty="0" err="1"/>
              <a:t>alu.v</a:t>
            </a:r>
            <a:endParaRPr lang="en-US" altLang="ja-JP" sz="2400" dirty="0"/>
          </a:p>
          <a:p>
            <a:pPr marL="0" indent="0" eaLnBrk="1" hangingPunct="1">
              <a:buFontTx/>
              <a:buNone/>
            </a:pPr>
            <a:r>
              <a:rPr lang="en-US" altLang="ja-JP" sz="2400" dirty="0"/>
              <a:t>./</a:t>
            </a:r>
            <a:r>
              <a:rPr lang="en-US" altLang="ja-JP" sz="2400" dirty="0" err="1"/>
              <a:t>a.out</a:t>
            </a:r>
            <a:r>
              <a:rPr lang="en-US" altLang="ja-JP" sz="2400" dirty="0"/>
              <a:t> &gt; | </a:t>
            </a:r>
            <a:r>
              <a:rPr lang="en-US" altLang="ja-JP" sz="2400" dirty="0" err="1"/>
              <a:t>tmp</a:t>
            </a:r>
            <a:r>
              <a:rPr lang="ja-JP" altLang="en-US" sz="2400" dirty="0"/>
              <a:t>で結果を確認してみよう！</a:t>
            </a:r>
            <a:endParaRPr lang="en-US" altLang="ja-JP" sz="2400" dirty="0"/>
          </a:p>
          <a:p>
            <a:pPr marL="0" indent="0" eaLnBrk="1" hangingPunct="1">
              <a:buFontTx/>
              <a:buNone/>
            </a:pPr>
            <a:r>
              <a:rPr lang="ja-JP" altLang="en-US" sz="2400" dirty="0"/>
              <a:t>これは、</a:t>
            </a:r>
            <a:r>
              <a:rPr lang="en-US" altLang="ja-JP" sz="2400" dirty="0"/>
              <a:t>test_ambi.dat</a:t>
            </a:r>
            <a:r>
              <a:rPr lang="ja-JP" altLang="en-US" sz="2400" dirty="0"/>
              <a:t>を使っている</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dirty="0"/>
              <a:t>演算命令</a:t>
            </a:r>
          </a:p>
        </p:txBody>
      </p:sp>
      <p:graphicFrame>
        <p:nvGraphicFramePr>
          <p:cNvPr id="101454" name="Group 78"/>
          <p:cNvGraphicFramePr>
            <a:graphicFrameLocks noGrp="1"/>
          </p:cNvGraphicFramePr>
          <p:nvPr>
            <p:ph idx="1"/>
            <p:extLst>
              <p:ext uri="{D42A27DB-BD31-4B8C-83A1-F6EECF244321}">
                <p14:modId xmlns:p14="http://schemas.microsoft.com/office/powerpoint/2010/main" val="3873711281"/>
              </p:ext>
            </p:extLst>
          </p:nvPr>
        </p:nvGraphicFramePr>
        <p:xfrm>
          <a:off x="179388" y="1600200"/>
          <a:ext cx="8785225" cy="5181600"/>
        </p:xfrm>
        <a:graphic>
          <a:graphicData uri="http://schemas.openxmlformats.org/drawingml/2006/table">
            <a:tbl>
              <a:tblPr/>
              <a:tblGrid>
                <a:gridCol w="1800225">
                  <a:extLst>
                    <a:ext uri="{9D8B030D-6E8A-4147-A177-3AD203B41FA5}">
                      <a16:colId xmlns:a16="http://schemas.microsoft.com/office/drawing/2014/main" val="20000"/>
                    </a:ext>
                  </a:extLst>
                </a:gridCol>
                <a:gridCol w="1296987">
                  <a:extLst>
                    <a:ext uri="{9D8B030D-6E8A-4147-A177-3AD203B41FA5}">
                      <a16:colId xmlns:a16="http://schemas.microsoft.com/office/drawing/2014/main" val="20001"/>
                    </a:ext>
                  </a:extLst>
                </a:gridCol>
                <a:gridCol w="5688013">
                  <a:extLst>
                    <a:ext uri="{9D8B030D-6E8A-4147-A177-3AD203B41FA5}">
                      <a16:colId xmlns:a16="http://schemas.microsoft.com/office/drawing/2014/main" val="20002"/>
                    </a:ext>
                  </a:extLst>
                </a:gridCol>
              </a:tblGrid>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オプコード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ニーモニック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意味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NOP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No Operation</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何もしない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LD</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Load</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論理積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ACC&amp;</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論理和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左シフト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ACC←ACC&lt;&lt;1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右シフト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ACC←ACC&gt;&gt;1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ADD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加算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SUB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減算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の中身）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ST</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Store</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03611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dirty="0"/>
              <a:t>分岐命令、</a:t>
            </a:r>
            <a:r>
              <a:rPr lang="en-US" altLang="ja-JP" dirty="0"/>
              <a:t>ADDI</a:t>
            </a:r>
            <a:endParaRPr lang="ja-JP" altLang="en-US" dirty="0"/>
          </a:p>
        </p:txBody>
      </p:sp>
      <p:graphicFrame>
        <p:nvGraphicFramePr>
          <p:cNvPr id="101454" name="Group 78"/>
          <p:cNvGraphicFramePr>
            <a:graphicFrameLocks noGrp="1"/>
          </p:cNvGraphicFramePr>
          <p:nvPr>
            <p:ph idx="1"/>
            <p:extLst>
              <p:ext uri="{D42A27DB-BD31-4B8C-83A1-F6EECF244321}">
                <p14:modId xmlns:p14="http://schemas.microsoft.com/office/powerpoint/2010/main" val="1690629373"/>
              </p:ext>
            </p:extLst>
          </p:nvPr>
        </p:nvGraphicFramePr>
        <p:xfrm>
          <a:off x="179388" y="1600200"/>
          <a:ext cx="8785225" cy="2072640"/>
        </p:xfrm>
        <a:graphic>
          <a:graphicData uri="http://schemas.openxmlformats.org/drawingml/2006/table">
            <a:tbl>
              <a:tblPr/>
              <a:tblGrid>
                <a:gridCol w="1800225">
                  <a:extLst>
                    <a:ext uri="{9D8B030D-6E8A-4147-A177-3AD203B41FA5}">
                      <a16:colId xmlns:a16="http://schemas.microsoft.com/office/drawing/2014/main" val="20000"/>
                    </a:ext>
                  </a:extLst>
                </a:gridCol>
                <a:gridCol w="1944315">
                  <a:extLst>
                    <a:ext uri="{9D8B030D-6E8A-4147-A177-3AD203B41FA5}">
                      <a16:colId xmlns:a16="http://schemas.microsoft.com/office/drawing/2014/main" val="20001"/>
                    </a:ext>
                  </a:extLst>
                </a:gridCol>
                <a:gridCol w="5040685">
                  <a:extLst>
                    <a:ext uri="{9D8B030D-6E8A-4147-A177-3AD203B41FA5}">
                      <a16:colId xmlns:a16="http://schemas.microsoft.com/office/drawing/2014/main" val="20002"/>
                    </a:ext>
                  </a:extLst>
                </a:gridCol>
              </a:tblGrid>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オプコード</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ニーモニック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意味</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BEZ</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が</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0</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ならば</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に飛ぶ</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8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BNZ</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が</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0</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でなければ</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に飛ぶ</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24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ADDI</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X</a:t>
                      </a: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（符号拡張）</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8566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229600" cy="4525963"/>
          </a:xfrm>
        </p:spPr>
        <p:txBody>
          <a:bodyPr/>
          <a:lstStyle/>
          <a:p>
            <a:r>
              <a:rPr lang="ja-JP" altLang="en-US" sz="2400" dirty="0"/>
              <a:t>分岐命令は</a:t>
            </a:r>
            <a:r>
              <a:rPr lang="en-US" altLang="ja-JP" sz="2400" dirty="0"/>
              <a:t>ACC</a:t>
            </a:r>
            <a:r>
              <a:rPr lang="ja-JP" altLang="en-US" sz="2400" dirty="0"/>
              <a:t>の中身を判断して</a:t>
            </a:r>
            <a:r>
              <a:rPr lang="en-US" altLang="ja-JP" sz="2400" dirty="0"/>
              <a:t>PC</a:t>
            </a:r>
            <a:r>
              <a:rPr lang="ja-JP" altLang="en-US" sz="2400" dirty="0"/>
              <a:t>の中身を書き換える</a:t>
            </a:r>
            <a:endParaRPr lang="en-US" altLang="ja-JP" sz="2400" dirty="0"/>
          </a:p>
          <a:p>
            <a:pPr lvl="1"/>
            <a:r>
              <a:rPr lang="en-US" altLang="ja-JP" sz="2000" dirty="0"/>
              <a:t>BEZ</a:t>
            </a:r>
            <a:r>
              <a:rPr lang="ja-JP" altLang="en-US" sz="2000" dirty="0"/>
              <a:t>　</a:t>
            </a:r>
            <a:r>
              <a:rPr lang="en-US" altLang="ja-JP" sz="2000" dirty="0"/>
              <a:t>ACC</a:t>
            </a:r>
            <a:r>
              <a:rPr lang="ja-JP" altLang="en-US" sz="2000" dirty="0"/>
              <a:t>が</a:t>
            </a:r>
            <a:r>
              <a:rPr lang="en-US" altLang="ja-JP" sz="2000" dirty="0"/>
              <a:t>0</a:t>
            </a:r>
            <a:r>
              <a:rPr lang="ja-JP" altLang="en-US" sz="2000" dirty="0"/>
              <a:t>ならば成立</a:t>
            </a:r>
            <a:endParaRPr lang="en-US" altLang="ja-JP" sz="2000" dirty="0"/>
          </a:p>
          <a:p>
            <a:pPr lvl="1"/>
            <a:r>
              <a:rPr lang="en-US" altLang="ja-JP" sz="2000" dirty="0"/>
              <a:t>BNZ</a:t>
            </a:r>
            <a:r>
              <a:rPr lang="ja-JP" altLang="en-US" sz="2000" dirty="0"/>
              <a:t>　</a:t>
            </a:r>
            <a:r>
              <a:rPr lang="en-US" altLang="ja-JP" sz="2000" dirty="0"/>
              <a:t>ACC</a:t>
            </a:r>
            <a:r>
              <a:rPr lang="ja-JP" altLang="en-US" sz="2000" dirty="0"/>
              <a:t>が</a:t>
            </a:r>
            <a:r>
              <a:rPr lang="en-US" altLang="ja-JP" sz="2000" dirty="0"/>
              <a:t>0</a:t>
            </a:r>
            <a:r>
              <a:rPr lang="ja-JP" altLang="en-US" sz="2000" dirty="0"/>
              <a:t>でなければ成立</a:t>
            </a:r>
            <a:endParaRPr lang="en-US" altLang="ja-JP" sz="2000" dirty="0"/>
          </a:p>
          <a:p>
            <a:r>
              <a:rPr lang="ja-JP" altLang="en-US" sz="2400" dirty="0"/>
              <a:t>分岐命令を使うとアルゴリズムが実行できる</a:t>
            </a:r>
            <a:endParaRPr kumimoji="1" lang="en-US" altLang="ja-JP" sz="2400" dirty="0"/>
          </a:p>
          <a:p>
            <a:r>
              <a:rPr lang="ja-JP" altLang="en-US" sz="2400" dirty="0"/>
              <a:t>イミーディエイト命令は、コード中の数字を直接足すことができる</a:t>
            </a:r>
            <a:endParaRPr lang="en-US" altLang="ja-JP" sz="2400" dirty="0"/>
          </a:p>
          <a:p>
            <a:pPr lvl="1"/>
            <a:r>
              <a:rPr lang="en-US" altLang="ja-JP" sz="2000" dirty="0"/>
              <a:t>ADDI</a:t>
            </a:r>
            <a:r>
              <a:rPr lang="ja-JP" altLang="en-US" sz="2000" dirty="0"/>
              <a:t>命令</a:t>
            </a:r>
            <a:endParaRPr kumimoji="1" lang="ja-JP" altLang="en-US" sz="20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7373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4099"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4100"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4101" name="Group 5"/>
          <p:cNvGrpSpPr>
            <a:grpSpLocks/>
          </p:cNvGrpSpPr>
          <p:nvPr/>
        </p:nvGrpSpPr>
        <p:grpSpPr bwMode="auto">
          <a:xfrm>
            <a:off x="5060950" y="2354263"/>
            <a:ext cx="1655763" cy="717550"/>
            <a:chOff x="3288" y="1299"/>
            <a:chExt cx="1996" cy="953"/>
          </a:xfrm>
        </p:grpSpPr>
        <p:sp>
          <p:nvSpPr>
            <p:cNvPr id="4181"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2"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3"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4"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5"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6"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7"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2"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4103"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4104"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09"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5"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6"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4117"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18"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19"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0"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1"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2"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23"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4"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5"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6"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7"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4128"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29"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0"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1" name="Text Box 42"/>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4132"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4133"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4134"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4135"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4136"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37"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38"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39"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0"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1"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2"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3"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4144"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45"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6"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7"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4148"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9"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0"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1"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2"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4153"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4"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4155"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6"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7"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8"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4159"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0"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1"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4162"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3"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4164"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5"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6"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7"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8"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4169"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0    001    00000000</a:t>
            </a:r>
          </a:p>
        </p:txBody>
      </p:sp>
      <p:sp>
        <p:nvSpPr>
          <p:cNvPr id="4170"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4171"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4172" name="Text Box 83"/>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001</a:t>
            </a:r>
          </a:p>
          <a:p>
            <a:pPr eaLnBrk="1" hangingPunct="1">
              <a:spcBef>
                <a:spcPct val="0"/>
              </a:spcBef>
              <a:buFontTx/>
              <a:buNone/>
            </a:pPr>
            <a:r>
              <a:rPr lang="en-US" altLang="ja-JP" sz="1800" b="1"/>
              <a:t>THB</a:t>
            </a:r>
          </a:p>
        </p:txBody>
      </p:sp>
      <p:sp>
        <p:nvSpPr>
          <p:cNvPr id="4173"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4174" name="Line 85"/>
          <p:cNvSpPr>
            <a:spLocks noChangeShapeType="1"/>
          </p:cNvSpPr>
          <p:nvPr/>
        </p:nvSpPr>
        <p:spPr bwMode="auto">
          <a:xfrm flipV="1">
            <a:off x="6516688" y="2924175"/>
            <a:ext cx="0" cy="19446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5" name="Line 86"/>
          <p:cNvSpPr>
            <a:spLocks noChangeShapeType="1"/>
          </p:cNvSpPr>
          <p:nvPr/>
        </p:nvSpPr>
        <p:spPr bwMode="auto">
          <a:xfrm flipH="1" flipV="1">
            <a:off x="5940425" y="1844675"/>
            <a:ext cx="576263" cy="1152525"/>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6" name="Line 87"/>
          <p:cNvSpPr>
            <a:spLocks noChangeShapeType="1"/>
          </p:cNvSpPr>
          <p:nvPr/>
        </p:nvSpPr>
        <p:spPr bwMode="auto">
          <a:xfrm flipH="1">
            <a:off x="4572000" y="1844675"/>
            <a:ext cx="1368425"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7" name="Line 88"/>
          <p:cNvSpPr>
            <a:spLocks noChangeShapeType="1"/>
          </p:cNvSpPr>
          <p:nvPr/>
        </p:nvSpPr>
        <p:spPr bwMode="auto">
          <a:xfrm>
            <a:off x="4572000" y="1844675"/>
            <a:ext cx="0" cy="266382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8" name="Line 89"/>
          <p:cNvSpPr>
            <a:spLocks noChangeShapeType="1"/>
          </p:cNvSpPr>
          <p:nvPr/>
        </p:nvSpPr>
        <p:spPr bwMode="auto">
          <a:xfrm>
            <a:off x="4572000" y="4508500"/>
            <a:ext cx="1008063"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79" name="Line 90"/>
          <p:cNvSpPr>
            <a:spLocks noChangeShapeType="1"/>
          </p:cNvSpPr>
          <p:nvPr/>
        </p:nvSpPr>
        <p:spPr bwMode="auto">
          <a:xfrm flipV="1">
            <a:off x="5580063" y="3860800"/>
            <a:ext cx="0" cy="6477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80" name="Text Box 91"/>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a:t>
            </a:r>
            <a:r>
              <a:rPr kumimoji="1" lang="en-US" altLang="ja-JP" dirty="0"/>
              <a:t>Verilog</a:t>
            </a:r>
            <a:r>
              <a:rPr kumimoji="1" lang="ja-JP" altLang="en-US" dirty="0"/>
              <a:t> </a:t>
            </a:r>
            <a:r>
              <a:rPr lang="ja-JP" altLang="en-US" dirty="0"/>
              <a:t>構文</a:t>
            </a:r>
            <a:endParaRPr kumimoji="1" lang="ja-JP" altLang="en-US" dirty="0"/>
          </a:p>
        </p:txBody>
      </p:sp>
      <p:sp>
        <p:nvSpPr>
          <p:cNvPr id="3" name="コンテンツ プレースホルダー 2"/>
          <p:cNvSpPr>
            <a:spLocks noGrp="1"/>
          </p:cNvSpPr>
          <p:nvPr>
            <p:ph idx="1"/>
          </p:nvPr>
        </p:nvSpPr>
        <p:spPr>
          <a:xfrm>
            <a:off x="251520" y="1417638"/>
            <a:ext cx="8229600" cy="4525963"/>
          </a:xfrm>
        </p:spPr>
        <p:txBody>
          <a:bodyPr/>
          <a:lstStyle/>
          <a:p>
            <a:r>
              <a:rPr lang="en-US" altLang="ja-JP" b="1" dirty="0"/>
              <a:t>{n{x}}</a:t>
            </a:r>
            <a:r>
              <a:rPr lang="ja-JP" altLang="en-US" b="1" dirty="0"/>
              <a:t>は</a:t>
            </a:r>
            <a:r>
              <a:rPr lang="ja-JP" altLang="en-US" b="1" dirty="0" err="1"/>
              <a:t>ｘ</a:t>
            </a:r>
            <a:r>
              <a:rPr lang="ja-JP" altLang="en-US" b="1" dirty="0"/>
              <a:t>を</a:t>
            </a:r>
            <a:r>
              <a:rPr lang="en-US" altLang="ja-JP" b="1" dirty="0"/>
              <a:t>n</a:t>
            </a:r>
            <a:r>
              <a:rPr lang="ja-JP" altLang="en-US" b="1" dirty="0"/>
              <a:t>回繰り返して並べることを意味する</a:t>
            </a:r>
            <a:endParaRPr lang="en-US" altLang="ja-JP" b="1" dirty="0"/>
          </a:p>
          <a:p>
            <a:r>
              <a:rPr lang="en-US" altLang="ja-JP" dirty="0"/>
              <a:t>{</a:t>
            </a:r>
            <a:r>
              <a:rPr kumimoji="1" lang="ja-JP" altLang="en-US" dirty="0"/>
              <a:t>　</a:t>
            </a:r>
            <a:r>
              <a:rPr kumimoji="1" lang="en-US" altLang="ja-JP" dirty="0"/>
              <a:t>,    }</a:t>
            </a:r>
            <a:r>
              <a:rPr kumimoji="1" lang="ja-JP" altLang="en-US" dirty="0"/>
              <a:t>で信号線を連結できる</a:t>
            </a:r>
            <a:endParaRPr kumimoji="1" lang="en-US" altLang="ja-JP" dirty="0"/>
          </a:p>
          <a:p>
            <a:pPr lvl="1"/>
            <a:r>
              <a:rPr lang="ja-JP" altLang="en-US" dirty="0"/>
              <a:t>左右の幅の違いに注意！</a:t>
            </a:r>
            <a:endParaRPr lang="en-US" altLang="ja-JP"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691424" y="4818725"/>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288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95288" y="-222250"/>
            <a:ext cx="8229600" cy="1143000"/>
          </a:xfrm>
        </p:spPr>
        <p:txBody>
          <a:bodyPr/>
          <a:lstStyle/>
          <a:p>
            <a:pPr eaLnBrk="1" hangingPunct="1"/>
            <a:r>
              <a:rPr lang="ja-JP" altLang="en-US" sz="3600"/>
              <a:t>演習課題</a:t>
            </a:r>
          </a:p>
        </p:txBody>
      </p:sp>
      <p:sp>
        <p:nvSpPr>
          <p:cNvPr id="55299" name="Rectangle 3"/>
          <p:cNvSpPr>
            <a:spLocks noGrp="1" noChangeArrowheads="1"/>
          </p:cNvSpPr>
          <p:nvPr>
            <p:ph type="body" idx="1"/>
          </p:nvPr>
        </p:nvSpPr>
        <p:spPr>
          <a:xfrm>
            <a:off x="611188" y="549275"/>
            <a:ext cx="8229600" cy="5472113"/>
          </a:xfrm>
        </p:spPr>
        <p:txBody>
          <a:bodyPr/>
          <a:lstStyle/>
          <a:p>
            <a:pPr eaLnBrk="1" hangingPunct="1">
              <a:buFontTx/>
              <a:buNone/>
              <a:defRPr/>
            </a:pPr>
            <a:r>
              <a:rPr lang="ja-JP" altLang="en-US" sz="2400" dirty="0"/>
              <a:t>演習１</a:t>
            </a:r>
            <a:endParaRPr lang="en-US" altLang="ja-JP" sz="2400" dirty="0"/>
          </a:p>
          <a:p>
            <a:pPr lvl="1" eaLnBrk="1" hangingPunct="1">
              <a:defRPr/>
            </a:pPr>
            <a:r>
              <a:rPr lang="ja-JP" altLang="en-US" sz="2400" dirty="0"/>
              <a:t>１番地に</a:t>
            </a:r>
            <a:r>
              <a:rPr lang="en-US" altLang="ja-JP" sz="2400" dirty="0"/>
              <a:t>X</a:t>
            </a:r>
            <a:r>
              <a:rPr lang="ja-JP" altLang="en-US" sz="2400" dirty="0"/>
              <a:t>が格納されている。</a:t>
            </a:r>
            <a:r>
              <a:rPr lang="en-US" altLang="ja-JP" sz="2400" dirty="0"/>
              <a:t>X+(X-1)+(X-2)+…2+1</a:t>
            </a:r>
            <a:r>
              <a:rPr lang="ja-JP" altLang="en-US" sz="2400" dirty="0"/>
              <a:t>を計算するプログラムを実行せよ</a:t>
            </a:r>
          </a:p>
          <a:p>
            <a:pPr eaLnBrk="1" hangingPunct="1">
              <a:defRPr/>
            </a:pPr>
            <a:r>
              <a:rPr lang="ja-JP" altLang="en-US" sz="2400" dirty="0"/>
              <a:t>提出物は</a:t>
            </a:r>
            <a:r>
              <a:rPr lang="en-US" altLang="ja-JP" sz="2400" dirty="0"/>
              <a:t>imem.dat</a:t>
            </a:r>
          </a:p>
          <a:p>
            <a:pPr marL="0" indent="0" eaLnBrk="1" hangingPunct="1">
              <a:buFontTx/>
              <a:buNone/>
              <a:defRPr/>
            </a:pPr>
            <a:r>
              <a:rPr lang="ja-JP" altLang="en-US" sz="2400" dirty="0"/>
              <a:t>演習</a:t>
            </a:r>
            <a:r>
              <a:rPr lang="en-US" altLang="ja-JP" sz="2400" dirty="0"/>
              <a:t>2</a:t>
            </a:r>
          </a:p>
          <a:p>
            <a:pPr eaLnBrk="1" hangingPunct="1">
              <a:defRPr/>
            </a:pPr>
            <a:r>
              <a:rPr lang="ja-JP" altLang="en-US" sz="2400" dirty="0"/>
              <a:t>オペランドが符号拡張されてアキュムレータに入る</a:t>
            </a:r>
            <a:endParaRPr lang="en-US" altLang="ja-JP" sz="2400" dirty="0"/>
          </a:p>
          <a:p>
            <a:pPr marL="0" indent="0" eaLnBrk="1" hangingPunct="1">
              <a:buFontTx/>
              <a:buNone/>
              <a:defRPr/>
            </a:pPr>
            <a:r>
              <a:rPr lang="en-US" altLang="ja-JP" sz="2400" dirty="0"/>
              <a:t>LDI</a:t>
            </a:r>
            <a:r>
              <a:rPr lang="ja-JP" altLang="en-US" sz="2400" dirty="0"/>
              <a:t> </a:t>
            </a:r>
            <a:r>
              <a:rPr lang="en-US" altLang="ja-JP" sz="2400" dirty="0"/>
              <a:t>#X</a:t>
            </a:r>
            <a:r>
              <a:rPr lang="ja-JP" altLang="en-US" sz="2400" dirty="0"/>
              <a:t>　　</a:t>
            </a:r>
            <a:r>
              <a:rPr lang="en-US" altLang="ja-JP" sz="2400" dirty="0"/>
              <a:t>1011</a:t>
            </a:r>
            <a:r>
              <a:rPr lang="ja-JP" altLang="en-US" sz="2400" dirty="0"/>
              <a:t>　</a:t>
            </a:r>
            <a:r>
              <a:rPr lang="en-US" altLang="ja-JP" sz="2400" dirty="0"/>
              <a:t>XXXXXXXX</a:t>
            </a:r>
          </a:p>
          <a:p>
            <a:pPr marL="0" indent="0" eaLnBrk="1" hangingPunct="1">
              <a:buFontTx/>
              <a:buNone/>
              <a:defRPr/>
            </a:pPr>
            <a:r>
              <a:rPr lang="ja-JP" altLang="en-US" sz="2400" dirty="0"/>
              <a:t>命令を実装せよ</a:t>
            </a:r>
            <a:endParaRPr lang="en-US" altLang="ja-JP" sz="2400" dirty="0"/>
          </a:p>
          <a:p>
            <a:pPr marL="0" indent="0" eaLnBrk="1" hangingPunct="1">
              <a:buFontTx/>
              <a:buNone/>
              <a:defRPr/>
            </a:pPr>
            <a:r>
              <a:rPr lang="ja-JP" altLang="en-US" sz="2400" dirty="0"/>
              <a:t>ヒント：</a:t>
            </a:r>
            <a:r>
              <a:rPr lang="en-US" altLang="ja-JP" sz="2400" dirty="0"/>
              <a:t>2</a:t>
            </a:r>
            <a:r>
              <a:rPr lang="ja-JP" altLang="en-US" sz="2400" dirty="0"/>
              <a:t>つ方法がある</a:t>
            </a:r>
            <a:endParaRPr lang="en-US" altLang="ja-JP" sz="2400" dirty="0"/>
          </a:p>
          <a:p>
            <a:pPr marL="0" indent="0" eaLnBrk="1" hangingPunct="1">
              <a:buFontTx/>
              <a:buNone/>
              <a:defRPr/>
            </a:pPr>
            <a:r>
              <a:rPr lang="ja-JP" altLang="en-US" sz="2400" dirty="0"/>
              <a:t>①</a:t>
            </a:r>
            <a:r>
              <a:rPr lang="en-US" altLang="ja-JP" sz="2400" dirty="0"/>
              <a:t>ADDI</a:t>
            </a:r>
            <a:r>
              <a:rPr lang="ja-JP" altLang="en-US" sz="2400" dirty="0"/>
              <a:t>と同じ方法で、</a:t>
            </a:r>
            <a:r>
              <a:rPr lang="en-US" altLang="ja-JP" sz="2400" dirty="0"/>
              <a:t>ALU</a:t>
            </a:r>
            <a:r>
              <a:rPr lang="ja-JP" altLang="en-US" sz="2400" dirty="0"/>
              <a:t>の</a:t>
            </a:r>
            <a:r>
              <a:rPr lang="en-US" altLang="ja-JP" sz="2400" dirty="0"/>
              <a:t>com</a:t>
            </a:r>
            <a:r>
              <a:rPr lang="ja-JP" altLang="en-US" sz="2400" dirty="0"/>
              <a:t>を</a:t>
            </a:r>
            <a:r>
              <a:rPr lang="en-US" altLang="ja-JP" sz="2400" dirty="0"/>
              <a:t>001</a:t>
            </a:r>
            <a:r>
              <a:rPr lang="ja-JP" altLang="en-US" sz="2400" dirty="0"/>
              <a:t>にする。</a:t>
            </a:r>
            <a:endParaRPr lang="en-US" altLang="ja-JP" sz="2400" dirty="0"/>
          </a:p>
          <a:p>
            <a:pPr marL="0" indent="0" eaLnBrk="1" hangingPunct="1">
              <a:buFontTx/>
              <a:buNone/>
              <a:defRPr/>
            </a:pPr>
            <a:r>
              <a:rPr lang="ja-JP" altLang="en-US" sz="2400" dirty="0"/>
              <a:t>②アキュムレータの入力に直接入れてやる</a:t>
            </a:r>
            <a:endParaRPr lang="en-US" altLang="ja-JP" sz="2400" dirty="0"/>
          </a:p>
          <a:p>
            <a:pPr marL="0" indent="0" eaLnBrk="1" hangingPunct="1">
              <a:buFontTx/>
              <a:buNone/>
              <a:defRPr/>
            </a:pPr>
            <a:r>
              <a:rPr lang="ja-JP" altLang="en-US" sz="2400" dirty="0"/>
              <a:t>いずれも、</a:t>
            </a:r>
            <a:r>
              <a:rPr lang="en-US" altLang="ja-JP" sz="2400" dirty="0" err="1"/>
              <a:t>op_ldi</a:t>
            </a:r>
            <a:r>
              <a:rPr lang="ja-JP" altLang="en-US" sz="2400" dirty="0"/>
              <a:t>を定義せよ</a:t>
            </a:r>
            <a:endParaRPr lang="en-US" altLang="ja-JP" sz="2400" dirty="0"/>
          </a:p>
          <a:p>
            <a:pPr marL="0" indent="0" eaLnBrk="1" hangingPunct="1">
              <a:buFontTx/>
              <a:buNone/>
              <a:defRPr/>
            </a:pPr>
            <a:r>
              <a:rPr lang="en-US" altLang="ja-JP" sz="2400" dirty="0" err="1"/>
              <a:t>test_ambi.v</a:t>
            </a:r>
            <a:r>
              <a:rPr lang="ja-JP" altLang="en-US" sz="2400" dirty="0"/>
              <a:t>の</a:t>
            </a:r>
            <a:r>
              <a:rPr lang="en-US" altLang="ja-JP" sz="2400" dirty="0" err="1"/>
              <a:t>imem</a:t>
            </a:r>
            <a:r>
              <a:rPr lang="ja-JP" altLang="en-US" sz="2400" dirty="0"/>
              <a:t>の設定フィアルを</a:t>
            </a:r>
            <a:r>
              <a:rPr lang="en-US" altLang="ja-JP" sz="2400" dirty="0"/>
              <a:t>imem_ldi.dat</a:t>
            </a:r>
            <a:r>
              <a:rPr lang="ja-JP" altLang="en-US" sz="2400" dirty="0"/>
              <a:t>に入れ替えてテストに用いよ</a:t>
            </a:r>
            <a:endParaRPr lang="en-US" altLang="ja-JP" sz="2400" dirty="0"/>
          </a:p>
          <a:p>
            <a:pPr marL="0" indent="0" eaLnBrk="1" hangingPunct="1">
              <a:buFontTx/>
              <a:buNone/>
              <a:defRPr/>
            </a:pPr>
            <a:r>
              <a:rPr lang="ja-JP" altLang="en-US" sz="2400" dirty="0"/>
              <a:t>提出物は</a:t>
            </a:r>
            <a:r>
              <a:rPr lang="en-US" altLang="ja-JP" sz="2400"/>
              <a:t>ambi.v</a:t>
            </a:r>
            <a:endParaRPr lang="en-US" altLang="ja-JP" sz="2400" dirty="0"/>
          </a:p>
          <a:p>
            <a:pPr marL="0" indent="0" eaLnBrk="1" hangingPunct="1">
              <a:buFontTx/>
              <a:buNone/>
              <a:defRPr/>
            </a:pPr>
            <a:endParaRPr lang="en-US" altLang="ja-JP" sz="2400" dirty="0"/>
          </a:p>
          <a:p>
            <a:pPr eaLnBrk="1" hangingPunct="1">
              <a:defRPr/>
            </a:pPr>
            <a:endParaRPr lang="en-US"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5123"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5124"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5125" name="Group 5"/>
          <p:cNvGrpSpPr>
            <a:grpSpLocks/>
          </p:cNvGrpSpPr>
          <p:nvPr/>
        </p:nvGrpSpPr>
        <p:grpSpPr bwMode="auto">
          <a:xfrm>
            <a:off x="5060950" y="2354263"/>
            <a:ext cx="1655763" cy="717550"/>
            <a:chOff x="3288" y="1299"/>
            <a:chExt cx="1996" cy="953"/>
          </a:xfrm>
        </p:grpSpPr>
        <p:sp>
          <p:nvSpPr>
            <p:cNvPr id="5207"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8"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9"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0"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1"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2"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13"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6"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5127"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5128"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9"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0"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1"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2"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33"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4"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5"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6"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7"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9"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0"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5141"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2"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3"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4"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5"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6"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47"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8"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9"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0"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1"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5152"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3"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4"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55" name="Text Box 42"/>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5156"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57"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58"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5159"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5160"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1"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2"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3"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4"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5"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6"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7"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5168"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9"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0"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1"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5172"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3"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4"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5"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6"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5177"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8"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5179"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0"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1"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2"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83"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4"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5"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5186"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7"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5188"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9"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0"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1"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2"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5193"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0    110    00000001</a:t>
            </a:r>
          </a:p>
        </p:txBody>
      </p:sp>
      <p:sp>
        <p:nvSpPr>
          <p:cNvPr id="5194"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5195"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5196" name="Text Box 83"/>
          <p:cNvSpPr txBox="1">
            <a:spLocks noChangeArrowheads="1"/>
          </p:cNvSpPr>
          <p:nvPr/>
        </p:nvSpPr>
        <p:spPr bwMode="auto">
          <a:xfrm>
            <a:off x="3995738" y="2276475"/>
            <a:ext cx="67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a:p>
            <a:pPr eaLnBrk="1" hangingPunct="1">
              <a:spcBef>
                <a:spcPct val="0"/>
              </a:spcBef>
              <a:buFontTx/>
              <a:buNone/>
            </a:pPr>
            <a:r>
              <a:rPr lang="en-US" altLang="ja-JP" sz="1800" b="1"/>
              <a:t>ADD</a:t>
            </a:r>
          </a:p>
        </p:txBody>
      </p:sp>
      <p:sp>
        <p:nvSpPr>
          <p:cNvPr id="5197"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00000001</a:t>
            </a:r>
          </a:p>
        </p:txBody>
      </p:sp>
      <p:sp>
        <p:nvSpPr>
          <p:cNvPr id="5198" name="Line 85"/>
          <p:cNvSpPr>
            <a:spLocks noChangeShapeType="1"/>
          </p:cNvSpPr>
          <p:nvPr/>
        </p:nvSpPr>
        <p:spPr bwMode="auto">
          <a:xfrm flipV="1">
            <a:off x="6516688" y="2924175"/>
            <a:ext cx="0" cy="21605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9" name="Line 87"/>
          <p:cNvSpPr>
            <a:spLocks noChangeShapeType="1"/>
          </p:cNvSpPr>
          <p:nvPr/>
        </p:nvSpPr>
        <p:spPr bwMode="auto">
          <a:xfrm flipH="1">
            <a:off x="4572000" y="1844675"/>
            <a:ext cx="1368425"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0" name="Line 88"/>
          <p:cNvSpPr>
            <a:spLocks noChangeShapeType="1"/>
          </p:cNvSpPr>
          <p:nvPr/>
        </p:nvSpPr>
        <p:spPr bwMode="auto">
          <a:xfrm>
            <a:off x="4572000" y="1844675"/>
            <a:ext cx="0" cy="2663825"/>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1" name="Line 89"/>
          <p:cNvSpPr>
            <a:spLocks noChangeShapeType="1"/>
          </p:cNvSpPr>
          <p:nvPr/>
        </p:nvSpPr>
        <p:spPr bwMode="auto">
          <a:xfrm>
            <a:off x="4572000" y="4508500"/>
            <a:ext cx="1008063"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2" name="Line 90"/>
          <p:cNvSpPr>
            <a:spLocks noChangeShapeType="1"/>
          </p:cNvSpPr>
          <p:nvPr/>
        </p:nvSpPr>
        <p:spPr bwMode="auto">
          <a:xfrm flipV="1">
            <a:off x="5580063" y="3860800"/>
            <a:ext cx="0" cy="647700"/>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3" name="Text Box 91"/>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5204" name="Line 92"/>
          <p:cNvSpPr>
            <a:spLocks noChangeShapeType="1"/>
          </p:cNvSpPr>
          <p:nvPr/>
        </p:nvSpPr>
        <p:spPr bwMode="auto">
          <a:xfrm flipV="1">
            <a:off x="5364163" y="2924175"/>
            <a:ext cx="0" cy="64928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5" name="Text Box 93"/>
          <p:cNvSpPr txBox="1">
            <a:spLocks noChangeArrowheads="1"/>
          </p:cNvSpPr>
          <p:nvPr/>
        </p:nvSpPr>
        <p:spPr bwMode="auto">
          <a:xfrm>
            <a:off x="5795963" y="25654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5206" name="Line 94"/>
          <p:cNvSpPr>
            <a:spLocks noChangeShapeType="1"/>
          </p:cNvSpPr>
          <p:nvPr/>
        </p:nvSpPr>
        <p:spPr bwMode="auto">
          <a:xfrm>
            <a:off x="5940425" y="1844675"/>
            <a:ext cx="0" cy="64770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6147"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6148"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6149" name="Group 5"/>
          <p:cNvGrpSpPr>
            <a:grpSpLocks/>
          </p:cNvGrpSpPr>
          <p:nvPr/>
        </p:nvGrpSpPr>
        <p:grpSpPr bwMode="auto">
          <a:xfrm>
            <a:off x="5060950" y="2354263"/>
            <a:ext cx="1655763" cy="717550"/>
            <a:chOff x="3288" y="1299"/>
            <a:chExt cx="1996" cy="953"/>
          </a:xfrm>
        </p:grpSpPr>
        <p:sp>
          <p:nvSpPr>
            <p:cNvPr id="6225"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6"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7"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8"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9"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30"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31"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150"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6151"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6152"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3"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4"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5"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6"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57"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8"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9"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0"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1"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2"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3"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4"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6165"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6"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7"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8"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69"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70"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71"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2"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3"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4"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5"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6176"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7"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8"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79" name="Text Box 42"/>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6180"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181"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182"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6183"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6184"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5"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6"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7"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8"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89"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90"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1"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6192"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93"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4"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5"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6196"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7"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8"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9"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0"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6201"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2"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6203"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4"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5"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6"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207"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8"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9"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6210"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1"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6212"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3"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4"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5"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16"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6217"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1    000    00000010</a:t>
            </a:r>
          </a:p>
        </p:txBody>
      </p:sp>
      <p:sp>
        <p:nvSpPr>
          <p:cNvPr id="6218"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6219"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6220" name="Text Box 83"/>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a:t>
            </a:r>
          </a:p>
          <a:p>
            <a:pPr eaLnBrk="1" hangingPunct="1">
              <a:spcBef>
                <a:spcPct val="0"/>
              </a:spcBef>
              <a:buFontTx/>
              <a:buNone/>
            </a:pPr>
            <a:r>
              <a:rPr lang="en-US" altLang="ja-JP" sz="1800" b="1"/>
              <a:t>THA</a:t>
            </a:r>
          </a:p>
        </p:txBody>
      </p:sp>
      <p:sp>
        <p:nvSpPr>
          <p:cNvPr id="6221"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6222" name="Text Box 90"/>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6223" name="Line 94"/>
          <p:cNvSpPr>
            <a:spLocks noChangeShapeType="1"/>
          </p:cNvSpPr>
          <p:nvPr/>
        </p:nvSpPr>
        <p:spPr bwMode="auto">
          <a:xfrm>
            <a:off x="5508625" y="3284538"/>
            <a:ext cx="719138"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24" name="Line 95"/>
          <p:cNvSpPr>
            <a:spLocks noChangeShapeType="1"/>
          </p:cNvSpPr>
          <p:nvPr/>
        </p:nvSpPr>
        <p:spPr bwMode="auto">
          <a:xfrm>
            <a:off x="6227763" y="3284538"/>
            <a:ext cx="0" cy="1944687"/>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a:t>前回のマシンの問題点</a:t>
            </a:r>
          </a:p>
        </p:txBody>
      </p:sp>
      <p:sp>
        <p:nvSpPr>
          <p:cNvPr id="3" name="コンテンツ プレースホルダー 2"/>
          <p:cNvSpPr>
            <a:spLocks noGrp="1"/>
          </p:cNvSpPr>
          <p:nvPr>
            <p:ph idx="1"/>
          </p:nvPr>
        </p:nvSpPr>
        <p:spPr>
          <a:xfrm>
            <a:off x="457200" y="1436688"/>
            <a:ext cx="8229600" cy="4525962"/>
          </a:xfrm>
        </p:spPr>
        <p:txBody>
          <a:bodyPr/>
          <a:lstStyle/>
          <a:p>
            <a:pPr eaLnBrk="1" hangingPunct="1">
              <a:defRPr/>
            </a:pPr>
            <a:r>
              <a:rPr lang="ja-JP" altLang="en-US" dirty="0"/>
              <a:t>命令メモリに入っている命令を一つずつ順番に実行する</a:t>
            </a:r>
            <a:endParaRPr lang="en-US" altLang="ja-JP" dirty="0"/>
          </a:p>
          <a:p>
            <a:pPr eaLnBrk="1" hangingPunct="1">
              <a:defRPr/>
            </a:pPr>
            <a:r>
              <a:rPr lang="ja-JP" altLang="en-US" dirty="0"/>
              <a:t>判断と、それに基づいて処理を変えることができない</a:t>
            </a:r>
            <a:endParaRPr lang="en-US" altLang="ja-JP" dirty="0"/>
          </a:p>
          <a:p>
            <a:pPr eaLnBrk="1" hangingPunct="1">
              <a:defRPr/>
            </a:pPr>
            <a:r>
              <a:rPr lang="ja-JP" altLang="en-US" dirty="0"/>
              <a:t>繰り返しができない</a:t>
            </a:r>
            <a:endParaRPr lang="en-US" altLang="ja-JP" dirty="0"/>
          </a:p>
          <a:p>
            <a:pPr marL="0" indent="0" eaLnBrk="1" hangingPunct="1">
              <a:buFontTx/>
              <a:buNone/>
              <a:defRPr/>
            </a:pPr>
            <a:r>
              <a:rPr lang="ja-JP" altLang="en-US" dirty="0"/>
              <a:t>→　アルゴリズムが実行できない</a:t>
            </a:r>
            <a:endParaRPr lang="en-US" altLang="ja-JP" dirty="0"/>
          </a:p>
          <a:p>
            <a:pPr eaLnBrk="1" hangingPunct="1">
              <a:defRPr/>
            </a:pPr>
            <a:r>
              <a:rPr lang="ja-JP" altLang="en-US" dirty="0"/>
              <a:t>どうすればアルゴリズムが実行できるようになるのか？</a:t>
            </a:r>
            <a:endParaRPr lang="en-US" altLang="ja-JP" dirty="0"/>
          </a:p>
          <a:p>
            <a:pPr marL="0" indent="0" eaLnBrk="1" hangingPunct="1">
              <a:buFontTx/>
              <a:buNone/>
              <a:defRPr/>
            </a:pPr>
            <a:r>
              <a:rPr lang="ja-JP" altLang="en-US" dirty="0"/>
              <a:t>→　分岐命令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a:t>分岐命令の導入</a:t>
            </a:r>
          </a:p>
        </p:txBody>
      </p:sp>
      <p:sp>
        <p:nvSpPr>
          <p:cNvPr id="8195" name="Rectangle 3"/>
          <p:cNvSpPr>
            <a:spLocks noGrp="1" noChangeArrowheads="1"/>
          </p:cNvSpPr>
          <p:nvPr>
            <p:ph type="body" idx="1"/>
          </p:nvPr>
        </p:nvSpPr>
        <p:spPr/>
        <p:txBody>
          <a:bodyPr/>
          <a:lstStyle/>
          <a:p>
            <a:pPr eaLnBrk="1" hangingPunct="1">
              <a:lnSpc>
                <a:spcPct val="90000"/>
              </a:lnSpc>
            </a:pPr>
            <a:r>
              <a:rPr lang="en-US" altLang="ja-JP" sz="2800"/>
              <a:t>ACC</a:t>
            </a:r>
            <a:r>
              <a:rPr lang="ja-JP" altLang="en-US" sz="2800"/>
              <a:t>の内容によって</a:t>
            </a:r>
            <a:r>
              <a:rPr lang="en-US" altLang="ja-JP" sz="2800"/>
              <a:t>PC</a:t>
            </a:r>
            <a:r>
              <a:rPr lang="ja-JP" altLang="en-US" sz="2800"/>
              <a:t>の内容を変更する</a:t>
            </a:r>
          </a:p>
          <a:p>
            <a:pPr lvl="1" eaLnBrk="1" hangingPunct="1">
              <a:lnSpc>
                <a:spcPct val="90000"/>
              </a:lnSpc>
            </a:pPr>
            <a:r>
              <a:rPr lang="ja-JP" altLang="en-US" sz="2400"/>
              <a:t>制御命令：分岐（</a:t>
            </a:r>
            <a:r>
              <a:rPr lang="en-US" altLang="ja-JP" sz="2400"/>
              <a:t>Branch)</a:t>
            </a:r>
            <a:r>
              <a:rPr lang="ja-JP" altLang="en-US" sz="2400"/>
              <a:t>と呼ぶ</a:t>
            </a:r>
          </a:p>
          <a:p>
            <a:pPr lvl="1" eaLnBrk="1" hangingPunct="1">
              <a:lnSpc>
                <a:spcPct val="90000"/>
              </a:lnSpc>
            </a:pPr>
            <a:endParaRPr lang="ja-JP" altLang="en-US" sz="2400"/>
          </a:p>
          <a:p>
            <a:pPr eaLnBrk="1" hangingPunct="1">
              <a:lnSpc>
                <a:spcPct val="90000"/>
              </a:lnSpc>
              <a:buFontTx/>
              <a:buNone/>
            </a:pPr>
            <a:r>
              <a:rPr lang="en-US" altLang="ja-JP" sz="2800"/>
              <a:t>BEZ X  Branch Equal Zero  if ACC==0  PC←X</a:t>
            </a:r>
          </a:p>
          <a:p>
            <a:pPr lvl="1" eaLnBrk="1" hangingPunct="1">
              <a:lnSpc>
                <a:spcPct val="90000"/>
              </a:lnSpc>
              <a:buFontTx/>
              <a:buNone/>
            </a:pPr>
            <a:r>
              <a:rPr lang="en-US" altLang="ja-JP" sz="2400"/>
              <a:t>1001XXXXXXXX →opcode</a:t>
            </a:r>
            <a:r>
              <a:rPr lang="ja-JP" altLang="en-US" sz="2400"/>
              <a:t>は適当に決めた</a:t>
            </a:r>
          </a:p>
          <a:p>
            <a:pPr lvl="1" eaLnBrk="1" hangingPunct="1">
              <a:lnSpc>
                <a:spcPct val="90000"/>
              </a:lnSpc>
              <a:buFontTx/>
              <a:buNone/>
            </a:pPr>
            <a:r>
              <a:rPr lang="en-US" altLang="ja-JP" sz="2400"/>
              <a:t>(</a:t>
            </a:r>
            <a:r>
              <a:rPr lang="ja-JP" altLang="en-US" sz="2400"/>
              <a:t>例）　</a:t>
            </a:r>
            <a:r>
              <a:rPr lang="en-US" altLang="ja-JP" sz="2400"/>
              <a:t>100100000001 ACC</a:t>
            </a:r>
            <a:r>
              <a:rPr lang="ja-JP" altLang="en-US" sz="2400"/>
              <a:t>が</a:t>
            </a:r>
            <a:r>
              <a:rPr lang="en-US" altLang="ja-JP" sz="2400"/>
              <a:t>0</a:t>
            </a:r>
            <a:r>
              <a:rPr lang="ja-JP" altLang="en-US" sz="2400"/>
              <a:t>ならば</a:t>
            </a:r>
            <a:r>
              <a:rPr lang="en-US" altLang="ja-JP" sz="2400"/>
              <a:t>PC</a:t>
            </a:r>
            <a:r>
              <a:rPr lang="ja-JP" altLang="en-US" sz="2400"/>
              <a:t>は</a:t>
            </a:r>
            <a:r>
              <a:rPr lang="en-US" altLang="ja-JP" sz="2400"/>
              <a:t>1</a:t>
            </a:r>
            <a:r>
              <a:rPr lang="ja-JP" altLang="en-US" sz="2400"/>
              <a:t>になる→次は</a:t>
            </a:r>
            <a:r>
              <a:rPr lang="en-US" altLang="ja-JP" sz="2400"/>
              <a:t>1</a:t>
            </a:r>
            <a:r>
              <a:rPr lang="ja-JP" altLang="en-US" sz="2400"/>
              <a:t>番地の命令を実行→</a:t>
            </a:r>
            <a:r>
              <a:rPr lang="en-US" altLang="ja-JP" sz="2400"/>
              <a:t>1</a:t>
            </a:r>
            <a:r>
              <a:rPr lang="ja-JP" altLang="en-US" sz="2400"/>
              <a:t>番地に「飛ぶ」</a:t>
            </a:r>
          </a:p>
          <a:p>
            <a:pPr eaLnBrk="1" hangingPunct="1">
              <a:lnSpc>
                <a:spcPct val="90000"/>
              </a:lnSpc>
              <a:buFontTx/>
              <a:buNone/>
            </a:pPr>
            <a:r>
              <a:rPr lang="en-US" altLang="ja-JP" sz="2800"/>
              <a:t>BNZ X Branch Not equal Zero if ACC!=0 PC←X</a:t>
            </a:r>
          </a:p>
          <a:p>
            <a:pPr lvl="1" eaLnBrk="1" hangingPunct="1">
              <a:lnSpc>
                <a:spcPct val="90000"/>
              </a:lnSpc>
              <a:buFontTx/>
              <a:buNone/>
            </a:pPr>
            <a:r>
              <a:rPr lang="en-US" altLang="ja-JP" sz="2400"/>
              <a:t>1010XXXXXXXX→opcode</a:t>
            </a:r>
            <a:r>
              <a:rPr lang="ja-JP" altLang="en-US" sz="2400"/>
              <a:t>は適当に決めた</a:t>
            </a:r>
          </a:p>
          <a:p>
            <a:pPr lvl="1" eaLnBrk="1" hangingPunct="1">
              <a:lnSpc>
                <a:spcPct val="90000"/>
              </a:lnSpc>
              <a:buFontTx/>
              <a:buNone/>
            </a:pPr>
            <a:r>
              <a:rPr lang="en-US" altLang="ja-JP" sz="2400"/>
              <a:t>(</a:t>
            </a:r>
            <a:r>
              <a:rPr lang="ja-JP" altLang="en-US" sz="2400"/>
              <a:t>例） </a:t>
            </a:r>
            <a:r>
              <a:rPr lang="en-US" altLang="ja-JP" sz="2400"/>
              <a:t>101000000001 ACC</a:t>
            </a:r>
            <a:r>
              <a:rPr lang="ja-JP" altLang="en-US" sz="2400"/>
              <a:t>が</a:t>
            </a:r>
            <a:r>
              <a:rPr lang="en-US" altLang="ja-JP" sz="2400"/>
              <a:t>0</a:t>
            </a:r>
            <a:r>
              <a:rPr lang="ja-JP" altLang="en-US" sz="2400"/>
              <a:t>でなければ</a:t>
            </a:r>
            <a:r>
              <a:rPr lang="en-US" altLang="ja-JP" sz="2400"/>
              <a:t>PC</a:t>
            </a:r>
            <a:r>
              <a:rPr lang="ja-JP" altLang="en-US" sz="2400"/>
              <a:t>は</a:t>
            </a:r>
            <a:r>
              <a:rPr lang="en-US" altLang="ja-JP" sz="2400"/>
              <a:t>1</a:t>
            </a:r>
            <a:r>
              <a:rPr lang="ja-JP" altLang="en-US" sz="2400"/>
              <a:t>になる→次は</a:t>
            </a:r>
            <a:r>
              <a:rPr lang="en-US" altLang="ja-JP" sz="2400"/>
              <a:t>1</a:t>
            </a:r>
            <a:r>
              <a:rPr lang="ja-JP" altLang="en-US" sz="2400"/>
              <a:t>番地の命令を実行→</a:t>
            </a:r>
            <a:r>
              <a:rPr lang="en-US" altLang="ja-JP" sz="2400"/>
              <a:t>1</a:t>
            </a:r>
            <a:r>
              <a:rPr lang="ja-JP" altLang="en-US" sz="2400"/>
              <a:t>番地に「飛ぶ」</a:t>
            </a:r>
          </a:p>
        </p:txBody>
      </p:sp>
      <p:sp>
        <p:nvSpPr>
          <p:cNvPr id="8196" name="Text Box 4"/>
          <p:cNvSpPr txBox="1">
            <a:spLocks noChangeArrowheads="1"/>
          </p:cNvSpPr>
          <p:nvPr/>
        </p:nvSpPr>
        <p:spPr bwMode="auto">
          <a:xfrm>
            <a:off x="376238" y="6242050"/>
            <a:ext cx="837565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solidFill>
                  <a:srgbClr val="FF0000"/>
                </a:solidFill>
              </a:rPr>
              <a:t>オペランドは飛び先（命令メモリの番地）を示す：今までの命令と全く違うことに注意！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4450"/>
            <a:ext cx="8229600" cy="1143000"/>
          </a:xfrm>
        </p:spPr>
        <p:txBody>
          <a:bodyPr/>
          <a:lstStyle/>
          <a:p>
            <a:pPr eaLnBrk="1" hangingPunct="1"/>
            <a:r>
              <a:rPr lang="ja-JP" altLang="en-US" sz="4000"/>
              <a:t>分岐命令によるアルゴリズムの実行</a:t>
            </a:r>
          </a:p>
        </p:txBody>
      </p:sp>
      <p:sp>
        <p:nvSpPr>
          <p:cNvPr id="9219" name="Oval 4"/>
          <p:cNvSpPr>
            <a:spLocks noChangeArrowheads="1"/>
          </p:cNvSpPr>
          <p:nvPr/>
        </p:nvSpPr>
        <p:spPr bwMode="auto">
          <a:xfrm>
            <a:off x="2700338" y="1125538"/>
            <a:ext cx="360362" cy="3603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0" name="Rectangle 5"/>
          <p:cNvSpPr>
            <a:spLocks noChangeArrowheads="1"/>
          </p:cNvSpPr>
          <p:nvPr/>
        </p:nvSpPr>
        <p:spPr bwMode="auto">
          <a:xfrm>
            <a:off x="1836738" y="1916113"/>
            <a:ext cx="2160587"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1" name="Text Box 6"/>
          <p:cNvSpPr txBox="1">
            <a:spLocks noChangeArrowheads="1"/>
          </p:cNvSpPr>
          <p:nvPr/>
        </p:nvSpPr>
        <p:spPr bwMode="auto">
          <a:xfrm>
            <a:off x="2463800" y="18510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9222" name="Text Box 7"/>
          <p:cNvSpPr txBox="1">
            <a:spLocks noChangeArrowheads="1"/>
          </p:cNvSpPr>
          <p:nvPr/>
        </p:nvSpPr>
        <p:spPr bwMode="auto">
          <a:xfrm>
            <a:off x="1981200" y="1989138"/>
            <a:ext cx="1193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答←答</a:t>
            </a:r>
            <a:r>
              <a:rPr lang="en-US" altLang="ja-JP" sz="1800"/>
              <a:t>+m</a:t>
            </a:r>
          </a:p>
        </p:txBody>
      </p:sp>
      <p:sp>
        <p:nvSpPr>
          <p:cNvPr id="9223" name="Rectangle 8"/>
          <p:cNvSpPr>
            <a:spLocks noChangeArrowheads="1"/>
          </p:cNvSpPr>
          <p:nvPr/>
        </p:nvSpPr>
        <p:spPr bwMode="auto">
          <a:xfrm>
            <a:off x="1836738" y="2924175"/>
            <a:ext cx="2160587"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4" name="Text Box 9"/>
          <p:cNvSpPr txBox="1">
            <a:spLocks noChangeArrowheads="1"/>
          </p:cNvSpPr>
          <p:nvPr/>
        </p:nvSpPr>
        <p:spPr bwMode="auto">
          <a:xfrm>
            <a:off x="2052638" y="2944813"/>
            <a:ext cx="1238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n</a:t>
            </a:r>
            <a:r>
              <a:rPr lang="ja-JP" altLang="en-US" sz="1800"/>
              <a:t>　←　</a:t>
            </a:r>
            <a:r>
              <a:rPr lang="en-US" altLang="ja-JP" sz="1800"/>
              <a:t>n -1</a:t>
            </a:r>
          </a:p>
        </p:txBody>
      </p:sp>
      <p:sp>
        <p:nvSpPr>
          <p:cNvPr id="9225" name="AutoShape 10"/>
          <p:cNvSpPr>
            <a:spLocks noChangeArrowheads="1"/>
          </p:cNvSpPr>
          <p:nvPr/>
        </p:nvSpPr>
        <p:spPr bwMode="auto">
          <a:xfrm>
            <a:off x="2052638" y="4076700"/>
            <a:ext cx="1511300" cy="865188"/>
          </a:xfrm>
          <a:prstGeom prst="flowChartDecision">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9226" name="Text Box 11"/>
          <p:cNvSpPr txBox="1">
            <a:spLocks noChangeArrowheads="1"/>
          </p:cNvSpPr>
          <p:nvPr/>
        </p:nvSpPr>
        <p:spPr bwMode="auto">
          <a:xfrm>
            <a:off x="2484438" y="4313238"/>
            <a:ext cx="698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n=0?</a:t>
            </a:r>
          </a:p>
        </p:txBody>
      </p:sp>
      <p:sp>
        <p:nvSpPr>
          <p:cNvPr id="9227" name="Line 12"/>
          <p:cNvSpPr>
            <a:spLocks noChangeShapeType="1"/>
          </p:cNvSpPr>
          <p:nvPr/>
        </p:nvSpPr>
        <p:spPr bwMode="auto">
          <a:xfrm>
            <a:off x="2844800" y="4941888"/>
            <a:ext cx="0"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8" name="Line 13"/>
          <p:cNvSpPr>
            <a:spLocks noChangeShapeType="1"/>
          </p:cNvSpPr>
          <p:nvPr/>
        </p:nvSpPr>
        <p:spPr bwMode="auto">
          <a:xfrm flipH="1">
            <a:off x="1116013" y="450850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9" name="Line 14"/>
          <p:cNvSpPr>
            <a:spLocks noChangeShapeType="1"/>
          </p:cNvSpPr>
          <p:nvPr/>
        </p:nvSpPr>
        <p:spPr bwMode="auto">
          <a:xfrm flipV="1">
            <a:off x="1116013" y="1700213"/>
            <a:ext cx="0" cy="2808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0" name="Line 15"/>
          <p:cNvSpPr>
            <a:spLocks noChangeShapeType="1"/>
          </p:cNvSpPr>
          <p:nvPr/>
        </p:nvSpPr>
        <p:spPr bwMode="auto">
          <a:xfrm>
            <a:off x="1116013" y="1700213"/>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1" name="Line 16"/>
          <p:cNvSpPr>
            <a:spLocks noChangeShapeType="1"/>
          </p:cNvSpPr>
          <p:nvPr/>
        </p:nvSpPr>
        <p:spPr bwMode="auto">
          <a:xfrm>
            <a:off x="2844800" y="148431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2" name="Line 17"/>
          <p:cNvSpPr>
            <a:spLocks noChangeShapeType="1"/>
          </p:cNvSpPr>
          <p:nvPr/>
        </p:nvSpPr>
        <p:spPr bwMode="auto">
          <a:xfrm>
            <a:off x="2844800" y="24209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3" name="Line 18"/>
          <p:cNvSpPr>
            <a:spLocks noChangeShapeType="1"/>
          </p:cNvSpPr>
          <p:nvPr/>
        </p:nvSpPr>
        <p:spPr bwMode="auto">
          <a:xfrm>
            <a:off x="2844800" y="3429000"/>
            <a:ext cx="1588"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4" name="Text Box 19"/>
          <p:cNvSpPr txBox="1">
            <a:spLocks noChangeArrowheads="1"/>
          </p:cNvSpPr>
          <p:nvPr/>
        </p:nvSpPr>
        <p:spPr bwMode="auto">
          <a:xfrm>
            <a:off x="1600200" y="409733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No</a:t>
            </a:r>
          </a:p>
        </p:txBody>
      </p:sp>
      <p:sp>
        <p:nvSpPr>
          <p:cNvPr id="9235" name="Text Box 20"/>
          <p:cNvSpPr txBox="1">
            <a:spLocks noChangeArrowheads="1"/>
          </p:cNvSpPr>
          <p:nvPr/>
        </p:nvSpPr>
        <p:spPr bwMode="auto">
          <a:xfrm>
            <a:off x="2989263" y="4868863"/>
            <a:ext cx="577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Yes</a:t>
            </a:r>
          </a:p>
        </p:txBody>
      </p:sp>
      <p:sp>
        <p:nvSpPr>
          <p:cNvPr id="9236" name="Text Box 21"/>
          <p:cNvSpPr txBox="1">
            <a:spLocks noChangeArrowheads="1"/>
          </p:cNvSpPr>
          <p:nvPr/>
        </p:nvSpPr>
        <p:spPr bwMode="auto">
          <a:xfrm>
            <a:off x="5651500" y="1341438"/>
            <a:ext cx="3321050"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a:p>
            <a:pPr eaLnBrk="1" hangingPunct="1">
              <a:spcBef>
                <a:spcPct val="0"/>
              </a:spcBef>
              <a:buFontTx/>
              <a:buNone/>
            </a:pPr>
            <a:endParaRPr lang="ja-JP" altLang="en-US" sz="1800" b="1"/>
          </a:p>
          <a:p>
            <a:pPr eaLnBrk="1" hangingPunct="1">
              <a:spcBef>
                <a:spcPct val="0"/>
              </a:spcBef>
              <a:buFontTx/>
              <a:buNone/>
            </a:pPr>
            <a:r>
              <a:rPr lang="en-US" altLang="ja-JP" sz="1800" b="1"/>
              <a:t>0</a:t>
            </a:r>
            <a:r>
              <a:rPr lang="ja-JP" altLang="en-US" sz="1800" b="1"/>
              <a:t>番地　</a:t>
            </a:r>
            <a:r>
              <a:rPr lang="en-US" altLang="ja-JP" sz="1800" b="1"/>
              <a:t>0</a:t>
            </a:r>
          </a:p>
          <a:p>
            <a:pPr eaLnBrk="1" hangingPunct="1">
              <a:spcBef>
                <a:spcPct val="0"/>
              </a:spcBef>
              <a:buFontTx/>
              <a:buNone/>
            </a:pPr>
            <a:r>
              <a:rPr lang="en-US" altLang="ja-JP" sz="1800" b="1"/>
              <a:t>3</a:t>
            </a:r>
            <a:r>
              <a:rPr lang="ja-JP" altLang="en-US" sz="1800" b="1"/>
              <a:t>番地　</a:t>
            </a:r>
            <a:r>
              <a:rPr lang="en-US" altLang="ja-JP" sz="1800" b="1"/>
              <a:t>1</a:t>
            </a:r>
          </a:p>
          <a:p>
            <a:pPr eaLnBrk="1" hangingPunct="1">
              <a:spcBef>
                <a:spcPct val="0"/>
              </a:spcBef>
              <a:buFontTx/>
              <a:buNone/>
            </a:pPr>
            <a:endParaRPr lang="en-US" altLang="ja-JP" sz="1800" b="1"/>
          </a:p>
          <a:p>
            <a:pPr eaLnBrk="1" hangingPunct="1">
              <a:spcBef>
                <a:spcPct val="0"/>
              </a:spcBef>
              <a:buFontTx/>
              <a:buNone/>
            </a:pPr>
            <a:r>
              <a:rPr lang="ja-JP" altLang="en-US" sz="1800" b="1"/>
              <a:t>１番地　</a:t>
            </a:r>
            <a:r>
              <a:rPr lang="en-US" altLang="ja-JP" sz="1800" b="1"/>
              <a:t>m</a:t>
            </a:r>
          </a:p>
          <a:p>
            <a:pPr eaLnBrk="1" hangingPunct="1">
              <a:spcBef>
                <a:spcPct val="0"/>
              </a:spcBef>
              <a:buFontTx/>
              <a:buNone/>
            </a:pPr>
            <a:r>
              <a:rPr lang="en-US" altLang="ja-JP" sz="1800" b="1"/>
              <a:t>2</a:t>
            </a:r>
            <a:r>
              <a:rPr lang="ja-JP" altLang="en-US" sz="1800" b="1"/>
              <a:t>番地　</a:t>
            </a:r>
            <a:r>
              <a:rPr lang="en-US" altLang="ja-JP" sz="1800" b="1"/>
              <a:t>n</a:t>
            </a:r>
          </a:p>
        </p:txBody>
      </p:sp>
      <p:sp>
        <p:nvSpPr>
          <p:cNvPr id="9237" name="Text Box 22"/>
          <p:cNvSpPr txBox="1">
            <a:spLocks noChangeArrowheads="1"/>
          </p:cNvSpPr>
          <p:nvPr/>
        </p:nvSpPr>
        <p:spPr bwMode="auto">
          <a:xfrm>
            <a:off x="4284663" y="3867150"/>
            <a:ext cx="13811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ここは停止</a:t>
            </a:r>
          </a:p>
          <a:p>
            <a:pPr eaLnBrk="1" hangingPunct="1">
              <a:spcBef>
                <a:spcPct val="0"/>
              </a:spcBef>
              <a:buFontTx/>
              <a:buNone/>
            </a:pPr>
            <a:r>
              <a:rPr lang="en-US" altLang="ja-JP" sz="1800"/>
              <a:t>(</a:t>
            </a:r>
            <a:r>
              <a:rPr lang="ja-JP" altLang="en-US" sz="1800"/>
              <a:t>ダイナミック</a:t>
            </a:r>
          </a:p>
          <a:p>
            <a:pPr eaLnBrk="1" hangingPunct="1">
              <a:spcBef>
                <a:spcPct val="0"/>
              </a:spcBef>
              <a:buFontTx/>
              <a:buNone/>
            </a:pPr>
            <a:r>
              <a:rPr lang="ja-JP" altLang="en-US" sz="1800"/>
              <a:t>ストップ）</a:t>
            </a:r>
          </a:p>
        </p:txBody>
      </p:sp>
      <p:sp>
        <p:nvSpPr>
          <p:cNvPr id="9238" name="Line 23"/>
          <p:cNvSpPr>
            <a:spLocks noChangeShapeType="1"/>
          </p:cNvSpPr>
          <p:nvPr/>
        </p:nvSpPr>
        <p:spPr bwMode="auto">
          <a:xfrm flipV="1">
            <a:off x="5219700" y="3716338"/>
            <a:ext cx="576263" cy="217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39" name="Line 24"/>
          <p:cNvSpPr>
            <a:spLocks noChangeShapeType="1"/>
          </p:cNvSpPr>
          <p:nvPr/>
        </p:nvSpPr>
        <p:spPr bwMode="auto">
          <a:xfrm flipH="1" flipV="1">
            <a:off x="5435600" y="3284538"/>
            <a:ext cx="2873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0" name="Line 25"/>
          <p:cNvSpPr>
            <a:spLocks noChangeShapeType="1"/>
          </p:cNvSpPr>
          <p:nvPr/>
        </p:nvSpPr>
        <p:spPr bwMode="auto">
          <a:xfrm flipV="1">
            <a:off x="5435600" y="1989138"/>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1" name="Line 26"/>
          <p:cNvSpPr>
            <a:spLocks noChangeShapeType="1"/>
          </p:cNvSpPr>
          <p:nvPr/>
        </p:nvSpPr>
        <p:spPr bwMode="auto">
          <a:xfrm flipV="1">
            <a:off x="5435600" y="1773238"/>
            <a:ext cx="2889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2" name="Text Box 27"/>
          <p:cNvSpPr txBox="1">
            <a:spLocks noChangeArrowheads="1"/>
          </p:cNvSpPr>
          <p:nvPr/>
        </p:nvSpPr>
        <p:spPr bwMode="auto">
          <a:xfrm>
            <a:off x="1166813" y="5810250"/>
            <a:ext cx="46497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繰り返しによりアルゴリズムの実行が可能</a:t>
            </a:r>
          </a:p>
          <a:p>
            <a:pPr eaLnBrk="1" hangingPunct="1">
              <a:spcBef>
                <a:spcPct val="0"/>
              </a:spcBef>
              <a:buFontTx/>
              <a:buNone/>
            </a:pPr>
            <a:r>
              <a:rPr lang="ja-JP" altLang="en-US" sz="1800" b="1"/>
              <a:t>→　プログラム格納型（</a:t>
            </a:r>
            <a:r>
              <a:rPr lang="en-US" altLang="ja-JP" sz="1800" b="1"/>
              <a:t>Stored Program)</a:t>
            </a:r>
            <a:r>
              <a:rPr lang="ja-JP" altLang="en-US" sz="1800" b="1"/>
              <a:t>方式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0243"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0244" name="Group 5"/>
          <p:cNvGrpSpPr>
            <a:grpSpLocks/>
          </p:cNvGrpSpPr>
          <p:nvPr/>
        </p:nvGrpSpPr>
        <p:grpSpPr bwMode="auto">
          <a:xfrm>
            <a:off x="5060950" y="2354263"/>
            <a:ext cx="1655763" cy="717550"/>
            <a:chOff x="3288" y="1299"/>
            <a:chExt cx="1996" cy="953"/>
          </a:xfrm>
        </p:grpSpPr>
        <p:sp>
          <p:nvSpPr>
            <p:cNvPr id="10324"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5"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6"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7"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8"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9"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0"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245"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0246"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10247"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8"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9"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0"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1"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2"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3"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4"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5"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6"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7"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8"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9"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10260"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1"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2"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3"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4"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5"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66"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7"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8"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9"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0"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0271"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2"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3"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74" name="Text Box 42"/>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we=0</a:t>
            </a:r>
          </a:p>
        </p:txBody>
      </p:sp>
      <p:sp>
        <p:nvSpPr>
          <p:cNvPr id="10275"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0276"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0277"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0278"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0279"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0"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1"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2"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3"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4"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5"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86"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0287"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88"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89"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0"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10291"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2"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3"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4"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5"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10296"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7"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10298"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9"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0"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1"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0302"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3"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4"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10305"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6"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10307"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8"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9"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0"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1" name="Text Box 79"/>
          <p:cNvSpPr txBox="1">
            <a:spLocks noChangeArrowheads="1"/>
          </p:cNvSpPr>
          <p:nvPr/>
        </p:nvSpPr>
        <p:spPr bwMode="auto">
          <a:xfrm>
            <a:off x="6075363" y="-242888"/>
            <a:ext cx="332105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800" b="1"/>
          </a:p>
          <a:p>
            <a:pPr eaLnBrk="1" hangingPunct="1">
              <a:spcBef>
                <a:spcPct val="0"/>
              </a:spcBef>
              <a:buFontTx/>
              <a:buNone/>
            </a:pPr>
            <a:r>
              <a:rPr lang="en-US" altLang="ja-JP" sz="1800" b="1"/>
              <a:t> 0001 00000000</a:t>
            </a:r>
            <a:r>
              <a:rPr lang="ja-JP" altLang="en-US" sz="1800" b="1"/>
              <a:t>　　</a:t>
            </a:r>
            <a:r>
              <a:rPr lang="en-US" altLang="ja-JP" sz="1800" b="1"/>
              <a:t>LD</a:t>
            </a:r>
            <a:r>
              <a:rPr lang="ja-JP" altLang="en-US" sz="1800" b="1"/>
              <a:t>　</a:t>
            </a:r>
            <a:r>
              <a:rPr lang="en-US" altLang="ja-JP" sz="1800" b="1"/>
              <a:t>0</a:t>
            </a:r>
          </a:p>
          <a:p>
            <a:pPr eaLnBrk="1" hangingPunct="1">
              <a:spcBef>
                <a:spcPct val="0"/>
              </a:spcBef>
              <a:buFontTx/>
              <a:buNone/>
            </a:pPr>
            <a:r>
              <a:rPr lang="en-US" altLang="ja-JP" sz="1800" b="1"/>
              <a:t> 0110 00000001</a:t>
            </a:r>
            <a:r>
              <a:rPr lang="ja-JP" altLang="en-US" sz="1800" b="1"/>
              <a:t>　　</a:t>
            </a:r>
            <a:r>
              <a:rPr lang="en-US" altLang="ja-JP" sz="1800" b="1"/>
              <a:t>ADD 1</a:t>
            </a:r>
            <a:r>
              <a:rPr lang="ja-JP" altLang="en-US" sz="1800" b="1"/>
              <a:t>　</a:t>
            </a:r>
          </a:p>
          <a:p>
            <a:pPr eaLnBrk="1" hangingPunct="1">
              <a:spcBef>
                <a:spcPct val="0"/>
              </a:spcBef>
              <a:buFontTx/>
              <a:buNone/>
            </a:pPr>
            <a:r>
              <a:rPr lang="ja-JP" altLang="en-US" sz="1800" b="1"/>
              <a:t> </a:t>
            </a:r>
            <a:r>
              <a:rPr lang="en-US" altLang="ja-JP" sz="1800" b="1"/>
              <a:t>1000 00000010     ST 0</a:t>
            </a:r>
          </a:p>
          <a:p>
            <a:pPr eaLnBrk="1" hangingPunct="1">
              <a:spcBef>
                <a:spcPct val="0"/>
              </a:spcBef>
              <a:buFontTx/>
              <a:buNone/>
            </a:pPr>
            <a:r>
              <a:rPr lang="en-US" altLang="ja-JP" sz="1800" b="1"/>
              <a:t> 0001 00000010     LD 2</a:t>
            </a:r>
          </a:p>
          <a:p>
            <a:pPr eaLnBrk="1" hangingPunct="1">
              <a:spcBef>
                <a:spcPct val="0"/>
              </a:spcBef>
              <a:buFontTx/>
              <a:buNone/>
            </a:pPr>
            <a:r>
              <a:rPr lang="en-US" altLang="ja-JP" sz="1800" b="1"/>
              <a:t> 0111 00000011     SUB 3</a:t>
            </a:r>
          </a:p>
          <a:p>
            <a:pPr eaLnBrk="1" hangingPunct="1">
              <a:spcBef>
                <a:spcPct val="0"/>
              </a:spcBef>
              <a:buFontTx/>
              <a:buNone/>
            </a:pPr>
            <a:r>
              <a:rPr lang="en-US" altLang="ja-JP" sz="1800" b="1"/>
              <a:t> 1000 00000010     ST 2</a:t>
            </a:r>
          </a:p>
          <a:p>
            <a:pPr eaLnBrk="1" hangingPunct="1">
              <a:spcBef>
                <a:spcPct val="0"/>
              </a:spcBef>
              <a:buFontTx/>
              <a:buNone/>
            </a:pPr>
            <a:r>
              <a:rPr lang="en-US" altLang="ja-JP" sz="1800" b="1"/>
              <a:t> 1010 00000000     BNZ 0</a:t>
            </a:r>
          </a:p>
          <a:p>
            <a:pPr eaLnBrk="1" hangingPunct="1">
              <a:spcBef>
                <a:spcPct val="0"/>
              </a:spcBef>
              <a:buFontTx/>
              <a:buNone/>
            </a:pPr>
            <a:r>
              <a:rPr lang="en-US" altLang="ja-JP" sz="1800" b="1"/>
              <a:t> 1001 00000111     BEZ 7</a:t>
            </a:r>
            <a:r>
              <a:rPr lang="ja-JP" altLang="en-US" sz="1800" b="1"/>
              <a:t>　　</a:t>
            </a:r>
          </a:p>
        </p:txBody>
      </p:sp>
      <p:sp>
        <p:nvSpPr>
          <p:cNvPr id="10312" name="Rectangle 80"/>
          <p:cNvSpPr>
            <a:spLocks noChangeArrowheads="1"/>
          </p:cNvSpPr>
          <p:nvPr/>
        </p:nvSpPr>
        <p:spPr bwMode="auto">
          <a:xfrm>
            <a:off x="1576388" y="4357688"/>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0001 00000000</a:t>
            </a:r>
          </a:p>
        </p:txBody>
      </p:sp>
      <p:sp>
        <p:nvSpPr>
          <p:cNvPr id="10313"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0314"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0315" name="Text Box 83"/>
          <p:cNvSpPr txBox="1">
            <a:spLocks noChangeArrowheads="1"/>
          </p:cNvSpPr>
          <p:nvPr/>
        </p:nvSpPr>
        <p:spPr bwMode="auto">
          <a:xfrm>
            <a:off x="3995738" y="2276475"/>
            <a:ext cx="6591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001</a:t>
            </a:r>
          </a:p>
          <a:p>
            <a:pPr eaLnBrk="1" hangingPunct="1">
              <a:spcBef>
                <a:spcPct val="0"/>
              </a:spcBef>
              <a:buFontTx/>
              <a:buNone/>
            </a:pPr>
            <a:r>
              <a:rPr lang="en-US" altLang="ja-JP" sz="1800" b="1" dirty="0"/>
              <a:t>THB</a:t>
            </a:r>
          </a:p>
        </p:txBody>
      </p:sp>
      <p:sp>
        <p:nvSpPr>
          <p:cNvPr id="10316"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10317" name="Text Box 85"/>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0318" name="Text Box 88"/>
          <p:cNvSpPr txBox="1">
            <a:spLocks noChangeArrowheads="1"/>
          </p:cNvSpPr>
          <p:nvPr/>
        </p:nvSpPr>
        <p:spPr bwMode="auto">
          <a:xfrm>
            <a:off x="6372225" y="4646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0319" name="Text Box 89"/>
          <p:cNvSpPr txBox="1">
            <a:spLocks noChangeArrowheads="1"/>
          </p:cNvSpPr>
          <p:nvPr/>
        </p:nvSpPr>
        <p:spPr bwMode="auto">
          <a:xfrm>
            <a:off x="6372225" y="48688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10320" name="Text Box 90"/>
          <p:cNvSpPr txBox="1">
            <a:spLocks noChangeArrowheads="1"/>
          </p:cNvSpPr>
          <p:nvPr/>
        </p:nvSpPr>
        <p:spPr bwMode="auto">
          <a:xfrm>
            <a:off x="6372225" y="5084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10321" name="Text Box 91"/>
          <p:cNvSpPr txBox="1">
            <a:spLocks noChangeArrowheads="1"/>
          </p:cNvSpPr>
          <p:nvPr/>
        </p:nvSpPr>
        <p:spPr bwMode="auto">
          <a:xfrm>
            <a:off x="6372225" y="53006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10322" name="Freeform 92"/>
          <p:cNvSpPr>
            <a:spLocks/>
          </p:cNvSpPr>
          <p:nvPr/>
        </p:nvSpPr>
        <p:spPr bwMode="auto">
          <a:xfrm>
            <a:off x="4522788" y="1449388"/>
            <a:ext cx="1776412" cy="3419475"/>
          </a:xfrm>
          <a:custGeom>
            <a:avLst/>
            <a:gdLst>
              <a:gd name="T0" fmla="*/ 2147483646 w 1119"/>
              <a:gd name="T1" fmla="*/ 2147483646 h 2154"/>
              <a:gd name="T2" fmla="*/ 2147483646 w 1119"/>
              <a:gd name="T3" fmla="*/ 2147483646 h 2154"/>
              <a:gd name="T4" fmla="*/ 2147483646 w 1119"/>
              <a:gd name="T5" fmla="*/ 2147483646 h 2154"/>
              <a:gd name="T6" fmla="*/ 2147483646 w 1119"/>
              <a:gd name="T7" fmla="*/ 2147483646 h 2154"/>
              <a:gd name="T8" fmla="*/ 2147483646 w 1119"/>
              <a:gd name="T9" fmla="*/ 2147483646 h 2154"/>
              <a:gd name="T10" fmla="*/ 2147483646 w 1119"/>
              <a:gd name="T11" fmla="*/ 2147483646 h 2154"/>
              <a:gd name="T12" fmla="*/ 2147483646 w 1119"/>
              <a:gd name="T13" fmla="*/ 2147483646 h 2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19" h="2154">
                <a:moveTo>
                  <a:pt x="1074" y="2154"/>
                </a:moveTo>
                <a:cubicBezTo>
                  <a:pt x="1096" y="1670"/>
                  <a:pt x="1119" y="1186"/>
                  <a:pt x="1074" y="884"/>
                </a:cubicBezTo>
                <a:cubicBezTo>
                  <a:pt x="1029" y="582"/>
                  <a:pt x="953" y="446"/>
                  <a:pt x="802" y="340"/>
                </a:cubicBezTo>
                <a:cubicBezTo>
                  <a:pt x="651" y="234"/>
                  <a:pt x="288" y="0"/>
                  <a:pt x="167" y="249"/>
                </a:cubicBezTo>
                <a:cubicBezTo>
                  <a:pt x="46" y="498"/>
                  <a:pt x="0" y="1565"/>
                  <a:pt x="76" y="1837"/>
                </a:cubicBezTo>
                <a:cubicBezTo>
                  <a:pt x="152" y="2109"/>
                  <a:pt x="515" y="1935"/>
                  <a:pt x="621" y="1882"/>
                </a:cubicBezTo>
                <a:cubicBezTo>
                  <a:pt x="727" y="1829"/>
                  <a:pt x="696" y="1579"/>
                  <a:pt x="711" y="1519"/>
                </a:cubicBezTo>
              </a:path>
            </a:pathLst>
          </a:custGeom>
          <a:noFill/>
          <a:ln w="38100" cmpd="sng">
            <a:solidFill>
              <a:srgbClr val="0066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3" name="Rectangle 93"/>
          <p:cNvSpPr>
            <a:spLocks noChangeArrowheads="1"/>
          </p:cNvSpPr>
          <p:nvPr/>
        </p:nvSpPr>
        <p:spPr bwMode="auto">
          <a:xfrm>
            <a:off x="6084888" y="0"/>
            <a:ext cx="2879725" cy="404813"/>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1936</TotalTime>
  <Words>4801</Words>
  <Application>Microsoft Office PowerPoint</Application>
  <PresentationFormat>画面に合わせる (4:3)</PresentationFormat>
  <Paragraphs>717</Paragraphs>
  <Slides>31</Slides>
  <Notes>31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31</vt:i4>
      </vt:variant>
    </vt:vector>
  </HeadingPairs>
  <TitlesOfParts>
    <vt:vector size="34" baseType="lpstr">
      <vt:lpstr>Arial</vt:lpstr>
      <vt:lpstr>Calibri</vt:lpstr>
      <vt:lpstr>標準デザイン</vt:lpstr>
      <vt:lpstr>計算機構成　第4回 アキュムレータマシン </vt:lpstr>
      <vt:lpstr>前回のアキュムレータマシン</vt:lpstr>
      <vt:lpstr>命令の実行</vt:lpstr>
      <vt:lpstr>命令の実行</vt:lpstr>
      <vt:lpstr>命令の実行</vt:lpstr>
      <vt:lpstr>前回のマシンの問題点</vt:lpstr>
      <vt:lpstr>分岐命令の導入</vt:lpstr>
      <vt:lpstr>分岐命令によるアルゴリズムの実行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アキュムレータマシンのVerilog記述 入出力とレジスタ、ワイヤの宣言</vt:lpstr>
      <vt:lpstr>アキュムレータマシンのVerilog記述 デコードと入出力、ALUの接続</vt:lpstr>
      <vt:lpstr>命令のデコード</vt:lpstr>
      <vt:lpstr>アキュムレータマシンのVerilog記述 レジスタの制御</vt:lpstr>
      <vt:lpstr>イミーディエイト命令</vt:lpstr>
      <vt:lpstr>ADDI命令の符号拡張</vt:lpstr>
      <vt:lpstr>PowerPoint プレゼンテーション</vt:lpstr>
      <vt:lpstr>符号拡張とゼロ拡張のVerilog記述</vt:lpstr>
      <vt:lpstr>バスの連結　{  ,  }</vt:lpstr>
      <vt:lpstr>｛｝で格好良く書ける</vt:lpstr>
      <vt:lpstr>イミーディエイト命令のVerilog記述</vt:lpstr>
      <vt:lpstr>演算命令</vt:lpstr>
      <vt:lpstr>分岐命令、ADDI</vt:lpstr>
      <vt:lpstr>本日のまとめ</vt:lpstr>
      <vt:lpstr>今日のVerilog 構文</vt:lpstr>
      <vt:lpstr>演習課題</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87</cp:revision>
  <dcterms:created xsi:type="dcterms:W3CDTF">2012-09-21T14:05:15Z</dcterms:created>
  <dcterms:modified xsi:type="dcterms:W3CDTF">2020-10-15T12:06:39Z</dcterms:modified>
</cp:coreProperties>
</file>