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1.xml" ContentType="application/vnd.openxmlformats-officedocument.presentationml.tags+xml"/>
  <Override PartName="/ppt/notesSlides/notesSlide10.xml" ContentType="application/vnd.openxmlformats-officedocument.presentationml.notesSlide+xml"/>
  <Override PartName="/ppt/tags/tag2.xml" ContentType="application/vnd.openxmlformats-officedocument.presentationml.tags+xml"/>
  <Override PartName="/ppt/notesSlides/notesSlide11.xml" ContentType="application/vnd.openxmlformats-officedocument.presentationml.notesSlide+xml"/>
  <Override PartName="/ppt/tags/tag3.xml" ContentType="application/vnd.openxmlformats-officedocument.presentationml.tags+xml"/>
  <Override PartName="/ppt/notesSlides/notesSlide12.xml" ContentType="application/vnd.openxmlformats-officedocument.presentationml.notesSlide+xml"/>
  <Override PartName="/ppt/tags/tag4.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393" r:id="rId2"/>
    <p:sldId id="394" r:id="rId3"/>
    <p:sldId id="395" r:id="rId4"/>
    <p:sldId id="396" r:id="rId5"/>
    <p:sldId id="458" r:id="rId6"/>
    <p:sldId id="459" r:id="rId7"/>
    <p:sldId id="460" r:id="rId8"/>
    <p:sldId id="461" r:id="rId9"/>
    <p:sldId id="462" r:id="rId10"/>
    <p:sldId id="463" r:id="rId11"/>
    <p:sldId id="464" r:id="rId12"/>
    <p:sldId id="465" r:id="rId13"/>
    <p:sldId id="466" r:id="rId14"/>
    <p:sldId id="405" r:id="rId15"/>
    <p:sldId id="448" r:id="rId16"/>
    <p:sldId id="479" r:id="rId17"/>
    <p:sldId id="480" r:id="rId18"/>
    <p:sldId id="494" r:id="rId19"/>
    <p:sldId id="495" r:id="rId20"/>
    <p:sldId id="496" r:id="rId21"/>
    <p:sldId id="497" r:id="rId22"/>
    <p:sldId id="834" r:id="rId23"/>
    <p:sldId id="476" r:id="rId24"/>
    <p:sldId id="835" r:id="rId25"/>
    <p:sldId id="836" r:id="rId26"/>
    <p:sldId id="837" r:id="rId27"/>
    <p:sldId id="451" r:id="rId28"/>
    <p:sldId id="838" r:id="rId29"/>
    <p:sldId id="453" r:id="rId30"/>
    <p:sldId id="475" r:id="rId31"/>
    <p:sldId id="477" r:id="rId32"/>
    <p:sldId id="478" r:id="rId33"/>
    <p:sldId id="447" r:id="rId34"/>
  </p:sldIdLst>
  <p:sldSz cx="9144000" cy="6858000" type="screen4x3"/>
  <p:notesSz cx="6858000" cy="91440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9999"/>
    <a:srgbClr val="FF99FF"/>
    <a:srgbClr val="FF9966"/>
    <a:srgbClr val="0066FF"/>
    <a:srgbClr val="66FF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6" autoAdjust="0"/>
    <p:restoredTop sz="77267" autoAdjust="0"/>
  </p:normalViewPr>
  <p:slideViewPr>
    <p:cSldViewPr>
      <p:cViewPr varScale="1">
        <p:scale>
          <a:sx n="61" d="100"/>
          <a:sy n="61" d="100"/>
        </p:scale>
        <p:origin x="1388" y="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C93608-E1F8-433C-8F0A-F2D96ABB0E24}" type="datetimeFigureOut">
              <a:rPr kumimoji="1" lang="ja-JP" altLang="en-US" smtClean="0"/>
              <a:t>2021/11/21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968274-3162-493E-A3B5-BB0DDC7FB3E6}" type="slidenum">
              <a:rPr kumimoji="1" lang="ja-JP" altLang="en-US" smtClean="0"/>
              <a:t>‹#›</a:t>
            </a:fld>
            <a:endParaRPr kumimoji="1" lang="ja-JP" altLang="en-US"/>
          </a:p>
        </p:txBody>
      </p:sp>
    </p:spTree>
    <p:extLst>
      <p:ext uri="{BB962C8B-B14F-4D97-AF65-F5344CB8AC3E}">
        <p14:creationId xmlns:p14="http://schemas.microsoft.com/office/powerpoint/2010/main" val="16071774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1</a:t>
            </a:fld>
            <a:endParaRPr kumimoji="1" lang="ja-JP" altLang="en-US"/>
          </a:p>
        </p:txBody>
      </p:sp>
    </p:spTree>
    <p:extLst>
      <p:ext uri="{BB962C8B-B14F-4D97-AF65-F5344CB8AC3E}">
        <p14:creationId xmlns:p14="http://schemas.microsoft.com/office/powerpoint/2010/main" val="12672955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ハンドシェイクとは、送信側と受信側が同期を取って取りこぼしなくデータを転送するのに使われる方法です。送信を例に取って示しましょう。</a:t>
            </a:r>
            <a:r>
              <a:rPr kumimoji="1" lang="en-US" altLang="ja-JP" dirty="0"/>
              <a:t>CPU</a:t>
            </a:r>
            <a:r>
              <a:rPr kumimoji="1" lang="ja-JP" altLang="en-US" dirty="0"/>
              <a:t>がステータスレジスタを読んで、</a:t>
            </a:r>
            <a:r>
              <a:rPr kumimoji="1" lang="en-US" altLang="ja-JP" dirty="0" err="1"/>
              <a:t>TxRDY</a:t>
            </a:r>
            <a:r>
              <a:rPr kumimoji="1" lang="ja-JP" altLang="en-US" dirty="0"/>
              <a:t>が</a:t>
            </a:r>
            <a:r>
              <a:rPr kumimoji="1" lang="en-US" altLang="ja-JP" dirty="0"/>
              <a:t>1</a:t>
            </a:r>
            <a:r>
              <a:rPr kumimoji="1" lang="ja-JP" altLang="en-US" dirty="0"/>
              <a:t>ならば、バッファが空いているので、ここにデータを書き込みます。すると、</a:t>
            </a:r>
            <a:r>
              <a:rPr kumimoji="1" lang="en-US" altLang="ja-JP" dirty="0" err="1"/>
              <a:t>TxRDY</a:t>
            </a:r>
            <a:r>
              <a:rPr kumimoji="1" lang="ja-JP" altLang="en-US" dirty="0"/>
              <a:t>が</a:t>
            </a:r>
            <a:r>
              <a:rPr kumimoji="1" lang="en-US" altLang="ja-JP" dirty="0"/>
              <a:t>0</a:t>
            </a:r>
            <a:r>
              <a:rPr kumimoji="1" lang="ja-JP" altLang="en-US" dirty="0"/>
              <a:t>になります（正確にはダブルバッファなので動きが多少違うのですが、）。</a:t>
            </a:r>
            <a:r>
              <a:rPr kumimoji="1" lang="en-US" altLang="ja-JP" dirty="0" err="1"/>
              <a:t>TxRDY</a:t>
            </a:r>
            <a:r>
              <a:rPr kumimoji="1" lang="ja-JP" altLang="en-US" dirty="0" err="1"/>
              <a:t>のように</a:t>
            </a:r>
            <a:r>
              <a:rPr kumimoji="1" lang="ja-JP" altLang="en-US" dirty="0"/>
              <a:t>バッファの状態を示す</a:t>
            </a:r>
            <a:r>
              <a:rPr kumimoji="1" lang="en-US" altLang="ja-JP" dirty="0"/>
              <a:t>1</a:t>
            </a:r>
            <a:r>
              <a:rPr kumimoji="1" lang="ja-JP" altLang="en-US" dirty="0"/>
              <a:t>ビットの情報をフラグ（旗）と呼びます。分岐命令の条件を示すフラグと機能は同じです。</a:t>
            </a:r>
          </a:p>
        </p:txBody>
      </p:sp>
      <p:sp>
        <p:nvSpPr>
          <p:cNvPr id="4" name="スライド番号プレースホルダー 3"/>
          <p:cNvSpPr>
            <a:spLocks noGrp="1"/>
          </p:cNvSpPr>
          <p:nvPr>
            <p:ph type="sldNum" sz="quarter" idx="10"/>
          </p:nvPr>
        </p:nvSpPr>
        <p:spPr/>
        <p:txBody>
          <a:bodyPr/>
          <a:lstStyle/>
          <a:p>
            <a:fld id="{99A50B55-83E1-4686-AE81-0E5C15414F26}" type="slidenum">
              <a:rPr kumimoji="1" lang="ja-JP" altLang="en-US" smtClean="0"/>
              <a:t>10</a:t>
            </a:fld>
            <a:endParaRPr kumimoji="1" lang="ja-JP" altLang="en-US"/>
          </a:p>
        </p:txBody>
      </p:sp>
    </p:spTree>
    <p:extLst>
      <p:ext uri="{BB962C8B-B14F-4D97-AF65-F5344CB8AC3E}">
        <p14:creationId xmlns:p14="http://schemas.microsoft.com/office/powerpoint/2010/main" val="2493788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CPU</a:t>
            </a:r>
            <a:r>
              <a:rPr kumimoji="1" lang="ja-JP" altLang="en-US" dirty="0"/>
              <a:t>は</a:t>
            </a:r>
            <a:r>
              <a:rPr kumimoji="1" lang="en-US" altLang="ja-JP" dirty="0" err="1"/>
              <a:t>TxRDY</a:t>
            </a:r>
            <a:r>
              <a:rPr kumimoji="1" lang="en-US" altLang="ja-JP" dirty="0"/>
              <a:t>=0</a:t>
            </a:r>
            <a:r>
              <a:rPr kumimoji="1" lang="ja-JP" altLang="en-US" dirty="0"/>
              <a:t>の時は、バッファ内のデータはまだ転送が終わっていないので、待ち状態になります。外部にあるモデム装置（あるいは端末）は、</a:t>
            </a:r>
            <a:r>
              <a:rPr kumimoji="1" lang="en-US" altLang="ja-JP" dirty="0"/>
              <a:t>TXRDY=0</a:t>
            </a:r>
            <a:r>
              <a:rPr kumimoji="1" lang="ja-JP" altLang="en-US" dirty="0"/>
              <a:t>でデータが書き込まれたことが分かり、受信状態になりシリアルにデータが転送されます。</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99A50B55-83E1-4686-AE81-0E5C15414F26}" type="slidenum">
              <a:rPr kumimoji="1" lang="ja-JP" altLang="en-US" smtClean="0"/>
              <a:t>11</a:t>
            </a:fld>
            <a:endParaRPr kumimoji="1" lang="ja-JP" altLang="en-US"/>
          </a:p>
        </p:txBody>
      </p:sp>
    </p:spTree>
    <p:extLst>
      <p:ext uri="{BB962C8B-B14F-4D97-AF65-F5344CB8AC3E}">
        <p14:creationId xmlns:p14="http://schemas.microsoft.com/office/powerpoint/2010/main" val="15149007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データの転送が終わると、</a:t>
            </a:r>
            <a:r>
              <a:rPr kumimoji="1" lang="en-US" altLang="ja-JP" dirty="0" err="1"/>
              <a:t>TxRDY</a:t>
            </a:r>
            <a:r>
              <a:rPr kumimoji="1" lang="en-US" altLang="ja-JP" dirty="0"/>
              <a:t>=1</a:t>
            </a:r>
            <a:r>
              <a:rPr kumimoji="1" lang="ja-JP" altLang="en-US" dirty="0"/>
              <a:t>になります。</a:t>
            </a:r>
            <a:r>
              <a:rPr kumimoji="1" lang="en-US" altLang="ja-JP" dirty="0"/>
              <a:t>CPU</a:t>
            </a:r>
            <a:r>
              <a:rPr kumimoji="1" lang="ja-JP" altLang="en-US" dirty="0"/>
              <a:t>はこれを検出して次のデータを書き込みます。このようにして書き潰しを起こすことなく、データを転送することができます。このような同期操作をフラグを使ったハンドシェイク（握手）と呼びます。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99A50B55-83E1-4686-AE81-0E5C15414F26}" type="slidenum">
              <a:rPr kumimoji="1" lang="ja-JP" altLang="en-US" smtClean="0"/>
              <a:t>12</a:t>
            </a:fld>
            <a:endParaRPr kumimoji="1" lang="ja-JP" altLang="en-US"/>
          </a:p>
        </p:txBody>
      </p:sp>
    </p:spTree>
    <p:extLst>
      <p:ext uri="{BB962C8B-B14F-4D97-AF65-F5344CB8AC3E}">
        <p14:creationId xmlns:p14="http://schemas.microsoft.com/office/powerpoint/2010/main" val="3731518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受信の時はこの逆になります。外部のモデム装置は</a:t>
            </a:r>
            <a:r>
              <a:rPr kumimoji="1" lang="en-US" altLang="ja-JP" dirty="0" err="1"/>
              <a:t>RxRDY</a:t>
            </a:r>
            <a:r>
              <a:rPr kumimoji="1" lang="ja-JP" altLang="en-US" dirty="0"/>
              <a:t>が</a:t>
            </a:r>
            <a:r>
              <a:rPr kumimoji="1" lang="en-US" altLang="ja-JP" dirty="0"/>
              <a:t>0</a:t>
            </a:r>
            <a:r>
              <a:rPr kumimoji="1" lang="ja-JP" altLang="en-US" dirty="0"/>
              <a:t>であることを確認してバッファにデータを書き込みます。</a:t>
            </a:r>
            <a:r>
              <a:rPr kumimoji="1" lang="en-US" altLang="ja-JP" dirty="0"/>
              <a:t>CPU</a:t>
            </a:r>
            <a:r>
              <a:rPr kumimoji="1" lang="ja-JP" altLang="en-US" dirty="0"/>
              <a:t>は</a:t>
            </a:r>
            <a:r>
              <a:rPr kumimoji="1" lang="en-US" altLang="ja-JP" dirty="0" err="1"/>
              <a:t>RxRDY</a:t>
            </a:r>
            <a:r>
              <a:rPr kumimoji="1" lang="ja-JP" altLang="en-US" dirty="0"/>
              <a:t>が</a:t>
            </a:r>
            <a:r>
              <a:rPr kumimoji="1" lang="en-US" altLang="ja-JP" dirty="0"/>
              <a:t>1</a:t>
            </a:r>
            <a:r>
              <a:rPr kumimoji="1" lang="ja-JP" altLang="en-US" dirty="0"/>
              <a:t>になると、データが受信されたことが分かるので、バッファからデータを読み出します。この操作でフラグは</a:t>
            </a:r>
            <a:r>
              <a:rPr kumimoji="1" lang="en-US" altLang="ja-JP" dirty="0"/>
              <a:t>0</a:t>
            </a:r>
            <a:r>
              <a:rPr kumimoji="1" lang="ja-JP" altLang="en-US" dirty="0"/>
              <a:t>になりますので、モデム装置は次のデータを書き込みます。</a:t>
            </a:r>
          </a:p>
        </p:txBody>
      </p:sp>
      <p:sp>
        <p:nvSpPr>
          <p:cNvPr id="4" name="スライド番号プレースホルダー 3"/>
          <p:cNvSpPr>
            <a:spLocks noGrp="1"/>
          </p:cNvSpPr>
          <p:nvPr>
            <p:ph type="sldNum" sz="quarter" idx="10"/>
          </p:nvPr>
        </p:nvSpPr>
        <p:spPr/>
        <p:txBody>
          <a:bodyPr/>
          <a:lstStyle/>
          <a:p>
            <a:fld id="{99A50B55-83E1-4686-AE81-0E5C15414F26}" type="slidenum">
              <a:rPr kumimoji="1" lang="ja-JP" altLang="en-US" smtClean="0"/>
              <a:t>13</a:t>
            </a:fld>
            <a:endParaRPr kumimoji="1" lang="ja-JP" altLang="en-US"/>
          </a:p>
        </p:txBody>
      </p:sp>
    </p:spTree>
    <p:extLst>
      <p:ext uri="{BB962C8B-B14F-4D97-AF65-F5344CB8AC3E}">
        <p14:creationId xmlns:p14="http://schemas.microsoft.com/office/powerpoint/2010/main" val="1897801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フラグを使うことで、読み出し、書き込み間の障害（ハザード）を防ぐことができます。一般的にハザードは</a:t>
            </a:r>
            <a:r>
              <a:rPr kumimoji="1" lang="en-US" altLang="ja-JP" dirty="0"/>
              <a:t>3</a:t>
            </a:r>
            <a:r>
              <a:rPr kumimoji="1" lang="ja-JP" altLang="en-US" dirty="0"/>
              <a:t>種類あります。</a:t>
            </a:r>
            <a:r>
              <a:rPr kumimoji="1" lang="en-US" altLang="ja-JP" dirty="0"/>
              <a:t>Read After Write(RAW)</a:t>
            </a:r>
            <a:r>
              <a:rPr kumimoji="1" lang="ja-JP" altLang="en-US" dirty="0"/>
              <a:t>ハザードは、ちゃんと値を書き込まれるのを待って読み出すことで、これがおきると同じデータを間違って複数回読んでしまう問題が起きます。一方、</a:t>
            </a:r>
            <a:r>
              <a:rPr kumimoji="1" lang="en-US" altLang="ja-JP" dirty="0"/>
              <a:t>Write After Read (WAR)</a:t>
            </a:r>
            <a:r>
              <a:rPr kumimoji="1" lang="ja-JP" altLang="en-US" dirty="0"/>
              <a:t>ハザードは、読む前に書いてしまう問題で、これは書き潰しを起こしてデータが消失してしまう問題です。</a:t>
            </a:r>
            <a:r>
              <a:rPr kumimoji="1" lang="en-US" altLang="ja-JP" dirty="0"/>
              <a:t>Write After Write (WAW)</a:t>
            </a:r>
            <a:r>
              <a:rPr kumimoji="1" lang="ja-JP" altLang="en-US" dirty="0"/>
              <a:t>ハザードは書き込む順番が狂う問題で、単純な入出力では考えなくてもいいです。これらのハザードは、パイプライン処理でも起こるのでその際にまた解説します。</a:t>
            </a:r>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14</a:t>
            </a:fld>
            <a:endParaRPr kumimoji="1" lang="ja-JP" altLang="en-US"/>
          </a:p>
        </p:txBody>
      </p:sp>
    </p:spTree>
    <p:extLst>
      <p:ext uri="{BB962C8B-B14F-4D97-AF65-F5344CB8AC3E}">
        <p14:creationId xmlns:p14="http://schemas.microsoft.com/office/powerpoint/2010/main" val="8377564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さて、ここまででＩ／Ｏについて紹介しましたが、いくつか問題があります。Ｉ／Ｏデータは</a:t>
            </a:r>
            <a:r>
              <a:rPr kumimoji="1" lang="en-US" altLang="ja-JP" dirty="0"/>
              <a:t>8</a:t>
            </a:r>
            <a:r>
              <a:rPr kumimoji="1" lang="ja-JP" altLang="en-US" dirty="0"/>
              <a:t>ビットのＡＳＣＩＩコードや数ビットのフラグが多いので</a:t>
            </a:r>
            <a:r>
              <a:rPr kumimoji="1" lang="en-US" altLang="ja-JP" dirty="0"/>
              <a:t>32</a:t>
            </a:r>
            <a:r>
              <a:rPr kumimoji="1" lang="ja-JP" altLang="en-US" dirty="0"/>
              <a:t>ビットデータのうちの一部しか使っていません。これはもったいないので、実は今のコンピュータは</a:t>
            </a:r>
            <a:r>
              <a:rPr kumimoji="1" lang="en-US" altLang="ja-JP" dirty="0"/>
              <a:t>8</a:t>
            </a:r>
            <a:r>
              <a:rPr kumimoji="1" lang="ja-JP" altLang="en-US" dirty="0"/>
              <a:t>ビット単位のバイトアドレッシングを用いています。これについて紹介します。次に、ビジーウェイト中ＣＰＵは無駄にループを回っていて馬鹿みたいです。この問題を解決するための手法として割り込みを紹介し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15</a:t>
            </a:fld>
            <a:endParaRPr kumimoji="1" lang="ja-JP" altLang="en-US"/>
          </a:p>
        </p:txBody>
      </p:sp>
    </p:spTree>
    <p:extLst>
      <p:ext uri="{BB962C8B-B14F-4D97-AF65-F5344CB8AC3E}">
        <p14:creationId xmlns:p14="http://schemas.microsoft.com/office/powerpoint/2010/main" val="5188863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Ｉ／Ｏデータなどを扱う上での無駄を防ぐために、最近のＣＰＵは</a:t>
            </a:r>
            <a:r>
              <a:rPr kumimoji="1" lang="en-US" altLang="ja-JP" dirty="0"/>
              <a:t>32</a:t>
            </a:r>
            <a:r>
              <a:rPr kumimoji="1" lang="ja-JP" altLang="en-US" dirty="0"/>
              <a:t>ビットではなく</a:t>
            </a:r>
            <a:r>
              <a:rPr kumimoji="1" lang="en-US" altLang="ja-JP" dirty="0"/>
              <a:t>8</a:t>
            </a:r>
            <a:r>
              <a:rPr kumimoji="1" lang="ja-JP" altLang="en-US" dirty="0"/>
              <a:t>ビット単位で番地が振られています。すなわち、</a:t>
            </a:r>
            <a:r>
              <a:rPr kumimoji="1" lang="en-US" altLang="ja-JP" dirty="0"/>
              <a:t>32</a:t>
            </a:r>
            <a:r>
              <a:rPr kumimoji="1" lang="ja-JP" altLang="en-US" dirty="0"/>
              <a:t>ビットは番地４つ分に当たります。ここで、桁の大きい方から</a:t>
            </a:r>
            <a:r>
              <a:rPr kumimoji="1" lang="en-US" altLang="ja-JP" dirty="0"/>
              <a:t>0</a:t>
            </a:r>
            <a:r>
              <a:rPr kumimoji="1" lang="ja-JP" altLang="en-US" dirty="0" err="1"/>
              <a:t>，</a:t>
            </a:r>
            <a:r>
              <a:rPr kumimoji="1" lang="ja-JP" altLang="en-US" dirty="0"/>
              <a:t>１と振っていく方法と小さい方から０，１と振っていく方法の二つが考えられます。前者を</a:t>
            </a:r>
            <a:r>
              <a:rPr kumimoji="1" lang="en-US" altLang="ja-JP" dirty="0"/>
              <a:t>Big Endian,</a:t>
            </a:r>
            <a:r>
              <a:rPr kumimoji="1" lang="ja-JP" altLang="en-US" dirty="0"/>
              <a:t>後者を</a:t>
            </a:r>
            <a:r>
              <a:rPr kumimoji="1" lang="en-US" altLang="ja-JP" dirty="0"/>
              <a:t>Little Endian</a:t>
            </a:r>
            <a:r>
              <a:rPr kumimoji="1" lang="ja-JP" altLang="en-US" dirty="0"/>
              <a:t>と呼びます。ここでは以降、</a:t>
            </a:r>
            <a:r>
              <a:rPr kumimoji="1" lang="en-US" altLang="ja-JP" dirty="0"/>
              <a:t>Big Endian</a:t>
            </a:r>
            <a:r>
              <a:rPr kumimoji="1" lang="ja-JP" altLang="en-US" dirty="0"/>
              <a:t>で番号を振ることにします。この振り方は統一が取れておらず、コンピュータ間でデータを交換する際にトラブルの元となります。最近のＣＰＵは電源投入時の指定でどちらの方法を取ることもできるものが多いです。ＭＳＢ側から</a:t>
            </a:r>
            <a:r>
              <a:rPr kumimoji="1" lang="en-US" altLang="ja-JP" dirty="0"/>
              <a:t>0</a:t>
            </a:r>
            <a:r>
              <a:rPr kumimoji="1" lang="ja-JP" altLang="en-US" dirty="0"/>
              <a:t>を振っていくと、大きい方で端（</a:t>
            </a:r>
            <a:r>
              <a:rPr kumimoji="1" lang="en-US" altLang="ja-JP" dirty="0"/>
              <a:t>LSB: end)</a:t>
            </a:r>
            <a:r>
              <a:rPr kumimoji="1" lang="ja-JP" altLang="en-US" dirty="0"/>
              <a:t>に達することから</a:t>
            </a:r>
            <a:r>
              <a:rPr kumimoji="1" lang="en-US" altLang="ja-JP" dirty="0"/>
              <a:t>Big Endian, LSB</a:t>
            </a:r>
            <a:r>
              <a:rPr kumimoji="1" lang="ja-JP" altLang="en-US" dirty="0"/>
              <a:t>側から</a:t>
            </a:r>
            <a:r>
              <a:rPr kumimoji="1" lang="en-US" altLang="ja-JP" dirty="0"/>
              <a:t>0</a:t>
            </a:r>
            <a:r>
              <a:rPr kumimoji="1" lang="ja-JP" altLang="en-US" dirty="0"/>
              <a:t>を振っていくと小さい方で端に達することから</a:t>
            </a:r>
            <a:r>
              <a:rPr kumimoji="1" lang="en-US" altLang="ja-JP" dirty="0"/>
              <a:t>Little Endian</a:t>
            </a:r>
            <a:r>
              <a:rPr kumimoji="1" lang="ja-JP" altLang="en-US" dirty="0"/>
              <a:t>という名前になっていることが分かります。</a:t>
            </a:r>
            <a:r>
              <a:rPr kumimoji="1" lang="en-US" altLang="ja-JP" dirty="0"/>
              <a:t>Endian</a:t>
            </a:r>
            <a:r>
              <a:rPr kumimoji="1" lang="ja-JP" altLang="en-US" dirty="0"/>
              <a:t>とは奇妙な英語ですが、これはこの言葉が、ガリバー旅行記の卵の細い方から割る派</a:t>
            </a:r>
            <a:r>
              <a:rPr kumimoji="1" lang="en-US" altLang="ja-JP" dirty="0"/>
              <a:t>(Little Endian)</a:t>
            </a:r>
            <a:r>
              <a:rPr kumimoji="1" lang="ja-JP" altLang="en-US" dirty="0"/>
              <a:t>と太い方から割る派</a:t>
            </a:r>
            <a:r>
              <a:rPr kumimoji="1" lang="en-US" altLang="ja-JP" dirty="0"/>
              <a:t>(Big</a:t>
            </a:r>
            <a:r>
              <a:rPr kumimoji="1" lang="en-US" altLang="ja-JP" baseline="0" dirty="0"/>
              <a:t> Endian)</a:t>
            </a:r>
            <a:r>
              <a:rPr kumimoji="1" lang="ja-JP" altLang="en-US" dirty="0"/>
              <a:t>で内乱が起きる話に由来するためです。</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16</a:t>
            </a:fld>
            <a:endParaRPr kumimoji="1" lang="ja-JP" altLang="en-US"/>
          </a:p>
        </p:txBody>
      </p:sp>
    </p:spTree>
    <p:extLst>
      <p:ext uri="{BB962C8B-B14F-4D97-AF65-F5344CB8AC3E}">
        <p14:creationId xmlns:p14="http://schemas.microsoft.com/office/powerpoint/2010/main" val="32898115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では、バイトデータを扱う命令を定義しましょう。</a:t>
            </a:r>
            <a:r>
              <a:rPr kumimoji="1" lang="en-US" altLang="ja-JP" dirty="0" err="1"/>
              <a:t>lb</a:t>
            </a:r>
            <a:r>
              <a:rPr kumimoji="1" lang="ja-JP" altLang="en-US" dirty="0"/>
              <a:t>は指定されたアドレスの８ビットを読み出して、レジスタの下位</a:t>
            </a:r>
            <a:r>
              <a:rPr kumimoji="1" lang="en-US" altLang="ja-JP" dirty="0"/>
              <a:t>8bit</a:t>
            </a:r>
            <a:r>
              <a:rPr kumimoji="1" lang="ja-JP" altLang="en-US" dirty="0" err="1"/>
              <a:t>に置</a:t>
            </a:r>
            <a:r>
              <a:rPr kumimoji="1" lang="ja-JP" altLang="en-US" dirty="0"/>
              <a:t>きます。上位</a:t>
            </a:r>
            <a:r>
              <a:rPr kumimoji="1" lang="en-US" altLang="ja-JP" dirty="0"/>
              <a:t>24bit</a:t>
            </a:r>
            <a:r>
              <a:rPr kumimoji="1" lang="ja-JP" altLang="en-US" dirty="0"/>
              <a:t>は符号拡張されます。</a:t>
            </a:r>
            <a:r>
              <a:rPr kumimoji="1" lang="en-US" altLang="ja-JP" dirty="0"/>
              <a:t>RISC</a:t>
            </a:r>
            <a:r>
              <a:rPr kumimoji="1" lang="ja-JP" altLang="en-US" dirty="0"/>
              <a:t>では</a:t>
            </a:r>
            <a:r>
              <a:rPr kumimoji="1" lang="en-US" altLang="ja-JP" dirty="0"/>
              <a:t>CPU</a:t>
            </a:r>
            <a:r>
              <a:rPr kumimoji="1" lang="ja-JP" altLang="en-US" dirty="0"/>
              <a:t>の内部ではデータのサイズを統一してしまうのが普通です。この場合も読み出す際に</a:t>
            </a:r>
            <a:r>
              <a:rPr kumimoji="1" lang="en-US" altLang="ja-JP" dirty="0"/>
              <a:t>32</a:t>
            </a:r>
            <a:r>
              <a:rPr kumimoji="1" lang="ja-JP" altLang="en-US" dirty="0"/>
              <a:t>ビットに拡張します。</a:t>
            </a:r>
            <a:r>
              <a:rPr kumimoji="1" lang="en-US" altLang="ja-JP" dirty="0" err="1"/>
              <a:t>lb</a:t>
            </a:r>
            <a:r>
              <a:rPr kumimoji="1" lang="ja-JP" altLang="en-US" dirty="0"/>
              <a:t>は</a:t>
            </a:r>
            <a:r>
              <a:rPr kumimoji="1" lang="en-US" altLang="ja-JP" dirty="0" err="1"/>
              <a:t>lw</a:t>
            </a:r>
            <a:r>
              <a:rPr kumimoji="1" lang="ja-JP" altLang="en-US" dirty="0"/>
              <a:t>と同じＲ型で定義します。ちなみに</a:t>
            </a:r>
            <a:r>
              <a:rPr kumimoji="1" lang="en-US" altLang="ja-JP" dirty="0"/>
              <a:t>RV32I</a:t>
            </a:r>
            <a:r>
              <a:rPr kumimoji="1" lang="ja-JP" altLang="en-US" dirty="0"/>
              <a:t>では</a:t>
            </a:r>
            <a:r>
              <a:rPr kumimoji="1" lang="en-US" altLang="ja-JP" dirty="0"/>
              <a:t>16</a:t>
            </a:r>
            <a:r>
              <a:rPr kumimoji="1" lang="ja-JP" altLang="en-US" dirty="0"/>
              <a:t>ビットデータを読み出して</a:t>
            </a:r>
            <a:r>
              <a:rPr kumimoji="1" lang="en-US" altLang="ja-JP" dirty="0"/>
              <a:t>32</a:t>
            </a:r>
            <a:r>
              <a:rPr kumimoji="1" lang="ja-JP" altLang="en-US" dirty="0"/>
              <a:t>ビットに拡張する</a:t>
            </a:r>
            <a:r>
              <a:rPr kumimoji="1" lang="en-US" altLang="ja-JP" dirty="0" err="1"/>
              <a:t>lh</a:t>
            </a:r>
            <a:r>
              <a:rPr kumimoji="1" lang="en-US" altLang="ja-JP" dirty="0"/>
              <a:t>(Load </a:t>
            </a:r>
            <a:r>
              <a:rPr kumimoji="1" lang="en-US" altLang="ja-JP" dirty="0" err="1"/>
              <a:t>Halfword</a:t>
            </a:r>
            <a:r>
              <a:rPr kumimoji="1" lang="en-US" altLang="ja-JP" dirty="0"/>
              <a:t>)</a:t>
            </a:r>
            <a:r>
              <a:rPr kumimoji="1" lang="ja-JP" altLang="en-US" dirty="0"/>
              <a:t>もあります。最近の文字コードは</a:t>
            </a:r>
            <a:r>
              <a:rPr kumimoji="1" lang="en-US" altLang="ja-JP" dirty="0"/>
              <a:t>16</a:t>
            </a:r>
            <a:r>
              <a:rPr kumimoji="1" lang="ja-JP" altLang="en-US" dirty="0"/>
              <a:t>ビットが多いので、案外</a:t>
            </a:r>
            <a:r>
              <a:rPr kumimoji="1" lang="en-US" altLang="ja-JP" dirty="0"/>
              <a:t>16</a:t>
            </a:r>
            <a:r>
              <a:rPr kumimoji="1" lang="ja-JP" altLang="en-US" dirty="0"/>
              <a:t>ビットデータは利用価値が高いためです。ただし、ここでは実装が面倒なので省略してあります。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17</a:t>
            </a:fld>
            <a:endParaRPr kumimoji="1" lang="ja-JP" altLang="en-US"/>
          </a:p>
        </p:txBody>
      </p:sp>
    </p:spTree>
    <p:extLst>
      <p:ext uri="{BB962C8B-B14F-4D97-AF65-F5344CB8AC3E}">
        <p14:creationId xmlns:p14="http://schemas.microsoft.com/office/powerpoint/2010/main" val="13117326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Ｉ／Ｏは符号無しのデータを扱うことも多いので、ゼロ拡張の</a:t>
            </a:r>
            <a:r>
              <a:rPr kumimoji="1" lang="en-US" altLang="ja-JP" dirty="0"/>
              <a:t>8bit</a:t>
            </a:r>
            <a:r>
              <a:rPr kumimoji="1" lang="ja-JP" altLang="en-US" dirty="0"/>
              <a:t>読み出し命令も用意しておくのが普通です。これが</a:t>
            </a:r>
            <a:r>
              <a:rPr kumimoji="1" lang="en-US" altLang="ja-JP" dirty="0" err="1"/>
              <a:t>lbu</a:t>
            </a:r>
            <a:r>
              <a:rPr kumimoji="1" lang="en-US" altLang="ja-JP" dirty="0"/>
              <a:t>(Load Byte Unsigned)</a:t>
            </a:r>
            <a:r>
              <a:rPr kumimoji="1" lang="ja-JP" altLang="en-US" dirty="0"/>
              <a:t>で、上位</a:t>
            </a:r>
            <a:r>
              <a:rPr kumimoji="1" lang="en-US" altLang="ja-JP" dirty="0"/>
              <a:t>24</a:t>
            </a:r>
            <a:r>
              <a:rPr kumimoji="1" lang="ja-JP" altLang="en-US" dirty="0"/>
              <a:t>ビットには</a:t>
            </a:r>
            <a:r>
              <a:rPr kumimoji="1" lang="en-US" altLang="ja-JP" dirty="0"/>
              <a:t>0</a:t>
            </a:r>
            <a:r>
              <a:rPr kumimoji="1" lang="ja-JP" altLang="en-US" dirty="0"/>
              <a:t>が入ります。</a:t>
            </a:r>
            <a:r>
              <a:rPr kumimoji="1" lang="en-US" altLang="ja-JP" dirty="0"/>
              <a:t>RV32I</a:t>
            </a:r>
            <a:r>
              <a:rPr kumimoji="1" lang="ja-JP" altLang="en-US" dirty="0"/>
              <a:t>には、</a:t>
            </a:r>
            <a:r>
              <a:rPr kumimoji="1" lang="en-US" altLang="ja-JP" dirty="0"/>
              <a:t>16</a:t>
            </a:r>
            <a:r>
              <a:rPr kumimoji="1" lang="ja-JP" altLang="en-US" dirty="0"/>
              <a:t>ビットの</a:t>
            </a:r>
            <a:r>
              <a:rPr kumimoji="1" lang="en-US" altLang="ja-JP" dirty="0"/>
              <a:t>Load</a:t>
            </a:r>
            <a:r>
              <a:rPr kumimoji="1" lang="ja-JP" altLang="en-US" dirty="0"/>
              <a:t>命令</a:t>
            </a:r>
            <a:r>
              <a:rPr kumimoji="1" lang="en-US" altLang="ja-JP" dirty="0" err="1"/>
              <a:t>lhu</a:t>
            </a:r>
            <a:r>
              <a:rPr kumimoji="1" lang="en-US" altLang="ja-JP" dirty="0"/>
              <a:t>(load half word unsigned)</a:t>
            </a:r>
            <a:r>
              <a:rPr kumimoji="1" lang="ja-JP" altLang="en-US" dirty="0"/>
              <a:t>もあります。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18</a:t>
            </a:fld>
            <a:endParaRPr kumimoji="1" lang="ja-JP" altLang="en-US"/>
          </a:p>
        </p:txBody>
      </p:sp>
    </p:spTree>
    <p:extLst>
      <p:ext uri="{BB962C8B-B14F-4D97-AF65-F5344CB8AC3E}">
        <p14:creationId xmlns:p14="http://schemas.microsoft.com/office/powerpoint/2010/main" val="38348742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逆にレジスタ中の値を</a:t>
            </a:r>
            <a:r>
              <a:rPr kumimoji="1" lang="en-US" altLang="ja-JP" dirty="0"/>
              <a:t>8</a:t>
            </a:r>
            <a:r>
              <a:rPr kumimoji="1" lang="ja-JP" altLang="en-US" dirty="0"/>
              <a:t>ビット単位でメモリに書き込む命令が</a:t>
            </a:r>
            <a:r>
              <a:rPr kumimoji="1" lang="en-US" altLang="ja-JP" dirty="0" err="1"/>
              <a:t>sb</a:t>
            </a:r>
            <a:r>
              <a:rPr kumimoji="1" lang="en-US" altLang="ja-JP" dirty="0"/>
              <a:t>(store Byte)</a:t>
            </a:r>
            <a:r>
              <a:rPr kumimoji="1" lang="ja-JP" altLang="en-US" dirty="0"/>
              <a:t>です。この命令はレジスタの下位</a:t>
            </a:r>
            <a:r>
              <a:rPr kumimoji="1" lang="en-US" altLang="ja-JP" dirty="0"/>
              <a:t>8</a:t>
            </a:r>
            <a:r>
              <a:rPr kumimoji="1" lang="ja-JP" altLang="en-US" dirty="0"/>
              <a:t>ビットを指定されたメモリの番地に書き込みます。上位</a:t>
            </a:r>
            <a:r>
              <a:rPr kumimoji="1" lang="en-US" altLang="ja-JP" dirty="0"/>
              <a:t>24</a:t>
            </a:r>
            <a:r>
              <a:rPr kumimoji="1" lang="ja-JP" altLang="en-US" dirty="0"/>
              <a:t>ビットは無視されます。上位の情報がなくなっても困らないようにするのはプログラマの責任です。ちなみに</a:t>
            </a:r>
            <a:r>
              <a:rPr kumimoji="1" lang="en-US" altLang="ja-JP" dirty="0" err="1"/>
              <a:t>sb</a:t>
            </a:r>
            <a:r>
              <a:rPr kumimoji="1" lang="ja-JP" altLang="en-US" dirty="0"/>
              <a:t>はデータのサイズが減る方向なので、</a:t>
            </a:r>
            <a:r>
              <a:rPr kumimoji="1" lang="en-US" altLang="ja-JP" dirty="0" err="1"/>
              <a:t>sbu</a:t>
            </a:r>
            <a:r>
              <a:rPr kumimoji="1" lang="ja-JP" altLang="en-US" dirty="0"/>
              <a:t>とかを作る必要はありません。</a:t>
            </a:r>
            <a:r>
              <a:rPr kumimoji="1" lang="en-US" altLang="ja-JP" dirty="0"/>
              <a:t>16bit</a:t>
            </a:r>
            <a:r>
              <a:rPr kumimoji="1" lang="ja-JP" altLang="en-US" dirty="0"/>
              <a:t>用の</a:t>
            </a:r>
            <a:r>
              <a:rPr kumimoji="1" lang="en-US" altLang="ja-JP" dirty="0"/>
              <a:t>store halfword</a:t>
            </a:r>
            <a:r>
              <a:rPr kumimoji="1" lang="ja-JP" altLang="en-US" dirty="0"/>
              <a:t>は存在します。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19</a:t>
            </a:fld>
            <a:endParaRPr kumimoji="1" lang="ja-JP" altLang="en-US"/>
          </a:p>
        </p:txBody>
      </p:sp>
    </p:spTree>
    <p:extLst>
      <p:ext uri="{BB962C8B-B14F-4D97-AF65-F5344CB8AC3E}">
        <p14:creationId xmlns:p14="http://schemas.microsoft.com/office/powerpoint/2010/main" val="2303452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CPU</a:t>
            </a:r>
            <a:r>
              <a:rPr kumimoji="1" lang="ja-JP" altLang="en-US" dirty="0"/>
              <a:t>が外部とデータをやり取りするための装置を</a:t>
            </a:r>
            <a:r>
              <a:rPr kumimoji="1" lang="en-US" altLang="ja-JP" dirty="0"/>
              <a:t>I/O</a:t>
            </a:r>
            <a:r>
              <a:rPr kumimoji="1" lang="ja-JP" altLang="en-US" dirty="0"/>
              <a:t>と呼びます。データをやりとりするため、一時的にデータを蓄えておくレジスタを持っています。これをバッファと呼ぶ場合があります。</a:t>
            </a:r>
            <a:r>
              <a:rPr kumimoji="1" lang="en-US" altLang="ja-JP" dirty="0"/>
              <a:t>I/O</a:t>
            </a:r>
            <a:r>
              <a:rPr kumimoji="1" lang="ja-JP" altLang="en-US" dirty="0"/>
              <a:t>は繋ぐ対象によって動作が様々なので授業で扱うのが難しいです。しかし、どのＩ／Ｏも</a:t>
            </a:r>
            <a:endParaRPr kumimoji="1" lang="en-US" altLang="ja-JP" dirty="0"/>
          </a:p>
          <a:p>
            <a:r>
              <a:rPr kumimoji="1" lang="ja-JP" altLang="en-US" dirty="0"/>
              <a:t>①まずＣＰＵと接続しなければならず、②外部とデータ転送を行わなければならないです。なので、この</a:t>
            </a:r>
            <a:r>
              <a:rPr kumimoji="1" lang="en-US" altLang="ja-JP" dirty="0"/>
              <a:t>2</a:t>
            </a:r>
            <a:r>
              <a:rPr kumimoji="1" lang="ja-JP" altLang="en-US" dirty="0"/>
              <a:t>点について押さえておこうと思います。後はあなたの扱うＩ／Ｏ毎に個別の勉強するしかないです。</a:t>
            </a:r>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2</a:t>
            </a:fld>
            <a:endParaRPr kumimoji="1" lang="ja-JP" altLang="en-US"/>
          </a:p>
        </p:txBody>
      </p:sp>
    </p:spTree>
    <p:extLst>
      <p:ext uri="{BB962C8B-B14F-4D97-AF65-F5344CB8AC3E}">
        <p14:creationId xmlns:p14="http://schemas.microsoft.com/office/powerpoint/2010/main" val="24731687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バイトアドレッシングのメモリを</a:t>
            </a:r>
            <a:r>
              <a:rPr kumimoji="1" lang="en-US" altLang="ja-JP" dirty="0" err="1"/>
              <a:t>lw,sw</a:t>
            </a:r>
            <a:r>
              <a:rPr kumimoji="1" lang="ja-JP" altLang="en-US" dirty="0"/>
              <a:t>命令で扱った場合、</a:t>
            </a:r>
            <a:r>
              <a:rPr kumimoji="1" lang="en-US" altLang="ja-JP" dirty="0"/>
              <a:t>4</a:t>
            </a:r>
            <a:r>
              <a:rPr kumimoji="1" lang="ja-JP" altLang="en-US" dirty="0"/>
              <a:t>の倍数の番地から読めば問題はありません。メモリ中のバイトの順番でそのままデータがレジスタに読み込まれます。しかし奇数番地から読んだらどうなるでしょう。この例では１番地の</a:t>
            </a:r>
            <a:r>
              <a:rPr kumimoji="1" lang="en-US" altLang="ja-JP" dirty="0"/>
              <a:t>8</a:t>
            </a:r>
            <a:r>
              <a:rPr kumimoji="1" lang="ja-JP" altLang="en-US" dirty="0"/>
              <a:t>ビットを上位にもってきて</a:t>
            </a:r>
            <a:r>
              <a:rPr kumimoji="1" lang="en-US" altLang="ja-JP" dirty="0"/>
              <a:t>2</a:t>
            </a:r>
            <a:r>
              <a:rPr kumimoji="1" lang="ja-JP" altLang="en-US" dirty="0"/>
              <a:t>番地の</a:t>
            </a:r>
            <a:r>
              <a:rPr kumimoji="1" lang="en-US" altLang="ja-JP" dirty="0"/>
              <a:t>8</a:t>
            </a:r>
            <a:r>
              <a:rPr kumimoji="1" lang="ja-JP" altLang="en-US" dirty="0"/>
              <a:t>ビットを下位にもってきてくっつける必要があります。このように</a:t>
            </a:r>
            <a:r>
              <a:rPr kumimoji="1" lang="en-US" altLang="ja-JP" dirty="0"/>
              <a:t>16</a:t>
            </a:r>
            <a:r>
              <a:rPr kumimoji="1" lang="ja-JP" altLang="en-US" dirty="0"/>
              <a:t>ビット、</a:t>
            </a:r>
            <a:r>
              <a:rPr kumimoji="1" lang="en-US" altLang="ja-JP" dirty="0"/>
              <a:t>32</a:t>
            </a:r>
            <a:r>
              <a:rPr kumimoji="1" lang="ja-JP" altLang="en-US" dirty="0"/>
              <a:t>ビット、</a:t>
            </a:r>
            <a:r>
              <a:rPr kumimoji="1" lang="en-US" altLang="ja-JP" dirty="0"/>
              <a:t>64</a:t>
            </a:r>
            <a:r>
              <a:rPr kumimoji="1" lang="ja-JP" altLang="en-US" dirty="0"/>
              <a:t>ビットのデータがバイトアドレッシングの境界にうまく整列していない問題をミスアラインメントと呼びます。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20</a:t>
            </a:fld>
            <a:endParaRPr kumimoji="1" lang="ja-JP" altLang="en-US"/>
          </a:p>
        </p:txBody>
      </p:sp>
    </p:spTree>
    <p:extLst>
      <p:ext uri="{BB962C8B-B14F-4D97-AF65-F5344CB8AC3E}">
        <p14:creationId xmlns:p14="http://schemas.microsoft.com/office/powerpoint/2010/main" val="6918296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ミスアラインメントを許すかどうかは難しい問題です。命令コードでは許さないのが普通です。データについては悩ましいです。ミスアラインメントは、</a:t>
            </a:r>
            <a:r>
              <a:rPr kumimoji="1" lang="en-US" altLang="ja-JP" dirty="0"/>
              <a:t>32</a:t>
            </a:r>
            <a:r>
              <a:rPr kumimoji="1" lang="ja-JP" altLang="en-US" dirty="0"/>
              <a:t>ビットのデータをアクセスするのにメモリを</a:t>
            </a:r>
            <a:r>
              <a:rPr kumimoji="1" lang="en-US" altLang="ja-JP" dirty="0"/>
              <a:t>2</a:t>
            </a:r>
            <a:r>
              <a:rPr kumimoji="1" lang="ja-JP" altLang="en-US" dirty="0"/>
              <a:t>回に分けてアクセスするため、性能面では不利です。メモリ周辺のハードウェアも複雑になります。利点はメモリ利用効率が向上することですが、ミスアラインメントを許すことによるメモリの容量の効率化は効果がさほど大きくないです。ミスアラインメントを許すのは、主として、既に普及してしまったコード（レガシーコード）で、ミスアラインメントを許す状態でコンパイルしてしまったものをコンパイルしなおさなくても動くようにするため、という要求に基づく場合が多いようです。このため、データについては許す場合と許さない場合があります。</a:t>
            </a:r>
            <a:r>
              <a:rPr kumimoji="1" lang="en-US" altLang="ja-JP" dirty="0"/>
              <a:t>RISC-V</a:t>
            </a:r>
            <a:r>
              <a:rPr kumimoji="1" lang="ja-JP" altLang="en-US" dirty="0"/>
              <a:t>ではデータについてはミスアラインメントを許しています。</a:t>
            </a:r>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21</a:t>
            </a:fld>
            <a:endParaRPr kumimoji="1" lang="ja-JP" altLang="en-US"/>
          </a:p>
        </p:txBody>
      </p:sp>
    </p:spTree>
    <p:extLst>
      <p:ext uri="{BB962C8B-B14F-4D97-AF65-F5344CB8AC3E}">
        <p14:creationId xmlns:p14="http://schemas.microsoft.com/office/powerpoint/2010/main" val="12274529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では、ここで演習用にディスプレイを想定します。このディスプレイは、</a:t>
            </a:r>
            <a:r>
              <a:rPr kumimoji="1" lang="en-US" altLang="ja-JP" dirty="0"/>
              <a:t>ASCII</a:t>
            </a:r>
            <a:r>
              <a:rPr kumimoji="1" lang="ja-JP" altLang="en-US" dirty="0"/>
              <a:t>コードを書き込むとその文字が出力されます。</a:t>
            </a:r>
            <a:r>
              <a:rPr kumimoji="1" lang="en-US" altLang="ja-JP" dirty="0"/>
              <a:t>ASCII</a:t>
            </a:r>
            <a:r>
              <a:rPr kumimoji="1" lang="ja-JP" altLang="en-US" dirty="0"/>
              <a:t>コードとは、英数字、記号用の</a:t>
            </a:r>
            <a:r>
              <a:rPr kumimoji="1" lang="en-US" altLang="ja-JP" dirty="0"/>
              <a:t>8</a:t>
            </a:r>
            <a:r>
              <a:rPr kumimoji="1" lang="ja-JP" altLang="en-US" dirty="0"/>
              <a:t>ビットの文字コードで、国際的に広く使われています。</a:t>
            </a:r>
            <a:r>
              <a:rPr kumimoji="1" lang="en-US" altLang="ja-JP" dirty="0"/>
              <a:t>Linux</a:t>
            </a:r>
            <a:r>
              <a:rPr kumimoji="1" lang="ja-JP" altLang="en-US" dirty="0"/>
              <a:t>端末では</a:t>
            </a:r>
            <a:r>
              <a:rPr kumimoji="1" lang="en-US" altLang="ja-JP" dirty="0"/>
              <a:t>man </a:t>
            </a:r>
            <a:r>
              <a:rPr kumimoji="1" lang="en-US" altLang="ja-JP" dirty="0" err="1"/>
              <a:t>ascii</a:t>
            </a:r>
            <a:r>
              <a:rPr kumimoji="1" lang="ja-JP" altLang="en-US" dirty="0"/>
              <a:t>で表示されます。ここでは、簡単のため、データレジスタを</a:t>
            </a:r>
            <a:r>
              <a:rPr kumimoji="1" lang="en-US" altLang="ja-JP" dirty="0"/>
              <a:t>0xc0000002</a:t>
            </a:r>
            <a:r>
              <a:rPr kumimoji="1" lang="ja-JP" altLang="en-US" dirty="0"/>
              <a:t>番地、ステータスレジスタを</a:t>
            </a:r>
            <a:r>
              <a:rPr kumimoji="1" lang="en-US" altLang="ja-JP" dirty="0"/>
              <a:t>0xc0000003</a:t>
            </a:r>
            <a:r>
              <a:rPr kumimoji="1" lang="ja-JP" altLang="en-US" dirty="0"/>
              <a:t>番地に割り当てます。ディスプレイに対してデータは、シリアルに転送され、表示には一定の時間が掛かります。</a:t>
            </a:r>
            <a:r>
              <a:rPr kumimoji="1" lang="en-US" altLang="ja-JP" dirty="0" err="1"/>
              <a:t>TxRDY</a:t>
            </a:r>
            <a:r>
              <a:rPr kumimoji="1" lang="ja-JP" altLang="en-US" dirty="0"/>
              <a:t>がこの番地の最下位ビットに割り当てられており、送信完了で</a:t>
            </a:r>
            <a:r>
              <a:rPr kumimoji="1" lang="en-US" altLang="ja-JP" dirty="0"/>
              <a:t>1</a:t>
            </a:r>
            <a:r>
              <a:rPr kumimoji="1" lang="ja-JP" altLang="en-US" dirty="0"/>
              <a:t>になります。</a:t>
            </a:r>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22</a:t>
            </a:fld>
            <a:endParaRPr kumimoji="1" lang="ja-JP" altLang="en-US"/>
          </a:p>
        </p:txBody>
      </p:sp>
    </p:spTree>
    <p:extLst>
      <p:ext uri="{BB962C8B-B14F-4D97-AF65-F5344CB8AC3E}">
        <p14:creationId xmlns:p14="http://schemas.microsoft.com/office/powerpoint/2010/main" val="1698483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文字コードはコンピュータ上で文字を表すコードです。昔から使われているコードが</a:t>
            </a:r>
            <a:r>
              <a:rPr kumimoji="1" lang="en-US" altLang="ja-JP" dirty="0"/>
              <a:t>ASCII</a:t>
            </a:r>
            <a:r>
              <a:rPr kumimoji="1" lang="ja-JP" altLang="en-US" dirty="0"/>
              <a:t>コードで</a:t>
            </a:r>
            <a:r>
              <a:rPr kumimoji="1" lang="en-US" altLang="ja-JP" dirty="0"/>
              <a:t>7</a:t>
            </a:r>
            <a:r>
              <a:rPr kumimoji="1" lang="ja-JP" altLang="en-US" dirty="0"/>
              <a:t>ビット（</a:t>
            </a:r>
            <a:r>
              <a:rPr kumimoji="1" lang="en-US" altLang="ja-JP" dirty="0"/>
              <a:t>8</a:t>
            </a:r>
            <a:r>
              <a:rPr kumimoji="1" lang="ja-JP" altLang="en-US" dirty="0"/>
              <a:t>ビット）を使って英数、特殊文字を表現します。ここではその一部を示します。ここでは</a:t>
            </a:r>
            <a:r>
              <a:rPr kumimoji="1" lang="en-US" altLang="ja-JP" dirty="0"/>
              <a:t>man </a:t>
            </a:r>
            <a:r>
              <a:rPr kumimoji="1" lang="en-US" altLang="ja-JP" dirty="0" err="1"/>
              <a:t>ascii</a:t>
            </a:r>
            <a:r>
              <a:rPr kumimoji="1" lang="ja-JP" altLang="en-US" dirty="0"/>
              <a:t>で表示するのがいいでしょう。</a:t>
            </a:r>
          </a:p>
        </p:txBody>
      </p:sp>
      <p:sp>
        <p:nvSpPr>
          <p:cNvPr id="4" name="スライド番号プレースホルダー 3"/>
          <p:cNvSpPr>
            <a:spLocks noGrp="1"/>
          </p:cNvSpPr>
          <p:nvPr>
            <p:ph type="sldNum" sz="quarter" idx="10"/>
          </p:nvPr>
        </p:nvSpPr>
        <p:spPr/>
        <p:txBody>
          <a:bodyPr/>
          <a:lstStyle/>
          <a:p>
            <a:fld id="{BB630741-019D-4017-B310-73E2A202383F}" type="slidenum">
              <a:rPr kumimoji="1" lang="ja-JP" altLang="en-US" smtClean="0"/>
              <a:t>23</a:t>
            </a:fld>
            <a:endParaRPr kumimoji="1" lang="ja-JP" altLang="en-US"/>
          </a:p>
        </p:txBody>
      </p:sp>
    </p:spTree>
    <p:extLst>
      <p:ext uri="{BB962C8B-B14F-4D97-AF65-F5344CB8AC3E}">
        <p14:creationId xmlns:p14="http://schemas.microsoft.com/office/powerpoint/2010/main" val="29862073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この例題プログラムでは、</a:t>
            </a:r>
            <a:r>
              <a:rPr kumimoji="1" lang="en-US" altLang="ja-JP" dirty="0"/>
              <a:t>r0</a:t>
            </a:r>
            <a:r>
              <a:rPr kumimoji="1" lang="ja-JP" altLang="en-US" dirty="0"/>
              <a:t>に</a:t>
            </a:r>
            <a:r>
              <a:rPr kumimoji="1" lang="en-US" altLang="ja-JP" dirty="0" err="1"/>
              <a:t>lui</a:t>
            </a:r>
            <a:r>
              <a:rPr kumimoji="1" lang="ja-JP" altLang="en-US" dirty="0"/>
              <a:t>命令を使って</a:t>
            </a:r>
            <a:r>
              <a:rPr kumimoji="1" lang="en-US" altLang="ja-JP" dirty="0"/>
              <a:t>0xc0000000</a:t>
            </a:r>
            <a:r>
              <a:rPr kumimoji="1" lang="ja-JP" altLang="en-US" dirty="0"/>
              <a:t>を入れてやります。ディスプレースメントの機能を使ってデータを読んで（</a:t>
            </a:r>
            <a:r>
              <a:rPr kumimoji="1" lang="en-US" altLang="ja-JP" dirty="0" err="1"/>
              <a:t>lb</a:t>
            </a:r>
            <a:r>
              <a:rPr kumimoji="1" lang="ja-JP" altLang="en-US" dirty="0"/>
              <a:t>）は、</a:t>
            </a:r>
            <a:r>
              <a:rPr kumimoji="1" lang="en-US" altLang="ja-JP" dirty="0"/>
              <a:t>0</a:t>
            </a:r>
            <a:r>
              <a:rPr kumimoji="1" lang="ja-JP" altLang="en-US" dirty="0"/>
              <a:t>だったらＬｏｏｐに戻る（</a:t>
            </a:r>
            <a:r>
              <a:rPr kumimoji="1" lang="en-US" altLang="ja-JP" dirty="0" err="1"/>
              <a:t>beq</a:t>
            </a:r>
            <a:r>
              <a:rPr kumimoji="1" lang="ja-JP" altLang="en-US" dirty="0"/>
              <a:t>）動作を繰り返します。ちなみに</a:t>
            </a:r>
            <a:r>
              <a:rPr kumimoji="1" lang="en-US" altLang="ja-JP" dirty="0" err="1"/>
              <a:t>andi</a:t>
            </a:r>
            <a:r>
              <a:rPr kumimoji="1" lang="ja-JP" altLang="en-US" dirty="0"/>
              <a:t>は最下位</a:t>
            </a:r>
            <a:r>
              <a:rPr kumimoji="1" lang="en-US" altLang="ja-JP" dirty="0"/>
              <a:t>1</a:t>
            </a:r>
            <a:r>
              <a:rPr kumimoji="1" lang="ja-JP" altLang="en-US" dirty="0"/>
              <a:t>ビットのみを判定に使うために他のビットを無視するための操作であり、これをマスクと呼びます。この操作でＴｘＲＤＹが</a:t>
            </a:r>
            <a:r>
              <a:rPr kumimoji="1" lang="en-US" altLang="ja-JP" dirty="0"/>
              <a:t>1</a:t>
            </a:r>
            <a:r>
              <a:rPr kumimoji="1" lang="ja-JP" altLang="en-US" dirty="0"/>
              <a:t>になるまで待ってやります。このループから抜け出したということはＴｘＲＤＹが１なので、データを書き込むことができます。ここでは‘Ａ’の文字をディスプレイに出力するために</a:t>
            </a:r>
            <a:r>
              <a:rPr kumimoji="1" lang="en-US" altLang="ja-JP" dirty="0"/>
              <a:t>0x41</a:t>
            </a:r>
            <a:r>
              <a:rPr kumimoji="1" lang="ja-JP" altLang="en-US" dirty="0"/>
              <a:t>をデータレジスタに書き込みます。このように、フラグが</a:t>
            </a:r>
            <a:r>
              <a:rPr kumimoji="1" lang="en-US" altLang="ja-JP" dirty="0"/>
              <a:t>1</a:t>
            </a:r>
            <a:r>
              <a:rPr kumimoji="1" lang="ja-JP" altLang="en-US" dirty="0"/>
              <a:t>になるまでループしてチェックを繰り返す操作をビジーウエイト（</a:t>
            </a:r>
            <a:r>
              <a:rPr kumimoji="1" lang="en-US" altLang="ja-JP" dirty="0"/>
              <a:t>Busy Wait)</a:t>
            </a:r>
            <a:r>
              <a:rPr kumimoji="1" lang="ja-JP" altLang="en-US" dirty="0"/>
              <a:t>あるいはポーリング</a:t>
            </a:r>
            <a:r>
              <a:rPr kumimoji="1" lang="en-US" altLang="ja-JP" dirty="0"/>
              <a:t>(Polling)</a:t>
            </a:r>
            <a:r>
              <a:rPr kumimoji="1" lang="ja-JP" altLang="en-US" dirty="0"/>
              <a:t>と呼びます。</a:t>
            </a:r>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24</a:t>
            </a:fld>
            <a:endParaRPr kumimoji="1" lang="ja-JP" altLang="en-US"/>
          </a:p>
        </p:txBody>
      </p:sp>
    </p:spTree>
    <p:extLst>
      <p:ext uri="{BB962C8B-B14F-4D97-AF65-F5344CB8AC3E}">
        <p14:creationId xmlns:p14="http://schemas.microsoft.com/office/powerpoint/2010/main" val="3565077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では今度は、演習用に入力装置を想定します。ここでは外部から入力したデータを</a:t>
            </a:r>
            <a:r>
              <a:rPr kumimoji="1" lang="en-US" altLang="ja-JP" dirty="0"/>
              <a:t>CPU</a:t>
            </a:r>
            <a:r>
              <a:rPr kumimoji="1" lang="ja-JP" altLang="en-US" dirty="0"/>
              <a:t>内部に読み込む装置を考えます。０</a:t>
            </a:r>
            <a:r>
              <a:rPr kumimoji="1" lang="en-US" altLang="ja-JP" dirty="0"/>
              <a:t>c1000003</a:t>
            </a:r>
            <a:r>
              <a:rPr kumimoji="1" lang="ja-JP" altLang="en-US" dirty="0"/>
              <a:t>番地にステータスレジスタを割り当てます。この最下位ビットに</a:t>
            </a:r>
            <a:r>
              <a:rPr kumimoji="1" lang="en-US" altLang="ja-JP" dirty="0" err="1"/>
              <a:t>RxRDY</a:t>
            </a:r>
            <a:r>
              <a:rPr kumimoji="1" lang="ja-JP" altLang="en-US" dirty="0"/>
              <a:t>を割り当て、データ受信を完了するとここが</a:t>
            </a:r>
            <a:r>
              <a:rPr kumimoji="1" lang="en-US" altLang="ja-JP" dirty="0"/>
              <a:t>1</a:t>
            </a:r>
            <a:r>
              <a:rPr kumimoji="1" lang="ja-JP" altLang="en-US" dirty="0"/>
              <a:t>になるとします。このとき</a:t>
            </a:r>
            <a:r>
              <a:rPr kumimoji="1" lang="en-US" altLang="ja-JP" dirty="0"/>
              <a:t>0xc1000002</a:t>
            </a:r>
            <a:r>
              <a:rPr kumimoji="1" lang="ja-JP" altLang="en-US" dirty="0"/>
              <a:t>番地を読むと</a:t>
            </a:r>
            <a:r>
              <a:rPr kumimoji="1" lang="en-US" altLang="ja-JP" dirty="0"/>
              <a:t>8</a:t>
            </a:r>
            <a:r>
              <a:rPr kumimoji="1" lang="ja-JP" altLang="en-US" dirty="0"/>
              <a:t>ビットのデータを読むことができます。</a:t>
            </a:r>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25</a:t>
            </a:fld>
            <a:endParaRPr kumimoji="1" lang="ja-JP" altLang="en-US"/>
          </a:p>
        </p:txBody>
      </p:sp>
    </p:spTree>
    <p:extLst>
      <p:ext uri="{BB962C8B-B14F-4D97-AF65-F5344CB8AC3E}">
        <p14:creationId xmlns:p14="http://schemas.microsoft.com/office/powerpoint/2010/main" val="39690894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a:t>
            </a:r>
            <a:r>
              <a:rPr kumimoji="1" lang="en-US" altLang="ja-JP" dirty="0"/>
              <a:t>1</a:t>
            </a:r>
            <a:r>
              <a:rPr kumimoji="1" lang="ja-JP" altLang="en-US" dirty="0"/>
              <a:t>文字読み出したデータを出力する例題をやってみましょう。読み出すときと出力するときの</a:t>
            </a:r>
            <a:r>
              <a:rPr kumimoji="1" lang="en-US" altLang="ja-JP" dirty="0"/>
              <a:t>2</a:t>
            </a:r>
            <a:r>
              <a:rPr kumimoji="1" lang="ja-JP" altLang="en-US" dirty="0"/>
              <a:t>回</a:t>
            </a:r>
            <a:r>
              <a:rPr kumimoji="1" lang="en-US" altLang="ja-JP" dirty="0"/>
              <a:t>Busy</a:t>
            </a:r>
            <a:r>
              <a:rPr kumimoji="1" lang="ja-JP" altLang="en-US" dirty="0"/>
              <a:t> </a:t>
            </a:r>
            <a:r>
              <a:rPr kumimoji="1" lang="en-US" altLang="ja-JP" dirty="0"/>
              <a:t>Wait</a:t>
            </a:r>
            <a:r>
              <a:rPr kumimoji="1" lang="ja-JP" altLang="en-US" dirty="0"/>
              <a:t>が必要になっています。ここではステータスレジスタの他のビットは</a:t>
            </a:r>
            <a:r>
              <a:rPr kumimoji="1" lang="en-US" altLang="ja-JP" dirty="0"/>
              <a:t>0</a:t>
            </a:r>
            <a:r>
              <a:rPr kumimoji="1" lang="ja-JP" altLang="en-US" dirty="0"/>
              <a:t>になるため、マスク操作は省略できます。</a:t>
            </a:r>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26</a:t>
            </a:fld>
            <a:endParaRPr kumimoji="1" lang="ja-JP" altLang="en-US"/>
          </a:p>
        </p:txBody>
      </p:sp>
    </p:spTree>
    <p:extLst>
      <p:ext uri="{BB962C8B-B14F-4D97-AF65-F5344CB8AC3E}">
        <p14:creationId xmlns:p14="http://schemas.microsoft.com/office/powerpoint/2010/main" val="37763363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では今まで導入した命令の</a:t>
            </a:r>
            <a:r>
              <a:rPr kumimoji="1" lang="en-US" altLang="ja-JP" dirty="0"/>
              <a:t>Verilog</a:t>
            </a:r>
            <a:r>
              <a:rPr kumimoji="1" lang="ja-JP" altLang="en-US" dirty="0"/>
              <a:t>記述を見て行きます。実用的な</a:t>
            </a:r>
            <a:r>
              <a:rPr kumimoji="1" lang="en-US" altLang="ja-JP" dirty="0"/>
              <a:t>CPU</a:t>
            </a:r>
            <a:r>
              <a:rPr kumimoji="1" lang="ja-JP" altLang="en-US" dirty="0"/>
              <a:t>のメモリ周辺回路はデータの引き回しが必要で面倒です。まず</a:t>
            </a:r>
            <a:r>
              <a:rPr kumimoji="1" lang="en-US" altLang="ja-JP" dirty="0"/>
              <a:t>8</a:t>
            </a:r>
            <a:r>
              <a:rPr kumimoji="1" lang="ja-JP" altLang="en-US" dirty="0"/>
              <a:t>ビット単位のデータ書き込みを行うため、</a:t>
            </a:r>
            <a:r>
              <a:rPr kumimoji="1" lang="en-US" altLang="ja-JP" dirty="0"/>
              <a:t>write enable</a:t>
            </a:r>
            <a:r>
              <a:rPr kumimoji="1" lang="ja-JP" altLang="en-US" dirty="0"/>
              <a:t>信号（</a:t>
            </a:r>
            <a:r>
              <a:rPr kumimoji="1" lang="en-US" altLang="ja-JP" dirty="0" err="1"/>
              <a:t>memwrite</a:t>
            </a:r>
            <a:r>
              <a:rPr kumimoji="1" lang="en-US" altLang="ja-JP" dirty="0"/>
              <a:t>)</a:t>
            </a:r>
            <a:r>
              <a:rPr kumimoji="1" lang="ja-JP" altLang="en-US" dirty="0"/>
              <a:t>が</a:t>
            </a:r>
            <a:r>
              <a:rPr kumimoji="1" lang="en-US" altLang="ja-JP" dirty="0"/>
              <a:t>4</a:t>
            </a:r>
            <a:r>
              <a:rPr kumimoji="1" lang="ja-JP" altLang="en-US" dirty="0"/>
              <a:t>ビット必要です。レジスタの下位</a:t>
            </a:r>
            <a:r>
              <a:rPr kumimoji="1" lang="en-US" altLang="ja-JP" dirty="0"/>
              <a:t>8</a:t>
            </a:r>
            <a:r>
              <a:rPr kumimoji="1" lang="ja-JP" altLang="en-US" dirty="0"/>
              <a:t>ビットから、それぞれの位置にデータを引き回す必要がある点にご注意ください。</a:t>
            </a:r>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27</a:t>
            </a:fld>
            <a:endParaRPr kumimoji="1" lang="ja-JP" altLang="en-US"/>
          </a:p>
        </p:txBody>
      </p:sp>
    </p:spTree>
    <p:extLst>
      <p:ext uri="{BB962C8B-B14F-4D97-AF65-F5344CB8AC3E}">
        <p14:creationId xmlns:p14="http://schemas.microsoft.com/office/powerpoint/2010/main" val="3390806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メモリの所定の位置から、アドレスに応じてレジスタの最下位</a:t>
            </a:r>
            <a:r>
              <a:rPr kumimoji="1" lang="en-US" altLang="ja-JP" dirty="0"/>
              <a:t>8</a:t>
            </a:r>
            <a:r>
              <a:rPr kumimoji="1" lang="ja-JP" altLang="en-US" dirty="0"/>
              <a:t>ビットにデータを移動します。これは単に面倒なだけで、規則的な操作です。</a:t>
            </a:r>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29</a:t>
            </a:fld>
            <a:endParaRPr kumimoji="1" lang="ja-JP" altLang="en-US"/>
          </a:p>
        </p:txBody>
      </p:sp>
    </p:spTree>
    <p:extLst>
      <p:ext uri="{BB962C8B-B14F-4D97-AF65-F5344CB8AC3E}">
        <p14:creationId xmlns:p14="http://schemas.microsoft.com/office/powerpoint/2010/main" val="30451970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インフォ丸が教えてくれる今日のまとめです。今回はいろいろな言葉が出たので意味は理解しましょう。</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30</a:t>
            </a:fld>
            <a:endParaRPr kumimoji="1" lang="ja-JP" altLang="en-US"/>
          </a:p>
        </p:txBody>
      </p:sp>
    </p:spTree>
    <p:extLst>
      <p:ext uri="{BB962C8B-B14F-4D97-AF65-F5344CB8AC3E}">
        <p14:creationId xmlns:p14="http://schemas.microsoft.com/office/powerpoint/2010/main" val="2475803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まず</a:t>
            </a:r>
            <a:r>
              <a:rPr kumimoji="1" lang="en-US" altLang="ja-JP" dirty="0"/>
              <a:t>CPU</a:t>
            </a:r>
            <a:r>
              <a:rPr kumimoji="1" lang="ja-JP" altLang="en-US" dirty="0"/>
              <a:t>からＩ／Ｏを扱う方法としてメモリマップトＩ／ＯとプログラムドＩ／Ｏがあります。メモリマップトＩ／Ｏでは、データメモリと同じアドレス空間にＩ／Ｏのレジスタを割り当て、メモリを読み書きするのと同じ</a:t>
            </a:r>
            <a:r>
              <a:rPr kumimoji="1" lang="en-US" altLang="ja-JP" dirty="0"/>
              <a:t>LD,ST</a:t>
            </a:r>
            <a:r>
              <a:rPr kumimoji="1" lang="ja-JP" altLang="en-US" dirty="0"/>
              <a:t>命令を使ってレジスタを読み書きします。どんなＣＰＵにでも接続でき、Ｉ／Ｏのために特殊な命令やバスを設ける必要がないという利点がある一方、Ｉ／Ｏのレジスタの領域は比較的小さいので、使われない領域が無駄になりやすい点が問題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3</a:t>
            </a:fld>
            <a:endParaRPr kumimoji="1" lang="ja-JP" altLang="en-US"/>
          </a:p>
        </p:txBody>
      </p:sp>
    </p:spTree>
    <p:extLst>
      <p:ext uri="{BB962C8B-B14F-4D97-AF65-F5344CB8AC3E}">
        <p14:creationId xmlns:p14="http://schemas.microsoft.com/office/powerpoint/2010/main" val="17464661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430273C-C9BC-4A50-8915-9195BF143EE0}" type="slidenum">
              <a:rPr kumimoji="1" lang="ja-JP" altLang="en-US" smtClean="0"/>
              <a:t>31</a:t>
            </a:fld>
            <a:endParaRPr kumimoji="1" lang="ja-JP" altLang="en-US"/>
          </a:p>
        </p:txBody>
      </p:sp>
    </p:spTree>
    <p:extLst>
      <p:ext uri="{BB962C8B-B14F-4D97-AF65-F5344CB8AC3E}">
        <p14:creationId xmlns:p14="http://schemas.microsoft.com/office/powerpoint/2010/main" val="24591915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430273C-C9BC-4A50-8915-9195BF143EE0}" type="slidenum">
              <a:rPr kumimoji="1" lang="ja-JP" altLang="en-US" smtClean="0"/>
              <a:t>32</a:t>
            </a:fld>
            <a:endParaRPr kumimoji="1" lang="ja-JP" altLang="en-US"/>
          </a:p>
        </p:txBody>
      </p:sp>
    </p:spTree>
    <p:extLst>
      <p:ext uri="{BB962C8B-B14F-4D97-AF65-F5344CB8AC3E}">
        <p14:creationId xmlns:p14="http://schemas.microsoft.com/office/powerpoint/2010/main" val="15679146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ロード命令はイミーディエイト命令と形式が同じです。ストア命令は</a:t>
            </a:r>
            <a:r>
              <a:rPr kumimoji="1" lang="en-US" altLang="ja-JP" dirty="0"/>
              <a:t>rs2</a:t>
            </a:r>
            <a:r>
              <a:rPr kumimoji="1" lang="ja-JP" altLang="en-US" dirty="0"/>
              <a:t>の位置を他と揃えるために、イミーディエイト値が分割されています。</a:t>
            </a:r>
          </a:p>
        </p:txBody>
      </p:sp>
      <p:sp>
        <p:nvSpPr>
          <p:cNvPr id="4" name="スライド番号プレースホルダー 3"/>
          <p:cNvSpPr>
            <a:spLocks noGrp="1"/>
          </p:cNvSpPr>
          <p:nvPr>
            <p:ph type="sldNum" sz="quarter" idx="5"/>
          </p:nvPr>
        </p:nvSpPr>
        <p:spPr/>
        <p:txBody>
          <a:bodyPr/>
          <a:lstStyle/>
          <a:p>
            <a:fld id="{41031166-D944-4C61-A211-78073E53E5D0}" type="slidenum">
              <a:rPr kumimoji="1" lang="ja-JP" altLang="en-US" smtClean="0"/>
              <a:t>33</a:t>
            </a:fld>
            <a:endParaRPr kumimoji="1" lang="ja-JP" altLang="en-US"/>
          </a:p>
        </p:txBody>
      </p:sp>
    </p:spTree>
    <p:extLst>
      <p:ext uri="{BB962C8B-B14F-4D97-AF65-F5344CB8AC3E}">
        <p14:creationId xmlns:p14="http://schemas.microsoft.com/office/powerpoint/2010/main" val="2640469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これに対してプログラムドＩ／Ｏは、ＩＮ命令、ＯＵＴ命令など専用の命令でＩ／Ｏに読み書きをします。</a:t>
            </a:r>
            <a:r>
              <a:rPr kumimoji="1" lang="en-US" altLang="ja-JP" dirty="0"/>
              <a:t>IN 0, OUT</a:t>
            </a:r>
            <a:r>
              <a:rPr kumimoji="1" lang="en-US" altLang="ja-JP" baseline="0" dirty="0"/>
              <a:t> 1</a:t>
            </a:r>
            <a:r>
              <a:rPr kumimoji="1" lang="ja-JP" altLang="en-US" baseline="0" dirty="0"/>
              <a:t>など</a:t>
            </a:r>
            <a:r>
              <a:rPr kumimoji="1" lang="ja-JP" altLang="en-US" dirty="0"/>
              <a:t>Ｉ／Ｏ番号を指定しますが、これはすなわちメモリから独立したアドレス（番地）空間を持っているということに他ならないです。この方式は、バスもメモリと独立している</a:t>
            </a:r>
            <a:r>
              <a:rPr kumimoji="1" lang="en-US" altLang="ja-JP" dirty="0"/>
              <a:t>Isolate I/O</a:t>
            </a:r>
            <a:r>
              <a:rPr kumimoji="1" lang="ja-JP" altLang="en-US" dirty="0"/>
              <a:t>とバスは共通で番地空間だけ分ける</a:t>
            </a:r>
            <a:r>
              <a:rPr kumimoji="1" lang="en-US" altLang="ja-JP" dirty="0"/>
              <a:t>Separate I/O</a:t>
            </a:r>
            <a:r>
              <a:rPr kumimoji="1" lang="ja-JP" altLang="en-US" dirty="0"/>
              <a:t>を分けて考える人も居ますが、あまりこだわらない人も居ます。そもそもプログラムドＩ／Ｏという名前もさほど一般的ではありません（でも正式にはこう言うらしいです）。この方法は、独立した番号の空間があるので、メモリ領域を無駄遣いしない利点がありますが、専用命令が必要です。ちなみにバスが独立しているものは、メモリのアクセスと</a:t>
            </a:r>
            <a:r>
              <a:rPr kumimoji="1" lang="en-US" altLang="ja-JP" dirty="0"/>
              <a:t>I/O</a:t>
            </a:r>
            <a:r>
              <a:rPr kumimoji="1" lang="ja-JP" altLang="en-US" dirty="0"/>
              <a:t>のアクセスを同時に行なうことができます。</a:t>
            </a:r>
          </a:p>
        </p:txBody>
      </p:sp>
      <p:sp>
        <p:nvSpPr>
          <p:cNvPr id="4" name="スライド番号プレースホルダー 3"/>
          <p:cNvSpPr>
            <a:spLocks noGrp="1"/>
          </p:cNvSpPr>
          <p:nvPr>
            <p:ph type="sldNum" sz="quarter" idx="10"/>
          </p:nvPr>
        </p:nvSpPr>
        <p:spPr/>
        <p:txBody>
          <a:bodyPr/>
          <a:lstStyle/>
          <a:p>
            <a:fld id="{7A968274-3162-493E-A3B5-BB0DDC7FB3E6}" type="slidenum">
              <a:rPr kumimoji="1" lang="ja-JP" altLang="en-US" smtClean="0"/>
              <a:t>4</a:t>
            </a:fld>
            <a:endParaRPr kumimoji="1" lang="ja-JP" altLang="en-US"/>
          </a:p>
        </p:txBody>
      </p:sp>
    </p:spTree>
    <p:extLst>
      <p:ext uri="{BB962C8B-B14F-4D97-AF65-F5344CB8AC3E}">
        <p14:creationId xmlns:p14="http://schemas.microsoft.com/office/powerpoint/2010/main" val="2101460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両者の特徴をまとめてみましょう。どのようなＣＰＵでも使えるメモリマップト</a:t>
            </a:r>
            <a:r>
              <a:rPr kumimoji="1" lang="en-US" altLang="ja-JP" dirty="0"/>
              <a:t>I/O</a:t>
            </a:r>
            <a:r>
              <a:rPr kumimoji="1" lang="ja-JP" altLang="en-US" dirty="0"/>
              <a:t>が最近は標準的に使われます。個別的なバスは標準バスに対応できないためです。このため</a:t>
            </a:r>
            <a:r>
              <a:rPr kumimoji="1" lang="en-US" altLang="ja-JP" dirty="0"/>
              <a:t>Intel 86</a:t>
            </a:r>
            <a:r>
              <a:rPr kumimoji="1" lang="ja-JP" altLang="en-US" dirty="0"/>
              <a:t>系の</a:t>
            </a:r>
            <a:r>
              <a:rPr kumimoji="1" lang="en-US" altLang="ja-JP" dirty="0"/>
              <a:t>CPU</a:t>
            </a:r>
            <a:r>
              <a:rPr kumimoji="1" lang="ja-JP" altLang="en-US" dirty="0"/>
              <a:t>はプログラムドＩ／Ｏ用の命令を持っていても実際にはメモリマップトＩ／Ｏで動いている場合がほとんどです。プログラムドＩ／Ｏは主として信号処理用プロセッサＤＳＰや制御用のマイクロコントローラで用いられ、複数のバスを使ってＩ／Ｏ間で高速なデータ転送を行えるものもあります。</a:t>
            </a:r>
          </a:p>
        </p:txBody>
      </p:sp>
      <p:sp>
        <p:nvSpPr>
          <p:cNvPr id="4" name="スライド番号プレースホルダー 3"/>
          <p:cNvSpPr>
            <a:spLocks noGrp="1"/>
          </p:cNvSpPr>
          <p:nvPr>
            <p:ph type="sldNum" sz="quarter" idx="10"/>
          </p:nvPr>
        </p:nvSpPr>
        <p:spPr/>
        <p:txBody>
          <a:bodyPr/>
          <a:lstStyle/>
          <a:p>
            <a:fld id="{99A50B55-83E1-4686-AE81-0E5C15414F26}" type="slidenum">
              <a:rPr kumimoji="1" lang="ja-JP" altLang="en-US" smtClean="0"/>
              <a:t>5</a:t>
            </a:fld>
            <a:endParaRPr kumimoji="1" lang="ja-JP" altLang="en-US"/>
          </a:p>
        </p:txBody>
      </p:sp>
    </p:spTree>
    <p:extLst>
      <p:ext uri="{BB962C8B-B14F-4D97-AF65-F5344CB8AC3E}">
        <p14:creationId xmlns:p14="http://schemas.microsoft.com/office/powerpoint/2010/main" val="2291397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Ｉ／Ｏデバイスは、データレジスタ、コントロールレジスタ、ステータスレジスタの三種類のレジスタを持っています。データレジスタはＣＰＵが読み書きする場合、一時的にデータを保存しておく場所です。入力用のデータレジスタと出力用のデータレジスタは同じ番地に割り当てられており、書き込むと出力され、読み出すと入力される場合もあります。ステータスレジスタは、Ｉ／Ｏの状態を覚えておく場所で、データが到着したり、データを送り終わったりしたことを示す情報を持っています。基本的には読み出し専用です。コントロールレジスタはＩ／Ｏに対する指示を記憶する場所です。</a:t>
            </a:r>
            <a:r>
              <a:rPr kumimoji="1" lang="en-US" altLang="ja-JP" dirty="0"/>
              <a:t>Ethernet</a:t>
            </a:r>
            <a:r>
              <a:rPr kumimoji="1" lang="ja-JP" altLang="en-US" dirty="0"/>
              <a:t>コントローラなどの動作が複雑なＩ／Ｏでは、多数のコマンドレジスタを持っています。基本的には書き込み専用です。このため、ステータスレジスタと同じ番地を割り当て、読むとステータスレジスタ、書くとコマンドレジスタとして使われる場合もあります。</a:t>
            </a:r>
          </a:p>
        </p:txBody>
      </p:sp>
      <p:sp>
        <p:nvSpPr>
          <p:cNvPr id="4" name="スライド番号プレースホルダー 3"/>
          <p:cNvSpPr>
            <a:spLocks noGrp="1"/>
          </p:cNvSpPr>
          <p:nvPr>
            <p:ph type="sldNum" sz="quarter" idx="10"/>
          </p:nvPr>
        </p:nvSpPr>
        <p:spPr/>
        <p:txBody>
          <a:bodyPr/>
          <a:lstStyle/>
          <a:p>
            <a:fld id="{99A50B55-83E1-4686-AE81-0E5C15414F26}" type="slidenum">
              <a:rPr kumimoji="1" lang="ja-JP" altLang="en-US" smtClean="0"/>
              <a:t>6</a:t>
            </a:fld>
            <a:endParaRPr kumimoji="1" lang="ja-JP" altLang="en-US"/>
          </a:p>
        </p:txBody>
      </p:sp>
    </p:spTree>
    <p:extLst>
      <p:ext uri="{BB962C8B-B14F-4D97-AF65-F5344CB8AC3E}">
        <p14:creationId xmlns:p14="http://schemas.microsoft.com/office/powerpoint/2010/main" val="1231922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古典的なＩ／ＯとしてＵＡＲＴ </a:t>
            </a:r>
            <a:r>
              <a:rPr kumimoji="1" lang="en-US" altLang="ja-JP" dirty="0"/>
              <a:t>8251</a:t>
            </a:r>
            <a:r>
              <a:rPr kumimoji="1" lang="ja-JP" altLang="en-US" dirty="0" err="1"/>
              <a:t>を紹</a:t>
            </a:r>
            <a:r>
              <a:rPr kumimoji="1" lang="ja-JP" altLang="en-US" dirty="0"/>
              <a:t>介しましょう。このＩ／Ｏは、パラレル／シリアル変換用で、ＣＰＵからのデータを直列に、すなわち時間的に順番に出力し、直列に入力されたデータをＣＰＵの並列データとして受け取ります。</a:t>
            </a:r>
            <a:r>
              <a:rPr kumimoji="1" lang="en-US" altLang="ja-JP" dirty="0"/>
              <a:t>5bit-8bit</a:t>
            </a:r>
            <a:r>
              <a:rPr kumimoji="1" lang="ja-JP" altLang="en-US" dirty="0"/>
              <a:t>単位のデータを</a:t>
            </a:r>
            <a:r>
              <a:rPr kumimoji="1" lang="en-US" altLang="ja-JP" dirty="0"/>
              <a:t>10Mbps(bit per second)</a:t>
            </a:r>
            <a:r>
              <a:rPr kumimoji="1" lang="ja-JP" altLang="en-US" dirty="0"/>
              <a:t>という遅い転送レートで送ります。昔、データを音に変換して電話で交信するモデムという装置が使われたときの規格である</a:t>
            </a:r>
            <a:r>
              <a:rPr kumimoji="1" lang="en-US" altLang="ja-JP" dirty="0"/>
              <a:t>RS232C</a:t>
            </a:r>
            <a:r>
              <a:rPr kumimoji="1" lang="ja-JP" altLang="en-US" dirty="0"/>
              <a:t>用に作られました。ＲＳ２３２Ｃは、モデムがなくなった後も簡単な端末用のインタフェースとして使われ、今でもその簡便さから遅くも良いインタフェースとして用いられます。</a:t>
            </a:r>
            <a:r>
              <a:rPr kumimoji="1" lang="en-US" altLang="ja-JP" dirty="0"/>
              <a:t>8251</a:t>
            </a:r>
            <a:r>
              <a:rPr kumimoji="1" lang="ja-JP" altLang="en-US" dirty="0"/>
              <a:t>は今でも</a:t>
            </a:r>
            <a:r>
              <a:rPr kumimoji="1" lang="en-US" altLang="ja-JP" dirty="0"/>
              <a:t>FPGA</a:t>
            </a:r>
            <a:r>
              <a:rPr kumimoji="1" lang="ja-JP" altLang="en-US" dirty="0"/>
              <a:t>内で</a:t>
            </a:r>
            <a:r>
              <a:rPr kumimoji="1" lang="en-US" altLang="ja-JP" dirty="0"/>
              <a:t>IP(Intellectual Property: </a:t>
            </a:r>
            <a:r>
              <a:rPr kumimoji="1" lang="ja-JP" altLang="en-US" dirty="0"/>
              <a:t>出来合いの回路）として使われます。</a:t>
            </a:r>
          </a:p>
        </p:txBody>
      </p:sp>
      <p:sp>
        <p:nvSpPr>
          <p:cNvPr id="4" name="スライド番号プレースホルダー 3"/>
          <p:cNvSpPr>
            <a:spLocks noGrp="1"/>
          </p:cNvSpPr>
          <p:nvPr>
            <p:ph type="sldNum" sz="quarter" idx="10"/>
          </p:nvPr>
        </p:nvSpPr>
        <p:spPr/>
        <p:txBody>
          <a:bodyPr/>
          <a:lstStyle/>
          <a:p>
            <a:fld id="{99A50B55-83E1-4686-AE81-0E5C15414F26}" type="slidenum">
              <a:rPr kumimoji="1" lang="ja-JP" altLang="en-US" smtClean="0"/>
              <a:t>7</a:t>
            </a:fld>
            <a:endParaRPr kumimoji="1" lang="ja-JP" altLang="en-US"/>
          </a:p>
        </p:txBody>
      </p:sp>
    </p:spTree>
    <p:extLst>
      <p:ext uri="{BB962C8B-B14F-4D97-AF65-F5344CB8AC3E}">
        <p14:creationId xmlns:p14="http://schemas.microsoft.com/office/powerpoint/2010/main" val="6362530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シリアル転送はまず</a:t>
            </a:r>
            <a:r>
              <a:rPr kumimoji="1" lang="en-US" altLang="ja-JP" dirty="0"/>
              <a:t>Start bit</a:t>
            </a:r>
            <a:r>
              <a:rPr kumimoji="1" lang="ja-JP" altLang="en-US" dirty="0"/>
              <a:t>として一定の時間</a:t>
            </a:r>
            <a:r>
              <a:rPr kumimoji="1" lang="en-US" altLang="ja-JP" dirty="0"/>
              <a:t>0</a:t>
            </a:r>
            <a:r>
              <a:rPr kumimoji="1" lang="ja-JP" altLang="en-US" dirty="0"/>
              <a:t>を送ります。次に順に</a:t>
            </a:r>
            <a:r>
              <a:rPr kumimoji="1" lang="en-US" altLang="ja-JP" dirty="0"/>
              <a:t>5</a:t>
            </a:r>
            <a:r>
              <a:rPr kumimoji="1" lang="ja-JP" altLang="en-US" dirty="0"/>
              <a:t>ビットから</a:t>
            </a:r>
            <a:r>
              <a:rPr kumimoji="1" lang="en-US" altLang="ja-JP" dirty="0"/>
              <a:t>8</a:t>
            </a:r>
            <a:r>
              <a:rPr kumimoji="1" lang="ja-JP" altLang="en-US" dirty="0"/>
              <a:t>ビットのデータを転送し、最後にパリティを送った後にストップビットを一定の時間</a:t>
            </a:r>
            <a:r>
              <a:rPr kumimoji="1" lang="en-US" altLang="ja-JP" dirty="0"/>
              <a:t>1</a:t>
            </a:r>
            <a:r>
              <a:rPr kumimoji="1" lang="ja-JP" altLang="en-US" dirty="0"/>
              <a:t>にして送ります。パリティは偶数パリティ、奇数パリティを選択可能で、ストップビットも長さを選択可能です。</a:t>
            </a:r>
            <a:endParaRPr kumimoji="1" lang="en-US" altLang="ja-JP" dirty="0"/>
          </a:p>
        </p:txBody>
      </p:sp>
      <p:sp>
        <p:nvSpPr>
          <p:cNvPr id="4" name="スライド番号プレースホルダー 3"/>
          <p:cNvSpPr>
            <a:spLocks noGrp="1"/>
          </p:cNvSpPr>
          <p:nvPr>
            <p:ph type="sldNum" sz="quarter" idx="10"/>
          </p:nvPr>
        </p:nvSpPr>
        <p:spPr/>
        <p:txBody>
          <a:bodyPr/>
          <a:lstStyle/>
          <a:p>
            <a:fld id="{99A50B55-83E1-4686-AE81-0E5C15414F26}" type="slidenum">
              <a:rPr kumimoji="1" lang="ja-JP" altLang="en-US" smtClean="0"/>
              <a:t>8</a:t>
            </a:fld>
            <a:endParaRPr kumimoji="1" lang="ja-JP" altLang="en-US"/>
          </a:p>
        </p:txBody>
      </p:sp>
    </p:spTree>
    <p:extLst>
      <p:ext uri="{BB962C8B-B14F-4D97-AF65-F5344CB8AC3E}">
        <p14:creationId xmlns:p14="http://schemas.microsoft.com/office/powerpoint/2010/main" val="629332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a:t>
            </a:r>
            <a:r>
              <a:rPr kumimoji="1" lang="en-US" altLang="ja-JP" dirty="0"/>
              <a:t>8251</a:t>
            </a:r>
            <a:r>
              <a:rPr kumimoji="1" lang="ja-JP" altLang="en-US" dirty="0"/>
              <a:t>のコントロールレジスタとステータスレジスタを紹介します。コントロールレジスタは、パリティの選択、データ長の選択を行ないます。パリティ（</a:t>
            </a:r>
            <a:r>
              <a:rPr kumimoji="1" lang="en-US" altLang="ja-JP" dirty="0"/>
              <a:t>Parity)</a:t>
            </a:r>
            <a:r>
              <a:rPr kumimoji="1" lang="ja-JP" altLang="en-US" dirty="0"/>
              <a:t>とは、</a:t>
            </a:r>
            <a:r>
              <a:rPr kumimoji="1" lang="en-US" altLang="ja-JP" dirty="0"/>
              <a:t>1</a:t>
            </a:r>
            <a:r>
              <a:rPr kumimoji="1" lang="ja-JP" altLang="en-US" dirty="0"/>
              <a:t>ビットの誤り検出符号で、データ内の</a:t>
            </a:r>
            <a:r>
              <a:rPr kumimoji="1" lang="en-US" altLang="ja-JP" dirty="0"/>
              <a:t>1</a:t>
            </a:r>
            <a:r>
              <a:rPr kumimoji="1" lang="ja-JP" altLang="en-US" dirty="0"/>
              <a:t>の個数を偶数または奇数にそろえることにより、</a:t>
            </a:r>
            <a:r>
              <a:rPr kumimoji="1" lang="en-US" altLang="ja-JP" dirty="0"/>
              <a:t>1</a:t>
            </a:r>
            <a:r>
              <a:rPr kumimoji="1" lang="ja-JP" altLang="en-US" dirty="0"/>
              <a:t>ビットエラーの検出を行ないます。偶数パリティを例に取って説明します。データ内の１の個数が偶数ならば</a:t>
            </a:r>
            <a:r>
              <a:rPr kumimoji="1" lang="en-US" altLang="ja-JP" dirty="0"/>
              <a:t>Parity</a:t>
            </a:r>
            <a:r>
              <a:rPr kumimoji="1" lang="en-US" altLang="ja-JP" baseline="0" dirty="0"/>
              <a:t> bit</a:t>
            </a:r>
            <a:r>
              <a:rPr kumimoji="1" lang="ja-JP" altLang="en-US" baseline="0" dirty="0"/>
              <a:t>を</a:t>
            </a:r>
            <a:r>
              <a:rPr kumimoji="1" lang="en-US" altLang="ja-JP" baseline="0" dirty="0"/>
              <a:t>0</a:t>
            </a:r>
            <a:r>
              <a:rPr kumimoji="1" lang="ja-JP" altLang="en-US" baseline="0" dirty="0"/>
              <a:t>とし、奇数ならば</a:t>
            </a:r>
            <a:r>
              <a:rPr kumimoji="1" lang="en-US" altLang="ja-JP" baseline="0" dirty="0"/>
              <a:t>Parity bit</a:t>
            </a:r>
            <a:r>
              <a:rPr kumimoji="1" lang="ja-JP" altLang="en-US" baseline="0" dirty="0"/>
              <a:t>を</a:t>
            </a:r>
            <a:r>
              <a:rPr kumimoji="1" lang="en-US" altLang="ja-JP" baseline="0" dirty="0"/>
              <a:t>1</a:t>
            </a:r>
            <a:r>
              <a:rPr kumimoji="1" lang="ja-JP" altLang="en-US" baseline="0" dirty="0"/>
              <a:t>とします。</a:t>
            </a:r>
            <a:r>
              <a:rPr kumimoji="1" lang="en-US" altLang="ja-JP" baseline="0" dirty="0"/>
              <a:t>Parity bit</a:t>
            </a:r>
            <a:r>
              <a:rPr kumimoji="1" lang="ja-JP" altLang="en-US" baseline="0" dirty="0"/>
              <a:t>を含めた全体のデータの</a:t>
            </a:r>
            <a:r>
              <a:rPr kumimoji="1" lang="en-US" altLang="ja-JP" baseline="0" dirty="0"/>
              <a:t>1</a:t>
            </a:r>
            <a:r>
              <a:rPr kumimoji="1" lang="ja-JP" altLang="en-US" baseline="0" dirty="0"/>
              <a:t>の個数は常に</a:t>
            </a:r>
            <a:r>
              <a:rPr kumimoji="1" lang="en-US" altLang="ja-JP" baseline="0" dirty="0"/>
              <a:t>1</a:t>
            </a:r>
            <a:r>
              <a:rPr kumimoji="1" lang="ja-JP" altLang="en-US" baseline="0" dirty="0"/>
              <a:t>になるので、</a:t>
            </a:r>
            <a:r>
              <a:rPr kumimoji="1" lang="en-US" altLang="ja-JP" baseline="0" dirty="0"/>
              <a:t>1</a:t>
            </a:r>
            <a:r>
              <a:rPr kumimoji="1" lang="ja-JP" altLang="en-US" baseline="0" dirty="0"/>
              <a:t>の数が奇数のデータを受け取ったら誤りがあったことに気づくことができます。</a:t>
            </a:r>
            <a:r>
              <a:rPr kumimoji="1" lang="en-US" altLang="ja-JP" baseline="0" dirty="0"/>
              <a:t>8251</a:t>
            </a:r>
            <a:r>
              <a:rPr kumimoji="1" lang="ja-JP" altLang="en-US" baseline="0" dirty="0"/>
              <a:t>では</a:t>
            </a:r>
            <a:r>
              <a:rPr kumimoji="1" lang="en-US" altLang="ja-JP" baseline="0" dirty="0"/>
              <a:t>PEN=1</a:t>
            </a:r>
            <a:r>
              <a:rPr kumimoji="1" lang="ja-JP" altLang="en-US" baseline="0" dirty="0"/>
              <a:t>でパリティを使う設定にし、</a:t>
            </a:r>
            <a:r>
              <a:rPr kumimoji="1" lang="en-US" altLang="ja-JP" baseline="0" dirty="0"/>
              <a:t>EP=1</a:t>
            </a:r>
            <a:r>
              <a:rPr kumimoji="1" lang="ja-JP" altLang="en-US" baseline="0" dirty="0"/>
              <a:t>ならば偶数パリティ、</a:t>
            </a:r>
            <a:r>
              <a:rPr kumimoji="1" lang="en-US" altLang="ja-JP" baseline="0" dirty="0"/>
              <a:t>0</a:t>
            </a:r>
            <a:r>
              <a:rPr kumimoji="1" lang="ja-JP" altLang="en-US" baseline="0" dirty="0"/>
              <a:t>ならば奇数パリティに設定できます。</a:t>
            </a:r>
            <a:endParaRPr kumimoji="1" lang="en-US" altLang="ja-JP" dirty="0"/>
          </a:p>
          <a:p>
            <a:r>
              <a:rPr kumimoji="1" lang="ja-JP" altLang="en-US" dirty="0"/>
              <a:t>ステータスレジスタは、フラグを含みます。ここでは</a:t>
            </a:r>
            <a:r>
              <a:rPr kumimoji="1" lang="en-US" altLang="ja-JP" dirty="0"/>
              <a:t>0</a:t>
            </a:r>
            <a:r>
              <a:rPr kumimoji="1" lang="ja-JP" altLang="en-US" dirty="0"/>
              <a:t>ビット目が</a:t>
            </a:r>
            <a:r>
              <a:rPr kumimoji="1" lang="en-US" altLang="ja-JP" dirty="0" err="1"/>
              <a:t>TxRDY</a:t>
            </a:r>
            <a:r>
              <a:rPr kumimoji="1" lang="ja-JP" altLang="en-US" dirty="0"/>
              <a:t>でここが</a:t>
            </a:r>
            <a:r>
              <a:rPr kumimoji="1" lang="en-US" altLang="ja-JP" dirty="0"/>
              <a:t>1</a:t>
            </a:r>
            <a:r>
              <a:rPr kumimoji="1" lang="ja-JP" altLang="en-US" dirty="0"/>
              <a:t>ならば、送信用のバッファが空いていて書き込み可能であることを示します。</a:t>
            </a:r>
            <a:r>
              <a:rPr kumimoji="1" lang="en-US" altLang="ja-JP" dirty="0"/>
              <a:t>1bit</a:t>
            </a:r>
            <a:r>
              <a:rPr kumimoji="1" lang="ja-JP" altLang="en-US" dirty="0"/>
              <a:t>目は</a:t>
            </a:r>
            <a:r>
              <a:rPr kumimoji="1" lang="en-US" altLang="ja-JP" dirty="0" err="1"/>
              <a:t>RxRDY</a:t>
            </a:r>
            <a:r>
              <a:rPr kumimoji="1" lang="ja-JP" altLang="en-US" dirty="0"/>
              <a:t>でここが</a:t>
            </a:r>
            <a:r>
              <a:rPr kumimoji="1" lang="en-US" altLang="ja-JP" dirty="0"/>
              <a:t>1</a:t>
            </a:r>
            <a:r>
              <a:rPr kumimoji="1" lang="ja-JP" altLang="en-US" dirty="0"/>
              <a:t>ならば、受信が終わって、受信バッファ内に有効なデータがあることを示します。これらはハンドシェイクに使います。</a:t>
            </a:r>
            <a:endParaRPr kumimoji="1" lang="en-US" altLang="ja-JP" dirty="0"/>
          </a:p>
        </p:txBody>
      </p:sp>
      <p:sp>
        <p:nvSpPr>
          <p:cNvPr id="4" name="スライド番号プレースホルダー 3"/>
          <p:cNvSpPr>
            <a:spLocks noGrp="1"/>
          </p:cNvSpPr>
          <p:nvPr>
            <p:ph type="sldNum" sz="quarter" idx="10"/>
          </p:nvPr>
        </p:nvSpPr>
        <p:spPr/>
        <p:txBody>
          <a:bodyPr/>
          <a:lstStyle/>
          <a:p>
            <a:fld id="{99A50B55-83E1-4686-AE81-0E5C15414F26}" type="slidenum">
              <a:rPr kumimoji="1" lang="ja-JP" altLang="en-US" smtClean="0"/>
              <a:t>9</a:t>
            </a:fld>
            <a:endParaRPr kumimoji="1" lang="ja-JP" altLang="en-US"/>
          </a:p>
        </p:txBody>
      </p:sp>
    </p:spTree>
    <p:extLst>
      <p:ext uri="{BB962C8B-B14F-4D97-AF65-F5344CB8AC3E}">
        <p14:creationId xmlns:p14="http://schemas.microsoft.com/office/powerpoint/2010/main" val="137439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19EF389-1EAD-4742-8A64-838816D56661}" type="slidenum">
              <a:rPr lang="en-US" altLang="ja-JP"/>
              <a:pPr>
                <a:defRPr/>
              </a:pPr>
              <a:t>‹#›</a:t>
            </a:fld>
            <a:endParaRPr lang="en-US" altLang="ja-JP"/>
          </a:p>
        </p:txBody>
      </p:sp>
    </p:spTree>
    <p:extLst>
      <p:ext uri="{BB962C8B-B14F-4D97-AF65-F5344CB8AC3E}">
        <p14:creationId xmlns:p14="http://schemas.microsoft.com/office/powerpoint/2010/main" val="232295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67A8582-4E43-4514-8162-B3C0896784D8}" type="slidenum">
              <a:rPr lang="en-US" altLang="ja-JP"/>
              <a:pPr>
                <a:defRPr/>
              </a:pPr>
              <a:t>‹#›</a:t>
            </a:fld>
            <a:endParaRPr lang="en-US" altLang="ja-JP"/>
          </a:p>
        </p:txBody>
      </p:sp>
    </p:spTree>
    <p:extLst>
      <p:ext uri="{BB962C8B-B14F-4D97-AF65-F5344CB8AC3E}">
        <p14:creationId xmlns:p14="http://schemas.microsoft.com/office/powerpoint/2010/main" val="3264974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23AC567-1038-45D2-B5A4-1A3B56B2ACEA}" type="slidenum">
              <a:rPr lang="en-US" altLang="ja-JP"/>
              <a:pPr>
                <a:defRPr/>
              </a:pPr>
              <a:t>‹#›</a:t>
            </a:fld>
            <a:endParaRPr lang="en-US" altLang="ja-JP"/>
          </a:p>
        </p:txBody>
      </p:sp>
    </p:spTree>
    <p:extLst>
      <p:ext uri="{BB962C8B-B14F-4D97-AF65-F5344CB8AC3E}">
        <p14:creationId xmlns:p14="http://schemas.microsoft.com/office/powerpoint/2010/main" val="519530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D28105D-9B7C-46EA-9F3C-9E321D4427C8}" type="slidenum">
              <a:rPr lang="en-US" altLang="ja-JP"/>
              <a:pPr>
                <a:defRPr/>
              </a:pPr>
              <a:t>‹#›</a:t>
            </a:fld>
            <a:endParaRPr lang="en-US" altLang="ja-JP"/>
          </a:p>
        </p:txBody>
      </p:sp>
    </p:spTree>
    <p:extLst>
      <p:ext uri="{BB962C8B-B14F-4D97-AF65-F5344CB8AC3E}">
        <p14:creationId xmlns:p14="http://schemas.microsoft.com/office/powerpoint/2010/main" val="519788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E555EA5-A9B2-4436-903C-A0F75801A3A4}" type="slidenum">
              <a:rPr lang="en-US" altLang="ja-JP"/>
              <a:pPr>
                <a:defRPr/>
              </a:pPr>
              <a:t>‹#›</a:t>
            </a:fld>
            <a:endParaRPr lang="en-US" altLang="ja-JP"/>
          </a:p>
        </p:txBody>
      </p:sp>
    </p:spTree>
    <p:extLst>
      <p:ext uri="{BB962C8B-B14F-4D97-AF65-F5344CB8AC3E}">
        <p14:creationId xmlns:p14="http://schemas.microsoft.com/office/powerpoint/2010/main" val="3019179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907E9E6-BCBF-4ED2-9C0E-8C1605C51114}" type="slidenum">
              <a:rPr lang="en-US" altLang="ja-JP"/>
              <a:pPr>
                <a:defRPr/>
              </a:pPr>
              <a:t>‹#›</a:t>
            </a:fld>
            <a:endParaRPr lang="en-US" altLang="ja-JP"/>
          </a:p>
        </p:txBody>
      </p:sp>
    </p:spTree>
    <p:extLst>
      <p:ext uri="{BB962C8B-B14F-4D97-AF65-F5344CB8AC3E}">
        <p14:creationId xmlns:p14="http://schemas.microsoft.com/office/powerpoint/2010/main" val="1852017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F2EA5EE7-2042-493E-9EA5-4347C6CAC6AC}" type="slidenum">
              <a:rPr lang="en-US" altLang="ja-JP"/>
              <a:pPr>
                <a:defRPr/>
              </a:pPr>
              <a:t>‹#›</a:t>
            </a:fld>
            <a:endParaRPr lang="en-US" altLang="ja-JP"/>
          </a:p>
        </p:txBody>
      </p:sp>
    </p:spTree>
    <p:extLst>
      <p:ext uri="{BB962C8B-B14F-4D97-AF65-F5344CB8AC3E}">
        <p14:creationId xmlns:p14="http://schemas.microsoft.com/office/powerpoint/2010/main" val="4206024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8162F6E2-0F39-4CA3-A9DB-64738508BD01}" type="slidenum">
              <a:rPr lang="en-US" altLang="ja-JP"/>
              <a:pPr>
                <a:defRPr/>
              </a:pPr>
              <a:t>‹#›</a:t>
            </a:fld>
            <a:endParaRPr lang="en-US" altLang="ja-JP"/>
          </a:p>
        </p:txBody>
      </p:sp>
    </p:spTree>
    <p:extLst>
      <p:ext uri="{BB962C8B-B14F-4D97-AF65-F5344CB8AC3E}">
        <p14:creationId xmlns:p14="http://schemas.microsoft.com/office/powerpoint/2010/main" val="1273454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844CFFDA-F62A-47D4-948D-D229C7E6E582}" type="slidenum">
              <a:rPr lang="en-US" altLang="ja-JP"/>
              <a:pPr>
                <a:defRPr/>
              </a:pPr>
              <a:t>‹#›</a:t>
            </a:fld>
            <a:endParaRPr lang="en-US" altLang="ja-JP"/>
          </a:p>
        </p:txBody>
      </p:sp>
    </p:spTree>
    <p:extLst>
      <p:ext uri="{BB962C8B-B14F-4D97-AF65-F5344CB8AC3E}">
        <p14:creationId xmlns:p14="http://schemas.microsoft.com/office/powerpoint/2010/main" val="783896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C153BEE0-2F30-4FF1-9590-D85931AA04AD}" type="slidenum">
              <a:rPr lang="en-US" altLang="ja-JP"/>
              <a:pPr>
                <a:defRPr/>
              </a:pPr>
              <a:t>‹#›</a:t>
            </a:fld>
            <a:endParaRPr lang="en-US" altLang="ja-JP"/>
          </a:p>
        </p:txBody>
      </p:sp>
    </p:spTree>
    <p:extLst>
      <p:ext uri="{BB962C8B-B14F-4D97-AF65-F5344CB8AC3E}">
        <p14:creationId xmlns:p14="http://schemas.microsoft.com/office/powerpoint/2010/main" val="2789466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64ED942-76A4-4BBB-BA8A-F39C0BAE4B71}" type="slidenum">
              <a:rPr lang="en-US" altLang="ja-JP"/>
              <a:pPr>
                <a:defRPr/>
              </a:pPr>
              <a:t>‹#›</a:t>
            </a:fld>
            <a:endParaRPr lang="en-US" altLang="ja-JP"/>
          </a:p>
        </p:txBody>
      </p:sp>
    </p:spTree>
    <p:extLst>
      <p:ext uri="{BB962C8B-B14F-4D97-AF65-F5344CB8AC3E}">
        <p14:creationId xmlns:p14="http://schemas.microsoft.com/office/powerpoint/2010/main" val="1090581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A83BA367-D0C4-4F19-98B1-38591C80F947}"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chor="ctr"/>
          <a:lstStyle/>
          <a:p>
            <a:pPr eaLnBrk="1" hangingPunct="1"/>
            <a:r>
              <a:rPr lang="ja-JP" altLang="en-US" sz="4000" dirty="0"/>
              <a:t>計算機構成同演習</a:t>
            </a:r>
            <a:br>
              <a:rPr lang="en-US" altLang="ja-JP" sz="4000" dirty="0"/>
            </a:br>
            <a:r>
              <a:rPr lang="ja-JP" altLang="en-US" sz="4000" dirty="0"/>
              <a:t>　入出力</a:t>
            </a:r>
          </a:p>
        </p:txBody>
      </p:sp>
      <p:sp>
        <p:nvSpPr>
          <p:cNvPr id="2051" name="Rectangle 3"/>
          <p:cNvSpPr>
            <a:spLocks noGrp="1" noChangeArrowheads="1"/>
          </p:cNvSpPr>
          <p:nvPr>
            <p:ph type="subTitle" idx="1"/>
          </p:nvPr>
        </p:nvSpPr>
        <p:spPr>
          <a:xfrm>
            <a:off x="1371600" y="3886200"/>
            <a:ext cx="6400800" cy="1752600"/>
          </a:xfrm>
        </p:spPr>
        <p:txBody>
          <a:bodyPr/>
          <a:lstStyle/>
          <a:p>
            <a:pPr eaLnBrk="1" hangingPunct="1"/>
            <a:r>
              <a:rPr lang="ja-JP" altLang="en-US" sz="3200"/>
              <a:t>天野　</a:t>
            </a:r>
            <a:r>
              <a:rPr lang="en-US" altLang="ja-JP" sz="3200"/>
              <a:t>hunga@am.ics.keio.ac.jp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r>
              <a:rPr lang="ja-JP" altLang="en-US"/>
              <a:t>ハンドシェイク</a:t>
            </a:r>
            <a:r>
              <a:rPr lang="en-US" altLang="ja-JP"/>
              <a:t>(</a:t>
            </a:r>
            <a:r>
              <a:rPr lang="ja-JP" altLang="en-US"/>
              <a:t>送信）</a:t>
            </a:r>
          </a:p>
        </p:txBody>
      </p:sp>
      <p:sp>
        <p:nvSpPr>
          <p:cNvPr id="184324" name="Rectangle 4"/>
          <p:cNvSpPr>
            <a:spLocks noChangeArrowheads="1"/>
          </p:cNvSpPr>
          <p:nvPr/>
        </p:nvSpPr>
        <p:spPr bwMode="auto">
          <a:xfrm>
            <a:off x="3276600" y="2060575"/>
            <a:ext cx="2232025" cy="2089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325" name="Rectangle 5"/>
          <p:cNvSpPr>
            <a:spLocks noChangeArrowheads="1"/>
          </p:cNvSpPr>
          <p:nvPr/>
        </p:nvSpPr>
        <p:spPr bwMode="auto">
          <a:xfrm>
            <a:off x="3492500" y="3284538"/>
            <a:ext cx="1727200" cy="360362"/>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326" name="Line 6"/>
          <p:cNvSpPr>
            <a:spLocks noChangeShapeType="1"/>
          </p:cNvSpPr>
          <p:nvPr/>
        </p:nvSpPr>
        <p:spPr bwMode="auto">
          <a:xfrm>
            <a:off x="5148263" y="2349500"/>
            <a:ext cx="14398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327" name="Rectangle 7"/>
          <p:cNvSpPr>
            <a:spLocks noChangeArrowheads="1"/>
          </p:cNvSpPr>
          <p:nvPr/>
        </p:nvSpPr>
        <p:spPr bwMode="auto">
          <a:xfrm>
            <a:off x="4787900" y="2205038"/>
            <a:ext cx="360363" cy="431800"/>
          </a:xfrm>
          <a:prstGeom prst="rect">
            <a:avLst/>
          </a:prstGeom>
          <a:solidFill>
            <a:srgbClr val="66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328" name="Text Box 8"/>
          <p:cNvSpPr txBox="1">
            <a:spLocks noChangeArrowheads="1"/>
          </p:cNvSpPr>
          <p:nvPr/>
        </p:nvSpPr>
        <p:spPr bwMode="auto">
          <a:xfrm>
            <a:off x="4695825" y="1576388"/>
            <a:ext cx="156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TxRDY </a:t>
            </a:r>
            <a:r>
              <a:rPr lang="ja-JP" altLang="en-US"/>
              <a:t>フラグ</a:t>
            </a:r>
          </a:p>
        </p:txBody>
      </p:sp>
      <p:sp>
        <p:nvSpPr>
          <p:cNvPr id="184329" name="Line 9"/>
          <p:cNvSpPr>
            <a:spLocks noChangeShapeType="1"/>
          </p:cNvSpPr>
          <p:nvPr/>
        </p:nvSpPr>
        <p:spPr bwMode="auto">
          <a:xfrm flipH="1">
            <a:off x="2411413" y="2349500"/>
            <a:ext cx="23764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330" name="Text Box 10"/>
          <p:cNvSpPr txBox="1">
            <a:spLocks noChangeArrowheads="1"/>
          </p:cNvSpPr>
          <p:nvPr/>
        </p:nvSpPr>
        <p:spPr bwMode="auto">
          <a:xfrm>
            <a:off x="3543300" y="1647825"/>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I/O</a:t>
            </a:r>
          </a:p>
        </p:txBody>
      </p:sp>
      <p:sp>
        <p:nvSpPr>
          <p:cNvPr id="184331" name="Line 11"/>
          <p:cNvSpPr>
            <a:spLocks noChangeShapeType="1"/>
          </p:cNvSpPr>
          <p:nvPr/>
        </p:nvSpPr>
        <p:spPr bwMode="auto">
          <a:xfrm>
            <a:off x="2411413" y="3500438"/>
            <a:ext cx="10810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332" name="Text Box 12"/>
          <p:cNvSpPr txBox="1">
            <a:spLocks noChangeArrowheads="1"/>
          </p:cNvSpPr>
          <p:nvPr/>
        </p:nvSpPr>
        <p:spPr bwMode="auto">
          <a:xfrm>
            <a:off x="519113" y="2944813"/>
            <a:ext cx="192405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TxRDY</a:t>
            </a:r>
            <a:r>
              <a:rPr lang="ja-JP" altLang="en-US"/>
              <a:t>＝１ならば</a:t>
            </a:r>
          </a:p>
          <a:p>
            <a:r>
              <a:rPr lang="ja-JP" altLang="en-US"/>
              <a:t>バッファ利用可能</a:t>
            </a:r>
          </a:p>
          <a:p>
            <a:r>
              <a:rPr lang="ja-JP" altLang="en-US"/>
              <a:t>書き込み</a:t>
            </a:r>
          </a:p>
        </p:txBody>
      </p:sp>
      <p:sp>
        <p:nvSpPr>
          <p:cNvPr id="184333" name="Text Box 13"/>
          <p:cNvSpPr txBox="1">
            <a:spLocks noChangeArrowheads="1"/>
          </p:cNvSpPr>
          <p:nvPr/>
        </p:nvSpPr>
        <p:spPr bwMode="auto">
          <a:xfrm>
            <a:off x="4787900" y="22764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1</a:t>
            </a:r>
          </a:p>
        </p:txBody>
      </p:sp>
      <p:sp>
        <p:nvSpPr>
          <p:cNvPr id="184335" name="Oval 15"/>
          <p:cNvSpPr>
            <a:spLocks noChangeArrowheads="1"/>
          </p:cNvSpPr>
          <p:nvPr/>
        </p:nvSpPr>
        <p:spPr bwMode="auto">
          <a:xfrm>
            <a:off x="4211638" y="3357563"/>
            <a:ext cx="288925" cy="2159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336" name="Text Box 16"/>
          <p:cNvSpPr txBox="1">
            <a:spLocks noChangeArrowheads="1"/>
          </p:cNvSpPr>
          <p:nvPr/>
        </p:nvSpPr>
        <p:spPr bwMode="auto">
          <a:xfrm>
            <a:off x="4787900" y="220503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0</a:t>
            </a:r>
          </a:p>
        </p:txBody>
      </p:sp>
    </p:spTree>
    <p:custDataLst>
      <p:tags r:id="rId1"/>
    </p:custDataLst>
    <p:extLst>
      <p:ext uri="{BB962C8B-B14F-4D97-AF65-F5344CB8AC3E}">
        <p14:creationId xmlns:p14="http://schemas.microsoft.com/office/powerpoint/2010/main" val="42676231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35"/>
                                        </p:tgtEl>
                                        <p:attrNameLst>
                                          <p:attrName>style.visibility</p:attrName>
                                        </p:attrNameLst>
                                      </p:cBhvr>
                                      <p:to>
                                        <p:strVal val="visible"/>
                                      </p:to>
                                    </p:set>
                                    <p:anim calcmode="lin" valueType="num">
                                      <p:cBhvr additive="base">
                                        <p:cTn id="7" dur="500" fill="hold"/>
                                        <p:tgtEl>
                                          <p:spTgt spid="184335"/>
                                        </p:tgtEl>
                                        <p:attrNameLst>
                                          <p:attrName>ppt_x</p:attrName>
                                        </p:attrNameLst>
                                      </p:cBhvr>
                                      <p:tavLst>
                                        <p:tav tm="0">
                                          <p:val>
                                            <p:strVal val="0-#ppt_w/2"/>
                                          </p:val>
                                        </p:tav>
                                        <p:tav tm="100000">
                                          <p:val>
                                            <p:strVal val="#ppt_x"/>
                                          </p:val>
                                        </p:tav>
                                      </p:tavLst>
                                    </p:anim>
                                    <p:anim calcmode="lin" valueType="num">
                                      <p:cBhvr additive="base">
                                        <p:cTn id="8" dur="500" fill="hold"/>
                                        <p:tgtEl>
                                          <p:spTgt spid="18433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184333"/>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43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3" grpId="0"/>
      <p:bldP spid="184335" grpId="0" animBg="1"/>
      <p:bldP spid="18433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p:cNvSpPr>
            <a:spLocks noChangeArrowheads="1"/>
          </p:cNvSpPr>
          <p:nvPr/>
        </p:nvSpPr>
        <p:spPr bwMode="auto">
          <a:xfrm>
            <a:off x="3276600" y="2060575"/>
            <a:ext cx="2232025" cy="2089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5348" name="Rectangle 4"/>
          <p:cNvSpPr>
            <a:spLocks noChangeArrowheads="1"/>
          </p:cNvSpPr>
          <p:nvPr/>
        </p:nvSpPr>
        <p:spPr bwMode="auto">
          <a:xfrm>
            <a:off x="3492500" y="3284538"/>
            <a:ext cx="1727200" cy="360362"/>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5349" name="Line 5"/>
          <p:cNvSpPr>
            <a:spLocks noChangeShapeType="1"/>
          </p:cNvSpPr>
          <p:nvPr/>
        </p:nvSpPr>
        <p:spPr bwMode="auto">
          <a:xfrm>
            <a:off x="5148263" y="2349500"/>
            <a:ext cx="14398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5350" name="Rectangle 6"/>
          <p:cNvSpPr>
            <a:spLocks noChangeArrowheads="1"/>
          </p:cNvSpPr>
          <p:nvPr/>
        </p:nvSpPr>
        <p:spPr bwMode="auto">
          <a:xfrm>
            <a:off x="4787900" y="2205038"/>
            <a:ext cx="360363" cy="431800"/>
          </a:xfrm>
          <a:prstGeom prst="rect">
            <a:avLst/>
          </a:prstGeom>
          <a:solidFill>
            <a:srgbClr val="66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5351" name="Text Box 7"/>
          <p:cNvSpPr txBox="1">
            <a:spLocks noChangeArrowheads="1"/>
          </p:cNvSpPr>
          <p:nvPr/>
        </p:nvSpPr>
        <p:spPr bwMode="auto">
          <a:xfrm>
            <a:off x="4695825" y="1576388"/>
            <a:ext cx="156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TxRDY </a:t>
            </a:r>
            <a:r>
              <a:rPr lang="ja-JP" altLang="en-US"/>
              <a:t>フラグ</a:t>
            </a:r>
          </a:p>
        </p:txBody>
      </p:sp>
      <p:sp>
        <p:nvSpPr>
          <p:cNvPr id="185352" name="Line 8"/>
          <p:cNvSpPr>
            <a:spLocks noChangeShapeType="1"/>
          </p:cNvSpPr>
          <p:nvPr/>
        </p:nvSpPr>
        <p:spPr bwMode="auto">
          <a:xfrm flipH="1">
            <a:off x="2411413" y="2349500"/>
            <a:ext cx="23764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5353" name="Text Box 9"/>
          <p:cNvSpPr txBox="1">
            <a:spLocks noChangeArrowheads="1"/>
          </p:cNvSpPr>
          <p:nvPr/>
        </p:nvSpPr>
        <p:spPr bwMode="auto">
          <a:xfrm>
            <a:off x="3543300" y="1647825"/>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I/O</a:t>
            </a:r>
          </a:p>
        </p:txBody>
      </p:sp>
      <p:sp>
        <p:nvSpPr>
          <p:cNvPr id="185354" name="Line 10"/>
          <p:cNvSpPr>
            <a:spLocks noChangeShapeType="1"/>
          </p:cNvSpPr>
          <p:nvPr/>
        </p:nvSpPr>
        <p:spPr bwMode="auto">
          <a:xfrm>
            <a:off x="5219700" y="3429000"/>
            <a:ext cx="10810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5355" name="Text Box 11"/>
          <p:cNvSpPr txBox="1">
            <a:spLocks noChangeArrowheads="1"/>
          </p:cNvSpPr>
          <p:nvPr/>
        </p:nvSpPr>
        <p:spPr bwMode="auto">
          <a:xfrm>
            <a:off x="6084888" y="2492375"/>
            <a:ext cx="2681287"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TxRDY</a:t>
            </a:r>
            <a:r>
              <a:rPr lang="ja-JP" altLang="en-US"/>
              <a:t>＝</a:t>
            </a:r>
            <a:r>
              <a:rPr lang="en-US" altLang="ja-JP"/>
              <a:t>0</a:t>
            </a:r>
            <a:r>
              <a:rPr lang="ja-JP" altLang="en-US"/>
              <a:t>ならば</a:t>
            </a:r>
          </a:p>
          <a:p>
            <a:r>
              <a:rPr lang="ja-JP" altLang="en-US"/>
              <a:t>バッファ中にデータが存在</a:t>
            </a:r>
          </a:p>
          <a:p>
            <a:r>
              <a:rPr lang="ja-JP" altLang="en-US"/>
              <a:t>出力</a:t>
            </a:r>
          </a:p>
        </p:txBody>
      </p:sp>
      <p:sp>
        <p:nvSpPr>
          <p:cNvPr id="185356" name="Text Box 12"/>
          <p:cNvSpPr txBox="1">
            <a:spLocks noChangeArrowheads="1"/>
          </p:cNvSpPr>
          <p:nvPr/>
        </p:nvSpPr>
        <p:spPr bwMode="auto">
          <a:xfrm>
            <a:off x="4787900" y="22764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1</a:t>
            </a:r>
          </a:p>
        </p:txBody>
      </p:sp>
      <p:sp>
        <p:nvSpPr>
          <p:cNvPr id="185357" name="Oval 13"/>
          <p:cNvSpPr>
            <a:spLocks noChangeArrowheads="1"/>
          </p:cNvSpPr>
          <p:nvPr/>
        </p:nvSpPr>
        <p:spPr bwMode="auto">
          <a:xfrm>
            <a:off x="4211638" y="3357563"/>
            <a:ext cx="288925" cy="2159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5358" name="Text Box 14"/>
          <p:cNvSpPr txBox="1">
            <a:spLocks noChangeArrowheads="1"/>
          </p:cNvSpPr>
          <p:nvPr/>
        </p:nvSpPr>
        <p:spPr bwMode="auto">
          <a:xfrm>
            <a:off x="4787900" y="22764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0</a:t>
            </a:r>
          </a:p>
        </p:txBody>
      </p:sp>
      <p:sp>
        <p:nvSpPr>
          <p:cNvPr id="185359" name="Text Box 15"/>
          <p:cNvSpPr txBox="1">
            <a:spLocks noChangeArrowheads="1"/>
          </p:cNvSpPr>
          <p:nvPr/>
        </p:nvSpPr>
        <p:spPr bwMode="auto">
          <a:xfrm>
            <a:off x="611188" y="2636838"/>
            <a:ext cx="23241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TxRDY</a:t>
            </a:r>
            <a:r>
              <a:rPr lang="ja-JP" altLang="en-US"/>
              <a:t>＝</a:t>
            </a:r>
            <a:r>
              <a:rPr lang="en-US" altLang="ja-JP"/>
              <a:t>0</a:t>
            </a:r>
            <a:r>
              <a:rPr lang="ja-JP" altLang="en-US"/>
              <a:t>の時には</a:t>
            </a:r>
          </a:p>
          <a:p>
            <a:r>
              <a:rPr lang="ja-JP" altLang="en-US"/>
              <a:t>次のデータを書き込む</a:t>
            </a:r>
          </a:p>
          <a:p>
            <a:r>
              <a:rPr lang="ja-JP" altLang="en-US"/>
              <a:t>ことができない</a:t>
            </a:r>
          </a:p>
        </p:txBody>
      </p:sp>
      <p:sp>
        <p:nvSpPr>
          <p:cNvPr id="185361" name="Rectangle 17"/>
          <p:cNvSpPr>
            <a:spLocks noGrp="1" noChangeArrowheads="1"/>
          </p:cNvSpPr>
          <p:nvPr>
            <p:ph type="title"/>
          </p:nvPr>
        </p:nvSpPr>
        <p:spPr>
          <a:noFill/>
          <a:ln/>
        </p:spPr>
        <p:txBody>
          <a:bodyPr/>
          <a:lstStyle/>
          <a:p>
            <a:r>
              <a:rPr lang="ja-JP" altLang="en-US"/>
              <a:t>ハンドシェイク</a:t>
            </a:r>
            <a:r>
              <a:rPr lang="en-US" altLang="ja-JP"/>
              <a:t>(</a:t>
            </a:r>
            <a:r>
              <a:rPr lang="ja-JP" altLang="en-US"/>
              <a:t>送信）</a:t>
            </a:r>
          </a:p>
        </p:txBody>
      </p:sp>
    </p:spTree>
    <p:custDataLst>
      <p:tags r:id="rId1"/>
    </p:custDataLst>
    <p:extLst>
      <p:ext uri="{BB962C8B-B14F-4D97-AF65-F5344CB8AC3E}">
        <p14:creationId xmlns:p14="http://schemas.microsoft.com/office/powerpoint/2010/main" val="2936044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2" fill="hold" grpId="0" nodeType="clickEffect">
                                  <p:stCondLst>
                                    <p:cond delay="0"/>
                                  </p:stCondLst>
                                  <p:childTnLst>
                                    <p:anim calcmode="lin" valueType="num">
                                      <p:cBhvr additive="base">
                                        <p:cTn id="6" dur="500"/>
                                        <p:tgtEl>
                                          <p:spTgt spid="185357"/>
                                        </p:tgtEl>
                                        <p:attrNameLst>
                                          <p:attrName>ppt_x</p:attrName>
                                        </p:attrNameLst>
                                      </p:cBhvr>
                                      <p:tavLst>
                                        <p:tav tm="0">
                                          <p:val>
                                            <p:strVal val="ppt_x"/>
                                          </p:val>
                                        </p:tav>
                                        <p:tav tm="100000">
                                          <p:val>
                                            <p:strVal val="1+ppt_w/2"/>
                                          </p:val>
                                        </p:tav>
                                      </p:tavLst>
                                    </p:anim>
                                    <p:anim calcmode="lin" valueType="num">
                                      <p:cBhvr additive="base">
                                        <p:cTn id="7" dur="500"/>
                                        <p:tgtEl>
                                          <p:spTgt spid="185357"/>
                                        </p:tgtEl>
                                        <p:attrNameLst>
                                          <p:attrName>ppt_y</p:attrName>
                                        </p:attrNameLst>
                                      </p:cBhvr>
                                      <p:tavLst>
                                        <p:tav tm="0">
                                          <p:val>
                                            <p:strVal val="ppt_y"/>
                                          </p:val>
                                        </p:tav>
                                        <p:tav tm="100000">
                                          <p:val>
                                            <p:strVal val="ppt_y"/>
                                          </p:val>
                                        </p:tav>
                                      </p:tavLst>
                                    </p:anim>
                                    <p:set>
                                      <p:cBhvr>
                                        <p:cTn id="8" dur="1" fill="hold">
                                          <p:stCondLst>
                                            <p:cond delay="499"/>
                                          </p:stCondLst>
                                        </p:cTn>
                                        <p:tgtEl>
                                          <p:spTgt spid="185357"/>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185358"/>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5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56" grpId="0"/>
      <p:bldP spid="185357" grpId="0" animBg="1"/>
      <p:bldP spid="18535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1" name="Rectangle 3"/>
          <p:cNvSpPr>
            <a:spLocks noChangeArrowheads="1"/>
          </p:cNvSpPr>
          <p:nvPr/>
        </p:nvSpPr>
        <p:spPr bwMode="auto">
          <a:xfrm>
            <a:off x="3276600" y="2060575"/>
            <a:ext cx="2232025" cy="2089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6372" name="Rectangle 4"/>
          <p:cNvSpPr>
            <a:spLocks noChangeArrowheads="1"/>
          </p:cNvSpPr>
          <p:nvPr/>
        </p:nvSpPr>
        <p:spPr bwMode="auto">
          <a:xfrm>
            <a:off x="3492500" y="3284538"/>
            <a:ext cx="1727200" cy="360362"/>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6373" name="Line 5"/>
          <p:cNvSpPr>
            <a:spLocks noChangeShapeType="1"/>
          </p:cNvSpPr>
          <p:nvPr/>
        </p:nvSpPr>
        <p:spPr bwMode="auto">
          <a:xfrm>
            <a:off x="5148263" y="2349500"/>
            <a:ext cx="14398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6374" name="Rectangle 6"/>
          <p:cNvSpPr>
            <a:spLocks noChangeArrowheads="1"/>
          </p:cNvSpPr>
          <p:nvPr/>
        </p:nvSpPr>
        <p:spPr bwMode="auto">
          <a:xfrm>
            <a:off x="4787900" y="2205038"/>
            <a:ext cx="360363" cy="431800"/>
          </a:xfrm>
          <a:prstGeom prst="rect">
            <a:avLst/>
          </a:prstGeom>
          <a:solidFill>
            <a:srgbClr val="66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6375" name="Text Box 7"/>
          <p:cNvSpPr txBox="1">
            <a:spLocks noChangeArrowheads="1"/>
          </p:cNvSpPr>
          <p:nvPr/>
        </p:nvSpPr>
        <p:spPr bwMode="auto">
          <a:xfrm>
            <a:off x="4695825" y="1576388"/>
            <a:ext cx="156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TxRDY </a:t>
            </a:r>
            <a:r>
              <a:rPr lang="ja-JP" altLang="en-US"/>
              <a:t>フラグ</a:t>
            </a:r>
          </a:p>
        </p:txBody>
      </p:sp>
      <p:sp>
        <p:nvSpPr>
          <p:cNvPr id="186376" name="Line 8"/>
          <p:cNvSpPr>
            <a:spLocks noChangeShapeType="1"/>
          </p:cNvSpPr>
          <p:nvPr/>
        </p:nvSpPr>
        <p:spPr bwMode="auto">
          <a:xfrm flipH="1">
            <a:off x="2411413" y="2349500"/>
            <a:ext cx="23764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6377" name="Text Box 9"/>
          <p:cNvSpPr txBox="1">
            <a:spLocks noChangeArrowheads="1"/>
          </p:cNvSpPr>
          <p:nvPr/>
        </p:nvSpPr>
        <p:spPr bwMode="auto">
          <a:xfrm>
            <a:off x="3543300" y="1647825"/>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I/O</a:t>
            </a:r>
          </a:p>
        </p:txBody>
      </p:sp>
      <p:sp>
        <p:nvSpPr>
          <p:cNvPr id="186378" name="Line 10"/>
          <p:cNvSpPr>
            <a:spLocks noChangeShapeType="1"/>
          </p:cNvSpPr>
          <p:nvPr/>
        </p:nvSpPr>
        <p:spPr bwMode="auto">
          <a:xfrm>
            <a:off x="2411413" y="3500438"/>
            <a:ext cx="10810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6379" name="Text Box 11"/>
          <p:cNvSpPr txBox="1">
            <a:spLocks noChangeArrowheads="1"/>
          </p:cNvSpPr>
          <p:nvPr/>
        </p:nvSpPr>
        <p:spPr bwMode="auto">
          <a:xfrm>
            <a:off x="519113" y="2930525"/>
            <a:ext cx="192405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再び</a:t>
            </a:r>
          </a:p>
          <a:p>
            <a:r>
              <a:rPr lang="en-US" altLang="ja-JP"/>
              <a:t>TxRDY</a:t>
            </a:r>
            <a:r>
              <a:rPr lang="ja-JP" altLang="en-US"/>
              <a:t>＝１ならば</a:t>
            </a:r>
          </a:p>
          <a:p>
            <a:r>
              <a:rPr lang="ja-JP" altLang="en-US"/>
              <a:t>バッファ利用可能</a:t>
            </a:r>
          </a:p>
          <a:p>
            <a:r>
              <a:rPr lang="ja-JP" altLang="en-US"/>
              <a:t>書き込み</a:t>
            </a:r>
          </a:p>
          <a:p>
            <a:endParaRPr lang="ja-JP" altLang="en-US"/>
          </a:p>
          <a:p>
            <a:r>
              <a:rPr lang="ja-JP" altLang="en-US"/>
              <a:t>以降繰り返し</a:t>
            </a:r>
          </a:p>
        </p:txBody>
      </p:sp>
      <p:sp>
        <p:nvSpPr>
          <p:cNvPr id="186380" name="Text Box 12"/>
          <p:cNvSpPr txBox="1">
            <a:spLocks noChangeArrowheads="1"/>
          </p:cNvSpPr>
          <p:nvPr/>
        </p:nvSpPr>
        <p:spPr bwMode="auto">
          <a:xfrm>
            <a:off x="4787900" y="22764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1</a:t>
            </a:r>
          </a:p>
        </p:txBody>
      </p:sp>
      <p:sp>
        <p:nvSpPr>
          <p:cNvPr id="186381" name="Oval 13"/>
          <p:cNvSpPr>
            <a:spLocks noChangeArrowheads="1"/>
          </p:cNvSpPr>
          <p:nvPr/>
        </p:nvSpPr>
        <p:spPr bwMode="auto">
          <a:xfrm>
            <a:off x="4211638" y="3357563"/>
            <a:ext cx="288925" cy="2159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6382" name="Text Box 14"/>
          <p:cNvSpPr txBox="1">
            <a:spLocks noChangeArrowheads="1"/>
          </p:cNvSpPr>
          <p:nvPr/>
        </p:nvSpPr>
        <p:spPr bwMode="auto">
          <a:xfrm>
            <a:off x="4787900" y="220503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0</a:t>
            </a:r>
          </a:p>
        </p:txBody>
      </p:sp>
      <p:sp>
        <p:nvSpPr>
          <p:cNvPr id="186384" name="Rectangle 16"/>
          <p:cNvSpPr>
            <a:spLocks noGrp="1" noChangeArrowheads="1"/>
          </p:cNvSpPr>
          <p:nvPr>
            <p:ph type="title"/>
          </p:nvPr>
        </p:nvSpPr>
        <p:spPr>
          <a:noFill/>
          <a:ln/>
        </p:spPr>
        <p:txBody>
          <a:bodyPr/>
          <a:lstStyle/>
          <a:p>
            <a:r>
              <a:rPr lang="ja-JP" altLang="en-US"/>
              <a:t>ハンドシェイク</a:t>
            </a:r>
            <a:r>
              <a:rPr lang="en-US" altLang="ja-JP"/>
              <a:t>(</a:t>
            </a:r>
            <a:r>
              <a:rPr lang="ja-JP" altLang="en-US"/>
              <a:t>送信）</a:t>
            </a:r>
          </a:p>
        </p:txBody>
      </p:sp>
    </p:spTree>
    <p:custDataLst>
      <p:tags r:id="rId1"/>
    </p:custDataLst>
    <p:extLst>
      <p:ext uri="{BB962C8B-B14F-4D97-AF65-F5344CB8AC3E}">
        <p14:creationId xmlns:p14="http://schemas.microsoft.com/office/powerpoint/2010/main" val="29062358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6381"/>
                                        </p:tgtEl>
                                        <p:attrNameLst>
                                          <p:attrName>style.visibility</p:attrName>
                                        </p:attrNameLst>
                                      </p:cBhvr>
                                      <p:to>
                                        <p:strVal val="visible"/>
                                      </p:to>
                                    </p:set>
                                    <p:anim calcmode="lin" valueType="num">
                                      <p:cBhvr additive="base">
                                        <p:cTn id="7" dur="500" fill="hold"/>
                                        <p:tgtEl>
                                          <p:spTgt spid="186381"/>
                                        </p:tgtEl>
                                        <p:attrNameLst>
                                          <p:attrName>ppt_x</p:attrName>
                                        </p:attrNameLst>
                                      </p:cBhvr>
                                      <p:tavLst>
                                        <p:tav tm="0">
                                          <p:val>
                                            <p:strVal val="0-#ppt_w/2"/>
                                          </p:val>
                                        </p:tav>
                                        <p:tav tm="100000">
                                          <p:val>
                                            <p:strVal val="#ppt_x"/>
                                          </p:val>
                                        </p:tav>
                                      </p:tavLst>
                                    </p:anim>
                                    <p:anim calcmode="lin" valueType="num">
                                      <p:cBhvr additive="base">
                                        <p:cTn id="8" dur="500" fill="hold"/>
                                        <p:tgtEl>
                                          <p:spTgt spid="18638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186380"/>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63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80" grpId="0"/>
      <p:bldP spid="186381" grpId="0" animBg="1"/>
      <p:bldP spid="18638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ChangeArrowheads="1"/>
          </p:cNvSpPr>
          <p:nvPr/>
        </p:nvSpPr>
        <p:spPr bwMode="auto">
          <a:xfrm>
            <a:off x="3276600" y="2060575"/>
            <a:ext cx="2232025" cy="2089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0467" name="Rectangle 3"/>
          <p:cNvSpPr>
            <a:spLocks noChangeArrowheads="1"/>
          </p:cNvSpPr>
          <p:nvPr/>
        </p:nvSpPr>
        <p:spPr bwMode="auto">
          <a:xfrm>
            <a:off x="3492500" y="3284538"/>
            <a:ext cx="1727200" cy="360362"/>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0468" name="Line 4"/>
          <p:cNvSpPr>
            <a:spLocks noChangeShapeType="1"/>
          </p:cNvSpPr>
          <p:nvPr/>
        </p:nvSpPr>
        <p:spPr bwMode="auto">
          <a:xfrm>
            <a:off x="5148263" y="2349500"/>
            <a:ext cx="14398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0469" name="Rectangle 5"/>
          <p:cNvSpPr>
            <a:spLocks noChangeArrowheads="1"/>
          </p:cNvSpPr>
          <p:nvPr/>
        </p:nvSpPr>
        <p:spPr bwMode="auto">
          <a:xfrm>
            <a:off x="4787900" y="2205038"/>
            <a:ext cx="360363" cy="431800"/>
          </a:xfrm>
          <a:prstGeom prst="rect">
            <a:avLst/>
          </a:prstGeom>
          <a:solidFill>
            <a:srgbClr val="66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0470" name="Text Box 6"/>
          <p:cNvSpPr txBox="1">
            <a:spLocks noChangeArrowheads="1"/>
          </p:cNvSpPr>
          <p:nvPr/>
        </p:nvSpPr>
        <p:spPr bwMode="auto">
          <a:xfrm>
            <a:off x="1692275" y="1628775"/>
            <a:ext cx="1593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RxRDY </a:t>
            </a:r>
            <a:r>
              <a:rPr lang="ja-JP" altLang="en-US"/>
              <a:t>フラグ</a:t>
            </a:r>
          </a:p>
        </p:txBody>
      </p:sp>
      <p:sp>
        <p:nvSpPr>
          <p:cNvPr id="190471" name="Line 7"/>
          <p:cNvSpPr>
            <a:spLocks noChangeShapeType="1"/>
          </p:cNvSpPr>
          <p:nvPr/>
        </p:nvSpPr>
        <p:spPr bwMode="auto">
          <a:xfrm flipH="1">
            <a:off x="2411413" y="2349500"/>
            <a:ext cx="23764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0472" name="Text Box 8"/>
          <p:cNvSpPr txBox="1">
            <a:spLocks noChangeArrowheads="1"/>
          </p:cNvSpPr>
          <p:nvPr/>
        </p:nvSpPr>
        <p:spPr bwMode="auto">
          <a:xfrm>
            <a:off x="4140200" y="1647825"/>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I/O</a:t>
            </a:r>
          </a:p>
        </p:txBody>
      </p:sp>
      <p:sp>
        <p:nvSpPr>
          <p:cNvPr id="190473" name="Line 9"/>
          <p:cNvSpPr>
            <a:spLocks noChangeShapeType="1"/>
          </p:cNvSpPr>
          <p:nvPr/>
        </p:nvSpPr>
        <p:spPr bwMode="auto">
          <a:xfrm>
            <a:off x="2411413" y="3500438"/>
            <a:ext cx="1081087"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0474" name="Text Box 10"/>
          <p:cNvSpPr txBox="1">
            <a:spLocks noChangeArrowheads="1"/>
          </p:cNvSpPr>
          <p:nvPr/>
        </p:nvSpPr>
        <p:spPr bwMode="auto">
          <a:xfrm>
            <a:off x="323850" y="2930525"/>
            <a:ext cx="2211388"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ステータスレジスタの</a:t>
            </a:r>
          </a:p>
          <a:p>
            <a:r>
              <a:rPr lang="en-US" altLang="ja-JP"/>
              <a:t>RxRDY</a:t>
            </a:r>
            <a:r>
              <a:rPr lang="ja-JP" altLang="en-US"/>
              <a:t>＝１ならば</a:t>
            </a:r>
          </a:p>
          <a:p>
            <a:r>
              <a:rPr lang="ja-JP" altLang="en-US"/>
              <a:t>バッファから読み出し</a:t>
            </a:r>
          </a:p>
          <a:p>
            <a:r>
              <a:rPr lang="ja-JP" altLang="en-US"/>
              <a:t>可能</a:t>
            </a:r>
          </a:p>
          <a:p>
            <a:endParaRPr lang="en-US" altLang="ja-JP"/>
          </a:p>
        </p:txBody>
      </p:sp>
      <p:sp>
        <p:nvSpPr>
          <p:cNvPr id="190475" name="Text Box 11"/>
          <p:cNvSpPr txBox="1">
            <a:spLocks noChangeArrowheads="1"/>
          </p:cNvSpPr>
          <p:nvPr/>
        </p:nvSpPr>
        <p:spPr bwMode="auto">
          <a:xfrm>
            <a:off x="4787900" y="22764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1</a:t>
            </a:r>
          </a:p>
        </p:txBody>
      </p:sp>
      <p:sp>
        <p:nvSpPr>
          <p:cNvPr id="190476" name="Oval 12"/>
          <p:cNvSpPr>
            <a:spLocks noChangeArrowheads="1"/>
          </p:cNvSpPr>
          <p:nvPr/>
        </p:nvSpPr>
        <p:spPr bwMode="auto">
          <a:xfrm>
            <a:off x="4211638" y="3357563"/>
            <a:ext cx="288925" cy="2159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0478" name="Rectangle 14"/>
          <p:cNvSpPr>
            <a:spLocks noGrp="1" noChangeArrowheads="1"/>
          </p:cNvSpPr>
          <p:nvPr>
            <p:ph type="title"/>
          </p:nvPr>
        </p:nvSpPr>
        <p:spPr>
          <a:noFill/>
          <a:ln/>
        </p:spPr>
        <p:txBody>
          <a:bodyPr/>
          <a:lstStyle/>
          <a:p>
            <a:r>
              <a:rPr lang="ja-JP" altLang="en-US"/>
              <a:t>ハンドシェイク</a:t>
            </a:r>
            <a:r>
              <a:rPr lang="en-US" altLang="ja-JP"/>
              <a:t>(</a:t>
            </a:r>
            <a:r>
              <a:rPr lang="ja-JP" altLang="en-US"/>
              <a:t>受信）</a:t>
            </a:r>
          </a:p>
        </p:txBody>
      </p:sp>
      <p:sp>
        <p:nvSpPr>
          <p:cNvPr id="190479" name="Line 15"/>
          <p:cNvSpPr>
            <a:spLocks noChangeShapeType="1"/>
          </p:cNvSpPr>
          <p:nvPr/>
        </p:nvSpPr>
        <p:spPr bwMode="auto">
          <a:xfrm flipH="1">
            <a:off x="4572000" y="3500438"/>
            <a:ext cx="23764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0480" name="Text Box 16"/>
          <p:cNvSpPr txBox="1">
            <a:spLocks noChangeArrowheads="1"/>
          </p:cNvSpPr>
          <p:nvPr/>
        </p:nvSpPr>
        <p:spPr bwMode="auto">
          <a:xfrm>
            <a:off x="6135688" y="2498725"/>
            <a:ext cx="23241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１の時は次のデータの</a:t>
            </a:r>
          </a:p>
          <a:p>
            <a:r>
              <a:rPr lang="ja-JP" altLang="en-US"/>
              <a:t>書き込みができない</a:t>
            </a:r>
          </a:p>
        </p:txBody>
      </p:sp>
    </p:spTree>
    <p:custDataLst>
      <p:tags r:id="rId1"/>
    </p:custDataLst>
    <p:extLst>
      <p:ext uri="{BB962C8B-B14F-4D97-AF65-F5344CB8AC3E}">
        <p14:creationId xmlns:p14="http://schemas.microsoft.com/office/powerpoint/2010/main" val="21253679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90476"/>
                                        </p:tgtEl>
                                        <p:attrNameLst>
                                          <p:attrName>style.visibility</p:attrName>
                                        </p:attrNameLst>
                                      </p:cBhvr>
                                      <p:to>
                                        <p:strVal val="visible"/>
                                      </p:to>
                                    </p:set>
                                    <p:anim calcmode="lin" valueType="num">
                                      <p:cBhvr additive="base">
                                        <p:cTn id="7" dur="500" fill="hold"/>
                                        <p:tgtEl>
                                          <p:spTgt spid="190476"/>
                                        </p:tgtEl>
                                        <p:attrNameLst>
                                          <p:attrName>ppt_x</p:attrName>
                                        </p:attrNameLst>
                                      </p:cBhvr>
                                      <p:tavLst>
                                        <p:tav tm="0">
                                          <p:val>
                                            <p:strVal val="1+#ppt_w/2"/>
                                          </p:val>
                                        </p:tav>
                                        <p:tav tm="100000">
                                          <p:val>
                                            <p:strVal val="#ppt_x"/>
                                          </p:val>
                                        </p:tav>
                                      </p:tavLst>
                                    </p:anim>
                                    <p:anim calcmode="lin" valueType="num">
                                      <p:cBhvr additive="base">
                                        <p:cTn id="8" dur="500" fill="hold"/>
                                        <p:tgtEl>
                                          <p:spTgt spid="19047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04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75" grpId="0"/>
      <p:bldP spid="19047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ja-JP" altLang="en-US"/>
              <a:t>フラグを使ってハザードを防ぐ</a:t>
            </a:r>
          </a:p>
        </p:txBody>
      </p:sp>
      <p:sp>
        <p:nvSpPr>
          <p:cNvPr id="15363" name="Rectangle 3"/>
          <p:cNvSpPr>
            <a:spLocks noGrp="1" noChangeArrowheads="1"/>
          </p:cNvSpPr>
          <p:nvPr>
            <p:ph type="body" idx="1"/>
          </p:nvPr>
        </p:nvSpPr>
        <p:spPr/>
        <p:txBody>
          <a:bodyPr/>
          <a:lstStyle/>
          <a:p>
            <a:pPr eaLnBrk="1" hangingPunct="1">
              <a:lnSpc>
                <a:spcPct val="90000"/>
              </a:lnSpc>
            </a:pPr>
            <a:r>
              <a:rPr lang="en-US" altLang="ja-JP"/>
              <a:t>RAW</a:t>
            </a:r>
            <a:r>
              <a:rPr lang="ja-JP" altLang="en-US"/>
              <a:t>ハザード：</a:t>
            </a:r>
            <a:r>
              <a:rPr lang="en-US" altLang="ja-JP"/>
              <a:t>Read After Write</a:t>
            </a:r>
            <a:r>
              <a:rPr lang="ja-JP" altLang="en-US"/>
              <a:t>ハザード</a:t>
            </a:r>
          </a:p>
          <a:p>
            <a:pPr lvl="1" eaLnBrk="1" hangingPunct="1">
              <a:lnSpc>
                <a:spcPct val="90000"/>
              </a:lnSpc>
            </a:pPr>
            <a:r>
              <a:rPr lang="ja-JP" altLang="en-US"/>
              <a:t>値が書き込まれるのを待って読み込む</a:t>
            </a:r>
          </a:p>
          <a:p>
            <a:pPr lvl="1" eaLnBrk="1" hangingPunct="1">
              <a:lnSpc>
                <a:spcPct val="90000"/>
              </a:lnSpc>
            </a:pPr>
            <a:r>
              <a:rPr lang="ja-JP" altLang="en-US"/>
              <a:t>二重読みを防ぐ</a:t>
            </a:r>
          </a:p>
          <a:p>
            <a:pPr eaLnBrk="1" hangingPunct="1">
              <a:lnSpc>
                <a:spcPct val="90000"/>
              </a:lnSpc>
            </a:pPr>
            <a:r>
              <a:rPr lang="en-US" altLang="ja-JP"/>
              <a:t>WAR</a:t>
            </a:r>
            <a:r>
              <a:rPr lang="ja-JP" altLang="en-US"/>
              <a:t>ハザード：</a:t>
            </a:r>
            <a:r>
              <a:rPr lang="en-US" altLang="ja-JP"/>
              <a:t>Write After Read</a:t>
            </a:r>
            <a:r>
              <a:rPr lang="ja-JP" altLang="en-US"/>
              <a:t>ハザード</a:t>
            </a:r>
          </a:p>
          <a:p>
            <a:pPr lvl="1" eaLnBrk="1" hangingPunct="1">
              <a:lnSpc>
                <a:spcPct val="90000"/>
              </a:lnSpc>
            </a:pPr>
            <a:r>
              <a:rPr lang="ja-JP" altLang="en-US"/>
              <a:t>値を読む前に書きこまれることがないようにする</a:t>
            </a:r>
          </a:p>
          <a:p>
            <a:pPr lvl="1" eaLnBrk="1" hangingPunct="1">
              <a:lnSpc>
                <a:spcPct val="90000"/>
              </a:lnSpc>
            </a:pPr>
            <a:r>
              <a:rPr lang="ja-JP" altLang="en-US"/>
              <a:t>書き潰しを防ぐ</a:t>
            </a:r>
          </a:p>
          <a:p>
            <a:pPr eaLnBrk="1" hangingPunct="1">
              <a:lnSpc>
                <a:spcPct val="90000"/>
              </a:lnSpc>
            </a:pPr>
            <a:r>
              <a:rPr lang="en-US" altLang="ja-JP"/>
              <a:t>WAW</a:t>
            </a:r>
            <a:r>
              <a:rPr lang="ja-JP" altLang="en-US"/>
              <a:t>ハザード：</a:t>
            </a:r>
            <a:r>
              <a:rPr lang="en-US" altLang="ja-JP"/>
              <a:t>Write After Write</a:t>
            </a:r>
            <a:r>
              <a:rPr lang="ja-JP" altLang="en-US"/>
              <a:t>ハザード</a:t>
            </a:r>
          </a:p>
          <a:p>
            <a:pPr lvl="1" eaLnBrk="1" hangingPunct="1">
              <a:lnSpc>
                <a:spcPct val="90000"/>
              </a:lnSpc>
            </a:pPr>
            <a:r>
              <a:rPr lang="ja-JP" altLang="en-US"/>
              <a:t>これも書き潰しだが、</a:t>
            </a:r>
            <a:r>
              <a:rPr lang="en-US" altLang="ja-JP"/>
              <a:t>WAR</a:t>
            </a:r>
            <a:r>
              <a:rPr lang="ja-JP" altLang="en-US"/>
              <a:t>がなければ普通大丈夫</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メモリの</a:t>
            </a:r>
            <a:r>
              <a:rPr kumimoji="1" lang="ja-JP" altLang="en-US" dirty="0"/>
              <a:t>アドレッシング</a:t>
            </a:r>
          </a:p>
        </p:txBody>
      </p:sp>
      <p:sp>
        <p:nvSpPr>
          <p:cNvPr id="3" name="コンテンツ プレースホルダー 2"/>
          <p:cNvSpPr>
            <a:spLocks noGrp="1"/>
          </p:cNvSpPr>
          <p:nvPr>
            <p:ph idx="1"/>
          </p:nvPr>
        </p:nvSpPr>
        <p:spPr/>
        <p:txBody>
          <a:bodyPr/>
          <a:lstStyle/>
          <a:p>
            <a:r>
              <a:rPr kumimoji="1" lang="en-US" altLang="ja-JP" dirty="0"/>
              <a:t>I/O</a:t>
            </a:r>
            <a:r>
              <a:rPr kumimoji="1" lang="ja-JP" altLang="en-US" dirty="0"/>
              <a:t>データは</a:t>
            </a:r>
            <a:r>
              <a:rPr kumimoji="1" lang="en-US" altLang="ja-JP" dirty="0"/>
              <a:t>8</a:t>
            </a:r>
            <a:r>
              <a:rPr kumimoji="1" lang="ja-JP" altLang="en-US" dirty="0"/>
              <a:t>ビット・</a:t>
            </a:r>
            <a:r>
              <a:rPr kumimoji="1" lang="en-US" altLang="ja-JP" dirty="0"/>
              <a:t>1</a:t>
            </a:r>
            <a:r>
              <a:rPr kumimoji="1" lang="ja-JP" altLang="en-US" dirty="0"/>
              <a:t>ビットなど短い幅が多い</a:t>
            </a:r>
            <a:endParaRPr kumimoji="1" lang="en-US" altLang="ja-JP" dirty="0"/>
          </a:p>
          <a:p>
            <a:r>
              <a:rPr lang="ja-JP" altLang="en-US" dirty="0"/>
              <a:t>データ幅が一律</a:t>
            </a:r>
            <a:r>
              <a:rPr lang="en-US" altLang="ja-JP" dirty="0"/>
              <a:t>32</a:t>
            </a:r>
            <a:r>
              <a:rPr lang="ja-JP" altLang="en-US" dirty="0"/>
              <a:t>ビットでは効率が悪い</a:t>
            </a:r>
            <a:endParaRPr lang="en-US" altLang="ja-JP" dirty="0"/>
          </a:p>
          <a:p>
            <a:r>
              <a:rPr lang="en-US" altLang="ja-JP" dirty="0"/>
              <a:t>ASCII</a:t>
            </a:r>
            <a:r>
              <a:rPr lang="ja-JP" altLang="en-US" dirty="0"/>
              <a:t>など文字コードは短い幅が多い</a:t>
            </a:r>
            <a:endParaRPr lang="en-US" altLang="ja-JP" dirty="0"/>
          </a:p>
          <a:p>
            <a:pPr marL="0" indent="0">
              <a:buNone/>
            </a:pPr>
            <a:r>
              <a:rPr lang="ja-JP" altLang="en-US" dirty="0"/>
              <a:t>　</a:t>
            </a:r>
            <a:r>
              <a:rPr lang="en-US" altLang="ja-JP" dirty="0"/>
              <a:t>man </a:t>
            </a:r>
            <a:r>
              <a:rPr lang="en-US" altLang="ja-JP" dirty="0" err="1"/>
              <a:t>ascii</a:t>
            </a:r>
            <a:r>
              <a:rPr lang="ja-JP" altLang="en-US" dirty="0"/>
              <a:t>と打ち込んで</a:t>
            </a:r>
            <a:r>
              <a:rPr lang="en-US" altLang="ja-JP" dirty="0"/>
              <a:t>ASCII</a:t>
            </a:r>
            <a:r>
              <a:rPr lang="ja-JP" altLang="en-US" dirty="0"/>
              <a:t>コードを見てみよう</a:t>
            </a:r>
            <a:endParaRPr lang="en-US" altLang="ja-JP" dirty="0"/>
          </a:p>
          <a:p>
            <a:pPr marL="0" indent="0">
              <a:buNone/>
            </a:pPr>
            <a:endParaRPr lang="en-US" altLang="ja-JP" dirty="0"/>
          </a:p>
          <a:p>
            <a:pPr marL="0" indent="0">
              <a:buNone/>
            </a:pPr>
            <a:r>
              <a:rPr kumimoji="1" lang="ja-JP" altLang="en-US" dirty="0"/>
              <a:t>→　通常の</a:t>
            </a:r>
            <a:r>
              <a:rPr kumimoji="1" lang="en-US" altLang="ja-JP" dirty="0"/>
              <a:t>CPU</a:t>
            </a:r>
            <a:r>
              <a:rPr kumimoji="1" lang="ja-JP" altLang="en-US" dirty="0"/>
              <a:t>は</a:t>
            </a:r>
            <a:r>
              <a:rPr kumimoji="1" lang="en-US" altLang="ja-JP" dirty="0"/>
              <a:t>8</a:t>
            </a:r>
            <a:r>
              <a:rPr kumimoji="1" lang="ja-JP" altLang="en-US" dirty="0"/>
              <a:t>ビット（バイト）単位にアドレスが振られている：バイトアドレッシング</a:t>
            </a:r>
          </a:p>
        </p:txBody>
      </p:sp>
    </p:spTree>
    <p:extLst>
      <p:ext uri="{BB962C8B-B14F-4D97-AF65-F5344CB8AC3E}">
        <p14:creationId xmlns:p14="http://schemas.microsoft.com/office/powerpoint/2010/main" val="3265814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ja-JP" altLang="en-US" sz="4000"/>
              <a:t>バイトアドレッシング</a:t>
            </a:r>
            <a:br>
              <a:rPr lang="ja-JP" altLang="en-US" sz="4000"/>
            </a:br>
            <a:r>
              <a:rPr lang="en-US" altLang="ja-JP" sz="4000"/>
              <a:t>32</a:t>
            </a:r>
            <a:r>
              <a:rPr lang="ja-JP" altLang="en-US" sz="4000"/>
              <a:t>ビット幅の場合</a:t>
            </a:r>
          </a:p>
        </p:txBody>
      </p:sp>
      <p:sp>
        <p:nvSpPr>
          <p:cNvPr id="20483" name="Rectangle 3"/>
          <p:cNvSpPr>
            <a:spLocks noChangeArrowheads="1"/>
          </p:cNvSpPr>
          <p:nvPr/>
        </p:nvSpPr>
        <p:spPr bwMode="auto">
          <a:xfrm>
            <a:off x="107950" y="24209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0</a:t>
            </a:r>
          </a:p>
        </p:txBody>
      </p:sp>
      <p:sp>
        <p:nvSpPr>
          <p:cNvPr id="20484" name="Rectangle 4"/>
          <p:cNvSpPr>
            <a:spLocks noChangeArrowheads="1"/>
          </p:cNvSpPr>
          <p:nvPr/>
        </p:nvSpPr>
        <p:spPr bwMode="auto">
          <a:xfrm>
            <a:off x="1189038" y="24209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a:t>
            </a:r>
          </a:p>
        </p:txBody>
      </p:sp>
      <p:sp>
        <p:nvSpPr>
          <p:cNvPr id="20485" name="Rectangle 5"/>
          <p:cNvSpPr>
            <a:spLocks noChangeArrowheads="1"/>
          </p:cNvSpPr>
          <p:nvPr/>
        </p:nvSpPr>
        <p:spPr bwMode="auto">
          <a:xfrm>
            <a:off x="2268538" y="24209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２</a:t>
            </a:r>
          </a:p>
        </p:txBody>
      </p:sp>
      <p:sp>
        <p:nvSpPr>
          <p:cNvPr id="20486" name="Rectangle 6"/>
          <p:cNvSpPr>
            <a:spLocks noChangeArrowheads="1"/>
          </p:cNvSpPr>
          <p:nvPr/>
        </p:nvSpPr>
        <p:spPr bwMode="auto">
          <a:xfrm>
            <a:off x="3349625" y="24209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３</a:t>
            </a:r>
          </a:p>
        </p:txBody>
      </p:sp>
      <p:sp>
        <p:nvSpPr>
          <p:cNvPr id="20487" name="Rectangle 7"/>
          <p:cNvSpPr>
            <a:spLocks noChangeArrowheads="1"/>
          </p:cNvSpPr>
          <p:nvPr/>
        </p:nvSpPr>
        <p:spPr bwMode="auto">
          <a:xfrm>
            <a:off x="107950" y="27082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４</a:t>
            </a:r>
          </a:p>
        </p:txBody>
      </p:sp>
      <p:sp>
        <p:nvSpPr>
          <p:cNvPr id="20488" name="Rectangle 8"/>
          <p:cNvSpPr>
            <a:spLocks noChangeArrowheads="1"/>
          </p:cNvSpPr>
          <p:nvPr/>
        </p:nvSpPr>
        <p:spPr bwMode="auto">
          <a:xfrm>
            <a:off x="1189038" y="27082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５</a:t>
            </a:r>
          </a:p>
        </p:txBody>
      </p:sp>
      <p:sp>
        <p:nvSpPr>
          <p:cNvPr id="20489" name="Rectangle 9"/>
          <p:cNvSpPr>
            <a:spLocks noChangeArrowheads="1"/>
          </p:cNvSpPr>
          <p:nvPr/>
        </p:nvSpPr>
        <p:spPr bwMode="auto">
          <a:xfrm>
            <a:off x="2266950" y="27082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６</a:t>
            </a:r>
          </a:p>
        </p:txBody>
      </p:sp>
      <p:sp>
        <p:nvSpPr>
          <p:cNvPr id="20490" name="Rectangle 10"/>
          <p:cNvSpPr>
            <a:spLocks noChangeArrowheads="1"/>
          </p:cNvSpPr>
          <p:nvPr/>
        </p:nvSpPr>
        <p:spPr bwMode="auto">
          <a:xfrm>
            <a:off x="3348038" y="27082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７</a:t>
            </a:r>
          </a:p>
        </p:txBody>
      </p:sp>
      <p:sp>
        <p:nvSpPr>
          <p:cNvPr id="20491" name="Rectangle 11"/>
          <p:cNvSpPr>
            <a:spLocks noChangeArrowheads="1"/>
          </p:cNvSpPr>
          <p:nvPr/>
        </p:nvSpPr>
        <p:spPr bwMode="auto">
          <a:xfrm>
            <a:off x="107950" y="29972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８</a:t>
            </a:r>
          </a:p>
        </p:txBody>
      </p:sp>
      <p:sp>
        <p:nvSpPr>
          <p:cNvPr id="20492" name="Rectangle 12"/>
          <p:cNvSpPr>
            <a:spLocks noChangeArrowheads="1"/>
          </p:cNvSpPr>
          <p:nvPr/>
        </p:nvSpPr>
        <p:spPr bwMode="auto">
          <a:xfrm>
            <a:off x="1189038" y="29972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9</a:t>
            </a:r>
          </a:p>
        </p:txBody>
      </p:sp>
      <p:sp>
        <p:nvSpPr>
          <p:cNvPr id="20493" name="Rectangle 13"/>
          <p:cNvSpPr>
            <a:spLocks noChangeArrowheads="1"/>
          </p:cNvSpPr>
          <p:nvPr/>
        </p:nvSpPr>
        <p:spPr bwMode="auto">
          <a:xfrm>
            <a:off x="2266950" y="29972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A</a:t>
            </a:r>
          </a:p>
        </p:txBody>
      </p:sp>
      <p:sp>
        <p:nvSpPr>
          <p:cNvPr id="20494" name="Rectangle 14"/>
          <p:cNvSpPr>
            <a:spLocks noChangeArrowheads="1"/>
          </p:cNvSpPr>
          <p:nvPr/>
        </p:nvSpPr>
        <p:spPr bwMode="auto">
          <a:xfrm>
            <a:off x="3348038" y="29972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B</a:t>
            </a:r>
          </a:p>
        </p:txBody>
      </p:sp>
      <p:sp>
        <p:nvSpPr>
          <p:cNvPr id="20495" name="Rectangle 15"/>
          <p:cNvSpPr>
            <a:spLocks noChangeArrowheads="1"/>
          </p:cNvSpPr>
          <p:nvPr/>
        </p:nvSpPr>
        <p:spPr bwMode="auto">
          <a:xfrm>
            <a:off x="107950" y="32845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C</a:t>
            </a:r>
          </a:p>
        </p:txBody>
      </p:sp>
      <p:sp>
        <p:nvSpPr>
          <p:cNvPr id="20496" name="Rectangle 16"/>
          <p:cNvSpPr>
            <a:spLocks noChangeArrowheads="1"/>
          </p:cNvSpPr>
          <p:nvPr/>
        </p:nvSpPr>
        <p:spPr bwMode="auto">
          <a:xfrm>
            <a:off x="1189038" y="32845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D</a:t>
            </a:r>
          </a:p>
        </p:txBody>
      </p:sp>
      <p:sp>
        <p:nvSpPr>
          <p:cNvPr id="20497" name="Rectangle 17"/>
          <p:cNvSpPr>
            <a:spLocks noChangeArrowheads="1"/>
          </p:cNvSpPr>
          <p:nvPr/>
        </p:nvSpPr>
        <p:spPr bwMode="auto">
          <a:xfrm>
            <a:off x="2266950" y="328612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E</a:t>
            </a:r>
          </a:p>
        </p:txBody>
      </p:sp>
      <p:sp>
        <p:nvSpPr>
          <p:cNvPr id="20498" name="Rectangle 18"/>
          <p:cNvSpPr>
            <a:spLocks noChangeArrowheads="1"/>
          </p:cNvSpPr>
          <p:nvPr/>
        </p:nvSpPr>
        <p:spPr bwMode="auto">
          <a:xfrm>
            <a:off x="3348038" y="328612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F</a:t>
            </a:r>
          </a:p>
        </p:txBody>
      </p:sp>
      <p:sp>
        <p:nvSpPr>
          <p:cNvPr id="20499" name="Rectangle 19"/>
          <p:cNvSpPr>
            <a:spLocks noChangeArrowheads="1"/>
          </p:cNvSpPr>
          <p:nvPr/>
        </p:nvSpPr>
        <p:spPr bwMode="auto">
          <a:xfrm>
            <a:off x="6877050" y="24209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a:t>
            </a:r>
          </a:p>
        </p:txBody>
      </p:sp>
      <p:sp>
        <p:nvSpPr>
          <p:cNvPr id="20500" name="Rectangle 20"/>
          <p:cNvSpPr>
            <a:spLocks noChangeArrowheads="1"/>
          </p:cNvSpPr>
          <p:nvPr/>
        </p:nvSpPr>
        <p:spPr bwMode="auto">
          <a:xfrm>
            <a:off x="4716463" y="24209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３</a:t>
            </a:r>
          </a:p>
        </p:txBody>
      </p:sp>
      <p:sp>
        <p:nvSpPr>
          <p:cNvPr id="20501" name="Rectangle 21"/>
          <p:cNvSpPr>
            <a:spLocks noChangeArrowheads="1"/>
          </p:cNvSpPr>
          <p:nvPr/>
        </p:nvSpPr>
        <p:spPr bwMode="auto">
          <a:xfrm>
            <a:off x="6877050" y="27082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５</a:t>
            </a:r>
          </a:p>
        </p:txBody>
      </p:sp>
      <p:sp>
        <p:nvSpPr>
          <p:cNvPr id="20502" name="Rectangle 22"/>
          <p:cNvSpPr>
            <a:spLocks noChangeArrowheads="1"/>
          </p:cNvSpPr>
          <p:nvPr/>
        </p:nvSpPr>
        <p:spPr bwMode="auto">
          <a:xfrm>
            <a:off x="4716463" y="27082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７</a:t>
            </a:r>
          </a:p>
        </p:txBody>
      </p:sp>
      <p:sp>
        <p:nvSpPr>
          <p:cNvPr id="20503" name="Rectangle 23"/>
          <p:cNvSpPr>
            <a:spLocks noChangeArrowheads="1"/>
          </p:cNvSpPr>
          <p:nvPr/>
        </p:nvSpPr>
        <p:spPr bwMode="auto">
          <a:xfrm>
            <a:off x="6877050" y="29972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9</a:t>
            </a:r>
          </a:p>
        </p:txBody>
      </p:sp>
      <p:sp>
        <p:nvSpPr>
          <p:cNvPr id="20504" name="Rectangle 24"/>
          <p:cNvSpPr>
            <a:spLocks noChangeArrowheads="1"/>
          </p:cNvSpPr>
          <p:nvPr/>
        </p:nvSpPr>
        <p:spPr bwMode="auto">
          <a:xfrm>
            <a:off x="4716463" y="29972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B</a:t>
            </a:r>
          </a:p>
        </p:txBody>
      </p:sp>
      <p:sp>
        <p:nvSpPr>
          <p:cNvPr id="20505" name="Rectangle 25"/>
          <p:cNvSpPr>
            <a:spLocks noChangeArrowheads="1"/>
          </p:cNvSpPr>
          <p:nvPr/>
        </p:nvSpPr>
        <p:spPr bwMode="auto">
          <a:xfrm>
            <a:off x="6877050" y="32845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D</a:t>
            </a:r>
          </a:p>
        </p:txBody>
      </p:sp>
      <p:sp>
        <p:nvSpPr>
          <p:cNvPr id="20506" name="Rectangle 26"/>
          <p:cNvSpPr>
            <a:spLocks noChangeArrowheads="1"/>
          </p:cNvSpPr>
          <p:nvPr/>
        </p:nvSpPr>
        <p:spPr bwMode="auto">
          <a:xfrm>
            <a:off x="4716463" y="32845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F</a:t>
            </a:r>
          </a:p>
        </p:txBody>
      </p:sp>
      <p:sp>
        <p:nvSpPr>
          <p:cNvPr id="20507" name="Rectangle 27"/>
          <p:cNvSpPr>
            <a:spLocks noChangeArrowheads="1"/>
          </p:cNvSpPr>
          <p:nvPr/>
        </p:nvSpPr>
        <p:spPr bwMode="auto">
          <a:xfrm>
            <a:off x="7956550" y="24209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0</a:t>
            </a:r>
          </a:p>
        </p:txBody>
      </p:sp>
      <p:sp>
        <p:nvSpPr>
          <p:cNvPr id="20508" name="Rectangle 28"/>
          <p:cNvSpPr>
            <a:spLocks noChangeArrowheads="1"/>
          </p:cNvSpPr>
          <p:nvPr/>
        </p:nvSpPr>
        <p:spPr bwMode="auto">
          <a:xfrm>
            <a:off x="5795963" y="24209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２</a:t>
            </a:r>
          </a:p>
        </p:txBody>
      </p:sp>
      <p:sp>
        <p:nvSpPr>
          <p:cNvPr id="20509" name="Rectangle 29"/>
          <p:cNvSpPr>
            <a:spLocks noChangeArrowheads="1"/>
          </p:cNvSpPr>
          <p:nvPr/>
        </p:nvSpPr>
        <p:spPr bwMode="auto">
          <a:xfrm>
            <a:off x="7956550" y="27082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４</a:t>
            </a:r>
          </a:p>
        </p:txBody>
      </p:sp>
      <p:sp>
        <p:nvSpPr>
          <p:cNvPr id="20510" name="Rectangle 30"/>
          <p:cNvSpPr>
            <a:spLocks noChangeArrowheads="1"/>
          </p:cNvSpPr>
          <p:nvPr/>
        </p:nvSpPr>
        <p:spPr bwMode="auto">
          <a:xfrm>
            <a:off x="5795963" y="27082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６</a:t>
            </a:r>
          </a:p>
        </p:txBody>
      </p:sp>
      <p:sp>
        <p:nvSpPr>
          <p:cNvPr id="20511" name="Rectangle 31"/>
          <p:cNvSpPr>
            <a:spLocks noChangeArrowheads="1"/>
          </p:cNvSpPr>
          <p:nvPr/>
        </p:nvSpPr>
        <p:spPr bwMode="auto">
          <a:xfrm>
            <a:off x="7956550" y="29972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８</a:t>
            </a:r>
          </a:p>
        </p:txBody>
      </p:sp>
      <p:sp>
        <p:nvSpPr>
          <p:cNvPr id="20512" name="Rectangle 32"/>
          <p:cNvSpPr>
            <a:spLocks noChangeArrowheads="1"/>
          </p:cNvSpPr>
          <p:nvPr/>
        </p:nvSpPr>
        <p:spPr bwMode="auto">
          <a:xfrm>
            <a:off x="5795963" y="29972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A</a:t>
            </a:r>
          </a:p>
        </p:txBody>
      </p:sp>
      <p:sp>
        <p:nvSpPr>
          <p:cNvPr id="20513" name="Rectangle 33"/>
          <p:cNvSpPr>
            <a:spLocks noChangeArrowheads="1"/>
          </p:cNvSpPr>
          <p:nvPr/>
        </p:nvSpPr>
        <p:spPr bwMode="auto">
          <a:xfrm>
            <a:off x="7956550" y="32845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C</a:t>
            </a:r>
          </a:p>
        </p:txBody>
      </p:sp>
      <p:sp>
        <p:nvSpPr>
          <p:cNvPr id="20514" name="Rectangle 34"/>
          <p:cNvSpPr>
            <a:spLocks noChangeArrowheads="1"/>
          </p:cNvSpPr>
          <p:nvPr/>
        </p:nvSpPr>
        <p:spPr bwMode="auto">
          <a:xfrm>
            <a:off x="5795963" y="32845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E</a:t>
            </a:r>
          </a:p>
        </p:txBody>
      </p:sp>
      <p:sp>
        <p:nvSpPr>
          <p:cNvPr id="20515" name="Text Box 35"/>
          <p:cNvSpPr txBox="1">
            <a:spLocks noChangeArrowheads="1"/>
          </p:cNvSpPr>
          <p:nvPr/>
        </p:nvSpPr>
        <p:spPr bwMode="auto">
          <a:xfrm>
            <a:off x="1547813" y="3925888"/>
            <a:ext cx="1377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Big Endian</a:t>
            </a:r>
          </a:p>
        </p:txBody>
      </p:sp>
      <p:sp>
        <p:nvSpPr>
          <p:cNvPr id="20516" name="Text Box 36"/>
          <p:cNvSpPr txBox="1">
            <a:spLocks noChangeArrowheads="1"/>
          </p:cNvSpPr>
          <p:nvPr/>
        </p:nvSpPr>
        <p:spPr bwMode="auto">
          <a:xfrm>
            <a:off x="2824163" y="2008188"/>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LSB</a:t>
            </a:r>
          </a:p>
        </p:txBody>
      </p:sp>
      <p:sp>
        <p:nvSpPr>
          <p:cNvPr id="20517" name="Text Box 37"/>
          <p:cNvSpPr txBox="1">
            <a:spLocks noChangeArrowheads="1"/>
          </p:cNvSpPr>
          <p:nvPr/>
        </p:nvSpPr>
        <p:spPr bwMode="auto">
          <a:xfrm>
            <a:off x="612775" y="2060575"/>
            <a:ext cx="692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MSB</a:t>
            </a:r>
          </a:p>
        </p:txBody>
      </p:sp>
      <p:sp>
        <p:nvSpPr>
          <p:cNvPr id="20518" name="Text Box 38"/>
          <p:cNvSpPr txBox="1">
            <a:spLocks noChangeArrowheads="1"/>
          </p:cNvSpPr>
          <p:nvPr/>
        </p:nvSpPr>
        <p:spPr bwMode="auto">
          <a:xfrm>
            <a:off x="5724525" y="3860800"/>
            <a:ext cx="1555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Little Endian</a:t>
            </a:r>
          </a:p>
        </p:txBody>
      </p:sp>
      <p:sp>
        <p:nvSpPr>
          <p:cNvPr id="20519" name="Text Box 39"/>
          <p:cNvSpPr txBox="1">
            <a:spLocks noChangeArrowheads="1"/>
          </p:cNvSpPr>
          <p:nvPr/>
        </p:nvSpPr>
        <p:spPr bwMode="auto">
          <a:xfrm>
            <a:off x="7308850" y="1989138"/>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LSB</a:t>
            </a:r>
          </a:p>
        </p:txBody>
      </p:sp>
      <p:sp>
        <p:nvSpPr>
          <p:cNvPr id="20520" name="Text Box 40"/>
          <p:cNvSpPr txBox="1">
            <a:spLocks noChangeArrowheads="1"/>
          </p:cNvSpPr>
          <p:nvPr/>
        </p:nvSpPr>
        <p:spPr bwMode="auto">
          <a:xfrm>
            <a:off x="5003800" y="1989138"/>
            <a:ext cx="69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MSB</a:t>
            </a:r>
          </a:p>
        </p:txBody>
      </p:sp>
      <p:sp>
        <p:nvSpPr>
          <p:cNvPr id="20521" name="Line 41"/>
          <p:cNvSpPr>
            <a:spLocks noChangeShapeType="1"/>
          </p:cNvSpPr>
          <p:nvPr/>
        </p:nvSpPr>
        <p:spPr bwMode="auto">
          <a:xfrm>
            <a:off x="4429125" y="2420938"/>
            <a:ext cx="0" cy="230346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2" name="Line 42"/>
          <p:cNvSpPr>
            <a:spLocks noChangeShapeType="1"/>
          </p:cNvSpPr>
          <p:nvPr/>
        </p:nvSpPr>
        <p:spPr bwMode="auto">
          <a:xfrm>
            <a:off x="9036050" y="2420938"/>
            <a:ext cx="0" cy="230346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3" name="Text Box 43"/>
          <p:cNvSpPr txBox="1">
            <a:spLocks noChangeArrowheads="1"/>
          </p:cNvSpPr>
          <p:nvPr/>
        </p:nvSpPr>
        <p:spPr bwMode="auto">
          <a:xfrm>
            <a:off x="3740150" y="3933825"/>
            <a:ext cx="615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End</a:t>
            </a:r>
          </a:p>
        </p:txBody>
      </p:sp>
      <p:sp>
        <p:nvSpPr>
          <p:cNvPr id="20524" name="Text Box 44"/>
          <p:cNvSpPr txBox="1">
            <a:spLocks noChangeArrowheads="1"/>
          </p:cNvSpPr>
          <p:nvPr/>
        </p:nvSpPr>
        <p:spPr bwMode="auto">
          <a:xfrm>
            <a:off x="8420100" y="3854450"/>
            <a:ext cx="615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End</a:t>
            </a:r>
          </a:p>
        </p:txBody>
      </p:sp>
      <p:sp>
        <p:nvSpPr>
          <p:cNvPr id="20525" name="Text Box 45"/>
          <p:cNvSpPr txBox="1">
            <a:spLocks noChangeArrowheads="1"/>
          </p:cNvSpPr>
          <p:nvPr/>
        </p:nvSpPr>
        <p:spPr bwMode="auto">
          <a:xfrm>
            <a:off x="879475" y="57388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20526" name="Text Box 47"/>
          <p:cNvSpPr txBox="1">
            <a:spLocks noChangeArrowheads="1"/>
          </p:cNvSpPr>
          <p:nvPr/>
        </p:nvSpPr>
        <p:spPr bwMode="auto">
          <a:xfrm>
            <a:off x="3235325" y="5367338"/>
            <a:ext cx="4055919"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64</a:t>
            </a:r>
            <a:r>
              <a:rPr lang="ja-JP" altLang="en-US" b="1" dirty="0"/>
              <a:t>ビットデータでも同様</a:t>
            </a:r>
            <a:endParaRPr lang="en-US" altLang="ja-JP" b="1" dirty="0"/>
          </a:p>
          <a:p>
            <a:pPr eaLnBrk="1" hangingPunct="1"/>
            <a:endParaRPr lang="en-US" altLang="ja-JP" b="1" dirty="0"/>
          </a:p>
          <a:p>
            <a:pPr eaLnBrk="1" hangingPunct="1"/>
            <a:r>
              <a:rPr lang="en-US" altLang="ja-JP" b="1" dirty="0"/>
              <a:t>RISC-V</a:t>
            </a:r>
            <a:r>
              <a:rPr lang="ja-JP" altLang="en-US" b="1" dirty="0"/>
              <a:t>は</a:t>
            </a:r>
            <a:r>
              <a:rPr lang="en-US" altLang="ja-JP" b="1" dirty="0"/>
              <a:t>Little</a:t>
            </a:r>
            <a:r>
              <a:rPr lang="ja-JP" altLang="en-US" b="1" dirty="0"/>
              <a:t> </a:t>
            </a:r>
            <a:r>
              <a:rPr lang="en-US" altLang="ja-JP" b="1" dirty="0"/>
              <a:t>Endian</a:t>
            </a:r>
            <a:r>
              <a:rPr lang="ja-JP" altLang="en-US" b="1" dirty="0"/>
              <a:t>を採用している</a:t>
            </a:r>
          </a:p>
        </p:txBody>
      </p:sp>
    </p:spTree>
    <p:extLst>
      <p:ext uri="{BB962C8B-B14F-4D97-AF65-F5344CB8AC3E}">
        <p14:creationId xmlns:p14="http://schemas.microsoft.com/office/powerpoint/2010/main" val="2743383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44450"/>
            <a:ext cx="8229600" cy="1143000"/>
          </a:xfrm>
        </p:spPr>
        <p:txBody>
          <a:bodyPr/>
          <a:lstStyle/>
          <a:p>
            <a:pPr eaLnBrk="1" hangingPunct="1"/>
            <a:r>
              <a:rPr lang="en-US" altLang="ja-JP" sz="4000" dirty="0" err="1"/>
              <a:t>lb</a:t>
            </a:r>
            <a:r>
              <a:rPr lang="en-US" altLang="ja-JP" sz="4000" dirty="0"/>
              <a:t>  Load Byte</a:t>
            </a:r>
          </a:p>
        </p:txBody>
      </p:sp>
      <p:sp>
        <p:nvSpPr>
          <p:cNvPr id="21507" name="Text Box 36"/>
          <p:cNvSpPr txBox="1">
            <a:spLocks noChangeArrowheads="1"/>
          </p:cNvSpPr>
          <p:nvPr/>
        </p:nvSpPr>
        <p:spPr bwMode="auto">
          <a:xfrm>
            <a:off x="4002088" y="169386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LSB</a:t>
            </a:r>
          </a:p>
        </p:txBody>
      </p:sp>
      <p:sp>
        <p:nvSpPr>
          <p:cNvPr id="21508" name="Text Box 37"/>
          <p:cNvSpPr txBox="1">
            <a:spLocks noChangeArrowheads="1"/>
          </p:cNvSpPr>
          <p:nvPr/>
        </p:nvSpPr>
        <p:spPr bwMode="auto">
          <a:xfrm>
            <a:off x="179388" y="1693863"/>
            <a:ext cx="69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MSB</a:t>
            </a:r>
          </a:p>
        </p:txBody>
      </p:sp>
      <p:sp>
        <p:nvSpPr>
          <p:cNvPr id="21510" name="Text Box 46"/>
          <p:cNvSpPr txBox="1">
            <a:spLocks noChangeArrowheads="1"/>
          </p:cNvSpPr>
          <p:nvPr/>
        </p:nvSpPr>
        <p:spPr bwMode="auto">
          <a:xfrm>
            <a:off x="6157913" y="4929188"/>
            <a:ext cx="1177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buFontTx/>
              <a:buChar char="•"/>
            </a:pPr>
            <a:r>
              <a:rPr lang="ja-JP" altLang="en-US" b="1"/>
              <a:t>符号拡張</a:t>
            </a:r>
          </a:p>
        </p:txBody>
      </p:sp>
      <p:sp>
        <p:nvSpPr>
          <p:cNvPr id="21511" name="Rectangle 48"/>
          <p:cNvSpPr>
            <a:spLocks noChangeArrowheads="1"/>
          </p:cNvSpPr>
          <p:nvPr/>
        </p:nvSpPr>
        <p:spPr bwMode="auto">
          <a:xfrm>
            <a:off x="5373688" y="2781300"/>
            <a:ext cx="2995612" cy="303213"/>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12" name="Rectangle 49"/>
          <p:cNvSpPr>
            <a:spLocks noChangeArrowheads="1"/>
          </p:cNvSpPr>
          <p:nvPr/>
        </p:nvSpPr>
        <p:spPr bwMode="auto">
          <a:xfrm>
            <a:off x="7345363" y="27813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0</a:t>
            </a:r>
          </a:p>
        </p:txBody>
      </p:sp>
      <p:sp>
        <p:nvSpPr>
          <p:cNvPr id="21513" name="Rectangle 51"/>
          <p:cNvSpPr>
            <a:spLocks noChangeArrowheads="1"/>
          </p:cNvSpPr>
          <p:nvPr/>
        </p:nvSpPr>
        <p:spPr bwMode="auto">
          <a:xfrm>
            <a:off x="5373688" y="3286125"/>
            <a:ext cx="2979737" cy="28575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14" name="Rectangle 52"/>
          <p:cNvSpPr>
            <a:spLocks noChangeArrowheads="1"/>
          </p:cNvSpPr>
          <p:nvPr/>
        </p:nvSpPr>
        <p:spPr bwMode="auto">
          <a:xfrm>
            <a:off x="7345363" y="328612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１</a:t>
            </a:r>
          </a:p>
        </p:txBody>
      </p:sp>
      <p:sp>
        <p:nvSpPr>
          <p:cNvPr id="21515" name="Line 54"/>
          <p:cNvSpPr>
            <a:spLocks noChangeShapeType="1"/>
          </p:cNvSpPr>
          <p:nvPr/>
        </p:nvSpPr>
        <p:spPr bwMode="auto">
          <a:xfrm flipV="1">
            <a:off x="6626225" y="3573463"/>
            <a:ext cx="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6" name="Line 55"/>
          <p:cNvSpPr>
            <a:spLocks noChangeShapeType="1"/>
          </p:cNvSpPr>
          <p:nvPr/>
        </p:nvSpPr>
        <p:spPr bwMode="auto">
          <a:xfrm flipV="1">
            <a:off x="6626225" y="30686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7" name="Text Box 56"/>
          <p:cNvSpPr txBox="1">
            <a:spLocks noChangeArrowheads="1"/>
          </p:cNvSpPr>
          <p:nvPr/>
        </p:nvSpPr>
        <p:spPr bwMode="auto">
          <a:xfrm>
            <a:off x="746125" y="3748088"/>
            <a:ext cx="3760788" cy="92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8bit</a:t>
            </a:r>
            <a:r>
              <a:rPr lang="ja-JP" altLang="en-US" b="1"/>
              <a:t>を</a:t>
            </a:r>
            <a:r>
              <a:rPr lang="en-US" altLang="ja-JP" b="1"/>
              <a:t>32</a:t>
            </a:r>
            <a:r>
              <a:rPr lang="ja-JP" altLang="en-US" b="1"/>
              <a:t>ビットに拡張する</a:t>
            </a:r>
          </a:p>
          <a:p>
            <a:pPr eaLnBrk="1" hangingPunct="1"/>
            <a:r>
              <a:rPr lang="ja-JP" altLang="en-US" b="1"/>
              <a:t>→</a:t>
            </a:r>
            <a:r>
              <a:rPr lang="en-US" altLang="ja-JP" b="1"/>
              <a:t>CPU</a:t>
            </a:r>
            <a:r>
              <a:rPr lang="ja-JP" altLang="en-US" b="1"/>
              <a:t>内では標準サイズで扱うのが</a:t>
            </a:r>
          </a:p>
          <a:p>
            <a:pPr eaLnBrk="1" hangingPunct="1"/>
            <a:r>
              <a:rPr lang="en-US" altLang="ja-JP" b="1"/>
              <a:t>RISC</a:t>
            </a:r>
            <a:r>
              <a:rPr lang="ja-JP" altLang="en-US" b="1"/>
              <a:t>の原則</a:t>
            </a:r>
          </a:p>
        </p:txBody>
      </p:sp>
      <p:sp>
        <p:nvSpPr>
          <p:cNvPr id="21518" name="Text Box 57"/>
          <p:cNvSpPr txBox="1">
            <a:spLocks noChangeArrowheads="1"/>
          </p:cNvSpPr>
          <p:nvPr/>
        </p:nvSpPr>
        <p:spPr bwMode="auto">
          <a:xfrm>
            <a:off x="3741738" y="1052513"/>
            <a:ext cx="146706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err="1"/>
              <a:t>lb</a:t>
            </a:r>
            <a:r>
              <a:rPr lang="en-US" altLang="ja-JP" b="1" dirty="0"/>
              <a:t> </a:t>
            </a:r>
            <a:r>
              <a:rPr lang="en-US" altLang="ja-JP" b="1" dirty="0" err="1"/>
              <a:t>rd,X</a:t>
            </a:r>
            <a:r>
              <a:rPr lang="en-US" altLang="ja-JP" b="1" dirty="0"/>
              <a:t>(rs1) </a:t>
            </a:r>
            <a:endParaRPr lang="ja-JP" altLang="en-US" b="1" dirty="0"/>
          </a:p>
        </p:txBody>
      </p:sp>
      <p:grpSp>
        <p:nvGrpSpPr>
          <p:cNvPr id="2" name="グループ化 1">
            <a:extLst>
              <a:ext uri="{FF2B5EF4-FFF2-40B4-BE49-F238E27FC236}">
                <a16:creationId xmlns:a16="http://schemas.microsoft.com/office/drawing/2014/main" id="{87705F82-5BE8-4C45-B624-94CAD45CC302}"/>
              </a:ext>
            </a:extLst>
          </p:cNvPr>
          <p:cNvGrpSpPr/>
          <p:nvPr/>
        </p:nvGrpSpPr>
        <p:grpSpPr>
          <a:xfrm>
            <a:off x="250825" y="2047875"/>
            <a:ext cx="4321175" cy="1165225"/>
            <a:chOff x="250825" y="2047875"/>
            <a:chExt cx="4321175" cy="1165225"/>
          </a:xfrm>
        </p:grpSpPr>
        <p:sp>
          <p:nvSpPr>
            <p:cNvPr id="21509" name="Text Box 45"/>
            <p:cNvSpPr txBox="1">
              <a:spLocks noChangeArrowheads="1"/>
            </p:cNvSpPr>
            <p:nvPr/>
          </p:nvSpPr>
          <p:spPr bwMode="auto">
            <a:xfrm>
              <a:off x="1022350" y="284638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21519" name="Rectangle 3"/>
            <p:cNvSpPr>
              <a:spLocks noChangeArrowheads="1"/>
            </p:cNvSpPr>
            <p:nvPr/>
          </p:nvSpPr>
          <p:spPr bwMode="auto">
            <a:xfrm>
              <a:off x="250825"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3</a:t>
              </a:r>
            </a:p>
          </p:txBody>
        </p:sp>
        <p:sp>
          <p:nvSpPr>
            <p:cNvPr id="21520" name="Rectangle 4"/>
            <p:cNvSpPr>
              <a:spLocks noChangeArrowheads="1"/>
            </p:cNvSpPr>
            <p:nvPr/>
          </p:nvSpPr>
          <p:spPr bwMode="auto">
            <a:xfrm>
              <a:off x="1331913"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2</a:t>
              </a:r>
            </a:p>
          </p:txBody>
        </p:sp>
        <p:sp>
          <p:nvSpPr>
            <p:cNvPr id="21521" name="Rectangle 5"/>
            <p:cNvSpPr>
              <a:spLocks noChangeArrowheads="1"/>
            </p:cNvSpPr>
            <p:nvPr/>
          </p:nvSpPr>
          <p:spPr bwMode="auto">
            <a:xfrm>
              <a:off x="2411413"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1</a:t>
              </a:r>
              <a:endParaRPr lang="ja-JP" altLang="en-US" dirty="0"/>
            </a:p>
          </p:txBody>
        </p:sp>
        <p:sp>
          <p:nvSpPr>
            <p:cNvPr id="21522" name="Rectangle 6"/>
            <p:cNvSpPr>
              <a:spLocks noChangeArrowheads="1"/>
            </p:cNvSpPr>
            <p:nvPr/>
          </p:nvSpPr>
          <p:spPr bwMode="auto">
            <a:xfrm>
              <a:off x="3492500"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0</a:t>
              </a:r>
              <a:r>
                <a:rPr lang="ja-JP" altLang="en-US" dirty="0"/>
                <a:t> </a:t>
              </a:r>
            </a:p>
          </p:txBody>
        </p:sp>
        <p:sp>
          <p:nvSpPr>
            <p:cNvPr id="21523" name="Rectangle 7"/>
            <p:cNvSpPr>
              <a:spLocks noChangeArrowheads="1"/>
            </p:cNvSpPr>
            <p:nvPr/>
          </p:nvSpPr>
          <p:spPr bwMode="auto">
            <a:xfrm>
              <a:off x="250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7</a:t>
              </a:r>
              <a:endParaRPr lang="ja-JP" altLang="en-US" dirty="0"/>
            </a:p>
          </p:txBody>
        </p:sp>
        <p:sp>
          <p:nvSpPr>
            <p:cNvPr id="21524" name="Rectangle 8"/>
            <p:cNvSpPr>
              <a:spLocks noChangeArrowheads="1"/>
            </p:cNvSpPr>
            <p:nvPr/>
          </p:nvSpPr>
          <p:spPr bwMode="auto">
            <a:xfrm>
              <a:off x="1331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6</a:t>
              </a:r>
              <a:endParaRPr lang="ja-JP" altLang="en-US" dirty="0"/>
            </a:p>
          </p:txBody>
        </p:sp>
        <p:sp>
          <p:nvSpPr>
            <p:cNvPr id="21525" name="Rectangle 9"/>
            <p:cNvSpPr>
              <a:spLocks noChangeArrowheads="1"/>
            </p:cNvSpPr>
            <p:nvPr/>
          </p:nvSpPr>
          <p:spPr bwMode="auto">
            <a:xfrm>
              <a:off x="2409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5</a:t>
              </a:r>
              <a:endParaRPr lang="ja-JP" altLang="en-US" dirty="0"/>
            </a:p>
          </p:txBody>
        </p:sp>
        <p:sp>
          <p:nvSpPr>
            <p:cNvPr id="21526" name="Rectangle 10"/>
            <p:cNvSpPr>
              <a:spLocks noChangeArrowheads="1"/>
            </p:cNvSpPr>
            <p:nvPr/>
          </p:nvSpPr>
          <p:spPr bwMode="auto">
            <a:xfrm>
              <a:off x="3490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4</a:t>
              </a:r>
              <a:endParaRPr lang="ja-JP" altLang="en-US" dirty="0"/>
            </a:p>
          </p:txBody>
        </p:sp>
        <p:sp>
          <p:nvSpPr>
            <p:cNvPr id="21527" name="Rectangle 11"/>
            <p:cNvSpPr>
              <a:spLocks noChangeArrowheads="1"/>
            </p:cNvSpPr>
            <p:nvPr/>
          </p:nvSpPr>
          <p:spPr bwMode="auto">
            <a:xfrm>
              <a:off x="250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B</a:t>
              </a:r>
              <a:endParaRPr lang="ja-JP" altLang="en-US" dirty="0"/>
            </a:p>
          </p:txBody>
        </p:sp>
        <p:sp>
          <p:nvSpPr>
            <p:cNvPr id="21528" name="Rectangle 12"/>
            <p:cNvSpPr>
              <a:spLocks noChangeArrowheads="1"/>
            </p:cNvSpPr>
            <p:nvPr/>
          </p:nvSpPr>
          <p:spPr bwMode="auto">
            <a:xfrm>
              <a:off x="1331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A</a:t>
              </a:r>
            </a:p>
          </p:txBody>
        </p:sp>
        <p:sp>
          <p:nvSpPr>
            <p:cNvPr id="21529" name="Rectangle 13"/>
            <p:cNvSpPr>
              <a:spLocks noChangeArrowheads="1"/>
            </p:cNvSpPr>
            <p:nvPr/>
          </p:nvSpPr>
          <p:spPr bwMode="auto">
            <a:xfrm>
              <a:off x="2409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9</a:t>
              </a:r>
            </a:p>
          </p:txBody>
        </p:sp>
        <p:sp>
          <p:nvSpPr>
            <p:cNvPr id="21530" name="Rectangle 14"/>
            <p:cNvSpPr>
              <a:spLocks noChangeArrowheads="1"/>
            </p:cNvSpPr>
            <p:nvPr/>
          </p:nvSpPr>
          <p:spPr bwMode="auto">
            <a:xfrm>
              <a:off x="3490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8</a:t>
              </a:r>
            </a:p>
          </p:txBody>
        </p:sp>
        <p:sp>
          <p:nvSpPr>
            <p:cNvPr id="21531" name="Rectangle 15"/>
            <p:cNvSpPr>
              <a:spLocks noChangeArrowheads="1"/>
            </p:cNvSpPr>
            <p:nvPr/>
          </p:nvSpPr>
          <p:spPr bwMode="auto">
            <a:xfrm>
              <a:off x="250825"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F</a:t>
              </a:r>
            </a:p>
          </p:txBody>
        </p:sp>
        <p:sp>
          <p:nvSpPr>
            <p:cNvPr id="21532" name="Rectangle 16"/>
            <p:cNvSpPr>
              <a:spLocks noChangeArrowheads="1"/>
            </p:cNvSpPr>
            <p:nvPr/>
          </p:nvSpPr>
          <p:spPr bwMode="auto">
            <a:xfrm>
              <a:off x="1331913"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E</a:t>
              </a:r>
            </a:p>
          </p:txBody>
        </p:sp>
        <p:sp>
          <p:nvSpPr>
            <p:cNvPr id="21533" name="Rectangle 17"/>
            <p:cNvSpPr>
              <a:spLocks noChangeArrowheads="1"/>
            </p:cNvSpPr>
            <p:nvPr/>
          </p:nvSpPr>
          <p:spPr bwMode="auto">
            <a:xfrm>
              <a:off x="2409825"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D</a:t>
              </a:r>
            </a:p>
          </p:txBody>
        </p:sp>
        <p:sp>
          <p:nvSpPr>
            <p:cNvPr id="21534" name="Rectangle 18"/>
            <p:cNvSpPr>
              <a:spLocks noChangeArrowheads="1"/>
            </p:cNvSpPr>
            <p:nvPr/>
          </p:nvSpPr>
          <p:spPr bwMode="auto">
            <a:xfrm>
              <a:off x="3490913"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C</a:t>
              </a:r>
            </a:p>
          </p:txBody>
        </p:sp>
      </p:grpSp>
      <p:sp>
        <p:nvSpPr>
          <p:cNvPr id="21535" name="テキスト ボックス 1"/>
          <p:cNvSpPr txBox="1">
            <a:spLocks noChangeArrowheads="1"/>
          </p:cNvSpPr>
          <p:nvPr/>
        </p:nvSpPr>
        <p:spPr bwMode="auto">
          <a:xfrm>
            <a:off x="6235700" y="2268538"/>
            <a:ext cx="166584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dirty="0"/>
              <a:t>レジスタ</a:t>
            </a:r>
            <a:r>
              <a:rPr lang="en-US" altLang="ja-JP" dirty="0"/>
              <a:t>x1-x31</a:t>
            </a:r>
            <a:endParaRPr lang="ja-JP" altLang="en-US" dirty="0"/>
          </a:p>
        </p:txBody>
      </p:sp>
      <p:sp>
        <p:nvSpPr>
          <p:cNvPr id="21536" name="Rectangle 48"/>
          <p:cNvSpPr>
            <a:spLocks noChangeArrowheads="1"/>
          </p:cNvSpPr>
          <p:nvPr/>
        </p:nvSpPr>
        <p:spPr bwMode="auto">
          <a:xfrm>
            <a:off x="5364163" y="3860800"/>
            <a:ext cx="2995612" cy="303213"/>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37" name="Rectangle 49"/>
          <p:cNvSpPr>
            <a:spLocks noChangeArrowheads="1"/>
          </p:cNvSpPr>
          <p:nvPr/>
        </p:nvSpPr>
        <p:spPr bwMode="auto">
          <a:xfrm>
            <a:off x="7335838" y="38608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2</a:t>
            </a:r>
          </a:p>
        </p:txBody>
      </p:sp>
      <p:sp>
        <p:nvSpPr>
          <p:cNvPr id="21538" name="Rectangle 51"/>
          <p:cNvSpPr>
            <a:spLocks noChangeArrowheads="1"/>
          </p:cNvSpPr>
          <p:nvPr/>
        </p:nvSpPr>
        <p:spPr bwMode="auto">
          <a:xfrm>
            <a:off x="5364163" y="4365625"/>
            <a:ext cx="2979737" cy="28575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39" name="Rectangle 52"/>
          <p:cNvSpPr>
            <a:spLocks noChangeArrowheads="1"/>
          </p:cNvSpPr>
          <p:nvPr/>
        </p:nvSpPr>
        <p:spPr bwMode="auto">
          <a:xfrm>
            <a:off x="7335838" y="436562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3</a:t>
            </a:r>
            <a:endParaRPr lang="ja-JP" altLang="en-US"/>
          </a:p>
        </p:txBody>
      </p:sp>
      <p:sp>
        <p:nvSpPr>
          <p:cNvPr id="21540" name="Line 54"/>
          <p:cNvSpPr>
            <a:spLocks noChangeShapeType="1"/>
          </p:cNvSpPr>
          <p:nvPr/>
        </p:nvSpPr>
        <p:spPr bwMode="auto">
          <a:xfrm flipV="1">
            <a:off x="6616700" y="4652963"/>
            <a:ext cx="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1" name="Line 55"/>
          <p:cNvSpPr>
            <a:spLocks noChangeShapeType="1"/>
          </p:cNvSpPr>
          <p:nvPr/>
        </p:nvSpPr>
        <p:spPr bwMode="auto">
          <a:xfrm flipV="1">
            <a:off x="6616700" y="41481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2" name="Line 50"/>
          <p:cNvSpPr>
            <a:spLocks noChangeShapeType="1"/>
          </p:cNvSpPr>
          <p:nvPr/>
        </p:nvSpPr>
        <p:spPr bwMode="auto">
          <a:xfrm>
            <a:off x="1022351" y="2276475"/>
            <a:ext cx="6242050" cy="222091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3" name="Line 53"/>
          <p:cNvSpPr>
            <a:spLocks noChangeShapeType="1"/>
          </p:cNvSpPr>
          <p:nvPr/>
        </p:nvSpPr>
        <p:spPr bwMode="auto">
          <a:xfrm>
            <a:off x="2049463" y="2228850"/>
            <a:ext cx="5240335" cy="17446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21544" name="Line 53"/>
          <p:cNvSpPr>
            <a:spLocks noChangeShapeType="1"/>
          </p:cNvSpPr>
          <p:nvPr/>
        </p:nvSpPr>
        <p:spPr bwMode="auto">
          <a:xfrm>
            <a:off x="3121026" y="2228850"/>
            <a:ext cx="4152900" cy="123190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5" name="Line 53"/>
          <p:cNvSpPr>
            <a:spLocks noChangeShapeType="1"/>
          </p:cNvSpPr>
          <p:nvPr/>
        </p:nvSpPr>
        <p:spPr bwMode="auto">
          <a:xfrm>
            <a:off x="4192587" y="2228850"/>
            <a:ext cx="3197219" cy="768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6" name="Text Box 56"/>
          <p:cNvSpPr txBox="1">
            <a:spLocks noChangeArrowheads="1"/>
          </p:cNvSpPr>
          <p:nvPr/>
        </p:nvSpPr>
        <p:spPr bwMode="auto">
          <a:xfrm>
            <a:off x="746125" y="4814888"/>
            <a:ext cx="40799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err="1"/>
              <a:t>16bit</a:t>
            </a:r>
            <a:r>
              <a:rPr lang="ja-JP" altLang="en-US" b="1" dirty="0"/>
              <a:t>を</a:t>
            </a:r>
            <a:r>
              <a:rPr lang="en-US" altLang="ja-JP" b="1" dirty="0"/>
              <a:t>32</a:t>
            </a:r>
            <a:r>
              <a:rPr lang="ja-JP" altLang="en-US" b="1" dirty="0"/>
              <a:t>ビットに拡張する</a:t>
            </a:r>
            <a:r>
              <a:rPr lang="en-US" altLang="ja-JP" b="1" dirty="0" err="1"/>
              <a:t>lh</a:t>
            </a:r>
            <a:r>
              <a:rPr lang="ja-JP" altLang="en-US" b="1" dirty="0"/>
              <a:t>命令もある</a:t>
            </a:r>
          </a:p>
        </p:txBody>
      </p:sp>
    </p:spTree>
    <p:extLst>
      <p:ext uri="{BB962C8B-B14F-4D97-AF65-F5344CB8AC3E}">
        <p14:creationId xmlns:p14="http://schemas.microsoft.com/office/powerpoint/2010/main" val="2228602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44450"/>
            <a:ext cx="8229600" cy="1143000"/>
          </a:xfrm>
        </p:spPr>
        <p:txBody>
          <a:bodyPr/>
          <a:lstStyle/>
          <a:p>
            <a:pPr eaLnBrk="1" hangingPunct="1"/>
            <a:r>
              <a:rPr lang="en-US" altLang="ja-JP" sz="4000" dirty="0" err="1"/>
              <a:t>lbu</a:t>
            </a:r>
            <a:r>
              <a:rPr lang="en-US" altLang="ja-JP" sz="4000" dirty="0"/>
              <a:t>  Load Byte Unsigned</a:t>
            </a:r>
          </a:p>
        </p:txBody>
      </p:sp>
      <p:sp>
        <p:nvSpPr>
          <p:cNvPr id="21507" name="Text Box 36"/>
          <p:cNvSpPr txBox="1">
            <a:spLocks noChangeArrowheads="1"/>
          </p:cNvSpPr>
          <p:nvPr/>
        </p:nvSpPr>
        <p:spPr bwMode="auto">
          <a:xfrm>
            <a:off x="4002088" y="169386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LSB</a:t>
            </a:r>
          </a:p>
        </p:txBody>
      </p:sp>
      <p:sp>
        <p:nvSpPr>
          <p:cNvPr id="21508" name="Text Box 37"/>
          <p:cNvSpPr txBox="1">
            <a:spLocks noChangeArrowheads="1"/>
          </p:cNvSpPr>
          <p:nvPr/>
        </p:nvSpPr>
        <p:spPr bwMode="auto">
          <a:xfrm>
            <a:off x="179388" y="1693863"/>
            <a:ext cx="69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MSB</a:t>
            </a:r>
          </a:p>
        </p:txBody>
      </p:sp>
      <p:sp>
        <p:nvSpPr>
          <p:cNvPr id="21509" name="Text Box 45"/>
          <p:cNvSpPr txBox="1">
            <a:spLocks noChangeArrowheads="1"/>
          </p:cNvSpPr>
          <p:nvPr/>
        </p:nvSpPr>
        <p:spPr bwMode="auto">
          <a:xfrm>
            <a:off x="1022350" y="284638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21510" name="Text Box 46"/>
          <p:cNvSpPr txBox="1">
            <a:spLocks noChangeArrowheads="1"/>
          </p:cNvSpPr>
          <p:nvPr/>
        </p:nvSpPr>
        <p:spPr bwMode="auto">
          <a:xfrm>
            <a:off x="6157913" y="4929188"/>
            <a:ext cx="115768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buFontTx/>
              <a:buChar char="•"/>
            </a:pPr>
            <a:r>
              <a:rPr lang="ja-JP" altLang="en-US" b="1" dirty="0"/>
              <a:t>ゼロ拡張</a:t>
            </a:r>
          </a:p>
        </p:txBody>
      </p:sp>
      <p:sp>
        <p:nvSpPr>
          <p:cNvPr id="21511" name="Rectangle 48"/>
          <p:cNvSpPr>
            <a:spLocks noChangeArrowheads="1"/>
          </p:cNvSpPr>
          <p:nvPr/>
        </p:nvSpPr>
        <p:spPr bwMode="auto">
          <a:xfrm>
            <a:off x="5373688" y="2781300"/>
            <a:ext cx="2995612" cy="303213"/>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12" name="Rectangle 49"/>
          <p:cNvSpPr>
            <a:spLocks noChangeArrowheads="1"/>
          </p:cNvSpPr>
          <p:nvPr/>
        </p:nvSpPr>
        <p:spPr bwMode="auto">
          <a:xfrm>
            <a:off x="7345363" y="27813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0</a:t>
            </a:r>
          </a:p>
        </p:txBody>
      </p:sp>
      <p:sp>
        <p:nvSpPr>
          <p:cNvPr id="21513" name="Rectangle 51"/>
          <p:cNvSpPr>
            <a:spLocks noChangeArrowheads="1"/>
          </p:cNvSpPr>
          <p:nvPr/>
        </p:nvSpPr>
        <p:spPr bwMode="auto">
          <a:xfrm>
            <a:off x="5373688" y="3286125"/>
            <a:ext cx="2979737" cy="28575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14" name="Rectangle 52"/>
          <p:cNvSpPr>
            <a:spLocks noChangeArrowheads="1"/>
          </p:cNvSpPr>
          <p:nvPr/>
        </p:nvSpPr>
        <p:spPr bwMode="auto">
          <a:xfrm>
            <a:off x="7345363" y="328612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１</a:t>
            </a:r>
          </a:p>
        </p:txBody>
      </p:sp>
      <p:sp>
        <p:nvSpPr>
          <p:cNvPr id="21515" name="Line 54"/>
          <p:cNvSpPr>
            <a:spLocks noChangeShapeType="1"/>
          </p:cNvSpPr>
          <p:nvPr/>
        </p:nvSpPr>
        <p:spPr bwMode="auto">
          <a:xfrm flipV="1">
            <a:off x="6626225" y="3573463"/>
            <a:ext cx="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6" name="Line 55"/>
          <p:cNvSpPr>
            <a:spLocks noChangeShapeType="1"/>
          </p:cNvSpPr>
          <p:nvPr/>
        </p:nvSpPr>
        <p:spPr bwMode="auto">
          <a:xfrm flipV="1">
            <a:off x="6626225" y="30686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7" name="Text Box 56"/>
          <p:cNvSpPr txBox="1">
            <a:spLocks noChangeArrowheads="1"/>
          </p:cNvSpPr>
          <p:nvPr/>
        </p:nvSpPr>
        <p:spPr bwMode="auto">
          <a:xfrm>
            <a:off x="746125" y="3748088"/>
            <a:ext cx="364875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dirty="0"/>
              <a:t>符号無数として考えてゼロ拡張する</a:t>
            </a:r>
          </a:p>
        </p:txBody>
      </p:sp>
      <p:sp>
        <p:nvSpPr>
          <p:cNvPr id="21518" name="Text Box 57"/>
          <p:cNvSpPr txBox="1">
            <a:spLocks noChangeArrowheads="1"/>
          </p:cNvSpPr>
          <p:nvPr/>
        </p:nvSpPr>
        <p:spPr bwMode="auto">
          <a:xfrm>
            <a:off x="3741738" y="1052513"/>
            <a:ext cx="154401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err="1"/>
              <a:t>lbu</a:t>
            </a:r>
            <a:r>
              <a:rPr lang="en-US" altLang="ja-JP" b="1" dirty="0"/>
              <a:t> </a:t>
            </a:r>
            <a:r>
              <a:rPr lang="en-US" altLang="ja-JP" b="1" dirty="0" err="1"/>
              <a:t>rd,X</a:t>
            </a:r>
            <a:r>
              <a:rPr lang="en-US" altLang="ja-JP" b="1" dirty="0"/>
              <a:t>(rs1)</a:t>
            </a:r>
            <a:endParaRPr lang="ja-JP" altLang="en-US" b="1" dirty="0"/>
          </a:p>
        </p:txBody>
      </p:sp>
      <p:sp>
        <p:nvSpPr>
          <p:cNvPr id="21519" name="Rectangle 3"/>
          <p:cNvSpPr>
            <a:spLocks noChangeArrowheads="1"/>
          </p:cNvSpPr>
          <p:nvPr/>
        </p:nvSpPr>
        <p:spPr bwMode="auto">
          <a:xfrm>
            <a:off x="250825"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3</a:t>
            </a:r>
          </a:p>
        </p:txBody>
      </p:sp>
      <p:sp>
        <p:nvSpPr>
          <p:cNvPr id="21520" name="Rectangle 4"/>
          <p:cNvSpPr>
            <a:spLocks noChangeArrowheads="1"/>
          </p:cNvSpPr>
          <p:nvPr/>
        </p:nvSpPr>
        <p:spPr bwMode="auto">
          <a:xfrm>
            <a:off x="1331913"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2</a:t>
            </a:r>
          </a:p>
        </p:txBody>
      </p:sp>
      <p:sp>
        <p:nvSpPr>
          <p:cNvPr id="21521" name="Rectangle 5"/>
          <p:cNvSpPr>
            <a:spLocks noChangeArrowheads="1"/>
          </p:cNvSpPr>
          <p:nvPr/>
        </p:nvSpPr>
        <p:spPr bwMode="auto">
          <a:xfrm>
            <a:off x="2411413"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1</a:t>
            </a:r>
            <a:endParaRPr lang="ja-JP" altLang="en-US" dirty="0"/>
          </a:p>
        </p:txBody>
      </p:sp>
      <p:sp>
        <p:nvSpPr>
          <p:cNvPr id="21522" name="Rectangle 6"/>
          <p:cNvSpPr>
            <a:spLocks noChangeArrowheads="1"/>
          </p:cNvSpPr>
          <p:nvPr/>
        </p:nvSpPr>
        <p:spPr bwMode="auto">
          <a:xfrm>
            <a:off x="3492500"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0</a:t>
            </a:r>
            <a:r>
              <a:rPr lang="ja-JP" altLang="en-US" dirty="0"/>
              <a:t> </a:t>
            </a:r>
          </a:p>
        </p:txBody>
      </p:sp>
      <p:sp>
        <p:nvSpPr>
          <p:cNvPr id="21523" name="Rectangle 7"/>
          <p:cNvSpPr>
            <a:spLocks noChangeArrowheads="1"/>
          </p:cNvSpPr>
          <p:nvPr/>
        </p:nvSpPr>
        <p:spPr bwMode="auto">
          <a:xfrm>
            <a:off x="250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7</a:t>
            </a:r>
            <a:endParaRPr lang="ja-JP" altLang="en-US" dirty="0"/>
          </a:p>
        </p:txBody>
      </p:sp>
      <p:sp>
        <p:nvSpPr>
          <p:cNvPr id="21524" name="Rectangle 8"/>
          <p:cNvSpPr>
            <a:spLocks noChangeArrowheads="1"/>
          </p:cNvSpPr>
          <p:nvPr/>
        </p:nvSpPr>
        <p:spPr bwMode="auto">
          <a:xfrm>
            <a:off x="1331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6</a:t>
            </a:r>
            <a:endParaRPr lang="ja-JP" altLang="en-US" dirty="0"/>
          </a:p>
        </p:txBody>
      </p:sp>
      <p:sp>
        <p:nvSpPr>
          <p:cNvPr id="21525" name="Rectangle 9"/>
          <p:cNvSpPr>
            <a:spLocks noChangeArrowheads="1"/>
          </p:cNvSpPr>
          <p:nvPr/>
        </p:nvSpPr>
        <p:spPr bwMode="auto">
          <a:xfrm>
            <a:off x="2409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5</a:t>
            </a:r>
            <a:endParaRPr lang="ja-JP" altLang="en-US" dirty="0"/>
          </a:p>
        </p:txBody>
      </p:sp>
      <p:sp>
        <p:nvSpPr>
          <p:cNvPr id="21526" name="Rectangle 10"/>
          <p:cNvSpPr>
            <a:spLocks noChangeArrowheads="1"/>
          </p:cNvSpPr>
          <p:nvPr/>
        </p:nvSpPr>
        <p:spPr bwMode="auto">
          <a:xfrm>
            <a:off x="3490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4</a:t>
            </a:r>
            <a:endParaRPr lang="ja-JP" altLang="en-US" dirty="0"/>
          </a:p>
        </p:txBody>
      </p:sp>
      <p:sp>
        <p:nvSpPr>
          <p:cNvPr id="21527" name="Rectangle 11"/>
          <p:cNvSpPr>
            <a:spLocks noChangeArrowheads="1"/>
          </p:cNvSpPr>
          <p:nvPr/>
        </p:nvSpPr>
        <p:spPr bwMode="auto">
          <a:xfrm>
            <a:off x="250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B</a:t>
            </a:r>
            <a:endParaRPr lang="ja-JP" altLang="en-US" dirty="0"/>
          </a:p>
        </p:txBody>
      </p:sp>
      <p:sp>
        <p:nvSpPr>
          <p:cNvPr id="21528" name="Rectangle 12"/>
          <p:cNvSpPr>
            <a:spLocks noChangeArrowheads="1"/>
          </p:cNvSpPr>
          <p:nvPr/>
        </p:nvSpPr>
        <p:spPr bwMode="auto">
          <a:xfrm>
            <a:off x="1331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A</a:t>
            </a:r>
          </a:p>
        </p:txBody>
      </p:sp>
      <p:sp>
        <p:nvSpPr>
          <p:cNvPr id="21529" name="Rectangle 13"/>
          <p:cNvSpPr>
            <a:spLocks noChangeArrowheads="1"/>
          </p:cNvSpPr>
          <p:nvPr/>
        </p:nvSpPr>
        <p:spPr bwMode="auto">
          <a:xfrm>
            <a:off x="2409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9</a:t>
            </a:r>
          </a:p>
        </p:txBody>
      </p:sp>
      <p:sp>
        <p:nvSpPr>
          <p:cNvPr id="21530" name="Rectangle 14"/>
          <p:cNvSpPr>
            <a:spLocks noChangeArrowheads="1"/>
          </p:cNvSpPr>
          <p:nvPr/>
        </p:nvSpPr>
        <p:spPr bwMode="auto">
          <a:xfrm>
            <a:off x="3490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8</a:t>
            </a:r>
          </a:p>
        </p:txBody>
      </p:sp>
      <p:sp>
        <p:nvSpPr>
          <p:cNvPr id="21531" name="Rectangle 15"/>
          <p:cNvSpPr>
            <a:spLocks noChangeArrowheads="1"/>
          </p:cNvSpPr>
          <p:nvPr/>
        </p:nvSpPr>
        <p:spPr bwMode="auto">
          <a:xfrm>
            <a:off x="250825"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F</a:t>
            </a:r>
          </a:p>
        </p:txBody>
      </p:sp>
      <p:sp>
        <p:nvSpPr>
          <p:cNvPr id="21532" name="Rectangle 16"/>
          <p:cNvSpPr>
            <a:spLocks noChangeArrowheads="1"/>
          </p:cNvSpPr>
          <p:nvPr/>
        </p:nvSpPr>
        <p:spPr bwMode="auto">
          <a:xfrm>
            <a:off x="1331913"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E</a:t>
            </a:r>
          </a:p>
        </p:txBody>
      </p:sp>
      <p:sp>
        <p:nvSpPr>
          <p:cNvPr id="21533" name="Rectangle 17"/>
          <p:cNvSpPr>
            <a:spLocks noChangeArrowheads="1"/>
          </p:cNvSpPr>
          <p:nvPr/>
        </p:nvSpPr>
        <p:spPr bwMode="auto">
          <a:xfrm>
            <a:off x="2409825"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D</a:t>
            </a:r>
          </a:p>
        </p:txBody>
      </p:sp>
      <p:sp>
        <p:nvSpPr>
          <p:cNvPr id="21534" name="Rectangle 18"/>
          <p:cNvSpPr>
            <a:spLocks noChangeArrowheads="1"/>
          </p:cNvSpPr>
          <p:nvPr/>
        </p:nvSpPr>
        <p:spPr bwMode="auto">
          <a:xfrm>
            <a:off x="3490913"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C</a:t>
            </a:r>
          </a:p>
        </p:txBody>
      </p:sp>
      <p:sp>
        <p:nvSpPr>
          <p:cNvPr id="21535" name="テキスト ボックス 1"/>
          <p:cNvSpPr txBox="1">
            <a:spLocks noChangeArrowheads="1"/>
          </p:cNvSpPr>
          <p:nvPr/>
        </p:nvSpPr>
        <p:spPr bwMode="auto">
          <a:xfrm>
            <a:off x="6235700" y="2268538"/>
            <a:ext cx="166584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dirty="0"/>
              <a:t>レジスタ</a:t>
            </a:r>
            <a:r>
              <a:rPr lang="en-US" altLang="ja-JP" dirty="0"/>
              <a:t>x1-x31</a:t>
            </a:r>
            <a:endParaRPr lang="ja-JP" altLang="en-US" dirty="0"/>
          </a:p>
        </p:txBody>
      </p:sp>
      <p:sp>
        <p:nvSpPr>
          <p:cNvPr id="21536" name="Rectangle 48"/>
          <p:cNvSpPr>
            <a:spLocks noChangeArrowheads="1"/>
          </p:cNvSpPr>
          <p:nvPr/>
        </p:nvSpPr>
        <p:spPr bwMode="auto">
          <a:xfrm>
            <a:off x="5364163" y="3860800"/>
            <a:ext cx="2995612" cy="303213"/>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37" name="Rectangle 49"/>
          <p:cNvSpPr>
            <a:spLocks noChangeArrowheads="1"/>
          </p:cNvSpPr>
          <p:nvPr/>
        </p:nvSpPr>
        <p:spPr bwMode="auto">
          <a:xfrm>
            <a:off x="7335838" y="38608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2</a:t>
            </a:r>
          </a:p>
        </p:txBody>
      </p:sp>
      <p:sp>
        <p:nvSpPr>
          <p:cNvPr id="21538" name="Rectangle 51"/>
          <p:cNvSpPr>
            <a:spLocks noChangeArrowheads="1"/>
          </p:cNvSpPr>
          <p:nvPr/>
        </p:nvSpPr>
        <p:spPr bwMode="auto">
          <a:xfrm>
            <a:off x="5364163" y="4365625"/>
            <a:ext cx="2979737" cy="28575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39" name="Rectangle 52"/>
          <p:cNvSpPr>
            <a:spLocks noChangeArrowheads="1"/>
          </p:cNvSpPr>
          <p:nvPr/>
        </p:nvSpPr>
        <p:spPr bwMode="auto">
          <a:xfrm>
            <a:off x="7335838" y="436562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3</a:t>
            </a:r>
            <a:endParaRPr lang="ja-JP" altLang="en-US"/>
          </a:p>
        </p:txBody>
      </p:sp>
      <p:sp>
        <p:nvSpPr>
          <p:cNvPr id="21540" name="Line 54"/>
          <p:cNvSpPr>
            <a:spLocks noChangeShapeType="1"/>
          </p:cNvSpPr>
          <p:nvPr/>
        </p:nvSpPr>
        <p:spPr bwMode="auto">
          <a:xfrm flipV="1">
            <a:off x="6616700" y="4652963"/>
            <a:ext cx="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1" name="Line 55"/>
          <p:cNvSpPr>
            <a:spLocks noChangeShapeType="1"/>
          </p:cNvSpPr>
          <p:nvPr/>
        </p:nvSpPr>
        <p:spPr bwMode="auto">
          <a:xfrm flipV="1">
            <a:off x="6616700" y="41481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2" name="Line 50"/>
          <p:cNvSpPr>
            <a:spLocks noChangeShapeType="1"/>
          </p:cNvSpPr>
          <p:nvPr/>
        </p:nvSpPr>
        <p:spPr bwMode="auto">
          <a:xfrm>
            <a:off x="1022351" y="2276475"/>
            <a:ext cx="6313488" cy="22494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3" name="Line 53"/>
          <p:cNvSpPr>
            <a:spLocks noChangeShapeType="1"/>
          </p:cNvSpPr>
          <p:nvPr/>
        </p:nvSpPr>
        <p:spPr bwMode="auto">
          <a:xfrm>
            <a:off x="2049463" y="2228850"/>
            <a:ext cx="5266135" cy="179387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21544" name="Line 53"/>
          <p:cNvSpPr>
            <a:spLocks noChangeShapeType="1"/>
          </p:cNvSpPr>
          <p:nvPr/>
        </p:nvSpPr>
        <p:spPr bwMode="auto">
          <a:xfrm>
            <a:off x="3121025" y="2228850"/>
            <a:ext cx="4214813" cy="123031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5" name="Line 53"/>
          <p:cNvSpPr>
            <a:spLocks noChangeShapeType="1"/>
          </p:cNvSpPr>
          <p:nvPr/>
        </p:nvSpPr>
        <p:spPr bwMode="auto">
          <a:xfrm>
            <a:off x="4192587" y="2228850"/>
            <a:ext cx="3133723" cy="78684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6" name="Text Box 56"/>
          <p:cNvSpPr txBox="1">
            <a:spLocks noChangeArrowheads="1"/>
          </p:cNvSpPr>
          <p:nvPr/>
        </p:nvSpPr>
        <p:spPr bwMode="auto">
          <a:xfrm>
            <a:off x="746125" y="4814888"/>
            <a:ext cx="422102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err="1"/>
              <a:t>16bit</a:t>
            </a:r>
            <a:r>
              <a:rPr lang="ja-JP" altLang="en-US" b="1" dirty="0"/>
              <a:t>を</a:t>
            </a:r>
            <a:r>
              <a:rPr lang="en-US" altLang="ja-JP" b="1" dirty="0"/>
              <a:t>32</a:t>
            </a:r>
            <a:r>
              <a:rPr lang="ja-JP" altLang="en-US" b="1" dirty="0"/>
              <a:t>ビットに拡張する</a:t>
            </a:r>
            <a:r>
              <a:rPr lang="en-US" altLang="ja-JP" b="1" dirty="0" err="1"/>
              <a:t>lhu</a:t>
            </a:r>
            <a:r>
              <a:rPr lang="ja-JP" altLang="en-US" b="1" dirty="0"/>
              <a:t>命令もある</a:t>
            </a:r>
          </a:p>
        </p:txBody>
      </p:sp>
    </p:spTree>
    <p:extLst>
      <p:ext uri="{BB962C8B-B14F-4D97-AF65-F5344CB8AC3E}">
        <p14:creationId xmlns:p14="http://schemas.microsoft.com/office/powerpoint/2010/main" val="1310300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44450"/>
            <a:ext cx="8229600" cy="1143000"/>
          </a:xfrm>
        </p:spPr>
        <p:txBody>
          <a:bodyPr/>
          <a:lstStyle/>
          <a:p>
            <a:pPr eaLnBrk="1" hangingPunct="1"/>
            <a:r>
              <a:rPr lang="en-US" altLang="ja-JP" sz="4000" dirty="0" err="1"/>
              <a:t>sb</a:t>
            </a:r>
            <a:r>
              <a:rPr lang="en-US" altLang="ja-JP" sz="4000" dirty="0"/>
              <a:t>  store byte</a:t>
            </a:r>
          </a:p>
        </p:txBody>
      </p:sp>
      <p:sp>
        <p:nvSpPr>
          <p:cNvPr id="23555" name="Text Box 36"/>
          <p:cNvSpPr txBox="1">
            <a:spLocks noChangeArrowheads="1"/>
          </p:cNvSpPr>
          <p:nvPr/>
        </p:nvSpPr>
        <p:spPr bwMode="auto">
          <a:xfrm>
            <a:off x="4002088" y="169386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LSB</a:t>
            </a:r>
          </a:p>
        </p:txBody>
      </p:sp>
      <p:sp>
        <p:nvSpPr>
          <p:cNvPr id="23556" name="Text Box 37"/>
          <p:cNvSpPr txBox="1">
            <a:spLocks noChangeArrowheads="1"/>
          </p:cNvSpPr>
          <p:nvPr/>
        </p:nvSpPr>
        <p:spPr bwMode="auto">
          <a:xfrm>
            <a:off x="179388" y="1693863"/>
            <a:ext cx="69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MSB</a:t>
            </a:r>
          </a:p>
        </p:txBody>
      </p:sp>
      <p:sp>
        <p:nvSpPr>
          <p:cNvPr id="23557" name="Text Box 45"/>
          <p:cNvSpPr txBox="1">
            <a:spLocks noChangeArrowheads="1"/>
          </p:cNvSpPr>
          <p:nvPr/>
        </p:nvSpPr>
        <p:spPr bwMode="auto">
          <a:xfrm>
            <a:off x="1022350" y="284638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23558" name="Rectangle 48"/>
          <p:cNvSpPr>
            <a:spLocks noChangeArrowheads="1"/>
          </p:cNvSpPr>
          <p:nvPr/>
        </p:nvSpPr>
        <p:spPr bwMode="auto">
          <a:xfrm>
            <a:off x="5373688" y="2781300"/>
            <a:ext cx="2995612" cy="303213"/>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3559" name="Rectangle 49"/>
          <p:cNvSpPr>
            <a:spLocks noChangeArrowheads="1"/>
          </p:cNvSpPr>
          <p:nvPr/>
        </p:nvSpPr>
        <p:spPr bwMode="auto">
          <a:xfrm>
            <a:off x="7345363" y="2781300"/>
            <a:ext cx="1079500" cy="287338"/>
          </a:xfrm>
          <a:prstGeom prst="rect">
            <a:avLst/>
          </a:prstGeom>
          <a:solidFill>
            <a:srgbClr val="FFFF00"/>
          </a:solidFill>
          <a:ln w="9525">
            <a:solidFill>
              <a:schemeClr val="tx1"/>
            </a:solidFill>
            <a:miter lim="800000"/>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en-US" altLang="ja-JP"/>
          </a:p>
        </p:txBody>
      </p:sp>
      <p:sp>
        <p:nvSpPr>
          <p:cNvPr id="23560" name="Rectangle 51"/>
          <p:cNvSpPr>
            <a:spLocks noChangeArrowheads="1"/>
          </p:cNvSpPr>
          <p:nvPr/>
        </p:nvSpPr>
        <p:spPr bwMode="auto">
          <a:xfrm>
            <a:off x="5373688" y="3286125"/>
            <a:ext cx="2979737" cy="28575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3561" name="Rectangle 52"/>
          <p:cNvSpPr>
            <a:spLocks noChangeArrowheads="1"/>
          </p:cNvSpPr>
          <p:nvPr/>
        </p:nvSpPr>
        <p:spPr bwMode="auto">
          <a:xfrm>
            <a:off x="7345363" y="3286125"/>
            <a:ext cx="1079500" cy="287338"/>
          </a:xfrm>
          <a:prstGeom prst="rect">
            <a:avLst/>
          </a:prstGeom>
          <a:solidFill>
            <a:srgbClr val="FF9999"/>
          </a:solidFill>
          <a:ln w="9525">
            <a:solidFill>
              <a:schemeClr val="tx1"/>
            </a:solidFill>
            <a:miter lim="800000"/>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en-US"/>
          </a:p>
        </p:txBody>
      </p:sp>
      <p:sp>
        <p:nvSpPr>
          <p:cNvPr id="23562" name="Text Box 56"/>
          <p:cNvSpPr txBox="1">
            <a:spLocks noChangeArrowheads="1"/>
          </p:cNvSpPr>
          <p:nvPr/>
        </p:nvSpPr>
        <p:spPr bwMode="auto">
          <a:xfrm>
            <a:off x="4322763" y="5106194"/>
            <a:ext cx="4432300" cy="922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dirty="0"/>
              <a:t>上位ビットは切り捨てる</a:t>
            </a:r>
            <a:endParaRPr lang="en-US" altLang="ja-JP" b="1" dirty="0"/>
          </a:p>
          <a:p>
            <a:pPr eaLnBrk="1" hangingPunct="1"/>
            <a:r>
              <a:rPr lang="ja-JP" altLang="en-US" b="1" dirty="0"/>
              <a:t>情報はなくなるけどこれはプログラマの責任</a:t>
            </a:r>
            <a:endParaRPr lang="en-US" altLang="ja-JP" b="1" dirty="0"/>
          </a:p>
          <a:p>
            <a:pPr eaLnBrk="1" hangingPunct="1"/>
            <a:r>
              <a:rPr lang="en-US" altLang="ja-JP" b="1" dirty="0" err="1"/>
              <a:t>sbu</a:t>
            </a:r>
            <a:r>
              <a:rPr lang="ja-JP" altLang="en-US" b="1" dirty="0"/>
              <a:t>は存在しない</a:t>
            </a:r>
          </a:p>
        </p:txBody>
      </p:sp>
      <p:sp>
        <p:nvSpPr>
          <p:cNvPr id="23563" name="Text Box 57"/>
          <p:cNvSpPr txBox="1">
            <a:spLocks noChangeArrowheads="1"/>
          </p:cNvSpPr>
          <p:nvPr/>
        </p:nvSpPr>
        <p:spPr bwMode="auto">
          <a:xfrm>
            <a:off x="3741738" y="1052513"/>
            <a:ext cx="153118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sb </a:t>
            </a:r>
            <a:r>
              <a:rPr lang="en-US" altLang="ja-JP" b="1" dirty="0" err="1"/>
              <a:t>rd,X</a:t>
            </a:r>
            <a:r>
              <a:rPr lang="en-US" altLang="ja-JP" b="1" dirty="0"/>
              <a:t>(rs1 )</a:t>
            </a:r>
            <a:endParaRPr lang="ja-JP" altLang="en-US" b="1" dirty="0"/>
          </a:p>
        </p:txBody>
      </p:sp>
      <p:sp>
        <p:nvSpPr>
          <p:cNvPr id="23564" name="Rectangle 3"/>
          <p:cNvSpPr>
            <a:spLocks noChangeArrowheads="1"/>
          </p:cNvSpPr>
          <p:nvPr/>
        </p:nvSpPr>
        <p:spPr bwMode="auto">
          <a:xfrm>
            <a:off x="3464719" y="2051823"/>
            <a:ext cx="1079500" cy="287338"/>
          </a:xfrm>
          <a:prstGeom prst="rect">
            <a:avLst/>
          </a:prstGeom>
          <a:solidFill>
            <a:srgbClr val="FFFF00"/>
          </a:solidFill>
          <a:ln w="9525">
            <a:solidFill>
              <a:schemeClr val="tx1"/>
            </a:solidFill>
            <a:miter lim="800000"/>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0</a:t>
            </a:r>
          </a:p>
        </p:txBody>
      </p:sp>
      <p:sp>
        <p:nvSpPr>
          <p:cNvPr id="23565" name="Rectangle 4"/>
          <p:cNvSpPr>
            <a:spLocks noChangeArrowheads="1"/>
          </p:cNvSpPr>
          <p:nvPr/>
        </p:nvSpPr>
        <p:spPr bwMode="auto">
          <a:xfrm>
            <a:off x="2415382" y="2060575"/>
            <a:ext cx="1079500" cy="287338"/>
          </a:xfrm>
          <a:prstGeom prst="rect">
            <a:avLst/>
          </a:prstGeom>
          <a:solidFill>
            <a:srgbClr val="FF9999"/>
          </a:solidFill>
          <a:ln w="9525">
            <a:solidFill>
              <a:schemeClr val="tx1"/>
            </a:solidFill>
            <a:miter lim="800000"/>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1</a:t>
            </a:r>
          </a:p>
        </p:txBody>
      </p:sp>
      <p:sp>
        <p:nvSpPr>
          <p:cNvPr id="23566" name="Rectangle 5"/>
          <p:cNvSpPr>
            <a:spLocks noChangeArrowheads="1"/>
          </p:cNvSpPr>
          <p:nvPr/>
        </p:nvSpPr>
        <p:spPr bwMode="auto">
          <a:xfrm>
            <a:off x="1312068" y="2089302"/>
            <a:ext cx="1119981" cy="259578"/>
          </a:xfrm>
          <a:prstGeom prst="rect">
            <a:avLst/>
          </a:prstGeom>
          <a:solidFill>
            <a:srgbClr val="92D050"/>
          </a:solidFill>
          <a:ln w="9525">
            <a:solidFill>
              <a:schemeClr val="tx1"/>
            </a:solidFill>
            <a:miter lim="800000"/>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2</a:t>
            </a:r>
            <a:endParaRPr lang="ja-JP" altLang="en-US" dirty="0"/>
          </a:p>
        </p:txBody>
      </p:sp>
      <p:sp>
        <p:nvSpPr>
          <p:cNvPr id="23567" name="Rectangle 6"/>
          <p:cNvSpPr>
            <a:spLocks noChangeArrowheads="1"/>
          </p:cNvSpPr>
          <p:nvPr/>
        </p:nvSpPr>
        <p:spPr bwMode="auto">
          <a:xfrm>
            <a:off x="222250" y="2084386"/>
            <a:ext cx="1079500" cy="247651"/>
          </a:xfrm>
          <a:prstGeom prst="rect">
            <a:avLst/>
          </a:prstGeom>
          <a:solidFill>
            <a:srgbClr val="FF99FF"/>
          </a:solidFill>
          <a:ln w="9525">
            <a:solidFill>
              <a:schemeClr val="tx1"/>
            </a:solidFill>
            <a:miter lim="800000"/>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3</a:t>
            </a:r>
            <a:endParaRPr lang="ja-JP" altLang="en-US" dirty="0"/>
          </a:p>
        </p:txBody>
      </p:sp>
      <p:sp>
        <p:nvSpPr>
          <p:cNvPr id="23568" name="Rectangle 7"/>
          <p:cNvSpPr>
            <a:spLocks noChangeArrowheads="1"/>
          </p:cNvSpPr>
          <p:nvPr/>
        </p:nvSpPr>
        <p:spPr bwMode="auto">
          <a:xfrm>
            <a:off x="250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7</a:t>
            </a:r>
            <a:endParaRPr lang="ja-JP" altLang="en-US" dirty="0"/>
          </a:p>
        </p:txBody>
      </p:sp>
      <p:sp>
        <p:nvSpPr>
          <p:cNvPr id="23569" name="Rectangle 8"/>
          <p:cNvSpPr>
            <a:spLocks noChangeArrowheads="1"/>
          </p:cNvSpPr>
          <p:nvPr/>
        </p:nvSpPr>
        <p:spPr bwMode="auto">
          <a:xfrm>
            <a:off x="1331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6</a:t>
            </a:r>
            <a:endParaRPr lang="ja-JP" altLang="en-US" dirty="0"/>
          </a:p>
        </p:txBody>
      </p:sp>
      <p:sp>
        <p:nvSpPr>
          <p:cNvPr id="23570" name="Rectangle 9"/>
          <p:cNvSpPr>
            <a:spLocks noChangeArrowheads="1"/>
          </p:cNvSpPr>
          <p:nvPr/>
        </p:nvSpPr>
        <p:spPr bwMode="auto">
          <a:xfrm>
            <a:off x="2409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5</a:t>
            </a:r>
            <a:endParaRPr lang="ja-JP" altLang="en-US" dirty="0"/>
          </a:p>
        </p:txBody>
      </p:sp>
      <p:sp>
        <p:nvSpPr>
          <p:cNvPr id="23571" name="Rectangle 10"/>
          <p:cNvSpPr>
            <a:spLocks noChangeArrowheads="1"/>
          </p:cNvSpPr>
          <p:nvPr/>
        </p:nvSpPr>
        <p:spPr bwMode="auto">
          <a:xfrm>
            <a:off x="3490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4</a:t>
            </a:r>
            <a:endParaRPr lang="ja-JP" altLang="en-US" dirty="0"/>
          </a:p>
        </p:txBody>
      </p:sp>
      <p:sp>
        <p:nvSpPr>
          <p:cNvPr id="23572" name="Rectangle 11"/>
          <p:cNvSpPr>
            <a:spLocks noChangeArrowheads="1"/>
          </p:cNvSpPr>
          <p:nvPr/>
        </p:nvSpPr>
        <p:spPr bwMode="auto">
          <a:xfrm>
            <a:off x="250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B</a:t>
            </a:r>
            <a:endParaRPr lang="ja-JP" altLang="en-US" dirty="0"/>
          </a:p>
        </p:txBody>
      </p:sp>
      <p:sp>
        <p:nvSpPr>
          <p:cNvPr id="23573" name="Rectangle 12"/>
          <p:cNvSpPr>
            <a:spLocks noChangeArrowheads="1"/>
          </p:cNvSpPr>
          <p:nvPr/>
        </p:nvSpPr>
        <p:spPr bwMode="auto">
          <a:xfrm>
            <a:off x="1331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A</a:t>
            </a:r>
          </a:p>
        </p:txBody>
      </p:sp>
      <p:sp>
        <p:nvSpPr>
          <p:cNvPr id="23574" name="Rectangle 13"/>
          <p:cNvSpPr>
            <a:spLocks noChangeArrowheads="1"/>
          </p:cNvSpPr>
          <p:nvPr/>
        </p:nvSpPr>
        <p:spPr bwMode="auto">
          <a:xfrm>
            <a:off x="2409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9</a:t>
            </a:r>
          </a:p>
        </p:txBody>
      </p:sp>
      <p:sp>
        <p:nvSpPr>
          <p:cNvPr id="23575" name="Rectangle 14"/>
          <p:cNvSpPr>
            <a:spLocks noChangeArrowheads="1"/>
          </p:cNvSpPr>
          <p:nvPr/>
        </p:nvSpPr>
        <p:spPr bwMode="auto">
          <a:xfrm>
            <a:off x="3490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8</a:t>
            </a:r>
          </a:p>
        </p:txBody>
      </p:sp>
      <p:sp>
        <p:nvSpPr>
          <p:cNvPr id="23576" name="Rectangle 15"/>
          <p:cNvSpPr>
            <a:spLocks noChangeArrowheads="1"/>
          </p:cNvSpPr>
          <p:nvPr/>
        </p:nvSpPr>
        <p:spPr bwMode="auto">
          <a:xfrm>
            <a:off x="250825"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F</a:t>
            </a:r>
          </a:p>
        </p:txBody>
      </p:sp>
      <p:sp>
        <p:nvSpPr>
          <p:cNvPr id="23577" name="Rectangle 16"/>
          <p:cNvSpPr>
            <a:spLocks noChangeArrowheads="1"/>
          </p:cNvSpPr>
          <p:nvPr/>
        </p:nvSpPr>
        <p:spPr bwMode="auto">
          <a:xfrm>
            <a:off x="1331913"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E</a:t>
            </a:r>
          </a:p>
        </p:txBody>
      </p:sp>
      <p:sp>
        <p:nvSpPr>
          <p:cNvPr id="23578" name="Rectangle 17"/>
          <p:cNvSpPr>
            <a:spLocks noChangeArrowheads="1"/>
          </p:cNvSpPr>
          <p:nvPr/>
        </p:nvSpPr>
        <p:spPr bwMode="auto">
          <a:xfrm>
            <a:off x="2409825"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D</a:t>
            </a:r>
          </a:p>
        </p:txBody>
      </p:sp>
      <p:sp>
        <p:nvSpPr>
          <p:cNvPr id="23579" name="Rectangle 18"/>
          <p:cNvSpPr>
            <a:spLocks noChangeArrowheads="1"/>
          </p:cNvSpPr>
          <p:nvPr/>
        </p:nvSpPr>
        <p:spPr bwMode="auto">
          <a:xfrm>
            <a:off x="3491880"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C</a:t>
            </a:r>
          </a:p>
        </p:txBody>
      </p:sp>
      <p:sp>
        <p:nvSpPr>
          <p:cNvPr id="23580" name="テキスト ボックス 1"/>
          <p:cNvSpPr txBox="1">
            <a:spLocks noChangeArrowheads="1"/>
          </p:cNvSpPr>
          <p:nvPr/>
        </p:nvSpPr>
        <p:spPr bwMode="auto">
          <a:xfrm>
            <a:off x="6235700" y="2268538"/>
            <a:ext cx="166584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dirty="0"/>
              <a:t>レジスタ</a:t>
            </a:r>
            <a:r>
              <a:rPr lang="en-US" altLang="ja-JP" dirty="0"/>
              <a:t>x1-x31</a:t>
            </a:r>
            <a:endParaRPr lang="ja-JP" altLang="en-US" dirty="0"/>
          </a:p>
        </p:txBody>
      </p:sp>
      <p:sp>
        <p:nvSpPr>
          <p:cNvPr id="23581" name="Rectangle 48"/>
          <p:cNvSpPr>
            <a:spLocks noChangeArrowheads="1"/>
          </p:cNvSpPr>
          <p:nvPr/>
        </p:nvSpPr>
        <p:spPr bwMode="auto">
          <a:xfrm>
            <a:off x="5364163" y="3860800"/>
            <a:ext cx="2995612" cy="303213"/>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3582" name="Rectangle 49"/>
          <p:cNvSpPr>
            <a:spLocks noChangeArrowheads="1"/>
          </p:cNvSpPr>
          <p:nvPr/>
        </p:nvSpPr>
        <p:spPr bwMode="auto">
          <a:xfrm>
            <a:off x="7335838" y="3860800"/>
            <a:ext cx="1079500" cy="287338"/>
          </a:xfrm>
          <a:prstGeom prst="rect">
            <a:avLst/>
          </a:prstGeom>
          <a:solidFill>
            <a:srgbClr val="92D050"/>
          </a:solidFill>
          <a:ln w="9525">
            <a:solidFill>
              <a:schemeClr val="tx1"/>
            </a:solidFill>
            <a:miter lim="800000"/>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en-US" altLang="ja-JP"/>
          </a:p>
        </p:txBody>
      </p:sp>
      <p:sp>
        <p:nvSpPr>
          <p:cNvPr id="23583" name="Rectangle 51"/>
          <p:cNvSpPr>
            <a:spLocks noChangeArrowheads="1"/>
          </p:cNvSpPr>
          <p:nvPr/>
        </p:nvSpPr>
        <p:spPr bwMode="auto">
          <a:xfrm>
            <a:off x="5364163" y="4365625"/>
            <a:ext cx="2979737" cy="28575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3584" name="Rectangle 52"/>
          <p:cNvSpPr>
            <a:spLocks noChangeArrowheads="1"/>
          </p:cNvSpPr>
          <p:nvPr/>
        </p:nvSpPr>
        <p:spPr bwMode="auto">
          <a:xfrm>
            <a:off x="7335838" y="4365625"/>
            <a:ext cx="1079500" cy="287338"/>
          </a:xfrm>
          <a:prstGeom prst="rect">
            <a:avLst/>
          </a:prstGeom>
          <a:solidFill>
            <a:srgbClr val="FF99FF"/>
          </a:solidFill>
          <a:ln w="9525">
            <a:solidFill>
              <a:schemeClr val="tx1"/>
            </a:solidFill>
            <a:miter lim="800000"/>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en-US"/>
          </a:p>
        </p:txBody>
      </p:sp>
      <p:sp>
        <p:nvSpPr>
          <p:cNvPr id="23585" name="Line 50"/>
          <p:cNvSpPr>
            <a:spLocks noChangeShapeType="1"/>
          </p:cNvSpPr>
          <p:nvPr/>
        </p:nvSpPr>
        <p:spPr bwMode="auto">
          <a:xfrm>
            <a:off x="4221163" y="2277649"/>
            <a:ext cx="3124200" cy="632239"/>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86" name="Line 53"/>
          <p:cNvSpPr>
            <a:spLocks noChangeShapeType="1"/>
          </p:cNvSpPr>
          <p:nvPr/>
        </p:nvSpPr>
        <p:spPr bwMode="auto">
          <a:xfrm>
            <a:off x="3090863" y="2277648"/>
            <a:ext cx="4327633" cy="1118013"/>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87" name="Line 53"/>
          <p:cNvSpPr>
            <a:spLocks noChangeShapeType="1"/>
          </p:cNvSpPr>
          <p:nvPr/>
        </p:nvSpPr>
        <p:spPr bwMode="auto">
          <a:xfrm>
            <a:off x="2078039" y="2371725"/>
            <a:ext cx="5283200" cy="165735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88" name="Line 53"/>
          <p:cNvSpPr>
            <a:spLocks noChangeShapeType="1"/>
          </p:cNvSpPr>
          <p:nvPr/>
        </p:nvSpPr>
        <p:spPr bwMode="auto">
          <a:xfrm>
            <a:off x="871538" y="2294970"/>
            <a:ext cx="6445250" cy="2183368"/>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Text Box 56">
            <a:extLst>
              <a:ext uri="{FF2B5EF4-FFF2-40B4-BE49-F238E27FC236}">
                <a16:creationId xmlns:a16="http://schemas.microsoft.com/office/drawing/2014/main" id="{AE8BB711-1186-4FCB-85CA-C775F9277033}"/>
              </a:ext>
            </a:extLst>
          </p:cNvPr>
          <p:cNvSpPr txBox="1">
            <a:spLocks noChangeArrowheads="1"/>
          </p:cNvSpPr>
          <p:nvPr/>
        </p:nvSpPr>
        <p:spPr bwMode="auto">
          <a:xfrm>
            <a:off x="525463" y="6100422"/>
            <a:ext cx="265168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dirty="0"/>
              <a:t>レジスタの下位</a:t>
            </a:r>
            <a:r>
              <a:rPr lang="en-US" altLang="ja-JP" b="1" dirty="0"/>
              <a:t>16</a:t>
            </a:r>
            <a:r>
              <a:rPr lang="ja-JP" altLang="en-US" b="1" dirty="0"/>
              <a:t>ビットを</a:t>
            </a:r>
            <a:endParaRPr lang="en-US" altLang="ja-JP" b="1" dirty="0"/>
          </a:p>
          <a:p>
            <a:pPr eaLnBrk="1" hangingPunct="1"/>
            <a:r>
              <a:rPr lang="ja-JP" altLang="en-US" b="1" dirty="0"/>
              <a:t>ストアする</a:t>
            </a:r>
            <a:r>
              <a:rPr lang="en-US" altLang="ja-JP" b="1" dirty="0" err="1"/>
              <a:t>sh</a:t>
            </a:r>
            <a:r>
              <a:rPr lang="ja-JP" altLang="en-US" b="1" dirty="0"/>
              <a:t>もある</a:t>
            </a:r>
            <a:endParaRPr lang="en-US" altLang="ja-JP" b="1" dirty="0"/>
          </a:p>
        </p:txBody>
      </p:sp>
    </p:spTree>
    <p:extLst>
      <p:ext uri="{BB962C8B-B14F-4D97-AF65-F5344CB8AC3E}">
        <p14:creationId xmlns:p14="http://schemas.microsoft.com/office/powerpoint/2010/main" val="2136574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ja-JP"/>
              <a:t>I/O:</a:t>
            </a:r>
            <a:r>
              <a:rPr lang="ja-JP" altLang="en-US"/>
              <a:t>入出力デバイス</a:t>
            </a:r>
          </a:p>
        </p:txBody>
      </p:sp>
      <p:sp>
        <p:nvSpPr>
          <p:cNvPr id="3075" name="Oval 4"/>
          <p:cNvSpPr>
            <a:spLocks noChangeArrowheads="1"/>
          </p:cNvSpPr>
          <p:nvPr/>
        </p:nvSpPr>
        <p:spPr bwMode="auto">
          <a:xfrm>
            <a:off x="1908175" y="2001838"/>
            <a:ext cx="2592388" cy="1152525"/>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CPU</a:t>
            </a:r>
          </a:p>
        </p:txBody>
      </p:sp>
      <p:sp>
        <p:nvSpPr>
          <p:cNvPr id="3076" name="Rectangle 5"/>
          <p:cNvSpPr>
            <a:spLocks noChangeArrowheads="1"/>
          </p:cNvSpPr>
          <p:nvPr/>
        </p:nvSpPr>
        <p:spPr bwMode="auto">
          <a:xfrm>
            <a:off x="2339975" y="3946525"/>
            <a:ext cx="936625" cy="1511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命令</a:t>
            </a:r>
          </a:p>
          <a:p>
            <a:pPr algn="ctr" eaLnBrk="1" hangingPunct="1"/>
            <a:r>
              <a:rPr lang="ja-JP" altLang="en-US"/>
              <a:t>メモリ</a:t>
            </a:r>
          </a:p>
        </p:txBody>
      </p:sp>
      <p:sp>
        <p:nvSpPr>
          <p:cNvPr id="3077" name="Rectangle 6"/>
          <p:cNvSpPr>
            <a:spLocks noChangeArrowheads="1"/>
          </p:cNvSpPr>
          <p:nvPr/>
        </p:nvSpPr>
        <p:spPr bwMode="auto">
          <a:xfrm>
            <a:off x="3276600" y="3946525"/>
            <a:ext cx="936625" cy="1511300"/>
          </a:xfrm>
          <a:prstGeom prst="rect">
            <a:avLst/>
          </a:prstGeom>
          <a:solidFill>
            <a:srgbClr val="FF99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データ</a:t>
            </a:r>
          </a:p>
          <a:p>
            <a:pPr algn="ctr" eaLnBrk="1" hangingPunct="1"/>
            <a:r>
              <a:rPr lang="ja-JP" altLang="en-US"/>
              <a:t>メモリ</a:t>
            </a:r>
          </a:p>
        </p:txBody>
      </p:sp>
      <p:sp>
        <p:nvSpPr>
          <p:cNvPr id="3078" name="AutoShape 7"/>
          <p:cNvSpPr>
            <a:spLocks noChangeArrowheads="1"/>
          </p:cNvSpPr>
          <p:nvPr/>
        </p:nvSpPr>
        <p:spPr bwMode="auto">
          <a:xfrm>
            <a:off x="2700338" y="3298825"/>
            <a:ext cx="215900" cy="503238"/>
          </a:xfrm>
          <a:prstGeom prst="upArrow">
            <a:avLst>
              <a:gd name="adj1" fmla="val 50000"/>
              <a:gd name="adj2" fmla="val 58272"/>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079" name="AutoShape 8"/>
          <p:cNvSpPr>
            <a:spLocks noChangeArrowheads="1"/>
          </p:cNvSpPr>
          <p:nvPr/>
        </p:nvSpPr>
        <p:spPr bwMode="auto">
          <a:xfrm>
            <a:off x="3636963" y="3298825"/>
            <a:ext cx="215900" cy="431800"/>
          </a:xfrm>
          <a:prstGeom prst="upDownArrow">
            <a:avLst>
              <a:gd name="adj1" fmla="val 50000"/>
              <a:gd name="adj2" fmla="val 4000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080" name="Rectangle 9"/>
          <p:cNvSpPr>
            <a:spLocks noChangeArrowheads="1"/>
          </p:cNvSpPr>
          <p:nvPr/>
        </p:nvSpPr>
        <p:spPr bwMode="auto">
          <a:xfrm>
            <a:off x="4645025" y="2722563"/>
            <a:ext cx="1079500" cy="935037"/>
          </a:xfrm>
          <a:prstGeom prst="rect">
            <a:avLst/>
          </a:prstGeom>
          <a:solidFill>
            <a:srgbClr val="66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I/O</a:t>
            </a:r>
          </a:p>
        </p:txBody>
      </p:sp>
      <p:sp>
        <p:nvSpPr>
          <p:cNvPr id="3081" name="Line 10"/>
          <p:cNvSpPr>
            <a:spLocks noChangeShapeType="1"/>
          </p:cNvSpPr>
          <p:nvPr/>
        </p:nvSpPr>
        <p:spPr bwMode="auto">
          <a:xfrm>
            <a:off x="4140200" y="3298825"/>
            <a:ext cx="4318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2" name="Text Box 11"/>
          <p:cNvSpPr txBox="1">
            <a:spLocks noChangeArrowheads="1"/>
          </p:cNvSpPr>
          <p:nvPr/>
        </p:nvSpPr>
        <p:spPr bwMode="auto">
          <a:xfrm>
            <a:off x="4210050" y="3802063"/>
            <a:ext cx="15144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①</a:t>
            </a:r>
            <a:r>
              <a:rPr lang="ja-JP" altLang="en-US"/>
              <a:t>どのように</a:t>
            </a:r>
          </a:p>
          <a:p>
            <a:pPr eaLnBrk="1" hangingPunct="1"/>
            <a:r>
              <a:rPr lang="ja-JP" altLang="en-US"/>
              <a:t>接続するか？</a:t>
            </a:r>
          </a:p>
        </p:txBody>
      </p:sp>
      <p:sp>
        <p:nvSpPr>
          <p:cNvPr id="3083" name="AutoShape 12"/>
          <p:cNvSpPr>
            <a:spLocks noChangeArrowheads="1"/>
          </p:cNvSpPr>
          <p:nvPr/>
        </p:nvSpPr>
        <p:spPr bwMode="auto">
          <a:xfrm>
            <a:off x="5724525" y="2938463"/>
            <a:ext cx="647700" cy="287337"/>
          </a:xfrm>
          <a:prstGeom prst="leftRightArrow">
            <a:avLst>
              <a:gd name="adj1" fmla="val 50000"/>
              <a:gd name="adj2" fmla="val 4508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084" name="Text Box 13"/>
          <p:cNvSpPr txBox="1">
            <a:spLocks noChangeArrowheads="1"/>
          </p:cNvSpPr>
          <p:nvPr/>
        </p:nvSpPr>
        <p:spPr bwMode="auto">
          <a:xfrm>
            <a:off x="6497638" y="2798763"/>
            <a:ext cx="127317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②</a:t>
            </a:r>
            <a:r>
              <a:rPr lang="ja-JP" altLang="en-US"/>
              <a:t>外部との</a:t>
            </a:r>
          </a:p>
          <a:p>
            <a:pPr eaLnBrk="1" hangingPunct="1"/>
            <a:r>
              <a:rPr lang="ja-JP" altLang="en-US"/>
              <a:t>データ転送</a:t>
            </a:r>
          </a:p>
          <a:p>
            <a:pPr eaLnBrk="1" hangingPunct="1"/>
            <a:r>
              <a:rPr lang="ja-JP" altLang="en-US"/>
              <a:t>制御方法</a:t>
            </a:r>
          </a:p>
        </p:txBody>
      </p:sp>
      <p:sp>
        <p:nvSpPr>
          <p:cNvPr id="3085" name="AutoShape 14"/>
          <p:cNvSpPr>
            <a:spLocks noChangeArrowheads="1"/>
          </p:cNvSpPr>
          <p:nvPr/>
        </p:nvSpPr>
        <p:spPr bwMode="auto">
          <a:xfrm>
            <a:off x="5292725" y="1425575"/>
            <a:ext cx="3095625" cy="1081088"/>
          </a:xfrm>
          <a:prstGeom prst="wedgeRoundRectCallout">
            <a:avLst>
              <a:gd name="adj1" fmla="val -47231"/>
              <a:gd name="adj2" fmla="val 7129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一時的に</a:t>
            </a:r>
          </a:p>
          <a:p>
            <a:pPr algn="ctr" eaLnBrk="1" hangingPunct="1"/>
            <a:r>
              <a:rPr lang="ja-JP" altLang="en-US"/>
              <a:t>データを保存するレジスタ、制御用のレジスタを持つ</a:t>
            </a:r>
          </a:p>
        </p:txBody>
      </p:sp>
      <p:sp>
        <p:nvSpPr>
          <p:cNvPr id="3086" name="Text Box 15"/>
          <p:cNvSpPr txBox="1">
            <a:spLocks noChangeArrowheads="1"/>
          </p:cNvSpPr>
          <p:nvPr/>
        </p:nvSpPr>
        <p:spPr bwMode="auto">
          <a:xfrm>
            <a:off x="4624388" y="5262563"/>
            <a:ext cx="328295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I/O:</a:t>
            </a:r>
          </a:p>
          <a:p>
            <a:pPr eaLnBrk="1" hangingPunct="1"/>
            <a:r>
              <a:rPr lang="en-US" altLang="ja-JP" b="1"/>
              <a:t>CPU</a:t>
            </a:r>
            <a:r>
              <a:rPr lang="ja-JP" altLang="en-US" b="1"/>
              <a:t>と外界のやりとりを制御</a:t>
            </a:r>
          </a:p>
          <a:p>
            <a:pPr eaLnBrk="1" hangingPunct="1"/>
            <a:r>
              <a:rPr lang="ja-JP" altLang="en-US" b="1"/>
              <a:t>一時的にデータを蓄えるバッファ</a:t>
            </a:r>
          </a:p>
          <a:p>
            <a:pPr eaLnBrk="1" hangingPunct="1"/>
            <a:r>
              <a:rPr lang="ja-JP" altLang="en-US" b="1"/>
              <a:t>を持つハードウェアモジュール</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3" name="グループ化 112">
            <a:extLst>
              <a:ext uri="{FF2B5EF4-FFF2-40B4-BE49-F238E27FC236}">
                <a16:creationId xmlns:a16="http://schemas.microsoft.com/office/drawing/2014/main" id="{7583E7FF-68FC-47FF-9B42-4E7583DCE185}"/>
              </a:ext>
            </a:extLst>
          </p:cNvPr>
          <p:cNvGrpSpPr/>
          <p:nvPr/>
        </p:nvGrpSpPr>
        <p:grpSpPr>
          <a:xfrm>
            <a:off x="240626" y="5077857"/>
            <a:ext cx="4321175" cy="1165225"/>
            <a:chOff x="250825" y="2047875"/>
            <a:chExt cx="4321175" cy="1165225"/>
          </a:xfrm>
        </p:grpSpPr>
        <p:sp>
          <p:nvSpPr>
            <p:cNvPr id="114" name="Text Box 45">
              <a:extLst>
                <a:ext uri="{FF2B5EF4-FFF2-40B4-BE49-F238E27FC236}">
                  <a16:creationId xmlns:a16="http://schemas.microsoft.com/office/drawing/2014/main" id="{ED1C12A5-2496-4B8F-9280-7A86CDE1D3BC}"/>
                </a:ext>
              </a:extLst>
            </p:cNvPr>
            <p:cNvSpPr txBox="1">
              <a:spLocks noChangeArrowheads="1"/>
            </p:cNvSpPr>
            <p:nvPr/>
          </p:nvSpPr>
          <p:spPr bwMode="auto">
            <a:xfrm>
              <a:off x="1022350" y="284638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115" name="Rectangle 3">
              <a:extLst>
                <a:ext uri="{FF2B5EF4-FFF2-40B4-BE49-F238E27FC236}">
                  <a16:creationId xmlns:a16="http://schemas.microsoft.com/office/drawing/2014/main" id="{970F43AC-DCFD-4482-B408-826377405E5C}"/>
                </a:ext>
              </a:extLst>
            </p:cNvPr>
            <p:cNvSpPr>
              <a:spLocks noChangeArrowheads="1"/>
            </p:cNvSpPr>
            <p:nvPr/>
          </p:nvSpPr>
          <p:spPr bwMode="auto">
            <a:xfrm>
              <a:off x="250825"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3</a:t>
              </a:r>
            </a:p>
          </p:txBody>
        </p:sp>
        <p:sp>
          <p:nvSpPr>
            <p:cNvPr id="116" name="Rectangle 4">
              <a:extLst>
                <a:ext uri="{FF2B5EF4-FFF2-40B4-BE49-F238E27FC236}">
                  <a16:creationId xmlns:a16="http://schemas.microsoft.com/office/drawing/2014/main" id="{4FE08EAC-05C0-4F1D-A1A8-749C8FE28B05}"/>
                </a:ext>
              </a:extLst>
            </p:cNvPr>
            <p:cNvSpPr>
              <a:spLocks noChangeArrowheads="1"/>
            </p:cNvSpPr>
            <p:nvPr/>
          </p:nvSpPr>
          <p:spPr bwMode="auto">
            <a:xfrm>
              <a:off x="1331913"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2</a:t>
              </a:r>
            </a:p>
          </p:txBody>
        </p:sp>
        <p:sp>
          <p:nvSpPr>
            <p:cNvPr id="117" name="Rectangle 5">
              <a:extLst>
                <a:ext uri="{FF2B5EF4-FFF2-40B4-BE49-F238E27FC236}">
                  <a16:creationId xmlns:a16="http://schemas.microsoft.com/office/drawing/2014/main" id="{E0B2ECC9-7C42-40CE-A3C3-A167D37597AD}"/>
                </a:ext>
              </a:extLst>
            </p:cNvPr>
            <p:cNvSpPr>
              <a:spLocks noChangeArrowheads="1"/>
            </p:cNvSpPr>
            <p:nvPr/>
          </p:nvSpPr>
          <p:spPr bwMode="auto">
            <a:xfrm>
              <a:off x="2411413"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1</a:t>
              </a:r>
              <a:endParaRPr lang="ja-JP" altLang="en-US" dirty="0"/>
            </a:p>
          </p:txBody>
        </p:sp>
        <p:sp>
          <p:nvSpPr>
            <p:cNvPr id="118" name="Rectangle 6">
              <a:extLst>
                <a:ext uri="{FF2B5EF4-FFF2-40B4-BE49-F238E27FC236}">
                  <a16:creationId xmlns:a16="http://schemas.microsoft.com/office/drawing/2014/main" id="{16D19374-7EC3-4F4B-B718-761AB07E833E}"/>
                </a:ext>
              </a:extLst>
            </p:cNvPr>
            <p:cNvSpPr>
              <a:spLocks noChangeArrowheads="1"/>
            </p:cNvSpPr>
            <p:nvPr/>
          </p:nvSpPr>
          <p:spPr bwMode="auto">
            <a:xfrm>
              <a:off x="3492500"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0</a:t>
              </a:r>
              <a:r>
                <a:rPr lang="ja-JP" altLang="en-US" dirty="0"/>
                <a:t> </a:t>
              </a:r>
            </a:p>
          </p:txBody>
        </p:sp>
        <p:sp>
          <p:nvSpPr>
            <p:cNvPr id="119" name="Rectangle 7">
              <a:extLst>
                <a:ext uri="{FF2B5EF4-FFF2-40B4-BE49-F238E27FC236}">
                  <a16:creationId xmlns:a16="http://schemas.microsoft.com/office/drawing/2014/main" id="{3E7012AD-D1EE-455A-8A67-C1011D1BA27F}"/>
                </a:ext>
              </a:extLst>
            </p:cNvPr>
            <p:cNvSpPr>
              <a:spLocks noChangeArrowheads="1"/>
            </p:cNvSpPr>
            <p:nvPr/>
          </p:nvSpPr>
          <p:spPr bwMode="auto">
            <a:xfrm>
              <a:off x="250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7</a:t>
              </a:r>
              <a:endParaRPr lang="ja-JP" altLang="en-US" dirty="0"/>
            </a:p>
          </p:txBody>
        </p:sp>
        <p:sp>
          <p:nvSpPr>
            <p:cNvPr id="120" name="Rectangle 8">
              <a:extLst>
                <a:ext uri="{FF2B5EF4-FFF2-40B4-BE49-F238E27FC236}">
                  <a16:creationId xmlns:a16="http://schemas.microsoft.com/office/drawing/2014/main" id="{58A468F0-468D-468F-A4F5-4DDD664B1991}"/>
                </a:ext>
              </a:extLst>
            </p:cNvPr>
            <p:cNvSpPr>
              <a:spLocks noChangeArrowheads="1"/>
            </p:cNvSpPr>
            <p:nvPr/>
          </p:nvSpPr>
          <p:spPr bwMode="auto">
            <a:xfrm>
              <a:off x="1331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6</a:t>
              </a:r>
              <a:endParaRPr lang="ja-JP" altLang="en-US" dirty="0"/>
            </a:p>
          </p:txBody>
        </p:sp>
        <p:sp>
          <p:nvSpPr>
            <p:cNvPr id="121" name="Rectangle 9">
              <a:extLst>
                <a:ext uri="{FF2B5EF4-FFF2-40B4-BE49-F238E27FC236}">
                  <a16:creationId xmlns:a16="http://schemas.microsoft.com/office/drawing/2014/main" id="{C921C7EF-7C7D-47D4-8457-76CE5D641997}"/>
                </a:ext>
              </a:extLst>
            </p:cNvPr>
            <p:cNvSpPr>
              <a:spLocks noChangeArrowheads="1"/>
            </p:cNvSpPr>
            <p:nvPr/>
          </p:nvSpPr>
          <p:spPr bwMode="auto">
            <a:xfrm>
              <a:off x="2409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5</a:t>
              </a:r>
              <a:endParaRPr lang="ja-JP" altLang="en-US" dirty="0"/>
            </a:p>
          </p:txBody>
        </p:sp>
        <p:sp>
          <p:nvSpPr>
            <p:cNvPr id="122" name="Rectangle 10">
              <a:extLst>
                <a:ext uri="{FF2B5EF4-FFF2-40B4-BE49-F238E27FC236}">
                  <a16:creationId xmlns:a16="http://schemas.microsoft.com/office/drawing/2014/main" id="{77901AE4-EF84-4F08-B251-7EB7163FEADC}"/>
                </a:ext>
              </a:extLst>
            </p:cNvPr>
            <p:cNvSpPr>
              <a:spLocks noChangeArrowheads="1"/>
            </p:cNvSpPr>
            <p:nvPr/>
          </p:nvSpPr>
          <p:spPr bwMode="auto">
            <a:xfrm>
              <a:off x="3490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4</a:t>
              </a:r>
              <a:endParaRPr lang="ja-JP" altLang="en-US" dirty="0"/>
            </a:p>
          </p:txBody>
        </p:sp>
        <p:sp>
          <p:nvSpPr>
            <p:cNvPr id="123" name="Rectangle 11">
              <a:extLst>
                <a:ext uri="{FF2B5EF4-FFF2-40B4-BE49-F238E27FC236}">
                  <a16:creationId xmlns:a16="http://schemas.microsoft.com/office/drawing/2014/main" id="{F9ADA246-E208-493D-AE9F-C0EA69FB89E5}"/>
                </a:ext>
              </a:extLst>
            </p:cNvPr>
            <p:cNvSpPr>
              <a:spLocks noChangeArrowheads="1"/>
            </p:cNvSpPr>
            <p:nvPr/>
          </p:nvSpPr>
          <p:spPr bwMode="auto">
            <a:xfrm>
              <a:off x="250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B</a:t>
              </a:r>
              <a:endParaRPr lang="ja-JP" altLang="en-US" dirty="0"/>
            </a:p>
          </p:txBody>
        </p:sp>
        <p:sp>
          <p:nvSpPr>
            <p:cNvPr id="124" name="Rectangle 12">
              <a:extLst>
                <a:ext uri="{FF2B5EF4-FFF2-40B4-BE49-F238E27FC236}">
                  <a16:creationId xmlns:a16="http://schemas.microsoft.com/office/drawing/2014/main" id="{9EB09CB8-ACE6-4F09-86CA-77887B06676F}"/>
                </a:ext>
              </a:extLst>
            </p:cNvPr>
            <p:cNvSpPr>
              <a:spLocks noChangeArrowheads="1"/>
            </p:cNvSpPr>
            <p:nvPr/>
          </p:nvSpPr>
          <p:spPr bwMode="auto">
            <a:xfrm>
              <a:off x="1331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A</a:t>
              </a:r>
            </a:p>
          </p:txBody>
        </p:sp>
        <p:sp>
          <p:nvSpPr>
            <p:cNvPr id="125" name="Rectangle 13">
              <a:extLst>
                <a:ext uri="{FF2B5EF4-FFF2-40B4-BE49-F238E27FC236}">
                  <a16:creationId xmlns:a16="http://schemas.microsoft.com/office/drawing/2014/main" id="{E9FDFA20-7950-4C0C-AE73-7268F61BEB2F}"/>
                </a:ext>
              </a:extLst>
            </p:cNvPr>
            <p:cNvSpPr>
              <a:spLocks noChangeArrowheads="1"/>
            </p:cNvSpPr>
            <p:nvPr/>
          </p:nvSpPr>
          <p:spPr bwMode="auto">
            <a:xfrm>
              <a:off x="2409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9</a:t>
              </a:r>
            </a:p>
          </p:txBody>
        </p:sp>
        <p:sp>
          <p:nvSpPr>
            <p:cNvPr id="126" name="Rectangle 14">
              <a:extLst>
                <a:ext uri="{FF2B5EF4-FFF2-40B4-BE49-F238E27FC236}">
                  <a16:creationId xmlns:a16="http://schemas.microsoft.com/office/drawing/2014/main" id="{F69B3D56-4989-4A52-9623-318B8EAD3C87}"/>
                </a:ext>
              </a:extLst>
            </p:cNvPr>
            <p:cNvSpPr>
              <a:spLocks noChangeArrowheads="1"/>
            </p:cNvSpPr>
            <p:nvPr/>
          </p:nvSpPr>
          <p:spPr bwMode="auto">
            <a:xfrm>
              <a:off x="3490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8</a:t>
              </a:r>
            </a:p>
          </p:txBody>
        </p:sp>
        <p:sp>
          <p:nvSpPr>
            <p:cNvPr id="127" name="Rectangle 15">
              <a:extLst>
                <a:ext uri="{FF2B5EF4-FFF2-40B4-BE49-F238E27FC236}">
                  <a16:creationId xmlns:a16="http://schemas.microsoft.com/office/drawing/2014/main" id="{55FA97E2-EB1E-49B0-90C4-A40FF65D825C}"/>
                </a:ext>
              </a:extLst>
            </p:cNvPr>
            <p:cNvSpPr>
              <a:spLocks noChangeArrowheads="1"/>
            </p:cNvSpPr>
            <p:nvPr/>
          </p:nvSpPr>
          <p:spPr bwMode="auto">
            <a:xfrm>
              <a:off x="250825"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F</a:t>
              </a:r>
            </a:p>
          </p:txBody>
        </p:sp>
        <p:sp>
          <p:nvSpPr>
            <p:cNvPr id="128" name="Rectangle 16">
              <a:extLst>
                <a:ext uri="{FF2B5EF4-FFF2-40B4-BE49-F238E27FC236}">
                  <a16:creationId xmlns:a16="http://schemas.microsoft.com/office/drawing/2014/main" id="{DA0C55ED-9093-42FA-8C43-F89EE7BCA334}"/>
                </a:ext>
              </a:extLst>
            </p:cNvPr>
            <p:cNvSpPr>
              <a:spLocks noChangeArrowheads="1"/>
            </p:cNvSpPr>
            <p:nvPr/>
          </p:nvSpPr>
          <p:spPr bwMode="auto">
            <a:xfrm>
              <a:off x="1331913"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E</a:t>
              </a:r>
            </a:p>
          </p:txBody>
        </p:sp>
        <p:sp>
          <p:nvSpPr>
            <p:cNvPr id="129" name="Rectangle 17">
              <a:extLst>
                <a:ext uri="{FF2B5EF4-FFF2-40B4-BE49-F238E27FC236}">
                  <a16:creationId xmlns:a16="http://schemas.microsoft.com/office/drawing/2014/main" id="{BDB1F9E2-DF90-4688-8D14-B856F14BDAB6}"/>
                </a:ext>
              </a:extLst>
            </p:cNvPr>
            <p:cNvSpPr>
              <a:spLocks noChangeArrowheads="1"/>
            </p:cNvSpPr>
            <p:nvPr/>
          </p:nvSpPr>
          <p:spPr bwMode="auto">
            <a:xfrm>
              <a:off x="2409825"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D</a:t>
              </a:r>
            </a:p>
          </p:txBody>
        </p:sp>
        <p:sp>
          <p:nvSpPr>
            <p:cNvPr id="130" name="Rectangle 18">
              <a:extLst>
                <a:ext uri="{FF2B5EF4-FFF2-40B4-BE49-F238E27FC236}">
                  <a16:creationId xmlns:a16="http://schemas.microsoft.com/office/drawing/2014/main" id="{D42A8402-7811-4019-9FA1-F0D5BFA77E97}"/>
                </a:ext>
              </a:extLst>
            </p:cNvPr>
            <p:cNvSpPr>
              <a:spLocks noChangeArrowheads="1"/>
            </p:cNvSpPr>
            <p:nvPr/>
          </p:nvSpPr>
          <p:spPr bwMode="auto">
            <a:xfrm>
              <a:off x="3490913"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C</a:t>
              </a:r>
            </a:p>
          </p:txBody>
        </p:sp>
      </p:grpSp>
      <p:grpSp>
        <p:nvGrpSpPr>
          <p:cNvPr id="155" name="グループ化 154">
            <a:extLst>
              <a:ext uri="{FF2B5EF4-FFF2-40B4-BE49-F238E27FC236}">
                <a16:creationId xmlns:a16="http://schemas.microsoft.com/office/drawing/2014/main" id="{259A8F6B-F031-462F-98D1-AD16130A310B}"/>
              </a:ext>
            </a:extLst>
          </p:cNvPr>
          <p:cNvGrpSpPr/>
          <p:nvPr/>
        </p:nvGrpSpPr>
        <p:grpSpPr>
          <a:xfrm>
            <a:off x="232714" y="3582987"/>
            <a:ext cx="4321175" cy="1165225"/>
            <a:chOff x="250825" y="2047875"/>
            <a:chExt cx="4321175" cy="1165225"/>
          </a:xfrm>
        </p:grpSpPr>
        <p:sp>
          <p:nvSpPr>
            <p:cNvPr id="156" name="Text Box 45">
              <a:extLst>
                <a:ext uri="{FF2B5EF4-FFF2-40B4-BE49-F238E27FC236}">
                  <a16:creationId xmlns:a16="http://schemas.microsoft.com/office/drawing/2014/main" id="{A5177D62-3AA2-41C5-B74F-DD71EB4E0559}"/>
                </a:ext>
              </a:extLst>
            </p:cNvPr>
            <p:cNvSpPr txBox="1">
              <a:spLocks noChangeArrowheads="1"/>
            </p:cNvSpPr>
            <p:nvPr/>
          </p:nvSpPr>
          <p:spPr bwMode="auto">
            <a:xfrm>
              <a:off x="1022350" y="284638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157" name="Rectangle 3">
              <a:extLst>
                <a:ext uri="{FF2B5EF4-FFF2-40B4-BE49-F238E27FC236}">
                  <a16:creationId xmlns:a16="http://schemas.microsoft.com/office/drawing/2014/main" id="{8B0762B0-8484-4EBB-9955-6C290FC7F66B}"/>
                </a:ext>
              </a:extLst>
            </p:cNvPr>
            <p:cNvSpPr>
              <a:spLocks noChangeArrowheads="1"/>
            </p:cNvSpPr>
            <p:nvPr/>
          </p:nvSpPr>
          <p:spPr bwMode="auto">
            <a:xfrm>
              <a:off x="250825"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3</a:t>
              </a:r>
            </a:p>
          </p:txBody>
        </p:sp>
        <p:sp>
          <p:nvSpPr>
            <p:cNvPr id="158" name="Rectangle 4">
              <a:extLst>
                <a:ext uri="{FF2B5EF4-FFF2-40B4-BE49-F238E27FC236}">
                  <a16:creationId xmlns:a16="http://schemas.microsoft.com/office/drawing/2014/main" id="{35060204-5D11-49E5-A97D-591CCAAA0562}"/>
                </a:ext>
              </a:extLst>
            </p:cNvPr>
            <p:cNvSpPr>
              <a:spLocks noChangeArrowheads="1"/>
            </p:cNvSpPr>
            <p:nvPr/>
          </p:nvSpPr>
          <p:spPr bwMode="auto">
            <a:xfrm>
              <a:off x="1331913"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2</a:t>
              </a:r>
            </a:p>
          </p:txBody>
        </p:sp>
        <p:sp>
          <p:nvSpPr>
            <p:cNvPr id="159" name="Rectangle 5">
              <a:extLst>
                <a:ext uri="{FF2B5EF4-FFF2-40B4-BE49-F238E27FC236}">
                  <a16:creationId xmlns:a16="http://schemas.microsoft.com/office/drawing/2014/main" id="{EC33A996-1526-4D8C-8108-E22AC3851B76}"/>
                </a:ext>
              </a:extLst>
            </p:cNvPr>
            <p:cNvSpPr>
              <a:spLocks noChangeArrowheads="1"/>
            </p:cNvSpPr>
            <p:nvPr/>
          </p:nvSpPr>
          <p:spPr bwMode="auto">
            <a:xfrm>
              <a:off x="2411413"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1</a:t>
              </a:r>
              <a:endParaRPr lang="ja-JP" altLang="en-US" dirty="0"/>
            </a:p>
          </p:txBody>
        </p:sp>
        <p:sp>
          <p:nvSpPr>
            <p:cNvPr id="160" name="Rectangle 6">
              <a:extLst>
                <a:ext uri="{FF2B5EF4-FFF2-40B4-BE49-F238E27FC236}">
                  <a16:creationId xmlns:a16="http://schemas.microsoft.com/office/drawing/2014/main" id="{21C4E6C3-9A23-4EDA-97EF-0A1DDA482AD4}"/>
                </a:ext>
              </a:extLst>
            </p:cNvPr>
            <p:cNvSpPr>
              <a:spLocks noChangeArrowheads="1"/>
            </p:cNvSpPr>
            <p:nvPr/>
          </p:nvSpPr>
          <p:spPr bwMode="auto">
            <a:xfrm>
              <a:off x="3492500"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0</a:t>
              </a:r>
              <a:r>
                <a:rPr lang="ja-JP" altLang="en-US" dirty="0"/>
                <a:t> </a:t>
              </a:r>
            </a:p>
          </p:txBody>
        </p:sp>
        <p:sp>
          <p:nvSpPr>
            <p:cNvPr id="161" name="Rectangle 7">
              <a:extLst>
                <a:ext uri="{FF2B5EF4-FFF2-40B4-BE49-F238E27FC236}">
                  <a16:creationId xmlns:a16="http://schemas.microsoft.com/office/drawing/2014/main" id="{385523B3-B568-41FA-9B2B-6FB9447DEF11}"/>
                </a:ext>
              </a:extLst>
            </p:cNvPr>
            <p:cNvSpPr>
              <a:spLocks noChangeArrowheads="1"/>
            </p:cNvSpPr>
            <p:nvPr/>
          </p:nvSpPr>
          <p:spPr bwMode="auto">
            <a:xfrm>
              <a:off x="250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7</a:t>
              </a:r>
              <a:endParaRPr lang="ja-JP" altLang="en-US" dirty="0"/>
            </a:p>
          </p:txBody>
        </p:sp>
        <p:sp>
          <p:nvSpPr>
            <p:cNvPr id="162" name="Rectangle 8">
              <a:extLst>
                <a:ext uri="{FF2B5EF4-FFF2-40B4-BE49-F238E27FC236}">
                  <a16:creationId xmlns:a16="http://schemas.microsoft.com/office/drawing/2014/main" id="{99070A61-288B-476D-9947-2C401DCC4910}"/>
                </a:ext>
              </a:extLst>
            </p:cNvPr>
            <p:cNvSpPr>
              <a:spLocks noChangeArrowheads="1"/>
            </p:cNvSpPr>
            <p:nvPr/>
          </p:nvSpPr>
          <p:spPr bwMode="auto">
            <a:xfrm>
              <a:off x="1331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6</a:t>
              </a:r>
              <a:endParaRPr lang="ja-JP" altLang="en-US" dirty="0"/>
            </a:p>
          </p:txBody>
        </p:sp>
        <p:sp>
          <p:nvSpPr>
            <p:cNvPr id="163" name="Rectangle 9">
              <a:extLst>
                <a:ext uri="{FF2B5EF4-FFF2-40B4-BE49-F238E27FC236}">
                  <a16:creationId xmlns:a16="http://schemas.microsoft.com/office/drawing/2014/main" id="{6B6E8ABD-D97C-4636-8AA1-CFED6DCB8C2A}"/>
                </a:ext>
              </a:extLst>
            </p:cNvPr>
            <p:cNvSpPr>
              <a:spLocks noChangeArrowheads="1"/>
            </p:cNvSpPr>
            <p:nvPr/>
          </p:nvSpPr>
          <p:spPr bwMode="auto">
            <a:xfrm>
              <a:off x="2409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5</a:t>
              </a:r>
              <a:endParaRPr lang="ja-JP" altLang="en-US" dirty="0"/>
            </a:p>
          </p:txBody>
        </p:sp>
        <p:sp>
          <p:nvSpPr>
            <p:cNvPr id="164" name="Rectangle 10">
              <a:extLst>
                <a:ext uri="{FF2B5EF4-FFF2-40B4-BE49-F238E27FC236}">
                  <a16:creationId xmlns:a16="http://schemas.microsoft.com/office/drawing/2014/main" id="{6298BD06-1AE1-44FB-A4E5-3602BA6233CB}"/>
                </a:ext>
              </a:extLst>
            </p:cNvPr>
            <p:cNvSpPr>
              <a:spLocks noChangeArrowheads="1"/>
            </p:cNvSpPr>
            <p:nvPr/>
          </p:nvSpPr>
          <p:spPr bwMode="auto">
            <a:xfrm>
              <a:off x="3490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4</a:t>
              </a:r>
              <a:endParaRPr lang="ja-JP" altLang="en-US" dirty="0"/>
            </a:p>
          </p:txBody>
        </p:sp>
        <p:sp>
          <p:nvSpPr>
            <p:cNvPr id="165" name="Rectangle 11">
              <a:extLst>
                <a:ext uri="{FF2B5EF4-FFF2-40B4-BE49-F238E27FC236}">
                  <a16:creationId xmlns:a16="http://schemas.microsoft.com/office/drawing/2014/main" id="{0FCCF5E3-4E13-450B-8817-EAF0BCD5ECE6}"/>
                </a:ext>
              </a:extLst>
            </p:cNvPr>
            <p:cNvSpPr>
              <a:spLocks noChangeArrowheads="1"/>
            </p:cNvSpPr>
            <p:nvPr/>
          </p:nvSpPr>
          <p:spPr bwMode="auto">
            <a:xfrm>
              <a:off x="250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B</a:t>
              </a:r>
              <a:endParaRPr lang="ja-JP" altLang="en-US" dirty="0"/>
            </a:p>
          </p:txBody>
        </p:sp>
        <p:sp>
          <p:nvSpPr>
            <p:cNvPr id="166" name="Rectangle 12">
              <a:extLst>
                <a:ext uri="{FF2B5EF4-FFF2-40B4-BE49-F238E27FC236}">
                  <a16:creationId xmlns:a16="http://schemas.microsoft.com/office/drawing/2014/main" id="{E6E1E0F0-0A10-45B5-9496-70C59FBD1C82}"/>
                </a:ext>
              </a:extLst>
            </p:cNvPr>
            <p:cNvSpPr>
              <a:spLocks noChangeArrowheads="1"/>
            </p:cNvSpPr>
            <p:nvPr/>
          </p:nvSpPr>
          <p:spPr bwMode="auto">
            <a:xfrm>
              <a:off x="1331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A</a:t>
              </a:r>
            </a:p>
          </p:txBody>
        </p:sp>
        <p:sp>
          <p:nvSpPr>
            <p:cNvPr id="167" name="Rectangle 13">
              <a:extLst>
                <a:ext uri="{FF2B5EF4-FFF2-40B4-BE49-F238E27FC236}">
                  <a16:creationId xmlns:a16="http://schemas.microsoft.com/office/drawing/2014/main" id="{9265825B-E7B9-43A7-9452-19E13F216A3B}"/>
                </a:ext>
              </a:extLst>
            </p:cNvPr>
            <p:cNvSpPr>
              <a:spLocks noChangeArrowheads="1"/>
            </p:cNvSpPr>
            <p:nvPr/>
          </p:nvSpPr>
          <p:spPr bwMode="auto">
            <a:xfrm>
              <a:off x="2409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9</a:t>
              </a:r>
            </a:p>
          </p:txBody>
        </p:sp>
        <p:sp>
          <p:nvSpPr>
            <p:cNvPr id="168" name="Rectangle 14">
              <a:extLst>
                <a:ext uri="{FF2B5EF4-FFF2-40B4-BE49-F238E27FC236}">
                  <a16:creationId xmlns:a16="http://schemas.microsoft.com/office/drawing/2014/main" id="{16F5A523-A82B-4F4B-B5FA-6BCC5A9060EF}"/>
                </a:ext>
              </a:extLst>
            </p:cNvPr>
            <p:cNvSpPr>
              <a:spLocks noChangeArrowheads="1"/>
            </p:cNvSpPr>
            <p:nvPr/>
          </p:nvSpPr>
          <p:spPr bwMode="auto">
            <a:xfrm>
              <a:off x="3490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8</a:t>
              </a:r>
            </a:p>
          </p:txBody>
        </p:sp>
        <p:sp>
          <p:nvSpPr>
            <p:cNvPr id="169" name="Rectangle 15">
              <a:extLst>
                <a:ext uri="{FF2B5EF4-FFF2-40B4-BE49-F238E27FC236}">
                  <a16:creationId xmlns:a16="http://schemas.microsoft.com/office/drawing/2014/main" id="{B78FCD4A-A0E8-4758-BE4C-1AB30B738241}"/>
                </a:ext>
              </a:extLst>
            </p:cNvPr>
            <p:cNvSpPr>
              <a:spLocks noChangeArrowheads="1"/>
            </p:cNvSpPr>
            <p:nvPr/>
          </p:nvSpPr>
          <p:spPr bwMode="auto">
            <a:xfrm>
              <a:off x="250825"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F</a:t>
              </a:r>
            </a:p>
          </p:txBody>
        </p:sp>
        <p:sp>
          <p:nvSpPr>
            <p:cNvPr id="170" name="Rectangle 16">
              <a:extLst>
                <a:ext uri="{FF2B5EF4-FFF2-40B4-BE49-F238E27FC236}">
                  <a16:creationId xmlns:a16="http://schemas.microsoft.com/office/drawing/2014/main" id="{7D56C03E-CF92-4B56-A693-D172946C9EB9}"/>
                </a:ext>
              </a:extLst>
            </p:cNvPr>
            <p:cNvSpPr>
              <a:spLocks noChangeArrowheads="1"/>
            </p:cNvSpPr>
            <p:nvPr/>
          </p:nvSpPr>
          <p:spPr bwMode="auto">
            <a:xfrm>
              <a:off x="1331913"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E</a:t>
              </a:r>
            </a:p>
          </p:txBody>
        </p:sp>
        <p:sp>
          <p:nvSpPr>
            <p:cNvPr id="171" name="Rectangle 17">
              <a:extLst>
                <a:ext uri="{FF2B5EF4-FFF2-40B4-BE49-F238E27FC236}">
                  <a16:creationId xmlns:a16="http://schemas.microsoft.com/office/drawing/2014/main" id="{DCAE6FC7-87E2-4575-9D84-F931A8B4B624}"/>
                </a:ext>
              </a:extLst>
            </p:cNvPr>
            <p:cNvSpPr>
              <a:spLocks noChangeArrowheads="1"/>
            </p:cNvSpPr>
            <p:nvPr/>
          </p:nvSpPr>
          <p:spPr bwMode="auto">
            <a:xfrm>
              <a:off x="2409825"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D</a:t>
              </a:r>
            </a:p>
          </p:txBody>
        </p:sp>
        <p:sp>
          <p:nvSpPr>
            <p:cNvPr id="172" name="Rectangle 18">
              <a:extLst>
                <a:ext uri="{FF2B5EF4-FFF2-40B4-BE49-F238E27FC236}">
                  <a16:creationId xmlns:a16="http://schemas.microsoft.com/office/drawing/2014/main" id="{069EFEF8-2599-4060-B615-56C02BC708A4}"/>
                </a:ext>
              </a:extLst>
            </p:cNvPr>
            <p:cNvSpPr>
              <a:spLocks noChangeArrowheads="1"/>
            </p:cNvSpPr>
            <p:nvPr/>
          </p:nvSpPr>
          <p:spPr bwMode="auto">
            <a:xfrm>
              <a:off x="3490913"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C</a:t>
              </a:r>
            </a:p>
          </p:txBody>
        </p:sp>
      </p:grpSp>
      <p:grpSp>
        <p:nvGrpSpPr>
          <p:cNvPr id="94" name="グループ化 93">
            <a:extLst>
              <a:ext uri="{FF2B5EF4-FFF2-40B4-BE49-F238E27FC236}">
                <a16:creationId xmlns:a16="http://schemas.microsoft.com/office/drawing/2014/main" id="{40334EEB-DA6D-4EE0-8560-802FDF6C86F2}"/>
              </a:ext>
            </a:extLst>
          </p:cNvPr>
          <p:cNvGrpSpPr/>
          <p:nvPr/>
        </p:nvGrpSpPr>
        <p:grpSpPr>
          <a:xfrm>
            <a:off x="242887" y="2039938"/>
            <a:ext cx="4321175" cy="1165225"/>
            <a:chOff x="250825" y="2047875"/>
            <a:chExt cx="4321175" cy="1165225"/>
          </a:xfrm>
        </p:grpSpPr>
        <p:sp>
          <p:nvSpPr>
            <p:cNvPr id="95" name="Text Box 45">
              <a:extLst>
                <a:ext uri="{FF2B5EF4-FFF2-40B4-BE49-F238E27FC236}">
                  <a16:creationId xmlns:a16="http://schemas.microsoft.com/office/drawing/2014/main" id="{C23688FA-90AC-4B54-83C1-C20147C03759}"/>
                </a:ext>
              </a:extLst>
            </p:cNvPr>
            <p:cNvSpPr txBox="1">
              <a:spLocks noChangeArrowheads="1"/>
            </p:cNvSpPr>
            <p:nvPr/>
          </p:nvSpPr>
          <p:spPr bwMode="auto">
            <a:xfrm>
              <a:off x="1022350" y="284638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96" name="Rectangle 3">
              <a:extLst>
                <a:ext uri="{FF2B5EF4-FFF2-40B4-BE49-F238E27FC236}">
                  <a16:creationId xmlns:a16="http://schemas.microsoft.com/office/drawing/2014/main" id="{2E7C35DE-D5C5-47AC-B95C-986C26269C14}"/>
                </a:ext>
              </a:extLst>
            </p:cNvPr>
            <p:cNvSpPr>
              <a:spLocks noChangeArrowheads="1"/>
            </p:cNvSpPr>
            <p:nvPr/>
          </p:nvSpPr>
          <p:spPr bwMode="auto">
            <a:xfrm>
              <a:off x="250825"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3</a:t>
              </a:r>
            </a:p>
          </p:txBody>
        </p:sp>
        <p:sp>
          <p:nvSpPr>
            <p:cNvPr id="97" name="Rectangle 4">
              <a:extLst>
                <a:ext uri="{FF2B5EF4-FFF2-40B4-BE49-F238E27FC236}">
                  <a16:creationId xmlns:a16="http://schemas.microsoft.com/office/drawing/2014/main" id="{F73EE401-0B84-4814-9619-B3AF66768E7D}"/>
                </a:ext>
              </a:extLst>
            </p:cNvPr>
            <p:cNvSpPr>
              <a:spLocks noChangeArrowheads="1"/>
            </p:cNvSpPr>
            <p:nvPr/>
          </p:nvSpPr>
          <p:spPr bwMode="auto">
            <a:xfrm>
              <a:off x="1331913"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2</a:t>
              </a:r>
            </a:p>
          </p:txBody>
        </p:sp>
        <p:sp>
          <p:nvSpPr>
            <p:cNvPr id="98" name="Rectangle 5">
              <a:extLst>
                <a:ext uri="{FF2B5EF4-FFF2-40B4-BE49-F238E27FC236}">
                  <a16:creationId xmlns:a16="http://schemas.microsoft.com/office/drawing/2014/main" id="{24ACEC67-DAD8-4573-9A4A-C7789A499CF6}"/>
                </a:ext>
              </a:extLst>
            </p:cNvPr>
            <p:cNvSpPr>
              <a:spLocks noChangeArrowheads="1"/>
            </p:cNvSpPr>
            <p:nvPr/>
          </p:nvSpPr>
          <p:spPr bwMode="auto">
            <a:xfrm>
              <a:off x="2411413"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1</a:t>
              </a:r>
              <a:endParaRPr lang="ja-JP" altLang="en-US" dirty="0"/>
            </a:p>
          </p:txBody>
        </p:sp>
        <p:sp>
          <p:nvSpPr>
            <p:cNvPr id="99" name="Rectangle 6">
              <a:extLst>
                <a:ext uri="{FF2B5EF4-FFF2-40B4-BE49-F238E27FC236}">
                  <a16:creationId xmlns:a16="http://schemas.microsoft.com/office/drawing/2014/main" id="{91E32188-5EE4-4500-B41B-88E6B81E973D}"/>
                </a:ext>
              </a:extLst>
            </p:cNvPr>
            <p:cNvSpPr>
              <a:spLocks noChangeArrowheads="1"/>
            </p:cNvSpPr>
            <p:nvPr/>
          </p:nvSpPr>
          <p:spPr bwMode="auto">
            <a:xfrm>
              <a:off x="3492500" y="20478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0</a:t>
              </a:r>
              <a:r>
                <a:rPr lang="ja-JP" altLang="en-US" dirty="0"/>
                <a:t> </a:t>
              </a:r>
            </a:p>
          </p:txBody>
        </p:sp>
        <p:sp>
          <p:nvSpPr>
            <p:cNvPr id="100" name="Rectangle 7">
              <a:extLst>
                <a:ext uri="{FF2B5EF4-FFF2-40B4-BE49-F238E27FC236}">
                  <a16:creationId xmlns:a16="http://schemas.microsoft.com/office/drawing/2014/main" id="{6F9BA194-1FEE-4592-9E2C-466093CBB77A}"/>
                </a:ext>
              </a:extLst>
            </p:cNvPr>
            <p:cNvSpPr>
              <a:spLocks noChangeArrowheads="1"/>
            </p:cNvSpPr>
            <p:nvPr/>
          </p:nvSpPr>
          <p:spPr bwMode="auto">
            <a:xfrm>
              <a:off x="250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7</a:t>
              </a:r>
              <a:endParaRPr lang="ja-JP" altLang="en-US" dirty="0"/>
            </a:p>
          </p:txBody>
        </p:sp>
        <p:sp>
          <p:nvSpPr>
            <p:cNvPr id="101" name="Rectangle 8">
              <a:extLst>
                <a:ext uri="{FF2B5EF4-FFF2-40B4-BE49-F238E27FC236}">
                  <a16:creationId xmlns:a16="http://schemas.microsoft.com/office/drawing/2014/main" id="{A9F058EA-215F-4F1A-B74F-A36FF4048910}"/>
                </a:ext>
              </a:extLst>
            </p:cNvPr>
            <p:cNvSpPr>
              <a:spLocks noChangeArrowheads="1"/>
            </p:cNvSpPr>
            <p:nvPr/>
          </p:nvSpPr>
          <p:spPr bwMode="auto">
            <a:xfrm>
              <a:off x="1331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6</a:t>
              </a:r>
              <a:endParaRPr lang="ja-JP" altLang="en-US" dirty="0"/>
            </a:p>
          </p:txBody>
        </p:sp>
        <p:sp>
          <p:nvSpPr>
            <p:cNvPr id="102" name="Rectangle 9">
              <a:extLst>
                <a:ext uri="{FF2B5EF4-FFF2-40B4-BE49-F238E27FC236}">
                  <a16:creationId xmlns:a16="http://schemas.microsoft.com/office/drawing/2014/main" id="{B8CFA1E8-1FA1-40E8-B6FC-87F95C6B6129}"/>
                </a:ext>
              </a:extLst>
            </p:cNvPr>
            <p:cNvSpPr>
              <a:spLocks noChangeArrowheads="1"/>
            </p:cNvSpPr>
            <p:nvPr/>
          </p:nvSpPr>
          <p:spPr bwMode="auto">
            <a:xfrm>
              <a:off x="2409825"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5</a:t>
              </a:r>
              <a:endParaRPr lang="ja-JP" altLang="en-US" dirty="0"/>
            </a:p>
          </p:txBody>
        </p:sp>
        <p:sp>
          <p:nvSpPr>
            <p:cNvPr id="103" name="Rectangle 10">
              <a:extLst>
                <a:ext uri="{FF2B5EF4-FFF2-40B4-BE49-F238E27FC236}">
                  <a16:creationId xmlns:a16="http://schemas.microsoft.com/office/drawing/2014/main" id="{4FAD3516-8BB2-48DD-B9CE-487F5F73B93B}"/>
                </a:ext>
              </a:extLst>
            </p:cNvPr>
            <p:cNvSpPr>
              <a:spLocks noChangeArrowheads="1"/>
            </p:cNvSpPr>
            <p:nvPr/>
          </p:nvSpPr>
          <p:spPr bwMode="auto">
            <a:xfrm>
              <a:off x="3490913" y="23352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4</a:t>
              </a:r>
              <a:endParaRPr lang="ja-JP" altLang="en-US" dirty="0"/>
            </a:p>
          </p:txBody>
        </p:sp>
        <p:sp>
          <p:nvSpPr>
            <p:cNvPr id="104" name="Rectangle 11">
              <a:extLst>
                <a:ext uri="{FF2B5EF4-FFF2-40B4-BE49-F238E27FC236}">
                  <a16:creationId xmlns:a16="http://schemas.microsoft.com/office/drawing/2014/main" id="{079F4D1D-0D3E-4D45-8225-145727F96A14}"/>
                </a:ext>
              </a:extLst>
            </p:cNvPr>
            <p:cNvSpPr>
              <a:spLocks noChangeArrowheads="1"/>
            </p:cNvSpPr>
            <p:nvPr/>
          </p:nvSpPr>
          <p:spPr bwMode="auto">
            <a:xfrm>
              <a:off x="250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B</a:t>
              </a:r>
              <a:endParaRPr lang="ja-JP" altLang="en-US" dirty="0"/>
            </a:p>
          </p:txBody>
        </p:sp>
        <p:sp>
          <p:nvSpPr>
            <p:cNvPr id="105" name="Rectangle 12">
              <a:extLst>
                <a:ext uri="{FF2B5EF4-FFF2-40B4-BE49-F238E27FC236}">
                  <a16:creationId xmlns:a16="http://schemas.microsoft.com/office/drawing/2014/main" id="{D85F3390-C465-4B87-9A2D-78FB11B06674}"/>
                </a:ext>
              </a:extLst>
            </p:cNvPr>
            <p:cNvSpPr>
              <a:spLocks noChangeArrowheads="1"/>
            </p:cNvSpPr>
            <p:nvPr/>
          </p:nvSpPr>
          <p:spPr bwMode="auto">
            <a:xfrm>
              <a:off x="1331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A</a:t>
              </a:r>
            </a:p>
          </p:txBody>
        </p:sp>
        <p:sp>
          <p:nvSpPr>
            <p:cNvPr id="106" name="Rectangle 13">
              <a:extLst>
                <a:ext uri="{FF2B5EF4-FFF2-40B4-BE49-F238E27FC236}">
                  <a16:creationId xmlns:a16="http://schemas.microsoft.com/office/drawing/2014/main" id="{CC16FE63-B8AF-42D4-B2CB-079B7CCA7A86}"/>
                </a:ext>
              </a:extLst>
            </p:cNvPr>
            <p:cNvSpPr>
              <a:spLocks noChangeArrowheads="1"/>
            </p:cNvSpPr>
            <p:nvPr/>
          </p:nvSpPr>
          <p:spPr bwMode="auto">
            <a:xfrm>
              <a:off x="2409825"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9</a:t>
              </a:r>
            </a:p>
          </p:txBody>
        </p:sp>
        <p:sp>
          <p:nvSpPr>
            <p:cNvPr id="107" name="Rectangle 14">
              <a:extLst>
                <a:ext uri="{FF2B5EF4-FFF2-40B4-BE49-F238E27FC236}">
                  <a16:creationId xmlns:a16="http://schemas.microsoft.com/office/drawing/2014/main" id="{6BA9C488-7ADE-4571-8BE8-892A3091992B}"/>
                </a:ext>
              </a:extLst>
            </p:cNvPr>
            <p:cNvSpPr>
              <a:spLocks noChangeArrowheads="1"/>
            </p:cNvSpPr>
            <p:nvPr/>
          </p:nvSpPr>
          <p:spPr bwMode="auto">
            <a:xfrm>
              <a:off x="3490913" y="2624138"/>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8</a:t>
              </a:r>
            </a:p>
          </p:txBody>
        </p:sp>
        <p:sp>
          <p:nvSpPr>
            <p:cNvPr id="108" name="Rectangle 15">
              <a:extLst>
                <a:ext uri="{FF2B5EF4-FFF2-40B4-BE49-F238E27FC236}">
                  <a16:creationId xmlns:a16="http://schemas.microsoft.com/office/drawing/2014/main" id="{F4576091-186D-45E8-A1D4-65506EDDA223}"/>
                </a:ext>
              </a:extLst>
            </p:cNvPr>
            <p:cNvSpPr>
              <a:spLocks noChangeArrowheads="1"/>
            </p:cNvSpPr>
            <p:nvPr/>
          </p:nvSpPr>
          <p:spPr bwMode="auto">
            <a:xfrm>
              <a:off x="250825"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F</a:t>
              </a:r>
            </a:p>
          </p:txBody>
        </p:sp>
        <p:sp>
          <p:nvSpPr>
            <p:cNvPr id="109" name="Rectangle 16">
              <a:extLst>
                <a:ext uri="{FF2B5EF4-FFF2-40B4-BE49-F238E27FC236}">
                  <a16:creationId xmlns:a16="http://schemas.microsoft.com/office/drawing/2014/main" id="{615C57ED-0BCA-40E1-923A-46961B157583}"/>
                </a:ext>
              </a:extLst>
            </p:cNvPr>
            <p:cNvSpPr>
              <a:spLocks noChangeArrowheads="1"/>
            </p:cNvSpPr>
            <p:nvPr/>
          </p:nvSpPr>
          <p:spPr bwMode="auto">
            <a:xfrm>
              <a:off x="1331913" y="29114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E</a:t>
              </a:r>
            </a:p>
          </p:txBody>
        </p:sp>
        <p:sp>
          <p:nvSpPr>
            <p:cNvPr id="111" name="Rectangle 17">
              <a:extLst>
                <a:ext uri="{FF2B5EF4-FFF2-40B4-BE49-F238E27FC236}">
                  <a16:creationId xmlns:a16="http://schemas.microsoft.com/office/drawing/2014/main" id="{D0AEFE69-61F3-4776-BF8C-B45A50B2ABE5}"/>
                </a:ext>
              </a:extLst>
            </p:cNvPr>
            <p:cNvSpPr>
              <a:spLocks noChangeArrowheads="1"/>
            </p:cNvSpPr>
            <p:nvPr/>
          </p:nvSpPr>
          <p:spPr bwMode="auto">
            <a:xfrm>
              <a:off x="2409825"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D</a:t>
              </a:r>
            </a:p>
          </p:txBody>
        </p:sp>
        <p:sp>
          <p:nvSpPr>
            <p:cNvPr id="112" name="Rectangle 18">
              <a:extLst>
                <a:ext uri="{FF2B5EF4-FFF2-40B4-BE49-F238E27FC236}">
                  <a16:creationId xmlns:a16="http://schemas.microsoft.com/office/drawing/2014/main" id="{9AFA4A9E-AA83-40F7-A883-56D4E73109AB}"/>
                </a:ext>
              </a:extLst>
            </p:cNvPr>
            <p:cNvSpPr>
              <a:spLocks noChangeArrowheads="1"/>
            </p:cNvSpPr>
            <p:nvPr/>
          </p:nvSpPr>
          <p:spPr bwMode="auto">
            <a:xfrm>
              <a:off x="3490913" y="291306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C</a:t>
              </a:r>
            </a:p>
          </p:txBody>
        </p:sp>
      </p:grpSp>
      <p:sp>
        <p:nvSpPr>
          <p:cNvPr id="24578" name="Rectangle 2"/>
          <p:cNvSpPr>
            <a:spLocks noGrp="1" noChangeArrowheads="1"/>
          </p:cNvSpPr>
          <p:nvPr>
            <p:ph type="title"/>
          </p:nvPr>
        </p:nvSpPr>
        <p:spPr>
          <a:xfrm>
            <a:off x="490538" y="217488"/>
            <a:ext cx="8229600" cy="1143000"/>
          </a:xfrm>
        </p:spPr>
        <p:txBody>
          <a:bodyPr/>
          <a:lstStyle/>
          <a:p>
            <a:pPr eaLnBrk="1" hangingPunct="1"/>
            <a:r>
              <a:rPr lang="ja-JP" altLang="en-US" dirty="0"/>
              <a:t>ミスアラインメント</a:t>
            </a:r>
          </a:p>
        </p:txBody>
      </p:sp>
      <p:sp>
        <p:nvSpPr>
          <p:cNvPr id="24579" name="Text Box 36"/>
          <p:cNvSpPr txBox="1">
            <a:spLocks noChangeArrowheads="1"/>
          </p:cNvSpPr>
          <p:nvPr/>
        </p:nvSpPr>
        <p:spPr bwMode="auto">
          <a:xfrm>
            <a:off x="4002088" y="169386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LSB</a:t>
            </a:r>
          </a:p>
        </p:txBody>
      </p:sp>
      <p:sp>
        <p:nvSpPr>
          <p:cNvPr id="24580" name="Text Box 37"/>
          <p:cNvSpPr txBox="1">
            <a:spLocks noChangeArrowheads="1"/>
          </p:cNvSpPr>
          <p:nvPr/>
        </p:nvSpPr>
        <p:spPr bwMode="auto">
          <a:xfrm>
            <a:off x="179388" y="1693863"/>
            <a:ext cx="69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MSB</a:t>
            </a:r>
          </a:p>
        </p:txBody>
      </p:sp>
      <p:sp>
        <p:nvSpPr>
          <p:cNvPr id="24582" name="Rectangle 48"/>
          <p:cNvSpPr>
            <a:spLocks noChangeArrowheads="1"/>
          </p:cNvSpPr>
          <p:nvPr/>
        </p:nvSpPr>
        <p:spPr bwMode="auto">
          <a:xfrm>
            <a:off x="5373688" y="2781300"/>
            <a:ext cx="2995612" cy="303213"/>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4599" name="Line 53"/>
          <p:cNvSpPr>
            <a:spLocks noChangeShapeType="1"/>
          </p:cNvSpPr>
          <p:nvPr/>
        </p:nvSpPr>
        <p:spPr bwMode="auto">
          <a:xfrm>
            <a:off x="285750" y="2168525"/>
            <a:ext cx="4572000" cy="6905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600" name="テキスト ボックス 1"/>
          <p:cNvSpPr txBox="1">
            <a:spLocks noChangeArrowheads="1"/>
          </p:cNvSpPr>
          <p:nvPr/>
        </p:nvSpPr>
        <p:spPr bwMode="auto">
          <a:xfrm>
            <a:off x="4932363" y="2268538"/>
            <a:ext cx="137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dirty="0" err="1"/>
              <a:t>lw</a:t>
            </a:r>
            <a:r>
              <a:rPr lang="en-US" altLang="ja-JP" dirty="0"/>
              <a:t> x1,0</a:t>
            </a:r>
            <a:r>
              <a:rPr lang="ja-JP" altLang="en-US" dirty="0"/>
              <a:t>（</a:t>
            </a:r>
            <a:r>
              <a:rPr lang="en-US" altLang="ja-JP" dirty="0"/>
              <a:t>x0</a:t>
            </a:r>
            <a:r>
              <a:rPr lang="ja-JP" altLang="en-US" dirty="0"/>
              <a:t>）</a:t>
            </a:r>
          </a:p>
        </p:txBody>
      </p:sp>
      <p:sp>
        <p:nvSpPr>
          <p:cNvPr id="24601" name="テキスト ボックス 2"/>
          <p:cNvSpPr txBox="1">
            <a:spLocks noChangeArrowheads="1"/>
          </p:cNvSpPr>
          <p:nvPr/>
        </p:nvSpPr>
        <p:spPr bwMode="auto">
          <a:xfrm>
            <a:off x="6300788" y="2266950"/>
            <a:ext cx="28162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4</a:t>
            </a:r>
            <a:r>
              <a:rPr lang="ja-JP" altLang="en-US"/>
              <a:t>の倍数の場合は問題ない</a:t>
            </a:r>
          </a:p>
        </p:txBody>
      </p:sp>
      <p:sp>
        <p:nvSpPr>
          <p:cNvPr id="24603" name="Text Box 36"/>
          <p:cNvSpPr txBox="1">
            <a:spLocks noChangeArrowheads="1"/>
          </p:cNvSpPr>
          <p:nvPr/>
        </p:nvSpPr>
        <p:spPr bwMode="auto">
          <a:xfrm>
            <a:off x="4002088" y="3190875"/>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LSB</a:t>
            </a:r>
          </a:p>
        </p:txBody>
      </p:sp>
      <p:sp>
        <p:nvSpPr>
          <p:cNvPr id="24604" name="Text Box 37"/>
          <p:cNvSpPr txBox="1">
            <a:spLocks noChangeArrowheads="1"/>
          </p:cNvSpPr>
          <p:nvPr/>
        </p:nvSpPr>
        <p:spPr bwMode="auto">
          <a:xfrm>
            <a:off x="179388" y="3206750"/>
            <a:ext cx="692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MSB</a:t>
            </a:r>
          </a:p>
        </p:txBody>
      </p:sp>
      <p:sp>
        <p:nvSpPr>
          <p:cNvPr id="24622" name="Line 53"/>
          <p:cNvSpPr>
            <a:spLocks noChangeShapeType="1"/>
          </p:cNvSpPr>
          <p:nvPr/>
        </p:nvSpPr>
        <p:spPr bwMode="auto">
          <a:xfrm>
            <a:off x="2421164" y="3613152"/>
            <a:ext cx="4870224" cy="65722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624" name="テキスト ボックス 108"/>
          <p:cNvSpPr txBox="1">
            <a:spLocks noChangeArrowheads="1"/>
          </p:cNvSpPr>
          <p:nvPr/>
        </p:nvSpPr>
        <p:spPr bwMode="auto">
          <a:xfrm>
            <a:off x="6300788" y="3779838"/>
            <a:ext cx="282481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dirty="0"/>
              <a:t>2</a:t>
            </a:r>
            <a:r>
              <a:rPr lang="ja-JP" altLang="en-US" dirty="0"/>
              <a:t>の倍数だと</a:t>
            </a:r>
            <a:r>
              <a:rPr lang="en-US" altLang="ja-JP" dirty="0"/>
              <a:t>16</a:t>
            </a:r>
            <a:r>
              <a:rPr lang="ja-JP" altLang="en-US" dirty="0"/>
              <a:t>ビットずれる</a:t>
            </a:r>
          </a:p>
        </p:txBody>
      </p:sp>
      <p:sp>
        <p:nvSpPr>
          <p:cNvPr id="110" name="正方形/長方形 109"/>
          <p:cNvSpPr/>
          <p:nvPr/>
        </p:nvSpPr>
        <p:spPr>
          <a:xfrm>
            <a:off x="251520" y="3582890"/>
            <a:ext cx="2160588" cy="27463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24626" name="Text Box 36"/>
          <p:cNvSpPr txBox="1">
            <a:spLocks noChangeArrowheads="1"/>
          </p:cNvSpPr>
          <p:nvPr/>
        </p:nvSpPr>
        <p:spPr bwMode="auto">
          <a:xfrm>
            <a:off x="4002088" y="471805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LSB</a:t>
            </a:r>
          </a:p>
        </p:txBody>
      </p:sp>
      <p:sp>
        <p:nvSpPr>
          <p:cNvPr id="24627" name="Text Box 37"/>
          <p:cNvSpPr txBox="1">
            <a:spLocks noChangeArrowheads="1"/>
          </p:cNvSpPr>
          <p:nvPr/>
        </p:nvSpPr>
        <p:spPr bwMode="auto">
          <a:xfrm>
            <a:off x="179388" y="4718050"/>
            <a:ext cx="692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MSB</a:t>
            </a:r>
          </a:p>
        </p:txBody>
      </p:sp>
      <p:sp>
        <p:nvSpPr>
          <p:cNvPr id="24645" name="テキスト ボックス 131"/>
          <p:cNvSpPr txBox="1">
            <a:spLocks noChangeArrowheads="1"/>
          </p:cNvSpPr>
          <p:nvPr/>
        </p:nvSpPr>
        <p:spPr bwMode="auto">
          <a:xfrm>
            <a:off x="5008945" y="5143886"/>
            <a:ext cx="130035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dirty="0" err="1"/>
              <a:t>lw</a:t>
            </a:r>
            <a:r>
              <a:rPr lang="en-US" altLang="ja-JP" dirty="0"/>
              <a:t> x1,3(x0)</a:t>
            </a:r>
            <a:endParaRPr lang="ja-JP" altLang="en-US" dirty="0"/>
          </a:p>
        </p:txBody>
      </p:sp>
      <p:sp>
        <p:nvSpPr>
          <p:cNvPr id="24646" name="テキスト ボックス 132"/>
          <p:cNvSpPr txBox="1">
            <a:spLocks noChangeArrowheads="1"/>
          </p:cNvSpPr>
          <p:nvPr/>
        </p:nvSpPr>
        <p:spPr bwMode="auto">
          <a:xfrm>
            <a:off x="6300788" y="5291138"/>
            <a:ext cx="24481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dirty="0"/>
              <a:t>1,3</a:t>
            </a:r>
            <a:r>
              <a:rPr lang="ja-JP" altLang="en-US" dirty="0"/>
              <a:t>は</a:t>
            </a:r>
            <a:r>
              <a:rPr lang="en-US" altLang="ja-JP" dirty="0"/>
              <a:t>8</a:t>
            </a:r>
            <a:r>
              <a:rPr lang="ja-JP" altLang="en-US" dirty="0" err="1"/>
              <a:t>、</a:t>
            </a:r>
            <a:r>
              <a:rPr lang="en-US" altLang="ja-JP" dirty="0"/>
              <a:t>24</a:t>
            </a:r>
            <a:r>
              <a:rPr lang="ja-JP" altLang="en-US" dirty="0"/>
              <a:t>ビットずれる</a:t>
            </a:r>
          </a:p>
        </p:txBody>
      </p:sp>
      <p:sp>
        <p:nvSpPr>
          <p:cNvPr id="135" name="正方形/長方形 134"/>
          <p:cNvSpPr/>
          <p:nvPr/>
        </p:nvSpPr>
        <p:spPr>
          <a:xfrm>
            <a:off x="2382659" y="3898900"/>
            <a:ext cx="2160588" cy="27463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24648" name="Rectangle 3"/>
          <p:cNvSpPr>
            <a:spLocks noChangeArrowheads="1"/>
          </p:cNvSpPr>
          <p:nvPr/>
        </p:nvSpPr>
        <p:spPr bwMode="auto">
          <a:xfrm>
            <a:off x="4859338" y="27813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3</a:t>
            </a:r>
          </a:p>
        </p:txBody>
      </p:sp>
      <p:sp>
        <p:nvSpPr>
          <p:cNvPr id="24649" name="Rectangle 4"/>
          <p:cNvSpPr>
            <a:spLocks noChangeArrowheads="1"/>
          </p:cNvSpPr>
          <p:nvPr/>
        </p:nvSpPr>
        <p:spPr bwMode="auto">
          <a:xfrm>
            <a:off x="5940425" y="27813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2</a:t>
            </a:r>
          </a:p>
        </p:txBody>
      </p:sp>
      <p:sp>
        <p:nvSpPr>
          <p:cNvPr id="24650" name="Rectangle 5"/>
          <p:cNvSpPr>
            <a:spLocks noChangeArrowheads="1"/>
          </p:cNvSpPr>
          <p:nvPr/>
        </p:nvSpPr>
        <p:spPr bwMode="auto">
          <a:xfrm>
            <a:off x="7019925" y="27813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1</a:t>
            </a:r>
            <a:endParaRPr lang="ja-JP" altLang="en-US" dirty="0"/>
          </a:p>
        </p:txBody>
      </p:sp>
      <p:sp>
        <p:nvSpPr>
          <p:cNvPr id="24651" name="Rectangle 6"/>
          <p:cNvSpPr>
            <a:spLocks noChangeArrowheads="1"/>
          </p:cNvSpPr>
          <p:nvPr/>
        </p:nvSpPr>
        <p:spPr bwMode="auto">
          <a:xfrm>
            <a:off x="8101013" y="2781300"/>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0</a:t>
            </a:r>
            <a:endParaRPr lang="ja-JP" altLang="en-US" dirty="0"/>
          </a:p>
        </p:txBody>
      </p:sp>
      <p:sp>
        <p:nvSpPr>
          <p:cNvPr id="140" name="正方形/長方形 139"/>
          <p:cNvSpPr/>
          <p:nvPr/>
        </p:nvSpPr>
        <p:spPr>
          <a:xfrm>
            <a:off x="4859338" y="2781300"/>
            <a:ext cx="4319587" cy="28733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24653" name="Rectangle 48"/>
          <p:cNvSpPr>
            <a:spLocks noChangeArrowheads="1"/>
          </p:cNvSpPr>
          <p:nvPr/>
        </p:nvSpPr>
        <p:spPr bwMode="auto">
          <a:xfrm>
            <a:off x="5373688" y="4278313"/>
            <a:ext cx="2997200" cy="303212"/>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4654" name="Rectangle 3"/>
          <p:cNvSpPr>
            <a:spLocks noChangeArrowheads="1"/>
          </p:cNvSpPr>
          <p:nvPr/>
        </p:nvSpPr>
        <p:spPr bwMode="auto">
          <a:xfrm>
            <a:off x="4859338" y="42783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5</a:t>
            </a:r>
          </a:p>
        </p:txBody>
      </p:sp>
      <p:sp>
        <p:nvSpPr>
          <p:cNvPr id="24655" name="Rectangle 4"/>
          <p:cNvSpPr>
            <a:spLocks noChangeArrowheads="1"/>
          </p:cNvSpPr>
          <p:nvPr/>
        </p:nvSpPr>
        <p:spPr bwMode="auto">
          <a:xfrm>
            <a:off x="5940425" y="42783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4</a:t>
            </a:r>
          </a:p>
        </p:txBody>
      </p:sp>
      <p:sp>
        <p:nvSpPr>
          <p:cNvPr id="24656" name="Rectangle 5"/>
          <p:cNvSpPr>
            <a:spLocks noChangeArrowheads="1"/>
          </p:cNvSpPr>
          <p:nvPr/>
        </p:nvSpPr>
        <p:spPr bwMode="auto">
          <a:xfrm>
            <a:off x="7060261" y="4310064"/>
            <a:ext cx="1079500" cy="239710"/>
          </a:xfrm>
          <a:prstGeom prst="rect">
            <a:avLst/>
          </a:prstGeom>
          <a:solidFill>
            <a:srgbClr val="CCFFCC"/>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3</a:t>
            </a:r>
            <a:endParaRPr lang="ja-JP" altLang="en-US" dirty="0"/>
          </a:p>
        </p:txBody>
      </p:sp>
      <p:sp>
        <p:nvSpPr>
          <p:cNvPr id="24657" name="Rectangle 6"/>
          <p:cNvSpPr>
            <a:spLocks noChangeArrowheads="1"/>
          </p:cNvSpPr>
          <p:nvPr/>
        </p:nvSpPr>
        <p:spPr bwMode="auto">
          <a:xfrm>
            <a:off x="8101013" y="4278313"/>
            <a:ext cx="1079500" cy="287337"/>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2 </a:t>
            </a:r>
          </a:p>
        </p:txBody>
      </p:sp>
      <p:sp>
        <p:nvSpPr>
          <p:cNvPr id="146" name="正方形/長方形 145"/>
          <p:cNvSpPr/>
          <p:nvPr/>
        </p:nvSpPr>
        <p:spPr>
          <a:xfrm>
            <a:off x="4859338" y="4278313"/>
            <a:ext cx="4319587" cy="28733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24659" name="Rectangle 48"/>
          <p:cNvSpPr>
            <a:spLocks noChangeArrowheads="1"/>
          </p:cNvSpPr>
          <p:nvPr/>
        </p:nvSpPr>
        <p:spPr bwMode="auto">
          <a:xfrm>
            <a:off x="5373688" y="5718175"/>
            <a:ext cx="2995612" cy="303213"/>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4660" name="Rectangle 3"/>
          <p:cNvSpPr>
            <a:spLocks noChangeArrowheads="1"/>
          </p:cNvSpPr>
          <p:nvPr/>
        </p:nvSpPr>
        <p:spPr bwMode="auto">
          <a:xfrm>
            <a:off x="4859338" y="57181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6</a:t>
            </a:r>
          </a:p>
        </p:txBody>
      </p:sp>
      <p:sp>
        <p:nvSpPr>
          <p:cNvPr id="24661" name="Rectangle 4"/>
          <p:cNvSpPr>
            <a:spLocks noChangeArrowheads="1"/>
          </p:cNvSpPr>
          <p:nvPr/>
        </p:nvSpPr>
        <p:spPr bwMode="auto">
          <a:xfrm>
            <a:off x="5940425" y="57181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5</a:t>
            </a:r>
          </a:p>
        </p:txBody>
      </p:sp>
      <p:sp>
        <p:nvSpPr>
          <p:cNvPr id="24662" name="Rectangle 5"/>
          <p:cNvSpPr>
            <a:spLocks noChangeArrowheads="1"/>
          </p:cNvSpPr>
          <p:nvPr/>
        </p:nvSpPr>
        <p:spPr bwMode="auto">
          <a:xfrm>
            <a:off x="7019925" y="57181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4</a:t>
            </a:r>
            <a:endParaRPr lang="ja-JP" altLang="en-US" dirty="0"/>
          </a:p>
        </p:txBody>
      </p:sp>
      <p:sp>
        <p:nvSpPr>
          <p:cNvPr id="24663" name="Rectangle 6"/>
          <p:cNvSpPr>
            <a:spLocks noChangeArrowheads="1"/>
          </p:cNvSpPr>
          <p:nvPr/>
        </p:nvSpPr>
        <p:spPr bwMode="auto">
          <a:xfrm>
            <a:off x="8101013" y="5718175"/>
            <a:ext cx="1079500" cy="28733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dirty="0"/>
              <a:t>3</a:t>
            </a:r>
            <a:endParaRPr lang="ja-JP" altLang="en-US" dirty="0"/>
          </a:p>
        </p:txBody>
      </p:sp>
      <p:sp>
        <p:nvSpPr>
          <p:cNvPr id="152" name="正方形/長方形 151"/>
          <p:cNvSpPr/>
          <p:nvPr/>
        </p:nvSpPr>
        <p:spPr>
          <a:xfrm>
            <a:off x="4859338" y="5718175"/>
            <a:ext cx="4319587" cy="28733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53" name="正方形/長方形 152"/>
          <p:cNvSpPr/>
          <p:nvPr/>
        </p:nvSpPr>
        <p:spPr>
          <a:xfrm>
            <a:off x="1331814" y="5403881"/>
            <a:ext cx="3238500" cy="28098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54" name="正方形/長方形 153"/>
          <p:cNvSpPr/>
          <p:nvPr/>
        </p:nvSpPr>
        <p:spPr>
          <a:xfrm>
            <a:off x="251520" y="5058222"/>
            <a:ext cx="1112838" cy="27463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24667" name="Line 53"/>
          <p:cNvSpPr>
            <a:spLocks noChangeShapeType="1"/>
          </p:cNvSpPr>
          <p:nvPr/>
        </p:nvSpPr>
        <p:spPr bwMode="auto">
          <a:xfrm>
            <a:off x="4543247" y="5470526"/>
            <a:ext cx="1665466" cy="280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668" name="Line 53"/>
          <p:cNvSpPr>
            <a:spLocks noChangeShapeType="1"/>
          </p:cNvSpPr>
          <p:nvPr/>
        </p:nvSpPr>
        <p:spPr bwMode="auto">
          <a:xfrm>
            <a:off x="1477964" y="5181600"/>
            <a:ext cx="6766444" cy="4312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669" name="Line 53"/>
          <p:cNvSpPr>
            <a:spLocks noChangeShapeType="1"/>
          </p:cNvSpPr>
          <p:nvPr/>
        </p:nvSpPr>
        <p:spPr bwMode="auto">
          <a:xfrm>
            <a:off x="4558942" y="4056062"/>
            <a:ext cx="659171" cy="212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3" name="正方形/長方形 172">
            <a:extLst>
              <a:ext uri="{FF2B5EF4-FFF2-40B4-BE49-F238E27FC236}">
                <a16:creationId xmlns:a16="http://schemas.microsoft.com/office/drawing/2014/main" id="{822A2900-6E08-435D-AC6F-EAC818B3AD34}"/>
              </a:ext>
            </a:extLst>
          </p:cNvPr>
          <p:cNvSpPr/>
          <p:nvPr/>
        </p:nvSpPr>
        <p:spPr>
          <a:xfrm>
            <a:off x="239355" y="2031979"/>
            <a:ext cx="4319587" cy="28733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74" name="テキスト ボックス 1">
            <a:extLst>
              <a:ext uri="{FF2B5EF4-FFF2-40B4-BE49-F238E27FC236}">
                <a16:creationId xmlns:a16="http://schemas.microsoft.com/office/drawing/2014/main" id="{7301DAF0-4F3B-4FEB-A2BF-4C28010AB326}"/>
              </a:ext>
            </a:extLst>
          </p:cNvPr>
          <p:cNvSpPr txBox="1">
            <a:spLocks noChangeArrowheads="1"/>
          </p:cNvSpPr>
          <p:nvPr/>
        </p:nvSpPr>
        <p:spPr bwMode="auto">
          <a:xfrm>
            <a:off x="4932363" y="3746501"/>
            <a:ext cx="130035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dirty="0" err="1"/>
              <a:t>lw</a:t>
            </a:r>
            <a:r>
              <a:rPr lang="en-US" altLang="ja-JP" dirty="0"/>
              <a:t> x1,2(x0)</a:t>
            </a:r>
            <a:endParaRPr lang="ja-JP" altLang="en-US" dirty="0"/>
          </a:p>
        </p:txBody>
      </p:sp>
    </p:spTree>
    <p:extLst>
      <p:ext uri="{BB962C8B-B14F-4D97-AF65-F5344CB8AC3E}">
        <p14:creationId xmlns:p14="http://schemas.microsoft.com/office/powerpoint/2010/main" val="931748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ja-JP" altLang="en-US"/>
              <a:t>ミスアラインメントを許すか？</a:t>
            </a:r>
          </a:p>
        </p:txBody>
      </p:sp>
      <p:sp>
        <p:nvSpPr>
          <p:cNvPr id="25603" name="Rectangle 3"/>
          <p:cNvSpPr>
            <a:spLocks noGrp="1" noChangeArrowheads="1"/>
          </p:cNvSpPr>
          <p:nvPr>
            <p:ph type="body" idx="1"/>
          </p:nvPr>
        </p:nvSpPr>
        <p:spPr>
          <a:xfrm>
            <a:off x="457200" y="1163637"/>
            <a:ext cx="8229600" cy="4530725"/>
          </a:xfrm>
        </p:spPr>
        <p:txBody>
          <a:bodyPr/>
          <a:lstStyle/>
          <a:p>
            <a:pPr eaLnBrk="1" hangingPunct="1">
              <a:lnSpc>
                <a:spcPct val="80000"/>
              </a:lnSpc>
            </a:pPr>
            <a:r>
              <a:rPr lang="ja-JP" altLang="en-US" sz="2800" dirty="0"/>
              <a:t>許す利点：</a:t>
            </a:r>
          </a:p>
          <a:p>
            <a:pPr lvl="1" eaLnBrk="1" hangingPunct="1">
              <a:lnSpc>
                <a:spcPct val="80000"/>
              </a:lnSpc>
            </a:pPr>
            <a:r>
              <a:rPr lang="ja-JP" altLang="en-US" sz="2400" dirty="0"/>
              <a:t>メモリ利用効率が向上する</a:t>
            </a:r>
          </a:p>
          <a:p>
            <a:pPr lvl="1" eaLnBrk="1" hangingPunct="1">
              <a:lnSpc>
                <a:spcPct val="80000"/>
              </a:lnSpc>
            </a:pPr>
            <a:r>
              <a:rPr lang="ja-JP" altLang="en-US" sz="2400" dirty="0"/>
              <a:t>レガシーコードがコンパイルしなおさずに動く</a:t>
            </a:r>
          </a:p>
          <a:p>
            <a:pPr eaLnBrk="1" hangingPunct="1">
              <a:lnSpc>
                <a:spcPct val="80000"/>
              </a:lnSpc>
            </a:pPr>
            <a:r>
              <a:rPr lang="ja-JP" altLang="en-US" sz="2800" dirty="0"/>
              <a:t>許す欠点：</a:t>
            </a:r>
          </a:p>
          <a:p>
            <a:pPr lvl="1" eaLnBrk="1" hangingPunct="1">
              <a:lnSpc>
                <a:spcPct val="80000"/>
              </a:lnSpc>
            </a:pPr>
            <a:r>
              <a:rPr lang="ja-JP" altLang="en-US" sz="2400" dirty="0"/>
              <a:t>動作速度が遅くなる</a:t>
            </a:r>
          </a:p>
          <a:p>
            <a:pPr lvl="2" eaLnBrk="1" hangingPunct="1">
              <a:lnSpc>
                <a:spcPct val="80000"/>
              </a:lnSpc>
            </a:pPr>
            <a:r>
              <a:rPr lang="ja-JP" altLang="en-US" sz="2000" dirty="0"/>
              <a:t>実装によってはメモリを</a:t>
            </a:r>
            <a:r>
              <a:rPr lang="en-US" altLang="ja-JP" sz="2000" dirty="0"/>
              <a:t>2</a:t>
            </a:r>
            <a:r>
              <a:rPr lang="ja-JP" altLang="en-US" sz="2000" dirty="0"/>
              <a:t>回アクセスしなければならない</a:t>
            </a:r>
          </a:p>
          <a:p>
            <a:pPr lvl="1" eaLnBrk="1" hangingPunct="1">
              <a:lnSpc>
                <a:spcPct val="80000"/>
              </a:lnSpc>
            </a:pPr>
            <a:r>
              <a:rPr lang="ja-JP" altLang="en-US" sz="2400" dirty="0"/>
              <a:t>ハードウェアが複雑になる</a:t>
            </a:r>
          </a:p>
          <a:p>
            <a:pPr lvl="2" eaLnBrk="1" hangingPunct="1">
              <a:lnSpc>
                <a:spcPct val="80000"/>
              </a:lnSpc>
            </a:pPr>
            <a:r>
              <a:rPr lang="ja-JP" altLang="en-US" sz="2000" dirty="0"/>
              <a:t>バイトをシフトしてくっつける必要がある</a:t>
            </a:r>
          </a:p>
          <a:p>
            <a:pPr lvl="2" eaLnBrk="1" hangingPunct="1">
              <a:lnSpc>
                <a:spcPct val="80000"/>
              </a:lnSpc>
            </a:pPr>
            <a:r>
              <a:rPr lang="ja-JP" altLang="en-US" sz="2000" dirty="0"/>
              <a:t>シフト操作自体は</a:t>
            </a:r>
            <a:r>
              <a:rPr lang="en-US" altLang="ja-JP" sz="2000" dirty="0" err="1"/>
              <a:t>lb</a:t>
            </a:r>
            <a:r>
              <a:rPr lang="ja-JP" altLang="en-US" sz="2000" dirty="0"/>
              <a:t>の時点で必要だが、、、</a:t>
            </a:r>
          </a:p>
          <a:p>
            <a:pPr eaLnBrk="1" hangingPunct="1">
              <a:lnSpc>
                <a:spcPct val="80000"/>
              </a:lnSpc>
            </a:pPr>
            <a:r>
              <a:rPr lang="ja-JP" altLang="en-US" sz="2800" dirty="0"/>
              <a:t>一般に命令では許さない。データではケースバイケース</a:t>
            </a:r>
            <a:endParaRPr lang="en-US" altLang="ja-JP" sz="2800" dirty="0"/>
          </a:p>
          <a:p>
            <a:pPr eaLnBrk="1" hangingPunct="1">
              <a:lnSpc>
                <a:spcPct val="80000"/>
              </a:lnSpc>
            </a:pPr>
            <a:r>
              <a:rPr lang="en-US" altLang="ja-JP" sz="2800" dirty="0"/>
              <a:t>RISC-V</a:t>
            </a:r>
            <a:r>
              <a:rPr lang="ja-JP" altLang="en-US" sz="2800" dirty="0"/>
              <a:t>では許している</a:t>
            </a:r>
          </a:p>
          <a:p>
            <a:pPr lvl="2" eaLnBrk="1" hangingPunct="1">
              <a:lnSpc>
                <a:spcPct val="80000"/>
              </a:lnSpc>
            </a:pPr>
            <a:endParaRPr lang="en-US" altLang="ja-JP" sz="2000" dirty="0"/>
          </a:p>
        </p:txBody>
      </p:sp>
    </p:spTree>
    <p:extLst>
      <p:ext uri="{BB962C8B-B14F-4D97-AF65-F5344CB8AC3E}">
        <p14:creationId xmlns:p14="http://schemas.microsoft.com/office/powerpoint/2010/main" val="26287436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ja-JP" altLang="en-US" dirty="0"/>
              <a:t>例題のディスプレイ</a:t>
            </a:r>
          </a:p>
        </p:txBody>
      </p:sp>
      <p:sp>
        <p:nvSpPr>
          <p:cNvPr id="16387" name="Rectangle 3"/>
          <p:cNvSpPr>
            <a:spLocks noGrp="1" noChangeArrowheads="1"/>
          </p:cNvSpPr>
          <p:nvPr>
            <p:ph type="body" idx="1"/>
          </p:nvPr>
        </p:nvSpPr>
        <p:spPr/>
        <p:txBody>
          <a:bodyPr/>
          <a:lstStyle/>
          <a:p>
            <a:pPr eaLnBrk="1" hangingPunct="1"/>
            <a:r>
              <a:rPr lang="ja-JP" altLang="en-US" dirty="0"/>
              <a:t>ディスプレイを想定</a:t>
            </a:r>
          </a:p>
          <a:p>
            <a:pPr lvl="1" eaLnBrk="1" hangingPunct="1"/>
            <a:r>
              <a:rPr lang="en-US" altLang="ja-JP" dirty="0"/>
              <a:t>ASCII</a:t>
            </a:r>
            <a:r>
              <a:rPr lang="ja-JP" altLang="en-US" dirty="0"/>
              <a:t>コードを書き込むと出力される</a:t>
            </a:r>
          </a:p>
          <a:p>
            <a:pPr lvl="1" eaLnBrk="1" hangingPunct="1"/>
            <a:r>
              <a:rPr lang="en-US" altLang="ja-JP" dirty="0"/>
              <a:t>ASCII</a:t>
            </a:r>
            <a:r>
              <a:rPr lang="ja-JP" altLang="en-US" dirty="0"/>
              <a:t>コード：英数字、記号用の</a:t>
            </a:r>
            <a:r>
              <a:rPr lang="en-US" altLang="ja-JP" dirty="0"/>
              <a:t>8</a:t>
            </a:r>
            <a:r>
              <a:rPr lang="ja-JP" altLang="en-US" dirty="0"/>
              <a:t>ビットコード</a:t>
            </a:r>
          </a:p>
          <a:p>
            <a:pPr lvl="2" eaLnBrk="1" hangingPunct="1"/>
            <a:r>
              <a:rPr lang="en-US" altLang="ja-JP" dirty="0"/>
              <a:t>man </a:t>
            </a:r>
            <a:r>
              <a:rPr lang="en-US" altLang="ja-JP" dirty="0" err="1"/>
              <a:t>ascii</a:t>
            </a:r>
            <a:r>
              <a:rPr lang="ja-JP" altLang="en-US" dirty="0"/>
              <a:t>で表示されるのでやってみて</a:t>
            </a:r>
            <a:r>
              <a:rPr lang="en-US" altLang="ja-JP" dirty="0"/>
              <a:t>!</a:t>
            </a:r>
          </a:p>
          <a:p>
            <a:pPr eaLnBrk="1" hangingPunct="1"/>
            <a:r>
              <a:rPr lang="en-US" altLang="ja-JP" dirty="0"/>
              <a:t>0xc0000003</a:t>
            </a:r>
            <a:r>
              <a:rPr lang="ja-JP" altLang="en-US" dirty="0"/>
              <a:t>： ステータスレジスタ</a:t>
            </a:r>
          </a:p>
          <a:p>
            <a:pPr lvl="1" eaLnBrk="1" hangingPunct="1"/>
            <a:r>
              <a:rPr lang="ja-JP" altLang="en-US" dirty="0"/>
              <a:t>最下位ビットが</a:t>
            </a:r>
            <a:r>
              <a:rPr lang="en-US" altLang="ja-JP" dirty="0" err="1"/>
              <a:t>TxRDY</a:t>
            </a:r>
            <a:r>
              <a:rPr lang="en-US" altLang="ja-JP" dirty="0"/>
              <a:t>, </a:t>
            </a:r>
            <a:r>
              <a:rPr lang="ja-JP" altLang="en-US" dirty="0"/>
              <a:t>送信完了すると</a:t>
            </a:r>
            <a:r>
              <a:rPr lang="en-US" altLang="ja-JP" dirty="0"/>
              <a:t>1</a:t>
            </a:r>
            <a:r>
              <a:rPr lang="ja-JP" altLang="en-US" dirty="0"/>
              <a:t>になる</a:t>
            </a:r>
            <a:endParaRPr lang="en-US" altLang="ja-JP" dirty="0"/>
          </a:p>
          <a:p>
            <a:pPr eaLnBrk="1" hangingPunct="1"/>
            <a:r>
              <a:rPr lang="en-US" altLang="ja-JP" dirty="0"/>
              <a:t>0xc0000002: </a:t>
            </a:r>
            <a:r>
              <a:rPr lang="ja-JP" altLang="en-US" dirty="0"/>
              <a:t>データレジスタ</a:t>
            </a:r>
            <a:endParaRPr lang="en-US" altLang="ja-JP" dirty="0"/>
          </a:p>
          <a:p>
            <a:pPr lvl="1" eaLnBrk="1" hangingPunct="1"/>
            <a:r>
              <a:rPr lang="en-US" altLang="ja-JP" dirty="0"/>
              <a:t>ASCII</a:t>
            </a:r>
            <a:r>
              <a:rPr lang="ja-JP" altLang="en-US" dirty="0"/>
              <a:t>コードが対応する文字に出力される</a:t>
            </a:r>
            <a:endParaRPr lang="en-US" altLang="ja-JP" dirty="0"/>
          </a:p>
          <a:p>
            <a:pPr eaLnBrk="1" hangingPunct="1"/>
            <a:r>
              <a:rPr lang="en-US" altLang="ja-JP" dirty="0"/>
              <a:t>0xc0000000</a:t>
            </a:r>
            <a:r>
              <a:rPr lang="ja-JP" altLang="en-US" dirty="0"/>
              <a:t>からとしたのは、</a:t>
            </a:r>
            <a:r>
              <a:rPr lang="en-US" altLang="ja-JP" dirty="0"/>
              <a:t>RISC-V</a:t>
            </a:r>
            <a:r>
              <a:rPr lang="ja-JP" altLang="en-US" dirty="0"/>
              <a:t>のメモリ領域の外側に当たるため</a:t>
            </a:r>
            <a:endParaRPr lang="en-US" altLang="ja-JP" dirty="0"/>
          </a:p>
          <a:p>
            <a:pPr lvl="2" eaLnBrk="1" hangingPunct="1"/>
            <a:endParaRPr lang="ja-JP" altLang="en-US" dirty="0"/>
          </a:p>
          <a:p>
            <a:pPr lvl="1" eaLnBrk="1" hangingPunct="1"/>
            <a:endParaRPr lang="en-US" altLang="ja-JP" dirty="0"/>
          </a:p>
        </p:txBody>
      </p:sp>
    </p:spTree>
    <p:extLst>
      <p:ext uri="{BB962C8B-B14F-4D97-AF65-F5344CB8AC3E}">
        <p14:creationId xmlns:p14="http://schemas.microsoft.com/office/powerpoint/2010/main" val="7630079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ASCII</a:t>
            </a:r>
            <a:r>
              <a:rPr kumimoji="1" lang="ja-JP" altLang="en-US" dirty="0"/>
              <a:t>コード</a:t>
            </a:r>
          </a:p>
        </p:txBody>
      </p:sp>
      <p:graphicFrame>
        <p:nvGraphicFramePr>
          <p:cNvPr id="4" name="コンテンツ プレースホルダー 3"/>
          <p:cNvGraphicFramePr>
            <a:graphicFrameLocks noGrp="1"/>
          </p:cNvGraphicFramePr>
          <p:nvPr>
            <p:ph idx="1"/>
          </p:nvPr>
        </p:nvGraphicFramePr>
        <p:xfrm>
          <a:off x="1331640" y="1916832"/>
          <a:ext cx="6048671" cy="3312369"/>
        </p:xfrm>
        <a:graphic>
          <a:graphicData uri="http://schemas.openxmlformats.org/drawingml/2006/table">
            <a:tbl>
              <a:tblPr firstRow="1" bandRow="1">
                <a:tableStyleId>{5C22544A-7EE6-4342-B048-85BDC9FD1C3A}</a:tableStyleId>
              </a:tblPr>
              <a:tblGrid>
                <a:gridCol w="553892">
                  <a:extLst>
                    <a:ext uri="{9D8B030D-6E8A-4147-A177-3AD203B41FA5}">
                      <a16:colId xmlns:a16="http://schemas.microsoft.com/office/drawing/2014/main" val="1940279804"/>
                    </a:ext>
                  </a:extLst>
                </a:gridCol>
                <a:gridCol w="392857">
                  <a:extLst>
                    <a:ext uri="{9D8B030D-6E8A-4147-A177-3AD203B41FA5}">
                      <a16:colId xmlns:a16="http://schemas.microsoft.com/office/drawing/2014/main" val="3301042377"/>
                    </a:ext>
                  </a:extLst>
                </a:gridCol>
                <a:gridCol w="571803">
                  <a:extLst>
                    <a:ext uri="{9D8B030D-6E8A-4147-A177-3AD203B41FA5}">
                      <a16:colId xmlns:a16="http://schemas.microsoft.com/office/drawing/2014/main" val="3249686921"/>
                    </a:ext>
                  </a:extLst>
                </a:gridCol>
                <a:gridCol w="213150">
                  <a:extLst>
                    <a:ext uri="{9D8B030D-6E8A-4147-A177-3AD203B41FA5}">
                      <a16:colId xmlns:a16="http://schemas.microsoft.com/office/drawing/2014/main" val="4167814803"/>
                    </a:ext>
                  </a:extLst>
                </a:gridCol>
                <a:gridCol w="715262">
                  <a:extLst>
                    <a:ext uri="{9D8B030D-6E8A-4147-A177-3AD203B41FA5}">
                      <a16:colId xmlns:a16="http://schemas.microsoft.com/office/drawing/2014/main" val="2103145900"/>
                    </a:ext>
                  </a:extLst>
                </a:gridCol>
                <a:gridCol w="440160">
                  <a:extLst>
                    <a:ext uri="{9D8B030D-6E8A-4147-A177-3AD203B41FA5}">
                      <a16:colId xmlns:a16="http://schemas.microsoft.com/office/drawing/2014/main" val="2668658117"/>
                    </a:ext>
                  </a:extLst>
                </a:gridCol>
                <a:gridCol w="554053">
                  <a:extLst>
                    <a:ext uri="{9D8B030D-6E8A-4147-A177-3AD203B41FA5}">
                      <a16:colId xmlns:a16="http://schemas.microsoft.com/office/drawing/2014/main" val="3162187482"/>
                    </a:ext>
                  </a:extLst>
                </a:gridCol>
                <a:gridCol w="455566">
                  <a:extLst>
                    <a:ext uri="{9D8B030D-6E8A-4147-A177-3AD203B41FA5}">
                      <a16:colId xmlns:a16="http://schemas.microsoft.com/office/drawing/2014/main" val="3281899122"/>
                    </a:ext>
                  </a:extLst>
                </a:gridCol>
                <a:gridCol w="455566">
                  <a:extLst>
                    <a:ext uri="{9D8B030D-6E8A-4147-A177-3AD203B41FA5}">
                      <a16:colId xmlns:a16="http://schemas.microsoft.com/office/drawing/2014/main" val="3804117325"/>
                    </a:ext>
                  </a:extLst>
                </a:gridCol>
                <a:gridCol w="455566">
                  <a:extLst>
                    <a:ext uri="{9D8B030D-6E8A-4147-A177-3AD203B41FA5}">
                      <a16:colId xmlns:a16="http://schemas.microsoft.com/office/drawing/2014/main" val="2831420503"/>
                    </a:ext>
                  </a:extLst>
                </a:gridCol>
                <a:gridCol w="736741">
                  <a:extLst>
                    <a:ext uri="{9D8B030D-6E8A-4147-A177-3AD203B41FA5}">
                      <a16:colId xmlns:a16="http://schemas.microsoft.com/office/drawing/2014/main" val="3011579896"/>
                    </a:ext>
                  </a:extLst>
                </a:gridCol>
                <a:gridCol w="504055">
                  <a:extLst>
                    <a:ext uri="{9D8B030D-6E8A-4147-A177-3AD203B41FA5}">
                      <a16:colId xmlns:a16="http://schemas.microsoft.com/office/drawing/2014/main" val="445402250"/>
                    </a:ext>
                  </a:extLst>
                </a:gridCol>
              </a:tblGrid>
              <a:tr h="369929">
                <a:tc>
                  <a:txBody>
                    <a:bodyPr/>
                    <a:lstStyle/>
                    <a:p>
                      <a:r>
                        <a:rPr kumimoji="1" lang="en-US" altLang="ja-JP" dirty="0">
                          <a:solidFill>
                            <a:schemeClr val="tx1"/>
                          </a:solidFill>
                        </a:rPr>
                        <a:t>30</a:t>
                      </a:r>
                      <a:endParaRPr kumimoji="1" lang="ja-JP" altLang="en-US" dirty="0">
                        <a:solidFill>
                          <a:schemeClr val="tx1"/>
                        </a:solidFill>
                      </a:endParaRPr>
                    </a:p>
                  </a:txBody>
                  <a:tcPr/>
                </a:tc>
                <a:tc>
                  <a:txBody>
                    <a:bodyPr/>
                    <a:lstStyle/>
                    <a:p>
                      <a:r>
                        <a:rPr kumimoji="1" lang="en-US" altLang="ja-JP" dirty="0">
                          <a:solidFill>
                            <a:schemeClr val="tx1"/>
                          </a:solidFill>
                        </a:rPr>
                        <a:t>0</a:t>
                      </a:r>
                      <a:endParaRPr kumimoji="1" lang="ja-JP" altLang="en-US" dirty="0">
                        <a:solidFill>
                          <a:schemeClr val="tx1"/>
                        </a:solidFill>
                      </a:endParaRPr>
                    </a:p>
                  </a:txBody>
                  <a:tcPr/>
                </a:tc>
                <a:tc>
                  <a:txBody>
                    <a:bodyPr/>
                    <a:lstStyle/>
                    <a:p>
                      <a:r>
                        <a:rPr kumimoji="1" lang="en-US" altLang="ja-JP" dirty="0">
                          <a:solidFill>
                            <a:schemeClr val="tx1"/>
                          </a:solidFill>
                        </a:rPr>
                        <a:t>38</a:t>
                      </a:r>
                      <a:endParaRPr kumimoji="1" lang="ja-JP" altLang="en-US" dirty="0">
                        <a:solidFill>
                          <a:schemeClr val="tx1"/>
                        </a:solidFill>
                      </a:endParaRPr>
                    </a:p>
                  </a:txBody>
                  <a:tcPr/>
                </a:tc>
                <a:tc>
                  <a:txBody>
                    <a:bodyPr/>
                    <a:lstStyle/>
                    <a:p>
                      <a:r>
                        <a:rPr kumimoji="1" lang="en-US" altLang="ja-JP" dirty="0">
                          <a:solidFill>
                            <a:schemeClr val="tx1"/>
                          </a:solidFill>
                        </a:rPr>
                        <a:t>8</a:t>
                      </a:r>
                      <a:endParaRPr kumimoji="1" lang="ja-JP" altLang="en-US" dirty="0">
                        <a:solidFill>
                          <a:schemeClr val="tx1"/>
                        </a:solidFill>
                      </a:endParaRPr>
                    </a:p>
                  </a:txBody>
                  <a:tcPr/>
                </a:tc>
                <a:tc>
                  <a:txBody>
                    <a:bodyPr/>
                    <a:lstStyle/>
                    <a:p>
                      <a:r>
                        <a:rPr kumimoji="1" lang="en-US" altLang="ja-JP" dirty="0">
                          <a:solidFill>
                            <a:schemeClr val="tx1"/>
                          </a:solidFill>
                        </a:rPr>
                        <a:t>40</a:t>
                      </a:r>
                      <a:endParaRPr kumimoji="1" lang="ja-JP" altLang="en-US" dirty="0">
                        <a:solidFill>
                          <a:schemeClr val="tx1"/>
                        </a:solidFill>
                      </a:endParaRPr>
                    </a:p>
                  </a:txBody>
                  <a:tcPr/>
                </a:tc>
                <a:tc>
                  <a:txBody>
                    <a:bodyPr/>
                    <a:lstStyle/>
                    <a:p>
                      <a:r>
                        <a:rPr kumimoji="1" lang="en-US" altLang="ja-JP" dirty="0">
                          <a:solidFill>
                            <a:schemeClr val="tx1"/>
                          </a:solidFill>
                        </a:rPr>
                        <a:t>@</a:t>
                      </a:r>
                      <a:endParaRPr kumimoji="1" lang="ja-JP" altLang="en-US" dirty="0">
                        <a:solidFill>
                          <a:schemeClr val="tx1"/>
                        </a:solidFill>
                      </a:endParaRPr>
                    </a:p>
                  </a:txBody>
                  <a:tcPr/>
                </a:tc>
                <a:tc>
                  <a:txBody>
                    <a:bodyPr/>
                    <a:lstStyle/>
                    <a:p>
                      <a:r>
                        <a:rPr kumimoji="1" lang="en-US" altLang="ja-JP" dirty="0">
                          <a:solidFill>
                            <a:schemeClr val="tx1"/>
                          </a:solidFill>
                        </a:rPr>
                        <a:t>48</a:t>
                      </a:r>
                      <a:endParaRPr kumimoji="1" lang="ja-JP" altLang="en-US" dirty="0">
                        <a:solidFill>
                          <a:schemeClr val="tx1"/>
                        </a:solidFill>
                      </a:endParaRPr>
                    </a:p>
                  </a:txBody>
                  <a:tcPr/>
                </a:tc>
                <a:tc>
                  <a:txBody>
                    <a:bodyPr/>
                    <a:lstStyle/>
                    <a:p>
                      <a:r>
                        <a:rPr kumimoji="1" lang="en-US" altLang="ja-JP" dirty="0">
                          <a:solidFill>
                            <a:schemeClr val="tx1"/>
                          </a:solidFill>
                        </a:rPr>
                        <a:t>H</a:t>
                      </a:r>
                      <a:endParaRPr kumimoji="1" lang="ja-JP" altLang="en-US" dirty="0">
                        <a:solidFill>
                          <a:schemeClr val="tx1"/>
                        </a:solidFill>
                      </a:endParaRPr>
                    </a:p>
                  </a:txBody>
                  <a:tcPr/>
                </a:tc>
                <a:tc>
                  <a:txBody>
                    <a:bodyPr/>
                    <a:lstStyle/>
                    <a:p>
                      <a:r>
                        <a:rPr kumimoji="1" lang="en-US" altLang="ja-JP" dirty="0">
                          <a:solidFill>
                            <a:schemeClr val="tx1"/>
                          </a:solidFill>
                        </a:rPr>
                        <a:t>50</a:t>
                      </a:r>
                      <a:endParaRPr kumimoji="1" lang="ja-JP" altLang="en-US" dirty="0">
                        <a:solidFill>
                          <a:schemeClr val="tx1"/>
                        </a:solidFill>
                      </a:endParaRPr>
                    </a:p>
                  </a:txBody>
                  <a:tcPr/>
                </a:tc>
                <a:tc>
                  <a:txBody>
                    <a:bodyPr/>
                    <a:lstStyle/>
                    <a:p>
                      <a:r>
                        <a:rPr kumimoji="1" lang="en-US" altLang="ja-JP" dirty="0">
                          <a:solidFill>
                            <a:schemeClr val="tx1"/>
                          </a:solidFill>
                        </a:rPr>
                        <a:t>P</a:t>
                      </a:r>
                      <a:endParaRPr kumimoji="1" lang="ja-JP" altLang="en-US" dirty="0">
                        <a:solidFill>
                          <a:schemeClr val="tx1"/>
                        </a:solidFill>
                      </a:endParaRPr>
                    </a:p>
                  </a:txBody>
                  <a:tcPr/>
                </a:tc>
                <a:tc>
                  <a:txBody>
                    <a:bodyPr/>
                    <a:lstStyle/>
                    <a:p>
                      <a:r>
                        <a:rPr kumimoji="1" lang="en-US" altLang="ja-JP" dirty="0">
                          <a:solidFill>
                            <a:schemeClr val="tx1"/>
                          </a:solidFill>
                        </a:rPr>
                        <a:t>58</a:t>
                      </a:r>
                      <a:endParaRPr kumimoji="1" lang="ja-JP" altLang="en-US" dirty="0">
                        <a:solidFill>
                          <a:schemeClr val="tx1"/>
                        </a:solidFill>
                      </a:endParaRPr>
                    </a:p>
                  </a:txBody>
                  <a:tcPr/>
                </a:tc>
                <a:tc>
                  <a:txBody>
                    <a:bodyPr/>
                    <a:lstStyle/>
                    <a:p>
                      <a:r>
                        <a:rPr kumimoji="1" lang="en-US" altLang="ja-JP" dirty="0">
                          <a:solidFill>
                            <a:schemeClr val="tx1"/>
                          </a:solidFill>
                        </a:rPr>
                        <a:t>X</a:t>
                      </a:r>
                      <a:endParaRPr kumimoji="1" lang="ja-JP" altLang="en-US" dirty="0">
                        <a:solidFill>
                          <a:schemeClr val="tx1"/>
                        </a:solidFill>
                      </a:endParaRPr>
                    </a:p>
                  </a:txBody>
                  <a:tcPr/>
                </a:tc>
                <a:extLst>
                  <a:ext uri="{0D108BD9-81ED-4DB2-BD59-A6C34878D82A}">
                    <a16:rowId xmlns:a16="http://schemas.microsoft.com/office/drawing/2014/main" val="1706118463"/>
                  </a:ext>
                </a:extLst>
              </a:tr>
              <a:tr h="369929">
                <a:tc>
                  <a:txBody>
                    <a:bodyPr/>
                    <a:lstStyle/>
                    <a:p>
                      <a:r>
                        <a:rPr kumimoji="1" lang="en-US" altLang="ja-JP" dirty="0">
                          <a:solidFill>
                            <a:schemeClr val="tx1"/>
                          </a:solidFill>
                        </a:rPr>
                        <a:t>31</a:t>
                      </a:r>
                      <a:endParaRPr kumimoji="1" lang="ja-JP" altLang="en-US" dirty="0">
                        <a:solidFill>
                          <a:schemeClr val="tx1"/>
                        </a:solidFill>
                      </a:endParaRPr>
                    </a:p>
                  </a:txBody>
                  <a:tcPr/>
                </a:tc>
                <a:tc>
                  <a:txBody>
                    <a:bodyPr/>
                    <a:lstStyle/>
                    <a:p>
                      <a:r>
                        <a:rPr kumimoji="1" lang="en-US" altLang="ja-JP" dirty="0">
                          <a:solidFill>
                            <a:schemeClr val="tx1"/>
                          </a:solidFill>
                        </a:rPr>
                        <a:t>1</a:t>
                      </a:r>
                      <a:endParaRPr kumimoji="1" lang="ja-JP" altLang="en-US" dirty="0">
                        <a:solidFill>
                          <a:schemeClr val="tx1"/>
                        </a:solidFill>
                      </a:endParaRPr>
                    </a:p>
                  </a:txBody>
                  <a:tcPr/>
                </a:tc>
                <a:tc>
                  <a:txBody>
                    <a:bodyPr/>
                    <a:lstStyle/>
                    <a:p>
                      <a:r>
                        <a:rPr kumimoji="1" lang="en-US" altLang="ja-JP" dirty="0">
                          <a:solidFill>
                            <a:schemeClr val="tx1"/>
                          </a:solidFill>
                        </a:rPr>
                        <a:t>39</a:t>
                      </a:r>
                      <a:endParaRPr kumimoji="1" lang="ja-JP" altLang="en-US" dirty="0">
                        <a:solidFill>
                          <a:schemeClr val="tx1"/>
                        </a:solidFill>
                      </a:endParaRPr>
                    </a:p>
                  </a:txBody>
                  <a:tcPr/>
                </a:tc>
                <a:tc>
                  <a:txBody>
                    <a:bodyPr/>
                    <a:lstStyle/>
                    <a:p>
                      <a:r>
                        <a:rPr kumimoji="1" lang="en-US" altLang="ja-JP" dirty="0">
                          <a:solidFill>
                            <a:schemeClr val="tx1"/>
                          </a:solidFill>
                        </a:rPr>
                        <a:t>9</a:t>
                      </a:r>
                      <a:endParaRPr kumimoji="1" lang="ja-JP" altLang="en-US" dirty="0">
                        <a:solidFill>
                          <a:schemeClr val="tx1"/>
                        </a:solidFill>
                      </a:endParaRPr>
                    </a:p>
                  </a:txBody>
                  <a:tcPr/>
                </a:tc>
                <a:tc>
                  <a:txBody>
                    <a:bodyPr/>
                    <a:lstStyle/>
                    <a:p>
                      <a:r>
                        <a:rPr kumimoji="1" lang="en-US" altLang="ja-JP" dirty="0">
                          <a:solidFill>
                            <a:schemeClr val="tx1"/>
                          </a:solidFill>
                        </a:rPr>
                        <a:t>41</a:t>
                      </a:r>
                      <a:endParaRPr kumimoji="1" lang="ja-JP" altLang="en-US" dirty="0">
                        <a:solidFill>
                          <a:schemeClr val="tx1"/>
                        </a:solidFill>
                      </a:endParaRPr>
                    </a:p>
                  </a:txBody>
                  <a:tcPr/>
                </a:tc>
                <a:tc>
                  <a:txBody>
                    <a:bodyPr/>
                    <a:lstStyle/>
                    <a:p>
                      <a:r>
                        <a:rPr kumimoji="1" lang="en-US" altLang="ja-JP" dirty="0">
                          <a:solidFill>
                            <a:schemeClr val="tx1"/>
                          </a:solidFill>
                        </a:rPr>
                        <a:t>A</a:t>
                      </a:r>
                      <a:endParaRPr kumimoji="1" lang="ja-JP" altLang="en-US" dirty="0">
                        <a:solidFill>
                          <a:schemeClr val="tx1"/>
                        </a:solidFill>
                      </a:endParaRPr>
                    </a:p>
                  </a:txBody>
                  <a:tcPr/>
                </a:tc>
                <a:tc>
                  <a:txBody>
                    <a:bodyPr/>
                    <a:lstStyle/>
                    <a:p>
                      <a:r>
                        <a:rPr kumimoji="1" lang="en-US" altLang="ja-JP" dirty="0">
                          <a:solidFill>
                            <a:schemeClr val="tx1"/>
                          </a:solidFill>
                        </a:rPr>
                        <a:t>49</a:t>
                      </a:r>
                      <a:endParaRPr kumimoji="1" lang="ja-JP" altLang="en-US" dirty="0">
                        <a:solidFill>
                          <a:schemeClr val="tx1"/>
                        </a:solidFill>
                      </a:endParaRPr>
                    </a:p>
                  </a:txBody>
                  <a:tcPr/>
                </a:tc>
                <a:tc>
                  <a:txBody>
                    <a:bodyPr/>
                    <a:lstStyle/>
                    <a:p>
                      <a:r>
                        <a:rPr kumimoji="1" lang="en-US" altLang="ja-JP" dirty="0">
                          <a:solidFill>
                            <a:schemeClr val="tx1"/>
                          </a:solidFill>
                        </a:rPr>
                        <a:t>I</a:t>
                      </a:r>
                      <a:endParaRPr kumimoji="1" lang="ja-JP" altLang="en-US" dirty="0">
                        <a:solidFill>
                          <a:schemeClr val="tx1"/>
                        </a:solidFill>
                      </a:endParaRPr>
                    </a:p>
                  </a:txBody>
                  <a:tcPr/>
                </a:tc>
                <a:tc>
                  <a:txBody>
                    <a:bodyPr/>
                    <a:lstStyle/>
                    <a:p>
                      <a:r>
                        <a:rPr kumimoji="1" lang="en-US" altLang="ja-JP" dirty="0">
                          <a:solidFill>
                            <a:schemeClr val="tx1"/>
                          </a:solidFill>
                        </a:rPr>
                        <a:t>51</a:t>
                      </a:r>
                      <a:endParaRPr kumimoji="1" lang="ja-JP" altLang="en-US" dirty="0">
                        <a:solidFill>
                          <a:schemeClr val="tx1"/>
                        </a:solidFill>
                      </a:endParaRPr>
                    </a:p>
                  </a:txBody>
                  <a:tcPr/>
                </a:tc>
                <a:tc>
                  <a:txBody>
                    <a:bodyPr/>
                    <a:lstStyle/>
                    <a:p>
                      <a:r>
                        <a:rPr kumimoji="1" lang="en-US" altLang="ja-JP" dirty="0">
                          <a:solidFill>
                            <a:schemeClr val="tx1"/>
                          </a:solidFill>
                        </a:rPr>
                        <a:t>Q</a:t>
                      </a:r>
                      <a:endParaRPr kumimoji="1" lang="ja-JP" altLang="en-US" dirty="0">
                        <a:solidFill>
                          <a:schemeClr val="tx1"/>
                        </a:solidFill>
                      </a:endParaRPr>
                    </a:p>
                  </a:txBody>
                  <a:tcPr/>
                </a:tc>
                <a:tc>
                  <a:txBody>
                    <a:bodyPr/>
                    <a:lstStyle/>
                    <a:p>
                      <a:r>
                        <a:rPr kumimoji="1" lang="en-US" altLang="ja-JP" dirty="0">
                          <a:solidFill>
                            <a:schemeClr val="tx1"/>
                          </a:solidFill>
                        </a:rPr>
                        <a:t>59</a:t>
                      </a:r>
                      <a:endParaRPr kumimoji="1" lang="ja-JP" altLang="en-US" dirty="0">
                        <a:solidFill>
                          <a:schemeClr val="tx1"/>
                        </a:solidFill>
                      </a:endParaRPr>
                    </a:p>
                  </a:txBody>
                  <a:tcPr/>
                </a:tc>
                <a:tc>
                  <a:txBody>
                    <a:bodyPr/>
                    <a:lstStyle/>
                    <a:p>
                      <a:r>
                        <a:rPr kumimoji="1" lang="en-US" altLang="ja-JP" dirty="0">
                          <a:solidFill>
                            <a:schemeClr val="tx1"/>
                          </a:solidFill>
                        </a:rPr>
                        <a:t>Y</a:t>
                      </a:r>
                      <a:endParaRPr kumimoji="1" lang="ja-JP" altLang="en-US" dirty="0">
                        <a:solidFill>
                          <a:schemeClr val="tx1"/>
                        </a:solidFill>
                      </a:endParaRPr>
                    </a:p>
                  </a:txBody>
                  <a:tcPr/>
                </a:tc>
                <a:extLst>
                  <a:ext uri="{0D108BD9-81ED-4DB2-BD59-A6C34878D82A}">
                    <a16:rowId xmlns:a16="http://schemas.microsoft.com/office/drawing/2014/main" val="447135953"/>
                  </a:ext>
                </a:extLst>
              </a:tr>
              <a:tr h="369929">
                <a:tc>
                  <a:txBody>
                    <a:bodyPr/>
                    <a:lstStyle/>
                    <a:p>
                      <a:r>
                        <a:rPr kumimoji="1" lang="en-US" altLang="ja-JP" dirty="0">
                          <a:solidFill>
                            <a:schemeClr val="tx1"/>
                          </a:solidFill>
                        </a:rPr>
                        <a:t>32</a:t>
                      </a:r>
                      <a:endParaRPr kumimoji="1" lang="ja-JP" altLang="en-US" dirty="0">
                        <a:solidFill>
                          <a:schemeClr val="tx1"/>
                        </a:solidFill>
                      </a:endParaRPr>
                    </a:p>
                  </a:txBody>
                  <a:tcPr/>
                </a:tc>
                <a:tc>
                  <a:txBody>
                    <a:bodyPr/>
                    <a:lstStyle/>
                    <a:p>
                      <a:r>
                        <a:rPr kumimoji="1" lang="en-US" altLang="ja-JP" dirty="0">
                          <a:solidFill>
                            <a:schemeClr val="tx1"/>
                          </a:solidFill>
                        </a:rPr>
                        <a:t>2</a:t>
                      </a:r>
                      <a:endParaRPr kumimoji="1" lang="ja-JP" altLang="en-US" dirty="0">
                        <a:solidFill>
                          <a:schemeClr val="tx1"/>
                        </a:solidFill>
                      </a:endParaRPr>
                    </a:p>
                  </a:txBody>
                  <a:tcPr/>
                </a:tc>
                <a:tc>
                  <a:txBody>
                    <a:bodyPr/>
                    <a:lstStyle/>
                    <a:p>
                      <a:r>
                        <a:rPr kumimoji="1" lang="en-US" altLang="ja-JP" dirty="0" err="1">
                          <a:solidFill>
                            <a:schemeClr val="tx1"/>
                          </a:solidFill>
                        </a:rPr>
                        <a:t>3A</a:t>
                      </a:r>
                      <a:endParaRPr kumimoji="1" lang="ja-JP" altLang="en-US" dirty="0">
                        <a:solidFill>
                          <a:schemeClr val="tx1"/>
                        </a:solidFill>
                      </a:endParaRPr>
                    </a:p>
                  </a:txBody>
                  <a:tcPr/>
                </a:tc>
                <a:tc>
                  <a:txBody>
                    <a:bodyPr/>
                    <a:lstStyle/>
                    <a:p>
                      <a:r>
                        <a:rPr kumimoji="1" lang="en-US" altLang="ja-JP" dirty="0">
                          <a:solidFill>
                            <a:schemeClr val="tx1"/>
                          </a:solidFill>
                        </a:rPr>
                        <a:t>:</a:t>
                      </a:r>
                      <a:endParaRPr kumimoji="1" lang="ja-JP" altLang="en-US" dirty="0">
                        <a:solidFill>
                          <a:schemeClr val="tx1"/>
                        </a:solidFill>
                      </a:endParaRPr>
                    </a:p>
                  </a:txBody>
                  <a:tcPr/>
                </a:tc>
                <a:tc>
                  <a:txBody>
                    <a:bodyPr/>
                    <a:lstStyle/>
                    <a:p>
                      <a:r>
                        <a:rPr kumimoji="1" lang="en-US" altLang="ja-JP" dirty="0">
                          <a:solidFill>
                            <a:schemeClr val="tx1"/>
                          </a:solidFill>
                        </a:rPr>
                        <a:t>42</a:t>
                      </a:r>
                      <a:endParaRPr kumimoji="1" lang="ja-JP" altLang="en-US" dirty="0">
                        <a:solidFill>
                          <a:schemeClr val="tx1"/>
                        </a:solidFill>
                      </a:endParaRPr>
                    </a:p>
                  </a:txBody>
                  <a:tcPr/>
                </a:tc>
                <a:tc>
                  <a:txBody>
                    <a:bodyPr/>
                    <a:lstStyle/>
                    <a:p>
                      <a:r>
                        <a:rPr kumimoji="1" lang="en-US" altLang="ja-JP" dirty="0">
                          <a:solidFill>
                            <a:schemeClr val="tx1"/>
                          </a:solidFill>
                        </a:rPr>
                        <a:t>B</a:t>
                      </a:r>
                      <a:endParaRPr kumimoji="1" lang="ja-JP" altLang="en-US" dirty="0">
                        <a:solidFill>
                          <a:schemeClr val="tx1"/>
                        </a:solidFill>
                      </a:endParaRPr>
                    </a:p>
                  </a:txBody>
                  <a:tcPr/>
                </a:tc>
                <a:tc>
                  <a:txBody>
                    <a:bodyPr/>
                    <a:lstStyle/>
                    <a:p>
                      <a:r>
                        <a:rPr kumimoji="1" lang="en-US" altLang="ja-JP" dirty="0" err="1">
                          <a:solidFill>
                            <a:schemeClr val="tx1"/>
                          </a:solidFill>
                        </a:rPr>
                        <a:t>4A</a:t>
                      </a:r>
                      <a:endParaRPr kumimoji="1" lang="ja-JP" altLang="en-US" dirty="0">
                        <a:solidFill>
                          <a:schemeClr val="tx1"/>
                        </a:solidFill>
                      </a:endParaRPr>
                    </a:p>
                  </a:txBody>
                  <a:tcPr/>
                </a:tc>
                <a:tc>
                  <a:txBody>
                    <a:bodyPr/>
                    <a:lstStyle/>
                    <a:p>
                      <a:r>
                        <a:rPr kumimoji="1" lang="en-US" altLang="ja-JP" dirty="0">
                          <a:solidFill>
                            <a:schemeClr val="tx1"/>
                          </a:solidFill>
                        </a:rPr>
                        <a:t>J</a:t>
                      </a:r>
                      <a:endParaRPr kumimoji="1" lang="ja-JP" altLang="en-US" dirty="0">
                        <a:solidFill>
                          <a:schemeClr val="tx1"/>
                        </a:solidFill>
                      </a:endParaRPr>
                    </a:p>
                  </a:txBody>
                  <a:tcPr/>
                </a:tc>
                <a:tc>
                  <a:txBody>
                    <a:bodyPr/>
                    <a:lstStyle/>
                    <a:p>
                      <a:r>
                        <a:rPr kumimoji="1" lang="en-US" altLang="ja-JP" dirty="0">
                          <a:solidFill>
                            <a:schemeClr val="tx1"/>
                          </a:solidFill>
                        </a:rPr>
                        <a:t>52</a:t>
                      </a:r>
                      <a:endParaRPr kumimoji="1" lang="ja-JP" altLang="en-US" dirty="0">
                        <a:solidFill>
                          <a:schemeClr val="tx1"/>
                        </a:solidFill>
                      </a:endParaRPr>
                    </a:p>
                  </a:txBody>
                  <a:tcPr/>
                </a:tc>
                <a:tc>
                  <a:txBody>
                    <a:bodyPr/>
                    <a:lstStyle/>
                    <a:p>
                      <a:r>
                        <a:rPr kumimoji="1" lang="en-US" altLang="ja-JP" dirty="0">
                          <a:solidFill>
                            <a:schemeClr val="tx1"/>
                          </a:solidFill>
                        </a:rPr>
                        <a:t>R</a:t>
                      </a:r>
                      <a:endParaRPr kumimoji="1" lang="ja-JP" altLang="en-US" dirty="0">
                        <a:solidFill>
                          <a:schemeClr val="tx1"/>
                        </a:solidFill>
                      </a:endParaRPr>
                    </a:p>
                  </a:txBody>
                  <a:tcPr/>
                </a:tc>
                <a:tc>
                  <a:txBody>
                    <a:bodyPr/>
                    <a:lstStyle/>
                    <a:p>
                      <a:r>
                        <a:rPr kumimoji="1" lang="en-US" altLang="ja-JP" dirty="0" err="1">
                          <a:solidFill>
                            <a:schemeClr val="tx1"/>
                          </a:solidFill>
                        </a:rPr>
                        <a:t>5A</a:t>
                      </a:r>
                      <a:endParaRPr kumimoji="1" lang="ja-JP" altLang="en-US" dirty="0">
                        <a:solidFill>
                          <a:schemeClr val="tx1"/>
                        </a:solidFill>
                      </a:endParaRPr>
                    </a:p>
                  </a:txBody>
                  <a:tcPr/>
                </a:tc>
                <a:tc>
                  <a:txBody>
                    <a:bodyPr/>
                    <a:lstStyle/>
                    <a:p>
                      <a:r>
                        <a:rPr kumimoji="1" lang="en-US" altLang="ja-JP" dirty="0">
                          <a:solidFill>
                            <a:schemeClr val="tx1"/>
                          </a:solidFill>
                        </a:rPr>
                        <a:t>Z</a:t>
                      </a:r>
                      <a:endParaRPr kumimoji="1" lang="ja-JP" altLang="en-US" dirty="0">
                        <a:solidFill>
                          <a:schemeClr val="tx1"/>
                        </a:solidFill>
                      </a:endParaRPr>
                    </a:p>
                  </a:txBody>
                  <a:tcPr/>
                </a:tc>
                <a:extLst>
                  <a:ext uri="{0D108BD9-81ED-4DB2-BD59-A6C34878D82A}">
                    <a16:rowId xmlns:a16="http://schemas.microsoft.com/office/drawing/2014/main" val="1605913758"/>
                  </a:ext>
                </a:extLst>
              </a:tr>
              <a:tr h="369929">
                <a:tc>
                  <a:txBody>
                    <a:bodyPr/>
                    <a:lstStyle/>
                    <a:p>
                      <a:r>
                        <a:rPr kumimoji="1" lang="en-US" altLang="ja-JP" dirty="0">
                          <a:solidFill>
                            <a:schemeClr val="tx1"/>
                          </a:solidFill>
                        </a:rPr>
                        <a:t>33</a:t>
                      </a:r>
                      <a:endParaRPr kumimoji="1" lang="ja-JP" altLang="en-US" dirty="0">
                        <a:solidFill>
                          <a:schemeClr val="tx1"/>
                        </a:solidFill>
                      </a:endParaRPr>
                    </a:p>
                  </a:txBody>
                  <a:tcPr/>
                </a:tc>
                <a:tc>
                  <a:txBody>
                    <a:bodyPr/>
                    <a:lstStyle/>
                    <a:p>
                      <a:r>
                        <a:rPr kumimoji="1" lang="en-US" altLang="ja-JP" dirty="0">
                          <a:solidFill>
                            <a:schemeClr val="tx1"/>
                          </a:solidFill>
                        </a:rPr>
                        <a:t>3</a:t>
                      </a:r>
                      <a:endParaRPr kumimoji="1" lang="ja-JP" altLang="en-US" dirty="0">
                        <a:solidFill>
                          <a:schemeClr val="tx1"/>
                        </a:solidFill>
                      </a:endParaRPr>
                    </a:p>
                  </a:txBody>
                  <a:tcPr/>
                </a:tc>
                <a:tc>
                  <a:txBody>
                    <a:bodyPr/>
                    <a:lstStyle/>
                    <a:p>
                      <a:r>
                        <a:rPr kumimoji="1" lang="en-US" altLang="ja-JP" dirty="0" err="1">
                          <a:solidFill>
                            <a:schemeClr val="tx1"/>
                          </a:solidFill>
                        </a:rPr>
                        <a:t>3B</a:t>
                      </a:r>
                      <a:endParaRPr kumimoji="1" lang="ja-JP" altLang="en-US" dirty="0">
                        <a:solidFill>
                          <a:schemeClr val="tx1"/>
                        </a:solidFill>
                      </a:endParaRPr>
                    </a:p>
                  </a:txBody>
                  <a:tcPr/>
                </a:tc>
                <a:tc>
                  <a:txBody>
                    <a:bodyPr/>
                    <a:lstStyle/>
                    <a:p>
                      <a:r>
                        <a:rPr kumimoji="1" lang="en-US" altLang="ja-JP" dirty="0">
                          <a:solidFill>
                            <a:schemeClr val="tx1"/>
                          </a:solidFill>
                        </a:rPr>
                        <a:t>;</a:t>
                      </a:r>
                      <a:endParaRPr kumimoji="1" lang="ja-JP" altLang="en-US" dirty="0">
                        <a:solidFill>
                          <a:schemeClr val="tx1"/>
                        </a:solidFill>
                      </a:endParaRPr>
                    </a:p>
                  </a:txBody>
                  <a:tcPr/>
                </a:tc>
                <a:tc>
                  <a:txBody>
                    <a:bodyPr/>
                    <a:lstStyle/>
                    <a:p>
                      <a:r>
                        <a:rPr kumimoji="1" lang="en-US" altLang="ja-JP" dirty="0">
                          <a:solidFill>
                            <a:schemeClr val="tx1"/>
                          </a:solidFill>
                        </a:rPr>
                        <a:t>43</a:t>
                      </a:r>
                      <a:endParaRPr kumimoji="1" lang="ja-JP" altLang="en-US" dirty="0">
                        <a:solidFill>
                          <a:schemeClr val="tx1"/>
                        </a:solidFill>
                      </a:endParaRPr>
                    </a:p>
                  </a:txBody>
                  <a:tcPr/>
                </a:tc>
                <a:tc>
                  <a:txBody>
                    <a:bodyPr/>
                    <a:lstStyle/>
                    <a:p>
                      <a:r>
                        <a:rPr kumimoji="1" lang="en-US" altLang="ja-JP" dirty="0">
                          <a:solidFill>
                            <a:schemeClr val="tx1"/>
                          </a:solidFill>
                        </a:rPr>
                        <a:t>C</a:t>
                      </a:r>
                      <a:endParaRPr kumimoji="1" lang="ja-JP" altLang="en-US" dirty="0">
                        <a:solidFill>
                          <a:schemeClr val="tx1"/>
                        </a:solidFill>
                      </a:endParaRPr>
                    </a:p>
                  </a:txBody>
                  <a:tcPr/>
                </a:tc>
                <a:tc>
                  <a:txBody>
                    <a:bodyPr/>
                    <a:lstStyle/>
                    <a:p>
                      <a:r>
                        <a:rPr kumimoji="1" lang="en-US" altLang="ja-JP" dirty="0" err="1">
                          <a:solidFill>
                            <a:schemeClr val="tx1"/>
                          </a:solidFill>
                        </a:rPr>
                        <a:t>4B</a:t>
                      </a:r>
                      <a:endParaRPr kumimoji="1" lang="ja-JP" altLang="en-US" dirty="0">
                        <a:solidFill>
                          <a:schemeClr val="tx1"/>
                        </a:solidFill>
                      </a:endParaRPr>
                    </a:p>
                  </a:txBody>
                  <a:tcPr/>
                </a:tc>
                <a:tc>
                  <a:txBody>
                    <a:bodyPr/>
                    <a:lstStyle/>
                    <a:p>
                      <a:r>
                        <a:rPr kumimoji="1" lang="en-US" altLang="ja-JP" dirty="0">
                          <a:solidFill>
                            <a:schemeClr val="tx1"/>
                          </a:solidFill>
                        </a:rPr>
                        <a:t>K</a:t>
                      </a:r>
                      <a:endParaRPr kumimoji="1" lang="ja-JP" altLang="en-US" dirty="0">
                        <a:solidFill>
                          <a:schemeClr val="tx1"/>
                        </a:solidFill>
                      </a:endParaRPr>
                    </a:p>
                  </a:txBody>
                  <a:tcPr/>
                </a:tc>
                <a:tc>
                  <a:txBody>
                    <a:bodyPr/>
                    <a:lstStyle/>
                    <a:p>
                      <a:r>
                        <a:rPr kumimoji="1" lang="en-US" altLang="ja-JP" dirty="0">
                          <a:solidFill>
                            <a:schemeClr val="tx1"/>
                          </a:solidFill>
                        </a:rPr>
                        <a:t>53</a:t>
                      </a:r>
                      <a:endParaRPr kumimoji="1" lang="ja-JP" altLang="en-US" dirty="0">
                        <a:solidFill>
                          <a:schemeClr val="tx1"/>
                        </a:solidFill>
                      </a:endParaRPr>
                    </a:p>
                  </a:txBody>
                  <a:tcPr/>
                </a:tc>
                <a:tc>
                  <a:txBody>
                    <a:bodyPr/>
                    <a:lstStyle/>
                    <a:p>
                      <a:r>
                        <a:rPr kumimoji="1" lang="en-US" altLang="ja-JP" dirty="0">
                          <a:solidFill>
                            <a:schemeClr val="tx1"/>
                          </a:solidFill>
                        </a:rPr>
                        <a:t>S</a:t>
                      </a:r>
                      <a:endParaRPr kumimoji="1" lang="ja-JP" altLang="en-US" dirty="0">
                        <a:solidFill>
                          <a:schemeClr val="tx1"/>
                        </a:solidFill>
                      </a:endParaRPr>
                    </a:p>
                  </a:txBody>
                  <a:tcPr/>
                </a:tc>
                <a:tc>
                  <a:txBody>
                    <a:bodyPr/>
                    <a:lstStyle/>
                    <a:p>
                      <a:r>
                        <a:rPr kumimoji="1" lang="en-US" altLang="ja-JP" dirty="0" err="1">
                          <a:solidFill>
                            <a:schemeClr val="tx1"/>
                          </a:solidFill>
                        </a:rPr>
                        <a:t>5B</a:t>
                      </a:r>
                      <a:endParaRPr kumimoji="1" lang="ja-JP" altLang="en-US" dirty="0">
                        <a:solidFill>
                          <a:schemeClr val="tx1"/>
                        </a:solidFill>
                      </a:endParaRPr>
                    </a:p>
                  </a:txBody>
                  <a:tcPr/>
                </a:tc>
                <a:tc>
                  <a:txBody>
                    <a:bodyPr/>
                    <a:lstStyle/>
                    <a:p>
                      <a:r>
                        <a:rPr kumimoji="1" lang="en-US" altLang="ja-JP" dirty="0">
                          <a:solidFill>
                            <a:schemeClr val="tx1"/>
                          </a:solidFill>
                        </a:rPr>
                        <a:t>[</a:t>
                      </a:r>
                      <a:endParaRPr kumimoji="1" lang="ja-JP" altLang="en-US" dirty="0">
                        <a:solidFill>
                          <a:schemeClr val="tx1"/>
                        </a:solidFill>
                      </a:endParaRPr>
                    </a:p>
                  </a:txBody>
                  <a:tcPr/>
                </a:tc>
                <a:extLst>
                  <a:ext uri="{0D108BD9-81ED-4DB2-BD59-A6C34878D82A}">
                    <a16:rowId xmlns:a16="http://schemas.microsoft.com/office/drawing/2014/main" val="2953512259"/>
                  </a:ext>
                </a:extLst>
              </a:tr>
              <a:tr h="369929">
                <a:tc>
                  <a:txBody>
                    <a:bodyPr/>
                    <a:lstStyle/>
                    <a:p>
                      <a:r>
                        <a:rPr kumimoji="1" lang="en-US" altLang="ja-JP" dirty="0">
                          <a:solidFill>
                            <a:schemeClr val="tx1"/>
                          </a:solidFill>
                        </a:rPr>
                        <a:t>34</a:t>
                      </a:r>
                      <a:endParaRPr kumimoji="1" lang="ja-JP" altLang="en-US" dirty="0">
                        <a:solidFill>
                          <a:schemeClr val="tx1"/>
                        </a:solidFill>
                      </a:endParaRPr>
                    </a:p>
                  </a:txBody>
                  <a:tcPr/>
                </a:tc>
                <a:tc>
                  <a:txBody>
                    <a:bodyPr/>
                    <a:lstStyle/>
                    <a:p>
                      <a:r>
                        <a:rPr kumimoji="1" lang="en-US" altLang="ja-JP" dirty="0">
                          <a:solidFill>
                            <a:schemeClr val="tx1"/>
                          </a:solidFill>
                        </a:rPr>
                        <a:t>4</a:t>
                      </a:r>
                      <a:endParaRPr kumimoji="1" lang="ja-JP" altLang="en-US" dirty="0">
                        <a:solidFill>
                          <a:schemeClr val="tx1"/>
                        </a:solidFill>
                      </a:endParaRPr>
                    </a:p>
                  </a:txBody>
                  <a:tcPr/>
                </a:tc>
                <a:tc>
                  <a:txBody>
                    <a:bodyPr/>
                    <a:lstStyle/>
                    <a:p>
                      <a:r>
                        <a:rPr kumimoji="1" lang="en-US" altLang="ja-JP" dirty="0" err="1">
                          <a:solidFill>
                            <a:schemeClr val="tx1"/>
                          </a:solidFill>
                        </a:rPr>
                        <a:t>3C</a:t>
                      </a:r>
                      <a:endParaRPr kumimoji="1" lang="ja-JP" altLang="en-US" dirty="0">
                        <a:solidFill>
                          <a:schemeClr val="tx1"/>
                        </a:solidFill>
                      </a:endParaRPr>
                    </a:p>
                  </a:txBody>
                  <a:tcPr/>
                </a:tc>
                <a:tc>
                  <a:txBody>
                    <a:bodyPr/>
                    <a:lstStyle/>
                    <a:p>
                      <a:r>
                        <a:rPr kumimoji="1" lang="en-US" altLang="ja-JP" dirty="0">
                          <a:solidFill>
                            <a:schemeClr val="tx1"/>
                          </a:solidFill>
                        </a:rPr>
                        <a:t>&lt;</a:t>
                      </a:r>
                      <a:endParaRPr kumimoji="1" lang="ja-JP" altLang="en-US" dirty="0">
                        <a:solidFill>
                          <a:schemeClr val="tx1"/>
                        </a:solidFill>
                      </a:endParaRPr>
                    </a:p>
                  </a:txBody>
                  <a:tcPr/>
                </a:tc>
                <a:tc>
                  <a:txBody>
                    <a:bodyPr/>
                    <a:lstStyle/>
                    <a:p>
                      <a:r>
                        <a:rPr kumimoji="1" lang="en-US" altLang="ja-JP" dirty="0">
                          <a:solidFill>
                            <a:schemeClr val="tx1"/>
                          </a:solidFill>
                        </a:rPr>
                        <a:t>44</a:t>
                      </a:r>
                      <a:endParaRPr kumimoji="1" lang="ja-JP" altLang="en-US" dirty="0">
                        <a:solidFill>
                          <a:schemeClr val="tx1"/>
                        </a:solidFill>
                      </a:endParaRPr>
                    </a:p>
                  </a:txBody>
                  <a:tcPr/>
                </a:tc>
                <a:tc>
                  <a:txBody>
                    <a:bodyPr/>
                    <a:lstStyle/>
                    <a:p>
                      <a:r>
                        <a:rPr kumimoji="1" lang="en-US" altLang="ja-JP" dirty="0">
                          <a:solidFill>
                            <a:schemeClr val="tx1"/>
                          </a:solidFill>
                        </a:rPr>
                        <a:t>D</a:t>
                      </a:r>
                      <a:endParaRPr kumimoji="1" lang="ja-JP" altLang="en-US" dirty="0">
                        <a:solidFill>
                          <a:schemeClr val="tx1"/>
                        </a:solidFill>
                      </a:endParaRPr>
                    </a:p>
                  </a:txBody>
                  <a:tcPr/>
                </a:tc>
                <a:tc>
                  <a:txBody>
                    <a:bodyPr/>
                    <a:lstStyle/>
                    <a:p>
                      <a:r>
                        <a:rPr kumimoji="1" lang="en-US" altLang="ja-JP" dirty="0" err="1">
                          <a:solidFill>
                            <a:schemeClr val="tx1"/>
                          </a:solidFill>
                        </a:rPr>
                        <a:t>4C</a:t>
                      </a:r>
                      <a:endParaRPr kumimoji="1" lang="ja-JP" altLang="en-US" dirty="0">
                        <a:solidFill>
                          <a:schemeClr val="tx1"/>
                        </a:solidFill>
                      </a:endParaRPr>
                    </a:p>
                  </a:txBody>
                  <a:tcPr/>
                </a:tc>
                <a:tc>
                  <a:txBody>
                    <a:bodyPr/>
                    <a:lstStyle/>
                    <a:p>
                      <a:r>
                        <a:rPr kumimoji="1" lang="en-US" altLang="ja-JP" dirty="0">
                          <a:solidFill>
                            <a:schemeClr val="tx1"/>
                          </a:solidFill>
                        </a:rPr>
                        <a:t>L</a:t>
                      </a:r>
                      <a:endParaRPr kumimoji="1" lang="ja-JP" altLang="en-US" dirty="0">
                        <a:solidFill>
                          <a:schemeClr val="tx1"/>
                        </a:solidFill>
                      </a:endParaRPr>
                    </a:p>
                  </a:txBody>
                  <a:tcPr/>
                </a:tc>
                <a:tc>
                  <a:txBody>
                    <a:bodyPr/>
                    <a:lstStyle/>
                    <a:p>
                      <a:r>
                        <a:rPr kumimoji="1" lang="en-US" altLang="ja-JP" dirty="0">
                          <a:solidFill>
                            <a:schemeClr val="tx1"/>
                          </a:solidFill>
                        </a:rPr>
                        <a:t>54</a:t>
                      </a:r>
                      <a:endParaRPr kumimoji="1" lang="ja-JP" altLang="en-US" dirty="0">
                        <a:solidFill>
                          <a:schemeClr val="tx1"/>
                        </a:solidFill>
                      </a:endParaRPr>
                    </a:p>
                  </a:txBody>
                  <a:tcPr/>
                </a:tc>
                <a:tc>
                  <a:txBody>
                    <a:bodyPr/>
                    <a:lstStyle/>
                    <a:p>
                      <a:r>
                        <a:rPr kumimoji="1" lang="en-US" altLang="ja-JP" dirty="0">
                          <a:solidFill>
                            <a:schemeClr val="tx1"/>
                          </a:solidFill>
                        </a:rPr>
                        <a:t>T</a:t>
                      </a:r>
                      <a:endParaRPr kumimoji="1" lang="ja-JP" altLang="en-US" dirty="0">
                        <a:solidFill>
                          <a:schemeClr val="tx1"/>
                        </a:solidFill>
                      </a:endParaRPr>
                    </a:p>
                  </a:txBody>
                  <a:tcPr/>
                </a:tc>
                <a:tc>
                  <a:txBody>
                    <a:bodyPr/>
                    <a:lstStyle/>
                    <a:p>
                      <a:r>
                        <a:rPr kumimoji="1" lang="en-US" altLang="ja-JP" dirty="0" err="1">
                          <a:solidFill>
                            <a:schemeClr val="tx1"/>
                          </a:solidFill>
                        </a:rPr>
                        <a:t>5C</a:t>
                      </a:r>
                      <a:endParaRPr kumimoji="1" lang="ja-JP" altLang="en-US" dirty="0">
                        <a:solidFill>
                          <a:schemeClr val="tx1"/>
                        </a:solidFill>
                      </a:endParaRPr>
                    </a:p>
                  </a:txBody>
                  <a:tcPr/>
                </a:tc>
                <a:tc>
                  <a:txBody>
                    <a:bodyPr/>
                    <a:lstStyle/>
                    <a:p>
                      <a:r>
                        <a:rPr kumimoji="1" lang="en-US" altLang="ja-JP" dirty="0">
                          <a:solidFill>
                            <a:schemeClr val="tx1"/>
                          </a:solidFill>
                        </a:rPr>
                        <a:t>\</a:t>
                      </a:r>
                      <a:endParaRPr kumimoji="1" lang="ja-JP" altLang="en-US" dirty="0">
                        <a:solidFill>
                          <a:schemeClr val="tx1"/>
                        </a:solidFill>
                      </a:endParaRPr>
                    </a:p>
                  </a:txBody>
                  <a:tcPr/>
                </a:tc>
                <a:extLst>
                  <a:ext uri="{0D108BD9-81ED-4DB2-BD59-A6C34878D82A}">
                    <a16:rowId xmlns:a16="http://schemas.microsoft.com/office/drawing/2014/main" val="3215915045"/>
                  </a:ext>
                </a:extLst>
              </a:tr>
              <a:tr h="369929">
                <a:tc>
                  <a:txBody>
                    <a:bodyPr/>
                    <a:lstStyle/>
                    <a:p>
                      <a:r>
                        <a:rPr kumimoji="1" lang="en-US" altLang="ja-JP" dirty="0">
                          <a:solidFill>
                            <a:schemeClr val="tx1"/>
                          </a:solidFill>
                        </a:rPr>
                        <a:t>35</a:t>
                      </a:r>
                      <a:endParaRPr kumimoji="1" lang="ja-JP" altLang="en-US" dirty="0">
                        <a:solidFill>
                          <a:schemeClr val="tx1"/>
                        </a:solidFill>
                      </a:endParaRPr>
                    </a:p>
                  </a:txBody>
                  <a:tcPr/>
                </a:tc>
                <a:tc>
                  <a:txBody>
                    <a:bodyPr/>
                    <a:lstStyle/>
                    <a:p>
                      <a:r>
                        <a:rPr kumimoji="1" lang="en-US" altLang="ja-JP" dirty="0">
                          <a:solidFill>
                            <a:schemeClr val="tx1"/>
                          </a:solidFill>
                        </a:rPr>
                        <a:t>5</a:t>
                      </a:r>
                      <a:endParaRPr kumimoji="1" lang="ja-JP" altLang="en-US" dirty="0">
                        <a:solidFill>
                          <a:schemeClr val="tx1"/>
                        </a:solidFill>
                      </a:endParaRPr>
                    </a:p>
                  </a:txBody>
                  <a:tcPr/>
                </a:tc>
                <a:tc>
                  <a:txBody>
                    <a:bodyPr/>
                    <a:lstStyle/>
                    <a:p>
                      <a:r>
                        <a:rPr kumimoji="1" lang="en-US" altLang="ja-JP" dirty="0">
                          <a:solidFill>
                            <a:schemeClr val="tx1"/>
                          </a:solidFill>
                        </a:rPr>
                        <a:t>3D</a:t>
                      </a:r>
                      <a:endParaRPr kumimoji="1" lang="ja-JP" altLang="en-US" dirty="0">
                        <a:solidFill>
                          <a:schemeClr val="tx1"/>
                        </a:solidFill>
                      </a:endParaRPr>
                    </a:p>
                  </a:txBody>
                  <a:tcPr/>
                </a:tc>
                <a:tc>
                  <a:txBody>
                    <a:bodyPr/>
                    <a:lstStyle/>
                    <a:p>
                      <a:r>
                        <a:rPr kumimoji="1" lang="en-US" altLang="ja-JP" dirty="0">
                          <a:solidFill>
                            <a:schemeClr val="tx1"/>
                          </a:solidFill>
                        </a:rPr>
                        <a:t>=</a:t>
                      </a:r>
                      <a:endParaRPr kumimoji="1" lang="ja-JP" altLang="en-US" dirty="0">
                        <a:solidFill>
                          <a:schemeClr val="tx1"/>
                        </a:solidFill>
                      </a:endParaRPr>
                    </a:p>
                  </a:txBody>
                  <a:tcPr/>
                </a:tc>
                <a:tc>
                  <a:txBody>
                    <a:bodyPr/>
                    <a:lstStyle/>
                    <a:p>
                      <a:r>
                        <a:rPr kumimoji="1" lang="en-US" altLang="ja-JP" dirty="0">
                          <a:solidFill>
                            <a:schemeClr val="tx1"/>
                          </a:solidFill>
                        </a:rPr>
                        <a:t>45</a:t>
                      </a:r>
                      <a:endParaRPr kumimoji="1" lang="ja-JP" altLang="en-US" dirty="0">
                        <a:solidFill>
                          <a:schemeClr val="tx1"/>
                        </a:solidFill>
                      </a:endParaRPr>
                    </a:p>
                  </a:txBody>
                  <a:tcPr/>
                </a:tc>
                <a:tc>
                  <a:txBody>
                    <a:bodyPr/>
                    <a:lstStyle/>
                    <a:p>
                      <a:r>
                        <a:rPr kumimoji="1" lang="en-US" altLang="ja-JP" dirty="0">
                          <a:solidFill>
                            <a:schemeClr val="tx1"/>
                          </a:solidFill>
                        </a:rPr>
                        <a:t>E</a:t>
                      </a:r>
                      <a:endParaRPr kumimoji="1" lang="ja-JP" altLang="en-US" dirty="0">
                        <a:solidFill>
                          <a:schemeClr val="tx1"/>
                        </a:solidFill>
                      </a:endParaRPr>
                    </a:p>
                  </a:txBody>
                  <a:tcPr/>
                </a:tc>
                <a:tc>
                  <a:txBody>
                    <a:bodyPr/>
                    <a:lstStyle/>
                    <a:p>
                      <a:r>
                        <a:rPr kumimoji="1" lang="en-US" altLang="ja-JP" dirty="0" err="1">
                          <a:solidFill>
                            <a:schemeClr val="tx1"/>
                          </a:solidFill>
                        </a:rPr>
                        <a:t>4D</a:t>
                      </a:r>
                      <a:endParaRPr kumimoji="1" lang="ja-JP" altLang="en-US" dirty="0">
                        <a:solidFill>
                          <a:schemeClr val="tx1"/>
                        </a:solidFill>
                      </a:endParaRPr>
                    </a:p>
                  </a:txBody>
                  <a:tcPr/>
                </a:tc>
                <a:tc>
                  <a:txBody>
                    <a:bodyPr/>
                    <a:lstStyle/>
                    <a:p>
                      <a:r>
                        <a:rPr kumimoji="1" lang="en-US" altLang="ja-JP" dirty="0">
                          <a:solidFill>
                            <a:schemeClr val="tx1"/>
                          </a:solidFill>
                        </a:rPr>
                        <a:t>M</a:t>
                      </a:r>
                      <a:endParaRPr kumimoji="1" lang="ja-JP" altLang="en-US" dirty="0">
                        <a:solidFill>
                          <a:schemeClr val="tx1"/>
                        </a:solidFill>
                      </a:endParaRPr>
                    </a:p>
                  </a:txBody>
                  <a:tcPr/>
                </a:tc>
                <a:tc>
                  <a:txBody>
                    <a:bodyPr/>
                    <a:lstStyle/>
                    <a:p>
                      <a:r>
                        <a:rPr kumimoji="1" lang="en-US" altLang="ja-JP" dirty="0">
                          <a:solidFill>
                            <a:schemeClr val="tx1"/>
                          </a:solidFill>
                        </a:rPr>
                        <a:t>55</a:t>
                      </a:r>
                      <a:endParaRPr kumimoji="1" lang="ja-JP" altLang="en-US" dirty="0">
                        <a:solidFill>
                          <a:schemeClr val="tx1"/>
                        </a:solidFill>
                      </a:endParaRPr>
                    </a:p>
                  </a:txBody>
                  <a:tcPr/>
                </a:tc>
                <a:tc>
                  <a:txBody>
                    <a:bodyPr/>
                    <a:lstStyle/>
                    <a:p>
                      <a:r>
                        <a:rPr kumimoji="1" lang="en-US" altLang="ja-JP" dirty="0">
                          <a:solidFill>
                            <a:schemeClr val="tx1"/>
                          </a:solidFill>
                        </a:rPr>
                        <a:t>U</a:t>
                      </a:r>
                      <a:endParaRPr kumimoji="1" lang="ja-JP" altLang="en-US" dirty="0">
                        <a:solidFill>
                          <a:schemeClr val="tx1"/>
                        </a:solidFill>
                      </a:endParaRPr>
                    </a:p>
                  </a:txBody>
                  <a:tcPr/>
                </a:tc>
                <a:tc>
                  <a:txBody>
                    <a:bodyPr/>
                    <a:lstStyle/>
                    <a:p>
                      <a:r>
                        <a:rPr kumimoji="1" lang="en-US" altLang="ja-JP" dirty="0" err="1">
                          <a:solidFill>
                            <a:schemeClr val="tx1"/>
                          </a:solidFill>
                        </a:rPr>
                        <a:t>5D</a:t>
                      </a:r>
                      <a:endParaRPr kumimoji="1" lang="ja-JP" altLang="en-US" dirty="0">
                        <a:solidFill>
                          <a:schemeClr val="tx1"/>
                        </a:solidFill>
                      </a:endParaRPr>
                    </a:p>
                  </a:txBody>
                  <a:tcPr/>
                </a:tc>
                <a:tc>
                  <a:txBody>
                    <a:bodyPr/>
                    <a:lstStyle/>
                    <a:p>
                      <a:r>
                        <a:rPr kumimoji="1" lang="en-US" altLang="ja-JP" dirty="0">
                          <a:solidFill>
                            <a:schemeClr val="tx1"/>
                          </a:solidFill>
                        </a:rPr>
                        <a:t>]</a:t>
                      </a:r>
                      <a:endParaRPr kumimoji="1" lang="ja-JP" altLang="en-US" dirty="0">
                        <a:solidFill>
                          <a:schemeClr val="tx1"/>
                        </a:solidFill>
                      </a:endParaRPr>
                    </a:p>
                  </a:txBody>
                  <a:tcPr/>
                </a:tc>
                <a:extLst>
                  <a:ext uri="{0D108BD9-81ED-4DB2-BD59-A6C34878D82A}">
                    <a16:rowId xmlns:a16="http://schemas.microsoft.com/office/drawing/2014/main" val="2368401557"/>
                  </a:ext>
                </a:extLst>
              </a:tr>
              <a:tr h="369929">
                <a:tc>
                  <a:txBody>
                    <a:bodyPr/>
                    <a:lstStyle/>
                    <a:p>
                      <a:r>
                        <a:rPr kumimoji="1" lang="en-US" altLang="ja-JP" dirty="0">
                          <a:solidFill>
                            <a:schemeClr val="tx1"/>
                          </a:solidFill>
                        </a:rPr>
                        <a:t>36</a:t>
                      </a:r>
                      <a:endParaRPr kumimoji="1" lang="ja-JP" altLang="en-US" dirty="0">
                        <a:solidFill>
                          <a:schemeClr val="tx1"/>
                        </a:solidFill>
                      </a:endParaRPr>
                    </a:p>
                  </a:txBody>
                  <a:tcPr/>
                </a:tc>
                <a:tc>
                  <a:txBody>
                    <a:bodyPr/>
                    <a:lstStyle/>
                    <a:p>
                      <a:r>
                        <a:rPr kumimoji="1" lang="en-US" altLang="ja-JP" dirty="0">
                          <a:solidFill>
                            <a:schemeClr val="tx1"/>
                          </a:solidFill>
                        </a:rPr>
                        <a:t>6</a:t>
                      </a:r>
                      <a:endParaRPr kumimoji="1" lang="ja-JP" altLang="en-US" dirty="0">
                        <a:solidFill>
                          <a:schemeClr val="tx1"/>
                        </a:solidFill>
                      </a:endParaRPr>
                    </a:p>
                  </a:txBody>
                  <a:tcPr/>
                </a:tc>
                <a:tc>
                  <a:txBody>
                    <a:bodyPr/>
                    <a:lstStyle/>
                    <a:p>
                      <a:r>
                        <a:rPr kumimoji="1" lang="en-US" altLang="ja-JP" dirty="0" err="1">
                          <a:solidFill>
                            <a:schemeClr val="tx1"/>
                          </a:solidFill>
                        </a:rPr>
                        <a:t>3E</a:t>
                      </a:r>
                      <a:endParaRPr kumimoji="1" lang="ja-JP" altLang="en-US" dirty="0">
                        <a:solidFill>
                          <a:schemeClr val="tx1"/>
                        </a:solidFill>
                      </a:endParaRPr>
                    </a:p>
                  </a:txBody>
                  <a:tcPr/>
                </a:tc>
                <a:tc>
                  <a:txBody>
                    <a:bodyPr/>
                    <a:lstStyle/>
                    <a:p>
                      <a:r>
                        <a:rPr kumimoji="1" lang="en-US" altLang="ja-JP" dirty="0">
                          <a:solidFill>
                            <a:schemeClr val="tx1"/>
                          </a:solidFill>
                        </a:rPr>
                        <a:t>&gt;</a:t>
                      </a:r>
                      <a:endParaRPr kumimoji="1" lang="ja-JP" altLang="en-US" dirty="0">
                        <a:solidFill>
                          <a:schemeClr val="tx1"/>
                        </a:solidFill>
                      </a:endParaRPr>
                    </a:p>
                  </a:txBody>
                  <a:tcPr/>
                </a:tc>
                <a:tc>
                  <a:txBody>
                    <a:bodyPr/>
                    <a:lstStyle/>
                    <a:p>
                      <a:r>
                        <a:rPr kumimoji="1" lang="en-US" altLang="ja-JP" dirty="0">
                          <a:solidFill>
                            <a:schemeClr val="tx1"/>
                          </a:solidFill>
                        </a:rPr>
                        <a:t>46</a:t>
                      </a:r>
                      <a:endParaRPr kumimoji="1" lang="ja-JP" altLang="en-US" dirty="0">
                        <a:solidFill>
                          <a:schemeClr val="tx1"/>
                        </a:solidFill>
                      </a:endParaRPr>
                    </a:p>
                  </a:txBody>
                  <a:tcPr/>
                </a:tc>
                <a:tc>
                  <a:txBody>
                    <a:bodyPr/>
                    <a:lstStyle/>
                    <a:p>
                      <a:r>
                        <a:rPr kumimoji="1" lang="en-US" altLang="ja-JP" dirty="0">
                          <a:solidFill>
                            <a:schemeClr val="tx1"/>
                          </a:solidFill>
                        </a:rPr>
                        <a:t>F</a:t>
                      </a:r>
                      <a:endParaRPr kumimoji="1" lang="ja-JP" altLang="en-US" dirty="0">
                        <a:solidFill>
                          <a:schemeClr val="tx1"/>
                        </a:solidFill>
                      </a:endParaRPr>
                    </a:p>
                  </a:txBody>
                  <a:tcPr/>
                </a:tc>
                <a:tc>
                  <a:txBody>
                    <a:bodyPr/>
                    <a:lstStyle/>
                    <a:p>
                      <a:r>
                        <a:rPr kumimoji="1" lang="en-US" altLang="ja-JP" dirty="0" err="1">
                          <a:solidFill>
                            <a:schemeClr val="tx1"/>
                          </a:solidFill>
                        </a:rPr>
                        <a:t>4E</a:t>
                      </a:r>
                      <a:endParaRPr kumimoji="1" lang="ja-JP" altLang="en-US" dirty="0">
                        <a:solidFill>
                          <a:schemeClr val="tx1"/>
                        </a:solidFill>
                      </a:endParaRPr>
                    </a:p>
                  </a:txBody>
                  <a:tcPr/>
                </a:tc>
                <a:tc>
                  <a:txBody>
                    <a:bodyPr/>
                    <a:lstStyle/>
                    <a:p>
                      <a:r>
                        <a:rPr kumimoji="1" lang="en-US" altLang="ja-JP" dirty="0">
                          <a:solidFill>
                            <a:schemeClr val="tx1"/>
                          </a:solidFill>
                        </a:rPr>
                        <a:t>N</a:t>
                      </a:r>
                      <a:endParaRPr kumimoji="1" lang="ja-JP" altLang="en-US" dirty="0">
                        <a:solidFill>
                          <a:schemeClr val="tx1"/>
                        </a:solidFill>
                      </a:endParaRPr>
                    </a:p>
                  </a:txBody>
                  <a:tcPr/>
                </a:tc>
                <a:tc>
                  <a:txBody>
                    <a:bodyPr/>
                    <a:lstStyle/>
                    <a:p>
                      <a:r>
                        <a:rPr kumimoji="1" lang="en-US" altLang="ja-JP" dirty="0">
                          <a:solidFill>
                            <a:schemeClr val="tx1"/>
                          </a:solidFill>
                        </a:rPr>
                        <a:t>56</a:t>
                      </a:r>
                      <a:endParaRPr kumimoji="1" lang="ja-JP" altLang="en-US" dirty="0">
                        <a:solidFill>
                          <a:schemeClr val="tx1"/>
                        </a:solidFill>
                      </a:endParaRPr>
                    </a:p>
                  </a:txBody>
                  <a:tcPr/>
                </a:tc>
                <a:tc>
                  <a:txBody>
                    <a:bodyPr/>
                    <a:lstStyle/>
                    <a:p>
                      <a:r>
                        <a:rPr kumimoji="1" lang="en-US" altLang="ja-JP" dirty="0">
                          <a:solidFill>
                            <a:schemeClr val="tx1"/>
                          </a:solidFill>
                        </a:rPr>
                        <a:t>V</a:t>
                      </a:r>
                      <a:endParaRPr kumimoji="1" lang="ja-JP" altLang="en-US" dirty="0">
                        <a:solidFill>
                          <a:schemeClr val="tx1"/>
                        </a:solidFill>
                      </a:endParaRPr>
                    </a:p>
                  </a:txBody>
                  <a:tcPr/>
                </a:tc>
                <a:tc>
                  <a:txBody>
                    <a:bodyPr/>
                    <a:lstStyle/>
                    <a:p>
                      <a:r>
                        <a:rPr kumimoji="1" lang="en-US" altLang="ja-JP" dirty="0" err="1">
                          <a:solidFill>
                            <a:schemeClr val="tx1"/>
                          </a:solidFill>
                        </a:rPr>
                        <a:t>5E</a:t>
                      </a:r>
                      <a:endParaRPr kumimoji="1" lang="ja-JP" altLang="en-US" dirty="0">
                        <a:solidFill>
                          <a:schemeClr val="tx1"/>
                        </a:solidFill>
                      </a:endParaRPr>
                    </a:p>
                  </a:txBody>
                  <a:tcPr/>
                </a:tc>
                <a:tc>
                  <a:txBody>
                    <a:bodyPr/>
                    <a:lstStyle/>
                    <a:p>
                      <a:r>
                        <a:rPr kumimoji="1" lang="en-US" altLang="ja-JP" dirty="0">
                          <a:solidFill>
                            <a:schemeClr val="tx1"/>
                          </a:solidFill>
                        </a:rPr>
                        <a:t>^</a:t>
                      </a:r>
                      <a:endParaRPr kumimoji="1" lang="ja-JP" altLang="en-US" dirty="0">
                        <a:solidFill>
                          <a:schemeClr val="tx1"/>
                        </a:solidFill>
                      </a:endParaRPr>
                    </a:p>
                  </a:txBody>
                  <a:tcPr/>
                </a:tc>
                <a:extLst>
                  <a:ext uri="{0D108BD9-81ED-4DB2-BD59-A6C34878D82A}">
                    <a16:rowId xmlns:a16="http://schemas.microsoft.com/office/drawing/2014/main" val="797564195"/>
                  </a:ext>
                </a:extLst>
              </a:tr>
              <a:tr h="722866">
                <a:tc>
                  <a:txBody>
                    <a:bodyPr/>
                    <a:lstStyle/>
                    <a:p>
                      <a:r>
                        <a:rPr kumimoji="1" lang="en-US" altLang="ja-JP" dirty="0">
                          <a:solidFill>
                            <a:schemeClr val="tx1"/>
                          </a:solidFill>
                        </a:rPr>
                        <a:t>37</a:t>
                      </a:r>
                      <a:endParaRPr kumimoji="1" lang="ja-JP" altLang="en-US" dirty="0">
                        <a:solidFill>
                          <a:schemeClr val="tx1"/>
                        </a:solidFill>
                      </a:endParaRPr>
                    </a:p>
                  </a:txBody>
                  <a:tcPr/>
                </a:tc>
                <a:tc>
                  <a:txBody>
                    <a:bodyPr/>
                    <a:lstStyle/>
                    <a:p>
                      <a:r>
                        <a:rPr kumimoji="1" lang="en-US" altLang="ja-JP" dirty="0">
                          <a:solidFill>
                            <a:schemeClr val="tx1"/>
                          </a:solidFill>
                        </a:rPr>
                        <a:t>7</a:t>
                      </a:r>
                      <a:endParaRPr kumimoji="1" lang="ja-JP" altLang="en-US" dirty="0">
                        <a:solidFill>
                          <a:schemeClr val="tx1"/>
                        </a:solidFill>
                      </a:endParaRPr>
                    </a:p>
                  </a:txBody>
                  <a:tcPr/>
                </a:tc>
                <a:tc>
                  <a:txBody>
                    <a:bodyPr/>
                    <a:lstStyle/>
                    <a:p>
                      <a:r>
                        <a:rPr kumimoji="1" lang="en-US" altLang="ja-JP" dirty="0" err="1">
                          <a:solidFill>
                            <a:schemeClr val="tx1"/>
                          </a:solidFill>
                        </a:rPr>
                        <a:t>3F</a:t>
                      </a:r>
                      <a:endParaRPr kumimoji="1" lang="ja-JP" altLang="en-US" dirty="0">
                        <a:solidFill>
                          <a:schemeClr val="tx1"/>
                        </a:solidFill>
                      </a:endParaRPr>
                    </a:p>
                  </a:txBody>
                  <a:tcPr/>
                </a:tc>
                <a:tc>
                  <a:txBody>
                    <a:bodyPr/>
                    <a:lstStyle/>
                    <a:p>
                      <a:r>
                        <a:rPr kumimoji="1" lang="en-US" altLang="ja-JP" dirty="0">
                          <a:solidFill>
                            <a:schemeClr val="tx1"/>
                          </a:solidFill>
                        </a:rPr>
                        <a:t>?</a:t>
                      </a:r>
                      <a:endParaRPr kumimoji="1" lang="ja-JP" altLang="en-US" dirty="0">
                        <a:solidFill>
                          <a:schemeClr val="tx1"/>
                        </a:solidFill>
                      </a:endParaRPr>
                    </a:p>
                  </a:txBody>
                  <a:tcPr/>
                </a:tc>
                <a:tc>
                  <a:txBody>
                    <a:bodyPr/>
                    <a:lstStyle/>
                    <a:p>
                      <a:r>
                        <a:rPr kumimoji="1" lang="en-US" altLang="ja-JP" dirty="0">
                          <a:solidFill>
                            <a:schemeClr val="tx1"/>
                          </a:solidFill>
                        </a:rPr>
                        <a:t>47</a:t>
                      </a:r>
                      <a:endParaRPr kumimoji="1" lang="ja-JP" altLang="en-US" dirty="0">
                        <a:solidFill>
                          <a:schemeClr val="tx1"/>
                        </a:solidFill>
                      </a:endParaRPr>
                    </a:p>
                  </a:txBody>
                  <a:tcPr/>
                </a:tc>
                <a:tc>
                  <a:txBody>
                    <a:bodyPr/>
                    <a:lstStyle/>
                    <a:p>
                      <a:r>
                        <a:rPr kumimoji="1" lang="en-US" altLang="ja-JP" dirty="0">
                          <a:solidFill>
                            <a:schemeClr val="tx1"/>
                          </a:solidFill>
                        </a:rPr>
                        <a:t>G</a:t>
                      </a:r>
                      <a:endParaRPr kumimoji="1" lang="ja-JP" altLang="en-US" dirty="0">
                        <a:solidFill>
                          <a:schemeClr val="tx1"/>
                        </a:solidFill>
                      </a:endParaRPr>
                    </a:p>
                  </a:txBody>
                  <a:tcPr/>
                </a:tc>
                <a:tc>
                  <a:txBody>
                    <a:bodyPr/>
                    <a:lstStyle/>
                    <a:p>
                      <a:r>
                        <a:rPr kumimoji="1" lang="en-US" altLang="ja-JP" dirty="0" err="1">
                          <a:solidFill>
                            <a:schemeClr val="tx1"/>
                          </a:solidFill>
                        </a:rPr>
                        <a:t>4F</a:t>
                      </a:r>
                      <a:endParaRPr kumimoji="1" lang="ja-JP" altLang="en-US" dirty="0">
                        <a:solidFill>
                          <a:schemeClr val="tx1"/>
                        </a:solidFill>
                      </a:endParaRPr>
                    </a:p>
                  </a:txBody>
                  <a:tcPr/>
                </a:tc>
                <a:tc>
                  <a:txBody>
                    <a:bodyPr/>
                    <a:lstStyle/>
                    <a:p>
                      <a:r>
                        <a:rPr kumimoji="1" lang="en-US" altLang="ja-JP" dirty="0">
                          <a:solidFill>
                            <a:schemeClr val="tx1"/>
                          </a:solidFill>
                        </a:rPr>
                        <a:t>O</a:t>
                      </a:r>
                      <a:endParaRPr kumimoji="1" lang="ja-JP" altLang="en-US" dirty="0">
                        <a:solidFill>
                          <a:schemeClr val="tx1"/>
                        </a:solidFill>
                      </a:endParaRPr>
                    </a:p>
                  </a:txBody>
                  <a:tcPr/>
                </a:tc>
                <a:tc>
                  <a:txBody>
                    <a:bodyPr/>
                    <a:lstStyle/>
                    <a:p>
                      <a:r>
                        <a:rPr kumimoji="1" lang="en-US" altLang="ja-JP" dirty="0">
                          <a:solidFill>
                            <a:schemeClr val="tx1"/>
                          </a:solidFill>
                        </a:rPr>
                        <a:t>57</a:t>
                      </a:r>
                      <a:endParaRPr kumimoji="1" lang="ja-JP" altLang="en-US" dirty="0">
                        <a:solidFill>
                          <a:schemeClr val="tx1"/>
                        </a:solidFill>
                      </a:endParaRPr>
                    </a:p>
                  </a:txBody>
                  <a:tcPr/>
                </a:tc>
                <a:tc>
                  <a:txBody>
                    <a:bodyPr/>
                    <a:lstStyle/>
                    <a:p>
                      <a:r>
                        <a:rPr kumimoji="1" lang="en-US" altLang="ja-JP" dirty="0">
                          <a:solidFill>
                            <a:schemeClr val="tx1"/>
                          </a:solidFill>
                        </a:rPr>
                        <a:t>W</a:t>
                      </a:r>
                      <a:endParaRPr kumimoji="1" lang="ja-JP" altLang="en-US" dirty="0">
                        <a:solidFill>
                          <a:schemeClr val="tx1"/>
                        </a:solidFill>
                      </a:endParaRPr>
                    </a:p>
                  </a:txBody>
                  <a:tcPr/>
                </a:tc>
                <a:tc>
                  <a:txBody>
                    <a:bodyPr/>
                    <a:lstStyle/>
                    <a:p>
                      <a:r>
                        <a:rPr kumimoji="1" lang="en-US" altLang="ja-JP" dirty="0" err="1">
                          <a:solidFill>
                            <a:schemeClr val="tx1"/>
                          </a:solidFill>
                        </a:rPr>
                        <a:t>5F</a:t>
                      </a:r>
                      <a:endParaRPr kumimoji="1" lang="ja-JP" altLang="en-US" dirty="0">
                        <a:solidFill>
                          <a:schemeClr val="tx1"/>
                        </a:solidFill>
                      </a:endParaRPr>
                    </a:p>
                  </a:txBody>
                  <a:tcPr/>
                </a:tc>
                <a:tc>
                  <a:txBody>
                    <a:bodyPr/>
                    <a:lstStyle/>
                    <a:p>
                      <a:r>
                        <a:rPr kumimoji="1" lang="en-US" altLang="ja-JP" dirty="0">
                          <a:solidFill>
                            <a:schemeClr val="tx1"/>
                          </a:solidFill>
                        </a:rPr>
                        <a:t>_</a:t>
                      </a:r>
                      <a:endParaRPr kumimoji="1" lang="ja-JP" altLang="en-US" dirty="0">
                        <a:solidFill>
                          <a:schemeClr val="tx1"/>
                        </a:solidFill>
                      </a:endParaRPr>
                    </a:p>
                  </a:txBody>
                  <a:tcPr/>
                </a:tc>
                <a:extLst>
                  <a:ext uri="{0D108BD9-81ED-4DB2-BD59-A6C34878D82A}">
                    <a16:rowId xmlns:a16="http://schemas.microsoft.com/office/drawing/2014/main" val="3633194983"/>
                  </a:ext>
                </a:extLst>
              </a:tr>
            </a:tbl>
          </a:graphicData>
        </a:graphic>
      </p:graphicFrame>
      <p:sp>
        <p:nvSpPr>
          <p:cNvPr id="5" name="テキスト ボックス 4"/>
          <p:cNvSpPr txBox="1"/>
          <p:nvPr/>
        </p:nvSpPr>
        <p:spPr>
          <a:xfrm>
            <a:off x="749859" y="1417638"/>
            <a:ext cx="6096541" cy="523220"/>
          </a:xfrm>
          <a:prstGeom prst="rect">
            <a:avLst/>
          </a:prstGeom>
          <a:noFill/>
        </p:spPr>
        <p:txBody>
          <a:bodyPr wrap="none" rtlCol="0">
            <a:spAutoFit/>
          </a:bodyPr>
          <a:lstStyle/>
          <a:p>
            <a:r>
              <a:rPr kumimoji="1" lang="ja-JP" altLang="en-US" sz="2800" dirty="0"/>
              <a:t>一部のみ、対応する数は</a:t>
            </a:r>
            <a:r>
              <a:rPr kumimoji="1" lang="en-US" altLang="ja-JP" sz="2800" dirty="0"/>
              <a:t>16</a:t>
            </a:r>
            <a:r>
              <a:rPr kumimoji="1" lang="ja-JP" altLang="en-US" sz="2800" dirty="0"/>
              <a:t>進数で</a:t>
            </a:r>
            <a:r>
              <a:rPr lang="ja-JP" altLang="en-US" sz="2800" dirty="0"/>
              <a:t>示す</a:t>
            </a:r>
            <a:endParaRPr kumimoji="1" lang="ja-JP" altLang="en-US" sz="2800" dirty="0"/>
          </a:p>
        </p:txBody>
      </p:sp>
    </p:spTree>
    <p:extLst>
      <p:ext uri="{BB962C8B-B14F-4D97-AF65-F5344CB8AC3E}">
        <p14:creationId xmlns:p14="http://schemas.microsoft.com/office/powerpoint/2010/main" val="31640717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75859" y="439620"/>
            <a:ext cx="8229600" cy="1143000"/>
          </a:xfrm>
        </p:spPr>
        <p:txBody>
          <a:bodyPr/>
          <a:lstStyle/>
          <a:p>
            <a:pPr eaLnBrk="1" hangingPunct="1"/>
            <a:r>
              <a:rPr lang="ja-JP" altLang="en-US" dirty="0"/>
              <a:t>例題</a:t>
            </a:r>
            <a:r>
              <a:rPr lang="en-US" altLang="ja-JP" dirty="0"/>
              <a:t>1 </a:t>
            </a:r>
            <a:r>
              <a:rPr lang="en-US" altLang="ja-JP" dirty="0" err="1"/>
              <a:t>otst.s</a:t>
            </a:r>
            <a:endParaRPr lang="ja-JP" altLang="en-US" dirty="0"/>
          </a:p>
        </p:txBody>
      </p:sp>
      <p:sp>
        <p:nvSpPr>
          <p:cNvPr id="26627" name="Rectangle 3"/>
          <p:cNvSpPr>
            <a:spLocks noGrp="1" noChangeArrowheads="1"/>
          </p:cNvSpPr>
          <p:nvPr>
            <p:ph type="body" idx="1"/>
          </p:nvPr>
        </p:nvSpPr>
        <p:spPr>
          <a:xfrm>
            <a:off x="278884" y="1579171"/>
            <a:ext cx="8229600" cy="4525963"/>
          </a:xfrm>
        </p:spPr>
        <p:txBody>
          <a:bodyPr/>
          <a:lstStyle/>
          <a:p>
            <a:pPr eaLnBrk="1" hangingPunct="1">
              <a:lnSpc>
                <a:spcPct val="90000"/>
              </a:lnSpc>
              <a:buFontTx/>
              <a:buNone/>
            </a:pPr>
            <a:endParaRPr lang="en-US" altLang="ja-JP" sz="2800" dirty="0"/>
          </a:p>
          <a:p>
            <a:pPr eaLnBrk="1" hangingPunct="1">
              <a:lnSpc>
                <a:spcPct val="90000"/>
              </a:lnSpc>
              <a:buFontTx/>
              <a:buNone/>
            </a:pPr>
            <a:r>
              <a:rPr lang="ja-JP" altLang="en-US" sz="2800" dirty="0"/>
              <a:t>　　　　　</a:t>
            </a:r>
            <a:r>
              <a:rPr lang="en-US" altLang="ja-JP" sz="2800" dirty="0" err="1"/>
              <a:t>lui</a:t>
            </a:r>
            <a:r>
              <a:rPr lang="en-US" altLang="ja-JP" sz="2800" dirty="0"/>
              <a:t> x1,0xc0000</a:t>
            </a:r>
          </a:p>
          <a:p>
            <a:pPr eaLnBrk="1" hangingPunct="1">
              <a:lnSpc>
                <a:spcPct val="90000"/>
              </a:lnSpc>
              <a:buFontTx/>
              <a:buNone/>
            </a:pPr>
            <a:r>
              <a:rPr lang="en-US" altLang="ja-JP" sz="2800" dirty="0" err="1"/>
              <a:t>lp</a:t>
            </a:r>
            <a:r>
              <a:rPr lang="en-US" altLang="ja-JP" sz="2800" dirty="0"/>
              <a:t>:        </a:t>
            </a:r>
            <a:r>
              <a:rPr lang="en-US" altLang="ja-JP" sz="2800" dirty="0" err="1"/>
              <a:t>lb</a:t>
            </a:r>
            <a:r>
              <a:rPr lang="en-US" altLang="ja-JP" sz="2800" dirty="0"/>
              <a:t> x2,3(x1)</a:t>
            </a:r>
          </a:p>
          <a:p>
            <a:pPr eaLnBrk="1" hangingPunct="1">
              <a:lnSpc>
                <a:spcPct val="90000"/>
              </a:lnSpc>
              <a:buFontTx/>
              <a:buNone/>
            </a:pPr>
            <a:r>
              <a:rPr lang="en-US" altLang="ja-JP" sz="2800" dirty="0"/>
              <a:t>            </a:t>
            </a:r>
            <a:r>
              <a:rPr lang="en-US" altLang="ja-JP" sz="2800" dirty="0" err="1"/>
              <a:t>andi</a:t>
            </a:r>
            <a:r>
              <a:rPr lang="en-US" altLang="ja-JP" sz="2800" dirty="0"/>
              <a:t> x2,x2,1</a:t>
            </a:r>
          </a:p>
          <a:p>
            <a:pPr eaLnBrk="1" hangingPunct="1">
              <a:lnSpc>
                <a:spcPct val="90000"/>
              </a:lnSpc>
              <a:buFontTx/>
              <a:buNone/>
            </a:pPr>
            <a:r>
              <a:rPr lang="en-US" altLang="ja-JP" sz="2800" dirty="0"/>
              <a:t>            </a:t>
            </a:r>
            <a:r>
              <a:rPr lang="en-US" altLang="ja-JP" sz="2800" dirty="0" err="1"/>
              <a:t>beq</a:t>
            </a:r>
            <a:r>
              <a:rPr lang="en-US" altLang="ja-JP" sz="2800" dirty="0"/>
              <a:t> x2,x0,lp</a:t>
            </a:r>
          </a:p>
          <a:p>
            <a:pPr eaLnBrk="1" hangingPunct="1">
              <a:lnSpc>
                <a:spcPct val="90000"/>
              </a:lnSpc>
              <a:buFontTx/>
              <a:buNone/>
            </a:pPr>
            <a:r>
              <a:rPr lang="en-US" altLang="ja-JP" sz="2800" dirty="0"/>
              <a:t>            </a:t>
            </a:r>
            <a:r>
              <a:rPr lang="en-US" altLang="ja-JP" sz="2800" dirty="0" err="1"/>
              <a:t>addi</a:t>
            </a:r>
            <a:r>
              <a:rPr lang="en-US" altLang="ja-JP" sz="2800" dirty="0"/>
              <a:t> x2,x0,0x41</a:t>
            </a:r>
          </a:p>
          <a:p>
            <a:pPr eaLnBrk="1" hangingPunct="1">
              <a:lnSpc>
                <a:spcPct val="90000"/>
              </a:lnSpc>
              <a:buFontTx/>
              <a:buNone/>
            </a:pPr>
            <a:r>
              <a:rPr lang="en-US" altLang="ja-JP" sz="2800" dirty="0"/>
              <a:t>            sb x2,2(x1)</a:t>
            </a:r>
          </a:p>
          <a:p>
            <a:pPr eaLnBrk="1" hangingPunct="1">
              <a:lnSpc>
                <a:spcPct val="90000"/>
              </a:lnSpc>
              <a:buFontTx/>
              <a:buNone/>
            </a:pPr>
            <a:r>
              <a:rPr lang="en-US" altLang="ja-JP" sz="2800" dirty="0"/>
              <a:t>end:     </a:t>
            </a:r>
            <a:r>
              <a:rPr lang="en-US" altLang="ja-JP" sz="2800" dirty="0" err="1"/>
              <a:t>ecall</a:t>
            </a:r>
            <a:endParaRPr lang="en-US" altLang="ja-JP" sz="2800" dirty="0"/>
          </a:p>
          <a:p>
            <a:pPr lvl="1" eaLnBrk="1" hangingPunct="1">
              <a:lnSpc>
                <a:spcPct val="90000"/>
              </a:lnSpc>
              <a:buFontTx/>
              <a:buNone/>
            </a:pPr>
            <a:r>
              <a:rPr lang="ja-JP" altLang="en-US" sz="2400" dirty="0"/>
              <a:t>これで</a:t>
            </a:r>
            <a:r>
              <a:rPr lang="en-US" altLang="ja-JP" sz="2400" dirty="0"/>
              <a:t>ASCII</a:t>
            </a:r>
            <a:r>
              <a:rPr lang="ja-JP" altLang="en-US" sz="2400" dirty="0"/>
              <a:t>コード</a:t>
            </a:r>
            <a:r>
              <a:rPr lang="en-US" altLang="ja-JP" sz="2400" dirty="0"/>
              <a:t>0x41</a:t>
            </a:r>
            <a:r>
              <a:rPr lang="ja-JP" altLang="en-US" sz="2400" dirty="0"/>
              <a:t>：</a:t>
            </a:r>
            <a:r>
              <a:rPr lang="en-US" altLang="ja-JP" sz="2400" dirty="0"/>
              <a:t>A</a:t>
            </a:r>
            <a:r>
              <a:rPr lang="ja-JP" altLang="en-US" sz="2400" dirty="0"/>
              <a:t>が出力される</a:t>
            </a:r>
            <a:endParaRPr lang="en-US" altLang="ja-JP" sz="2400" dirty="0"/>
          </a:p>
          <a:p>
            <a:pPr lvl="1" eaLnBrk="1" hangingPunct="1">
              <a:lnSpc>
                <a:spcPct val="90000"/>
              </a:lnSpc>
              <a:buFontTx/>
              <a:buNone/>
            </a:pPr>
            <a:r>
              <a:rPr lang="en-US" altLang="ja-JP" sz="2400" dirty="0"/>
              <a:t>ANDI</a:t>
            </a:r>
            <a:r>
              <a:rPr lang="ja-JP" altLang="en-US" sz="2400" dirty="0"/>
              <a:t>は、マスクと呼び最下位</a:t>
            </a:r>
            <a:r>
              <a:rPr lang="en-US" altLang="ja-JP" sz="2400" dirty="0"/>
              <a:t>1</a:t>
            </a:r>
            <a:r>
              <a:rPr lang="ja-JP" altLang="en-US" sz="2400" dirty="0"/>
              <a:t>ビットだけをチェックする。</a:t>
            </a:r>
            <a:endParaRPr lang="en-US" altLang="ja-JP" sz="2400" dirty="0"/>
          </a:p>
          <a:p>
            <a:pPr lvl="1" eaLnBrk="1" hangingPunct="1">
              <a:lnSpc>
                <a:spcPct val="90000"/>
              </a:lnSpc>
              <a:buFontTx/>
              <a:buNone/>
            </a:pPr>
            <a:r>
              <a:rPr lang="ja-JP" altLang="en-US" sz="2400" dirty="0"/>
              <a:t>出力までに遅延があるので</a:t>
            </a:r>
            <a:r>
              <a:rPr lang="en-US" altLang="ja-JP" sz="2400" dirty="0" err="1"/>
              <a:t>ecall</a:t>
            </a:r>
            <a:r>
              <a:rPr lang="ja-JP" altLang="en-US" sz="2400" dirty="0"/>
              <a:t>は使っていない</a:t>
            </a:r>
          </a:p>
          <a:p>
            <a:pPr eaLnBrk="1" hangingPunct="1">
              <a:lnSpc>
                <a:spcPct val="90000"/>
              </a:lnSpc>
              <a:buFontTx/>
              <a:buNone/>
            </a:pPr>
            <a:r>
              <a:rPr lang="ja-JP" altLang="en-US" sz="2800" dirty="0"/>
              <a:t>           </a:t>
            </a:r>
          </a:p>
        </p:txBody>
      </p:sp>
      <p:grpSp>
        <p:nvGrpSpPr>
          <p:cNvPr id="26628" name="Group 9"/>
          <p:cNvGrpSpPr>
            <a:grpSpLocks/>
          </p:cNvGrpSpPr>
          <p:nvPr/>
        </p:nvGrpSpPr>
        <p:grpSpPr bwMode="auto">
          <a:xfrm>
            <a:off x="3779912" y="2722171"/>
            <a:ext cx="3524250" cy="1535112"/>
            <a:chOff x="2880" y="2296"/>
            <a:chExt cx="2215" cy="1065"/>
          </a:xfrm>
        </p:grpSpPr>
        <p:sp>
          <p:nvSpPr>
            <p:cNvPr id="26630" name="Line 5"/>
            <p:cNvSpPr>
              <a:spLocks noChangeShapeType="1"/>
            </p:cNvSpPr>
            <p:nvPr/>
          </p:nvSpPr>
          <p:spPr bwMode="auto">
            <a:xfrm flipV="1">
              <a:off x="3470" y="2341"/>
              <a:ext cx="0" cy="49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1" name="Line 6"/>
            <p:cNvSpPr>
              <a:spLocks noChangeShapeType="1"/>
            </p:cNvSpPr>
            <p:nvPr/>
          </p:nvSpPr>
          <p:spPr bwMode="auto">
            <a:xfrm flipH="1" flipV="1">
              <a:off x="2880" y="2296"/>
              <a:ext cx="590" cy="4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2" name="Line 7"/>
            <p:cNvSpPr>
              <a:spLocks noChangeShapeType="1"/>
            </p:cNvSpPr>
            <p:nvPr/>
          </p:nvSpPr>
          <p:spPr bwMode="auto">
            <a:xfrm flipV="1">
              <a:off x="2971" y="2840"/>
              <a:ext cx="499" cy="13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3" name="Text Box 8"/>
            <p:cNvSpPr txBox="1">
              <a:spLocks noChangeArrowheads="1"/>
            </p:cNvSpPr>
            <p:nvPr/>
          </p:nvSpPr>
          <p:spPr bwMode="auto">
            <a:xfrm>
              <a:off x="3638" y="2535"/>
              <a:ext cx="1457" cy="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TxRDY</a:t>
              </a:r>
              <a:r>
                <a:rPr lang="ja-JP" altLang="en-US" b="1"/>
                <a:t>が</a:t>
              </a:r>
              <a:r>
                <a:rPr lang="en-US" altLang="ja-JP" b="1"/>
                <a:t>1</a:t>
              </a:r>
              <a:r>
                <a:rPr lang="ja-JP" altLang="en-US" b="1"/>
                <a:t>になるまで</a:t>
              </a:r>
            </a:p>
            <a:p>
              <a:pPr eaLnBrk="1" hangingPunct="1"/>
              <a:r>
                <a:rPr lang="ja-JP" altLang="en-US" b="1"/>
                <a:t>ループ</a:t>
              </a:r>
            </a:p>
            <a:p>
              <a:pPr eaLnBrk="1" hangingPunct="1"/>
              <a:r>
                <a:rPr lang="ja-JP" altLang="en-US" b="1"/>
                <a:t>→　ポーリング</a:t>
              </a:r>
            </a:p>
            <a:p>
              <a:pPr eaLnBrk="1" hangingPunct="1"/>
              <a:r>
                <a:rPr lang="ja-JP" altLang="en-US" b="1"/>
                <a:t>　　　</a:t>
              </a:r>
              <a:r>
                <a:rPr lang="en-US" altLang="ja-JP" b="1"/>
                <a:t>Busy Wait</a:t>
              </a:r>
            </a:p>
          </p:txBody>
        </p:sp>
      </p:grpSp>
    </p:spTree>
    <p:extLst>
      <p:ext uri="{BB962C8B-B14F-4D97-AF65-F5344CB8AC3E}">
        <p14:creationId xmlns:p14="http://schemas.microsoft.com/office/powerpoint/2010/main" val="561380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ja-JP" altLang="en-US" dirty="0"/>
              <a:t>例題の入力装置</a:t>
            </a:r>
          </a:p>
        </p:txBody>
      </p:sp>
      <p:sp>
        <p:nvSpPr>
          <p:cNvPr id="16387" name="Rectangle 3"/>
          <p:cNvSpPr>
            <a:spLocks noGrp="1" noChangeArrowheads="1"/>
          </p:cNvSpPr>
          <p:nvPr>
            <p:ph type="body" idx="1"/>
          </p:nvPr>
        </p:nvSpPr>
        <p:spPr/>
        <p:txBody>
          <a:bodyPr/>
          <a:lstStyle/>
          <a:p>
            <a:pPr eaLnBrk="1" hangingPunct="1"/>
            <a:r>
              <a:rPr lang="ja-JP" altLang="en-US" dirty="0"/>
              <a:t>キーボードを想定</a:t>
            </a:r>
          </a:p>
          <a:p>
            <a:pPr lvl="1" eaLnBrk="1" hangingPunct="1"/>
            <a:r>
              <a:rPr lang="ja-JP" altLang="en-US" dirty="0"/>
              <a:t>外部から入力したデータを読むことができる</a:t>
            </a:r>
            <a:endParaRPr lang="en-US" altLang="ja-JP" dirty="0"/>
          </a:p>
          <a:p>
            <a:pPr eaLnBrk="1" hangingPunct="1"/>
            <a:r>
              <a:rPr lang="en-US" altLang="ja-JP" dirty="0"/>
              <a:t>0xc1000003</a:t>
            </a:r>
            <a:r>
              <a:rPr lang="ja-JP" altLang="en-US" dirty="0"/>
              <a:t>： ステータスレジスタ</a:t>
            </a:r>
          </a:p>
          <a:p>
            <a:pPr lvl="1" eaLnBrk="1" hangingPunct="1"/>
            <a:r>
              <a:rPr lang="ja-JP" altLang="en-US" dirty="0"/>
              <a:t>最下位ビットが</a:t>
            </a:r>
            <a:r>
              <a:rPr lang="en-US" altLang="ja-JP" dirty="0" err="1"/>
              <a:t>RxRDY</a:t>
            </a:r>
            <a:r>
              <a:rPr lang="en-US" altLang="ja-JP" dirty="0"/>
              <a:t>, </a:t>
            </a:r>
            <a:r>
              <a:rPr lang="ja-JP" altLang="en-US" dirty="0"/>
              <a:t>受信完了すると</a:t>
            </a:r>
            <a:r>
              <a:rPr lang="en-US" altLang="ja-JP" dirty="0"/>
              <a:t>1</a:t>
            </a:r>
            <a:r>
              <a:rPr lang="ja-JP" altLang="en-US" dirty="0"/>
              <a:t>になる</a:t>
            </a:r>
            <a:endParaRPr lang="en-US" altLang="ja-JP" dirty="0"/>
          </a:p>
          <a:p>
            <a:pPr eaLnBrk="1" hangingPunct="1"/>
            <a:r>
              <a:rPr lang="en-US" altLang="ja-JP" dirty="0"/>
              <a:t>0xc1000002: </a:t>
            </a:r>
            <a:r>
              <a:rPr lang="ja-JP" altLang="en-US" dirty="0"/>
              <a:t>データレジスタ</a:t>
            </a:r>
            <a:endParaRPr lang="en-US" altLang="ja-JP" dirty="0"/>
          </a:p>
          <a:p>
            <a:pPr lvl="1" eaLnBrk="1" hangingPunct="1"/>
            <a:r>
              <a:rPr lang="en-US" altLang="ja-JP" dirty="0"/>
              <a:t>8</a:t>
            </a:r>
            <a:r>
              <a:rPr lang="ja-JP" altLang="en-US" dirty="0"/>
              <a:t>ビットのデータが格納される</a:t>
            </a:r>
            <a:endParaRPr lang="en-US" altLang="ja-JP" dirty="0"/>
          </a:p>
          <a:p>
            <a:pPr lvl="2" eaLnBrk="1" hangingPunct="1"/>
            <a:endParaRPr lang="ja-JP" altLang="en-US" dirty="0"/>
          </a:p>
          <a:p>
            <a:pPr lvl="1" eaLnBrk="1" hangingPunct="1"/>
            <a:endParaRPr lang="en-US" altLang="ja-JP" dirty="0"/>
          </a:p>
        </p:txBody>
      </p:sp>
    </p:spTree>
    <p:extLst>
      <p:ext uri="{BB962C8B-B14F-4D97-AF65-F5344CB8AC3E}">
        <p14:creationId xmlns:p14="http://schemas.microsoft.com/office/powerpoint/2010/main" val="730344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85800" y="332656"/>
            <a:ext cx="8229600" cy="1143000"/>
          </a:xfrm>
        </p:spPr>
        <p:txBody>
          <a:bodyPr/>
          <a:lstStyle/>
          <a:p>
            <a:pPr eaLnBrk="1" hangingPunct="1"/>
            <a:r>
              <a:rPr lang="ja-JP" altLang="en-US" dirty="0"/>
              <a:t>例題</a:t>
            </a:r>
            <a:r>
              <a:rPr lang="en-US" altLang="ja-JP" dirty="0"/>
              <a:t>2</a:t>
            </a:r>
            <a:r>
              <a:rPr lang="ja-JP" altLang="en-US" dirty="0"/>
              <a:t>　</a:t>
            </a:r>
            <a:r>
              <a:rPr lang="en-US" altLang="ja-JP" dirty="0" err="1"/>
              <a:t>iotst.s</a:t>
            </a:r>
            <a:endParaRPr lang="ja-JP" altLang="en-US" dirty="0"/>
          </a:p>
        </p:txBody>
      </p:sp>
      <p:sp>
        <p:nvSpPr>
          <p:cNvPr id="26627" name="Rectangle 3"/>
          <p:cNvSpPr>
            <a:spLocks noGrp="1" noChangeArrowheads="1"/>
          </p:cNvSpPr>
          <p:nvPr>
            <p:ph type="body" idx="1"/>
          </p:nvPr>
        </p:nvSpPr>
        <p:spPr>
          <a:xfrm>
            <a:off x="457200" y="1600200"/>
            <a:ext cx="8229600" cy="4709120"/>
          </a:xfrm>
        </p:spPr>
        <p:txBody>
          <a:bodyPr/>
          <a:lstStyle/>
          <a:p>
            <a:pPr eaLnBrk="1" hangingPunct="1">
              <a:lnSpc>
                <a:spcPct val="90000"/>
              </a:lnSpc>
              <a:buFontTx/>
              <a:buNone/>
            </a:pPr>
            <a:r>
              <a:rPr lang="ja-JP" altLang="en-US" sz="2800" dirty="0"/>
              <a:t>　　　　　</a:t>
            </a:r>
            <a:r>
              <a:rPr lang="en-US" altLang="ja-JP" sz="2800" dirty="0" err="1"/>
              <a:t>lui</a:t>
            </a:r>
            <a:r>
              <a:rPr lang="en-US" altLang="ja-JP" sz="2800" dirty="0"/>
              <a:t> x1,0xc1000</a:t>
            </a:r>
          </a:p>
          <a:p>
            <a:pPr eaLnBrk="1" hangingPunct="1">
              <a:lnSpc>
                <a:spcPct val="90000"/>
              </a:lnSpc>
              <a:buFontTx/>
              <a:buNone/>
            </a:pPr>
            <a:r>
              <a:rPr lang="en-US" altLang="ja-JP" sz="2800" dirty="0" err="1"/>
              <a:t>lpin</a:t>
            </a:r>
            <a:r>
              <a:rPr lang="en-US" altLang="ja-JP" sz="2800" dirty="0"/>
              <a:t>:     </a:t>
            </a:r>
            <a:r>
              <a:rPr lang="en-US" altLang="ja-JP" sz="2800" dirty="0" err="1"/>
              <a:t>lb</a:t>
            </a:r>
            <a:r>
              <a:rPr lang="en-US" altLang="ja-JP" sz="2800" dirty="0"/>
              <a:t> x2,3(x1)</a:t>
            </a:r>
          </a:p>
          <a:p>
            <a:pPr eaLnBrk="1" hangingPunct="1">
              <a:lnSpc>
                <a:spcPct val="90000"/>
              </a:lnSpc>
              <a:buFontTx/>
              <a:buNone/>
            </a:pPr>
            <a:r>
              <a:rPr lang="en-US" altLang="ja-JP" sz="2800" dirty="0"/>
              <a:t>            </a:t>
            </a:r>
            <a:r>
              <a:rPr lang="en-US" altLang="ja-JP" sz="2800" dirty="0" err="1"/>
              <a:t>beq</a:t>
            </a:r>
            <a:r>
              <a:rPr lang="en-US" altLang="ja-JP" sz="2800" dirty="0"/>
              <a:t> x2,x0,lpin</a:t>
            </a:r>
            <a:r>
              <a:rPr lang="ja-JP" altLang="en-US" sz="2800" dirty="0"/>
              <a:t>　　　</a:t>
            </a:r>
            <a:r>
              <a:rPr lang="en-US" altLang="ja-JP" sz="2800" dirty="0" err="1"/>
              <a:t>RxRDY</a:t>
            </a:r>
            <a:r>
              <a:rPr lang="ja-JP" altLang="en-US" sz="2800" dirty="0"/>
              <a:t>を</a:t>
            </a:r>
            <a:r>
              <a:rPr lang="en-US" altLang="ja-JP" sz="2800" dirty="0"/>
              <a:t>Busy</a:t>
            </a:r>
            <a:r>
              <a:rPr lang="ja-JP" altLang="en-US" sz="2800" dirty="0"/>
              <a:t> </a:t>
            </a:r>
            <a:r>
              <a:rPr lang="en-US" altLang="ja-JP" sz="2800" dirty="0"/>
              <a:t>Wait</a:t>
            </a:r>
          </a:p>
          <a:p>
            <a:pPr eaLnBrk="1" hangingPunct="1">
              <a:lnSpc>
                <a:spcPct val="90000"/>
              </a:lnSpc>
              <a:buFontTx/>
              <a:buNone/>
            </a:pPr>
            <a:r>
              <a:rPr lang="en-US" altLang="ja-JP" sz="2800" dirty="0"/>
              <a:t>            </a:t>
            </a:r>
            <a:r>
              <a:rPr lang="en-US" altLang="ja-JP" sz="2800" dirty="0" err="1"/>
              <a:t>lb</a:t>
            </a:r>
            <a:r>
              <a:rPr lang="en-US" altLang="ja-JP" sz="2800" dirty="0"/>
              <a:t> x2,2(x1)             </a:t>
            </a:r>
            <a:r>
              <a:rPr lang="ja-JP" altLang="en-US" sz="2800" dirty="0"/>
              <a:t>ここでデータ読み込み</a:t>
            </a:r>
            <a:endParaRPr lang="en-US" altLang="ja-JP" sz="2800" dirty="0"/>
          </a:p>
          <a:p>
            <a:pPr eaLnBrk="1" hangingPunct="1">
              <a:lnSpc>
                <a:spcPct val="90000"/>
              </a:lnSpc>
              <a:buFontTx/>
              <a:buNone/>
            </a:pPr>
            <a:r>
              <a:rPr lang="en-US" altLang="ja-JP" sz="2800" dirty="0"/>
              <a:t>            </a:t>
            </a:r>
            <a:r>
              <a:rPr lang="en-US" altLang="ja-JP" sz="2800" dirty="0" err="1"/>
              <a:t>lui</a:t>
            </a:r>
            <a:r>
              <a:rPr lang="en-US" altLang="ja-JP" sz="2800" dirty="0"/>
              <a:t> x1,0xc0000</a:t>
            </a:r>
          </a:p>
          <a:p>
            <a:pPr eaLnBrk="1" hangingPunct="1">
              <a:lnSpc>
                <a:spcPct val="90000"/>
              </a:lnSpc>
              <a:buFontTx/>
              <a:buNone/>
            </a:pPr>
            <a:r>
              <a:rPr lang="en-US" altLang="ja-JP" sz="2800" dirty="0"/>
              <a:t>lop:      </a:t>
            </a:r>
            <a:r>
              <a:rPr lang="en-US" altLang="ja-JP" sz="2800" dirty="0" err="1"/>
              <a:t>lb</a:t>
            </a:r>
            <a:r>
              <a:rPr lang="en-US" altLang="ja-JP" sz="2800" dirty="0"/>
              <a:t> x3,3(x1)</a:t>
            </a:r>
            <a:r>
              <a:rPr lang="ja-JP" altLang="en-US" sz="2800" dirty="0"/>
              <a:t>　　　　　</a:t>
            </a:r>
            <a:r>
              <a:rPr lang="en-US" altLang="ja-JP" sz="2800" dirty="0" err="1"/>
              <a:t>TxRDY</a:t>
            </a:r>
            <a:r>
              <a:rPr lang="ja-JP" altLang="en-US" sz="2800" dirty="0"/>
              <a:t>を</a:t>
            </a:r>
            <a:r>
              <a:rPr lang="en-US" altLang="ja-JP" sz="2800" dirty="0"/>
              <a:t>Busy</a:t>
            </a:r>
            <a:r>
              <a:rPr lang="ja-JP" altLang="en-US" sz="2800" dirty="0"/>
              <a:t> </a:t>
            </a:r>
            <a:r>
              <a:rPr lang="en-US" altLang="ja-JP" sz="2800" dirty="0"/>
              <a:t>Wait</a:t>
            </a:r>
          </a:p>
          <a:p>
            <a:pPr eaLnBrk="1" hangingPunct="1">
              <a:lnSpc>
                <a:spcPct val="90000"/>
              </a:lnSpc>
              <a:buFontTx/>
              <a:buNone/>
            </a:pPr>
            <a:r>
              <a:rPr lang="en-US" altLang="ja-JP" sz="2800" dirty="0"/>
              <a:t>            </a:t>
            </a:r>
            <a:r>
              <a:rPr lang="en-US" altLang="ja-JP" sz="2800" dirty="0" err="1"/>
              <a:t>beq</a:t>
            </a:r>
            <a:r>
              <a:rPr lang="en-US" altLang="ja-JP" sz="2800" dirty="0"/>
              <a:t> x3,x0,lpo</a:t>
            </a:r>
          </a:p>
          <a:p>
            <a:pPr eaLnBrk="1" hangingPunct="1">
              <a:lnSpc>
                <a:spcPct val="90000"/>
              </a:lnSpc>
              <a:buFontTx/>
              <a:buNone/>
            </a:pPr>
            <a:r>
              <a:rPr lang="en-US" altLang="ja-JP" sz="2800" dirty="0"/>
              <a:t>            sb x2,2(x1)</a:t>
            </a:r>
            <a:r>
              <a:rPr lang="ja-JP" altLang="en-US" sz="2800" dirty="0"/>
              <a:t>　　　　ここでデータ出力</a:t>
            </a:r>
            <a:endParaRPr lang="en-US" altLang="ja-JP" sz="2800" dirty="0"/>
          </a:p>
          <a:p>
            <a:pPr eaLnBrk="1" hangingPunct="1">
              <a:lnSpc>
                <a:spcPct val="90000"/>
              </a:lnSpc>
              <a:buFontTx/>
              <a:buNone/>
            </a:pPr>
            <a:r>
              <a:rPr lang="en-US" altLang="ja-JP" sz="2800" dirty="0"/>
              <a:t>            </a:t>
            </a:r>
            <a:r>
              <a:rPr lang="en-US" altLang="ja-JP" sz="2800" dirty="0" err="1"/>
              <a:t>ecall</a:t>
            </a:r>
            <a:r>
              <a:rPr lang="en-US" altLang="ja-JP" sz="2800" dirty="0"/>
              <a:t> </a:t>
            </a:r>
          </a:p>
          <a:p>
            <a:pPr lvl="1" eaLnBrk="1" hangingPunct="1">
              <a:lnSpc>
                <a:spcPct val="90000"/>
              </a:lnSpc>
              <a:buFontTx/>
              <a:buNone/>
            </a:pPr>
            <a:r>
              <a:rPr lang="ja-JP" altLang="en-US" sz="2400" dirty="0"/>
              <a:t>入力されたコードがそのまま出力される。</a:t>
            </a:r>
            <a:endParaRPr lang="en-US" altLang="ja-JP" sz="2400" dirty="0"/>
          </a:p>
          <a:p>
            <a:pPr lvl="1" eaLnBrk="1" hangingPunct="1">
              <a:lnSpc>
                <a:spcPct val="90000"/>
              </a:lnSpc>
              <a:buFontTx/>
              <a:buNone/>
            </a:pPr>
            <a:r>
              <a:rPr lang="ja-JP" altLang="en-US" sz="2400" dirty="0"/>
              <a:t>面倒なのでマスクは省略してある。（ここでは実は不要）</a:t>
            </a:r>
          </a:p>
          <a:p>
            <a:pPr eaLnBrk="1" hangingPunct="1">
              <a:lnSpc>
                <a:spcPct val="90000"/>
              </a:lnSpc>
              <a:buFontTx/>
              <a:buNone/>
            </a:pPr>
            <a:r>
              <a:rPr lang="ja-JP" altLang="en-US" sz="2800" dirty="0"/>
              <a:t>           </a:t>
            </a:r>
          </a:p>
        </p:txBody>
      </p:sp>
    </p:spTree>
    <p:extLst>
      <p:ext uri="{BB962C8B-B14F-4D97-AF65-F5344CB8AC3E}">
        <p14:creationId xmlns:p14="http://schemas.microsoft.com/office/powerpoint/2010/main" val="19913856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0528" y="-18256"/>
            <a:ext cx="8229600" cy="1143000"/>
          </a:xfrm>
        </p:spPr>
        <p:txBody>
          <a:bodyPr/>
          <a:lstStyle/>
          <a:p>
            <a:r>
              <a:rPr kumimoji="1" lang="en-US" altLang="ja-JP" dirty="0" err="1"/>
              <a:t>sb</a:t>
            </a:r>
            <a:r>
              <a:rPr lang="ja-JP" altLang="en-US" dirty="0"/>
              <a:t>用の</a:t>
            </a:r>
            <a:r>
              <a:rPr lang="en-US" altLang="ja-JP" dirty="0" err="1"/>
              <a:t>verilog</a:t>
            </a:r>
            <a:r>
              <a:rPr lang="ja-JP" altLang="en-US" dirty="0"/>
              <a:t>記述</a:t>
            </a:r>
            <a:endParaRPr kumimoji="1" lang="ja-JP" altLang="en-US" dirty="0"/>
          </a:p>
        </p:txBody>
      </p:sp>
      <p:sp>
        <p:nvSpPr>
          <p:cNvPr id="3" name="コンテンツ プレースホルダー 2"/>
          <p:cNvSpPr>
            <a:spLocks noGrp="1"/>
          </p:cNvSpPr>
          <p:nvPr>
            <p:ph idx="1"/>
          </p:nvPr>
        </p:nvSpPr>
        <p:spPr>
          <a:xfrm>
            <a:off x="179512" y="1091482"/>
            <a:ext cx="9073008" cy="4675036"/>
          </a:xfrm>
        </p:spPr>
        <p:txBody>
          <a:bodyPr/>
          <a:lstStyle/>
          <a:p>
            <a:pPr marL="0" indent="0">
              <a:buNone/>
            </a:pPr>
            <a:r>
              <a:rPr lang="en-US" altLang="ja-JP" sz="2000" dirty="0"/>
              <a:t>assign </a:t>
            </a:r>
            <a:r>
              <a:rPr lang="en-US" altLang="ja-JP" sz="2000" dirty="0" err="1"/>
              <a:t>writedata</a:t>
            </a:r>
            <a:r>
              <a:rPr lang="en-US" altLang="ja-JP" sz="2000" dirty="0"/>
              <a:t> = 		</a:t>
            </a:r>
          </a:p>
          <a:p>
            <a:pPr marL="0" indent="0">
              <a:buNone/>
            </a:pPr>
            <a:r>
              <a:rPr lang="en-US" altLang="ja-JP" sz="2000" dirty="0"/>
              <a:t>	</a:t>
            </a:r>
            <a:r>
              <a:rPr lang="en-US" altLang="ja-JP" sz="2000" dirty="0" err="1"/>
              <a:t>sb_op</a:t>
            </a:r>
            <a:r>
              <a:rPr lang="en-US" altLang="ja-JP" sz="2000" dirty="0"/>
              <a:t> &amp; </a:t>
            </a:r>
            <a:r>
              <a:rPr lang="en-US" altLang="ja-JP" sz="2000" dirty="0" err="1"/>
              <a:t>aluresult</a:t>
            </a:r>
            <a:r>
              <a:rPr lang="en-US" altLang="ja-JP" sz="2000" dirty="0"/>
              <a:t>[1]&amp;</a:t>
            </a:r>
            <a:r>
              <a:rPr lang="en-US" altLang="ja-JP" sz="2000" dirty="0" err="1"/>
              <a:t>aluresult</a:t>
            </a:r>
            <a:r>
              <a:rPr lang="en-US" altLang="ja-JP" sz="2000" dirty="0"/>
              <a:t>[0] ? {rd2[7:0],24’b0} : </a:t>
            </a:r>
          </a:p>
          <a:p>
            <a:pPr marL="0" indent="0">
              <a:buNone/>
            </a:pPr>
            <a:r>
              <a:rPr lang="en-US" altLang="ja-JP" sz="2000" dirty="0"/>
              <a:t>             </a:t>
            </a:r>
            <a:r>
              <a:rPr lang="en-US" altLang="ja-JP" sz="2000" dirty="0" err="1"/>
              <a:t>sb_op</a:t>
            </a:r>
            <a:r>
              <a:rPr lang="en-US" altLang="ja-JP" sz="2000" dirty="0"/>
              <a:t> &amp; </a:t>
            </a:r>
            <a:r>
              <a:rPr lang="en-US" altLang="ja-JP" sz="2000" dirty="0" err="1"/>
              <a:t>aluresult</a:t>
            </a:r>
            <a:r>
              <a:rPr lang="en-US" altLang="ja-JP" sz="2000" dirty="0"/>
              <a:t>[1]&amp;!</a:t>
            </a:r>
            <a:r>
              <a:rPr lang="en-US" altLang="ja-JP" sz="2000" dirty="0" err="1"/>
              <a:t>aluresult</a:t>
            </a:r>
            <a:r>
              <a:rPr lang="en-US" altLang="ja-JP" sz="2000" dirty="0"/>
              <a:t>[0] ? {8'b0,rd2[7:0],16'b0} :</a:t>
            </a:r>
          </a:p>
          <a:p>
            <a:pPr marL="0" indent="0">
              <a:buNone/>
            </a:pPr>
            <a:r>
              <a:rPr lang="en-US" altLang="ja-JP" sz="2000" dirty="0"/>
              <a:t>             </a:t>
            </a:r>
            <a:r>
              <a:rPr lang="en-US" altLang="ja-JP" sz="2000" dirty="0" err="1"/>
              <a:t>sb_op</a:t>
            </a:r>
            <a:r>
              <a:rPr lang="en-US" altLang="ja-JP" sz="2000" dirty="0"/>
              <a:t> &amp; !</a:t>
            </a:r>
            <a:r>
              <a:rPr lang="en-US" altLang="ja-JP" sz="2000" dirty="0" err="1"/>
              <a:t>aluresult</a:t>
            </a:r>
            <a:r>
              <a:rPr lang="en-US" altLang="ja-JP" sz="2000" dirty="0"/>
              <a:t>[1]&amp;</a:t>
            </a:r>
            <a:r>
              <a:rPr lang="en-US" altLang="ja-JP" sz="2000" dirty="0" err="1"/>
              <a:t>aluresult</a:t>
            </a:r>
            <a:r>
              <a:rPr lang="en-US" altLang="ja-JP" sz="2000" dirty="0"/>
              <a:t>[0] ?</a:t>
            </a:r>
            <a:r>
              <a:rPr lang="ja-JP" altLang="en-US" sz="2000" dirty="0"/>
              <a:t>　</a:t>
            </a:r>
            <a:r>
              <a:rPr lang="en-US" altLang="ja-JP" sz="2000" dirty="0"/>
              <a:t>{16'b0,rd2[7:0],8'b0} :</a:t>
            </a:r>
          </a:p>
          <a:p>
            <a:pPr marL="0" indent="0">
              <a:buNone/>
            </a:pPr>
            <a:r>
              <a:rPr lang="en-US" altLang="ja-JP" sz="2000" dirty="0"/>
              <a:t>             </a:t>
            </a:r>
            <a:r>
              <a:rPr lang="en-US" altLang="ja-JP" sz="2000" dirty="0" err="1"/>
              <a:t>sb_op</a:t>
            </a:r>
            <a:r>
              <a:rPr lang="en-US" altLang="ja-JP" sz="2000" dirty="0"/>
              <a:t> &amp; !</a:t>
            </a:r>
            <a:r>
              <a:rPr lang="en-US" altLang="ja-JP" sz="2000" dirty="0" err="1"/>
              <a:t>aluresult</a:t>
            </a:r>
            <a:r>
              <a:rPr lang="en-US" altLang="ja-JP" sz="2000" dirty="0"/>
              <a:t>[1] &amp;!</a:t>
            </a:r>
            <a:r>
              <a:rPr lang="en-US" altLang="ja-JP" sz="2000" dirty="0" err="1"/>
              <a:t>aluresult</a:t>
            </a:r>
            <a:r>
              <a:rPr lang="en-US" altLang="ja-JP" sz="2000" dirty="0"/>
              <a:t>[0] ? {24’b0,rd2[7:0]} : rd2;</a:t>
            </a:r>
          </a:p>
          <a:p>
            <a:pPr marL="0" indent="0">
              <a:buNone/>
            </a:pPr>
            <a:endParaRPr lang="en-US" altLang="ja-JP" sz="2000" dirty="0"/>
          </a:p>
          <a:p>
            <a:pPr marL="0" indent="0">
              <a:buNone/>
            </a:pPr>
            <a:endParaRPr lang="en-US" altLang="ja-JP" sz="2000" dirty="0"/>
          </a:p>
          <a:p>
            <a:pPr marL="0" indent="0">
              <a:buNone/>
            </a:pPr>
            <a:endParaRPr lang="en-US" altLang="ja-JP" sz="2000" dirty="0"/>
          </a:p>
          <a:p>
            <a:pPr marL="0" indent="0">
              <a:buNone/>
            </a:pPr>
            <a:r>
              <a:rPr lang="en-US" altLang="ja-JP" sz="2000" dirty="0"/>
              <a:t>assign </a:t>
            </a:r>
            <a:r>
              <a:rPr lang="en-US" altLang="ja-JP" sz="2000" dirty="0" err="1"/>
              <a:t>memwrite</a:t>
            </a:r>
            <a:r>
              <a:rPr lang="en-US" altLang="ja-JP" sz="2000" dirty="0"/>
              <a:t> = { (</a:t>
            </a:r>
            <a:r>
              <a:rPr lang="en-US" altLang="ja-JP" sz="2000" dirty="0" err="1"/>
              <a:t>sw_op</a:t>
            </a:r>
            <a:r>
              <a:rPr lang="en-US" altLang="ja-JP" sz="2000" dirty="0"/>
              <a:t> | </a:t>
            </a:r>
            <a:r>
              <a:rPr lang="en-US" altLang="ja-JP" sz="2000" dirty="0" err="1"/>
              <a:t>aluresult</a:t>
            </a:r>
            <a:r>
              <a:rPr lang="en-US" altLang="ja-JP" sz="2000" dirty="0"/>
              <a:t>[1] &amp; </a:t>
            </a:r>
            <a:r>
              <a:rPr lang="en-US" altLang="ja-JP" sz="2000" dirty="0" err="1"/>
              <a:t>aluresult</a:t>
            </a:r>
            <a:r>
              <a:rPr lang="en-US" altLang="ja-JP" sz="2000" dirty="0"/>
              <a:t>[0] &amp;</a:t>
            </a:r>
            <a:r>
              <a:rPr lang="en-US" altLang="ja-JP" sz="2000" dirty="0" err="1"/>
              <a:t>sb_op</a:t>
            </a:r>
            <a:r>
              <a:rPr lang="en-US" altLang="ja-JP" sz="2000" dirty="0"/>
              <a:t>),</a:t>
            </a:r>
          </a:p>
          <a:p>
            <a:pPr marL="0" indent="0">
              <a:buNone/>
            </a:pPr>
            <a:r>
              <a:rPr lang="en-US" altLang="ja-JP" sz="2000" dirty="0"/>
              <a:t>			(</a:t>
            </a:r>
            <a:r>
              <a:rPr lang="en-US" altLang="ja-JP" sz="2000" dirty="0" err="1"/>
              <a:t>sw_op</a:t>
            </a:r>
            <a:r>
              <a:rPr lang="en-US" altLang="ja-JP" sz="2000" dirty="0"/>
              <a:t> | </a:t>
            </a:r>
            <a:r>
              <a:rPr lang="en-US" altLang="ja-JP" sz="2000" dirty="0" err="1"/>
              <a:t>aluresult</a:t>
            </a:r>
            <a:r>
              <a:rPr lang="en-US" altLang="ja-JP" sz="2000" dirty="0"/>
              <a:t>[1] &amp; !</a:t>
            </a:r>
            <a:r>
              <a:rPr lang="en-US" altLang="ja-JP" sz="2000" dirty="0" err="1"/>
              <a:t>aluresult</a:t>
            </a:r>
            <a:r>
              <a:rPr lang="en-US" altLang="ja-JP" sz="2000" dirty="0"/>
              <a:t>[0] &amp;</a:t>
            </a:r>
            <a:r>
              <a:rPr lang="en-US" altLang="ja-JP" sz="2000" dirty="0" err="1"/>
              <a:t>sb_op</a:t>
            </a:r>
            <a:r>
              <a:rPr lang="en-US" altLang="ja-JP" sz="2000" dirty="0"/>
              <a:t>),</a:t>
            </a:r>
          </a:p>
          <a:p>
            <a:pPr marL="0" indent="0">
              <a:buNone/>
            </a:pPr>
            <a:r>
              <a:rPr lang="en-US" altLang="ja-JP" sz="2000" dirty="0"/>
              <a:t>			(</a:t>
            </a:r>
            <a:r>
              <a:rPr lang="en-US" altLang="ja-JP" sz="2000" dirty="0" err="1"/>
              <a:t>sw_op</a:t>
            </a:r>
            <a:r>
              <a:rPr lang="en-US" altLang="ja-JP" sz="2000" dirty="0"/>
              <a:t> | !</a:t>
            </a:r>
            <a:r>
              <a:rPr lang="en-US" altLang="ja-JP" sz="2000" dirty="0" err="1"/>
              <a:t>aluresult</a:t>
            </a:r>
            <a:r>
              <a:rPr lang="en-US" altLang="ja-JP" sz="2000" dirty="0"/>
              <a:t>[1] &amp; </a:t>
            </a:r>
            <a:r>
              <a:rPr lang="en-US" altLang="ja-JP" sz="2000" dirty="0" err="1"/>
              <a:t>aluresult</a:t>
            </a:r>
            <a:r>
              <a:rPr lang="en-US" altLang="ja-JP" sz="2000" dirty="0"/>
              <a:t>[0] &amp;</a:t>
            </a:r>
            <a:r>
              <a:rPr lang="en-US" altLang="ja-JP" sz="2000" dirty="0" err="1"/>
              <a:t>sb_op</a:t>
            </a:r>
            <a:r>
              <a:rPr lang="en-US" altLang="ja-JP" sz="2000" dirty="0"/>
              <a:t>),</a:t>
            </a:r>
          </a:p>
          <a:p>
            <a:pPr marL="0" indent="0">
              <a:buNone/>
            </a:pPr>
            <a:r>
              <a:rPr lang="en-US" altLang="ja-JP" sz="2000" dirty="0"/>
              <a:t>			(</a:t>
            </a:r>
            <a:r>
              <a:rPr lang="en-US" altLang="ja-JP" sz="2000" dirty="0" err="1"/>
              <a:t>sw_op</a:t>
            </a:r>
            <a:r>
              <a:rPr lang="en-US" altLang="ja-JP" sz="2000" dirty="0"/>
              <a:t> | !</a:t>
            </a:r>
            <a:r>
              <a:rPr lang="en-US" altLang="ja-JP" sz="2000" dirty="0" err="1"/>
              <a:t>aluresult</a:t>
            </a:r>
            <a:r>
              <a:rPr lang="en-US" altLang="ja-JP" sz="2000" dirty="0"/>
              <a:t>[1] &amp; !</a:t>
            </a:r>
            <a:r>
              <a:rPr lang="en-US" altLang="ja-JP" sz="2000" dirty="0" err="1"/>
              <a:t>aluresult</a:t>
            </a:r>
            <a:r>
              <a:rPr lang="en-US" altLang="ja-JP" sz="2000" dirty="0"/>
              <a:t>[0] &amp;</a:t>
            </a:r>
            <a:r>
              <a:rPr lang="en-US" altLang="ja-JP" sz="2000" dirty="0" err="1"/>
              <a:t>sb_op</a:t>
            </a:r>
            <a:r>
              <a:rPr lang="en-US" altLang="ja-JP" sz="2000" dirty="0"/>
              <a:t>) };</a:t>
            </a:r>
          </a:p>
          <a:p>
            <a:endParaRPr kumimoji="1" lang="ja-JP" altLang="en-US" dirty="0"/>
          </a:p>
        </p:txBody>
      </p:sp>
      <p:sp>
        <p:nvSpPr>
          <p:cNvPr id="4" name="角丸四角形吹き出し 3"/>
          <p:cNvSpPr/>
          <p:nvPr/>
        </p:nvSpPr>
        <p:spPr>
          <a:xfrm>
            <a:off x="6897684" y="2861382"/>
            <a:ext cx="2232248" cy="1112987"/>
          </a:xfrm>
          <a:prstGeom prst="wedgeRoundRectCallou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それぞれ</a:t>
            </a:r>
            <a:r>
              <a:rPr kumimoji="1" lang="en-US" altLang="ja-JP" dirty="0"/>
              <a:t>8</a:t>
            </a:r>
            <a:r>
              <a:rPr kumimoji="1" lang="ja-JP" altLang="en-US" dirty="0"/>
              <a:t>ビットに対応する書き込みビットを</a:t>
            </a:r>
            <a:r>
              <a:rPr kumimoji="1" lang="en-US" altLang="ja-JP" dirty="0"/>
              <a:t>4</a:t>
            </a:r>
            <a:r>
              <a:rPr kumimoji="1" lang="ja-JP" altLang="en-US" dirty="0"/>
              <a:t>ビット生成</a:t>
            </a:r>
          </a:p>
        </p:txBody>
      </p:sp>
      <p:sp>
        <p:nvSpPr>
          <p:cNvPr id="5" name="角丸四角形吹き出し 4"/>
          <p:cNvSpPr/>
          <p:nvPr/>
        </p:nvSpPr>
        <p:spPr>
          <a:xfrm>
            <a:off x="6466304" y="338140"/>
            <a:ext cx="2232248" cy="1112987"/>
          </a:xfrm>
          <a:prstGeom prst="wedgeRoundRectCallou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書き込む</a:t>
            </a:r>
            <a:r>
              <a:rPr lang="en-US" altLang="ja-JP" dirty="0"/>
              <a:t>8</a:t>
            </a:r>
            <a:r>
              <a:rPr lang="ja-JP" altLang="en-US" dirty="0"/>
              <a:t>ビットの位置を番地に応じて決める</a:t>
            </a:r>
            <a:endParaRPr kumimoji="1" lang="ja-JP" altLang="en-US" dirty="0"/>
          </a:p>
        </p:txBody>
      </p:sp>
    </p:spTree>
    <p:extLst>
      <p:ext uri="{BB962C8B-B14F-4D97-AF65-F5344CB8AC3E}">
        <p14:creationId xmlns:p14="http://schemas.microsoft.com/office/powerpoint/2010/main" val="22581951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B9F624-40FD-46D2-B3BD-73C56E2B49B6}"/>
              </a:ext>
            </a:extLst>
          </p:cNvPr>
          <p:cNvSpPr>
            <a:spLocks noGrp="1"/>
          </p:cNvSpPr>
          <p:nvPr>
            <p:ph type="title"/>
          </p:nvPr>
        </p:nvSpPr>
        <p:spPr/>
        <p:txBody>
          <a:bodyPr/>
          <a:lstStyle/>
          <a:p>
            <a:r>
              <a:rPr kumimoji="1" lang="en-US" altLang="ja-JP" sz="3200" dirty="0"/>
              <a:t>ALU,</a:t>
            </a:r>
            <a:r>
              <a:rPr kumimoji="1" lang="ja-JP" altLang="en-US" sz="3200" dirty="0"/>
              <a:t>レジスタファイル</a:t>
            </a:r>
          </a:p>
        </p:txBody>
      </p:sp>
      <p:sp>
        <p:nvSpPr>
          <p:cNvPr id="3" name="コンテンツ プレースホルダー 2">
            <a:extLst>
              <a:ext uri="{FF2B5EF4-FFF2-40B4-BE49-F238E27FC236}">
                <a16:creationId xmlns:a16="http://schemas.microsoft.com/office/drawing/2014/main" id="{7776ABC5-89A8-46F3-A4CF-253F08DFFA16}"/>
              </a:ext>
            </a:extLst>
          </p:cNvPr>
          <p:cNvSpPr>
            <a:spLocks noGrp="1"/>
          </p:cNvSpPr>
          <p:nvPr>
            <p:ph idx="1"/>
          </p:nvPr>
        </p:nvSpPr>
        <p:spPr/>
        <p:txBody>
          <a:bodyPr/>
          <a:lstStyle/>
          <a:p>
            <a:pPr marL="0" indent="0">
              <a:buNone/>
            </a:pPr>
            <a:r>
              <a:rPr lang="en-US" altLang="ja-JP" sz="1800" dirty="0"/>
              <a:t>assign </a:t>
            </a:r>
            <a:r>
              <a:rPr lang="en-US" altLang="ja-JP" sz="1800" dirty="0" err="1"/>
              <a:t>srcb</a:t>
            </a:r>
            <a:r>
              <a:rPr lang="en-US" altLang="ja-JP" sz="1800" dirty="0"/>
              <a:t> = </a:t>
            </a:r>
            <a:r>
              <a:rPr lang="en-US" altLang="ja-JP" sz="1800" dirty="0" err="1"/>
              <a:t>imm_op</a:t>
            </a:r>
            <a:r>
              <a:rPr lang="en-US" altLang="ja-JP" sz="1800" dirty="0"/>
              <a:t> | </a:t>
            </a:r>
            <a:r>
              <a:rPr lang="en-US" altLang="ja-JP" sz="1800" dirty="0" err="1"/>
              <a:t>lw_op</a:t>
            </a:r>
            <a:r>
              <a:rPr lang="en-US" altLang="ja-JP" sz="1800" dirty="0"/>
              <a:t> | </a:t>
            </a:r>
            <a:r>
              <a:rPr lang="en-US" altLang="ja-JP" sz="1800" dirty="0" err="1"/>
              <a:t>lb_op</a:t>
            </a:r>
            <a:r>
              <a:rPr lang="en-US" altLang="ja-JP" sz="1800" dirty="0"/>
              <a:t> |</a:t>
            </a:r>
            <a:r>
              <a:rPr lang="en-US" altLang="ja-JP" sz="1800" dirty="0" err="1"/>
              <a:t>jalr_op</a:t>
            </a:r>
            <a:r>
              <a:rPr lang="en-US" altLang="ja-JP" sz="1800" dirty="0"/>
              <a:t> ? {sext, </a:t>
            </a:r>
            <a:r>
              <a:rPr lang="en-US" altLang="ja-JP" sz="1800" dirty="0" err="1"/>
              <a:t>imm_i</a:t>
            </a:r>
            <a:r>
              <a:rPr lang="en-US" altLang="ja-JP" sz="1800" dirty="0"/>
              <a:t>}: </a:t>
            </a:r>
          </a:p>
          <a:p>
            <a:pPr marL="0" indent="0">
              <a:buNone/>
            </a:pPr>
            <a:r>
              <a:rPr lang="en-US" altLang="ja-JP" sz="1800" dirty="0"/>
              <a:t>				</a:t>
            </a:r>
            <a:r>
              <a:rPr lang="en-US" altLang="ja-JP" sz="1800" dirty="0" err="1"/>
              <a:t>bra_op</a:t>
            </a:r>
            <a:r>
              <a:rPr lang="en-US" altLang="ja-JP" sz="1800" dirty="0"/>
              <a:t> ? {sext[18:0],</a:t>
            </a:r>
            <a:r>
              <a:rPr lang="en-US" altLang="ja-JP" sz="1800" dirty="0" err="1"/>
              <a:t>imm_b</a:t>
            </a:r>
            <a:r>
              <a:rPr lang="en-US" altLang="ja-JP" sz="1800" dirty="0"/>
              <a:t>}: </a:t>
            </a:r>
          </a:p>
          <a:p>
            <a:pPr marL="0" indent="0">
              <a:buNone/>
            </a:pPr>
            <a:r>
              <a:rPr lang="en-US" altLang="ja-JP" sz="1800" dirty="0"/>
              <a:t>				</a:t>
            </a:r>
            <a:r>
              <a:rPr lang="en-US" altLang="ja-JP" sz="1800" dirty="0" err="1"/>
              <a:t>sw_op</a:t>
            </a:r>
            <a:r>
              <a:rPr lang="en-US" altLang="ja-JP" sz="1800" dirty="0"/>
              <a:t> | </a:t>
            </a:r>
            <a:r>
              <a:rPr lang="en-US" altLang="ja-JP" sz="1800" dirty="0" err="1"/>
              <a:t>sb_op</a:t>
            </a:r>
            <a:r>
              <a:rPr lang="en-US" altLang="ja-JP" sz="1800" dirty="0"/>
              <a:t> ? {sext, </a:t>
            </a:r>
            <a:r>
              <a:rPr lang="en-US" altLang="ja-JP" sz="1800" dirty="0" err="1"/>
              <a:t>imm_s</a:t>
            </a:r>
            <a:r>
              <a:rPr lang="en-US" altLang="ja-JP" sz="1800" dirty="0"/>
              <a:t>}:</a:t>
            </a:r>
          </a:p>
          <a:p>
            <a:pPr marL="0" indent="0">
              <a:buNone/>
            </a:pPr>
            <a:r>
              <a:rPr lang="en-US" altLang="ja-JP" sz="1800" dirty="0"/>
              <a:t>				</a:t>
            </a:r>
            <a:r>
              <a:rPr lang="en-US" altLang="ja-JP" sz="1800" dirty="0" err="1"/>
              <a:t>jal_op</a:t>
            </a:r>
            <a:r>
              <a:rPr lang="en-US" altLang="ja-JP" sz="1800" dirty="0"/>
              <a:t> ? {sext[10:0], </a:t>
            </a:r>
            <a:r>
              <a:rPr lang="en-US" altLang="ja-JP" sz="1800" dirty="0" err="1"/>
              <a:t>imm_j</a:t>
            </a:r>
            <a:r>
              <a:rPr lang="en-US" altLang="ja-JP" sz="1800" dirty="0"/>
              <a:t>}:</a:t>
            </a:r>
          </a:p>
          <a:p>
            <a:pPr marL="0" indent="0">
              <a:buNone/>
            </a:pPr>
            <a:r>
              <a:rPr lang="en-US" altLang="ja-JP" sz="1800" dirty="0"/>
              <a:t>				reg2;</a:t>
            </a:r>
          </a:p>
          <a:p>
            <a:pPr marL="0" indent="0">
              <a:buNone/>
            </a:pPr>
            <a:endParaRPr lang="en-US" altLang="ja-JP" sz="1800" dirty="0"/>
          </a:p>
          <a:p>
            <a:pPr marL="0" indent="0">
              <a:buNone/>
            </a:pPr>
            <a:r>
              <a:rPr lang="en-US" altLang="ja-JP" sz="1800" dirty="0"/>
              <a:t>assign </a:t>
            </a:r>
            <a:r>
              <a:rPr lang="en-US" altLang="ja-JP" sz="1800" dirty="0" err="1"/>
              <a:t>addcom</a:t>
            </a:r>
            <a:r>
              <a:rPr lang="en-US" altLang="ja-JP" sz="1800" dirty="0"/>
              <a:t> = (</a:t>
            </a:r>
            <a:r>
              <a:rPr lang="en-US" altLang="ja-JP" sz="1800" dirty="0" err="1"/>
              <a:t>lw_op|lb_op|sw_op|sb_op|bra_op|jal_op|jalr_op</a:t>
            </a:r>
            <a:r>
              <a:rPr lang="en-US" altLang="ja-JP" sz="1800" dirty="0"/>
              <a:t>);</a:t>
            </a:r>
          </a:p>
          <a:p>
            <a:pPr marL="0" indent="0">
              <a:buNone/>
            </a:pPr>
            <a:endParaRPr lang="en-US" altLang="ja-JP" sz="1800" dirty="0"/>
          </a:p>
          <a:p>
            <a:pPr marL="0" indent="0">
              <a:buNone/>
            </a:pPr>
            <a:endParaRPr lang="en-US" altLang="ja-JP" sz="1800" dirty="0"/>
          </a:p>
          <a:p>
            <a:pPr marL="0" indent="0">
              <a:buNone/>
            </a:pPr>
            <a:r>
              <a:rPr lang="en-US" altLang="ja-JP" sz="1800" dirty="0"/>
              <a:t>assign </a:t>
            </a:r>
            <a:r>
              <a:rPr lang="en-US" altLang="ja-JP" sz="1800" dirty="0" err="1"/>
              <a:t>rwe</a:t>
            </a:r>
            <a:r>
              <a:rPr lang="en-US" altLang="ja-JP" sz="1800" dirty="0"/>
              <a:t> = </a:t>
            </a:r>
            <a:r>
              <a:rPr lang="en-US" altLang="ja-JP" sz="1800" dirty="0" err="1"/>
              <a:t>lw_op</a:t>
            </a:r>
            <a:r>
              <a:rPr lang="en-US" altLang="ja-JP" sz="1800" dirty="0"/>
              <a:t> | </a:t>
            </a:r>
            <a:r>
              <a:rPr lang="en-US" altLang="ja-JP" sz="1800" dirty="0" err="1"/>
              <a:t>lb_op</a:t>
            </a:r>
            <a:r>
              <a:rPr lang="en-US" altLang="ja-JP" sz="1800" dirty="0"/>
              <a:t> | </a:t>
            </a:r>
            <a:r>
              <a:rPr lang="en-US" altLang="ja-JP" sz="1800" dirty="0" err="1"/>
              <a:t>alu_op</a:t>
            </a:r>
            <a:r>
              <a:rPr lang="en-US" altLang="ja-JP" sz="1800" dirty="0"/>
              <a:t> | </a:t>
            </a:r>
            <a:r>
              <a:rPr lang="en-US" altLang="ja-JP" sz="1800" dirty="0" err="1"/>
              <a:t>imm_op</a:t>
            </a:r>
            <a:r>
              <a:rPr lang="en-US" altLang="ja-JP" sz="1800" dirty="0"/>
              <a:t> | </a:t>
            </a:r>
            <a:r>
              <a:rPr lang="en-US" altLang="ja-JP" sz="1800" dirty="0" err="1"/>
              <a:t>jal_op</a:t>
            </a:r>
            <a:r>
              <a:rPr lang="en-US" altLang="ja-JP" sz="1800" dirty="0"/>
              <a:t> | </a:t>
            </a:r>
            <a:r>
              <a:rPr lang="en-US" altLang="ja-JP" sz="1800" dirty="0" err="1"/>
              <a:t>jalr_op</a:t>
            </a:r>
            <a:r>
              <a:rPr lang="en-US" altLang="ja-JP" sz="1800" dirty="0"/>
              <a:t> | </a:t>
            </a:r>
            <a:r>
              <a:rPr lang="en-US" altLang="ja-JP" sz="1800" dirty="0" err="1"/>
              <a:t>lui_op</a:t>
            </a:r>
            <a:r>
              <a:rPr lang="en-US" altLang="ja-JP" sz="1800" dirty="0"/>
              <a:t> </a:t>
            </a:r>
          </a:p>
          <a:p>
            <a:endParaRPr kumimoji="1" lang="ja-JP" altLang="en-US" dirty="0"/>
          </a:p>
        </p:txBody>
      </p:sp>
      <p:sp>
        <p:nvSpPr>
          <p:cNvPr id="4" name="角丸四角形吹き出し 4">
            <a:extLst>
              <a:ext uri="{FF2B5EF4-FFF2-40B4-BE49-F238E27FC236}">
                <a16:creationId xmlns:a16="http://schemas.microsoft.com/office/drawing/2014/main" id="{EEBE0A7F-D4B1-4010-9B79-DF22D439CE96}"/>
              </a:ext>
            </a:extLst>
          </p:cNvPr>
          <p:cNvSpPr/>
          <p:nvPr/>
        </p:nvSpPr>
        <p:spPr>
          <a:xfrm>
            <a:off x="6804248" y="830107"/>
            <a:ext cx="2232248" cy="869586"/>
          </a:xfrm>
          <a:prstGeom prst="wedgeRoundRectCallout">
            <a:avLst>
              <a:gd name="adj1" fmla="val -74300"/>
              <a:gd name="adj2" fmla="val 47003"/>
              <a:gd name="adj3" fmla="val 1666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ｌｂもｓｂも符号拡張は行う</a:t>
            </a:r>
            <a:endParaRPr kumimoji="1" lang="ja-JP" altLang="en-US" dirty="0"/>
          </a:p>
        </p:txBody>
      </p:sp>
      <p:sp>
        <p:nvSpPr>
          <p:cNvPr id="5" name="角丸四角形吹き出し 5">
            <a:extLst>
              <a:ext uri="{FF2B5EF4-FFF2-40B4-BE49-F238E27FC236}">
                <a16:creationId xmlns:a16="http://schemas.microsoft.com/office/drawing/2014/main" id="{650ADB1C-EFA2-4066-AB2F-2ED2CFFB85A2}"/>
              </a:ext>
            </a:extLst>
          </p:cNvPr>
          <p:cNvSpPr/>
          <p:nvPr/>
        </p:nvSpPr>
        <p:spPr>
          <a:xfrm>
            <a:off x="1043608" y="2559414"/>
            <a:ext cx="2232248" cy="869586"/>
          </a:xfrm>
          <a:prstGeom prst="wedgeRoundRectCallou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ｌｂもｓｂもディスプレースメントと加算</a:t>
            </a:r>
            <a:endParaRPr kumimoji="1" lang="ja-JP" altLang="en-US" dirty="0"/>
          </a:p>
        </p:txBody>
      </p:sp>
      <p:sp>
        <p:nvSpPr>
          <p:cNvPr id="6" name="角丸四角形吹き出し 6">
            <a:extLst>
              <a:ext uri="{FF2B5EF4-FFF2-40B4-BE49-F238E27FC236}">
                <a16:creationId xmlns:a16="http://schemas.microsoft.com/office/drawing/2014/main" id="{9DF70D6A-CD29-4FCB-97ED-FCDC755DC297}"/>
              </a:ext>
            </a:extLst>
          </p:cNvPr>
          <p:cNvSpPr/>
          <p:nvPr/>
        </p:nvSpPr>
        <p:spPr>
          <a:xfrm>
            <a:off x="683568" y="4005064"/>
            <a:ext cx="2232248" cy="578636"/>
          </a:xfrm>
          <a:prstGeom prst="wedgeRoundRectCallou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ｌｂはデータを書き込む必要がある</a:t>
            </a:r>
            <a:endParaRPr kumimoji="1" lang="ja-JP" altLang="en-US" dirty="0"/>
          </a:p>
        </p:txBody>
      </p:sp>
    </p:spTree>
    <p:extLst>
      <p:ext uri="{BB962C8B-B14F-4D97-AF65-F5344CB8AC3E}">
        <p14:creationId xmlns:p14="http://schemas.microsoft.com/office/powerpoint/2010/main" val="37930308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a:t>lb</a:t>
            </a:r>
            <a:r>
              <a:rPr kumimoji="1" lang="ja-JP" altLang="en-US" dirty="0"/>
              <a:t>用に</a:t>
            </a:r>
            <a:r>
              <a:rPr kumimoji="1" lang="en-US" altLang="ja-JP" dirty="0"/>
              <a:t>8bit</a:t>
            </a:r>
            <a:r>
              <a:rPr kumimoji="1" lang="ja-JP" altLang="en-US" dirty="0"/>
              <a:t>の位置を移動</a:t>
            </a:r>
          </a:p>
        </p:txBody>
      </p:sp>
      <p:sp>
        <p:nvSpPr>
          <p:cNvPr id="3" name="コンテンツ プレースホルダー 2"/>
          <p:cNvSpPr>
            <a:spLocks noGrp="1"/>
          </p:cNvSpPr>
          <p:nvPr>
            <p:ph idx="1"/>
          </p:nvPr>
        </p:nvSpPr>
        <p:spPr>
          <a:xfrm>
            <a:off x="457200" y="1415758"/>
            <a:ext cx="8229600" cy="5257800"/>
          </a:xfrm>
        </p:spPr>
        <p:txBody>
          <a:bodyPr/>
          <a:lstStyle/>
          <a:p>
            <a:pPr marL="0" indent="0">
              <a:buNone/>
            </a:pPr>
            <a:r>
              <a:rPr lang="en-US" altLang="ja-JP" sz="1800" dirty="0"/>
              <a:t>assign result = (</a:t>
            </a:r>
            <a:r>
              <a:rPr lang="en-US" altLang="ja-JP" sz="1800" dirty="0" err="1"/>
              <a:t>jal_op|jalr_op</a:t>
            </a:r>
            <a:r>
              <a:rPr lang="en-US" altLang="ja-JP" sz="1800" dirty="0"/>
              <a:t>) ? pcplus4 :</a:t>
            </a:r>
          </a:p>
          <a:p>
            <a:pPr marL="0" indent="0">
              <a:buNone/>
            </a:pPr>
            <a:r>
              <a:rPr lang="ja-JP" altLang="en-US" sz="1800" dirty="0"/>
              <a:t>　　　</a:t>
            </a:r>
            <a:r>
              <a:rPr lang="en-US" altLang="ja-JP" sz="1800" dirty="0" err="1"/>
              <a:t>lui_op</a:t>
            </a:r>
            <a:r>
              <a:rPr lang="en-US" altLang="ja-JP" sz="1800" dirty="0"/>
              <a:t> ? {</a:t>
            </a:r>
            <a:r>
              <a:rPr lang="en-US" altLang="ja-JP" sz="1800" dirty="0" err="1"/>
              <a:t>instr</a:t>
            </a:r>
            <a:r>
              <a:rPr lang="en-US" altLang="ja-JP" sz="1800" dirty="0"/>
              <a:t>[31:12],12'b0}:</a:t>
            </a:r>
          </a:p>
          <a:p>
            <a:pPr marL="0" indent="0">
              <a:buNone/>
            </a:pPr>
            <a:r>
              <a:rPr lang="ja-JP" altLang="en-US" sz="1800" dirty="0"/>
              <a:t>　　　</a:t>
            </a:r>
            <a:r>
              <a:rPr lang="en-US" altLang="ja-JP" sz="1800" dirty="0" err="1"/>
              <a:t>lw_op</a:t>
            </a:r>
            <a:r>
              <a:rPr lang="en-US" altLang="ja-JP" sz="1800" dirty="0"/>
              <a:t>  ? </a:t>
            </a:r>
            <a:r>
              <a:rPr lang="en-US" altLang="ja-JP" sz="1800" dirty="0" err="1"/>
              <a:t>readdata</a:t>
            </a:r>
            <a:r>
              <a:rPr lang="en-US" altLang="ja-JP" sz="1800" dirty="0"/>
              <a:t> :</a:t>
            </a:r>
          </a:p>
          <a:p>
            <a:pPr marL="0" indent="0">
              <a:buNone/>
            </a:pPr>
            <a:r>
              <a:rPr lang="ja-JP" altLang="en-US" sz="1800" dirty="0"/>
              <a:t>　　　</a:t>
            </a:r>
            <a:r>
              <a:rPr lang="en-US" altLang="ja-JP" sz="1800" dirty="0" err="1"/>
              <a:t>lb_op</a:t>
            </a:r>
            <a:r>
              <a:rPr lang="en-US" altLang="ja-JP" sz="1800" dirty="0"/>
              <a:t> &amp; </a:t>
            </a:r>
            <a:r>
              <a:rPr lang="en-US" altLang="ja-JP" sz="1800" dirty="0" err="1"/>
              <a:t>aluresult</a:t>
            </a:r>
            <a:r>
              <a:rPr lang="en-US" altLang="ja-JP" sz="1800" dirty="0"/>
              <a:t>[1] &amp; </a:t>
            </a:r>
            <a:r>
              <a:rPr lang="en-US" altLang="ja-JP" sz="1800" dirty="0" err="1"/>
              <a:t>aluresult</a:t>
            </a:r>
            <a:r>
              <a:rPr lang="en-US" altLang="ja-JP" sz="1800" dirty="0"/>
              <a:t>[0] ? {{24{</a:t>
            </a:r>
            <a:r>
              <a:rPr lang="en-US" altLang="ja-JP" sz="1800" dirty="0" err="1"/>
              <a:t>readdata</a:t>
            </a:r>
            <a:r>
              <a:rPr lang="en-US" altLang="ja-JP" sz="1800" dirty="0"/>
              <a:t>[31]}},</a:t>
            </a:r>
            <a:r>
              <a:rPr lang="en-US" altLang="ja-JP" sz="1800" dirty="0" err="1"/>
              <a:t>readdata</a:t>
            </a:r>
            <a:r>
              <a:rPr lang="en-US" altLang="ja-JP" sz="1800" dirty="0"/>
              <a:t>[31:24]}:</a:t>
            </a:r>
          </a:p>
          <a:p>
            <a:pPr marL="0" indent="0">
              <a:buNone/>
            </a:pPr>
            <a:r>
              <a:rPr lang="ja-JP" altLang="en-US" sz="1800" dirty="0"/>
              <a:t>　　　</a:t>
            </a:r>
            <a:r>
              <a:rPr lang="en-US" altLang="ja-JP" sz="1800" dirty="0" err="1"/>
              <a:t>lb_op</a:t>
            </a:r>
            <a:r>
              <a:rPr lang="en-US" altLang="ja-JP" sz="1800" dirty="0"/>
              <a:t> &amp; </a:t>
            </a:r>
            <a:r>
              <a:rPr lang="en-US" altLang="ja-JP" sz="1800" dirty="0" err="1"/>
              <a:t>aluresult</a:t>
            </a:r>
            <a:r>
              <a:rPr lang="en-US" altLang="ja-JP" sz="1800" dirty="0"/>
              <a:t>[1]&amp; !</a:t>
            </a:r>
            <a:r>
              <a:rPr lang="en-US" altLang="ja-JP" sz="1800" dirty="0" err="1"/>
              <a:t>aluresult</a:t>
            </a:r>
            <a:r>
              <a:rPr lang="en-US" altLang="ja-JP" sz="1800" dirty="0"/>
              <a:t>[0]? {{24{</a:t>
            </a:r>
            <a:r>
              <a:rPr lang="en-US" altLang="ja-JP" sz="1800" dirty="0" err="1"/>
              <a:t>readdata</a:t>
            </a:r>
            <a:r>
              <a:rPr lang="en-US" altLang="ja-JP" sz="1800" dirty="0"/>
              <a:t>[23]}},</a:t>
            </a:r>
            <a:r>
              <a:rPr lang="en-US" altLang="ja-JP" sz="1800" dirty="0" err="1"/>
              <a:t>readdata</a:t>
            </a:r>
            <a:r>
              <a:rPr lang="en-US" altLang="ja-JP" sz="1800" dirty="0"/>
              <a:t>[23:16]}:</a:t>
            </a:r>
          </a:p>
          <a:p>
            <a:pPr marL="0" indent="0">
              <a:buNone/>
            </a:pPr>
            <a:r>
              <a:rPr lang="ja-JP" altLang="en-US" sz="1800" dirty="0"/>
              <a:t>　　　</a:t>
            </a:r>
            <a:r>
              <a:rPr lang="en-US" altLang="ja-JP" sz="1800" dirty="0" err="1"/>
              <a:t>lb_op</a:t>
            </a:r>
            <a:r>
              <a:rPr lang="en-US" altLang="ja-JP" sz="1800" dirty="0"/>
              <a:t> &amp; !</a:t>
            </a:r>
            <a:r>
              <a:rPr lang="en-US" altLang="ja-JP" sz="1800" dirty="0" err="1"/>
              <a:t>aluresult</a:t>
            </a:r>
            <a:r>
              <a:rPr lang="en-US" altLang="ja-JP" sz="1800" dirty="0"/>
              <a:t>[1]&amp; </a:t>
            </a:r>
            <a:r>
              <a:rPr lang="en-US" altLang="ja-JP" sz="1800" dirty="0" err="1"/>
              <a:t>aluresult</a:t>
            </a:r>
            <a:r>
              <a:rPr lang="en-US" altLang="ja-JP" sz="1800" dirty="0"/>
              <a:t>[0]? {{24{</a:t>
            </a:r>
            <a:r>
              <a:rPr lang="en-US" altLang="ja-JP" sz="1800" dirty="0" err="1"/>
              <a:t>readdata</a:t>
            </a:r>
            <a:r>
              <a:rPr lang="en-US" altLang="ja-JP" sz="1800" dirty="0"/>
              <a:t>[15]}},</a:t>
            </a:r>
            <a:r>
              <a:rPr lang="en-US" altLang="ja-JP" sz="1800" dirty="0" err="1"/>
              <a:t>readdata</a:t>
            </a:r>
            <a:r>
              <a:rPr lang="en-US" altLang="ja-JP" sz="1800" dirty="0"/>
              <a:t>[15:8]}:</a:t>
            </a:r>
            <a:r>
              <a:rPr lang="ja-JP" altLang="en-US" sz="1800" dirty="0"/>
              <a:t>　</a:t>
            </a:r>
            <a:endParaRPr lang="en-US" altLang="ja-JP" sz="1800" dirty="0"/>
          </a:p>
          <a:p>
            <a:pPr marL="0" indent="0">
              <a:buNone/>
            </a:pPr>
            <a:r>
              <a:rPr lang="ja-JP" altLang="en-US" sz="1800" dirty="0"/>
              <a:t>　　</a:t>
            </a:r>
            <a:r>
              <a:rPr lang="en-US" altLang="ja-JP" sz="1800" dirty="0"/>
              <a:t> </a:t>
            </a:r>
            <a:r>
              <a:rPr lang="ja-JP" altLang="en-US" sz="1800" dirty="0"/>
              <a:t>　</a:t>
            </a:r>
            <a:r>
              <a:rPr lang="en-US" altLang="ja-JP" sz="1800" dirty="0" err="1"/>
              <a:t>lb_op</a:t>
            </a:r>
            <a:r>
              <a:rPr lang="en-US" altLang="ja-JP" sz="1800" dirty="0"/>
              <a:t> &amp; !</a:t>
            </a:r>
            <a:r>
              <a:rPr lang="en-US" altLang="ja-JP" sz="1800" dirty="0" err="1"/>
              <a:t>aluresult</a:t>
            </a:r>
            <a:r>
              <a:rPr lang="en-US" altLang="ja-JP" sz="1800" dirty="0"/>
              <a:t>[1]&amp; !</a:t>
            </a:r>
            <a:r>
              <a:rPr lang="en-US" altLang="ja-JP" sz="1800" dirty="0" err="1"/>
              <a:t>aluresult</a:t>
            </a:r>
            <a:r>
              <a:rPr lang="en-US" altLang="ja-JP" sz="1800" dirty="0"/>
              <a:t>[0]? {{24{</a:t>
            </a:r>
            <a:r>
              <a:rPr lang="en-US" altLang="ja-JP" sz="1800" dirty="0" err="1"/>
              <a:t>readdata</a:t>
            </a:r>
            <a:r>
              <a:rPr lang="en-US" altLang="ja-JP" sz="1800" dirty="0"/>
              <a:t>[7]}},</a:t>
            </a:r>
            <a:r>
              <a:rPr lang="en-US" altLang="ja-JP" sz="1800" dirty="0" err="1"/>
              <a:t>readdata</a:t>
            </a:r>
            <a:r>
              <a:rPr lang="en-US" altLang="ja-JP" sz="1800" dirty="0"/>
              <a:t>[7:0]}:</a:t>
            </a:r>
            <a:r>
              <a:rPr lang="ja-JP" altLang="en-US" sz="1800" dirty="0"/>
              <a:t>　</a:t>
            </a:r>
            <a:endParaRPr lang="en-US" altLang="ja-JP" sz="1800" dirty="0"/>
          </a:p>
          <a:p>
            <a:pPr marL="0" indent="0">
              <a:buNone/>
            </a:pPr>
            <a:r>
              <a:rPr lang="ja-JP" altLang="en-US" sz="1800" dirty="0"/>
              <a:t>　　　</a:t>
            </a:r>
            <a:r>
              <a:rPr lang="en-US" altLang="ja-JP" sz="1800" dirty="0" err="1"/>
              <a:t>aluresult</a:t>
            </a:r>
            <a:r>
              <a:rPr lang="en-US" altLang="ja-JP" sz="1800" dirty="0"/>
              <a:t>;</a:t>
            </a:r>
          </a:p>
          <a:p>
            <a:endParaRPr kumimoji="1" lang="ja-JP" altLang="en-US" sz="2400" dirty="0"/>
          </a:p>
        </p:txBody>
      </p:sp>
    </p:spTree>
    <p:extLst>
      <p:ext uri="{BB962C8B-B14F-4D97-AF65-F5344CB8AC3E}">
        <p14:creationId xmlns:p14="http://schemas.microsoft.com/office/powerpoint/2010/main" val="1995726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ja-JP" altLang="en-US"/>
              <a:t>メモリマップト</a:t>
            </a:r>
            <a:r>
              <a:rPr lang="en-US" altLang="ja-JP"/>
              <a:t>I/O</a:t>
            </a:r>
          </a:p>
        </p:txBody>
      </p:sp>
      <p:sp>
        <p:nvSpPr>
          <p:cNvPr id="4099" name="Oval 3"/>
          <p:cNvSpPr>
            <a:spLocks noChangeArrowheads="1"/>
          </p:cNvSpPr>
          <p:nvPr/>
        </p:nvSpPr>
        <p:spPr bwMode="auto">
          <a:xfrm>
            <a:off x="539750" y="1916113"/>
            <a:ext cx="2592388" cy="1152525"/>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CPU</a:t>
            </a:r>
          </a:p>
        </p:txBody>
      </p:sp>
      <p:sp>
        <p:nvSpPr>
          <p:cNvPr id="4100" name="Rectangle 4"/>
          <p:cNvSpPr>
            <a:spLocks noChangeArrowheads="1"/>
          </p:cNvSpPr>
          <p:nvPr/>
        </p:nvSpPr>
        <p:spPr bwMode="auto">
          <a:xfrm>
            <a:off x="971550" y="3860800"/>
            <a:ext cx="936625" cy="1511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命令</a:t>
            </a:r>
          </a:p>
          <a:p>
            <a:pPr algn="ctr" eaLnBrk="1" hangingPunct="1"/>
            <a:r>
              <a:rPr lang="ja-JP" altLang="en-US"/>
              <a:t>メモリ</a:t>
            </a:r>
          </a:p>
        </p:txBody>
      </p:sp>
      <p:sp>
        <p:nvSpPr>
          <p:cNvPr id="4101" name="Rectangle 5"/>
          <p:cNvSpPr>
            <a:spLocks noChangeArrowheads="1"/>
          </p:cNvSpPr>
          <p:nvPr/>
        </p:nvSpPr>
        <p:spPr bwMode="auto">
          <a:xfrm>
            <a:off x="1908175" y="3860800"/>
            <a:ext cx="936625" cy="1511300"/>
          </a:xfrm>
          <a:prstGeom prst="rect">
            <a:avLst/>
          </a:prstGeom>
          <a:solidFill>
            <a:srgbClr val="FF99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データ</a:t>
            </a:r>
          </a:p>
          <a:p>
            <a:pPr algn="ctr" eaLnBrk="1" hangingPunct="1"/>
            <a:r>
              <a:rPr lang="ja-JP" altLang="en-US"/>
              <a:t>メモリ</a:t>
            </a:r>
          </a:p>
        </p:txBody>
      </p:sp>
      <p:sp>
        <p:nvSpPr>
          <p:cNvPr id="4102" name="AutoShape 6"/>
          <p:cNvSpPr>
            <a:spLocks noChangeArrowheads="1"/>
          </p:cNvSpPr>
          <p:nvPr/>
        </p:nvSpPr>
        <p:spPr bwMode="auto">
          <a:xfrm>
            <a:off x="1331913" y="3213100"/>
            <a:ext cx="215900" cy="503238"/>
          </a:xfrm>
          <a:prstGeom prst="upArrow">
            <a:avLst>
              <a:gd name="adj1" fmla="val 50000"/>
              <a:gd name="adj2" fmla="val 58272"/>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03" name="Rectangle 8"/>
          <p:cNvSpPr>
            <a:spLocks noChangeArrowheads="1"/>
          </p:cNvSpPr>
          <p:nvPr/>
        </p:nvSpPr>
        <p:spPr bwMode="auto">
          <a:xfrm>
            <a:off x="3203575" y="2984500"/>
            <a:ext cx="1079500" cy="935038"/>
          </a:xfrm>
          <a:prstGeom prst="rect">
            <a:avLst/>
          </a:prstGeom>
          <a:solidFill>
            <a:srgbClr val="66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I/O</a:t>
            </a:r>
          </a:p>
        </p:txBody>
      </p:sp>
      <p:sp>
        <p:nvSpPr>
          <p:cNvPr id="4104" name="AutoShape 11"/>
          <p:cNvSpPr>
            <a:spLocks noChangeArrowheads="1"/>
          </p:cNvSpPr>
          <p:nvPr/>
        </p:nvSpPr>
        <p:spPr bwMode="auto">
          <a:xfrm>
            <a:off x="4283075" y="3343275"/>
            <a:ext cx="647700" cy="287338"/>
          </a:xfrm>
          <a:prstGeom prst="leftRightArrow">
            <a:avLst>
              <a:gd name="adj1" fmla="val 50000"/>
              <a:gd name="adj2" fmla="val 4508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05" name="Text Box 14"/>
          <p:cNvSpPr txBox="1">
            <a:spLocks noChangeArrowheads="1"/>
          </p:cNvSpPr>
          <p:nvPr/>
        </p:nvSpPr>
        <p:spPr bwMode="auto">
          <a:xfrm>
            <a:off x="1619250" y="5465763"/>
            <a:ext cx="35306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データメモリと同じアドレス空間に</a:t>
            </a:r>
          </a:p>
          <a:p>
            <a:pPr eaLnBrk="1" hangingPunct="1"/>
            <a:r>
              <a:rPr lang="en-US" altLang="ja-JP" b="1"/>
              <a:t>I/O</a:t>
            </a:r>
            <a:r>
              <a:rPr lang="ja-JP" altLang="en-US" b="1"/>
              <a:t>のレジスタを割り付け、同じバス</a:t>
            </a:r>
          </a:p>
          <a:p>
            <a:pPr eaLnBrk="1" hangingPunct="1"/>
            <a:r>
              <a:rPr lang="ja-JP" altLang="en-US" b="1"/>
              <a:t>上で接続する</a:t>
            </a:r>
          </a:p>
        </p:txBody>
      </p:sp>
      <p:sp>
        <p:nvSpPr>
          <p:cNvPr id="4106" name="AutoShape 16"/>
          <p:cNvSpPr>
            <a:spLocks noChangeArrowheads="1"/>
          </p:cNvSpPr>
          <p:nvPr/>
        </p:nvSpPr>
        <p:spPr bwMode="auto">
          <a:xfrm rot="5400000">
            <a:off x="2232026" y="2947987"/>
            <a:ext cx="792162" cy="1008063"/>
          </a:xfrm>
          <a:custGeom>
            <a:avLst/>
            <a:gdLst>
              <a:gd name="T0" fmla="*/ 396081 w 21600"/>
              <a:gd name="T1" fmla="*/ 0 h 21600"/>
              <a:gd name="T2" fmla="*/ 0 w 21600"/>
              <a:gd name="T3" fmla="*/ 720065 h 21600"/>
              <a:gd name="T4" fmla="*/ 396081 w 21600"/>
              <a:gd name="T5" fmla="*/ 864041 h 21600"/>
              <a:gd name="T6" fmla="*/ 792162 w 21600"/>
              <a:gd name="T7" fmla="*/ 720065 h 21600"/>
              <a:gd name="T8" fmla="*/ 17694720 60000 65536"/>
              <a:gd name="T9" fmla="*/ 11796480 60000 65536"/>
              <a:gd name="T10" fmla="*/ 5898240 60000 65536"/>
              <a:gd name="T11" fmla="*/ 0 60000 65536"/>
              <a:gd name="T12" fmla="*/ 2160 w 21600"/>
              <a:gd name="T13" fmla="*/ 12343 h 21600"/>
              <a:gd name="T14" fmla="*/ 19440 w 21600"/>
              <a:gd name="T15" fmla="*/ 18514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lnTo>
                  <a:pt x="10800" y="0"/>
                </a:lnTo>
                <a:close/>
              </a:path>
            </a:pathLst>
          </a:cu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107" name="Rectangle 17"/>
          <p:cNvSpPr>
            <a:spLocks noChangeArrowheads="1"/>
          </p:cNvSpPr>
          <p:nvPr/>
        </p:nvSpPr>
        <p:spPr bwMode="auto">
          <a:xfrm>
            <a:off x="7092950" y="1557338"/>
            <a:ext cx="1727200" cy="46799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08" name="Rectangle 18"/>
          <p:cNvSpPr>
            <a:spLocks noChangeArrowheads="1"/>
          </p:cNvSpPr>
          <p:nvPr/>
        </p:nvSpPr>
        <p:spPr bwMode="auto">
          <a:xfrm>
            <a:off x="7092950" y="1557338"/>
            <a:ext cx="1727200" cy="2376487"/>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メモリ領域</a:t>
            </a:r>
          </a:p>
        </p:txBody>
      </p:sp>
      <p:sp>
        <p:nvSpPr>
          <p:cNvPr id="4109" name="Rectangle 19"/>
          <p:cNvSpPr>
            <a:spLocks noChangeArrowheads="1"/>
          </p:cNvSpPr>
          <p:nvPr/>
        </p:nvSpPr>
        <p:spPr bwMode="auto">
          <a:xfrm>
            <a:off x="7092950" y="3932238"/>
            <a:ext cx="1727200" cy="2376487"/>
          </a:xfrm>
          <a:prstGeom prst="rect">
            <a:avLst/>
          </a:prstGeom>
          <a:solidFill>
            <a:srgbClr val="66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I/O</a:t>
            </a:r>
            <a:r>
              <a:rPr lang="ja-JP" altLang="en-US"/>
              <a:t>領域</a:t>
            </a:r>
          </a:p>
        </p:txBody>
      </p:sp>
      <p:sp>
        <p:nvSpPr>
          <p:cNvPr id="4110" name="Text Box 20"/>
          <p:cNvSpPr txBox="1">
            <a:spLocks noChangeArrowheads="1"/>
          </p:cNvSpPr>
          <p:nvPr/>
        </p:nvSpPr>
        <p:spPr bwMode="auto">
          <a:xfrm>
            <a:off x="6135688" y="1504950"/>
            <a:ext cx="692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0000</a:t>
            </a:r>
          </a:p>
        </p:txBody>
      </p:sp>
      <p:sp>
        <p:nvSpPr>
          <p:cNvPr id="4111" name="Text Box 21"/>
          <p:cNvSpPr txBox="1">
            <a:spLocks noChangeArrowheads="1"/>
          </p:cNvSpPr>
          <p:nvPr/>
        </p:nvSpPr>
        <p:spPr bwMode="auto">
          <a:xfrm>
            <a:off x="6372225" y="5949950"/>
            <a:ext cx="74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FFFF</a:t>
            </a:r>
          </a:p>
        </p:txBody>
      </p:sp>
      <p:sp>
        <p:nvSpPr>
          <p:cNvPr id="4112" name="Rectangle 22"/>
          <p:cNvSpPr>
            <a:spLocks noChangeArrowheads="1"/>
          </p:cNvSpPr>
          <p:nvPr/>
        </p:nvSpPr>
        <p:spPr bwMode="auto">
          <a:xfrm>
            <a:off x="3419475" y="3716338"/>
            <a:ext cx="720725" cy="73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13" name="Rectangle 23"/>
          <p:cNvSpPr>
            <a:spLocks noChangeArrowheads="1"/>
          </p:cNvSpPr>
          <p:nvPr/>
        </p:nvSpPr>
        <p:spPr bwMode="auto">
          <a:xfrm>
            <a:off x="3419475" y="3789363"/>
            <a:ext cx="720725" cy="73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14" name="Rectangle 24"/>
          <p:cNvSpPr>
            <a:spLocks noChangeArrowheads="1"/>
          </p:cNvSpPr>
          <p:nvPr/>
        </p:nvSpPr>
        <p:spPr bwMode="auto">
          <a:xfrm>
            <a:off x="7092950" y="3933825"/>
            <a:ext cx="1727200" cy="714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15" name="Rectangle 25"/>
          <p:cNvSpPr>
            <a:spLocks noChangeArrowheads="1"/>
          </p:cNvSpPr>
          <p:nvPr/>
        </p:nvSpPr>
        <p:spPr bwMode="auto">
          <a:xfrm>
            <a:off x="7092950" y="4005263"/>
            <a:ext cx="1727200" cy="714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16" name="Text Box 26"/>
          <p:cNvSpPr txBox="1">
            <a:spLocks noChangeArrowheads="1"/>
          </p:cNvSpPr>
          <p:nvPr/>
        </p:nvSpPr>
        <p:spPr bwMode="auto">
          <a:xfrm>
            <a:off x="6300788" y="3573463"/>
            <a:ext cx="69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8000</a:t>
            </a:r>
          </a:p>
        </p:txBody>
      </p:sp>
      <p:sp>
        <p:nvSpPr>
          <p:cNvPr id="4117" name="Line 27"/>
          <p:cNvSpPr>
            <a:spLocks noChangeShapeType="1"/>
          </p:cNvSpPr>
          <p:nvPr/>
        </p:nvSpPr>
        <p:spPr bwMode="auto">
          <a:xfrm>
            <a:off x="4140200" y="3789363"/>
            <a:ext cx="295275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本日のまとめ</a:t>
            </a:r>
          </a:p>
        </p:txBody>
      </p:sp>
      <p:sp>
        <p:nvSpPr>
          <p:cNvPr id="3" name="コンテンツ プレースホルダー 2"/>
          <p:cNvSpPr>
            <a:spLocks noGrp="1"/>
          </p:cNvSpPr>
          <p:nvPr>
            <p:ph idx="1"/>
          </p:nvPr>
        </p:nvSpPr>
        <p:spPr>
          <a:xfrm>
            <a:off x="426604" y="1417638"/>
            <a:ext cx="8229600" cy="4525963"/>
          </a:xfrm>
        </p:spPr>
        <p:txBody>
          <a:bodyPr/>
          <a:lstStyle/>
          <a:p>
            <a:r>
              <a:rPr lang="en-US" altLang="ja-JP" sz="2400" dirty="0"/>
              <a:t>I/O</a:t>
            </a:r>
            <a:r>
              <a:rPr lang="ja-JP" altLang="en-US" sz="2400" dirty="0"/>
              <a:t>の繋ぎ方は、普通のメモ</a:t>
            </a:r>
            <a:r>
              <a:rPr lang="ja-JP" altLang="en-US" sz="2400" dirty="0" err="1"/>
              <a:t>りと</a:t>
            </a:r>
            <a:r>
              <a:rPr lang="ja-JP" altLang="en-US" sz="2400" dirty="0"/>
              <a:t>同様に接続するメモりマップト</a:t>
            </a:r>
            <a:r>
              <a:rPr lang="en-US" altLang="ja-JP" sz="2400" dirty="0"/>
              <a:t>I/O</a:t>
            </a:r>
            <a:r>
              <a:rPr lang="ja-JP" altLang="en-US" sz="2400" dirty="0"/>
              <a:t>と専用の命令を使うプログラムド</a:t>
            </a:r>
            <a:r>
              <a:rPr lang="en-US" altLang="ja-JP" sz="2400" dirty="0"/>
              <a:t>I/O</a:t>
            </a:r>
            <a:r>
              <a:rPr lang="ja-JP" altLang="en-US" sz="2400" dirty="0"/>
              <a:t>がある</a:t>
            </a:r>
            <a:endParaRPr lang="en-US" altLang="ja-JP" sz="2400" dirty="0"/>
          </a:p>
          <a:p>
            <a:r>
              <a:rPr lang="en-US" altLang="ja-JP" sz="2400" dirty="0"/>
              <a:t>I/O</a:t>
            </a:r>
            <a:r>
              <a:rPr lang="ja-JP" altLang="en-US" sz="2400" dirty="0"/>
              <a:t>はデータレジスタ、ステータスレジスタ、コマンドレジスタを使って、外界とのデータのやりとりをする</a:t>
            </a:r>
            <a:endParaRPr lang="en-US" altLang="ja-JP" sz="2400" dirty="0"/>
          </a:p>
          <a:p>
            <a:r>
              <a:rPr lang="ja-JP" altLang="en-US" sz="2400" dirty="0"/>
              <a:t>ハンドシェークはフラグを用いて書きつぶしや二重読みを防ぐ</a:t>
            </a:r>
            <a:endParaRPr lang="en-US" altLang="ja-JP" sz="2400" dirty="0"/>
          </a:p>
          <a:p>
            <a:r>
              <a:rPr lang="ja-JP" altLang="en-US" sz="2400" dirty="0"/>
              <a:t>フラグをチェックするのには</a:t>
            </a:r>
            <a:r>
              <a:rPr lang="en-US" altLang="ja-JP" sz="2400" dirty="0"/>
              <a:t>Busy</a:t>
            </a:r>
            <a:r>
              <a:rPr lang="ja-JP" altLang="en-US" sz="2400" dirty="0"/>
              <a:t> </a:t>
            </a:r>
            <a:r>
              <a:rPr lang="en-US" altLang="ja-JP" sz="2400" dirty="0"/>
              <a:t>Wait</a:t>
            </a:r>
            <a:r>
              <a:rPr lang="ja-JP" altLang="en-US" sz="2400" dirty="0"/>
              <a:t>するのが基本だが、</a:t>
            </a:r>
            <a:r>
              <a:rPr lang="en-US" altLang="ja-JP" sz="2400" dirty="0"/>
              <a:t>CPU</a:t>
            </a:r>
            <a:r>
              <a:rPr lang="ja-JP" altLang="en-US" sz="2400" dirty="0"/>
              <a:t>が忙しくなってしまう。</a:t>
            </a:r>
            <a:endParaRPr lang="en-US" altLang="ja-JP" sz="2400" dirty="0"/>
          </a:p>
          <a:p>
            <a:pPr marL="0" indent="0">
              <a:buNone/>
            </a:pPr>
            <a:endParaRPr kumimoji="1" lang="en-US" altLang="ja-JP" sz="2400" dirty="0"/>
          </a:p>
          <a:p>
            <a:endParaRPr kumimoji="1" lang="en-US" altLang="ja-JP" sz="2400" dirty="0"/>
          </a:p>
          <a:p>
            <a:pPr marL="0" indent="0">
              <a:buNone/>
            </a:pPr>
            <a:endParaRPr lang="en-US" altLang="ja-JP" sz="2400" dirty="0"/>
          </a:p>
          <a:p>
            <a:pPr marL="0" indent="0">
              <a:buNone/>
            </a:pPr>
            <a:endParaRPr kumimoji="1" lang="en-US" altLang="ja-JP" sz="2400"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7148624" y="4823498"/>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49991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演習</a:t>
            </a:r>
            <a:r>
              <a:rPr kumimoji="1" lang="en-US" altLang="ja-JP" dirty="0"/>
              <a:t>1</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a:t>入力装置から入力した数字を</a:t>
            </a:r>
            <a:r>
              <a:rPr kumimoji="1" lang="en-US" altLang="ja-JP" dirty="0"/>
              <a:t>ASCII</a:t>
            </a:r>
            <a:r>
              <a:rPr kumimoji="1" lang="ja-JP" altLang="en-US" dirty="0"/>
              <a:t>コードに直して出力するプログラム</a:t>
            </a:r>
            <a:r>
              <a:rPr lang="en-US" altLang="ja-JP" dirty="0" err="1"/>
              <a:t>ascii</a:t>
            </a:r>
            <a:r>
              <a:rPr kumimoji="1" lang="en-US" altLang="ja-JP" dirty="0" err="1"/>
              <a:t>.</a:t>
            </a:r>
            <a:r>
              <a:rPr lang="en-US" altLang="ja-JP" dirty="0" err="1"/>
              <a:t>s</a:t>
            </a:r>
            <a:r>
              <a:rPr kumimoji="1" lang="ja-JP" altLang="en-US" dirty="0"/>
              <a:t>を書け</a:t>
            </a:r>
            <a:endParaRPr kumimoji="1" lang="en-US" altLang="ja-JP" dirty="0"/>
          </a:p>
          <a:p>
            <a:pPr marL="0" indent="0">
              <a:buNone/>
            </a:pPr>
            <a:endParaRPr kumimoji="1" lang="en-US" altLang="ja-JP" dirty="0"/>
          </a:p>
          <a:p>
            <a:pPr marL="0" indent="0">
              <a:buNone/>
            </a:pPr>
            <a:r>
              <a:rPr lang="en-US" altLang="ja-JP" dirty="0" err="1"/>
              <a:t>iotst.s</a:t>
            </a:r>
            <a:r>
              <a:rPr lang="ja-JP" altLang="en-US" dirty="0"/>
              <a:t>を改造すれば良い</a:t>
            </a:r>
            <a:endParaRPr lang="en-US" altLang="ja-JP" dirty="0"/>
          </a:p>
          <a:p>
            <a:pPr marL="0" indent="0">
              <a:buNone/>
            </a:pPr>
            <a:r>
              <a:rPr kumimoji="1" lang="en-US" altLang="ja-JP" dirty="0"/>
              <a:t>test_rv32it.v</a:t>
            </a:r>
            <a:r>
              <a:rPr kumimoji="1" lang="ja-JP" altLang="en-US" dirty="0"/>
              <a:t>を</a:t>
            </a:r>
            <a:r>
              <a:rPr kumimoji="1" lang="en-US" altLang="ja-JP" dirty="0"/>
              <a:t>test_</a:t>
            </a:r>
            <a:r>
              <a:rPr lang="en-US" altLang="ja-JP" dirty="0"/>
              <a:t>rv32i</a:t>
            </a:r>
            <a:r>
              <a:rPr kumimoji="1" lang="en-US" altLang="ja-JP" dirty="0"/>
              <a:t>.v</a:t>
            </a:r>
            <a:r>
              <a:rPr kumimoji="1" lang="ja-JP" altLang="en-US" dirty="0"/>
              <a:t>にコピーして使うこと（元のも取っておいた方がいい）</a:t>
            </a:r>
            <a:endParaRPr kumimoji="1" lang="en-US" altLang="ja-JP" dirty="0"/>
          </a:p>
          <a:p>
            <a:pPr marL="0" indent="0">
              <a:buNone/>
            </a:pPr>
            <a:endParaRPr lang="en-US" altLang="ja-JP" dirty="0"/>
          </a:p>
          <a:p>
            <a:pPr marL="0" indent="0">
              <a:buNone/>
            </a:pPr>
            <a:r>
              <a:rPr lang="en-US" altLang="ja-JP" dirty="0"/>
              <a:t>1</a:t>
            </a:r>
            <a:r>
              <a:rPr lang="ja-JP" altLang="en-US" dirty="0"/>
              <a:t>、２、３、４が表れるはず</a:t>
            </a:r>
            <a:endParaRPr kumimoji="1" lang="ja-JP" altLang="en-US" dirty="0"/>
          </a:p>
        </p:txBody>
      </p:sp>
    </p:spTree>
    <p:extLst>
      <p:ext uri="{BB962C8B-B14F-4D97-AF65-F5344CB8AC3E}">
        <p14:creationId xmlns:p14="http://schemas.microsoft.com/office/powerpoint/2010/main" val="3879760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演習</a:t>
            </a:r>
            <a:r>
              <a:rPr kumimoji="1" lang="en-US" altLang="ja-JP" dirty="0"/>
              <a:t>2</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err="1"/>
              <a:t>lbu</a:t>
            </a:r>
            <a:r>
              <a:rPr kumimoji="1" lang="en-US" altLang="ja-JP" dirty="0"/>
              <a:t> </a:t>
            </a:r>
            <a:r>
              <a:rPr kumimoji="1" lang="ja-JP" altLang="en-US" dirty="0"/>
              <a:t>を実装せよ　この命令は</a:t>
            </a:r>
            <a:r>
              <a:rPr kumimoji="1" lang="en-US" altLang="ja-JP" dirty="0"/>
              <a:t>8</a:t>
            </a:r>
            <a:r>
              <a:rPr kumimoji="1" lang="ja-JP" altLang="en-US" dirty="0"/>
              <a:t>ビットのデータをゼロ拡張してレジスタに格納する点以外は</a:t>
            </a:r>
            <a:r>
              <a:rPr kumimoji="1" lang="en-US" altLang="ja-JP" dirty="0" err="1"/>
              <a:t>lb</a:t>
            </a:r>
            <a:r>
              <a:rPr lang="ja-JP" altLang="en-US" dirty="0"/>
              <a:t>と同じである</a:t>
            </a:r>
            <a:endParaRPr kumimoji="1" lang="en-US" altLang="ja-JP" dirty="0"/>
          </a:p>
          <a:p>
            <a:r>
              <a:rPr lang="ja-JP" altLang="en-US" dirty="0"/>
              <a:t>命令形式は次のページ</a:t>
            </a:r>
            <a:endParaRPr lang="en-US" altLang="ja-JP" dirty="0"/>
          </a:p>
          <a:p>
            <a:pPr lvl="1"/>
            <a:r>
              <a:rPr kumimoji="1" lang="ja-JP" altLang="en-US" dirty="0"/>
              <a:t>演習用の</a:t>
            </a:r>
            <a:r>
              <a:rPr lang="en-US" altLang="ja-JP" dirty="0"/>
              <a:t>rv32i.v</a:t>
            </a:r>
            <a:r>
              <a:rPr lang="ja-JP" altLang="en-US" dirty="0"/>
              <a:t>中には用意してある</a:t>
            </a:r>
            <a:endParaRPr kumimoji="1" lang="en-US" altLang="ja-JP" dirty="0"/>
          </a:p>
          <a:p>
            <a:r>
              <a:rPr lang="ja-JP" altLang="en-US" dirty="0"/>
              <a:t>提出物：改造した</a:t>
            </a:r>
            <a:r>
              <a:rPr lang="en-US" altLang="ja-JP" dirty="0"/>
              <a:t>rv32i.v</a:t>
            </a:r>
          </a:p>
          <a:p>
            <a:r>
              <a:rPr kumimoji="1" lang="ja-JP" altLang="en-US" dirty="0"/>
              <a:t>テストには</a:t>
            </a:r>
            <a:r>
              <a:rPr kumimoji="1" lang="en-US" altLang="ja-JP" dirty="0"/>
              <a:t>lbutst.asm</a:t>
            </a:r>
            <a:r>
              <a:rPr kumimoji="1" lang="ja-JP" altLang="en-US" dirty="0"/>
              <a:t>を用いよ</a:t>
            </a:r>
            <a:endParaRPr lang="en-US" altLang="ja-JP" dirty="0"/>
          </a:p>
          <a:p>
            <a:r>
              <a:rPr kumimoji="1" lang="en-US" altLang="ja-JP" dirty="0"/>
              <a:t>x2</a:t>
            </a:r>
            <a:r>
              <a:rPr kumimoji="1" lang="ja-JP" altLang="en-US" dirty="0"/>
              <a:t>が最初</a:t>
            </a:r>
            <a:r>
              <a:rPr kumimoji="1" lang="en-US" altLang="ja-JP" dirty="0"/>
              <a:t>0xffffffaa</a:t>
            </a:r>
            <a:r>
              <a:rPr kumimoji="1" lang="ja-JP" altLang="en-US" dirty="0"/>
              <a:t>次に</a:t>
            </a:r>
            <a:r>
              <a:rPr lang="en-US" altLang="ja-JP" dirty="0"/>
              <a:t>0x000000aa</a:t>
            </a:r>
            <a:r>
              <a:rPr lang="ja-JP" altLang="en-US" dirty="0"/>
              <a:t>になれば</a:t>
            </a:r>
            <a:r>
              <a:rPr lang="en-US" altLang="ja-JP" dirty="0"/>
              <a:t>OK</a:t>
            </a:r>
            <a:endParaRPr kumimoji="1" lang="en-US" altLang="ja-JP" dirty="0"/>
          </a:p>
        </p:txBody>
      </p:sp>
    </p:spTree>
    <p:extLst>
      <p:ext uri="{BB962C8B-B14F-4D97-AF65-F5344CB8AC3E}">
        <p14:creationId xmlns:p14="http://schemas.microsoft.com/office/powerpoint/2010/main" val="26530716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DF04626C-CE12-48A4-AD03-7E9BBD1271A5}"/>
              </a:ext>
            </a:extLst>
          </p:cNvPr>
          <p:cNvSpPr/>
          <p:nvPr/>
        </p:nvSpPr>
        <p:spPr>
          <a:xfrm>
            <a:off x="601216" y="1052736"/>
            <a:ext cx="281865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imm</a:t>
            </a:r>
            <a:r>
              <a:rPr kumimoji="1" lang="en-US" altLang="ja-JP" dirty="0">
                <a:solidFill>
                  <a:schemeClr val="tx1"/>
                </a:solidFill>
              </a:rPr>
              <a:t>[11:0]</a:t>
            </a:r>
            <a:endParaRPr kumimoji="1" lang="ja-JP" altLang="en-US" dirty="0">
              <a:solidFill>
                <a:schemeClr val="tx1"/>
              </a:solidFill>
            </a:endParaRPr>
          </a:p>
        </p:txBody>
      </p:sp>
      <p:sp>
        <p:nvSpPr>
          <p:cNvPr id="5" name="正方形/長方形 4">
            <a:extLst>
              <a:ext uri="{FF2B5EF4-FFF2-40B4-BE49-F238E27FC236}">
                <a16:creationId xmlns:a16="http://schemas.microsoft.com/office/drawing/2014/main" id="{880072E1-2BAC-4713-AFF7-F9114F52E10F}"/>
              </a:ext>
            </a:extLst>
          </p:cNvPr>
          <p:cNvSpPr/>
          <p:nvPr/>
        </p:nvSpPr>
        <p:spPr>
          <a:xfrm>
            <a:off x="3413989" y="1052736"/>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6" name="正方形/長方形 5">
            <a:extLst>
              <a:ext uri="{FF2B5EF4-FFF2-40B4-BE49-F238E27FC236}">
                <a16:creationId xmlns:a16="http://schemas.microsoft.com/office/drawing/2014/main" id="{84F5A9C0-B7BF-4B0C-9C4D-F43DE1F125B5}"/>
              </a:ext>
            </a:extLst>
          </p:cNvPr>
          <p:cNvSpPr/>
          <p:nvPr/>
        </p:nvSpPr>
        <p:spPr>
          <a:xfrm>
            <a:off x="4355976" y="1052736"/>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7" name="正方形/長方形 6">
            <a:extLst>
              <a:ext uri="{FF2B5EF4-FFF2-40B4-BE49-F238E27FC236}">
                <a16:creationId xmlns:a16="http://schemas.microsoft.com/office/drawing/2014/main" id="{FACE4D1F-26CD-428A-8F23-5B5A85726566}"/>
              </a:ext>
            </a:extLst>
          </p:cNvPr>
          <p:cNvSpPr/>
          <p:nvPr/>
        </p:nvSpPr>
        <p:spPr>
          <a:xfrm>
            <a:off x="5292080" y="1052736"/>
            <a:ext cx="941987" cy="504056"/>
          </a:xfrm>
          <a:prstGeom prst="rect">
            <a:avLst/>
          </a:prstGeom>
          <a:solidFill>
            <a:srgbClr val="FF99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rd</a:t>
            </a:r>
            <a:endParaRPr kumimoji="1" lang="ja-JP" altLang="en-US" dirty="0">
              <a:solidFill>
                <a:schemeClr val="tx1"/>
              </a:solidFill>
            </a:endParaRPr>
          </a:p>
        </p:txBody>
      </p:sp>
      <p:sp>
        <p:nvSpPr>
          <p:cNvPr id="8" name="正方形/長方形 7">
            <a:extLst>
              <a:ext uri="{FF2B5EF4-FFF2-40B4-BE49-F238E27FC236}">
                <a16:creationId xmlns:a16="http://schemas.microsoft.com/office/drawing/2014/main" id="{70C6DEB0-901A-40BA-A591-294BD5ECD291}"/>
              </a:ext>
            </a:extLst>
          </p:cNvPr>
          <p:cNvSpPr/>
          <p:nvPr/>
        </p:nvSpPr>
        <p:spPr>
          <a:xfrm>
            <a:off x="6232645" y="1052736"/>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0000011</a:t>
            </a:r>
            <a:endParaRPr kumimoji="1" lang="ja-JP" altLang="en-US" dirty="0">
              <a:solidFill>
                <a:schemeClr val="tx1"/>
              </a:solidFill>
            </a:endParaRPr>
          </a:p>
        </p:txBody>
      </p:sp>
      <p:sp>
        <p:nvSpPr>
          <p:cNvPr id="9" name="テキスト ボックス 8">
            <a:extLst>
              <a:ext uri="{FF2B5EF4-FFF2-40B4-BE49-F238E27FC236}">
                <a16:creationId xmlns:a16="http://schemas.microsoft.com/office/drawing/2014/main" id="{6E3FFB59-8061-433F-8A78-E6FC6DBFA8BB}"/>
              </a:ext>
            </a:extLst>
          </p:cNvPr>
          <p:cNvSpPr txBox="1"/>
          <p:nvPr/>
        </p:nvSpPr>
        <p:spPr>
          <a:xfrm>
            <a:off x="404174" y="529516"/>
            <a:ext cx="1867819" cy="523220"/>
          </a:xfrm>
          <a:prstGeom prst="rect">
            <a:avLst/>
          </a:prstGeom>
          <a:noFill/>
        </p:spPr>
        <p:txBody>
          <a:bodyPr wrap="none" rtlCol="0">
            <a:spAutoFit/>
          </a:bodyPr>
          <a:lstStyle/>
          <a:p>
            <a:r>
              <a:rPr lang="ja-JP" altLang="en-US" sz="2800" dirty="0"/>
              <a:t>ロード命令</a:t>
            </a:r>
            <a:endParaRPr kumimoji="1" lang="ja-JP" altLang="en-US" sz="2800" dirty="0"/>
          </a:p>
        </p:txBody>
      </p:sp>
      <p:sp>
        <p:nvSpPr>
          <p:cNvPr id="10" name="テキスト ボックス 9">
            <a:extLst>
              <a:ext uri="{FF2B5EF4-FFF2-40B4-BE49-F238E27FC236}">
                <a16:creationId xmlns:a16="http://schemas.microsoft.com/office/drawing/2014/main" id="{E7CDFB07-E476-4B87-B4C3-8C0B5F01BD70}"/>
              </a:ext>
            </a:extLst>
          </p:cNvPr>
          <p:cNvSpPr txBox="1"/>
          <p:nvPr/>
        </p:nvSpPr>
        <p:spPr>
          <a:xfrm>
            <a:off x="2025892" y="1890516"/>
            <a:ext cx="1197764" cy="1477328"/>
          </a:xfrm>
          <a:prstGeom prst="rect">
            <a:avLst/>
          </a:prstGeom>
          <a:noFill/>
        </p:spPr>
        <p:txBody>
          <a:bodyPr wrap="none" rtlCol="0">
            <a:spAutoFit/>
          </a:bodyPr>
          <a:lstStyle/>
          <a:p>
            <a:r>
              <a:rPr kumimoji="1" lang="en-US" altLang="ja-JP" dirty="0"/>
              <a:t>000</a:t>
            </a:r>
            <a:r>
              <a:rPr kumimoji="1" lang="ja-JP" altLang="en-US" dirty="0"/>
              <a:t>　　</a:t>
            </a:r>
            <a:r>
              <a:rPr lang="en-US" altLang="ja-JP" dirty="0" err="1"/>
              <a:t>lb</a:t>
            </a:r>
            <a:endParaRPr kumimoji="1" lang="en-US" altLang="ja-JP" dirty="0"/>
          </a:p>
          <a:p>
            <a:r>
              <a:rPr lang="en-US" altLang="ja-JP" dirty="0"/>
              <a:t>001     </a:t>
            </a:r>
            <a:r>
              <a:rPr lang="en-US" altLang="ja-JP" dirty="0" err="1"/>
              <a:t>lh</a:t>
            </a:r>
            <a:r>
              <a:rPr lang="en-US" altLang="ja-JP" dirty="0"/>
              <a:t> </a:t>
            </a:r>
            <a:endParaRPr kumimoji="1" lang="en-US" altLang="ja-JP" dirty="0"/>
          </a:p>
          <a:p>
            <a:r>
              <a:rPr lang="en-US" altLang="ja-JP" dirty="0"/>
              <a:t>010     </a:t>
            </a:r>
            <a:r>
              <a:rPr lang="en-US" altLang="ja-JP" dirty="0" err="1"/>
              <a:t>lw</a:t>
            </a:r>
            <a:endParaRPr kumimoji="1" lang="en-US" altLang="ja-JP" dirty="0"/>
          </a:p>
          <a:p>
            <a:pPr marL="342900" indent="-342900">
              <a:buAutoNum type="arabicPlain" startAt="100"/>
            </a:pPr>
            <a:r>
              <a:rPr kumimoji="1" lang="en-US" altLang="ja-JP" dirty="0"/>
              <a:t>     </a:t>
            </a:r>
            <a:r>
              <a:rPr kumimoji="1" lang="en-US" altLang="ja-JP" dirty="0" err="1"/>
              <a:t>lbu</a:t>
            </a:r>
            <a:endParaRPr kumimoji="1" lang="en-US" altLang="ja-JP" dirty="0"/>
          </a:p>
          <a:p>
            <a:pPr marL="342900" indent="-342900">
              <a:buAutoNum type="arabicPlain" startAt="100"/>
            </a:pPr>
            <a:r>
              <a:rPr lang="en-US" altLang="ja-JP" dirty="0"/>
              <a:t>     </a:t>
            </a:r>
            <a:r>
              <a:rPr lang="en-US" altLang="ja-JP" dirty="0" err="1"/>
              <a:t>lhu</a:t>
            </a:r>
            <a:endParaRPr kumimoji="1" lang="en-US" altLang="ja-JP" dirty="0"/>
          </a:p>
        </p:txBody>
      </p:sp>
      <p:sp>
        <p:nvSpPr>
          <p:cNvPr id="12" name="正方形/長方形 11">
            <a:extLst>
              <a:ext uri="{FF2B5EF4-FFF2-40B4-BE49-F238E27FC236}">
                <a16:creationId xmlns:a16="http://schemas.microsoft.com/office/drawing/2014/main" id="{AFCA632E-8989-4D0C-97AC-D52DB6DD1830}"/>
              </a:ext>
            </a:extLst>
          </p:cNvPr>
          <p:cNvSpPr/>
          <p:nvPr/>
        </p:nvSpPr>
        <p:spPr>
          <a:xfrm>
            <a:off x="1187624" y="1844824"/>
            <a:ext cx="3168352" cy="168847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a:extLst>
              <a:ext uri="{FF2B5EF4-FFF2-40B4-BE49-F238E27FC236}">
                <a16:creationId xmlns:a16="http://schemas.microsoft.com/office/drawing/2014/main" id="{F4AC333E-B07D-42EE-B6A8-5FB395DC00D1}"/>
              </a:ext>
            </a:extLst>
          </p:cNvPr>
          <p:cNvCxnSpPr>
            <a:cxnSpLocks/>
          </p:cNvCxnSpPr>
          <p:nvPr/>
        </p:nvCxnSpPr>
        <p:spPr>
          <a:xfrm flipV="1">
            <a:off x="4240494" y="1610168"/>
            <a:ext cx="531303" cy="26544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700C938C-2DB4-4596-81BB-FBF586F4B311}"/>
              </a:ext>
            </a:extLst>
          </p:cNvPr>
          <p:cNvSpPr txBox="1"/>
          <p:nvPr/>
        </p:nvSpPr>
        <p:spPr>
          <a:xfrm>
            <a:off x="4279439" y="733454"/>
            <a:ext cx="1005403" cy="369332"/>
          </a:xfrm>
          <a:prstGeom prst="rect">
            <a:avLst/>
          </a:prstGeom>
          <a:noFill/>
        </p:spPr>
        <p:txBody>
          <a:bodyPr wrap="none" rtlCol="0">
            <a:spAutoFit/>
          </a:bodyPr>
          <a:lstStyle/>
          <a:p>
            <a:r>
              <a:rPr kumimoji="1" lang="en-US" altLang="ja-JP" dirty="0"/>
              <a:t>14</a:t>
            </a:r>
            <a:r>
              <a:rPr kumimoji="1" lang="ja-JP" altLang="en-US" dirty="0"/>
              <a:t>　　</a:t>
            </a:r>
            <a:r>
              <a:rPr kumimoji="1" lang="en-US" altLang="ja-JP" dirty="0"/>
              <a:t>12</a:t>
            </a:r>
            <a:endParaRPr kumimoji="1" lang="ja-JP" altLang="en-US" dirty="0"/>
          </a:p>
        </p:txBody>
      </p:sp>
    </p:spTree>
    <p:extLst>
      <p:ext uri="{BB962C8B-B14F-4D97-AF65-F5344CB8AC3E}">
        <p14:creationId xmlns:p14="http://schemas.microsoft.com/office/powerpoint/2010/main" val="1183522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sz="4000"/>
              <a:t>プログラムド</a:t>
            </a:r>
            <a:r>
              <a:rPr lang="en-US" altLang="ja-JP" sz="4000"/>
              <a:t>I/O</a:t>
            </a:r>
            <a:br>
              <a:rPr lang="en-US" altLang="ja-JP" sz="4000"/>
            </a:br>
            <a:r>
              <a:rPr lang="ja-JP" altLang="en-US" sz="4000"/>
              <a:t>（</a:t>
            </a:r>
            <a:r>
              <a:rPr lang="en-US" altLang="ja-JP" sz="4000"/>
              <a:t>Isolate I/O</a:t>
            </a:r>
            <a:r>
              <a:rPr lang="ja-JP" altLang="en-US" sz="4000"/>
              <a:t>、</a:t>
            </a:r>
            <a:r>
              <a:rPr lang="en-US" altLang="ja-JP" sz="4000"/>
              <a:t>Separate I/O</a:t>
            </a:r>
            <a:r>
              <a:rPr lang="ja-JP" altLang="en-US" sz="4000"/>
              <a:t>）</a:t>
            </a:r>
          </a:p>
        </p:txBody>
      </p:sp>
      <p:sp>
        <p:nvSpPr>
          <p:cNvPr id="5123" name="Oval 3"/>
          <p:cNvSpPr>
            <a:spLocks noChangeArrowheads="1"/>
          </p:cNvSpPr>
          <p:nvPr/>
        </p:nvSpPr>
        <p:spPr bwMode="auto">
          <a:xfrm>
            <a:off x="107950" y="1916113"/>
            <a:ext cx="2592388" cy="1152525"/>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CPU</a:t>
            </a:r>
          </a:p>
        </p:txBody>
      </p:sp>
      <p:sp>
        <p:nvSpPr>
          <p:cNvPr id="5124" name="Rectangle 4"/>
          <p:cNvSpPr>
            <a:spLocks noChangeArrowheads="1"/>
          </p:cNvSpPr>
          <p:nvPr/>
        </p:nvSpPr>
        <p:spPr bwMode="auto">
          <a:xfrm>
            <a:off x="539750" y="3860800"/>
            <a:ext cx="936625" cy="1511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命令</a:t>
            </a:r>
          </a:p>
          <a:p>
            <a:pPr algn="ctr" eaLnBrk="1" hangingPunct="1"/>
            <a:r>
              <a:rPr lang="ja-JP" altLang="en-US"/>
              <a:t>メモリ</a:t>
            </a:r>
          </a:p>
        </p:txBody>
      </p:sp>
      <p:sp>
        <p:nvSpPr>
          <p:cNvPr id="5125" name="Rectangle 5"/>
          <p:cNvSpPr>
            <a:spLocks noChangeArrowheads="1"/>
          </p:cNvSpPr>
          <p:nvPr/>
        </p:nvSpPr>
        <p:spPr bwMode="auto">
          <a:xfrm>
            <a:off x="1476375" y="3860800"/>
            <a:ext cx="936625" cy="1511300"/>
          </a:xfrm>
          <a:prstGeom prst="rect">
            <a:avLst/>
          </a:prstGeom>
          <a:solidFill>
            <a:srgbClr val="FF99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データ</a:t>
            </a:r>
          </a:p>
          <a:p>
            <a:pPr algn="ctr" eaLnBrk="1" hangingPunct="1"/>
            <a:r>
              <a:rPr lang="ja-JP" altLang="en-US"/>
              <a:t>メモリ</a:t>
            </a:r>
          </a:p>
        </p:txBody>
      </p:sp>
      <p:sp>
        <p:nvSpPr>
          <p:cNvPr id="5126" name="AutoShape 6"/>
          <p:cNvSpPr>
            <a:spLocks noChangeArrowheads="1"/>
          </p:cNvSpPr>
          <p:nvPr/>
        </p:nvSpPr>
        <p:spPr bwMode="auto">
          <a:xfrm>
            <a:off x="900113" y="3213100"/>
            <a:ext cx="215900" cy="503238"/>
          </a:xfrm>
          <a:prstGeom prst="upArrow">
            <a:avLst>
              <a:gd name="adj1" fmla="val 50000"/>
              <a:gd name="adj2" fmla="val 58272"/>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27" name="Rectangle 7"/>
          <p:cNvSpPr>
            <a:spLocks noChangeArrowheads="1"/>
          </p:cNvSpPr>
          <p:nvPr/>
        </p:nvSpPr>
        <p:spPr bwMode="auto">
          <a:xfrm>
            <a:off x="3133725" y="1917700"/>
            <a:ext cx="1079500" cy="935038"/>
          </a:xfrm>
          <a:prstGeom prst="rect">
            <a:avLst/>
          </a:prstGeom>
          <a:solidFill>
            <a:srgbClr val="66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I/O</a:t>
            </a:r>
          </a:p>
        </p:txBody>
      </p:sp>
      <p:sp>
        <p:nvSpPr>
          <p:cNvPr id="5128" name="Rectangle 11"/>
          <p:cNvSpPr>
            <a:spLocks noChangeArrowheads="1"/>
          </p:cNvSpPr>
          <p:nvPr/>
        </p:nvSpPr>
        <p:spPr bwMode="auto">
          <a:xfrm>
            <a:off x="7308850" y="1909763"/>
            <a:ext cx="1727200" cy="46799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29" name="Rectangle 12"/>
          <p:cNvSpPr>
            <a:spLocks noChangeArrowheads="1"/>
          </p:cNvSpPr>
          <p:nvPr/>
        </p:nvSpPr>
        <p:spPr bwMode="auto">
          <a:xfrm>
            <a:off x="7308850" y="1909763"/>
            <a:ext cx="1835150" cy="4687887"/>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メモリ領域</a:t>
            </a:r>
          </a:p>
        </p:txBody>
      </p:sp>
      <p:sp>
        <p:nvSpPr>
          <p:cNvPr id="5130" name="Rectangle 13"/>
          <p:cNvSpPr>
            <a:spLocks noChangeArrowheads="1"/>
          </p:cNvSpPr>
          <p:nvPr/>
        </p:nvSpPr>
        <p:spPr bwMode="auto">
          <a:xfrm>
            <a:off x="5076825" y="1916113"/>
            <a:ext cx="1511300" cy="1081087"/>
          </a:xfrm>
          <a:prstGeom prst="rect">
            <a:avLst/>
          </a:prstGeom>
          <a:solidFill>
            <a:srgbClr val="66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I/O</a:t>
            </a:r>
            <a:r>
              <a:rPr lang="ja-JP" altLang="en-US"/>
              <a:t>領域</a:t>
            </a:r>
          </a:p>
        </p:txBody>
      </p:sp>
      <p:sp>
        <p:nvSpPr>
          <p:cNvPr id="5131" name="Text Box 14"/>
          <p:cNvSpPr txBox="1">
            <a:spLocks noChangeArrowheads="1"/>
          </p:cNvSpPr>
          <p:nvPr/>
        </p:nvSpPr>
        <p:spPr bwMode="auto">
          <a:xfrm>
            <a:off x="6659563" y="1857375"/>
            <a:ext cx="692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0000</a:t>
            </a:r>
          </a:p>
        </p:txBody>
      </p:sp>
      <p:sp>
        <p:nvSpPr>
          <p:cNvPr id="5132" name="Text Box 15"/>
          <p:cNvSpPr txBox="1">
            <a:spLocks noChangeArrowheads="1"/>
          </p:cNvSpPr>
          <p:nvPr/>
        </p:nvSpPr>
        <p:spPr bwMode="auto">
          <a:xfrm>
            <a:off x="6588125" y="6302375"/>
            <a:ext cx="74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FFFF</a:t>
            </a:r>
          </a:p>
        </p:txBody>
      </p:sp>
      <p:sp>
        <p:nvSpPr>
          <p:cNvPr id="5133" name="Rectangle 16"/>
          <p:cNvSpPr>
            <a:spLocks noChangeArrowheads="1"/>
          </p:cNvSpPr>
          <p:nvPr/>
        </p:nvSpPr>
        <p:spPr bwMode="auto">
          <a:xfrm>
            <a:off x="3349625" y="2649538"/>
            <a:ext cx="720725" cy="73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34" name="Rectangle 17"/>
          <p:cNvSpPr>
            <a:spLocks noChangeArrowheads="1"/>
          </p:cNvSpPr>
          <p:nvPr/>
        </p:nvSpPr>
        <p:spPr bwMode="auto">
          <a:xfrm>
            <a:off x="3349625" y="2722563"/>
            <a:ext cx="720725" cy="73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35" name="Rectangle 18"/>
          <p:cNvSpPr>
            <a:spLocks noChangeArrowheads="1"/>
          </p:cNvSpPr>
          <p:nvPr/>
        </p:nvSpPr>
        <p:spPr bwMode="auto">
          <a:xfrm>
            <a:off x="5076825" y="1916113"/>
            <a:ext cx="1509713" cy="73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36" name="Rectangle 19"/>
          <p:cNvSpPr>
            <a:spLocks noChangeArrowheads="1"/>
          </p:cNvSpPr>
          <p:nvPr/>
        </p:nvSpPr>
        <p:spPr bwMode="auto">
          <a:xfrm>
            <a:off x="5076825" y="1987550"/>
            <a:ext cx="1509713" cy="73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37" name="Line 21"/>
          <p:cNvSpPr>
            <a:spLocks noChangeShapeType="1"/>
          </p:cNvSpPr>
          <p:nvPr/>
        </p:nvSpPr>
        <p:spPr bwMode="auto">
          <a:xfrm flipV="1">
            <a:off x="4067175" y="1989138"/>
            <a:ext cx="1009650" cy="7191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8" name="AutoShape 22"/>
          <p:cNvSpPr>
            <a:spLocks noChangeArrowheads="1"/>
          </p:cNvSpPr>
          <p:nvPr/>
        </p:nvSpPr>
        <p:spPr bwMode="auto">
          <a:xfrm>
            <a:off x="1836738" y="3213100"/>
            <a:ext cx="215900" cy="503238"/>
          </a:xfrm>
          <a:prstGeom prst="upDownArrow">
            <a:avLst>
              <a:gd name="adj1" fmla="val 50000"/>
              <a:gd name="adj2" fmla="val 46618"/>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39" name="AutoShape 23"/>
          <p:cNvSpPr>
            <a:spLocks noChangeArrowheads="1"/>
          </p:cNvSpPr>
          <p:nvPr/>
        </p:nvSpPr>
        <p:spPr bwMode="auto">
          <a:xfrm>
            <a:off x="2700338" y="2420938"/>
            <a:ext cx="431800" cy="144462"/>
          </a:xfrm>
          <a:prstGeom prst="leftRightArrow">
            <a:avLst>
              <a:gd name="adj1" fmla="val 50000"/>
              <a:gd name="adj2" fmla="val 5978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40" name="Text Box 24"/>
          <p:cNvSpPr txBox="1">
            <a:spLocks noChangeArrowheads="1"/>
          </p:cNvSpPr>
          <p:nvPr/>
        </p:nvSpPr>
        <p:spPr bwMode="auto">
          <a:xfrm>
            <a:off x="2771775" y="3141663"/>
            <a:ext cx="2365375"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独立したバスを持つ</a:t>
            </a:r>
          </a:p>
          <a:p>
            <a:pPr eaLnBrk="1" hangingPunct="1"/>
            <a:r>
              <a:rPr lang="en-US" altLang="ja-JP" b="1"/>
              <a:t>I/O</a:t>
            </a:r>
            <a:r>
              <a:rPr lang="ja-JP" altLang="en-US" b="1"/>
              <a:t>命令を持つ</a:t>
            </a:r>
          </a:p>
          <a:p>
            <a:pPr eaLnBrk="1" hangingPunct="1"/>
            <a:r>
              <a:rPr lang="en-US" altLang="ja-JP" b="1"/>
              <a:t>IN 0</a:t>
            </a:r>
          </a:p>
          <a:p>
            <a:pPr eaLnBrk="1" hangingPunct="1"/>
            <a:r>
              <a:rPr lang="en-US" altLang="ja-JP" b="1"/>
              <a:t>OUT 1</a:t>
            </a:r>
          </a:p>
          <a:p>
            <a:pPr eaLnBrk="1" hangingPunct="1"/>
            <a:r>
              <a:rPr lang="ja-JP" altLang="en-US" b="1"/>
              <a:t>など、、</a:t>
            </a:r>
          </a:p>
          <a:p>
            <a:pPr eaLnBrk="1" hangingPunct="1"/>
            <a:endParaRPr lang="ja-JP" altLang="en-US" b="1"/>
          </a:p>
          <a:p>
            <a:pPr eaLnBrk="1" hangingPunct="1"/>
            <a:r>
              <a:rPr lang="ja-JP" altLang="en-US" b="1"/>
              <a:t>＝独立した番号空間を</a:t>
            </a:r>
          </a:p>
          <a:p>
            <a:pPr eaLnBrk="1" hangingPunct="1"/>
            <a:r>
              <a:rPr lang="ja-JP" altLang="en-US" b="1"/>
              <a:t>持つ</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r>
              <a:rPr lang="ja-JP" altLang="en-US" sz="4000"/>
              <a:t>メモリマップト</a:t>
            </a:r>
            <a:r>
              <a:rPr lang="en-US" altLang="ja-JP" sz="4000"/>
              <a:t>I/O vs.</a:t>
            </a:r>
            <a:r>
              <a:rPr lang="ja-JP" altLang="en-US" sz="4000"/>
              <a:t>プログラムド</a:t>
            </a:r>
            <a:r>
              <a:rPr lang="en-US" altLang="ja-JP" sz="4000"/>
              <a:t>I/O</a:t>
            </a:r>
          </a:p>
        </p:txBody>
      </p:sp>
      <p:sp>
        <p:nvSpPr>
          <p:cNvPr id="179203" name="Rectangle 3"/>
          <p:cNvSpPr>
            <a:spLocks noGrp="1" noChangeArrowheads="1"/>
          </p:cNvSpPr>
          <p:nvPr>
            <p:ph type="body" idx="1"/>
          </p:nvPr>
        </p:nvSpPr>
        <p:spPr/>
        <p:txBody>
          <a:bodyPr/>
          <a:lstStyle/>
          <a:p>
            <a:pPr>
              <a:lnSpc>
                <a:spcPct val="90000"/>
              </a:lnSpc>
            </a:pPr>
            <a:r>
              <a:rPr lang="ja-JP" altLang="en-US" sz="2800" dirty="0"/>
              <a:t>メモリマップト</a:t>
            </a:r>
            <a:r>
              <a:rPr lang="en-US" altLang="ja-JP" sz="2800" dirty="0"/>
              <a:t>I/O</a:t>
            </a:r>
          </a:p>
          <a:p>
            <a:pPr lvl="1">
              <a:lnSpc>
                <a:spcPct val="90000"/>
              </a:lnSpc>
            </a:pPr>
            <a:r>
              <a:rPr lang="en-US" altLang="ja-JP" sz="2400" dirty="0"/>
              <a:t>I/O</a:t>
            </a:r>
            <a:r>
              <a:rPr lang="ja-JP" altLang="en-US" sz="2400" dirty="0" err="1"/>
              <a:t>とメ</a:t>
            </a:r>
            <a:r>
              <a:rPr lang="ja-JP" altLang="en-US" sz="2400" dirty="0"/>
              <a:t>モリを同一の命令、アドレス空間で扱える</a:t>
            </a:r>
          </a:p>
          <a:p>
            <a:pPr lvl="1">
              <a:lnSpc>
                <a:spcPct val="90000"/>
              </a:lnSpc>
            </a:pPr>
            <a:r>
              <a:rPr lang="ja-JP" altLang="en-US" sz="2400" dirty="0"/>
              <a:t>命令の種類が減る</a:t>
            </a:r>
          </a:p>
          <a:p>
            <a:pPr lvl="1">
              <a:lnSpc>
                <a:spcPct val="90000"/>
              </a:lnSpc>
            </a:pPr>
            <a:r>
              <a:rPr lang="ja-JP" altLang="en-US" sz="2400" dirty="0"/>
              <a:t>ハードウェアが減る</a:t>
            </a:r>
          </a:p>
          <a:p>
            <a:pPr lvl="1">
              <a:lnSpc>
                <a:spcPct val="90000"/>
              </a:lnSpc>
            </a:pPr>
            <a:r>
              <a:rPr lang="ja-JP" altLang="en-US" sz="2400" dirty="0"/>
              <a:t>どのような構造の</a:t>
            </a:r>
            <a:r>
              <a:rPr lang="en-US" altLang="ja-JP" sz="2400" dirty="0"/>
              <a:t>CPU</a:t>
            </a:r>
            <a:r>
              <a:rPr lang="ja-JP" altLang="en-US" sz="2400" dirty="0"/>
              <a:t>でも使える</a:t>
            </a:r>
          </a:p>
          <a:p>
            <a:pPr>
              <a:lnSpc>
                <a:spcPct val="90000"/>
              </a:lnSpc>
            </a:pPr>
            <a:r>
              <a:rPr lang="ja-JP" altLang="en-US" sz="2800" dirty="0"/>
              <a:t>プログラムド</a:t>
            </a:r>
            <a:r>
              <a:rPr lang="en-US" altLang="ja-JP" sz="2800" dirty="0"/>
              <a:t>I/O</a:t>
            </a:r>
          </a:p>
          <a:p>
            <a:pPr lvl="1">
              <a:lnSpc>
                <a:spcPct val="90000"/>
              </a:lnSpc>
            </a:pPr>
            <a:r>
              <a:rPr lang="ja-JP" altLang="en-US" sz="2400" dirty="0"/>
              <a:t>メモリアドレス空間中に</a:t>
            </a:r>
            <a:r>
              <a:rPr lang="en-US" altLang="ja-JP" sz="2400" dirty="0"/>
              <a:t>I/O</a:t>
            </a:r>
            <a:r>
              <a:rPr lang="ja-JP" altLang="en-US" sz="2400" dirty="0"/>
              <a:t>の虫食いができない</a:t>
            </a:r>
          </a:p>
          <a:p>
            <a:pPr lvl="1">
              <a:lnSpc>
                <a:spcPct val="90000"/>
              </a:lnSpc>
            </a:pPr>
            <a:r>
              <a:rPr lang="en-US" altLang="ja-JP" sz="2400" dirty="0"/>
              <a:t>I/O</a:t>
            </a:r>
            <a:r>
              <a:rPr lang="ja-JP" altLang="en-US" sz="2400" dirty="0"/>
              <a:t>中にメモリアクセスが可能</a:t>
            </a:r>
          </a:p>
          <a:p>
            <a:pPr>
              <a:lnSpc>
                <a:spcPct val="90000"/>
              </a:lnSpc>
            </a:pPr>
            <a:r>
              <a:rPr lang="en-US" altLang="ja-JP" sz="2800" dirty="0"/>
              <a:t>Intel 86</a:t>
            </a:r>
            <a:r>
              <a:rPr lang="ja-JP" altLang="en-US" sz="2800" dirty="0"/>
              <a:t>系はプログラムド</a:t>
            </a:r>
            <a:r>
              <a:rPr lang="en-US" altLang="ja-JP" sz="2800" dirty="0"/>
              <a:t>I/O</a:t>
            </a:r>
            <a:r>
              <a:rPr lang="ja-JP" altLang="en-US" sz="2800" dirty="0"/>
              <a:t>用の命令を持っていても実際にはメモリマップト</a:t>
            </a:r>
            <a:r>
              <a:rPr lang="en-US" altLang="ja-JP" sz="2800" dirty="0"/>
              <a:t>I/O</a:t>
            </a:r>
            <a:r>
              <a:rPr lang="ja-JP" altLang="en-US" sz="2800" dirty="0"/>
              <a:t>で動いている</a:t>
            </a:r>
          </a:p>
        </p:txBody>
      </p:sp>
    </p:spTree>
    <p:extLst>
      <p:ext uri="{BB962C8B-B14F-4D97-AF65-F5344CB8AC3E}">
        <p14:creationId xmlns:p14="http://schemas.microsoft.com/office/powerpoint/2010/main" val="1749272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r>
              <a:rPr lang="en-US" altLang="ja-JP"/>
              <a:t>I/O</a:t>
            </a:r>
            <a:r>
              <a:rPr lang="ja-JP" altLang="en-US"/>
              <a:t>デバイス</a:t>
            </a:r>
          </a:p>
        </p:txBody>
      </p:sp>
      <p:sp>
        <p:nvSpPr>
          <p:cNvPr id="180228" name="Rectangle 4"/>
          <p:cNvSpPr>
            <a:spLocks noChangeArrowheads="1"/>
          </p:cNvSpPr>
          <p:nvPr/>
        </p:nvSpPr>
        <p:spPr bwMode="auto">
          <a:xfrm>
            <a:off x="3140075" y="1700213"/>
            <a:ext cx="2808288" cy="2447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ja-JP"/>
          </a:p>
        </p:txBody>
      </p:sp>
      <p:sp>
        <p:nvSpPr>
          <p:cNvPr id="180229" name="Rectangle 5"/>
          <p:cNvSpPr>
            <a:spLocks noChangeArrowheads="1"/>
          </p:cNvSpPr>
          <p:nvPr/>
        </p:nvSpPr>
        <p:spPr bwMode="auto">
          <a:xfrm>
            <a:off x="3427413" y="3716338"/>
            <a:ext cx="2232025" cy="215900"/>
          </a:xfrm>
          <a:prstGeom prst="rect">
            <a:avLst/>
          </a:prstGeom>
          <a:solidFill>
            <a:srgbClr val="66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0230" name="Rectangle 6"/>
          <p:cNvSpPr>
            <a:spLocks noChangeArrowheads="1"/>
          </p:cNvSpPr>
          <p:nvPr/>
        </p:nvSpPr>
        <p:spPr bwMode="auto">
          <a:xfrm>
            <a:off x="3427413" y="3500438"/>
            <a:ext cx="2232025" cy="2159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0231" name="Line 7"/>
          <p:cNvSpPr>
            <a:spLocks noChangeShapeType="1"/>
          </p:cNvSpPr>
          <p:nvPr/>
        </p:nvSpPr>
        <p:spPr bwMode="auto">
          <a:xfrm>
            <a:off x="2419350" y="3643313"/>
            <a:ext cx="10080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0232" name="Text Box 8"/>
          <p:cNvSpPr txBox="1">
            <a:spLocks noChangeArrowheads="1"/>
          </p:cNvSpPr>
          <p:nvPr/>
        </p:nvSpPr>
        <p:spPr bwMode="auto">
          <a:xfrm>
            <a:off x="547688" y="2490788"/>
            <a:ext cx="13303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CPU</a:t>
            </a:r>
            <a:r>
              <a:rPr lang="ja-JP" altLang="en-US" b="1"/>
              <a:t>のバス</a:t>
            </a:r>
          </a:p>
        </p:txBody>
      </p:sp>
      <p:sp>
        <p:nvSpPr>
          <p:cNvPr id="180233" name="Text Box 9"/>
          <p:cNvSpPr txBox="1">
            <a:spLocks noChangeArrowheads="1"/>
          </p:cNvSpPr>
          <p:nvPr/>
        </p:nvSpPr>
        <p:spPr bwMode="auto">
          <a:xfrm>
            <a:off x="7243763" y="241935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a:t>外界</a:t>
            </a:r>
          </a:p>
        </p:txBody>
      </p:sp>
      <p:sp>
        <p:nvSpPr>
          <p:cNvPr id="180235" name="Text Box 11"/>
          <p:cNvSpPr txBox="1">
            <a:spLocks noChangeArrowheads="1"/>
          </p:cNvSpPr>
          <p:nvPr/>
        </p:nvSpPr>
        <p:spPr bwMode="auto">
          <a:xfrm>
            <a:off x="3787775" y="3140075"/>
            <a:ext cx="157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データレジスタ</a:t>
            </a:r>
          </a:p>
        </p:txBody>
      </p:sp>
      <p:sp>
        <p:nvSpPr>
          <p:cNvPr id="180236" name="Line 12"/>
          <p:cNvSpPr>
            <a:spLocks noChangeShapeType="1"/>
          </p:cNvSpPr>
          <p:nvPr/>
        </p:nvSpPr>
        <p:spPr bwMode="auto">
          <a:xfrm flipH="1">
            <a:off x="5661025" y="3787775"/>
            <a:ext cx="1871663" cy="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0237" name="Text Box 13"/>
          <p:cNvSpPr txBox="1">
            <a:spLocks noChangeArrowheads="1"/>
          </p:cNvSpPr>
          <p:nvPr/>
        </p:nvSpPr>
        <p:spPr bwMode="auto">
          <a:xfrm>
            <a:off x="908050" y="2995613"/>
            <a:ext cx="18780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メモリに書くように</a:t>
            </a:r>
          </a:p>
          <a:p>
            <a:r>
              <a:rPr lang="ja-JP" altLang="en-US"/>
              <a:t>書き込む</a:t>
            </a:r>
          </a:p>
        </p:txBody>
      </p:sp>
      <p:sp>
        <p:nvSpPr>
          <p:cNvPr id="180238" name="Text Box 14"/>
          <p:cNvSpPr txBox="1">
            <a:spLocks noChangeArrowheads="1"/>
          </p:cNvSpPr>
          <p:nvPr/>
        </p:nvSpPr>
        <p:spPr bwMode="auto">
          <a:xfrm>
            <a:off x="1050925" y="3932238"/>
            <a:ext cx="20669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メモリから読むのと</a:t>
            </a:r>
          </a:p>
          <a:p>
            <a:r>
              <a:rPr lang="ja-JP" altLang="en-US"/>
              <a:t>同じように読み出す</a:t>
            </a:r>
          </a:p>
        </p:txBody>
      </p:sp>
      <p:sp>
        <p:nvSpPr>
          <p:cNvPr id="180239" name="Rectangle 15"/>
          <p:cNvSpPr>
            <a:spLocks noChangeArrowheads="1"/>
          </p:cNvSpPr>
          <p:nvPr/>
        </p:nvSpPr>
        <p:spPr bwMode="auto">
          <a:xfrm>
            <a:off x="3355975" y="2132013"/>
            <a:ext cx="2232025" cy="2159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0240" name="Rectangle 16"/>
          <p:cNvSpPr>
            <a:spLocks noChangeArrowheads="1"/>
          </p:cNvSpPr>
          <p:nvPr/>
        </p:nvSpPr>
        <p:spPr bwMode="auto">
          <a:xfrm>
            <a:off x="3355975" y="2347913"/>
            <a:ext cx="2232025" cy="215900"/>
          </a:xfrm>
          <a:prstGeom prst="rect">
            <a:avLst/>
          </a:prstGeom>
          <a:solidFill>
            <a:srgbClr val="66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0241" name="Line 17"/>
          <p:cNvSpPr>
            <a:spLocks noChangeShapeType="1"/>
          </p:cNvSpPr>
          <p:nvPr/>
        </p:nvSpPr>
        <p:spPr bwMode="auto">
          <a:xfrm flipH="1" flipV="1">
            <a:off x="2419350" y="3859213"/>
            <a:ext cx="10080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0242" name="Line 18"/>
          <p:cNvSpPr>
            <a:spLocks noChangeShapeType="1"/>
          </p:cNvSpPr>
          <p:nvPr/>
        </p:nvSpPr>
        <p:spPr bwMode="auto">
          <a:xfrm flipH="1" flipV="1">
            <a:off x="2347913" y="2419350"/>
            <a:ext cx="10080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0243" name="Line 19"/>
          <p:cNvSpPr>
            <a:spLocks noChangeShapeType="1"/>
          </p:cNvSpPr>
          <p:nvPr/>
        </p:nvSpPr>
        <p:spPr bwMode="auto">
          <a:xfrm>
            <a:off x="2347913" y="2203450"/>
            <a:ext cx="10080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0244" name="Text Box 20"/>
          <p:cNvSpPr txBox="1">
            <a:spLocks noChangeArrowheads="1"/>
          </p:cNvSpPr>
          <p:nvPr/>
        </p:nvSpPr>
        <p:spPr bwMode="auto">
          <a:xfrm>
            <a:off x="3643313" y="1771650"/>
            <a:ext cx="21367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コントロールレジスタ</a:t>
            </a:r>
          </a:p>
        </p:txBody>
      </p:sp>
      <p:sp>
        <p:nvSpPr>
          <p:cNvPr id="180245" name="Text Box 21"/>
          <p:cNvSpPr txBox="1">
            <a:spLocks noChangeArrowheads="1"/>
          </p:cNvSpPr>
          <p:nvPr/>
        </p:nvSpPr>
        <p:spPr bwMode="auto">
          <a:xfrm>
            <a:off x="3500438" y="2490788"/>
            <a:ext cx="1974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ステータスレジスタ</a:t>
            </a:r>
          </a:p>
        </p:txBody>
      </p:sp>
      <p:sp>
        <p:nvSpPr>
          <p:cNvPr id="180246" name="Line 22"/>
          <p:cNvSpPr>
            <a:spLocks noChangeShapeType="1"/>
          </p:cNvSpPr>
          <p:nvPr/>
        </p:nvSpPr>
        <p:spPr bwMode="auto">
          <a:xfrm>
            <a:off x="5659438" y="3643313"/>
            <a:ext cx="1871662" cy="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0247" name="Text Box 23"/>
          <p:cNvSpPr txBox="1">
            <a:spLocks noChangeArrowheads="1"/>
          </p:cNvSpPr>
          <p:nvPr/>
        </p:nvSpPr>
        <p:spPr bwMode="auto">
          <a:xfrm>
            <a:off x="1338263" y="4797425"/>
            <a:ext cx="74803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a:t>データレジスタ：　データの一時的な保存場所</a:t>
            </a:r>
          </a:p>
          <a:p>
            <a:r>
              <a:rPr lang="ja-JP" altLang="en-US" b="1"/>
              <a:t>コントロールレジスタ：　</a:t>
            </a:r>
            <a:r>
              <a:rPr lang="en-US" altLang="ja-JP" b="1"/>
              <a:t>I/O</a:t>
            </a:r>
            <a:r>
              <a:rPr lang="ja-JP" altLang="en-US" b="1"/>
              <a:t>に対する指示を覚えておく場所</a:t>
            </a:r>
          </a:p>
          <a:p>
            <a:r>
              <a:rPr lang="ja-JP" altLang="en-US" b="1"/>
              <a:t>ステータスレジスタ：</a:t>
            </a:r>
            <a:r>
              <a:rPr lang="en-US" altLang="ja-JP" b="1"/>
              <a:t>I/O</a:t>
            </a:r>
            <a:r>
              <a:rPr lang="ja-JP" altLang="en-US" b="1"/>
              <a:t>の状態を覚えておく場所</a:t>
            </a:r>
          </a:p>
          <a:p>
            <a:endParaRPr lang="ja-JP" altLang="en-US" b="1"/>
          </a:p>
          <a:p>
            <a:r>
              <a:rPr lang="ja-JP" altLang="en-US" b="1"/>
              <a:t>データレジスタは双方向を同じ番地に割りあえてる場合もある</a:t>
            </a:r>
          </a:p>
          <a:p>
            <a:r>
              <a:rPr lang="ja-JP" altLang="en-US" b="1"/>
              <a:t>コントロールレジスタとステータスレジスタは同じ番地を割り当てる場合もある</a:t>
            </a:r>
          </a:p>
        </p:txBody>
      </p:sp>
    </p:spTree>
    <p:extLst>
      <p:ext uri="{BB962C8B-B14F-4D97-AF65-F5344CB8AC3E}">
        <p14:creationId xmlns:p14="http://schemas.microsoft.com/office/powerpoint/2010/main" val="1056942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r>
              <a:rPr lang="ja-JP" altLang="en-US"/>
              <a:t>例：</a:t>
            </a:r>
            <a:r>
              <a:rPr lang="en-US" altLang="ja-JP"/>
              <a:t>UART</a:t>
            </a:r>
            <a:r>
              <a:rPr lang="ja-JP" altLang="en-US"/>
              <a:t>　</a:t>
            </a:r>
            <a:r>
              <a:rPr lang="en-US" altLang="ja-JP"/>
              <a:t>8251</a:t>
            </a:r>
          </a:p>
        </p:txBody>
      </p:sp>
      <p:sp>
        <p:nvSpPr>
          <p:cNvPr id="181251" name="Rectangle 3"/>
          <p:cNvSpPr>
            <a:spLocks noGrp="1" noChangeArrowheads="1"/>
          </p:cNvSpPr>
          <p:nvPr>
            <p:ph type="body" idx="1"/>
          </p:nvPr>
        </p:nvSpPr>
        <p:spPr/>
        <p:txBody>
          <a:bodyPr/>
          <a:lstStyle/>
          <a:p>
            <a:r>
              <a:rPr lang="ja-JP" altLang="en-US"/>
              <a:t>パラレル</a:t>
            </a:r>
            <a:r>
              <a:rPr lang="en-US" altLang="ja-JP"/>
              <a:t>/</a:t>
            </a:r>
            <a:r>
              <a:rPr lang="ja-JP" altLang="en-US"/>
              <a:t>シリアル変換を行う</a:t>
            </a:r>
            <a:r>
              <a:rPr lang="en-US" altLang="ja-JP"/>
              <a:t>I/O</a:t>
            </a:r>
          </a:p>
          <a:p>
            <a:r>
              <a:rPr lang="ja-JP" altLang="en-US"/>
              <a:t>モデム・端末インタフェース</a:t>
            </a:r>
            <a:r>
              <a:rPr lang="en-US" altLang="ja-JP"/>
              <a:t>RS232C</a:t>
            </a:r>
            <a:r>
              <a:rPr lang="ja-JP" altLang="en-US"/>
              <a:t>用</a:t>
            </a:r>
          </a:p>
          <a:p>
            <a:pPr lvl="1"/>
            <a:r>
              <a:rPr lang="en-US" altLang="ja-JP"/>
              <a:t>5bit-8bit</a:t>
            </a:r>
            <a:r>
              <a:rPr lang="ja-JP" altLang="en-US"/>
              <a:t>単位でシリアル転送を行う</a:t>
            </a:r>
          </a:p>
          <a:p>
            <a:pPr lvl="1"/>
            <a:r>
              <a:rPr lang="ja-JP" altLang="en-US"/>
              <a:t>ボーレートはさほど高くない（最大でも１０</a:t>
            </a:r>
            <a:r>
              <a:rPr lang="en-US" altLang="ja-JP"/>
              <a:t>Mbps)</a:t>
            </a:r>
          </a:p>
          <a:p>
            <a:r>
              <a:rPr lang="ja-JP" altLang="en-US"/>
              <a:t>現在でも</a:t>
            </a:r>
            <a:r>
              <a:rPr lang="en-US" altLang="ja-JP"/>
              <a:t>IP</a:t>
            </a:r>
            <a:r>
              <a:rPr lang="ja-JP" altLang="en-US"/>
              <a:t>として</a:t>
            </a:r>
            <a:r>
              <a:rPr lang="en-US" altLang="ja-JP"/>
              <a:t>FPGA</a:t>
            </a:r>
            <a:r>
              <a:rPr lang="ja-JP" altLang="en-US"/>
              <a:t>内で良く利用される</a:t>
            </a:r>
          </a:p>
        </p:txBody>
      </p:sp>
    </p:spTree>
    <p:extLst>
      <p:ext uri="{BB962C8B-B14F-4D97-AF65-F5344CB8AC3E}">
        <p14:creationId xmlns:p14="http://schemas.microsoft.com/office/powerpoint/2010/main" val="3501982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r>
              <a:rPr lang="ja-JP" altLang="en-US"/>
              <a:t>シリアル転送フォーマット</a:t>
            </a:r>
          </a:p>
        </p:txBody>
      </p:sp>
      <p:sp>
        <p:nvSpPr>
          <p:cNvPr id="182276" name="Line 4"/>
          <p:cNvSpPr>
            <a:spLocks noChangeShapeType="1"/>
          </p:cNvSpPr>
          <p:nvPr/>
        </p:nvSpPr>
        <p:spPr bwMode="auto">
          <a:xfrm>
            <a:off x="1187450" y="2276475"/>
            <a:ext cx="86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77" name="Line 5"/>
          <p:cNvSpPr>
            <a:spLocks noChangeShapeType="1"/>
          </p:cNvSpPr>
          <p:nvPr/>
        </p:nvSpPr>
        <p:spPr bwMode="auto">
          <a:xfrm>
            <a:off x="2051050" y="2276475"/>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78" name="Line 6"/>
          <p:cNvSpPr>
            <a:spLocks noChangeShapeType="1"/>
          </p:cNvSpPr>
          <p:nvPr/>
        </p:nvSpPr>
        <p:spPr bwMode="auto">
          <a:xfrm>
            <a:off x="2052638" y="2781300"/>
            <a:ext cx="86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79" name="Line 7"/>
          <p:cNvSpPr>
            <a:spLocks noChangeShapeType="1"/>
          </p:cNvSpPr>
          <p:nvPr/>
        </p:nvSpPr>
        <p:spPr bwMode="auto">
          <a:xfrm>
            <a:off x="2916238" y="2276475"/>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80" name="Line 8"/>
          <p:cNvSpPr>
            <a:spLocks noChangeShapeType="1"/>
          </p:cNvSpPr>
          <p:nvPr/>
        </p:nvSpPr>
        <p:spPr bwMode="auto">
          <a:xfrm>
            <a:off x="2916238" y="2276475"/>
            <a:ext cx="172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81" name="Line 9"/>
          <p:cNvSpPr>
            <a:spLocks noChangeShapeType="1"/>
          </p:cNvSpPr>
          <p:nvPr/>
        </p:nvSpPr>
        <p:spPr bwMode="auto">
          <a:xfrm>
            <a:off x="2916238" y="2781300"/>
            <a:ext cx="172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82" name="Line 10"/>
          <p:cNvSpPr>
            <a:spLocks noChangeShapeType="1"/>
          </p:cNvSpPr>
          <p:nvPr/>
        </p:nvSpPr>
        <p:spPr bwMode="auto">
          <a:xfrm>
            <a:off x="4718050" y="2781300"/>
            <a:ext cx="172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83" name="Line 11"/>
          <p:cNvSpPr>
            <a:spLocks noChangeShapeType="1"/>
          </p:cNvSpPr>
          <p:nvPr/>
        </p:nvSpPr>
        <p:spPr bwMode="auto">
          <a:xfrm>
            <a:off x="4716463" y="2276475"/>
            <a:ext cx="172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84" name="Line 12"/>
          <p:cNvSpPr>
            <a:spLocks noChangeShapeType="1"/>
          </p:cNvSpPr>
          <p:nvPr/>
        </p:nvSpPr>
        <p:spPr bwMode="auto">
          <a:xfrm>
            <a:off x="6373813" y="2276475"/>
            <a:ext cx="86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85" name="Line 13"/>
          <p:cNvSpPr>
            <a:spLocks noChangeShapeType="1"/>
          </p:cNvSpPr>
          <p:nvPr/>
        </p:nvSpPr>
        <p:spPr bwMode="auto">
          <a:xfrm>
            <a:off x="7237413" y="2276475"/>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86" name="Line 14"/>
          <p:cNvSpPr>
            <a:spLocks noChangeShapeType="1"/>
          </p:cNvSpPr>
          <p:nvPr/>
        </p:nvSpPr>
        <p:spPr bwMode="auto">
          <a:xfrm>
            <a:off x="7237413" y="2781300"/>
            <a:ext cx="86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87" name="Line 15"/>
          <p:cNvSpPr>
            <a:spLocks noChangeShapeType="1"/>
          </p:cNvSpPr>
          <p:nvPr/>
        </p:nvSpPr>
        <p:spPr bwMode="auto">
          <a:xfrm>
            <a:off x="6445250" y="2276475"/>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88" name="Line 16"/>
          <p:cNvSpPr>
            <a:spLocks noChangeShapeType="1"/>
          </p:cNvSpPr>
          <p:nvPr/>
        </p:nvSpPr>
        <p:spPr bwMode="auto">
          <a:xfrm>
            <a:off x="5724525" y="2276475"/>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89" name="Line 17"/>
          <p:cNvSpPr>
            <a:spLocks noChangeShapeType="1"/>
          </p:cNvSpPr>
          <p:nvPr/>
        </p:nvSpPr>
        <p:spPr bwMode="auto">
          <a:xfrm>
            <a:off x="5003800" y="2276475"/>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90" name="Line 18"/>
          <p:cNvSpPr>
            <a:spLocks noChangeShapeType="1"/>
          </p:cNvSpPr>
          <p:nvPr/>
        </p:nvSpPr>
        <p:spPr bwMode="auto">
          <a:xfrm>
            <a:off x="4356100" y="2276475"/>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91" name="Line 19"/>
          <p:cNvSpPr>
            <a:spLocks noChangeShapeType="1"/>
          </p:cNvSpPr>
          <p:nvPr/>
        </p:nvSpPr>
        <p:spPr bwMode="auto">
          <a:xfrm>
            <a:off x="3635375" y="2276475"/>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293" name="AutoShape 21"/>
          <p:cNvSpPr>
            <a:spLocks noChangeArrowheads="1"/>
          </p:cNvSpPr>
          <p:nvPr/>
        </p:nvSpPr>
        <p:spPr bwMode="auto">
          <a:xfrm rot="5400000">
            <a:off x="4355307" y="2493169"/>
            <a:ext cx="647700" cy="71437"/>
          </a:xfrm>
          <a:prstGeom prst="flowChartPunchedTap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2294" name="Text Box 22"/>
          <p:cNvSpPr txBox="1">
            <a:spLocks noChangeArrowheads="1"/>
          </p:cNvSpPr>
          <p:nvPr/>
        </p:nvSpPr>
        <p:spPr bwMode="auto">
          <a:xfrm>
            <a:off x="2016125" y="2341563"/>
            <a:ext cx="971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Start bit</a:t>
            </a:r>
          </a:p>
        </p:txBody>
      </p:sp>
      <p:sp>
        <p:nvSpPr>
          <p:cNvPr id="182295" name="Text Box 23"/>
          <p:cNvSpPr txBox="1">
            <a:spLocks noChangeArrowheads="1"/>
          </p:cNvSpPr>
          <p:nvPr/>
        </p:nvSpPr>
        <p:spPr bwMode="auto">
          <a:xfrm>
            <a:off x="3111500" y="2368550"/>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D0</a:t>
            </a:r>
          </a:p>
        </p:txBody>
      </p:sp>
      <p:sp>
        <p:nvSpPr>
          <p:cNvPr id="182296" name="Text Box 24"/>
          <p:cNvSpPr txBox="1">
            <a:spLocks noChangeArrowheads="1"/>
          </p:cNvSpPr>
          <p:nvPr/>
        </p:nvSpPr>
        <p:spPr bwMode="auto">
          <a:xfrm>
            <a:off x="3735388" y="2349500"/>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D1</a:t>
            </a:r>
          </a:p>
        </p:txBody>
      </p:sp>
      <p:sp>
        <p:nvSpPr>
          <p:cNvPr id="182297" name="Text Box 25"/>
          <p:cNvSpPr txBox="1">
            <a:spLocks noChangeArrowheads="1"/>
          </p:cNvSpPr>
          <p:nvPr/>
        </p:nvSpPr>
        <p:spPr bwMode="auto">
          <a:xfrm>
            <a:off x="5076825" y="2349500"/>
            <a:ext cx="514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DN</a:t>
            </a:r>
          </a:p>
        </p:txBody>
      </p:sp>
      <p:sp>
        <p:nvSpPr>
          <p:cNvPr id="182298" name="Text Box 26"/>
          <p:cNvSpPr txBox="1">
            <a:spLocks noChangeArrowheads="1"/>
          </p:cNvSpPr>
          <p:nvPr/>
        </p:nvSpPr>
        <p:spPr bwMode="auto">
          <a:xfrm>
            <a:off x="5891213" y="23495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P</a:t>
            </a:r>
          </a:p>
        </p:txBody>
      </p:sp>
      <p:sp>
        <p:nvSpPr>
          <p:cNvPr id="182299" name="Text Box 27"/>
          <p:cNvSpPr txBox="1">
            <a:spLocks noChangeArrowheads="1"/>
          </p:cNvSpPr>
          <p:nvPr/>
        </p:nvSpPr>
        <p:spPr bwMode="auto">
          <a:xfrm>
            <a:off x="6516688" y="2205038"/>
            <a:ext cx="654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Stop</a:t>
            </a:r>
          </a:p>
          <a:p>
            <a:r>
              <a:rPr lang="en-US" altLang="ja-JP"/>
              <a:t>bit</a:t>
            </a:r>
          </a:p>
        </p:txBody>
      </p:sp>
      <p:sp>
        <p:nvSpPr>
          <p:cNvPr id="182300" name="Text Box 28"/>
          <p:cNvSpPr txBox="1">
            <a:spLocks noChangeArrowheads="1"/>
          </p:cNvSpPr>
          <p:nvPr/>
        </p:nvSpPr>
        <p:spPr bwMode="auto">
          <a:xfrm>
            <a:off x="2124075" y="3429000"/>
            <a:ext cx="493712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Start bit</a:t>
            </a:r>
            <a:r>
              <a:rPr lang="ja-JP" altLang="en-US" b="1"/>
              <a:t>：　</a:t>
            </a:r>
            <a:r>
              <a:rPr lang="en-US" altLang="ja-JP" b="1"/>
              <a:t>0</a:t>
            </a:r>
            <a:r>
              <a:rPr lang="ja-JP" altLang="en-US" b="1"/>
              <a:t>にして開始を示す</a:t>
            </a:r>
          </a:p>
          <a:p>
            <a:r>
              <a:rPr lang="en-US" altLang="ja-JP" b="1"/>
              <a:t>D0-DN</a:t>
            </a:r>
            <a:r>
              <a:rPr lang="ja-JP" altLang="en-US" b="1"/>
              <a:t>：　データ、</a:t>
            </a:r>
            <a:r>
              <a:rPr lang="en-US" altLang="ja-JP" b="1"/>
              <a:t>5</a:t>
            </a:r>
            <a:r>
              <a:rPr lang="ja-JP" altLang="en-US" b="1"/>
              <a:t>ビットから</a:t>
            </a:r>
            <a:r>
              <a:rPr lang="en-US" altLang="ja-JP" b="1"/>
              <a:t>8</a:t>
            </a:r>
            <a:r>
              <a:rPr lang="ja-JP" altLang="en-US" b="1"/>
              <a:t>ビットまで選択可能</a:t>
            </a:r>
          </a:p>
          <a:p>
            <a:r>
              <a:rPr lang="en-US" altLang="ja-JP" b="1"/>
              <a:t>P:</a:t>
            </a:r>
            <a:r>
              <a:rPr lang="ja-JP" altLang="en-US" b="1"/>
              <a:t>パリティビット　偶数</a:t>
            </a:r>
            <a:r>
              <a:rPr lang="en-US" altLang="ja-JP" b="1"/>
              <a:t>/</a:t>
            </a:r>
            <a:r>
              <a:rPr lang="ja-JP" altLang="en-US" b="1"/>
              <a:t>奇数の選択可能</a:t>
            </a:r>
          </a:p>
          <a:p>
            <a:r>
              <a:rPr lang="en-US" altLang="ja-JP" b="1"/>
              <a:t>Stop bit:</a:t>
            </a:r>
            <a:r>
              <a:rPr lang="ja-JP" altLang="en-US" b="1"/>
              <a:t>　１にして終了を示す。長さを選択可能</a:t>
            </a:r>
          </a:p>
        </p:txBody>
      </p:sp>
    </p:spTree>
    <p:extLst>
      <p:ext uri="{BB962C8B-B14F-4D97-AF65-F5344CB8AC3E}">
        <p14:creationId xmlns:p14="http://schemas.microsoft.com/office/powerpoint/2010/main" val="330646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r>
              <a:rPr lang="ja-JP" altLang="en-US" sz="4000"/>
              <a:t>コントロールレジスタと</a:t>
            </a:r>
            <a:br>
              <a:rPr lang="ja-JP" altLang="en-US" sz="4000"/>
            </a:br>
            <a:r>
              <a:rPr lang="ja-JP" altLang="en-US" sz="4000"/>
              <a:t>ステータスレジスタ</a:t>
            </a:r>
          </a:p>
        </p:txBody>
      </p:sp>
      <p:sp>
        <p:nvSpPr>
          <p:cNvPr id="183300" name="Rectangle 4"/>
          <p:cNvSpPr>
            <a:spLocks noChangeArrowheads="1"/>
          </p:cNvSpPr>
          <p:nvPr/>
        </p:nvSpPr>
        <p:spPr bwMode="auto">
          <a:xfrm>
            <a:off x="2701925" y="1844675"/>
            <a:ext cx="43180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3301" name="Rectangle 5"/>
          <p:cNvSpPr>
            <a:spLocks noChangeArrowheads="1"/>
          </p:cNvSpPr>
          <p:nvPr/>
        </p:nvSpPr>
        <p:spPr bwMode="auto">
          <a:xfrm>
            <a:off x="3133725" y="1844675"/>
            <a:ext cx="43180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3302" name="Rectangle 6"/>
          <p:cNvSpPr>
            <a:spLocks noChangeArrowheads="1"/>
          </p:cNvSpPr>
          <p:nvPr/>
        </p:nvSpPr>
        <p:spPr bwMode="auto">
          <a:xfrm>
            <a:off x="3565525" y="1844675"/>
            <a:ext cx="431800"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EP</a:t>
            </a:r>
          </a:p>
        </p:txBody>
      </p:sp>
      <p:sp>
        <p:nvSpPr>
          <p:cNvPr id="183303" name="Rectangle 7"/>
          <p:cNvSpPr>
            <a:spLocks noChangeArrowheads="1"/>
          </p:cNvSpPr>
          <p:nvPr/>
        </p:nvSpPr>
        <p:spPr bwMode="auto">
          <a:xfrm>
            <a:off x="3997325" y="1844675"/>
            <a:ext cx="431800"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PEN</a:t>
            </a:r>
          </a:p>
        </p:txBody>
      </p:sp>
      <p:sp>
        <p:nvSpPr>
          <p:cNvPr id="183304" name="Rectangle 8"/>
          <p:cNvSpPr>
            <a:spLocks noChangeArrowheads="1"/>
          </p:cNvSpPr>
          <p:nvPr/>
        </p:nvSpPr>
        <p:spPr bwMode="auto">
          <a:xfrm>
            <a:off x="4429125" y="1844675"/>
            <a:ext cx="431800"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L2</a:t>
            </a:r>
          </a:p>
        </p:txBody>
      </p:sp>
      <p:sp>
        <p:nvSpPr>
          <p:cNvPr id="183305" name="Rectangle 9"/>
          <p:cNvSpPr>
            <a:spLocks noChangeArrowheads="1"/>
          </p:cNvSpPr>
          <p:nvPr/>
        </p:nvSpPr>
        <p:spPr bwMode="auto">
          <a:xfrm>
            <a:off x="4860925" y="1844675"/>
            <a:ext cx="431800"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L1</a:t>
            </a:r>
          </a:p>
        </p:txBody>
      </p:sp>
      <p:sp>
        <p:nvSpPr>
          <p:cNvPr id="183306" name="Rectangle 10"/>
          <p:cNvSpPr>
            <a:spLocks noChangeArrowheads="1"/>
          </p:cNvSpPr>
          <p:nvPr/>
        </p:nvSpPr>
        <p:spPr bwMode="auto">
          <a:xfrm>
            <a:off x="5292725" y="1844675"/>
            <a:ext cx="431800"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a:t>０</a:t>
            </a:r>
          </a:p>
        </p:txBody>
      </p:sp>
      <p:sp>
        <p:nvSpPr>
          <p:cNvPr id="183307" name="Rectangle 11"/>
          <p:cNvSpPr>
            <a:spLocks noChangeArrowheads="1"/>
          </p:cNvSpPr>
          <p:nvPr/>
        </p:nvSpPr>
        <p:spPr bwMode="auto">
          <a:xfrm>
            <a:off x="5724525" y="1844675"/>
            <a:ext cx="431800"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a:t>０</a:t>
            </a:r>
          </a:p>
        </p:txBody>
      </p:sp>
      <p:sp>
        <p:nvSpPr>
          <p:cNvPr id="183308" name="Text Box 12"/>
          <p:cNvSpPr txBox="1">
            <a:spLocks noChangeArrowheads="1"/>
          </p:cNvSpPr>
          <p:nvPr/>
        </p:nvSpPr>
        <p:spPr bwMode="auto">
          <a:xfrm>
            <a:off x="4456113" y="2349500"/>
            <a:ext cx="133985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kumimoji="1">
                <a:solidFill>
                  <a:schemeClr val="tx1"/>
                </a:solidFill>
                <a:latin typeface="Arial" panose="020B0604020202020204" pitchFamily="34" charset="0"/>
                <a:ea typeface="ＭＳ Ｐゴシック" panose="020B0600070205080204" pitchFamily="50" charset="-128"/>
              </a:defRPr>
            </a:lvl1pPr>
            <a:lvl2pPr marL="800100" indent="-342900">
              <a:defRPr kumimoji="1">
                <a:solidFill>
                  <a:schemeClr val="tx1"/>
                </a:solidFill>
                <a:latin typeface="Arial" panose="020B0604020202020204" pitchFamily="34" charset="0"/>
                <a:ea typeface="ＭＳ Ｐゴシック" panose="020B0600070205080204" pitchFamily="50" charset="-128"/>
              </a:defRPr>
            </a:lvl2pPr>
            <a:lvl3pPr marL="1257300" indent="-342900">
              <a:defRPr kumimoji="1">
                <a:solidFill>
                  <a:schemeClr val="tx1"/>
                </a:solidFill>
                <a:latin typeface="Arial" panose="020B0604020202020204" pitchFamily="34" charset="0"/>
                <a:ea typeface="ＭＳ Ｐゴシック" panose="020B0600070205080204" pitchFamily="50" charset="-128"/>
              </a:defRPr>
            </a:lvl3pPr>
            <a:lvl4pPr marL="1714500" indent="-342900">
              <a:defRPr kumimoji="1">
                <a:solidFill>
                  <a:schemeClr val="tx1"/>
                </a:solidFill>
                <a:latin typeface="Arial" panose="020B0604020202020204" pitchFamily="34" charset="0"/>
                <a:ea typeface="ＭＳ Ｐゴシック" panose="020B0600070205080204" pitchFamily="50" charset="-128"/>
              </a:defRPr>
            </a:lvl4pPr>
            <a:lvl5pPr marL="2171700" indent="-342900">
              <a:defRPr kumimoji="1">
                <a:solidFill>
                  <a:schemeClr val="tx1"/>
                </a:solidFill>
                <a:latin typeface="Arial" panose="020B0604020202020204" pitchFamily="34" charset="0"/>
                <a:ea typeface="ＭＳ Ｐゴシック" panose="020B0600070205080204" pitchFamily="50" charset="-128"/>
              </a:defRPr>
            </a:lvl5pPr>
            <a:lvl6pPr marL="2628900" indent="-3429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86100" indent="-3429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43300" indent="-3429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00500" indent="-3429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a:t>L2</a:t>
            </a:r>
            <a:r>
              <a:rPr lang="ja-JP" altLang="en-US"/>
              <a:t>　</a:t>
            </a:r>
            <a:r>
              <a:rPr lang="en-US" altLang="ja-JP"/>
              <a:t>L1</a:t>
            </a:r>
          </a:p>
          <a:p>
            <a:r>
              <a:rPr lang="en-US" altLang="ja-JP"/>
              <a:t>0</a:t>
            </a:r>
            <a:r>
              <a:rPr lang="ja-JP" altLang="en-US"/>
              <a:t>　　</a:t>
            </a:r>
            <a:r>
              <a:rPr lang="en-US" altLang="ja-JP"/>
              <a:t>0</a:t>
            </a:r>
            <a:r>
              <a:rPr lang="ja-JP" altLang="en-US"/>
              <a:t>　 </a:t>
            </a:r>
            <a:r>
              <a:rPr lang="en-US" altLang="ja-JP"/>
              <a:t>5bit</a:t>
            </a:r>
          </a:p>
          <a:p>
            <a:r>
              <a:rPr lang="en-US" altLang="ja-JP"/>
              <a:t>0    1    6bit</a:t>
            </a:r>
          </a:p>
          <a:p>
            <a:pPr>
              <a:buFontTx/>
              <a:buAutoNum type="arabicPlain"/>
            </a:pPr>
            <a:r>
              <a:rPr lang="en-US" altLang="ja-JP"/>
              <a:t> 0    7bit</a:t>
            </a:r>
          </a:p>
          <a:p>
            <a:r>
              <a:rPr lang="en-US" altLang="ja-JP"/>
              <a:t>1    1    8bit</a:t>
            </a:r>
          </a:p>
        </p:txBody>
      </p:sp>
      <p:sp>
        <p:nvSpPr>
          <p:cNvPr id="183309" name="Text Box 13"/>
          <p:cNvSpPr txBox="1">
            <a:spLocks noChangeArrowheads="1"/>
          </p:cNvSpPr>
          <p:nvPr/>
        </p:nvSpPr>
        <p:spPr bwMode="auto">
          <a:xfrm>
            <a:off x="1116013" y="3068638"/>
            <a:ext cx="3168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PEN: Parity Enable 1: Enable</a:t>
            </a:r>
          </a:p>
        </p:txBody>
      </p:sp>
      <p:sp>
        <p:nvSpPr>
          <p:cNvPr id="183310" name="Text Box 14"/>
          <p:cNvSpPr txBox="1">
            <a:spLocks noChangeArrowheads="1"/>
          </p:cNvSpPr>
          <p:nvPr/>
        </p:nvSpPr>
        <p:spPr bwMode="auto">
          <a:xfrm>
            <a:off x="395288" y="2565400"/>
            <a:ext cx="3371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EP: Even Parity 1: Even 0: Odd</a:t>
            </a:r>
          </a:p>
        </p:txBody>
      </p:sp>
      <p:sp>
        <p:nvSpPr>
          <p:cNvPr id="183311" name="Line 15"/>
          <p:cNvSpPr>
            <a:spLocks noChangeShapeType="1"/>
          </p:cNvSpPr>
          <p:nvPr/>
        </p:nvSpPr>
        <p:spPr bwMode="auto">
          <a:xfrm flipV="1">
            <a:off x="3492500" y="2349500"/>
            <a:ext cx="21590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3312" name="Line 16"/>
          <p:cNvSpPr>
            <a:spLocks noChangeShapeType="1"/>
          </p:cNvSpPr>
          <p:nvPr/>
        </p:nvSpPr>
        <p:spPr bwMode="auto">
          <a:xfrm flipV="1">
            <a:off x="4067175" y="2349500"/>
            <a:ext cx="144463" cy="7191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3313" name="Rectangle 17"/>
          <p:cNvSpPr>
            <a:spLocks noChangeArrowheads="1"/>
          </p:cNvSpPr>
          <p:nvPr/>
        </p:nvSpPr>
        <p:spPr bwMode="auto">
          <a:xfrm>
            <a:off x="2700338" y="4219575"/>
            <a:ext cx="43180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3314" name="Rectangle 18"/>
          <p:cNvSpPr>
            <a:spLocks noChangeArrowheads="1"/>
          </p:cNvSpPr>
          <p:nvPr/>
        </p:nvSpPr>
        <p:spPr bwMode="auto">
          <a:xfrm>
            <a:off x="3132138" y="4219575"/>
            <a:ext cx="43180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3319" name="Rectangle 23"/>
          <p:cNvSpPr>
            <a:spLocks noChangeArrowheads="1"/>
          </p:cNvSpPr>
          <p:nvPr/>
        </p:nvSpPr>
        <p:spPr bwMode="auto">
          <a:xfrm>
            <a:off x="5291138" y="4219575"/>
            <a:ext cx="431800"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Rx</a:t>
            </a:r>
          </a:p>
          <a:p>
            <a:pPr algn="ctr"/>
            <a:r>
              <a:rPr lang="en-US" altLang="ja-JP"/>
              <a:t>RDY</a:t>
            </a:r>
          </a:p>
        </p:txBody>
      </p:sp>
      <p:sp>
        <p:nvSpPr>
          <p:cNvPr id="183320" name="Rectangle 24"/>
          <p:cNvSpPr>
            <a:spLocks noChangeArrowheads="1"/>
          </p:cNvSpPr>
          <p:nvPr/>
        </p:nvSpPr>
        <p:spPr bwMode="auto">
          <a:xfrm>
            <a:off x="5722938" y="4219575"/>
            <a:ext cx="431800"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Tx</a:t>
            </a:r>
          </a:p>
          <a:p>
            <a:pPr algn="ctr"/>
            <a:r>
              <a:rPr lang="en-US" altLang="ja-JP"/>
              <a:t>RDY</a:t>
            </a:r>
          </a:p>
        </p:txBody>
      </p:sp>
      <p:sp>
        <p:nvSpPr>
          <p:cNvPr id="183321" name="Rectangle 25"/>
          <p:cNvSpPr>
            <a:spLocks noChangeArrowheads="1"/>
          </p:cNvSpPr>
          <p:nvPr/>
        </p:nvSpPr>
        <p:spPr bwMode="auto">
          <a:xfrm>
            <a:off x="3563938" y="4221163"/>
            <a:ext cx="43180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3322" name="Rectangle 26"/>
          <p:cNvSpPr>
            <a:spLocks noChangeArrowheads="1"/>
          </p:cNvSpPr>
          <p:nvPr/>
        </p:nvSpPr>
        <p:spPr bwMode="auto">
          <a:xfrm>
            <a:off x="3995738" y="4222750"/>
            <a:ext cx="43180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3323" name="Rectangle 27"/>
          <p:cNvSpPr>
            <a:spLocks noChangeArrowheads="1"/>
          </p:cNvSpPr>
          <p:nvPr/>
        </p:nvSpPr>
        <p:spPr bwMode="auto">
          <a:xfrm>
            <a:off x="4427538" y="4224338"/>
            <a:ext cx="43180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3324" name="Rectangle 28"/>
          <p:cNvSpPr>
            <a:spLocks noChangeArrowheads="1"/>
          </p:cNvSpPr>
          <p:nvPr/>
        </p:nvSpPr>
        <p:spPr bwMode="auto">
          <a:xfrm>
            <a:off x="4859338" y="4225925"/>
            <a:ext cx="43180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3325" name="Text Box 29"/>
          <p:cNvSpPr txBox="1">
            <a:spLocks noChangeArrowheads="1"/>
          </p:cNvSpPr>
          <p:nvPr/>
        </p:nvSpPr>
        <p:spPr bwMode="auto">
          <a:xfrm>
            <a:off x="1331913" y="5084763"/>
            <a:ext cx="6502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TxRDY: </a:t>
            </a:r>
            <a:r>
              <a:rPr lang="ja-JP" altLang="en-US"/>
              <a:t>送信終了、送信バッファ（ダブルバッファ）に書き込み可能</a:t>
            </a:r>
          </a:p>
          <a:p>
            <a:r>
              <a:rPr lang="en-US" altLang="ja-JP"/>
              <a:t>RxRDY:</a:t>
            </a:r>
            <a:r>
              <a:rPr lang="ja-JP" altLang="en-US"/>
              <a:t>受信終了、受信バッファから読み出し可能</a:t>
            </a:r>
          </a:p>
        </p:txBody>
      </p:sp>
      <p:sp>
        <p:nvSpPr>
          <p:cNvPr id="183326" name="Text Box 30"/>
          <p:cNvSpPr txBox="1">
            <a:spLocks noChangeArrowheads="1"/>
          </p:cNvSpPr>
          <p:nvPr/>
        </p:nvSpPr>
        <p:spPr bwMode="auto">
          <a:xfrm>
            <a:off x="231775" y="1851025"/>
            <a:ext cx="21415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a:t>コントロールレジスタ</a:t>
            </a:r>
          </a:p>
        </p:txBody>
      </p:sp>
      <p:sp>
        <p:nvSpPr>
          <p:cNvPr id="183327" name="Text Box 31"/>
          <p:cNvSpPr txBox="1">
            <a:spLocks noChangeArrowheads="1"/>
          </p:cNvSpPr>
          <p:nvPr/>
        </p:nvSpPr>
        <p:spPr bwMode="auto">
          <a:xfrm>
            <a:off x="323850" y="4292600"/>
            <a:ext cx="19780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a:t>ステータスレジスタ</a:t>
            </a:r>
          </a:p>
        </p:txBody>
      </p:sp>
    </p:spTree>
    <p:extLst>
      <p:ext uri="{BB962C8B-B14F-4D97-AF65-F5344CB8AC3E}">
        <p14:creationId xmlns:p14="http://schemas.microsoft.com/office/powerpoint/2010/main" val="8500657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25.3|3|0.6"/>
</p:tagLst>
</file>

<file path=ppt/tags/tag2.xml><?xml version="1.0" encoding="utf-8"?>
<p:tagLst xmlns:a="http://schemas.openxmlformats.org/drawingml/2006/main" xmlns:r="http://schemas.openxmlformats.org/officeDocument/2006/relationships" xmlns:p="http://schemas.openxmlformats.org/presentationml/2006/main">
  <p:tag name="TIMING" val="|4.8|1.1|1.1"/>
</p:tagLst>
</file>

<file path=ppt/tags/tag3.xml><?xml version="1.0" encoding="utf-8"?>
<p:tagLst xmlns:a="http://schemas.openxmlformats.org/drawingml/2006/main" xmlns:r="http://schemas.openxmlformats.org/officeDocument/2006/relationships" xmlns:p="http://schemas.openxmlformats.org/presentationml/2006/main">
  <p:tag name="TIMING" val="|1.6|13.7|1.7"/>
</p:tagLst>
</file>

<file path=ppt/tags/tag4.xml><?xml version="1.0" encoding="utf-8"?>
<p:tagLst xmlns:a="http://schemas.openxmlformats.org/drawingml/2006/main" xmlns:r="http://schemas.openxmlformats.org/officeDocument/2006/relationships" xmlns:p="http://schemas.openxmlformats.org/presentationml/2006/main">
  <p:tag name="TIMING" val="|5.3|5.5"/>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4395</TotalTime>
  <Words>5529</Words>
  <Application>Microsoft Office PowerPoint</Application>
  <PresentationFormat>画面に合わせる (4:3)</PresentationFormat>
  <Paragraphs>668</Paragraphs>
  <Slides>33</Slides>
  <Notes>32</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33</vt:i4>
      </vt:variant>
    </vt:vector>
  </HeadingPairs>
  <TitlesOfParts>
    <vt:vector size="36" baseType="lpstr">
      <vt:lpstr>Arial</vt:lpstr>
      <vt:lpstr>Calibri</vt:lpstr>
      <vt:lpstr>標準デザイン</vt:lpstr>
      <vt:lpstr>計算機構成同演習 　入出力</vt:lpstr>
      <vt:lpstr>I/O:入出力デバイス</vt:lpstr>
      <vt:lpstr>メモリマップトI/O</vt:lpstr>
      <vt:lpstr>プログラムドI/O （Isolate I/O、Separate I/O）</vt:lpstr>
      <vt:lpstr>メモリマップトI/O vs.プログラムドI/O</vt:lpstr>
      <vt:lpstr>I/Oデバイス</vt:lpstr>
      <vt:lpstr>例：UART　8251</vt:lpstr>
      <vt:lpstr>シリアル転送フォーマット</vt:lpstr>
      <vt:lpstr>コントロールレジスタと ステータスレジスタ</vt:lpstr>
      <vt:lpstr>ハンドシェイク(送信）</vt:lpstr>
      <vt:lpstr>ハンドシェイク(送信）</vt:lpstr>
      <vt:lpstr>ハンドシェイク(送信）</vt:lpstr>
      <vt:lpstr>ハンドシェイク(受信）</vt:lpstr>
      <vt:lpstr>フラグを使ってハザードを防ぐ</vt:lpstr>
      <vt:lpstr>メモリのアドレッシング</vt:lpstr>
      <vt:lpstr>バイトアドレッシング 32ビット幅の場合</vt:lpstr>
      <vt:lpstr>lb  Load Byte</vt:lpstr>
      <vt:lpstr>lbu  Load Byte Unsigned</vt:lpstr>
      <vt:lpstr>sb  store byte</vt:lpstr>
      <vt:lpstr>ミスアラインメント</vt:lpstr>
      <vt:lpstr>ミスアラインメントを許すか？</vt:lpstr>
      <vt:lpstr>例題のディスプレイ</vt:lpstr>
      <vt:lpstr>ASCIIコード</vt:lpstr>
      <vt:lpstr>例題1 otst.s</vt:lpstr>
      <vt:lpstr>例題の入力装置</vt:lpstr>
      <vt:lpstr>例題2　iotst.s</vt:lpstr>
      <vt:lpstr>sb用のverilog記述</vt:lpstr>
      <vt:lpstr>ALU,レジスタファイル</vt:lpstr>
      <vt:lpstr>lb用に8bitの位置を移動</vt:lpstr>
      <vt:lpstr>本日のまとめ</vt:lpstr>
      <vt:lpstr>演習1</vt:lpstr>
      <vt:lpstr>演習2</vt:lpstr>
      <vt:lpstr>PowerPoint プレゼンテーション</vt:lpstr>
    </vt:vector>
  </TitlesOfParts>
  <Company>Keio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ディジタル回路　第1回 ガイダンス、CMOSの基本回路</dc:title>
  <dc:creator>hunga</dc:creator>
  <cp:lastModifiedBy>天野 英晴</cp:lastModifiedBy>
  <cp:revision>139</cp:revision>
  <dcterms:created xsi:type="dcterms:W3CDTF">2012-09-21T14:05:15Z</dcterms:created>
  <dcterms:modified xsi:type="dcterms:W3CDTF">2021-11-21T12:42:44Z</dcterms:modified>
</cp:coreProperties>
</file>