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6" r:id="rId2"/>
    <p:sldId id="259" r:id="rId3"/>
    <p:sldId id="287" r:id="rId4"/>
    <p:sldId id="288" r:id="rId5"/>
    <p:sldId id="316" r:id="rId6"/>
    <p:sldId id="317" r:id="rId7"/>
    <p:sldId id="318" r:id="rId8"/>
    <p:sldId id="319" r:id="rId9"/>
    <p:sldId id="320" r:id="rId10"/>
    <p:sldId id="321" r:id="rId11"/>
    <p:sldId id="322" r:id="rId12"/>
    <p:sldId id="323" r:id="rId13"/>
    <p:sldId id="324" r:id="rId14"/>
    <p:sldId id="326" r:id="rId15"/>
    <p:sldId id="346" r:id="rId16"/>
    <p:sldId id="351" r:id="rId17"/>
    <p:sldId id="359" r:id="rId18"/>
    <p:sldId id="383" r:id="rId19"/>
    <p:sldId id="325" r:id="rId20"/>
    <p:sldId id="382" r:id="rId21"/>
    <p:sldId id="353" r:id="rId22"/>
    <p:sldId id="309" r:id="rId23"/>
    <p:sldId id="290" r:id="rId24"/>
    <p:sldId id="312" r:id="rId25"/>
    <p:sldId id="291" r:id="rId26"/>
    <p:sldId id="292" r:id="rId27"/>
    <p:sldId id="313" r:id="rId28"/>
    <p:sldId id="293" r:id="rId29"/>
    <p:sldId id="294" r:id="rId30"/>
    <p:sldId id="295" r:id="rId31"/>
    <p:sldId id="296" r:id="rId32"/>
    <p:sldId id="297" r:id="rId33"/>
    <p:sldId id="307" r:id="rId34"/>
    <p:sldId id="308" r:id="rId35"/>
    <p:sldId id="310" r:id="rId36"/>
    <p:sldId id="311" r:id="rId37"/>
    <p:sldId id="299" r:id="rId38"/>
    <p:sldId id="298" r:id="rId39"/>
    <p:sldId id="305" r:id="rId40"/>
    <p:sldId id="306" r:id="rId41"/>
    <p:sldId id="301" r:id="rId42"/>
    <p:sldId id="302" r:id="rId43"/>
    <p:sldId id="314" r:id="rId44"/>
    <p:sldId id="315" r:id="rId45"/>
    <p:sldId id="303" r:id="rId46"/>
    <p:sldId id="304" r:id="rId47"/>
  </p:sldIdLst>
  <p:sldSz cx="9144000" cy="6858000" type="screen4x3"/>
  <p:notesSz cx="6858000" cy="914400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66FF33"/>
    <a:srgbClr val="FFFF00"/>
    <a:srgbClr val="FF99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863" autoAdjust="0"/>
  </p:normalViewPr>
  <p:slideViewPr>
    <p:cSldViewPr>
      <p:cViewPr varScale="1">
        <p:scale>
          <a:sx n="52" d="100"/>
          <a:sy n="52" d="100"/>
        </p:scale>
        <p:origin x="2106"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26D917-2776-4AEC-BB1F-4E55D953EB20}" type="datetimeFigureOut">
              <a:rPr kumimoji="1" lang="ja-JP" altLang="en-US" smtClean="0"/>
              <a:t>2020/9/29</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D61B09-DFB2-437B-942D-150EE4C7ACBE}" type="slidenum">
              <a:rPr kumimoji="1" lang="ja-JP" altLang="en-US" smtClean="0"/>
              <a:t>‹#›</a:t>
            </a:fld>
            <a:endParaRPr kumimoji="1" lang="ja-JP" altLang="en-US"/>
          </a:p>
        </p:txBody>
      </p:sp>
    </p:spTree>
    <p:extLst>
      <p:ext uri="{BB962C8B-B14F-4D97-AF65-F5344CB8AC3E}">
        <p14:creationId xmlns:p14="http://schemas.microsoft.com/office/powerpoint/2010/main" val="33858003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今回は</a:t>
            </a:r>
            <a:r>
              <a:rPr kumimoji="1" lang="en-US" altLang="ja-JP" dirty="0"/>
              <a:t>ALU</a:t>
            </a:r>
            <a:r>
              <a:rPr kumimoji="1" lang="ja-JP" altLang="en-US" dirty="0"/>
              <a:t>と組み合わせ回路の記述を学びます。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1</a:t>
            </a:fld>
            <a:endParaRPr kumimoji="1" lang="ja-JP" altLang="en-US"/>
          </a:p>
        </p:txBody>
      </p:sp>
    </p:spTree>
    <p:extLst>
      <p:ext uri="{BB962C8B-B14F-4D97-AF65-F5344CB8AC3E}">
        <p14:creationId xmlns:p14="http://schemas.microsoft.com/office/powerpoint/2010/main" val="21705047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2</a:t>
            </a:r>
            <a:r>
              <a:rPr kumimoji="1" lang="ja-JP" altLang="en-US" dirty="0"/>
              <a:t>の補数の作りかたは簡単です。まず１と０を反転します。これで足して全ての桁が１になる１の補数ができます。これに１を足すと、桁溢れを除いて全ての桁が</a:t>
            </a:r>
            <a:r>
              <a:rPr kumimoji="1" lang="en-US" altLang="ja-JP" dirty="0"/>
              <a:t>0</a:t>
            </a:r>
            <a:r>
              <a:rPr kumimoji="1" lang="ja-JP" altLang="en-US" dirty="0"/>
              <a:t>になる２の補数になります。２の補数を使うと引き算が簡単にできます。引く数の２の補数を足してやれば良いのです。この例では８－５を計算します。５の「２の補数」は</a:t>
            </a:r>
            <a:r>
              <a:rPr kumimoji="1" lang="en-US" altLang="ja-JP" dirty="0"/>
              <a:t>0101</a:t>
            </a:r>
            <a:r>
              <a:rPr kumimoji="1" lang="ja-JP" altLang="en-US" dirty="0"/>
              <a:t>→</a:t>
            </a:r>
            <a:r>
              <a:rPr kumimoji="1" lang="en-US" altLang="ja-JP" dirty="0"/>
              <a:t>1010</a:t>
            </a:r>
            <a:r>
              <a:rPr kumimoji="1" lang="ja-JP" altLang="en-US" dirty="0"/>
              <a:t>→</a:t>
            </a:r>
            <a:r>
              <a:rPr kumimoji="1" lang="en-US" altLang="ja-JP" dirty="0"/>
              <a:t>1011</a:t>
            </a:r>
            <a:r>
              <a:rPr kumimoji="1" lang="ja-JP" altLang="en-US" dirty="0"/>
              <a:t>です。これを</a:t>
            </a:r>
            <a:r>
              <a:rPr kumimoji="1" lang="en-US" altLang="ja-JP" dirty="0"/>
              <a:t>1000</a:t>
            </a:r>
            <a:r>
              <a:rPr kumimoji="1" lang="ja-JP" altLang="en-US" dirty="0"/>
              <a:t>（８）に足して桁あふれを無視すれば、</a:t>
            </a:r>
            <a:r>
              <a:rPr kumimoji="1" lang="en-US" altLang="ja-JP" dirty="0"/>
              <a:t>0011</a:t>
            </a:r>
            <a:r>
              <a:rPr kumimoji="1" lang="ja-JP" altLang="en-US" dirty="0"/>
              <a:t>（３）を求めることができます。</a:t>
            </a:r>
          </a:p>
        </p:txBody>
      </p:sp>
      <p:sp>
        <p:nvSpPr>
          <p:cNvPr id="4" name="スライド番号プレースホルダー 3"/>
          <p:cNvSpPr>
            <a:spLocks noGrp="1"/>
          </p:cNvSpPr>
          <p:nvPr>
            <p:ph type="sldNum" sz="quarter" idx="10"/>
          </p:nvPr>
        </p:nvSpPr>
        <p:spPr/>
        <p:txBody>
          <a:bodyPr/>
          <a:lstStyle/>
          <a:p>
            <a:fld id="{BB630741-019D-4017-B310-73E2A202383F}" type="slidenum">
              <a:rPr kumimoji="1" lang="ja-JP" altLang="en-US" smtClean="0"/>
              <a:t>10</a:t>
            </a:fld>
            <a:endParaRPr kumimoji="1" lang="ja-JP" altLang="en-US"/>
          </a:p>
        </p:txBody>
      </p:sp>
    </p:spTree>
    <p:extLst>
      <p:ext uri="{BB962C8B-B14F-4D97-AF65-F5344CB8AC3E}">
        <p14:creationId xmlns:p14="http://schemas.microsoft.com/office/powerpoint/2010/main" val="6870297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２の補数表現を符号＋絶対値表現と勘違いしている人も居ます。符号＋絶対値表現も浮動小数点表記の一部に使われることもあるのですが、普段使うのは圧倒的に２の補数表現です。</a:t>
            </a:r>
          </a:p>
        </p:txBody>
      </p:sp>
      <p:sp>
        <p:nvSpPr>
          <p:cNvPr id="4" name="スライド番号プレースホルダー 3"/>
          <p:cNvSpPr>
            <a:spLocks noGrp="1"/>
          </p:cNvSpPr>
          <p:nvPr>
            <p:ph type="sldNum" sz="quarter" idx="10"/>
          </p:nvPr>
        </p:nvSpPr>
        <p:spPr/>
        <p:txBody>
          <a:bodyPr/>
          <a:lstStyle/>
          <a:p>
            <a:fld id="{BB630741-019D-4017-B310-73E2A202383F}" type="slidenum">
              <a:rPr kumimoji="1" lang="ja-JP" altLang="en-US" smtClean="0"/>
              <a:t>11</a:t>
            </a:fld>
            <a:endParaRPr kumimoji="1" lang="ja-JP" altLang="en-US"/>
          </a:p>
        </p:txBody>
      </p:sp>
    </p:spTree>
    <p:extLst>
      <p:ext uri="{BB962C8B-B14F-4D97-AF65-F5344CB8AC3E}">
        <p14:creationId xmlns:p14="http://schemas.microsoft.com/office/powerpoint/2010/main" val="24611495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両者とも、最上位ビット（</a:t>
            </a:r>
            <a:r>
              <a:rPr kumimoji="1" lang="en-US" altLang="ja-JP" dirty="0" err="1"/>
              <a:t>MSB:Most</a:t>
            </a:r>
            <a:r>
              <a:rPr kumimoji="1" lang="en-US" altLang="ja-JP" dirty="0"/>
              <a:t> Significant</a:t>
            </a:r>
            <a:r>
              <a:rPr kumimoji="1" lang="en-US" altLang="ja-JP" baseline="0" dirty="0"/>
              <a:t> Bit)</a:t>
            </a:r>
            <a:r>
              <a:rPr kumimoji="1" lang="ja-JP" altLang="en-US" baseline="0" dirty="0"/>
              <a:t>が、符号を表し、これが</a:t>
            </a:r>
            <a:r>
              <a:rPr kumimoji="1" lang="en-US" altLang="ja-JP" baseline="0" dirty="0"/>
              <a:t>1</a:t>
            </a:r>
            <a:r>
              <a:rPr kumimoji="1" lang="ja-JP" altLang="en-US" baseline="0" dirty="0"/>
              <a:t>の場合、負の数になります。しかし、２の補数はー</a:t>
            </a:r>
            <a:r>
              <a:rPr kumimoji="1" lang="en-US" altLang="ja-JP" baseline="0" dirty="0"/>
              <a:t>0</a:t>
            </a:r>
            <a:r>
              <a:rPr kumimoji="1" lang="ja-JP" altLang="en-US" baseline="0" dirty="0"/>
              <a:t>が存在しない、引き算が簡単にできるという利点があるのに対して、符号付き絶対値表現は特に有利な点が見当たりません。というわけで、実際のコンピュータでは２の補数が使われますが、例えば浮動小数の仮数の表現には符号付き絶対値を使います。</a:t>
            </a:r>
            <a:endParaRPr kumimoji="1" lang="ja-JP" altLang="en-US" dirty="0"/>
          </a:p>
        </p:txBody>
      </p:sp>
      <p:sp>
        <p:nvSpPr>
          <p:cNvPr id="4" name="スライド番号プレースホルダー 3"/>
          <p:cNvSpPr>
            <a:spLocks noGrp="1"/>
          </p:cNvSpPr>
          <p:nvPr>
            <p:ph type="sldNum" sz="quarter" idx="10"/>
          </p:nvPr>
        </p:nvSpPr>
        <p:spPr/>
        <p:txBody>
          <a:bodyPr/>
          <a:lstStyle/>
          <a:p>
            <a:fld id="{BB630741-019D-4017-B310-73E2A202383F}" type="slidenum">
              <a:rPr kumimoji="1" lang="ja-JP" altLang="en-US" smtClean="0"/>
              <a:t>12</a:t>
            </a:fld>
            <a:endParaRPr kumimoji="1" lang="ja-JP" altLang="en-US"/>
          </a:p>
        </p:txBody>
      </p:sp>
    </p:spTree>
    <p:extLst>
      <p:ext uri="{BB962C8B-B14F-4D97-AF65-F5344CB8AC3E}">
        <p14:creationId xmlns:p14="http://schemas.microsoft.com/office/powerpoint/2010/main" val="23994800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浮動小数点数は、表現できる範囲を広げるため、仮数</a:t>
            </a:r>
            <a:r>
              <a:rPr kumimoji="1" lang="en-US" altLang="ja-JP" dirty="0"/>
              <a:t>×</a:t>
            </a:r>
            <a:r>
              <a:rPr kumimoji="1" lang="ja-JP" altLang="en-US" dirty="0"/>
              <a:t>２の指数乗で表します。これは</a:t>
            </a:r>
            <a:r>
              <a:rPr kumimoji="1" lang="en-US" altLang="ja-JP" dirty="0"/>
              <a:t>10</a:t>
            </a:r>
            <a:r>
              <a:rPr kumimoji="1" lang="ja-JP" altLang="en-US" dirty="0"/>
              <a:t>進数の指数表現と同じです。この表現は、コンピュータ毎に別なものを使うとデータの交換ができなくなるため、</a:t>
            </a:r>
            <a:r>
              <a:rPr kumimoji="1" lang="en-US" altLang="ja-JP" dirty="0"/>
              <a:t>IEEE</a:t>
            </a:r>
            <a:r>
              <a:rPr kumimoji="1" lang="ja-JP" altLang="en-US" dirty="0"/>
              <a:t> </a:t>
            </a:r>
            <a:r>
              <a:rPr kumimoji="1" lang="en-US" altLang="ja-JP" dirty="0"/>
              <a:t>Standard</a:t>
            </a:r>
            <a:r>
              <a:rPr kumimoji="1" lang="ja-JP" altLang="en-US" dirty="0"/>
              <a:t>という国際標準に基づきます。単精度（</a:t>
            </a:r>
            <a:r>
              <a:rPr kumimoji="1" lang="en-US" altLang="ja-JP" dirty="0"/>
              <a:t>C</a:t>
            </a:r>
            <a:r>
              <a:rPr kumimoji="1" lang="ja-JP" altLang="en-US" dirty="0"/>
              <a:t>言語だと</a:t>
            </a:r>
            <a:r>
              <a:rPr kumimoji="1" lang="en-US" altLang="ja-JP" dirty="0"/>
              <a:t>float)</a:t>
            </a:r>
            <a:r>
              <a:rPr kumimoji="1" lang="ja-JP" altLang="en-US" dirty="0"/>
              <a:t>は</a:t>
            </a:r>
            <a:r>
              <a:rPr kumimoji="1" lang="en-US" altLang="ja-JP" dirty="0"/>
              <a:t>32</a:t>
            </a:r>
            <a:r>
              <a:rPr kumimoji="1" lang="ja-JP" altLang="en-US" dirty="0"/>
              <a:t>ビット、倍精度（</a:t>
            </a:r>
            <a:r>
              <a:rPr kumimoji="1" lang="en-US" altLang="ja-JP" dirty="0"/>
              <a:t>C</a:t>
            </a:r>
            <a:r>
              <a:rPr kumimoji="1" lang="ja-JP" altLang="en-US" dirty="0"/>
              <a:t>言語だと</a:t>
            </a:r>
            <a:r>
              <a:rPr kumimoji="1" lang="en-US" altLang="ja-JP" dirty="0"/>
              <a:t>double)</a:t>
            </a:r>
            <a:r>
              <a:rPr kumimoji="1" lang="ja-JP" altLang="en-US" dirty="0"/>
              <a:t>は</a:t>
            </a:r>
            <a:r>
              <a:rPr kumimoji="1" lang="en-US" altLang="ja-JP" dirty="0"/>
              <a:t>64</a:t>
            </a:r>
            <a:r>
              <a:rPr kumimoji="1" lang="ja-JP" altLang="en-US" dirty="0"/>
              <a:t>ビットで表します。このスライドで示すように指数部と仮数部を分割しています。浮動小数点表記では符号を独立させているため、仮数部は絶対値表現を使いますが、一番上の桁の</a:t>
            </a:r>
            <a:r>
              <a:rPr kumimoji="1" lang="en-US" altLang="ja-JP" dirty="0"/>
              <a:t>1</a:t>
            </a:r>
            <a:r>
              <a:rPr kumimoji="1" lang="ja-JP" altLang="en-US" dirty="0"/>
              <a:t>を省略します。また指数部は下駄履き</a:t>
            </a:r>
            <a:r>
              <a:rPr kumimoji="1" lang="en-US" altLang="ja-JP" dirty="0"/>
              <a:t>(</a:t>
            </a:r>
            <a:r>
              <a:rPr kumimoji="1" lang="ja-JP" altLang="en-US" dirty="0"/>
              <a:t>バイアス）表現を使います。また、浮動小数は、答えがぴったり仮数部の桁に収まらない場合にどのようにするか（丸め）という問題があって結構面倒です。ここでは深く突っ込まないことにします。最近は</a:t>
            </a:r>
            <a:r>
              <a:rPr kumimoji="1" lang="en-US" altLang="ja-JP" dirty="0"/>
              <a:t>AI</a:t>
            </a:r>
            <a:r>
              <a:rPr kumimoji="1" lang="ja-JP" altLang="en-US" dirty="0"/>
              <a:t>アプリケーション用に</a:t>
            </a:r>
            <a:r>
              <a:rPr kumimoji="1" lang="en-US" altLang="ja-JP" dirty="0"/>
              <a:t>16bit</a:t>
            </a:r>
            <a:r>
              <a:rPr kumimoji="1" lang="ja-JP" altLang="en-US" dirty="0"/>
              <a:t>の半精度も定義されています。</a:t>
            </a:r>
          </a:p>
        </p:txBody>
      </p:sp>
      <p:sp>
        <p:nvSpPr>
          <p:cNvPr id="4" name="スライド番号プレースホルダー 3"/>
          <p:cNvSpPr>
            <a:spLocks noGrp="1"/>
          </p:cNvSpPr>
          <p:nvPr>
            <p:ph type="sldNum" sz="quarter" idx="10"/>
          </p:nvPr>
        </p:nvSpPr>
        <p:spPr/>
        <p:txBody>
          <a:bodyPr/>
          <a:lstStyle/>
          <a:p>
            <a:fld id="{BB630741-019D-4017-B310-73E2A202383F}" type="slidenum">
              <a:rPr kumimoji="1" lang="ja-JP" altLang="en-US" smtClean="0"/>
              <a:t>13</a:t>
            </a:fld>
            <a:endParaRPr kumimoji="1" lang="ja-JP" altLang="en-US"/>
          </a:p>
        </p:txBody>
      </p:sp>
    </p:spTree>
    <p:extLst>
      <p:ext uri="{BB962C8B-B14F-4D97-AF65-F5344CB8AC3E}">
        <p14:creationId xmlns:p14="http://schemas.microsoft.com/office/powerpoint/2010/main" val="12344814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加算、減算は</a:t>
            </a:r>
            <a:r>
              <a:rPr kumimoji="1" lang="en-US" altLang="ja-JP" dirty="0" err="1"/>
              <a:t>Veirlog</a:t>
            </a:r>
            <a:r>
              <a:rPr kumimoji="1" lang="ja-JP" altLang="en-US" dirty="0"/>
              <a:t>上では単純に＋、－と書きます。最近の論理合成用の</a:t>
            </a:r>
            <a:r>
              <a:rPr kumimoji="1" lang="en-US" altLang="ja-JP" dirty="0"/>
              <a:t>CAD</a:t>
            </a:r>
            <a:r>
              <a:rPr kumimoji="1" lang="ja-JP" altLang="en-US" dirty="0"/>
              <a:t>は様々な加算器を持っていて、要求された性能とハードウェア量を考えて、適切なものを選んで使ってくれます。このため、設計者は演算器の詳細について知る必要がありません。演算器は検証が大変なので、一から作ることはしないのがふつうで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14</a:t>
            </a:fld>
            <a:endParaRPr kumimoji="1" lang="ja-JP" altLang="en-US"/>
          </a:p>
        </p:txBody>
      </p:sp>
    </p:spTree>
    <p:extLst>
      <p:ext uri="{BB962C8B-B14F-4D97-AF65-F5344CB8AC3E}">
        <p14:creationId xmlns:p14="http://schemas.microsoft.com/office/powerpoint/2010/main" val="26461066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ではまず加算器の中身から紹介しましょう。最も単純な</a:t>
            </a:r>
            <a:r>
              <a:rPr kumimoji="1" lang="en-US" altLang="ja-JP" dirty="0"/>
              <a:t>1</a:t>
            </a:r>
            <a:r>
              <a:rPr kumimoji="1" lang="ja-JP" altLang="en-US" dirty="0"/>
              <a:t>桁な加算器は、</a:t>
            </a:r>
            <a:r>
              <a:rPr kumimoji="1" lang="en-US" altLang="ja-JP" dirty="0"/>
              <a:t>A,B</a:t>
            </a:r>
            <a:r>
              <a:rPr kumimoji="1" lang="ja-JP" altLang="en-US" dirty="0" err="1"/>
              <a:t>、</a:t>
            </a:r>
            <a:r>
              <a:rPr kumimoji="1" lang="ja-JP" altLang="en-US" dirty="0"/>
              <a:t>下からの桁上（</a:t>
            </a:r>
            <a:r>
              <a:rPr kumimoji="1" lang="en-US" altLang="ja-JP" dirty="0"/>
              <a:t>Carry:</a:t>
            </a:r>
            <a:r>
              <a:rPr kumimoji="1" lang="ja-JP" altLang="en-US" dirty="0"/>
              <a:t>キャリ）</a:t>
            </a:r>
            <a:r>
              <a:rPr kumimoji="1" lang="ja-JP" altLang="en-US" dirty="0" err="1"/>
              <a:t>げ</a:t>
            </a:r>
            <a:r>
              <a:rPr kumimoji="1" lang="ja-JP" altLang="en-US" dirty="0"/>
              <a:t>入力</a:t>
            </a:r>
            <a:r>
              <a:rPr kumimoji="1" lang="en-US" altLang="ja-JP" dirty="0"/>
              <a:t>Ci</a:t>
            </a:r>
            <a:r>
              <a:rPr kumimoji="1" lang="ja-JP" altLang="en-US" dirty="0"/>
              <a:t>と、加算結果</a:t>
            </a:r>
            <a:r>
              <a:rPr kumimoji="1" lang="en-US" altLang="ja-JP" dirty="0"/>
              <a:t>S</a:t>
            </a:r>
            <a:r>
              <a:rPr kumimoji="1" lang="ja-JP" altLang="en-US" dirty="0" err="1"/>
              <a:t>、</a:t>
            </a:r>
            <a:r>
              <a:rPr kumimoji="1" lang="ja-JP" altLang="en-US" dirty="0"/>
              <a:t>上への桁上げ出力</a:t>
            </a:r>
            <a:r>
              <a:rPr kumimoji="1" lang="en-US" altLang="ja-JP" dirty="0"/>
              <a:t>Co</a:t>
            </a:r>
            <a:r>
              <a:rPr kumimoji="1" lang="ja-JP" altLang="en-US" dirty="0"/>
              <a:t>を持ちます。加算結果</a:t>
            </a:r>
            <a:r>
              <a:rPr kumimoji="1" lang="en-US" altLang="ja-JP" dirty="0"/>
              <a:t>S</a:t>
            </a:r>
            <a:r>
              <a:rPr kumimoji="1" lang="ja-JP" altLang="en-US" dirty="0"/>
              <a:t>は、</a:t>
            </a:r>
            <a:r>
              <a:rPr kumimoji="1" lang="en-US" altLang="ja-JP" dirty="0" err="1"/>
              <a:t>A+B+Ci</a:t>
            </a:r>
            <a:r>
              <a:rPr kumimoji="1" lang="ja-JP" altLang="en-US" dirty="0"/>
              <a:t>のうち奇数入力が</a:t>
            </a:r>
            <a:r>
              <a:rPr kumimoji="1" lang="en-US" altLang="ja-JP" dirty="0"/>
              <a:t>1</a:t>
            </a:r>
            <a:r>
              <a:rPr kumimoji="1" lang="ja-JP" altLang="en-US" dirty="0"/>
              <a:t>になると</a:t>
            </a:r>
            <a:r>
              <a:rPr kumimoji="1" lang="en-US" altLang="ja-JP" dirty="0"/>
              <a:t>1</a:t>
            </a:r>
            <a:r>
              <a:rPr kumimoji="1" lang="ja-JP" altLang="en-US" dirty="0"/>
              <a:t>になります。</a:t>
            </a:r>
            <a:r>
              <a:rPr kumimoji="1" lang="en-US" altLang="ja-JP" dirty="0"/>
              <a:t>Co</a:t>
            </a:r>
            <a:r>
              <a:rPr kumimoji="1" lang="ja-JP" altLang="en-US" dirty="0"/>
              <a:t>は二つ以上</a:t>
            </a:r>
            <a:r>
              <a:rPr kumimoji="1" lang="en-US" altLang="ja-JP" dirty="0"/>
              <a:t>1</a:t>
            </a:r>
            <a:r>
              <a:rPr kumimoji="1" lang="ja-JP" altLang="en-US" dirty="0"/>
              <a:t>が入力されると１になります。この</a:t>
            </a:r>
            <a:r>
              <a:rPr kumimoji="1" lang="en-US" altLang="ja-JP" dirty="0"/>
              <a:t>1</a:t>
            </a:r>
            <a:r>
              <a:rPr kumimoji="1" lang="ja-JP" altLang="en-US" dirty="0"/>
              <a:t>桁の加算器を全加算器（フルアダー）と呼びます。ちなみに</a:t>
            </a:r>
            <a:r>
              <a:rPr kumimoji="1" lang="en-US" altLang="ja-JP" dirty="0"/>
              <a:t>Ci</a:t>
            </a:r>
            <a:r>
              <a:rPr kumimoji="1" lang="ja-JP" altLang="en-US" dirty="0"/>
              <a:t>入力を持たない</a:t>
            </a:r>
            <a:r>
              <a:rPr kumimoji="1" lang="en-US" altLang="ja-JP" dirty="0"/>
              <a:t>1</a:t>
            </a:r>
            <a:r>
              <a:rPr kumimoji="1" lang="ja-JP" altLang="en-US" dirty="0"/>
              <a:t>桁の加算器を半加算器と呼びます。全加算器の</a:t>
            </a:r>
            <a:r>
              <a:rPr kumimoji="1" lang="en-US" altLang="ja-JP" dirty="0"/>
              <a:t>S</a:t>
            </a:r>
            <a:r>
              <a:rPr kumimoji="1" lang="ja-JP" altLang="en-US" dirty="0"/>
              <a:t>は、</a:t>
            </a:r>
            <a:r>
              <a:rPr kumimoji="1" lang="en-US" altLang="ja-JP" dirty="0"/>
              <a:t>NOT-AND-OR</a:t>
            </a:r>
            <a:r>
              <a:rPr kumimoji="1" lang="ja-JP" altLang="en-US" dirty="0"/>
              <a:t>のゲートで作ると簡単化がうまくいかず、組み合わせ回路の構築法通りのやや複雑な構成になります。</a:t>
            </a:r>
          </a:p>
        </p:txBody>
      </p:sp>
      <p:sp>
        <p:nvSpPr>
          <p:cNvPr id="4" name="スライド番号プレースホルダー 3"/>
          <p:cNvSpPr>
            <a:spLocks noGrp="1"/>
          </p:cNvSpPr>
          <p:nvPr>
            <p:ph type="sldNum" sz="quarter" idx="10"/>
          </p:nvPr>
        </p:nvSpPr>
        <p:spPr/>
        <p:txBody>
          <a:bodyPr/>
          <a:lstStyle/>
          <a:p>
            <a:fld id="{8BBF081B-049A-48C3-B062-7A5B1BD87A2D}" type="slidenum">
              <a:rPr kumimoji="1" lang="ja-JP" altLang="en-US" smtClean="0"/>
              <a:t>15</a:t>
            </a:fld>
            <a:endParaRPr kumimoji="1" lang="ja-JP" altLang="en-US"/>
          </a:p>
        </p:txBody>
      </p:sp>
    </p:spTree>
    <p:extLst>
      <p:ext uri="{BB962C8B-B14F-4D97-AF65-F5344CB8AC3E}">
        <p14:creationId xmlns:p14="http://schemas.microsoft.com/office/powerpoint/2010/main" val="18859837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全加算器は一桁の加算をしてくれますが、多桁の加算をするにはどうすれば良いでしょう。一番簡単なのは、人手で計算するように、下の桁から順に一桁ずつ計算して、繰り上がり（桁上げ信号）を一つ上の桁に送ってやることです。すなわち、各桁に対して一つずつ全加算器を用意し、一つ上の桁上げ入力</a:t>
            </a:r>
            <a:r>
              <a:rPr kumimoji="1" lang="en-US" altLang="ja-JP" dirty="0"/>
              <a:t>Ci</a:t>
            </a:r>
            <a:r>
              <a:rPr kumimoji="1" lang="ja-JP" altLang="en-US" dirty="0"/>
              <a:t>に、その桁の桁上げ出力を繋ぎ、全体を数珠繋ぎにします。一番下の桁上げ入力には</a:t>
            </a:r>
            <a:r>
              <a:rPr kumimoji="1" lang="en-US" altLang="ja-JP" dirty="0"/>
              <a:t>0</a:t>
            </a:r>
            <a:r>
              <a:rPr kumimoji="1" lang="ja-JP" altLang="en-US" dirty="0"/>
              <a:t>を入れます。この方法をリプルキャリアダー（順次桁上げ加算器）と呼びます。この図は</a:t>
            </a:r>
            <a:r>
              <a:rPr kumimoji="1" lang="en-US" altLang="ja-JP" dirty="0"/>
              <a:t>4</a:t>
            </a:r>
            <a:r>
              <a:rPr kumimoji="1" lang="ja-JP" altLang="en-US" dirty="0"/>
              <a:t>ビットのリプルキャリアダーで、</a:t>
            </a:r>
            <a:r>
              <a:rPr kumimoji="1" lang="en-US" altLang="ja-JP" dirty="0"/>
              <a:t>0110</a:t>
            </a:r>
            <a:r>
              <a:rPr kumimoji="1" lang="ja-JP" altLang="en-US" dirty="0"/>
              <a:t>＋</a:t>
            </a:r>
            <a:r>
              <a:rPr kumimoji="1" lang="en-US" altLang="ja-JP" dirty="0"/>
              <a:t>0011</a:t>
            </a:r>
            <a:r>
              <a:rPr kumimoji="1" lang="ja-JP" altLang="en-US" dirty="0"/>
              <a:t>を実行する様子を示します。この図では、信号線の流れにそって書いているため、一番上の桁が右に来ている点を注意してください。人手で計算するのと同じように、繰り上がりが伝搬している様子がわかります。リプルキャリアダーは、簡単に多くの桁を繋いで加算器を作ることができますが、遅延時間が桁数に比例するため、桁数が大きいほど動作速度が遅い欠点があります。</a:t>
            </a:r>
          </a:p>
        </p:txBody>
      </p:sp>
      <p:sp>
        <p:nvSpPr>
          <p:cNvPr id="4" name="スライド番号プレースホルダー 3"/>
          <p:cNvSpPr>
            <a:spLocks noGrp="1"/>
          </p:cNvSpPr>
          <p:nvPr>
            <p:ph type="sldNum" sz="quarter" idx="10"/>
          </p:nvPr>
        </p:nvSpPr>
        <p:spPr/>
        <p:txBody>
          <a:bodyPr/>
          <a:lstStyle/>
          <a:p>
            <a:fld id="{8BBF081B-049A-48C3-B062-7A5B1BD87A2D}" type="slidenum">
              <a:rPr kumimoji="1" lang="ja-JP" altLang="en-US" smtClean="0"/>
              <a:t>16</a:t>
            </a:fld>
            <a:endParaRPr kumimoji="1" lang="ja-JP" altLang="en-US"/>
          </a:p>
        </p:txBody>
      </p:sp>
    </p:spTree>
    <p:extLst>
      <p:ext uri="{BB962C8B-B14F-4D97-AF65-F5344CB8AC3E}">
        <p14:creationId xmlns:p14="http://schemas.microsoft.com/office/powerpoint/2010/main" val="16178119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したがって、リプルキャリアダーは、桁数が小さくて済む場合や、遅くてもいいからハードウェア量を節約したい場合に使われます。より高速の加算器を作る方法は色々考えられており、桁上げ先見方式（キャリルックアヘッド方式）やツリー型加算器が良く用いられます。ツリー型加算器の一つであるプリフィックス加算器は高速処理用のプロセッサで良く使われます。加算器のハードウェア量と動作速度の間にはトレードオフがあります。トレードオフとは片方を立てればもう片方が立たない関係のことをいいます。トレードオフを良く考慮して、要求に合わせた加算器が使われます。</a:t>
            </a:r>
          </a:p>
        </p:txBody>
      </p:sp>
      <p:sp>
        <p:nvSpPr>
          <p:cNvPr id="4" name="スライド番号プレースホルダー 3"/>
          <p:cNvSpPr>
            <a:spLocks noGrp="1"/>
          </p:cNvSpPr>
          <p:nvPr>
            <p:ph type="sldNum" sz="quarter" idx="10"/>
          </p:nvPr>
        </p:nvSpPr>
        <p:spPr/>
        <p:txBody>
          <a:bodyPr/>
          <a:lstStyle/>
          <a:p>
            <a:fld id="{8BBF081B-049A-48C3-B062-7A5B1BD87A2D}" type="slidenum">
              <a:rPr kumimoji="1" lang="ja-JP" altLang="en-US" smtClean="0"/>
              <a:t>17</a:t>
            </a:fld>
            <a:endParaRPr kumimoji="1" lang="ja-JP" altLang="en-US"/>
          </a:p>
        </p:txBody>
      </p:sp>
    </p:spTree>
    <p:extLst>
      <p:ext uri="{BB962C8B-B14F-4D97-AF65-F5344CB8AC3E}">
        <p14:creationId xmlns:p14="http://schemas.microsoft.com/office/powerpoint/2010/main" val="27196432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雰囲気を示すために</a:t>
            </a:r>
            <a:r>
              <a:rPr kumimoji="1" lang="en-US" altLang="ja-JP" dirty="0"/>
              <a:t>Harris</a:t>
            </a:r>
            <a:r>
              <a:rPr kumimoji="1" lang="ja-JP" altLang="en-US" dirty="0"/>
              <a:t>＆</a:t>
            </a:r>
            <a:r>
              <a:rPr kumimoji="1" lang="en-US" altLang="ja-JP" dirty="0"/>
              <a:t>Harris</a:t>
            </a:r>
            <a:r>
              <a:rPr kumimoji="1" lang="ja-JP" altLang="en-US" dirty="0"/>
              <a:t>のテキストからプレフィックスアダーを示します。それぞれの□の中の回路は比較的簡単なゲートでできています。後で紹介する排他的論理和（</a:t>
            </a:r>
            <a:r>
              <a:rPr kumimoji="1" lang="en-US" altLang="ja-JP" dirty="0"/>
              <a:t>Exclusive</a:t>
            </a:r>
            <a:r>
              <a:rPr kumimoji="1" lang="ja-JP" altLang="en-US" dirty="0"/>
              <a:t> </a:t>
            </a:r>
            <a:r>
              <a:rPr kumimoji="1" lang="en-US" altLang="ja-JP" dirty="0"/>
              <a:t>OR</a:t>
            </a:r>
            <a:r>
              <a:rPr kumimoji="1" lang="ja-JP" altLang="en-US" dirty="0"/>
              <a:t>）が使われています。リプルキャリアダーに比べて遅延は小さくなりますが、ゲート数が増えているのが分かります。</a:t>
            </a:r>
          </a:p>
        </p:txBody>
      </p:sp>
      <p:sp>
        <p:nvSpPr>
          <p:cNvPr id="4" name="スライド番号プレースホルダー 3"/>
          <p:cNvSpPr>
            <a:spLocks noGrp="1"/>
          </p:cNvSpPr>
          <p:nvPr>
            <p:ph type="sldNum" sz="quarter" idx="10"/>
          </p:nvPr>
        </p:nvSpPr>
        <p:spPr/>
        <p:txBody>
          <a:bodyPr/>
          <a:lstStyle/>
          <a:p>
            <a:fld id="{8BBF081B-049A-48C3-B062-7A5B1BD87A2D}" type="slidenum">
              <a:rPr kumimoji="1" lang="ja-JP" altLang="en-US" smtClean="0"/>
              <a:t>18</a:t>
            </a:fld>
            <a:endParaRPr kumimoji="1" lang="ja-JP" altLang="en-US"/>
          </a:p>
        </p:txBody>
      </p:sp>
    </p:spTree>
    <p:extLst>
      <p:ext uri="{BB962C8B-B14F-4D97-AF65-F5344CB8AC3E}">
        <p14:creationId xmlns:p14="http://schemas.microsoft.com/office/powerpoint/2010/main" val="30911484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これは様々な配列型加算器の例です。遅延時間の他にも出力数、消費電力などにより様々な性質を持っています。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19</a:t>
            </a:fld>
            <a:endParaRPr kumimoji="1" lang="ja-JP" altLang="en-US"/>
          </a:p>
        </p:txBody>
      </p:sp>
    </p:spTree>
    <p:extLst>
      <p:ext uri="{BB962C8B-B14F-4D97-AF65-F5344CB8AC3E}">
        <p14:creationId xmlns:p14="http://schemas.microsoft.com/office/powerpoint/2010/main" val="34037570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コンピュータは計算機という訳語で呼ばれますが、実際には演算処理ばかりやっているわけではありません。コンピュータのハードウェアの中で演算器の占める割合はそんなに大きくありません。しかし、この授業では演算器から入ります。この方が理解が楽なのです。コンピュータは様々な種類の演算処理を行いますが、これは</a:t>
            </a:r>
            <a:r>
              <a:rPr kumimoji="1" lang="en-US" altLang="ja-JP" dirty="0"/>
              <a:t>ALU</a:t>
            </a:r>
            <a:r>
              <a:rPr kumimoji="1" lang="ja-JP" altLang="en-US" dirty="0"/>
              <a:t>（</a:t>
            </a:r>
            <a:r>
              <a:rPr kumimoji="1" lang="en-US" altLang="ja-JP" dirty="0"/>
              <a:t>Arithmetic</a:t>
            </a:r>
            <a:r>
              <a:rPr kumimoji="1" lang="ja-JP" altLang="en-US" dirty="0"/>
              <a:t> </a:t>
            </a:r>
            <a:r>
              <a:rPr kumimoji="1" lang="en-US" altLang="ja-JP" dirty="0"/>
              <a:t>Logic</a:t>
            </a:r>
            <a:r>
              <a:rPr kumimoji="1" lang="ja-JP" altLang="en-US" dirty="0"/>
              <a:t> </a:t>
            </a:r>
            <a:r>
              <a:rPr kumimoji="1" lang="en-US" altLang="ja-JP" dirty="0"/>
              <a:t>Unit</a:t>
            </a:r>
            <a:r>
              <a:rPr kumimoji="1" lang="ja-JP" altLang="en-US" dirty="0"/>
              <a:t>）というハードウェアで行われます。この</a:t>
            </a:r>
            <a:r>
              <a:rPr kumimoji="1" lang="en-US" altLang="ja-JP" dirty="0"/>
              <a:t>ALU</a:t>
            </a:r>
            <a:r>
              <a:rPr kumimoji="1" lang="ja-JP" altLang="en-US" dirty="0"/>
              <a:t>は、コンピュータで実行する演算をセットにして、それから一つを選んで実行する組み合わせ回路です。なぜ、このような構成にするのでしょう？たくさん演算装置を持っているならば、これを同時に使えばもっと効率が上がるのではないでしょうか？もちろん、こうやって性能を上げる手もあるのですが、本質的にコンピュータの基本は逐次演算、つまり一つずつ命令を実行します。基本は一度に一つの命令を実行するので、一度に一つだけ演算ができれば良く、したがってこのように固めて一つの場所に入れておいて、これから一つを選んで実行するのが合理的です。すべての演算がまとまっているので、演算をしようと思ったら</a:t>
            </a:r>
            <a:r>
              <a:rPr kumimoji="1" lang="en-US" altLang="ja-JP" dirty="0"/>
              <a:t>ALU</a:t>
            </a:r>
            <a:r>
              <a:rPr kumimoji="1" lang="ja-JP" altLang="en-US" dirty="0"/>
              <a:t>を通して行うしかなく、このため</a:t>
            </a:r>
            <a:r>
              <a:rPr kumimoji="1" lang="en-US" altLang="ja-JP" dirty="0"/>
              <a:t>ALU</a:t>
            </a:r>
            <a:r>
              <a:rPr kumimoji="1" lang="ja-JP" altLang="en-US" dirty="0"/>
              <a:t>はコンピュータのデータの流れの中心に置かれます。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2</a:t>
            </a:fld>
            <a:endParaRPr kumimoji="1" lang="ja-JP" altLang="en-US"/>
          </a:p>
        </p:txBody>
      </p:sp>
    </p:spTree>
    <p:extLst>
      <p:ext uri="{BB962C8B-B14F-4D97-AF65-F5344CB8AC3E}">
        <p14:creationId xmlns:p14="http://schemas.microsoft.com/office/powerpoint/2010/main" val="40904245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加算器の研究はやりつくされており、もうこれ以上新しいものを開発する可能性はないと言われています。また、コンピュータを設計する際に演算器を一から（フルスクラッチで）設計するのは止めた方がいいです。これは、検証するのが非常に大変だからです。そこで、どうしているかというと、設計の際に動作スピードとゲート数を指定すると、</a:t>
            </a:r>
            <a:r>
              <a:rPr kumimoji="1" lang="en-US" altLang="ja-JP" dirty="0"/>
              <a:t>CAD</a:t>
            </a:r>
            <a:r>
              <a:rPr kumimoji="1" lang="ja-JP" altLang="en-US" dirty="0"/>
              <a:t>（</a:t>
            </a:r>
            <a:r>
              <a:rPr kumimoji="1" lang="en-US" altLang="ja-JP" dirty="0"/>
              <a:t>Computer</a:t>
            </a:r>
            <a:r>
              <a:rPr kumimoji="1" lang="ja-JP" altLang="en-US" dirty="0"/>
              <a:t> </a:t>
            </a:r>
            <a:r>
              <a:rPr kumimoji="1" lang="en-US" altLang="ja-JP" dirty="0"/>
              <a:t>Aided)</a:t>
            </a:r>
            <a:r>
              <a:rPr kumimoji="1" lang="ja-JP" altLang="en-US" dirty="0"/>
              <a:t>ツールが自分の持っている加算器のセットのうちなるべく要望に沿うものを自動的に選んでくれます。つまりコンピュータ設計の専門家であっても演算回路の詳細を知る必要はないと言えます。</a:t>
            </a:r>
          </a:p>
        </p:txBody>
      </p:sp>
      <p:sp>
        <p:nvSpPr>
          <p:cNvPr id="4" name="スライド番号プレースホルダー 3"/>
          <p:cNvSpPr>
            <a:spLocks noGrp="1"/>
          </p:cNvSpPr>
          <p:nvPr>
            <p:ph type="sldNum" sz="quarter" idx="10"/>
          </p:nvPr>
        </p:nvSpPr>
        <p:spPr/>
        <p:txBody>
          <a:bodyPr/>
          <a:lstStyle/>
          <a:p>
            <a:fld id="{8BBF081B-049A-48C3-B062-7A5B1BD87A2D}" type="slidenum">
              <a:rPr kumimoji="1" lang="ja-JP" altLang="en-US" smtClean="0"/>
              <a:t>20</a:t>
            </a:fld>
            <a:endParaRPr kumimoji="1" lang="ja-JP" altLang="en-US"/>
          </a:p>
        </p:txBody>
      </p:sp>
    </p:spTree>
    <p:extLst>
      <p:ext uri="{BB962C8B-B14F-4D97-AF65-F5344CB8AC3E}">
        <p14:creationId xmlns:p14="http://schemas.microsoft.com/office/powerpoint/2010/main" val="4703278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減算器は加算器を利用すれば、簡単に作ることができます。</a:t>
            </a:r>
            <a:r>
              <a:rPr kumimoji="1" lang="en-US" altLang="ja-JP" dirty="0"/>
              <a:t>2</a:t>
            </a:r>
            <a:r>
              <a:rPr kumimoji="1" lang="ja-JP" altLang="en-US" dirty="0"/>
              <a:t>の補数を使った減算を行なうには、引く数の１と０を反転し、これに１を足して２の補数を作って、引かれる数に足してやれば良いことを思い出しましょう。ここで、１と０を反転させるには</a:t>
            </a:r>
            <a:r>
              <a:rPr kumimoji="1" lang="en-US" altLang="ja-JP" dirty="0"/>
              <a:t>NOT</a:t>
            </a:r>
            <a:r>
              <a:rPr kumimoji="1" lang="ja-JP" altLang="en-US" dirty="0"/>
              <a:t>ゲート（インバータ</a:t>
            </a:r>
            <a:r>
              <a:rPr kumimoji="1" lang="en-US" altLang="ja-JP" dirty="0"/>
              <a:t>)</a:t>
            </a:r>
            <a:r>
              <a:rPr kumimoji="1" lang="ja-JP" altLang="en-US" dirty="0"/>
              <a:t>を使えば簡単にできます。</a:t>
            </a:r>
            <a:r>
              <a:rPr kumimoji="1" lang="en-US" altLang="ja-JP" dirty="0"/>
              <a:t>1</a:t>
            </a:r>
            <a:r>
              <a:rPr kumimoji="1" lang="ja-JP" altLang="en-US" dirty="0"/>
              <a:t>を足すには、順次桁上げ加算器の最下位の桁の</a:t>
            </a:r>
            <a:r>
              <a:rPr kumimoji="1" lang="en-US" altLang="ja-JP" dirty="0"/>
              <a:t>Ci</a:t>
            </a:r>
            <a:r>
              <a:rPr kumimoji="1" lang="ja-JP" altLang="en-US" dirty="0"/>
              <a:t>に入れていた</a:t>
            </a:r>
            <a:r>
              <a:rPr kumimoji="1" lang="en-US" altLang="ja-JP" dirty="0"/>
              <a:t>0</a:t>
            </a:r>
            <a:r>
              <a:rPr kumimoji="1" lang="ja-JP" altLang="en-US" dirty="0"/>
              <a:t>を</a:t>
            </a:r>
            <a:r>
              <a:rPr kumimoji="1" lang="en-US" altLang="ja-JP" dirty="0"/>
              <a:t>1</a:t>
            </a:r>
            <a:r>
              <a:rPr kumimoji="1" lang="ja-JP" altLang="en-US" dirty="0"/>
              <a:t>にすることで、簡単に実現できます。図は減算器を示します。非常に簡単に実現できていることが分かります。</a:t>
            </a:r>
          </a:p>
        </p:txBody>
      </p:sp>
      <p:sp>
        <p:nvSpPr>
          <p:cNvPr id="4" name="スライド番号プレースホルダー 3"/>
          <p:cNvSpPr>
            <a:spLocks noGrp="1"/>
          </p:cNvSpPr>
          <p:nvPr>
            <p:ph type="sldNum" sz="quarter" idx="10"/>
          </p:nvPr>
        </p:nvSpPr>
        <p:spPr/>
        <p:txBody>
          <a:bodyPr/>
          <a:lstStyle/>
          <a:p>
            <a:fld id="{8BBF081B-049A-48C3-B062-7A5B1BD87A2D}" type="slidenum">
              <a:rPr kumimoji="1" lang="ja-JP" altLang="en-US" smtClean="0"/>
              <a:t>21</a:t>
            </a:fld>
            <a:endParaRPr kumimoji="1" lang="ja-JP" altLang="en-US"/>
          </a:p>
        </p:txBody>
      </p:sp>
    </p:spTree>
    <p:extLst>
      <p:ext uri="{BB962C8B-B14F-4D97-AF65-F5344CB8AC3E}">
        <p14:creationId xmlns:p14="http://schemas.microsoft.com/office/powerpoint/2010/main" val="10857306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Verilog</a:t>
            </a:r>
            <a:r>
              <a:rPr kumimoji="1" lang="ja-JP" altLang="en-US" dirty="0"/>
              <a:t>では＋と書くと加算器、－と書くと減算器がハードウェアモジュールとして想定されます。この辺がソフトウェアとの違いです。単純に＋、－と書いただけで、実際には大きなハードウェアができてしまう場合があります。この図はリプルキャリアダーといって非常に簡単な加算器ですが、加算器にはたくさんの種類があり、速度とハードウェアの大きさが違います。これは</a:t>
            </a:r>
            <a:r>
              <a:rPr kumimoji="1" lang="en-US" altLang="ja-JP" dirty="0"/>
              <a:t>Verilog</a:t>
            </a:r>
            <a:r>
              <a:rPr kumimoji="1" lang="ja-JP" altLang="en-US" dirty="0"/>
              <a:t>で書いた記述を論理合成するときに</a:t>
            </a:r>
            <a:r>
              <a:rPr kumimoji="1" lang="en-US" altLang="ja-JP" dirty="0"/>
              <a:t>CAD</a:t>
            </a:r>
            <a:r>
              <a:rPr kumimoji="1" lang="ja-JP" altLang="en-US" dirty="0"/>
              <a:t>が判断して決めてくれます。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22</a:t>
            </a:fld>
            <a:endParaRPr kumimoji="1" lang="ja-JP" altLang="en-US"/>
          </a:p>
        </p:txBody>
      </p:sp>
    </p:spTree>
    <p:extLst>
      <p:ext uri="{BB962C8B-B14F-4D97-AF65-F5344CB8AC3E}">
        <p14:creationId xmlns:p14="http://schemas.microsoft.com/office/powerpoint/2010/main" val="19637479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では他にはコンピュータではどのような演算を行うのでしょうか？まず論理演算があります。論理積</a:t>
            </a:r>
            <a:r>
              <a:rPr kumimoji="1" lang="en-US" altLang="ja-JP" dirty="0"/>
              <a:t>AND</a:t>
            </a:r>
            <a:r>
              <a:rPr kumimoji="1" lang="ja-JP" altLang="en-US" dirty="0"/>
              <a:t>は</a:t>
            </a:r>
            <a:r>
              <a:rPr kumimoji="1" lang="en-US" altLang="ja-JP" dirty="0"/>
              <a:t>Verilog</a:t>
            </a:r>
            <a:r>
              <a:rPr kumimoji="1" lang="ja-JP" altLang="en-US" dirty="0"/>
              <a:t>の演算子では＆で表し、二つの入力が共に１の時だけ出力が１になります。多桁の</a:t>
            </a:r>
            <a:r>
              <a:rPr kumimoji="1" lang="en-US" altLang="ja-JP" dirty="0"/>
              <a:t>2</a:t>
            </a:r>
            <a:r>
              <a:rPr kumimoji="1" lang="ja-JP" altLang="en-US" dirty="0"/>
              <a:t>進数の場合、それぞれの桁の論理積をとります。この操作は、マスク操作といってある特定の桁が１かどうか判断するのに使います。これに対して論理和</a:t>
            </a:r>
            <a:r>
              <a:rPr kumimoji="1" lang="en-US" altLang="ja-JP" dirty="0"/>
              <a:t>OR</a:t>
            </a:r>
            <a:r>
              <a:rPr kumimoji="1" lang="ja-JP" altLang="en-US" dirty="0"/>
              <a:t>は</a:t>
            </a:r>
            <a:r>
              <a:rPr kumimoji="1" lang="en-US" altLang="ja-JP" dirty="0"/>
              <a:t>Verilog</a:t>
            </a:r>
            <a:r>
              <a:rPr kumimoji="1" lang="ja-JP" altLang="en-US" dirty="0"/>
              <a:t>演算子では｜で表し、どちらか片方の入力が１の時に出力が１になります。</a:t>
            </a:r>
            <a:r>
              <a:rPr kumimoji="1" lang="en-US" altLang="ja-JP" dirty="0"/>
              <a:t>AND</a:t>
            </a:r>
            <a:r>
              <a:rPr kumimoji="1" lang="ja-JP" altLang="en-US" dirty="0"/>
              <a:t>と同様、多桁の場合、対応するビットの間の</a:t>
            </a:r>
            <a:r>
              <a:rPr kumimoji="1" lang="en-US" altLang="ja-JP" dirty="0"/>
              <a:t>OR</a:t>
            </a:r>
            <a:r>
              <a:rPr kumimoji="1" lang="ja-JP" altLang="en-US" dirty="0"/>
              <a:t>になります。この二つの演算子は</a:t>
            </a:r>
            <a:r>
              <a:rPr kumimoji="1" lang="en-US" altLang="ja-JP" dirty="0"/>
              <a:t>Verilog</a:t>
            </a:r>
            <a:r>
              <a:rPr kumimoji="1" lang="ja-JP" altLang="en-US" dirty="0"/>
              <a:t>と</a:t>
            </a:r>
            <a:r>
              <a:rPr kumimoji="1" lang="en-US" altLang="ja-JP" dirty="0"/>
              <a:t>C</a:t>
            </a:r>
            <a:r>
              <a:rPr kumimoji="1" lang="ja-JP" altLang="en-US" dirty="0"/>
              <a:t>で同じです。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23</a:t>
            </a:fld>
            <a:endParaRPr kumimoji="1" lang="ja-JP" altLang="en-US"/>
          </a:p>
        </p:txBody>
      </p:sp>
    </p:spTree>
    <p:extLst>
      <p:ext uri="{BB962C8B-B14F-4D97-AF65-F5344CB8AC3E}">
        <p14:creationId xmlns:p14="http://schemas.microsoft.com/office/powerpoint/2010/main" val="12880422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AND</a:t>
            </a:r>
            <a:r>
              <a:rPr kumimoji="1" lang="ja-JP" altLang="en-US" dirty="0" err="1"/>
              <a:t>、</a:t>
            </a:r>
            <a:r>
              <a:rPr kumimoji="1" lang="en-US" altLang="ja-JP" dirty="0"/>
              <a:t>OR</a:t>
            </a:r>
            <a:r>
              <a:rPr kumimoji="1" lang="ja-JP" altLang="en-US" dirty="0"/>
              <a:t>は各桁の論理積、論理和なので、単にゲートを並べれば良いです。ハードウェアのコストは高くありません。</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24</a:t>
            </a:fld>
            <a:endParaRPr kumimoji="1" lang="ja-JP" altLang="en-US"/>
          </a:p>
        </p:txBody>
      </p:sp>
    </p:spTree>
    <p:extLst>
      <p:ext uri="{BB962C8B-B14F-4D97-AF65-F5344CB8AC3E}">
        <p14:creationId xmlns:p14="http://schemas.microsoft.com/office/powerpoint/2010/main" val="673656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反転（</a:t>
            </a:r>
            <a:r>
              <a:rPr kumimoji="1" lang="en-US" altLang="ja-JP" dirty="0"/>
              <a:t>NOT)</a:t>
            </a:r>
            <a:r>
              <a:rPr kumimoji="1" lang="ja-JP" altLang="en-US" dirty="0"/>
              <a:t>は、入力の１・０をひっくり返して出力します。これは単項演算子といって入力をひとつだけ取ります。</a:t>
            </a:r>
            <a:r>
              <a:rPr kumimoji="1" lang="en-US" altLang="ja-JP" dirty="0"/>
              <a:t>Verilog</a:t>
            </a:r>
            <a:r>
              <a:rPr kumimoji="1" lang="ja-JP" altLang="en-US" dirty="0"/>
              <a:t>演算子では～で表します。排他的論理和（</a:t>
            </a:r>
            <a:r>
              <a:rPr kumimoji="1" lang="en-US" altLang="ja-JP" dirty="0" err="1"/>
              <a:t>ExclusiveOR</a:t>
            </a:r>
            <a:r>
              <a:rPr kumimoji="1" lang="ja-JP" altLang="en-US" dirty="0"/>
              <a:t>：</a:t>
            </a:r>
            <a:r>
              <a:rPr kumimoji="1" lang="en-US" altLang="ja-JP" dirty="0"/>
              <a:t>Ex-OR)</a:t>
            </a:r>
            <a:r>
              <a:rPr kumimoji="1" lang="ja-JP" altLang="en-US" dirty="0"/>
              <a:t>は、</a:t>
            </a:r>
            <a:r>
              <a:rPr kumimoji="1" lang="en-US" altLang="ja-JP" dirty="0"/>
              <a:t>2</a:t>
            </a:r>
            <a:r>
              <a:rPr kumimoji="1" lang="ja-JP" altLang="en-US" dirty="0" err="1"/>
              <a:t>つの</a:t>
            </a:r>
            <a:r>
              <a:rPr kumimoji="1" lang="ja-JP" altLang="en-US" dirty="0"/>
              <a:t>入力が同じの時には</a:t>
            </a:r>
            <a:r>
              <a:rPr kumimoji="1" lang="en-US" altLang="ja-JP" dirty="0"/>
              <a:t>0</a:t>
            </a:r>
            <a:r>
              <a:rPr kumimoji="1" lang="ja-JP" altLang="en-US" dirty="0" err="1"/>
              <a:t>、</a:t>
            </a:r>
            <a:r>
              <a:rPr kumimoji="1" lang="ja-JP" altLang="en-US" dirty="0"/>
              <a:t>違っている場合は１を出力します。</a:t>
            </a:r>
            <a:r>
              <a:rPr kumimoji="1" lang="en-US" altLang="ja-JP" dirty="0"/>
              <a:t>Verilog</a:t>
            </a:r>
            <a:r>
              <a:rPr kumimoji="1" lang="ja-JP" altLang="en-US" dirty="0"/>
              <a:t>演算子では＾です。</a:t>
            </a:r>
            <a:r>
              <a:rPr kumimoji="1" lang="en-US" altLang="ja-JP" dirty="0"/>
              <a:t>NOT</a:t>
            </a:r>
            <a:r>
              <a:rPr kumimoji="1" lang="ja-JP" altLang="en-US" dirty="0"/>
              <a:t>と</a:t>
            </a:r>
            <a:r>
              <a:rPr kumimoji="1" lang="en-US" altLang="ja-JP" dirty="0"/>
              <a:t>Ex-OR</a:t>
            </a:r>
            <a:r>
              <a:rPr kumimoji="1" lang="ja-JP" altLang="en-US" dirty="0"/>
              <a:t>は、</a:t>
            </a:r>
            <a:r>
              <a:rPr kumimoji="1" lang="en-US" altLang="ja-JP" dirty="0"/>
              <a:t>Verilog</a:t>
            </a:r>
            <a:r>
              <a:rPr kumimoji="1" lang="ja-JP" altLang="en-US" dirty="0"/>
              <a:t>の演算子が</a:t>
            </a:r>
            <a:r>
              <a:rPr kumimoji="1" lang="en-US" altLang="ja-JP" dirty="0"/>
              <a:t>C</a:t>
            </a:r>
            <a:r>
              <a:rPr kumimoji="1" lang="ja-JP" altLang="en-US" dirty="0"/>
              <a:t>言語と違っているので注意しましょう。</a:t>
            </a:r>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25</a:t>
            </a:fld>
            <a:endParaRPr kumimoji="1" lang="ja-JP" altLang="en-US"/>
          </a:p>
        </p:txBody>
      </p:sp>
    </p:spTree>
    <p:extLst>
      <p:ext uri="{BB962C8B-B14F-4D97-AF65-F5344CB8AC3E}">
        <p14:creationId xmlns:p14="http://schemas.microsoft.com/office/powerpoint/2010/main" val="42908026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シフト操作はビットを左右にずらす操作です。左方向にずらす左シフト（</a:t>
            </a:r>
            <a:r>
              <a:rPr kumimoji="1" lang="en-US" altLang="ja-JP" dirty="0"/>
              <a:t>Shift Left)</a:t>
            </a:r>
            <a:r>
              <a:rPr kumimoji="1" lang="ja-JP" altLang="en-US" dirty="0"/>
              <a:t>は、</a:t>
            </a:r>
            <a:r>
              <a:rPr kumimoji="1" lang="en-US" altLang="ja-JP" dirty="0"/>
              <a:t>Verilog</a:t>
            </a:r>
            <a:r>
              <a:rPr kumimoji="1" lang="ja-JP" altLang="en-US" dirty="0"/>
              <a:t>でも</a:t>
            </a:r>
            <a:r>
              <a:rPr kumimoji="1" lang="en-US" altLang="ja-JP" dirty="0"/>
              <a:t>C</a:t>
            </a:r>
            <a:r>
              <a:rPr kumimoji="1" lang="ja-JP" altLang="en-US" dirty="0"/>
              <a:t>言語と同じく＜＜という演算子で表し、ずらす桁数を＜＜の後に記して表します。最も下の桁（</a:t>
            </a:r>
            <a:r>
              <a:rPr kumimoji="1" lang="en-US" altLang="ja-JP" dirty="0"/>
              <a:t>Least</a:t>
            </a:r>
            <a:r>
              <a:rPr kumimoji="1" lang="ja-JP" altLang="en-US" dirty="0"/>
              <a:t> </a:t>
            </a:r>
            <a:r>
              <a:rPr kumimoji="1" lang="en-US" altLang="ja-JP" dirty="0"/>
              <a:t>Significant</a:t>
            </a:r>
            <a:r>
              <a:rPr kumimoji="1" lang="ja-JP" altLang="en-US" dirty="0"/>
              <a:t> </a:t>
            </a:r>
            <a:r>
              <a:rPr kumimoji="1" lang="en-US" altLang="ja-JP" dirty="0" err="1"/>
              <a:t>Bit:LSB</a:t>
            </a:r>
            <a:r>
              <a:rPr kumimoji="1" lang="en-US" altLang="ja-JP" dirty="0"/>
              <a:t>)</a:t>
            </a:r>
            <a:r>
              <a:rPr kumimoji="1" lang="ja-JP" altLang="en-US" dirty="0"/>
              <a:t>のずらした分には</a:t>
            </a:r>
            <a:r>
              <a:rPr kumimoji="1" lang="en-US" altLang="ja-JP" dirty="0"/>
              <a:t>0</a:t>
            </a:r>
            <a:r>
              <a:rPr kumimoji="1" lang="ja-JP" altLang="en-US" dirty="0"/>
              <a:t>を詰めるのが普通で、これを論理シフトと呼びます。論理左シフトは、数を</a:t>
            </a:r>
            <a:r>
              <a:rPr kumimoji="1" lang="en-US" altLang="ja-JP" dirty="0"/>
              <a:t>2</a:t>
            </a:r>
            <a:r>
              <a:rPr kumimoji="1" lang="ja-JP" altLang="en-US" dirty="0"/>
              <a:t>倍、</a:t>
            </a:r>
            <a:r>
              <a:rPr kumimoji="1" lang="en-US" altLang="ja-JP" dirty="0"/>
              <a:t>4</a:t>
            </a:r>
            <a:r>
              <a:rPr kumimoji="1" lang="ja-JP" altLang="en-US" dirty="0"/>
              <a:t>倍、</a:t>
            </a:r>
            <a:r>
              <a:rPr kumimoji="1" lang="en-US" altLang="ja-JP" dirty="0"/>
              <a:t>8</a:t>
            </a:r>
            <a:r>
              <a:rPr kumimoji="1" lang="ja-JP" altLang="en-US" dirty="0"/>
              <a:t>倍にすることに相当します。</a:t>
            </a:r>
            <a:endParaRPr kumimoji="1" lang="en-US" altLang="ja-JP" dirty="0"/>
          </a:p>
          <a:p>
            <a:r>
              <a:rPr kumimoji="1" lang="ja-JP" altLang="en-US" dirty="0"/>
              <a:t>一方、右方向にずらす右シフト（</a:t>
            </a:r>
            <a:r>
              <a:rPr kumimoji="1" lang="en-US" altLang="ja-JP" dirty="0"/>
              <a:t>Shift</a:t>
            </a:r>
            <a:r>
              <a:rPr kumimoji="1" lang="ja-JP" altLang="en-US" dirty="0"/>
              <a:t> </a:t>
            </a:r>
            <a:r>
              <a:rPr kumimoji="1" lang="en-US" altLang="ja-JP" dirty="0"/>
              <a:t>Right)</a:t>
            </a:r>
            <a:r>
              <a:rPr kumimoji="1" lang="ja-JP" altLang="en-US" dirty="0"/>
              <a:t>は、</a:t>
            </a:r>
            <a:r>
              <a:rPr kumimoji="1" lang="en-US" altLang="ja-JP" dirty="0"/>
              <a:t>Verilog</a:t>
            </a:r>
            <a:r>
              <a:rPr kumimoji="1" lang="ja-JP" altLang="en-US" dirty="0"/>
              <a:t>では＞＞という演算子で表し、ずらす桁数を同様に後ろに書いて示します。最も上の桁（</a:t>
            </a:r>
            <a:r>
              <a:rPr kumimoji="1" lang="en-US" altLang="ja-JP" dirty="0"/>
              <a:t>Most</a:t>
            </a:r>
            <a:r>
              <a:rPr kumimoji="1" lang="ja-JP" altLang="en-US" dirty="0"/>
              <a:t> </a:t>
            </a:r>
            <a:r>
              <a:rPr kumimoji="1" lang="en-US" altLang="ja-JP" dirty="0"/>
              <a:t>Significant</a:t>
            </a:r>
            <a:r>
              <a:rPr kumimoji="1" lang="ja-JP" altLang="en-US" dirty="0"/>
              <a:t> </a:t>
            </a:r>
            <a:r>
              <a:rPr kumimoji="1" lang="en-US" altLang="ja-JP" dirty="0" err="1"/>
              <a:t>Bit:MSB</a:t>
            </a:r>
            <a:r>
              <a:rPr kumimoji="1" lang="en-US" altLang="ja-JP" dirty="0"/>
              <a:t>)</a:t>
            </a:r>
            <a:r>
              <a:rPr kumimoji="1" lang="ja-JP" altLang="en-US" dirty="0"/>
              <a:t>のずれた分には</a:t>
            </a:r>
            <a:r>
              <a:rPr kumimoji="1" lang="en-US" altLang="ja-JP" dirty="0"/>
              <a:t>0</a:t>
            </a:r>
            <a:r>
              <a:rPr kumimoji="1" lang="ja-JP" altLang="en-US" dirty="0"/>
              <a:t>を詰めるので、元の数を１／２、１／４、</a:t>
            </a:r>
            <a:r>
              <a:rPr kumimoji="1" lang="en-US" altLang="ja-JP" dirty="0"/>
              <a:t>1</a:t>
            </a:r>
            <a:r>
              <a:rPr kumimoji="1" lang="ja-JP" altLang="en-US" dirty="0"/>
              <a:t>／８</a:t>
            </a:r>
            <a:r>
              <a:rPr kumimoji="1" lang="en-US" altLang="ja-JP" dirty="0"/>
              <a:t>…</a:t>
            </a:r>
            <a:r>
              <a:rPr kumimoji="1" lang="ja-JP" altLang="en-US" dirty="0"/>
              <a:t>にすることに相当します。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26</a:t>
            </a:fld>
            <a:endParaRPr kumimoji="1" lang="ja-JP" altLang="en-US"/>
          </a:p>
        </p:txBody>
      </p:sp>
    </p:spTree>
    <p:extLst>
      <p:ext uri="{BB962C8B-B14F-4D97-AF65-F5344CB8AC3E}">
        <p14:creationId xmlns:p14="http://schemas.microsoft.com/office/powerpoint/2010/main" val="41250510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シフトを行うハードウェアは、固定ビットのシフトならば線の繋ぎ変えで済むので簡単です。しかし任意のビット数のシフトは結構大変で、</a:t>
            </a:r>
            <a:r>
              <a:rPr kumimoji="1" lang="en-US" altLang="ja-JP" dirty="0"/>
              <a:t>Barrel</a:t>
            </a:r>
            <a:r>
              <a:rPr kumimoji="1" lang="ja-JP" altLang="en-US" dirty="0"/>
              <a:t> </a:t>
            </a:r>
            <a:r>
              <a:rPr kumimoji="1" lang="en-US" altLang="ja-JP" dirty="0"/>
              <a:t>Shifter</a:t>
            </a:r>
            <a:r>
              <a:rPr kumimoji="1" lang="ja-JP" altLang="en-US" dirty="0"/>
              <a:t>や</a:t>
            </a:r>
            <a:r>
              <a:rPr kumimoji="1" lang="en-US" altLang="ja-JP" dirty="0"/>
              <a:t>Funnel</a:t>
            </a:r>
            <a:r>
              <a:rPr kumimoji="1" lang="ja-JP" altLang="en-US" dirty="0"/>
              <a:t> </a:t>
            </a:r>
            <a:r>
              <a:rPr kumimoji="1" lang="en-US" altLang="ja-JP" dirty="0"/>
              <a:t>Shifter</a:t>
            </a:r>
            <a:r>
              <a:rPr kumimoji="1" lang="ja-JP" altLang="en-US" dirty="0"/>
              <a:t>など専用のハードウェアが考案されています。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27</a:t>
            </a:fld>
            <a:endParaRPr kumimoji="1" lang="ja-JP" altLang="en-US"/>
          </a:p>
        </p:txBody>
      </p:sp>
    </p:spTree>
    <p:extLst>
      <p:ext uri="{BB962C8B-B14F-4D97-AF65-F5344CB8AC3E}">
        <p14:creationId xmlns:p14="http://schemas.microsoft.com/office/powerpoint/2010/main" val="24075042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シフト操作の中で論理右シフトは、ずらした隙間に</a:t>
            </a:r>
            <a:r>
              <a:rPr kumimoji="1" lang="en-US" altLang="ja-JP" dirty="0"/>
              <a:t>0</a:t>
            </a:r>
            <a:r>
              <a:rPr kumimoji="1" lang="ja-JP" altLang="en-US" dirty="0"/>
              <a:t>を詰めるため、ずらしたことにより符号ビットが</a:t>
            </a:r>
            <a:r>
              <a:rPr kumimoji="1" lang="en-US" altLang="ja-JP" dirty="0"/>
              <a:t>0</a:t>
            </a:r>
            <a:r>
              <a:rPr kumimoji="1" lang="ja-JP" altLang="en-US" dirty="0"/>
              <a:t>になってしまいます。負の数を右シフトさせても負の数の属性を維持するためには、ずらした隙間には符号ビットが１の時は１、</a:t>
            </a:r>
            <a:r>
              <a:rPr kumimoji="1" lang="en-US" altLang="ja-JP" dirty="0"/>
              <a:t>0</a:t>
            </a:r>
            <a:r>
              <a:rPr kumimoji="1" lang="ja-JP" altLang="en-US" dirty="0"/>
              <a:t>の時は</a:t>
            </a:r>
            <a:r>
              <a:rPr kumimoji="1" lang="en-US" altLang="ja-JP" dirty="0"/>
              <a:t>0</a:t>
            </a:r>
            <a:r>
              <a:rPr kumimoji="1" lang="ja-JP" altLang="en-US" dirty="0"/>
              <a:t>を詰める必要があります。これを行うのが算術シフトです。この記号は</a:t>
            </a:r>
            <a:r>
              <a:rPr kumimoji="1" lang="en-US" altLang="ja-JP" dirty="0"/>
              <a:t>Verilog</a:t>
            </a:r>
            <a:r>
              <a:rPr kumimoji="1" lang="ja-JP" altLang="en-US"/>
              <a:t>演算子ではこの書き方はちょっと特殊で、後</a:t>
            </a:r>
            <a:r>
              <a:rPr kumimoji="1" lang="ja-JP" altLang="en-US" dirty="0"/>
              <a:t>に紹介します。これで</a:t>
            </a:r>
            <a:r>
              <a:rPr kumimoji="1" lang="en-US" altLang="ja-JP" dirty="0"/>
              <a:t>ALU</a:t>
            </a:r>
            <a:r>
              <a:rPr kumimoji="1" lang="ja-JP" altLang="en-US" dirty="0"/>
              <a:t>で行う演算を概ね紹介しました。では</a:t>
            </a:r>
            <a:r>
              <a:rPr kumimoji="1" lang="en-US" altLang="ja-JP" dirty="0"/>
              <a:t>ALU</a:t>
            </a:r>
            <a:r>
              <a:rPr kumimoji="1" lang="ja-JP" altLang="en-US" dirty="0"/>
              <a:t>を</a:t>
            </a:r>
            <a:r>
              <a:rPr kumimoji="1" lang="en-US" altLang="ja-JP" dirty="0"/>
              <a:t>Verilog</a:t>
            </a:r>
            <a:r>
              <a:rPr kumimoji="1" lang="ja-JP" altLang="en-US" dirty="0"/>
              <a:t>で書いてみましょう。</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28</a:t>
            </a:fld>
            <a:endParaRPr kumimoji="1" lang="ja-JP" altLang="en-US"/>
          </a:p>
        </p:txBody>
      </p:sp>
    </p:spTree>
    <p:extLst>
      <p:ext uri="{BB962C8B-B14F-4D97-AF65-F5344CB8AC3E}">
        <p14:creationId xmlns:p14="http://schemas.microsoft.com/office/powerpoint/2010/main" val="26782433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前回同様の操作で</a:t>
            </a:r>
            <a:r>
              <a:rPr kumimoji="1" lang="en-US" altLang="ja-JP" dirty="0"/>
              <a:t>2kai.tar</a:t>
            </a:r>
            <a:r>
              <a:rPr kumimoji="1" lang="ja-JP" altLang="en-US" dirty="0"/>
              <a:t>をダウンロードし、</a:t>
            </a:r>
            <a:r>
              <a:rPr kumimoji="1" lang="en-US" altLang="ja-JP" dirty="0"/>
              <a:t>tar </a:t>
            </a:r>
            <a:r>
              <a:rPr kumimoji="1" lang="en-US" altLang="ja-JP" dirty="0" err="1"/>
              <a:t>xvf</a:t>
            </a:r>
            <a:r>
              <a:rPr kumimoji="1" lang="ja-JP" altLang="en-US" dirty="0"/>
              <a:t>で解凍します。ここで、</a:t>
            </a:r>
            <a:r>
              <a:rPr kumimoji="1" lang="en-US" altLang="ja-JP" dirty="0" err="1"/>
              <a:t>alu.v</a:t>
            </a:r>
            <a:r>
              <a:rPr kumimoji="1" lang="ja-JP" altLang="en-US" dirty="0"/>
              <a:t>が</a:t>
            </a:r>
            <a:r>
              <a:rPr kumimoji="1" lang="en-US" altLang="ja-JP" dirty="0"/>
              <a:t>ALU</a:t>
            </a:r>
            <a:r>
              <a:rPr kumimoji="1" lang="ja-JP" altLang="en-US" dirty="0"/>
              <a:t>の記述です。</a:t>
            </a:r>
            <a:r>
              <a:rPr kumimoji="1" lang="en-US" altLang="ja-JP" dirty="0"/>
              <a:t>module</a:t>
            </a:r>
            <a:r>
              <a:rPr kumimoji="1" lang="ja-JP" altLang="en-US" dirty="0"/>
              <a:t>文は前回同様ですが、この</a:t>
            </a:r>
            <a:r>
              <a:rPr kumimoji="1" lang="en-US" altLang="ja-JP" dirty="0"/>
              <a:t>ALU</a:t>
            </a:r>
            <a:r>
              <a:rPr kumimoji="1" lang="ja-JP" altLang="en-US" dirty="0"/>
              <a:t>の場合、入力と出力を</a:t>
            </a:r>
            <a:r>
              <a:rPr kumimoji="1" lang="en-US" altLang="ja-JP" dirty="0"/>
              <a:t>16</a:t>
            </a:r>
            <a:r>
              <a:rPr kumimoji="1" lang="ja-JP" altLang="en-US" dirty="0"/>
              <a:t>ビット、選択入力</a:t>
            </a:r>
            <a:r>
              <a:rPr kumimoji="1" lang="en-US" altLang="ja-JP" dirty="0"/>
              <a:t>s</a:t>
            </a:r>
            <a:r>
              <a:rPr kumimoji="1" lang="ja-JP" altLang="en-US" dirty="0"/>
              <a:t>は</a:t>
            </a:r>
            <a:r>
              <a:rPr kumimoji="1" lang="en-US" altLang="ja-JP" dirty="0"/>
              <a:t>3</a:t>
            </a:r>
            <a:r>
              <a:rPr kumimoji="1" lang="ja-JP" altLang="en-US" dirty="0"/>
              <a:t>ビットです。これを表すのに多桁のバス表示を使います。次に</a:t>
            </a:r>
            <a:r>
              <a:rPr kumimoji="1" lang="en-US" altLang="ja-JP" dirty="0"/>
              <a:t>s</a:t>
            </a:r>
            <a:r>
              <a:rPr kumimoji="1" lang="ja-JP" altLang="en-US" dirty="0"/>
              <a:t>の値に応じて</a:t>
            </a:r>
            <a:r>
              <a:rPr kumimoji="1" lang="ja-JP" altLang="en-US" dirty="0" err="1"/>
              <a:t>ｙ</a:t>
            </a:r>
            <a:r>
              <a:rPr kumimoji="1" lang="ja-JP" altLang="en-US" dirty="0"/>
              <a:t>に</a:t>
            </a:r>
            <a:r>
              <a:rPr kumimoji="1" lang="en-US" altLang="ja-JP" dirty="0"/>
              <a:t>a</a:t>
            </a:r>
            <a:r>
              <a:rPr kumimoji="1" lang="ja-JP" altLang="en-US" dirty="0"/>
              <a:t>と</a:t>
            </a:r>
            <a:r>
              <a:rPr kumimoji="1" lang="ja-JP" altLang="en-US" dirty="0" err="1"/>
              <a:t>ｂ</a:t>
            </a:r>
            <a:r>
              <a:rPr kumimoji="1" lang="ja-JP" altLang="en-US" dirty="0"/>
              <a:t>の様々な演算結果を出力するために、選択演算子を使います。また多桁の数を表現する方法も使っています。順に説明しましょう。</a:t>
            </a:r>
            <a:endParaRPr kumimoji="1" lang="en-US" altLang="ja-JP" dirty="0"/>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29</a:t>
            </a:fld>
            <a:endParaRPr kumimoji="1" lang="ja-JP" altLang="en-US"/>
          </a:p>
        </p:txBody>
      </p:sp>
    </p:spTree>
    <p:extLst>
      <p:ext uri="{BB962C8B-B14F-4D97-AF65-F5344CB8AC3E}">
        <p14:creationId xmlns:p14="http://schemas.microsoft.com/office/powerpoint/2010/main" val="4128259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ALU</a:t>
            </a:r>
            <a:r>
              <a:rPr kumimoji="1" lang="ja-JP" altLang="en-US" dirty="0"/>
              <a:t>は、この図で示すように、２つの入力</a:t>
            </a:r>
            <a:r>
              <a:rPr kumimoji="1" lang="en-US" altLang="ja-JP" dirty="0"/>
              <a:t>A,B</a:t>
            </a:r>
            <a:r>
              <a:rPr kumimoji="1" lang="ja-JP" altLang="en-US" dirty="0"/>
              <a:t>を持ち、これに対して演算を行い、結果を</a:t>
            </a:r>
            <a:r>
              <a:rPr kumimoji="1" lang="en-US" altLang="ja-JP" dirty="0"/>
              <a:t>Y</a:t>
            </a:r>
            <a:r>
              <a:rPr kumimoji="1" lang="ja-JP" altLang="en-US" dirty="0"/>
              <a:t>から出します。どのような演算を行うかを選択入力</a:t>
            </a:r>
            <a:r>
              <a:rPr kumimoji="1" lang="en-US" altLang="ja-JP" dirty="0"/>
              <a:t>S</a:t>
            </a:r>
            <a:r>
              <a:rPr kumimoji="1" lang="ja-JP" altLang="en-US" dirty="0"/>
              <a:t>によって選ぶことができます。例えば</a:t>
            </a:r>
            <a:r>
              <a:rPr kumimoji="1" lang="en-US" altLang="ja-JP" dirty="0"/>
              <a:t>S</a:t>
            </a:r>
            <a:r>
              <a:rPr kumimoji="1" lang="ja-JP" altLang="en-US" dirty="0"/>
              <a:t>が３ビットならば、８種類の演算を選ぶことができます。ここでは大変簡単な演算を８つ選んで行うことができる</a:t>
            </a:r>
            <a:r>
              <a:rPr kumimoji="1" lang="en-US" altLang="ja-JP" dirty="0"/>
              <a:t>ALU</a:t>
            </a:r>
            <a:r>
              <a:rPr kumimoji="1" lang="ja-JP" altLang="en-US" dirty="0"/>
              <a:t>の例を紹介しましょう。</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a:t>
            </a:fld>
            <a:endParaRPr kumimoji="1" lang="ja-JP" altLang="en-US"/>
          </a:p>
        </p:txBody>
      </p:sp>
    </p:spTree>
    <p:extLst>
      <p:ext uri="{BB962C8B-B14F-4D97-AF65-F5344CB8AC3E}">
        <p14:creationId xmlns:p14="http://schemas.microsoft.com/office/powerpoint/2010/main" val="250597202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信号線、データは、多数のビットの束として表す方が便利が場合があります。このような信号をバスと呼びます。信号線をバスとして定義するためには、信号名の後に大括弧で</a:t>
            </a:r>
            <a:r>
              <a:rPr kumimoji="1" lang="en-US" altLang="ja-JP" dirty="0"/>
              <a:t>MSB(</a:t>
            </a:r>
            <a:r>
              <a:rPr kumimoji="1" lang="ja-JP" altLang="en-US" dirty="0"/>
              <a:t>一番上の桁）と</a:t>
            </a:r>
            <a:r>
              <a:rPr kumimoji="1" lang="en-US" altLang="ja-JP" dirty="0"/>
              <a:t>LSB</a:t>
            </a:r>
            <a:r>
              <a:rPr kumimoji="1" lang="ja-JP" altLang="en-US" dirty="0"/>
              <a:t>（一番下の桁）を指定します。例えば</a:t>
            </a:r>
            <a:r>
              <a:rPr kumimoji="1" lang="en-US" altLang="ja-JP" dirty="0"/>
              <a:t>input</a:t>
            </a:r>
            <a:r>
              <a:rPr kumimoji="1" lang="ja-JP" altLang="en-US" dirty="0"/>
              <a:t>　</a:t>
            </a:r>
            <a:r>
              <a:rPr kumimoji="1" lang="en-US" altLang="ja-JP" dirty="0"/>
              <a:t>a [15:0]</a:t>
            </a:r>
            <a:r>
              <a:rPr kumimoji="1" lang="ja-JP" altLang="en-US" dirty="0"/>
              <a:t>は</a:t>
            </a:r>
            <a:r>
              <a:rPr kumimoji="1" lang="en-US" altLang="ja-JP" dirty="0"/>
              <a:t>16</a:t>
            </a:r>
            <a:r>
              <a:rPr kumimoji="1" lang="ja-JP" altLang="en-US" dirty="0"/>
              <a:t>ビットの入力を表します。</a:t>
            </a:r>
            <a:r>
              <a:rPr kumimoji="1" lang="en-US" altLang="ja-JP" dirty="0"/>
              <a:t>LSB</a:t>
            </a:r>
            <a:r>
              <a:rPr kumimoji="1" lang="ja-JP" altLang="en-US" dirty="0"/>
              <a:t>は</a:t>
            </a:r>
            <a:r>
              <a:rPr kumimoji="1" lang="en-US" altLang="ja-JP" dirty="0"/>
              <a:t>0</a:t>
            </a:r>
            <a:r>
              <a:rPr kumimoji="1" lang="ja-JP" altLang="en-US" dirty="0"/>
              <a:t>である必要はないのですが、この授業では混乱を避けるために</a:t>
            </a:r>
            <a:r>
              <a:rPr kumimoji="1" lang="en-US" altLang="ja-JP" dirty="0"/>
              <a:t>0</a:t>
            </a:r>
            <a:r>
              <a:rPr kumimoji="1" lang="ja-JP" altLang="en-US" dirty="0"/>
              <a:t>として使います。この書き方を使って、バスの一部の信号を表すことができます。例えば</a:t>
            </a:r>
            <a:r>
              <a:rPr kumimoji="1" lang="en-US" altLang="ja-JP" dirty="0"/>
              <a:t>a[15]</a:t>
            </a:r>
            <a:r>
              <a:rPr kumimoji="1" lang="ja-JP" altLang="en-US" dirty="0"/>
              <a:t>はバスの</a:t>
            </a:r>
            <a:r>
              <a:rPr kumimoji="1" lang="en-US" altLang="ja-JP" dirty="0"/>
              <a:t>15</a:t>
            </a:r>
            <a:r>
              <a:rPr kumimoji="1" lang="ja-JP" altLang="en-US" dirty="0"/>
              <a:t>ビット目を表します。</a:t>
            </a:r>
            <a:r>
              <a:rPr kumimoji="1" lang="en-US" altLang="ja-JP" dirty="0"/>
              <a:t>16</a:t>
            </a:r>
            <a:r>
              <a:rPr kumimoji="1" lang="ja-JP" altLang="en-US" dirty="0"/>
              <a:t>ビットのバスの場合、これは符号ビットに相当します。</a:t>
            </a:r>
            <a:r>
              <a:rPr kumimoji="1" lang="en-US" altLang="ja-JP" dirty="0"/>
              <a:t>a[15:8]</a:t>
            </a:r>
            <a:r>
              <a:rPr kumimoji="1" lang="ja-JP" altLang="en-US" dirty="0"/>
              <a:t>と書いた場合、バスの</a:t>
            </a:r>
            <a:r>
              <a:rPr kumimoji="1" lang="en-US" altLang="ja-JP" dirty="0"/>
              <a:t>15</a:t>
            </a:r>
            <a:r>
              <a:rPr kumimoji="1" lang="ja-JP" altLang="en-US" dirty="0"/>
              <a:t>ビット目から</a:t>
            </a:r>
            <a:r>
              <a:rPr kumimoji="1" lang="en-US" altLang="ja-JP" dirty="0"/>
              <a:t>8</a:t>
            </a:r>
            <a:r>
              <a:rPr kumimoji="1" lang="ja-JP" altLang="en-US" dirty="0"/>
              <a:t>ビット目、つまり上位</a:t>
            </a:r>
            <a:r>
              <a:rPr kumimoji="1" lang="en-US" altLang="ja-JP" dirty="0"/>
              <a:t>8</a:t>
            </a:r>
            <a:r>
              <a:rPr kumimoji="1" lang="ja-JP" altLang="en-US" dirty="0"/>
              <a:t>ビットを表します。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30</a:t>
            </a:fld>
            <a:endParaRPr kumimoji="1" lang="ja-JP" altLang="en-US"/>
          </a:p>
        </p:txBody>
      </p:sp>
    </p:spTree>
    <p:extLst>
      <p:ext uri="{BB962C8B-B14F-4D97-AF65-F5344CB8AC3E}">
        <p14:creationId xmlns:p14="http://schemas.microsoft.com/office/powerpoint/2010/main" val="133379066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Verilog</a:t>
            </a:r>
            <a:r>
              <a:rPr kumimoji="1" lang="ja-JP" altLang="en-US" dirty="0"/>
              <a:t>では、</a:t>
            </a:r>
            <a:r>
              <a:rPr kumimoji="1" lang="en-US" altLang="ja-JP" dirty="0"/>
              <a:t>C</a:t>
            </a:r>
            <a:r>
              <a:rPr kumimoji="1" lang="ja-JP" altLang="en-US" dirty="0"/>
              <a:t>言語同様、何も指定しないと</a:t>
            </a:r>
            <a:r>
              <a:rPr kumimoji="1" lang="en-US" altLang="ja-JP" dirty="0"/>
              <a:t>10</a:t>
            </a:r>
            <a:r>
              <a:rPr kumimoji="1" lang="ja-JP" altLang="en-US" dirty="0"/>
              <a:t>進数を表します。しかし、ハードウェアの設計では</a:t>
            </a:r>
            <a:r>
              <a:rPr kumimoji="1" lang="en-US" altLang="ja-JP" dirty="0"/>
              <a:t>2</a:t>
            </a:r>
            <a:r>
              <a:rPr kumimoji="1" lang="ja-JP" altLang="en-US" dirty="0"/>
              <a:t>進数を扱うことが多いので、</a:t>
            </a:r>
            <a:r>
              <a:rPr kumimoji="1" lang="en-US" altLang="ja-JP" dirty="0"/>
              <a:t>2</a:t>
            </a:r>
            <a:r>
              <a:rPr kumimoji="1" lang="ja-JP" altLang="en-US" dirty="0"/>
              <a:t>進数、</a:t>
            </a:r>
            <a:r>
              <a:rPr kumimoji="1" lang="en-US" altLang="ja-JP" dirty="0"/>
              <a:t>16</a:t>
            </a:r>
            <a:r>
              <a:rPr kumimoji="1" lang="ja-JP" altLang="en-US" dirty="0"/>
              <a:t>進数の表現方法を持っています。</a:t>
            </a:r>
            <a:r>
              <a:rPr kumimoji="1" lang="en-US" altLang="ja-JP" dirty="0"/>
              <a:t>2</a:t>
            </a:r>
            <a:r>
              <a:rPr kumimoji="1" lang="ja-JP" altLang="en-US" dirty="0"/>
              <a:t>進数を表現するには「桁数‘</a:t>
            </a:r>
            <a:r>
              <a:rPr kumimoji="1" lang="ja-JP" altLang="en-US" dirty="0" err="1"/>
              <a:t>ｂ</a:t>
            </a:r>
            <a:r>
              <a:rPr kumimoji="1" lang="ja-JP" altLang="en-US" dirty="0"/>
              <a:t>数」で示します。例えば３</a:t>
            </a:r>
            <a:r>
              <a:rPr kumimoji="1" lang="en-US" altLang="ja-JP" dirty="0"/>
              <a:t>’b001</a:t>
            </a:r>
            <a:r>
              <a:rPr kumimoji="1" lang="ja-JP" altLang="en-US" dirty="0"/>
              <a:t>は</a:t>
            </a:r>
            <a:r>
              <a:rPr kumimoji="1" lang="en-US" altLang="ja-JP" dirty="0"/>
              <a:t>3</a:t>
            </a:r>
            <a:r>
              <a:rPr kumimoji="1" lang="ja-JP" altLang="en-US" dirty="0"/>
              <a:t>ビットの</a:t>
            </a:r>
            <a:r>
              <a:rPr kumimoji="1" lang="en-US" altLang="ja-JP" dirty="0"/>
              <a:t>001</a:t>
            </a:r>
            <a:r>
              <a:rPr kumimoji="1" lang="ja-JP" altLang="en-US" dirty="0"/>
              <a:t>を示します。桁が長いと読みにくいのでアンダースコアで区切ってもいいです。これはあってもないのと同じに解釈されます。</a:t>
            </a:r>
            <a:r>
              <a:rPr kumimoji="1" lang="en-US" altLang="ja-JP" dirty="0"/>
              <a:t>16</a:t>
            </a:r>
            <a:r>
              <a:rPr kumimoji="1" lang="ja-JP" altLang="en-US" dirty="0"/>
              <a:t>進数では</a:t>
            </a:r>
            <a:r>
              <a:rPr kumimoji="1" lang="en-US" altLang="ja-JP" dirty="0"/>
              <a:t>b</a:t>
            </a:r>
            <a:r>
              <a:rPr kumimoji="1" lang="ja-JP" altLang="en-US" dirty="0"/>
              <a:t>の代わりに</a:t>
            </a:r>
            <a:r>
              <a:rPr kumimoji="1" lang="en-US" altLang="ja-JP" dirty="0"/>
              <a:t>h</a:t>
            </a:r>
            <a:r>
              <a:rPr kumimoji="1" lang="ja-JP" altLang="en-US" dirty="0"/>
              <a:t>を使います。</a:t>
            </a:r>
            <a:r>
              <a:rPr kumimoji="1" lang="en-US" altLang="ja-JP" dirty="0"/>
              <a:t>16</a:t>
            </a:r>
            <a:r>
              <a:rPr kumimoji="1" lang="ja-JP" altLang="en-US" dirty="0"/>
              <a:t>進数で表す場合、桁数が４の倍数でなくても良いですが、この場合、一番上の桁の数字に制限が加わります。桁数を示したら、その桁分の数字を書くことをお勧めします。３‘ｂ１は３’ｂ００１と同じですが、処理系によってはエラーになります。基本的に</a:t>
            </a:r>
            <a:r>
              <a:rPr kumimoji="1" lang="en-US" altLang="ja-JP" dirty="0"/>
              <a:t>Verilog</a:t>
            </a:r>
            <a:r>
              <a:rPr kumimoji="1" lang="ja-JP" altLang="en-US" dirty="0"/>
              <a:t>の記述では、コード中に出てくる全ての数値は、桁数を示して表記することをお勧めします。</a:t>
            </a:r>
            <a:r>
              <a:rPr kumimoji="1" lang="en-US" altLang="ja-JP" dirty="0"/>
              <a:t>1</a:t>
            </a:r>
            <a:r>
              <a:rPr kumimoji="1" lang="ja-JP" altLang="en-US" dirty="0"/>
              <a:t>ビットの場合、</a:t>
            </a:r>
            <a:r>
              <a:rPr kumimoji="1" lang="ja-JP" altLang="en-US" dirty="0" err="1"/>
              <a:t>めんど</a:t>
            </a:r>
            <a:r>
              <a:rPr kumimoji="1" lang="ja-JP" altLang="en-US" dirty="0"/>
              <a:t>くさいので省略する場合が多いですが、これは</a:t>
            </a:r>
            <a:r>
              <a:rPr kumimoji="1" lang="en-US" altLang="ja-JP" dirty="0"/>
              <a:t>OK</a:t>
            </a:r>
            <a:r>
              <a:rPr kumimoji="1" lang="ja-JP" altLang="en-US" dirty="0"/>
              <a:t>でしょう（僕は省略しちゃっています。）</a:t>
            </a:r>
            <a:endParaRPr kumimoji="1" lang="en-US" altLang="ja-JP" dirty="0"/>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31</a:t>
            </a:fld>
            <a:endParaRPr kumimoji="1" lang="ja-JP" altLang="en-US"/>
          </a:p>
        </p:txBody>
      </p:sp>
    </p:spTree>
    <p:extLst>
      <p:ext uri="{BB962C8B-B14F-4D97-AF65-F5344CB8AC3E}">
        <p14:creationId xmlns:p14="http://schemas.microsoft.com/office/powerpoint/2010/main" val="41604405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今回、最も重要な構文は条件演算子です。これは</a:t>
            </a:r>
            <a:r>
              <a:rPr kumimoji="1" lang="en-US" altLang="ja-JP" dirty="0"/>
              <a:t>assign</a:t>
            </a:r>
            <a:r>
              <a:rPr kumimoji="1" lang="ja-JP" altLang="en-US" dirty="0"/>
              <a:t>文の右辺の書き方で、条件１？式１：条件２？式２：</a:t>
            </a:r>
            <a:r>
              <a:rPr kumimoji="1" lang="en-US" altLang="ja-JP" dirty="0"/>
              <a:t>…</a:t>
            </a:r>
            <a:r>
              <a:rPr kumimoji="1" lang="ja-JP" altLang="en-US" dirty="0"/>
              <a:t>：式</a:t>
            </a:r>
            <a:r>
              <a:rPr kumimoji="1" lang="en-US" altLang="ja-JP" dirty="0"/>
              <a:t>n+1;</a:t>
            </a:r>
            <a:r>
              <a:rPr kumimoji="1" lang="ja-JP" altLang="en-US" dirty="0"/>
              <a:t>の形で、成立した条件に想定した式が</a:t>
            </a:r>
            <a:r>
              <a:rPr kumimoji="1" lang="en-US" altLang="ja-JP" dirty="0"/>
              <a:t>Y</a:t>
            </a:r>
            <a:r>
              <a:rPr kumimoji="1" lang="ja-JP" altLang="en-US" dirty="0"/>
              <a:t>に出力されます。この構文はハードウェアとしてはマルチプレクサを生成するため、マルチプレクサ構文と呼ばれる場合もあります。</a:t>
            </a:r>
            <a:r>
              <a:rPr kumimoji="1" lang="en-US" altLang="ja-JP" dirty="0"/>
              <a:t>C</a:t>
            </a:r>
            <a:r>
              <a:rPr kumimoji="1" lang="ja-JP" altLang="en-US" dirty="0"/>
              <a:t>言語に慣れた方は</a:t>
            </a:r>
            <a:r>
              <a:rPr kumimoji="1" lang="en-US" altLang="ja-JP" dirty="0"/>
              <a:t>switch</a:t>
            </a:r>
            <a:r>
              <a:rPr kumimoji="1" lang="ja-JP" altLang="en-US" dirty="0"/>
              <a:t>文に相当することがご理解できると思います。条件が複数成立した場合、先に書いた方の条件が優先されます。しかし、できる限り条件は排他的に書くことをお勧めします。排他的とは、ある条件が成立したら、他の条件は成り立たない、つまりただひとつだけ条件が成立するという意味です。また、式</a:t>
            </a:r>
            <a:r>
              <a:rPr kumimoji="1" lang="en-US" altLang="ja-JP" dirty="0"/>
              <a:t>n+1</a:t>
            </a:r>
            <a:r>
              <a:rPr kumimoji="1" lang="ja-JP" altLang="en-US" dirty="0"/>
              <a:t>はデフォルト、つまりどの条件も成り立たない場合に出力されます。条件演算子は式</a:t>
            </a:r>
            <a:r>
              <a:rPr kumimoji="1" lang="en-US" altLang="ja-JP" dirty="0"/>
              <a:t>n+1</a:t>
            </a:r>
            <a:r>
              <a:rPr kumimoji="1" lang="ja-JP" altLang="en-US" dirty="0"/>
              <a:t>を書かないとエラーになります。</a:t>
            </a:r>
            <a:endParaRPr kumimoji="1" lang="en-US" altLang="ja-JP" dirty="0"/>
          </a:p>
          <a:p>
            <a:r>
              <a:rPr kumimoji="1" lang="ja-JP" altLang="en-US" dirty="0"/>
              <a:t>もう一つ注意したいのは、式の書き方です。式の中にさらに条件演算子を使うこともできるのですが、これは絶対に止めてください。条件演算子の入れ子を使うと非常に読みにくくなります。このような場合、信号線を新たに定義して、別の条件演算子を使ってください。</a:t>
            </a:r>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32</a:t>
            </a:fld>
            <a:endParaRPr kumimoji="1" lang="ja-JP" altLang="en-US"/>
          </a:p>
        </p:txBody>
      </p:sp>
    </p:spTree>
    <p:extLst>
      <p:ext uri="{BB962C8B-B14F-4D97-AF65-F5344CB8AC3E}">
        <p14:creationId xmlns:p14="http://schemas.microsoft.com/office/powerpoint/2010/main" val="23515036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マルチプレクサは電子回路基礎でも勉強しましたが複数の入力から一つの出力を選ぶハードウェアモジュールです。</a:t>
            </a:r>
            <a:r>
              <a:rPr kumimoji="1" lang="en-US" altLang="ja-JP" dirty="0"/>
              <a:t>Verilog</a:t>
            </a:r>
            <a:r>
              <a:rPr kumimoji="1" lang="ja-JP" altLang="en-US" dirty="0"/>
              <a:t>の条件選択文はこのマルチプレクサを生成します。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33</a:t>
            </a:fld>
            <a:endParaRPr kumimoji="1" lang="ja-JP" altLang="en-US"/>
          </a:p>
        </p:txBody>
      </p:sp>
    </p:spTree>
    <p:extLst>
      <p:ext uri="{BB962C8B-B14F-4D97-AF65-F5344CB8AC3E}">
        <p14:creationId xmlns:p14="http://schemas.microsoft.com/office/powerpoint/2010/main" val="15646865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条件を記述するのに比較演算子を使います。これは</a:t>
            </a:r>
            <a:r>
              <a:rPr kumimoji="1" lang="en-US" altLang="ja-JP" dirty="0"/>
              <a:t>C</a:t>
            </a:r>
            <a:r>
              <a:rPr kumimoji="1" lang="ja-JP" altLang="en-US" dirty="0"/>
              <a:t>言語の比較とほとんど同じなのであまり問題はないでしょう。ただし、大小比較については、全て符号無しの数を想定して比較が行われますので、この点を注意してください。符号付数同士の比較は符号ビットを判断して判断しなければなりません。（この記述は結構</a:t>
            </a:r>
            <a:r>
              <a:rPr kumimoji="1" lang="ja-JP" altLang="en-US" dirty="0" err="1"/>
              <a:t>めんど</a:t>
            </a:r>
            <a:r>
              <a:rPr kumimoji="1" lang="ja-JP" altLang="en-US" dirty="0"/>
              <a:t>くさい）</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34</a:t>
            </a:fld>
            <a:endParaRPr kumimoji="1" lang="ja-JP" altLang="en-US"/>
          </a:p>
        </p:txBody>
      </p:sp>
    </p:spTree>
    <p:extLst>
      <p:ext uri="{BB962C8B-B14F-4D97-AF65-F5344CB8AC3E}">
        <p14:creationId xmlns:p14="http://schemas.microsoft.com/office/powerpoint/2010/main" val="29884259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今までの知識で</a:t>
            </a:r>
            <a:r>
              <a:rPr kumimoji="1" lang="en-US" altLang="ja-JP" dirty="0"/>
              <a:t>ALU</a:t>
            </a:r>
            <a:r>
              <a:rPr kumimoji="1" lang="ja-JP" altLang="en-US" dirty="0"/>
              <a:t>の記述を見てみましょう。</a:t>
            </a:r>
            <a:r>
              <a:rPr kumimoji="1" lang="en-US" altLang="ja-JP" dirty="0"/>
              <a:t>8</a:t>
            </a:r>
            <a:r>
              <a:rPr kumimoji="1" lang="ja-JP" altLang="en-US" dirty="0"/>
              <a:t>種類の演算が選ばれていることがわかります。この選択のパターンは最初に示した例と同じになっています。</a:t>
            </a:r>
            <a:endParaRPr kumimoji="1" lang="en-US" altLang="ja-JP" dirty="0"/>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35</a:t>
            </a:fld>
            <a:endParaRPr kumimoji="1" lang="ja-JP" altLang="en-US"/>
          </a:p>
        </p:txBody>
      </p:sp>
    </p:spTree>
    <p:extLst>
      <p:ext uri="{BB962C8B-B14F-4D97-AF65-F5344CB8AC3E}">
        <p14:creationId xmlns:p14="http://schemas.microsoft.com/office/powerpoint/2010/main" val="146393426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この記述に対応するハードウェアのイメージを示します。</a:t>
            </a:r>
            <a:r>
              <a:rPr kumimoji="1" lang="en-US" altLang="ja-JP" dirty="0"/>
              <a:t>8</a:t>
            </a:r>
            <a:r>
              <a:rPr kumimoji="1" lang="ja-JP" altLang="en-US" dirty="0"/>
              <a:t>入力のマルチプレクサを用いて、それぞれのハードウェアからの出力をまとめて</a:t>
            </a:r>
            <a:r>
              <a:rPr kumimoji="1" lang="en-US" altLang="ja-JP" dirty="0"/>
              <a:t>Y</a:t>
            </a:r>
            <a:r>
              <a:rPr kumimoji="1" lang="ja-JP" altLang="en-US" dirty="0"/>
              <a:t>に出力します。本当に論理合成されるのがこの回路になるとは限りませんが、大体これに近い形になります。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36</a:t>
            </a:fld>
            <a:endParaRPr kumimoji="1" lang="ja-JP" altLang="en-US"/>
          </a:p>
        </p:txBody>
      </p:sp>
    </p:spTree>
    <p:extLst>
      <p:ext uri="{BB962C8B-B14F-4D97-AF65-F5344CB8AC3E}">
        <p14:creationId xmlns:p14="http://schemas.microsoft.com/office/powerpoint/2010/main" val="415874171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では次に、</a:t>
            </a:r>
            <a:r>
              <a:rPr kumimoji="1" lang="en-US" altLang="ja-JP" dirty="0"/>
              <a:t>Verilog</a:t>
            </a:r>
            <a:r>
              <a:rPr kumimoji="1" lang="ja-JP" altLang="en-US" dirty="0"/>
              <a:t>コードの書き方について新しい方法を紹介します。今回様々な値をコード中に記述しましたが、実はなるべくこのような値を直接コードに書くことは避けた方がいいのです。これは、意味が分かり難いことと、後で修正する時に一括でできないことによります。これはどのプログラミング言語でも同じです。そこで、</a:t>
            </a:r>
            <a:r>
              <a:rPr kumimoji="1" lang="en-US" altLang="ja-JP" dirty="0"/>
              <a:t>Verilog</a:t>
            </a:r>
            <a:r>
              <a:rPr kumimoji="1" lang="ja-JP" altLang="en-US" dirty="0"/>
              <a:t>では</a:t>
            </a:r>
            <a:r>
              <a:rPr kumimoji="1" lang="en-US" altLang="ja-JP" dirty="0"/>
              <a:t>C</a:t>
            </a:r>
            <a:r>
              <a:rPr kumimoji="1" lang="ja-JP" altLang="en-US" dirty="0"/>
              <a:t>言語同様</a:t>
            </a:r>
            <a:r>
              <a:rPr kumimoji="1" lang="en-US" altLang="ja-JP" dirty="0"/>
              <a:t>define</a:t>
            </a:r>
            <a:r>
              <a:rPr kumimoji="1" lang="ja-JP" altLang="en-US" dirty="0"/>
              <a:t>文で定義することができるようになっています。</a:t>
            </a:r>
            <a:r>
              <a:rPr kumimoji="1" lang="en-US" altLang="ja-JP" dirty="0"/>
              <a:t>C</a:t>
            </a:r>
            <a:r>
              <a:rPr kumimoji="1" lang="ja-JP" altLang="en-US" dirty="0"/>
              <a:t>言語との違いは＃ではなくて、バックシングルコーテーションを用いることと、定義するときだけでなく、この定義をコード中で引用するときもバックシングルコーテーションを付けること、の</a:t>
            </a:r>
            <a:r>
              <a:rPr kumimoji="1" lang="en-US" altLang="ja-JP" dirty="0"/>
              <a:t>2</a:t>
            </a:r>
            <a:r>
              <a:rPr kumimoji="1" lang="ja-JP" altLang="en-US" dirty="0"/>
              <a:t>点です。このバックシングルコーテーションはシングルコーテーション（数字の桁を指定するときに使う）と紛らわしいし、キーボードによって位置がはげしく異なるため、困ったもんです。このためこれを嫌って</a:t>
            </a:r>
            <a:r>
              <a:rPr kumimoji="1" lang="en-US" altLang="ja-JP" dirty="0"/>
              <a:t>parameter</a:t>
            </a:r>
            <a:r>
              <a:rPr kumimoji="1" lang="ja-JP" altLang="en-US" dirty="0"/>
              <a:t>文を使う人も居ます。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37</a:t>
            </a:fld>
            <a:endParaRPr kumimoji="1" lang="ja-JP" altLang="en-US"/>
          </a:p>
        </p:txBody>
      </p:sp>
    </p:spTree>
    <p:extLst>
      <p:ext uri="{BB962C8B-B14F-4D97-AF65-F5344CB8AC3E}">
        <p14:creationId xmlns:p14="http://schemas.microsoft.com/office/powerpoint/2010/main" val="413730253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シングルバックコーテーションで引用した</a:t>
            </a:r>
            <a:r>
              <a:rPr kumimoji="1" lang="en-US" altLang="ja-JP" dirty="0"/>
              <a:t>ALU</a:t>
            </a:r>
            <a:r>
              <a:rPr kumimoji="1" lang="ja-JP" altLang="en-US" dirty="0"/>
              <a:t>の例を示します。これで少し見やすくなったと思います。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38</a:t>
            </a:fld>
            <a:endParaRPr kumimoji="1" lang="ja-JP" altLang="en-US"/>
          </a:p>
        </p:txBody>
      </p:sp>
    </p:spTree>
    <p:extLst>
      <p:ext uri="{BB962C8B-B14F-4D97-AF65-F5344CB8AC3E}">
        <p14:creationId xmlns:p14="http://schemas.microsoft.com/office/powerpoint/2010/main" val="324529057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比較演算子、バスを使う例題を一つやってみましょう。</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39</a:t>
            </a:fld>
            <a:endParaRPr kumimoji="1" lang="ja-JP" altLang="en-US"/>
          </a:p>
        </p:txBody>
      </p:sp>
    </p:spTree>
    <p:extLst>
      <p:ext uri="{BB962C8B-B14F-4D97-AF65-F5344CB8AC3E}">
        <p14:creationId xmlns:p14="http://schemas.microsoft.com/office/powerpoint/2010/main" val="3744014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ALU</a:t>
            </a:r>
            <a:r>
              <a:rPr kumimoji="1" lang="ja-JP" altLang="en-US" dirty="0"/>
              <a:t>で行う演算は、スルー、整数演算、論理演算、シフト操作に分けられます。スルーは何もしないで入力の</a:t>
            </a:r>
            <a:r>
              <a:rPr kumimoji="1" lang="en-US" altLang="ja-JP" dirty="0"/>
              <a:t>A,B</a:t>
            </a:r>
            <a:r>
              <a:rPr kumimoji="1" lang="ja-JP" altLang="en-US" dirty="0"/>
              <a:t>をそのまま</a:t>
            </a:r>
            <a:r>
              <a:rPr kumimoji="1" lang="en-US" altLang="ja-JP" dirty="0"/>
              <a:t>S</a:t>
            </a:r>
            <a:r>
              <a:rPr kumimoji="1" lang="ja-JP" altLang="en-US" dirty="0"/>
              <a:t>に出す操作です。例題の</a:t>
            </a:r>
            <a:r>
              <a:rPr kumimoji="1" lang="en-US" altLang="ja-JP" dirty="0"/>
              <a:t>ALU</a:t>
            </a:r>
            <a:r>
              <a:rPr kumimoji="1" lang="ja-JP" altLang="en-US" dirty="0"/>
              <a:t>では</a:t>
            </a:r>
            <a:r>
              <a:rPr kumimoji="1" lang="en-US" altLang="ja-JP" dirty="0"/>
              <a:t>S=0,S=1</a:t>
            </a:r>
            <a:r>
              <a:rPr kumimoji="1" lang="ja-JP" altLang="en-US" dirty="0"/>
              <a:t>に相当します。何もしないのでバカバカしいようですが、重要で、多くの</a:t>
            </a:r>
            <a:r>
              <a:rPr kumimoji="1" lang="en-US" altLang="ja-JP" dirty="0"/>
              <a:t>ALU</a:t>
            </a:r>
            <a:r>
              <a:rPr kumimoji="1" lang="ja-JP" altLang="en-US" dirty="0"/>
              <a:t>はこの機能を持っています。整数演算のうち加算と減算はほとんどの</a:t>
            </a:r>
            <a:r>
              <a:rPr kumimoji="1" lang="en-US" altLang="ja-JP" dirty="0"/>
              <a:t>ALU</a:t>
            </a:r>
            <a:r>
              <a:rPr kumimoji="1" lang="ja-JP" altLang="en-US" dirty="0"/>
              <a:t>で持っていますが、乗算と除算は持っていない場合が多いです。これは乗算、除算が他の演算に比べて時間が掛かるためです。</a:t>
            </a:r>
            <a:r>
              <a:rPr kumimoji="1" lang="en-US" altLang="ja-JP" dirty="0"/>
              <a:t>ALU</a:t>
            </a:r>
            <a:r>
              <a:rPr kumimoji="1" lang="ja-JP" altLang="en-US" dirty="0"/>
              <a:t>は全ての演算が短時間でできることが重要です。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4</a:t>
            </a:fld>
            <a:endParaRPr kumimoji="1" lang="ja-JP" altLang="en-US"/>
          </a:p>
        </p:txBody>
      </p:sp>
    </p:spTree>
    <p:extLst>
      <p:ext uri="{BB962C8B-B14F-4D97-AF65-F5344CB8AC3E}">
        <p14:creationId xmlns:p14="http://schemas.microsoft.com/office/powerpoint/2010/main" val="272752391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これには別の書き方もあります。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40</a:t>
            </a:fld>
            <a:endParaRPr kumimoji="1" lang="ja-JP" altLang="en-US"/>
          </a:p>
        </p:txBody>
      </p:sp>
    </p:spTree>
    <p:extLst>
      <p:ext uri="{BB962C8B-B14F-4D97-AF65-F5344CB8AC3E}">
        <p14:creationId xmlns:p14="http://schemas.microsoft.com/office/powerpoint/2010/main" val="85067833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後に今回は使わないと思うのですが、リダクション演算子について触れて置きます。これは、バスで定義された信号について、全てのビットに対して同一の演算を行って一つの結果を得る演算子です。例えば</a:t>
            </a:r>
            <a:r>
              <a:rPr kumimoji="1" lang="en-US" altLang="ja-JP" dirty="0"/>
              <a:t>A=4’b1001</a:t>
            </a:r>
            <a:r>
              <a:rPr kumimoji="1" lang="ja-JP" altLang="en-US" dirty="0"/>
              <a:t>で、＆</a:t>
            </a:r>
            <a:r>
              <a:rPr kumimoji="1" lang="en-US" altLang="ja-JP" dirty="0"/>
              <a:t>A</a:t>
            </a:r>
            <a:r>
              <a:rPr kumimoji="1" lang="ja-JP" altLang="en-US" dirty="0"/>
              <a:t>と書くと、全ビットの</a:t>
            </a:r>
            <a:r>
              <a:rPr kumimoji="1" lang="en-US" altLang="ja-JP" dirty="0"/>
              <a:t>AND</a:t>
            </a:r>
            <a:r>
              <a:rPr kumimoji="1" lang="ja-JP" altLang="en-US" dirty="0" err="1"/>
              <a:t>、</a:t>
            </a:r>
            <a:r>
              <a:rPr kumimoji="1" lang="ja-JP" altLang="en-US" dirty="0"/>
              <a:t>すなわち１＆０＆０＆１が演算され、答えは</a:t>
            </a:r>
            <a:r>
              <a:rPr kumimoji="1" lang="en-US" altLang="ja-JP" dirty="0"/>
              <a:t>0</a:t>
            </a:r>
            <a:r>
              <a:rPr kumimoji="1" lang="ja-JP" altLang="en-US" dirty="0"/>
              <a:t>となります。</a:t>
            </a:r>
            <a:r>
              <a:rPr kumimoji="1" lang="en-US" altLang="ja-JP" dirty="0"/>
              <a:t>A[3]&amp;A[2]&amp;A[1]&amp;A[0]</a:t>
            </a:r>
            <a:r>
              <a:rPr kumimoji="1" lang="ja-JP" altLang="en-US" dirty="0"/>
              <a:t>と同じなのですが、信号の名前の前に記号を書けばよいので、スマートに記述ができます。同じ方法で</a:t>
            </a:r>
            <a:r>
              <a:rPr kumimoji="1" lang="en-US" altLang="ja-JP" dirty="0"/>
              <a:t>OR</a:t>
            </a:r>
            <a:r>
              <a:rPr kumimoji="1" lang="ja-JP" altLang="en-US" dirty="0"/>
              <a:t>や</a:t>
            </a:r>
            <a:r>
              <a:rPr kumimoji="1" lang="en-US" altLang="ja-JP" dirty="0"/>
              <a:t>NOT</a:t>
            </a:r>
            <a:r>
              <a:rPr kumimoji="1" lang="ja-JP" altLang="en-US" dirty="0"/>
              <a:t>を付けることもできます。</a:t>
            </a:r>
            <a:r>
              <a:rPr kumimoji="1" lang="en-US" altLang="ja-JP" dirty="0"/>
              <a:t>A</a:t>
            </a:r>
            <a:r>
              <a:rPr kumimoji="1" lang="ja-JP" altLang="en-US" dirty="0"/>
              <a:t>が</a:t>
            </a:r>
            <a:r>
              <a:rPr kumimoji="1" lang="en-US" altLang="ja-JP" dirty="0"/>
              <a:t>0</a:t>
            </a:r>
            <a:r>
              <a:rPr kumimoji="1" lang="ja-JP" altLang="en-US" dirty="0"/>
              <a:t>かどうかを判別するのに、</a:t>
            </a:r>
            <a:r>
              <a:rPr kumimoji="1" lang="en-US" altLang="ja-JP" dirty="0"/>
              <a:t>A==4</a:t>
            </a:r>
            <a:r>
              <a:rPr kumimoji="1" lang="ja-JP" altLang="en-US" dirty="0"/>
              <a:t>‘</a:t>
            </a:r>
            <a:r>
              <a:rPr kumimoji="1" lang="ja-JP" altLang="en-US" dirty="0" err="1"/>
              <a:t>ｂ</a:t>
            </a:r>
            <a:r>
              <a:rPr kumimoji="1" lang="en-US" altLang="ja-JP" dirty="0"/>
              <a:t>0000</a:t>
            </a:r>
            <a:r>
              <a:rPr kumimoji="1" lang="ja-JP" altLang="en-US" dirty="0"/>
              <a:t>とやる代わりに、～｜</a:t>
            </a:r>
            <a:r>
              <a:rPr kumimoji="1" lang="en-US" altLang="ja-JP" dirty="0"/>
              <a:t>A</a:t>
            </a:r>
            <a:r>
              <a:rPr kumimoji="1" lang="ja-JP" altLang="en-US" dirty="0"/>
              <a:t>とやってもいいのです。（でも格好だけで同じですが</a:t>
            </a:r>
            <a:r>
              <a:rPr kumimoji="1" lang="ja-JP" altLang="en-US" dirty="0" err="1"/>
              <a:t>、、</a:t>
            </a:r>
            <a:r>
              <a:rPr kumimoji="1" lang="ja-JP" altLang="en-US" dirty="0"/>
              <a:t>）</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41</a:t>
            </a:fld>
            <a:endParaRPr kumimoji="1" lang="ja-JP" altLang="en-US"/>
          </a:p>
        </p:txBody>
      </p:sp>
    </p:spTree>
    <p:extLst>
      <p:ext uri="{BB962C8B-B14F-4D97-AF65-F5344CB8AC3E}">
        <p14:creationId xmlns:p14="http://schemas.microsoft.com/office/powerpoint/2010/main" val="78897830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最後にここで使う演算子の優先順位を示します。比較的常識的な優先順位ですので、自然に使えば大丈夫です。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42</a:t>
            </a:fld>
            <a:endParaRPr kumimoji="1" lang="ja-JP" altLang="en-US"/>
          </a:p>
        </p:txBody>
      </p:sp>
    </p:spTree>
    <p:extLst>
      <p:ext uri="{BB962C8B-B14F-4D97-AF65-F5344CB8AC3E}">
        <p14:creationId xmlns:p14="http://schemas.microsoft.com/office/powerpoint/2010/main" val="267706284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インフォ丸が教えてくれる今日のまとめです。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43</a:t>
            </a:fld>
            <a:endParaRPr kumimoji="1" lang="ja-JP" altLang="en-US"/>
          </a:p>
        </p:txBody>
      </p:sp>
    </p:spTree>
    <p:extLst>
      <p:ext uri="{BB962C8B-B14F-4D97-AF65-F5344CB8AC3E}">
        <p14:creationId xmlns:p14="http://schemas.microsoft.com/office/powerpoint/2010/main" val="273595156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今回は新しい構文をたくさん紹介しました。どれも重要ですが、そんなに難しいのはないと思います。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44</a:t>
            </a:fld>
            <a:endParaRPr kumimoji="1" lang="ja-JP" altLang="en-US"/>
          </a:p>
        </p:txBody>
      </p:sp>
    </p:spTree>
    <p:extLst>
      <p:ext uri="{BB962C8B-B14F-4D97-AF65-F5344CB8AC3E}">
        <p14:creationId xmlns:p14="http://schemas.microsoft.com/office/powerpoint/2010/main" val="179624316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では演習課題をやってみましょう。</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45</a:t>
            </a:fld>
            <a:endParaRPr kumimoji="1" lang="ja-JP" altLang="en-US"/>
          </a:p>
        </p:txBody>
      </p:sp>
    </p:spTree>
    <p:extLst>
      <p:ext uri="{BB962C8B-B14F-4D97-AF65-F5344CB8AC3E}">
        <p14:creationId xmlns:p14="http://schemas.microsoft.com/office/powerpoint/2010/main" val="156513511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46</a:t>
            </a:fld>
            <a:endParaRPr kumimoji="1" lang="ja-JP" altLang="en-US"/>
          </a:p>
        </p:txBody>
      </p:sp>
    </p:spTree>
    <p:extLst>
      <p:ext uri="{BB962C8B-B14F-4D97-AF65-F5344CB8AC3E}">
        <p14:creationId xmlns:p14="http://schemas.microsoft.com/office/powerpoint/2010/main" val="1620292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以下、ちょっと復習をします。</a:t>
            </a:r>
            <a:endParaRPr kumimoji="1" lang="en-US" altLang="ja-JP" dirty="0"/>
          </a:p>
          <a:p>
            <a:r>
              <a:rPr kumimoji="1" lang="ja-JP" altLang="en-US" dirty="0"/>
              <a:t>ご存知と思いますが、コンピュータの内部では、数は１，０から成る</a:t>
            </a:r>
            <a:r>
              <a:rPr kumimoji="1" lang="en-US" altLang="ja-JP" dirty="0"/>
              <a:t>2</a:t>
            </a:r>
            <a:r>
              <a:rPr kumimoji="1" lang="ja-JP" altLang="en-US" dirty="0"/>
              <a:t>進数で表現します。ここで注意しておきたいのは、１，０のパターンに意味を持たせるのは使う側です。コンピュータ内部には数を識別する機能はないので、同じ</a:t>
            </a:r>
            <a:r>
              <a:rPr kumimoji="1" lang="en-US" altLang="ja-JP" dirty="0"/>
              <a:t>1</a:t>
            </a:r>
            <a:r>
              <a:rPr kumimoji="1" lang="ja-JP" altLang="en-US" dirty="0"/>
              <a:t>・</a:t>
            </a:r>
            <a:r>
              <a:rPr kumimoji="1" lang="en-US" altLang="ja-JP" dirty="0"/>
              <a:t>0</a:t>
            </a:r>
            <a:r>
              <a:rPr kumimoji="1" lang="ja-JP" altLang="en-US" dirty="0"/>
              <a:t>のパターンが、解釈の仕様によって、様々な表現の数、機械語命令、文字コードなどを表します。</a:t>
            </a:r>
          </a:p>
        </p:txBody>
      </p:sp>
      <p:sp>
        <p:nvSpPr>
          <p:cNvPr id="4" name="スライド番号プレースホルダー 3"/>
          <p:cNvSpPr>
            <a:spLocks noGrp="1"/>
          </p:cNvSpPr>
          <p:nvPr>
            <p:ph type="sldNum" sz="quarter" idx="10"/>
          </p:nvPr>
        </p:nvSpPr>
        <p:spPr/>
        <p:txBody>
          <a:bodyPr/>
          <a:lstStyle/>
          <a:p>
            <a:fld id="{BB630741-019D-4017-B310-73E2A202383F}" type="slidenum">
              <a:rPr kumimoji="1" lang="ja-JP" altLang="en-US" smtClean="0"/>
              <a:t>5</a:t>
            </a:fld>
            <a:endParaRPr kumimoji="1" lang="ja-JP" altLang="en-US"/>
          </a:p>
        </p:txBody>
      </p:sp>
    </p:spTree>
    <p:extLst>
      <p:ext uri="{BB962C8B-B14F-4D97-AF65-F5344CB8AC3E}">
        <p14:creationId xmlns:p14="http://schemas.microsoft.com/office/powerpoint/2010/main" val="18259685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最も簡単なのは、符号なし数です。これは中学で習った</a:t>
            </a:r>
            <a:r>
              <a:rPr kumimoji="1" lang="en-US" altLang="ja-JP" dirty="0"/>
              <a:t>2</a:t>
            </a:r>
            <a:r>
              <a:rPr kumimoji="1" lang="ja-JP" altLang="en-US" dirty="0"/>
              <a:t>進数そのものです。</a:t>
            </a:r>
            <a:r>
              <a:rPr kumimoji="1" lang="en-US" altLang="ja-JP" dirty="0"/>
              <a:t>2</a:t>
            </a:r>
            <a:r>
              <a:rPr kumimoji="1" lang="ja-JP" altLang="en-US" dirty="0"/>
              <a:t>進数は、各桁は１か０で、２の</a:t>
            </a:r>
            <a:r>
              <a:rPr kumimoji="1" lang="en-US" altLang="ja-JP" dirty="0"/>
              <a:t>0</a:t>
            </a:r>
            <a:r>
              <a:rPr kumimoji="1" lang="ja-JP" altLang="en-US" dirty="0"/>
              <a:t>乗の位、</a:t>
            </a:r>
            <a:r>
              <a:rPr kumimoji="1" lang="en-US" altLang="ja-JP" dirty="0"/>
              <a:t>2</a:t>
            </a:r>
            <a:r>
              <a:rPr kumimoji="1" lang="ja-JP" altLang="en-US" dirty="0"/>
              <a:t>の１乗の位</a:t>
            </a:r>
            <a:r>
              <a:rPr kumimoji="1" lang="ja-JP" altLang="en-US" dirty="0" err="1"/>
              <a:t>、、、、</a:t>
            </a:r>
            <a:r>
              <a:rPr kumimoji="1" lang="ja-JP" altLang="en-US" dirty="0"/>
              <a:t>と順番に桁の重みを表します。この例では２の０乗の位＝１、２の３乗の位＝８、２の４乗の位＝１６、２の６乗の位＝６４が１なので、全てを足すと８９になります。</a:t>
            </a:r>
          </a:p>
        </p:txBody>
      </p:sp>
      <p:sp>
        <p:nvSpPr>
          <p:cNvPr id="4" name="スライド番号プレースホルダー 3"/>
          <p:cNvSpPr>
            <a:spLocks noGrp="1"/>
          </p:cNvSpPr>
          <p:nvPr>
            <p:ph type="sldNum" sz="quarter" idx="10"/>
          </p:nvPr>
        </p:nvSpPr>
        <p:spPr/>
        <p:txBody>
          <a:bodyPr/>
          <a:lstStyle/>
          <a:p>
            <a:fld id="{BB630741-019D-4017-B310-73E2A202383F}" type="slidenum">
              <a:rPr kumimoji="1" lang="ja-JP" altLang="en-US" smtClean="0"/>
              <a:t>6</a:t>
            </a:fld>
            <a:endParaRPr kumimoji="1" lang="ja-JP" altLang="en-US"/>
          </a:p>
        </p:txBody>
      </p:sp>
    </p:spTree>
    <p:extLst>
      <p:ext uri="{BB962C8B-B14F-4D97-AF65-F5344CB8AC3E}">
        <p14:creationId xmlns:p14="http://schemas.microsoft.com/office/powerpoint/2010/main" val="4107990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逆に変換する場合、２で割っていき、余りを記録して行きます。この場合２で６回割ったとき、３回割ったとき、１回目に割ったときが１なので、１００１０１になります。</a:t>
            </a:r>
          </a:p>
        </p:txBody>
      </p:sp>
      <p:sp>
        <p:nvSpPr>
          <p:cNvPr id="4" name="スライド番号プレースホルダー 3"/>
          <p:cNvSpPr>
            <a:spLocks noGrp="1"/>
          </p:cNvSpPr>
          <p:nvPr>
            <p:ph type="sldNum" sz="quarter" idx="10"/>
          </p:nvPr>
        </p:nvSpPr>
        <p:spPr/>
        <p:txBody>
          <a:bodyPr/>
          <a:lstStyle/>
          <a:p>
            <a:fld id="{BB630741-019D-4017-B310-73E2A202383F}" type="slidenum">
              <a:rPr kumimoji="1" lang="ja-JP" altLang="en-US" smtClean="0"/>
              <a:t>7</a:t>
            </a:fld>
            <a:endParaRPr kumimoji="1" lang="ja-JP" altLang="en-US"/>
          </a:p>
        </p:txBody>
      </p:sp>
    </p:spTree>
    <p:extLst>
      <p:ext uri="{BB962C8B-B14F-4D97-AF65-F5344CB8AC3E}">
        <p14:creationId xmlns:p14="http://schemas.microsoft.com/office/powerpoint/2010/main" val="3366794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２進数は、ちょっとした大きさの数を表すときも、桁数が長くなってしまいます。そこで、これを４桁ずつ区切って読みます。０－９までは普通の１０進数と同じですが、</a:t>
            </a:r>
            <a:r>
              <a:rPr kumimoji="1" lang="en-US" altLang="ja-JP" dirty="0"/>
              <a:t>1010</a:t>
            </a:r>
            <a:r>
              <a:rPr kumimoji="1" lang="ja-JP" altLang="en-US" dirty="0"/>
              <a:t>は</a:t>
            </a:r>
            <a:r>
              <a:rPr kumimoji="1" lang="en-US" altLang="ja-JP" dirty="0"/>
              <a:t>10</a:t>
            </a:r>
            <a:r>
              <a:rPr kumimoji="1" lang="ja-JP" altLang="en-US" dirty="0"/>
              <a:t>ではなくて</a:t>
            </a:r>
            <a:r>
              <a:rPr kumimoji="1" lang="en-US" altLang="ja-JP" dirty="0"/>
              <a:t>A</a:t>
            </a:r>
            <a:r>
              <a:rPr kumimoji="1" lang="ja-JP" altLang="en-US" dirty="0"/>
              <a:t>を使います。以降、</a:t>
            </a:r>
            <a:r>
              <a:rPr kumimoji="1" lang="en-US" altLang="ja-JP" dirty="0"/>
              <a:t>B,C,D,E,F</a:t>
            </a:r>
            <a:r>
              <a:rPr kumimoji="1" lang="ja-JP" altLang="en-US" dirty="0"/>
              <a:t>と使います。すなわち</a:t>
            </a:r>
            <a:r>
              <a:rPr kumimoji="1" lang="en-US" altLang="ja-JP" dirty="0"/>
              <a:t>16</a:t>
            </a:r>
            <a:r>
              <a:rPr kumimoji="1" lang="ja-JP" altLang="en-US" dirty="0"/>
              <a:t>進数は一桁を０－</a:t>
            </a:r>
            <a:r>
              <a:rPr kumimoji="1" lang="en-US" altLang="ja-JP" dirty="0"/>
              <a:t>F</a:t>
            </a:r>
            <a:r>
              <a:rPr kumimoji="1" lang="ja-JP" altLang="en-US" dirty="0"/>
              <a:t>で表すのです。ここで注意です。</a:t>
            </a:r>
            <a:r>
              <a:rPr kumimoji="1" lang="en-US" altLang="ja-JP" dirty="0"/>
              <a:t>16</a:t>
            </a:r>
            <a:r>
              <a:rPr kumimoji="1" lang="ja-JP" altLang="en-US" dirty="0"/>
              <a:t>進数はあくまで</a:t>
            </a:r>
            <a:r>
              <a:rPr kumimoji="1" lang="en-US" altLang="ja-JP" dirty="0"/>
              <a:t>2</a:t>
            </a:r>
            <a:r>
              <a:rPr kumimoji="1" lang="ja-JP" altLang="en-US" dirty="0"/>
              <a:t>進数の短縮表現として考えましょう。マイナスの</a:t>
            </a:r>
            <a:r>
              <a:rPr kumimoji="1" lang="en-US" altLang="ja-JP" dirty="0"/>
              <a:t>16</a:t>
            </a:r>
            <a:r>
              <a:rPr kumimoji="1" lang="ja-JP" altLang="en-US" dirty="0"/>
              <a:t>進数というのは定義可能ですが、あまり使いませんし、頭が混乱してしまいます。</a:t>
            </a:r>
          </a:p>
        </p:txBody>
      </p:sp>
      <p:sp>
        <p:nvSpPr>
          <p:cNvPr id="4" name="スライド番号プレースホルダー 3"/>
          <p:cNvSpPr>
            <a:spLocks noGrp="1"/>
          </p:cNvSpPr>
          <p:nvPr>
            <p:ph type="sldNum" sz="quarter" idx="10"/>
          </p:nvPr>
        </p:nvSpPr>
        <p:spPr/>
        <p:txBody>
          <a:bodyPr/>
          <a:lstStyle/>
          <a:p>
            <a:fld id="{BB630741-019D-4017-B310-73E2A202383F}" type="slidenum">
              <a:rPr kumimoji="1" lang="ja-JP" altLang="en-US" smtClean="0"/>
              <a:t>8</a:t>
            </a:fld>
            <a:endParaRPr kumimoji="1" lang="ja-JP" altLang="en-US"/>
          </a:p>
        </p:txBody>
      </p:sp>
    </p:spTree>
    <p:extLst>
      <p:ext uri="{BB962C8B-B14F-4D97-AF65-F5344CB8AC3E}">
        <p14:creationId xmlns:p14="http://schemas.microsoft.com/office/powerpoint/2010/main" val="40269262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さて、次にマイナスの数を含む符号付き数を考えます。現在のコンピュータでは符号付き数として、</a:t>
            </a:r>
            <a:r>
              <a:rPr kumimoji="1" lang="en-US" altLang="ja-JP" dirty="0"/>
              <a:t>2</a:t>
            </a:r>
            <a:r>
              <a:rPr kumimoji="1" lang="ja-JP" altLang="en-US" dirty="0"/>
              <a:t>の補数表現を使います。</a:t>
            </a:r>
            <a:r>
              <a:rPr kumimoji="1" lang="en-US" altLang="ja-JP" dirty="0"/>
              <a:t>2</a:t>
            </a:r>
            <a:r>
              <a:rPr kumimoji="1" lang="ja-JP" altLang="en-US" dirty="0"/>
              <a:t>の補数とは、元の数と足した時に、桁あふれを除いて全て</a:t>
            </a:r>
            <a:r>
              <a:rPr kumimoji="1" lang="en-US" altLang="ja-JP" dirty="0"/>
              <a:t>0</a:t>
            </a:r>
            <a:r>
              <a:rPr kumimoji="1" lang="ja-JP" altLang="en-US" dirty="0"/>
              <a:t>になる数のことです。例えば、</a:t>
            </a:r>
            <a:r>
              <a:rPr kumimoji="1" lang="en-US" altLang="ja-JP" dirty="0"/>
              <a:t>0001</a:t>
            </a:r>
            <a:r>
              <a:rPr kumimoji="1" lang="ja-JP" altLang="en-US" dirty="0"/>
              <a:t>（１）の、２の補数は、</a:t>
            </a:r>
            <a:r>
              <a:rPr kumimoji="1" lang="en-US" altLang="ja-JP" dirty="0"/>
              <a:t>1111</a:t>
            </a:r>
            <a:r>
              <a:rPr kumimoji="1" lang="ja-JP" altLang="en-US" dirty="0"/>
              <a:t>です。</a:t>
            </a:r>
            <a:r>
              <a:rPr kumimoji="1" lang="en-US" altLang="ja-JP" dirty="0"/>
              <a:t>1111</a:t>
            </a:r>
            <a:r>
              <a:rPr kumimoji="1" lang="ja-JP" altLang="en-US" dirty="0"/>
              <a:t>＋</a:t>
            </a:r>
            <a:r>
              <a:rPr kumimoji="1" lang="en-US" altLang="ja-JP" dirty="0"/>
              <a:t>0001</a:t>
            </a:r>
            <a:r>
              <a:rPr kumimoji="1" lang="ja-JP" altLang="en-US" dirty="0"/>
              <a:t>＝</a:t>
            </a:r>
            <a:r>
              <a:rPr kumimoji="1" lang="en-US" altLang="ja-JP" dirty="0"/>
              <a:t>10000</a:t>
            </a:r>
            <a:r>
              <a:rPr kumimoji="1" lang="ja-JP" altLang="en-US" dirty="0"/>
              <a:t>になるからです。</a:t>
            </a:r>
            <a:r>
              <a:rPr kumimoji="1" lang="en-US" altLang="ja-JP" dirty="0"/>
              <a:t>0011</a:t>
            </a:r>
            <a:r>
              <a:rPr kumimoji="1" lang="ja-JP" altLang="en-US" dirty="0"/>
              <a:t>（３）の、２の補数は、</a:t>
            </a:r>
            <a:r>
              <a:rPr kumimoji="1" lang="en-US" altLang="ja-JP" dirty="0"/>
              <a:t>1101</a:t>
            </a:r>
            <a:r>
              <a:rPr kumimoji="1" lang="ja-JP" altLang="en-US" dirty="0"/>
              <a:t>です。</a:t>
            </a:r>
            <a:r>
              <a:rPr kumimoji="1" lang="en-US" altLang="ja-JP" dirty="0"/>
              <a:t>0011</a:t>
            </a:r>
            <a:r>
              <a:rPr kumimoji="1" lang="ja-JP" altLang="en-US" dirty="0"/>
              <a:t>＋</a:t>
            </a:r>
            <a:r>
              <a:rPr kumimoji="1" lang="en-US" altLang="ja-JP" dirty="0"/>
              <a:t>1101</a:t>
            </a:r>
            <a:r>
              <a:rPr kumimoji="1" lang="ja-JP" altLang="en-US" dirty="0"/>
              <a:t>＝</a:t>
            </a:r>
            <a:r>
              <a:rPr kumimoji="1" lang="en-US" altLang="ja-JP" dirty="0"/>
              <a:t>10000</a:t>
            </a:r>
            <a:r>
              <a:rPr kumimoji="1" lang="ja-JP" altLang="en-US" dirty="0"/>
              <a:t>になるからです。</a:t>
            </a:r>
          </a:p>
        </p:txBody>
      </p:sp>
      <p:sp>
        <p:nvSpPr>
          <p:cNvPr id="4" name="スライド番号プレースホルダー 3"/>
          <p:cNvSpPr>
            <a:spLocks noGrp="1"/>
          </p:cNvSpPr>
          <p:nvPr>
            <p:ph type="sldNum" sz="quarter" idx="10"/>
          </p:nvPr>
        </p:nvSpPr>
        <p:spPr/>
        <p:txBody>
          <a:bodyPr/>
          <a:lstStyle/>
          <a:p>
            <a:fld id="{BB630741-019D-4017-B310-73E2A202383F}" type="slidenum">
              <a:rPr kumimoji="1" lang="ja-JP" altLang="en-US" smtClean="0"/>
              <a:t>9</a:t>
            </a:fld>
            <a:endParaRPr kumimoji="1" lang="ja-JP" altLang="en-US"/>
          </a:p>
        </p:txBody>
      </p:sp>
    </p:spTree>
    <p:extLst>
      <p:ext uri="{BB962C8B-B14F-4D97-AF65-F5344CB8AC3E}">
        <p14:creationId xmlns:p14="http://schemas.microsoft.com/office/powerpoint/2010/main" val="3895536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47467E7-999B-4699-B7BF-E1EB3E995B74}" type="slidenum">
              <a:rPr lang="en-US" altLang="ja-JP"/>
              <a:pPr>
                <a:defRPr/>
              </a:pPr>
              <a:t>‹#›</a:t>
            </a:fld>
            <a:endParaRPr lang="en-US" altLang="ja-JP"/>
          </a:p>
        </p:txBody>
      </p:sp>
    </p:spTree>
    <p:extLst>
      <p:ext uri="{BB962C8B-B14F-4D97-AF65-F5344CB8AC3E}">
        <p14:creationId xmlns:p14="http://schemas.microsoft.com/office/powerpoint/2010/main" val="1211275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BCD178E-96C7-4CC4-BD37-D2DE99A6FF56}" type="slidenum">
              <a:rPr lang="en-US" altLang="ja-JP"/>
              <a:pPr>
                <a:defRPr/>
              </a:pPr>
              <a:t>‹#›</a:t>
            </a:fld>
            <a:endParaRPr lang="en-US" altLang="ja-JP"/>
          </a:p>
        </p:txBody>
      </p:sp>
    </p:spTree>
    <p:extLst>
      <p:ext uri="{BB962C8B-B14F-4D97-AF65-F5344CB8AC3E}">
        <p14:creationId xmlns:p14="http://schemas.microsoft.com/office/powerpoint/2010/main" val="2013581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80409AF-F4D9-4615-A5B8-00F7715BBD86}" type="slidenum">
              <a:rPr lang="en-US" altLang="ja-JP"/>
              <a:pPr>
                <a:defRPr/>
              </a:pPr>
              <a:t>‹#›</a:t>
            </a:fld>
            <a:endParaRPr lang="en-US" altLang="ja-JP"/>
          </a:p>
        </p:txBody>
      </p:sp>
    </p:spTree>
    <p:extLst>
      <p:ext uri="{BB962C8B-B14F-4D97-AF65-F5344CB8AC3E}">
        <p14:creationId xmlns:p14="http://schemas.microsoft.com/office/powerpoint/2010/main" val="8892751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457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309BB5A-F7C4-451D-B38A-7FC8568FEEB0}" type="slidenum">
              <a:rPr lang="en-US" altLang="ja-JP"/>
              <a:pPr>
                <a:defRPr/>
              </a:pPr>
              <a:t>‹#›</a:t>
            </a:fld>
            <a:endParaRPr lang="en-US" altLang="ja-JP"/>
          </a:p>
        </p:txBody>
      </p:sp>
    </p:spTree>
    <p:extLst>
      <p:ext uri="{BB962C8B-B14F-4D97-AF65-F5344CB8AC3E}">
        <p14:creationId xmlns:p14="http://schemas.microsoft.com/office/powerpoint/2010/main" val="18356508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457200" y="1600200"/>
            <a:ext cx="8229600" cy="4525963"/>
          </a:xfrm>
        </p:spPr>
        <p:txBody>
          <a:bodyPr/>
          <a:lstStyle/>
          <a:p>
            <a:pPr lvl="0"/>
            <a:endParaRPr lang="ja-JP" alt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9455985-B986-4DA4-9F67-02F6BE731603}" type="slidenum">
              <a:rPr lang="en-US" altLang="ja-JP"/>
              <a:pPr>
                <a:defRPr/>
              </a:pPr>
              <a:t>‹#›</a:t>
            </a:fld>
            <a:endParaRPr lang="en-US" altLang="ja-JP"/>
          </a:p>
        </p:txBody>
      </p:sp>
    </p:spTree>
    <p:extLst>
      <p:ext uri="{BB962C8B-B14F-4D97-AF65-F5344CB8AC3E}">
        <p14:creationId xmlns:p14="http://schemas.microsoft.com/office/powerpoint/2010/main" val="1358312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6A464DA-8D56-4E0D-9260-F1C4A3F3ABE5}" type="slidenum">
              <a:rPr lang="en-US" altLang="ja-JP"/>
              <a:pPr>
                <a:defRPr/>
              </a:pPr>
              <a:t>‹#›</a:t>
            </a:fld>
            <a:endParaRPr lang="en-US" altLang="ja-JP"/>
          </a:p>
        </p:txBody>
      </p:sp>
    </p:spTree>
    <p:extLst>
      <p:ext uri="{BB962C8B-B14F-4D97-AF65-F5344CB8AC3E}">
        <p14:creationId xmlns:p14="http://schemas.microsoft.com/office/powerpoint/2010/main" val="2509519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294508A-13CD-44E4-B4B3-CACFEBE6F8E7}" type="slidenum">
              <a:rPr lang="en-US" altLang="ja-JP"/>
              <a:pPr>
                <a:defRPr/>
              </a:pPr>
              <a:t>‹#›</a:t>
            </a:fld>
            <a:endParaRPr lang="en-US" altLang="ja-JP"/>
          </a:p>
        </p:txBody>
      </p:sp>
    </p:spTree>
    <p:extLst>
      <p:ext uri="{BB962C8B-B14F-4D97-AF65-F5344CB8AC3E}">
        <p14:creationId xmlns:p14="http://schemas.microsoft.com/office/powerpoint/2010/main" val="1921802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27975DBA-FEA6-4B1E-BC0A-3E79919D8520}" type="slidenum">
              <a:rPr lang="en-US" altLang="ja-JP"/>
              <a:pPr>
                <a:defRPr/>
              </a:pPr>
              <a:t>‹#›</a:t>
            </a:fld>
            <a:endParaRPr lang="en-US" altLang="ja-JP"/>
          </a:p>
        </p:txBody>
      </p:sp>
    </p:spTree>
    <p:extLst>
      <p:ext uri="{BB962C8B-B14F-4D97-AF65-F5344CB8AC3E}">
        <p14:creationId xmlns:p14="http://schemas.microsoft.com/office/powerpoint/2010/main" val="3926689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B3D10488-BF57-4A7B-BB49-70C6474120A3}" type="slidenum">
              <a:rPr lang="en-US" altLang="ja-JP"/>
              <a:pPr>
                <a:defRPr/>
              </a:pPr>
              <a:t>‹#›</a:t>
            </a:fld>
            <a:endParaRPr lang="en-US" altLang="ja-JP"/>
          </a:p>
        </p:txBody>
      </p:sp>
    </p:spTree>
    <p:extLst>
      <p:ext uri="{BB962C8B-B14F-4D97-AF65-F5344CB8AC3E}">
        <p14:creationId xmlns:p14="http://schemas.microsoft.com/office/powerpoint/2010/main" val="349204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567CE5A4-CC6A-48F2-BFFD-E20728AE26B1}" type="slidenum">
              <a:rPr lang="en-US" altLang="ja-JP"/>
              <a:pPr>
                <a:defRPr/>
              </a:pPr>
              <a:t>‹#›</a:t>
            </a:fld>
            <a:endParaRPr lang="en-US" altLang="ja-JP"/>
          </a:p>
        </p:txBody>
      </p:sp>
    </p:spTree>
    <p:extLst>
      <p:ext uri="{BB962C8B-B14F-4D97-AF65-F5344CB8AC3E}">
        <p14:creationId xmlns:p14="http://schemas.microsoft.com/office/powerpoint/2010/main" val="2937302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7CC1F97A-FC4A-49F0-AF82-70FB67087BF1}" type="slidenum">
              <a:rPr lang="en-US" altLang="ja-JP"/>
              <a:pPr>
                <a:defRPr/>
              </a:pPr>
              <a:t>‹#›</a:t>
            </a:fld>
            <a:endParaRPr lang="en-US" altLang="ja-JP"/>
          </a:p>
        </p:txBody>
      </p:sp>
    </p:spTree>
    <p:extLst>
      <p:ext uri="{BB962C8B-B14F-4D97-AF65-F5344CB8AC3E}">
        <p14:creationId xmlns:p14="http://schemas.microsoft.com/office/powerpoint/2010/main" val="3190612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9BBA95B-AC07-4E6D-B6BC-53963D669B8C}" type="slidenum">
              <a:rPr lang="en-US" altLang="ja-JP"/>
              <a:pPr>
                <a:defRPr/>
              </a:pPr>
              <a:t>‹#›</a:t>
            </a:fld>
            <a:endParaRPr lang="en-US" altLang="ja-JP"/>
          </a:p>
        </p:txBody>
      </p:sp>
    </p:spTree>
    <p:extLst>
      <p:ext uri="{BB962C8B-B14F-4D97-AF65-F5344CB8AC3E}">
        <p14:creationId xmlns:p14="http://schemas.microsoft.com/office/powerpoint/2010/main" val="4111844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3C800EB1-5267-405A-BFCF-895B21227171}" type="slidenum">
              <a:rPr lang="en-US" altLang="ja-JP"/>
              <a:pPr>
                <a:defRPr/>
              </a:pPr>
              <a:t>‹#›</a:t>
            </a:fld>
            <a:endParaRPr lang="en-US" altLang="ja-JP"/>
          </a:p>
        </p:txBody>
      </p:sp>
    </p:spTree>
    <p:extLst>
      <p:ext uri="{BB962C8B-B14F-4D97-AF65-F5344CB8AC3E}">
        <p14:creationId xmlns:p14="http://schemas.microsoft.com/office/powerpoint/2010/main" val="685145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86E711E0-E4CA-40B5-B348-4FCA8FAFA715}"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130425"/>
            <a:ext cx="7772400" cy="1470025"/>
          </a:xfrm>
        </p:spPr>
        <p:txBody>
          <a:bodyPr anchor="ctr"/>
          <a:lstStyle/>
          <a:p>
            <a:pPr eaLnBrk="1" hangingPunct="1"/>
            <a:r>
              <a:rPr lang="ja-JP" altLang="en-US" sz="4000"/>
              <a:t>計算機構成　第</a:t>
            </a:r>
            <a:r>
              <a:rPr lang="en-US" altLang="ja-JP" sz="4000"/>
              <a:t>2</a:t>
            </a:r>
            <a:r>
              <a:rPr lang="ja-JP" altLang="en-US" sz="4000"/>
              <a:t>回</a:t>
            </a:r>
            <a:br>
              <a:rPr lang="ja-JP" altLang="en-US" sz="4000"/>
            </a:br>
            <a:r>
              <a:rPr lang="en-US" altLang="ja-JP" sz="4000"/>
              <a:t>ALU</a:t>
            </a:r>
            <a:r>
              <a:rPr lang="ja-JP" altLang="en-US" sz="4000"/>
              <a:t>と組み合わせ回路の記述</a:t>
            </a:r>
          </a:p>
        </p:txBody>
      </p:sp>
      <p:sp>
        <p:nvSpPr>
          <p:cNvPr id="2051" name="Rectangle 3"/>
          <p:cNvSpPr>
            <a:spLocks noGrp="1" noChangeArrowheads="1"/>
          </p:cNvSpPr>
          <p:nvPr>
            <p:ph type="subTitle" idx="1"/>
          </p:nvPr>
        </p:nvSpPr>
        <p:spPr>
          <a:xfrm>
            <a:off x="1371600" y="3886200"/>
            <a:ext cx="6400800" cy="1752600"/>
          </a:xfrm>
        </p:spPr>
        <p:txBody>
          <a:bodyPr/>
          <a:lstStyle/>
          <a:p>
            <a:pPr eaLnBrk="1" hangingPunct="1"/>
            <a:r>
              <a:rPr lang="ja-JP" altLang="en-US" sz="3200"/>
              <a:t>情報工学科</a:t>
            </a:r>
          </a:p>
          <a:p>
            <a:pPr eaLnBrk="1" hangingPunct="1"/>
            <a:r>
              <a:rPr lang="ja-JP" altLang="en-US" sz="3200"/>
              <a:t>天野英晴</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ja-JP" altLang="en-US"/>
              <a:t>２の補数の作り方</a:t>
            </a:r>
          </a:p>
        </p:txBody>
      </p:sp>
      <p:sp>
        <p:nvSpPr>
          <p:cNvPr id="33795" name="Rectangle 3"/>
          <p:cNvSpPr>
            <a:spLocks noGrp="1" noChangeArrowheads="1"/>
          </p:cNvSpPr>
          <p:nvPr>
            <p:ph type="body" idx="1"/>
          </p:nvPr>
        </p:nvSpPr>
        <p:spPr/>
        <p:txBody>
          <a:bodyPr/>
          <a:lstStyle/>
          <a:p>
            <a:pPr eaLnBrk="1" hangingPunct="1">
              <a:buFontTx/>
              <a:buNone/>
            </a:pPr>
            <a:r>
              <a:rPr lang="ja-JP" altLang="en-US"/>
              <a:t>１．１と</a:t>
            </a:r>
            <a:r>
              <a:rPr lang="en-US" altLang="ja-JP"/>
              <a:t>0</a:t>
            </a:r>
            <a:r>
              <a:rPr lang="ja-JP" altLang="en-US"/>
              <a:t>を反転→　１の補数</a:t>
            </a:r>
          </a:p>
          <a:p>
            <a:pPr eaLnBrk="1" hangingPunct="1">
              <a:buFontTx/>
              <a:buNone/>
            </a:pPr>
            <a:r>
              <a:rPr lang="ja-JP" altLang="en-US"/>
              <a:t>２．＋１する→　２の補数</a:t>
            </a:r>
          </a:p>
          <a:p>
            <a:pPr eaLnBrk="1" hangingPunct="1">
              <a:buFontTx/>
              <a:buNone/>
            </a:pPr>
            <a:r>
              <a:rPr lang="ja-JP" altLang="en-US">
                <a:solidFill>
                  <a:srgbClr val="FF0000"/>
                </a:solidFill>
              </a:rPr>
              <a:t>２の補数を使った引き算の例</a:t>
            </a:r>
          </a:p>
          <a:p>
            <a:pPr eaLnBrk="1" hangingPunct="1">
              <a:buFontTx/>
              <a:buNone/>
            </a:pPr>
            <a:r>
              <a:rPr lang="en-US" altLang="ja-JP"/>
              <a:t>1000</a:t>
            </a:r>
            <a:r>
              <a:rPr lang="ja-JP" altLang="en-US"/>
              <a:t>－</a:t>
            </a:r>
            <a:r>
              <a:rPr lang="en-US" altLang="ja-JP"/>
              <a:t>0101</a:t>
            </a:r>
            <a:r>
              <a:rPr lang="ja-JP" altLang="en-US"/>
              <a:t>　　（</a:t>
            </a:r>
            <a:r>
              <a:rPr lang="en-US" altLang="ja-JP"/>
              <a:t>8</a:t>
            </a:r>
            <a:r>
              <a:rPr lang="ja-JP" altLang="en-US"/>
              <a:t>－</a:t>
            </a:r>
            <a:r>
              <a:rPr lang="en-US" altLang="ja-JP"/>
              <a:t>5</a:t>
            </a:r>
            <a:r>
              <a:rPr lang="ja-JP" altLang="en-US"/>
              <a:t>）</a:t>
            </a:r>
          </a:p>
          <a:p>
            <a:pPr eaLnBrk="1" hangingPunct="1">
              <a:buFontTx/>
              <a:buNone/>
            </a:pPr>
            <a:r>
              <a:rPr lang="en-US" altLang="ja-JP"/>
              <a:t>0101→1010→1011</a:t>
            </a:r>
          </a:p>
          <a:p>
            <a:pPr eaLnBrk="1" hangingPunct="1">
              <a:buFontTx/>
              <a:buNone/>
            </a:pPr>
            <a:r>
              <a:rPr lang="en-US" altLang="ja-JP"/>
              <a:t>1000</a:t>
            </a:r>
            <a:r>
              <a:rPr lang="ja-JP" altLang="en-US"/>
              <a:t>＋</a:t>
            </a:r>
            <a:r>
              <a:rPr lang="en-US" altLang="ja-JP"/>
              <a:t>1011</a:t>
            </a:r>
            <a:r>
              <a:rPr lang="ja-JP" altLang="en-US"/>
              <a:t>＝</a:t>
            </a:r>
            <a:r>
              <a:rPr lang="en-US" altLang="ja-JP">
                <a:solidFill>
                  <a:srgbClr val="FF0000"/>
                </a:solidFill>
              </a:rPr>
              <a:t>1</a:t>
            </a:r>
            <a:r>
              <a:rPr lang="en-US" altLang="ja-JP"/>
              <a:t>0011</a:t>
            </a:r>
            <a:r>
              <a:rPr lang="ja-JP" altLang="en-US"/>
              <a:t>　→　３　</a:t>
            </a:r>
          </a:p>
        </p:txBody>
      </p:sp>
      <p:sp>
        <p:nvSpPr>
          <p:cNvPr id="33796" name="Text Box 4"/>
          <p:cNvSpPr txBox="1">
            <a:spLocks noChangeArrowheads="1"/>
          </p:cNvSpPr>
          <p:nvPr/>
        </p:nvSpPr>
        <p:spPr bwMode="auto">
          <a:xfrm>
            <a:off x="2751138" y="5233988"/>
            <a:ext cx="10572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無視する</a:t>
            </a:r>
          </a:p>
        </p:txBody>
      </p:sp>
      <p:sp>
        <p:nvSpPr>
          <p:cNvPr id="33797" name="Line 5"/>
          <p:cNvSpPr>
            <a:spLocks noChangeShapeType="1"/>
          </p:cNvSpPr>
          <p:nvPr/>
        </p:nvSpPr>
        <p:spPr bwMode="auto">
          <a:xfrm>
            <a:off x="3276600" y="4941888"/>
            <a:ext cx="71438"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extLst>
      <p:ext uri="{BB962C8B-B14F-4D97-AF65-F5344CB8AC3E}">
        <p14:creationId xmlns:p14="http://schemas.microsoft.com/office/powerpoint/2010/main" val="3190903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ja-JP" altLang="en-US"/>
              <a:t>符号＋絶対値表現</a:t>
            </a:r>
          </a:p>
        </p:txBody>
      </p:sp>
      <p:graphicFrame>
        <p:nvGraphicFramePr>
          <p:cNvPr id="74755" name="Group 3"/>
          <p:cNvGraphicFramePr>
            <a:graphicFrameLocks noGrp="1"/>
          </p:cNvGraphicFramePr>
          <p:nvPr>
            <p:ph idx="1"/>
          </p:nvPr>
        </p:nvGraphicFramePr>
        <p:xfrm>
          <a:off x="4140200" y="1628775"/>
          <a:ext cx="3311525" cy="4664079"/>
        </p:xfrm>
        <a:graphic>
          <a:graphicData uri="http://schemas.openxmlformats.org/drawingml/2006/table">
            <a:tbl>
              <a:tblPr/>
              <a:tblGrid>
                <a:gridCol w="1871663">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絶対値</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進数</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0001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0010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2</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0011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3</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0100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4</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0101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5</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0110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6</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0111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7</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graphicFrame>
        <p:nvGraphicFramePr>
          <p:cNvPr id="74820" name="Group 68"/>
          <p:cNvGraphicFramePr>
            <a:graphicFrameLocks noGrp="1"/>
          </p:cNvGraphicFramePr>
          <p:nvPr/>
        </p:nvGraphicFramePr>
        <p:xfrm>
          <a:off x="611188" y="1628775"/>
          <a:ext cx="3024187" cy="4664079"/>
        </p:xfrm>
        <a:graphic>
          <a:graphicData uri="http://schemas.openxmlformats.org/drawingml/2006/table">
            <a:tbl>
              <a:tblPr/>
              <a:tblGrid>
                <a:gridCol w="1584325">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絶対値</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進数</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1111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7</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1110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6</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1101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5</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1100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4</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1011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3</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1010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2</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1001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710260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ja-JP" altLang="en-US"/>
              <a:t>２の補数 </a:t>
            </a:r>
            <a:r>
              <a:rPr lang="en-US" altLang="ja-JP"/>
              <a:t>vs. </a:t>
            </a:r>
            <a:r>
              <a:rPr lang="ja-JP" altLang="en-US"/>
              <a:t>符号付絶対値</a:t>
            </a:r>
          </a:p>
        </p:txBody>
      </p:sp>
      <p:sp>
        <p:nvSpPr>
          <p:cNvPr id="35843" name="Rectangle 3"/>
          <p:cNvSpPr>
            <a:spLocks noGrp="1" noChangeArrowheads="1"/>
          </p:cNvSpPr>
          <p:nvPr>
            <p:ph type="body" idx="1"/>
          </p:nvPr>
        </p:nvSpPr>
        <p:spPr/>
        <p:txBody>
          <a:bodyPr/>
          <a:lstStyle/>
          <a:p>
            <a:pPr eaLnBrk="1" hangingPunct="1">
              <a:lnSpc>
                <a:spcPct val="80000"/>
              </a:lnSpc>
            </a:pPr>
            <a:r>
              <a:rPr lang="ja-JP" altLang="en-US" sz="2800"/>
              <a:t>両方とも共通→　最上位ビット：</a:t>
            </a:r>
            <a:r>
              <a:rPr lang="en-US" altLang="ja-JP" sz="2800"/>
              <a:t>MSB</a:t>
            </a:r>
            <a:r>
              <a:rPr lang="ja-JP" altLang="en-US" sz="2800"/>
              <a:t>（</a:t>
            </a:r>
            <a:r>
              <a:rPr lang="en-US" altLang="ja-JP" sz="2800"/>
              <a:t>Most Significant Bit)</a:t>
            </a:r>
            <a:r>
              <a:rPr lang="ja-JP" altLang="en-US" sz="2800"/>
              <a:t>が符号を表わす</a:t>
            </a:r>
          </a:p>
          <a:p>
            <a:pPr eaLnBrk="1" hangingPunct="1">
              <a:lnSpc>
                <a:spcPct val="80000"/>
              </a:lnSpc>
            </a:pPr>
            <a:r>
              <a:rPr lang="ja-JP" altLang="en-US" sz="2800"/>
              <a:t>２の補数が有利な点</a:t>
            </a:r>
          </a:p>
          <a:p>
            <a:pPr lvl="1" eaLnBrk="1" hangingPunct="1">
              <a:lnSpc>
                <a:spcPct val="80000"/>
              </a:lnSpc>
            </a:pPr>
            <a:r>
              <a:rPr lang="ja-JP" altLang="en-US" sz="2400"/>
              <a:t>－０が存在しない</a:t>
            </a:r>
          </a:p>
          <a:p>
            <a:pPr lvl="1" eaLnBrk="1" hangingPunct="1">
              <a:lnSpc>
                <a:spcPct val="80000"/>
              </a:lnSpc>
            </a:pPr>
            <a:r>
              <a:rPr lang="ja-JP" altLang="en-US" sz="2400"/>
              <a:t>引き算が簡単にできる</a:t>
            </a:r>
          </a:p>
          <a:p>
            <a:pPr eaLnBrk="1" hangingPunct="1">
              <a:lnSpc>
                <a:spcPct val="80000"/>
              </a:lnSpc>
            </a:pPr>
            <a:r>
              <a:rPr lang="ja-JP" altLang="en-US" sz="2800"/>
              <a:t>符号付絶対値が有利な点</a:t>
            </a:r>
          </a:p>
          <a:p>
            <a:pPr lvl="1" eaLnBrk="1" hangingPunct="1">
              <a:lnSpc>
                <a:spcPct val="80000"/>
              </a:lnSpc>
            </a:pPr>
            <a:r>
              <a:rPr lang="en-US" altLang="ja-JP" sz="2400"/>
              <a:t>????</a:t>
            </a:r>
          </a:p>
          <a:p>
            <a:pPr eaLnBrk="1" hangingPunct="1">
              <a:lnSpc>
                <a:spcPct val="80000"/>
              </a:lnSpc>
            </a:pPr>
            <a:r>
              <a:rPr lang="ja-JP" altLang="en-US" sz="2800"/>
              <a:t>ということで実際のコンピュータでは</a:t>
            </a:r>
            <a:r>
              <a:rPr lang="en-US" altLang="ja-JP" sz="2800"/>
              <a:t>2</a:t>
            </a:r>
            <a:r>
              <a:rPr lang="ja-JP" altLang="en-US" sz="2800"/>
              <a:t>の補数が使われる</a:t>
            </a:r>
          </a:p>
          <a:p>
            <a:pPr eaLnBrk="1" hangingPunct="1">
              <a:lnSpc>
                <a:spcPct val="80000"/>
              </a:lnSpc>
            </a:pPr>
            <a:r>
              <a:rPr lang="ja-JP" altLang="en-US" sz="2800"/>
              <a:t>固定小数、浮動小数の仮数部では符号付絶対値を使う</a:t>
            </a:r>
          </a:p>
          <a:p>
            <a:pPr eaLnBrk="1" hangingPunct="1">
              <a:lnSpc>
                <a:spcPct val="80000"/>
              </a:lnSpc>
            </a:pPr>
            <a:endParaRPr lang="en-US" altLang="ja-JP" sz="2800"/>
          </a:p>
        </p:txBody>
      </p:sp>
    </p:spTree>
    <p:extLst>
      <p:ext uri="{BB962C8B-B14F-4D97-AF65-F5344CB8AC3E}">
        <p14:creationId xmlns:p14="http://schemas.microsoft.com/office/powerpoint/2010/main" val="303276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ja-JP" altLang="en-US"/>
              <a:t>浮動小数点数</a:t>
            </a:r>
          </a:p>
        </p:txBody>
      </p:sp>
      <p:sp>
        <p:nvSpPr>
          <p:cNvPr id="36867" name="Rectangle 3"/>
          <p:cNvSpPr>
            <a:spLocks noGrp="1" noChangeArrowheads="1"/>
          </p:cNvSpPr>
          <p:nvPr>
            <p:ph type="body" idx="1"/>
          </p:nvPr>
        </p:nvSpPr>
        <p:spPr/>
        <p:txBody>
          <a:bodyPr/>
          <a:lstStyle/>
          <a:p>
            <a:pPr lvl="1" eaLnBrk="1" hangingPunct="1"/>
            <a:r>
              <a:rPr lang="en-US" altLang="ja-JP" dirty="0"/>
              <a:t>(</a:t>
            </a:r>
            <a:r>
              <a:rPr lang="ja-JP" altLang="en-US" dirty="0"/>
              <a:t>仮数</a:t>
            </a:r>
            <a:r>
              <a:rPr lang="en-US" altLang="ja-JP" dirty="0"/>
              <a:t>)</a:t>
            </a:r>
            <a:r>
              <a:rPr lang="ja-JP" altLang="en-US" dirty="0"/>
              <a:t>　</a:t>
            </a:r>
            <a:r>
              <a:rPr lang="en-US" altLang="ja-JP" dirty="0"/>
              <a:t>×</a:t>
            </a:r>
            <a:r>
              <a:rPr lang="ja-JP" altLang="en-US" dirty="0"/>
              <a:t>　２　</a:t>
            </a:r>
            <a:r>
              <a:rPr lang="ja-JP" altLang="en-US" baseline="30000" dirty="0"/>
              <a:t>（指数）</a:t>
            </a:r>
          </a:p>
          <a:p>
            <a:pPr lvl="1" eaLnBrk="1" hangingPunct="1"/>
            <a:r>
              <a:rPr lang="ja-JP" altLang="en-US" dirty="0"/>
              <a:t>倍精度 </a:t>
            </a:r>
            <a:r>
              <a:rPr lang="en-US" altLang="ja-JP" dirty="0"/>
              <a:t>64bit, </a:t>
            </a:r>
            <a:r>
              <a:rPr lang="ja-JP" altLang="en-US" dirty="0"/>
              <a:t>単精度 </a:t>
            </a:r>
            <a:r>
              <a:rPr lang="en-US" altLang="ja-JP" dirty="0"/>
              <a:t>32bit.</a:t>
            </a:r>
          </a:p>
          <a:p>
            <a:pPr lvl="1" eaLnBrk="1" hangingPunct="1"/>
            <a:r>
              <a:rPr lang="en-US" altLang="ja-JP" dirty="0"/>
              <a:t>IEEE Standard</a:t>
            </a:r>
            <a:r>
              <a:rPr lang="ja-JP" altLang="en-US" dirty="0"/>
              <a:t>でフォーマットと丸めの方法を決めている</a:t>
            </a:r>
            <a:endParaRPr lang="en-US" altLang="ja-JP" dirty="0"/>
          </a:p>
          <a:p>
            <a:pPr lvl="1" eaLnBrk="1" hangingPunct="1"/>
            <a:r>
              <a:rPr lang="en-US" altLang="ja-JP" dirty="0"/>
              <a:t>AI</a:t>
            </a:r>
            <a:r>
              <a:rPr lang="ja-JP" altLang="en-US" dirty="0"/>
              <a:t>用に</a:t>
            </a:r>
            <a:r>
              <a:rPr lang="en-US" altLang="ja-JP" dirty="0"/>
              <a:t>16bit</a:t>
            </a:r>
            <a:r>
              <a:rPr lang="ja-JP" altLang="en-US" dirty="0"/>
              <a:t>の半精度も定義されている</a:t>
            </a:r>
          </a:p>
        </p:txBody>
      </p:sp>
      <p:sp>
        <p:nvSpPr>
          <p:cNvPr id="36868" name="Rectangle 4"/>
          <p:cNvSpPr>
            <a:spLocks noChangeArrowheads="1"/>
          </p:cNvSpPr>
          <p:nvPr/>
        </p:nvSpPr>
        <p:spPr bwMode="auto">
          <a:xfrm>
            <a:off x="3708400" y="5373688"/>
            <a:ext cx="1439863" cy="3603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1800"/>
              <a:t>23</a:t>
            </a:r>
          </a:p>
        </p:txBody>
      </p:sp>
      <p:sp>
        <p:nvSpPr>
          <p:cNvPr id="36869" name="Rectangle 5"/>
          <p:cNvSpPr>
            <a:spLocks noChangeArrowheads="1"/>
          </p:cNvSpPr>
          <p:nvPr/>
        </p:nvSpPr>
        <p:spPr bwMode="auto">
          <a:xfrm>
            <a:off x="2916238" y="5373688"/>
            <a:ext cx="792162" cy="3603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1800"/>
              <a:t>8</a:t>
            </a:r>
          </a:p>
        </p:txBody>
      </p:sp>
      <p:sp>
        <p:nvSpPr>
          <p:cNvPr id="36870" name="Rectangle 6"/>
          <p:cNvSpPr>
            <a:spLocks noChangeArrowheads="1"/>
          </p:cNvSpPr>
          <p:nvPr/>
        </p:nvSpPr>
        <p:spPr bwMode="auto">
          <a:xfrm>
            <a:off x="2843213" y="5373688"/>
            <a:ext cx="73025" cy="360362"/>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6871" name="Rectangle 7"/>
          <p:cNvSpPr>
            <a:spLocks noChangeArrowheads="1"/>
          </p:cNvSpPr>
          <p:nvPr/>
        </p:nvSpPr>
        <p:spPr bwMode="auto">
          <a:xfrm>
            <a:off x="4284663" y="5876925"/>
            <a:ext cx="3240087" cy="3603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1800"/>
              <a:t>52</a:t>
            </a:r>
          </a:p>
        </p:txBody>
      </p:sp>
      <p:sp>
        <p:nvSpPr>
          <p:cNvPr id="36872" name="Rectangle 8"/>
          <p:cNvSpPr>
            <a:spLocks noChangeArrowheads="1"/>
          </p:cNvSpPr>
          <p:nvPr/>
        </p:nvSpPr>
        <p:spPr bwMode="auto">
          <a:xfrm>
            <a:off x="2916238" y="5876925"/>
            <a:ext cx="1368425" cy="3603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1800"/>
              <a:t>11</a:t>
            </a:r>
          </a:p>
        </p:txBody>
      </p:sp>
      <p:sp>
        <p:nvSpPr>
          <p:cNvPr id="36873" name="Rectangle 9"/>
          <p:cNvSpPr>
            <a:spLocks noChangeArrowheads="1"/>
          </p:cNvSpPr>
          <p:nvPr/>
        </p:nvSpPr>
        <p:spPr bwMode="auto">
          <a:xfrm>
            <a:off x="2843213" y="5876925"/>
            <a:ext cx="73025" cy="360363"/>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6874" name="Text Box 10"/>
          <p:cNvSpPr txBox="1">
            <a:spLocks noChangeArrowheads="1"/>
          </p:cNvSpPr>
          <p:nvPr/>
        </p:nvSpPr>
        <p:spPr bwMode="auto">
          <a:xfrm>
            <a:off x="1671638" y="5321300"/>
            <a:ext cx="882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Single </a:t>
            </a:r>
          </a:p>
        </p:txBody>
      </p:sp>
      <p:sp>
        <p:nvSpPr>
          <p:cNvPr id="36875" name="Text Box 11"/>
          <p:cNvSpPr txBox="1">
            <a:spLocks noChangeArrowheads="1"/>
          </p:cNvSpPr>
          <p:nvPr/>
        </p:nvSpPr>
        <p:spPr bwMode="auto">
          <a:xfrm>
            <a:off x="1692275" y="5819775"/>
            <a:ext cx="908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Double</a:t>
            </a:r>
          </a:p>
        </p:txBody>
      </p:sp>
      <p:sp>
        <p:nvSpPr>
          <p:cNvPr id="36876" name="Text Box 12"/>
          <p:cNvSpPr txBox="1">
            <a:spLocks noChangeArrowheads="1"/>
          </p:cNvSpPr>
          <p:nvPr/>
        </p:nvSpPr>
        <p:spPr bwMode="auto">
          <a:xfrm>
            <a:off x="2274888" y="486886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符号</a:t>
            </a:r>
          </a:p>
        </p:txBody>
      </p:sp>
      <p:sp>
        <p:nvSpPr>
          <p:cNvPr id="36877" name="Text Box 13"/>
          <p:cNvSpPr txBox="1">
            <a:spLocks noChangeArrowheads="1"/>
          </p:cNvSpPr>
          <p:nvPr/>
        </p:nvSpPr>
        <p:spPr bwMode="auto">
          <a:xfrm>
            <a:off x="2994025" y="48625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指数</a:t>
            </a:r>
          </a:p>
        </p:txBody>
      </p:sp>
      <p:sp>
        <p:nvSpPr>
          <p:cNvPr id="36878" name="Text Box 14"/>
          <p:cNvSpPr txBox="1">
            <a:spLocks noChangeArrowheads="1"/>
          </p:cNvSpPr>
          <p:nvPr/>
        </p:nvSpPr>
        <p:spPr bwMode="auto">
          <a:xfrm>
            <a:off x="4002088" y="48625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仮数</a:t>
            </a:r>
          </a:p>
        </p:txBody>
      </p:sp>
    </p:spTree>
    <p:extLst>
      <p:ext uri="{BB962C8B-B14F-4D97-AF65-F5344CB8AC3E}">
        <p14:creationId xmlns:p14="http://schemas.microsoft.com/office/powerpoint/2010/main" val="25844966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Verilog</a:t>
            </a:r>
            <a:r>
              <a:rPr kumimoji="1" lang="ja-JP" altLang="en-US" dirty="0"/>
              <a:t> </a:t>
            </a:r>
            <a:r>
              <a:rPr kumimoji="1" lang="en-US" altLang="ja-JP" dirty="0" err="1"/>
              <a:t>HDL</a:t>
            </a:r>
            <a:r>
              <a:rPr kumimoji="1" lang="ja-JP" altLang="en-US" dirty="0" err="1"/>
              <a:t>での</a:t>
            </a:r>
            <a:r>
              <a:rPr kumimoji="1" lang="ja-JP" altLang="en-US" dirty="0"/>
              <a:t>加算、減算</a:t>
            </a:r>
          </a:p>
        </p:txBody>
      </p:sp>
      <p:sp>
        <p:nvSpPr>
          <p:cNvPr id="3" name="コンテンツ プレースホルダー 2"/>
          <p:cNvSpPr>
            <a:spLocks noGrp="1"/>
          </p:cNvSpPr>
          <p:nvPr>
            <p:ph idx="1"/>
          </p:nvPr>
        </p:nvSpPr>
        <p:spPr/>
        <p:txBody>
          <a:bodyPr/>
          <a:lstStyle/>
          <a:p>
            <a:r>
              <a:rPr kumimoji="1" lang="ja-JP" altLang="en-US" dirty="0"/>
              <a:t>単純に＋、－で記述する。</a:t>
            </a:r>
            <a:endParaRPr kumimoji="1" lang="en-US" altLang="ja-JP" dirty="0"/>
          </a:p>
          <a:p>
            <a:r>
              <a:rPr kumimoji="1" lang="ja-JP" altLang="en-US" dirty="0"/>
              <a:t>論理合成時に様々な演算器のオプションから合成系が選択してくれる</a:t>
            </a:r>
            <a:endParaRPr kumimoji="1" lang="en-US" altLang="ja-JP" dirty="0"/>
          </a:p>
          <a:p>
            <a:pPr marL="0" indent="0">
              <a:buNone/>
            </a:pPr>
            <a:r>
              <a:rPr lang="ja-JP" altLang="en-US" dirty="0"/>
              <a:t>→設計者は演算器の詳細を気にしない</a:t>
            </a:r>
            <a:endParaRPr lang="en-US" altLang="ja-JP" dirty="0"/>
          </a:p>
          <a:p>
            <a:r>
              <a:rPr kumimoji="1" lang="ja-JP" altLang="en-US" dirty="0"/>
              <a:t>演算器をイチから（フルスクラッチで）設計しない方がいい</a:t>
            </a:r>
          </a:p>
        </p:txBody>
      </p:sp>
    </p:spTree>
    <p:extLst>
      <p:ext uri="{BB962C8B-B14F-4D97-AF65-F5344CB8AC3E}">
        <p14:creationId xmlns:p14="http://schemas.microsoft.com/office/powerpoint/2010/main" val="2117817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50825" y="0"/>
            <a:ext cx="8229600" cy="1143000"/>
          </a:xfrm>
        </p:spPr>
        <p:txBody>
          <a:bodyPr/>
          <a:lstStyle/>
          <a:p>
            <a:pPr eaLnBrk="1" hangingPunct="1"/>
            <a:r>
              <a:rPr lang="ja-JP" altLang="en-US"/>
              <a:t>全加算器（</a:t>
            </a:r>
            <a:r>
              <a:rPr lang="en-US" altLang="ja-JP"/>
              <a:t>Full Adder)</a:t>
            </a:r>
          </a:p>
        </p:txBody>
      </p:sp>
      <p:sp>
        <p:nvSpPr>
          <p:cNvPr id="9219" name="Line 4"/>
          <p:cNvSpPr>
            <a:spLocks noChangeShapeType="1"/>
          </p:cNvSpPr>
          <p:nvPr/>
        </p:nvSpPr>
        <p:spPr bwMode="auto">
          <a:xfrm>
            <a:off x="468313" y="3789363"/>
            <a:ext cx="20875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0" name="Line 5"/>
          <p:cNvSpPr>
            <a:spLocks noChangeShapeType="1"/>
          </p:cNvSpPr>
          <p:nvPr/>
        </p:nvSpPr>
        <p:spPr bwMode="auto">
          <a:xfrm>
            <a:off x="1692275" y="3357563"/>
            <a:ext cx="0" cy="25923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1" name="Text Box 6"/>
          <p:cNvSpPr txBox="1">
            <a:spLocks noChangeArrowheads="1"/>
          </p:cNvSpPr>
          <p:nvPr/>
        </p:nvSpPr>
        <p:spPr bwMode="auto">
          <a:xfrm>
            <a:off x="519113" y="3305175"/>
            <a:ext cx="1123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   B   Ci</a:t>
            </a:r>
          </a:p>
        </p:txBody>
      </p:sp>
      <p:sp>
        <p:nvSpPr>
          <p:cNvPr id="9222" name="Text Box 7"/>
          <p:cNvSpPr txBox="1">
            <a:spLocks noChangeArrowheads="1"/>
          </p:cNvSpPr>
          <p:nvPr/>
        </p:nvSpPr>
        <p:spPr bwMode="auto">
          <a:xfrm>
            <a:off x="606425" y="3881438"/>
            <a:ext cx="869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a:t>
            </a:r>
            <a:r>
              <a:rPr lang="ja-JP" altLang="en-US" b="1"/>
              <a:t>　</a:t>
            </a:r>
            <a:r>
              <a:rPr lang="en-US" altLang="ja-JP" b="1"/>
              <a:t>0</a:t>
            </a:r>
            <a:r>
              <a:rPr lang="ja-JP" altLang="en-US" b="1"/>
              <a:t>　</a:t>
            </a:r>
            <a:r>
              <a:rPr lang="en-US" altLang="ja-JP" b="1"/>
              <a:t>0</a:t>
            </a:r>
          </a:p>
        </p:txBody>
      </p:sp>
      <p:sp>
        <p:nvSpPr>
          <p:cNvPr id="9223" name="Text Box 8"/>
          <p:cNvSpPr txBox="1">
            <a:spLocks noChangeArrowheads="1"/>
          </p:cNvSpPr>
          <p:nvPr/>
        </p:nvSpPr>
        <p:spPr bwMode="auto">
          <a:xfrm>
            <a:off x="611188" y="4141788"/>
            <a:ext cx="869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a:t>
            </a:r>
            <a:r>
              <a:rPr lang="ja-JP" altLang="en-US" b="1"/>
              <a:t>　</a:t>
            </a:r>
            <a:r>
              <a:rPr lang="en-US" altLang="ja-JP" b="1"/>
              <a:t>0</a:t>
            </a:r>
            <a:r>
              <a:rPr lang="ja-JP" altLang="en-US" b="1"/>
              <a:t>　</a:t>
            </a:r>
            <a:r>
              <a:rPr lang="en-US" altLang="ja-JP" b="1"/>
              <a:t>1</a:t>
            </a:r>
          </a:p>
        </p:txBody>
      </p:sp>
      <p:sp>
        <p:nvSpPr>
          <p:cNvPr id="9224" name="Text Box 9"/>
          <p:cNvSpPr txBox="1">
            <a:spLocks noChangeArrowheads="1"/>
          </p:cNvSpPr>
          <p:nvPr/>
        </p:nvSpPr>
        <p:spPr bwMode="auto">
          <a:xfrm>
            <a:off x="615950" y="4402138"/>
            <a:ext cx="869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a:t>
            </a:r>
            <a:r>
              <a:rPr lang="ja-JP" altLang="en-US" b="1"/>
              <a:t>　</a:t>
            </a:r>
            <a:r>
              <a:rPr lang="en-US" altLang="ja-JP" b="1"/>
              <a:t>1</a:t>
            </a:r>
            <a:r>
              <a:rPr lang="ja-JP" altLang="en-US" b="1"/>
              <a:t>　</a:t>
            </a:r>
            <a:r>
              <a:rPr lang="en-US" altLang="ja-JP" b="1"/>
              <a:t>0</a:t>
            </a:r>
          </a:p>
        </p:txBody>
      </p:sp>
      <p:sp>
        <p:nvSpPr>
          <p:cNvPr id="9225" name="Text Box 10"/>
          <p:cNvSpPr txBox="1">
            <a:spLocks noChangeArrowheads="1"/>
          </p:cNvSpPr>
          <p:nvPr/>
        </p:nvSpPr>
        <p:spPr bwMode="auto">
          <a:xfrm>
            <a:off x="620713" y="4662488"/>
            <a:ext cx="869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a:t>
            </a:r>
            <a:r>
              <a:rPr lang="ja-JP" altLang="en-US" b="1"/>
              <a:t>　</a:t>
            </a:r>
            <a:r>
              <a:rPr lang="en-US" altLang="ja-JP" b="1"/>
              <a:t>1</a:t>
            </a:r>
            <a:r>
              <a:rPr lang="ja-JP" altLang="en-US" b="1"/>
              <a:t>　</a:t>
            </a:r>
            <a:r>
              <a:rPr lang="en-US" altLang="ja-JP" b="1"/>
              <a:t>1</a:t>
            </a:r>
          </a:p>
        </p:txBody>
      </p:sp>
      <p:sp>
        <p:nvSpPr>
          <p:cNvPr id="9226" name="Text Box 11"/>
          <p:cNvSpPr txBox="1">
            <a:spLocks noChangeArrowheads="1"/>
          </p:cNvSpPr>
          <p:nvPr/>
        </p:nvSpPr>
        <p:spPr bwMode="auto">
          <a:xfrm>
            <a:off x="625475" y="4922838"/>
            <a:ext cx="869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a:t>
            </a:r>
            <a:r>
              <a:rPr lang="ja-JP" altLang="en-US" b="1"/>
              <a:t>　</a:t>
            </a:r>
            <a:r>
              <a:rPr lang="en-US" altLang="ja-JP" b="1"/>
              <a:t>0</a:t>
            </a:r>
            <a:r>
              <a:rPr lang="ja-JP" altLang="en-US" b="1"/>
              <a:t>　</a:t>
            </a:r>
            <a:r>
              <a:rPr lang="en-US" altLang="ja-JP" b="1"/>
              <a:t>0</a:t>
            </a:r>
          </a:p>
        </p:txBody>
      </p:sp>
      <p:sp>
        <p:nvSpPr>
          <p:cNvPr id="9227" name="Text Box 12"/>
          <p:cNvSpPr txBox="1">
            <a:spLocks noChangeArrowheads="1"/>
          </p:cNvSpPr>
          <p:nvPr/>
        </p:nvSpPr>
        <p:spPr bwMode="auto">
          <a:xfrm>
            <a:off x="630238" y="5183188"/>
            <a:ext cx="869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a:t>
            </a:r>
            <a:r>
              <a:rPr lang="ja-JP" altLang="en-US" b="1"/>
              <a:t>　</a:t>
            </a:r>
            <a:r>
              <a:rPr lang="en-US" altLang="ja-JP" b="1"/>
              <a:t>0</a:t>
            </a:r>
            <a:r>
              <a:rPr lang="ja-JP" altLang="en-US" b="1"/>
              <a:t>　</a:t>
            </a:r>
            <a:r>
              <a:rPr lang="en-US" altLang="ja-JP" b="1"/>
              <a:t>1</a:t>
            </a:r>
          </a:p>
        </p:txBody>
      </p:sp>
      <p:sp>
        <p:nvSpPr>
          <p:cNvPr id="9228" name="Text Box 13"/>
          <p:cNvSpPr txBox="1">
            <a:spLocks noChangeArrowheads="1"/>
          </p:cNvSpPr>
          <p:nvPr/>
        </p:nvSpPr>
        <p:spPr bwMode="auto">
          <a:xfrm>
            <a:off x="635000" y="5443538"/>
            <a:ext cx="869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a:t>
            </a:r>
            <a:r>
              <a:rPr lang="ja-JP" altLang="en-US" b="1"/>
              <a:t>　</a:t>
            </a:r>
            <a:r>
              <a:rPr lang="en-US" altLang="ja-JP" b="1"/>
              <a:t>1</a:t>
            </a:r>
            <a:r>
              <a:rPr lang="ja-JP" altLang="en-US" b="1"/>
              <a:t>　</a:t>
            </a:r>
            <a:r>
              <a:rPr lang="en-US" altLang="ja-JP" b="1"/>
              <a:t>0</a:t>
            </a:r>
          </a:p>
        </p:txBody>
      </p:sp>
      <p:sp>
        <p:nvSpPr>
          <p:cNvPr id="9229" name="Text Box 14"/>
          <p:cNvSpPr txBox="1">
            <a:spLocks noChangeArrowheads="1"/>
          </p:cNvSpPr>
          <p:nvPr/>
        </p:nvSpPr>
        <p:spPr bwMode="auto">
          <a:xfrm>
            <a:off x="639763" y="5703888"/>
            <a:ext cx="869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a:t>
            </a:r>
            <a:r>
              <a:rPr lang="ja-JP" altLang="en-US" b="1"/>
              <a:t>　</a:t>
            </a:r>
            <a:r>
              <a:rPr lang="en-US" altLang="ja-JP" b="1"/>
              <a:t>1</a:t>
            </a:r>
            <a:r>
              <a:rPr lang="ja-JP" altLang="en-US" b="1"/>
              <a:t>　</a:t>
            </a:r>
            <a:r>
              <a:rPr lang="en-US" altLang="ja-JP" b="1"/>
              <a:t>1</a:t>
            </a:r>
          </a:p>
        </p:txBody>
      </p:sp>
      <p:sp>
        <p:nvSpPr>
          <p:cNvPr id="9230" name="Text Box 15"/>
          <p:cNvSpPr txBox="1">
            <a:spLocks noChangeArrowheads="1"/>
          </p:cNvSpPr>
          <p:nvPr/>
        </p:nvSpPr>
        <p:spPr bwMode="auto">
          <a:xfrm>
            <a:off x="1743075" y="3305175"/>
            <a:ext cx="768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Co  S</a:t>
            </a:r>
          </a:p>
        </p:txBody>
      </p:sp>
      <p:sp>
        <p:nvSpPr>
          <p:cNvPr id="9231" name="Text Box 16"/>
          <p:cNvSpPr txBox="1">
            <a:spLocks noChangeArrowheads="1"/>
          </p:cNvSpPr>
          <p:nvPr/>
        </p:nvSpPr>
        <p:spPr bwMode="auto">
          <a:xfrm>
            <a:off x="1763713" y="3860800"/>
            <a:ext cx="74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a:t>
            </a:r>
            <a:r>
              <a:rPr lang="ja-JP" altLang="en-US" b="1"/>
              <a:t>　　</a:t>
            </a:r>
            <a:r>
              <a:rPr lang="en-US" altLang="ja-JP" b="1"/>
              <a:t>0</a:t>
            </a:r>
          </a:p>
        </p:txBody>
      </p:sp>
      <p:sp>
        <p:nvSpPr>
          <p:cNvPr id="9232" name="Text Box 17"/>
          <p:cNvSpPr txBox="1">
            <a:spLocks noChangeArrowheads="1"/>
          </p:cNvSpPr>
          <p:nvPr/>
        </p:nvSpPr>
        <p:spPr bwMode="auto">
          <a:xfrm>
            <a:off x="1763713" y="4141788"/>
            <a:ext cx="742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a:t>
            </a:r>
            <a:r>
              <a:rPr lang="ja-JP" altLang="en-US" b="1"/>
              <a:t>　　</a:t>
            </a:r>
            <a:r>
              <a:rPr lang="en-US" altLang="ja-JP" b="1"/>
              <a:t>1</a:t>
            </a:r>
          </a:p>
        </p:txBody>
      </p:sp>
      <p:sp>
        <p:nvSpPr>
          <p:cNvPr id="9233" name="Text Box 18"/>
          <p:cNvSpPr txBox="1">
            <a:spLocks noChangeArrowheads="1"/>
          </p:cNvSpPr>
          <p:nvPr/>
        </p:nvSpPr>
        <p:spPr bwMode="auto">
          <a:xfrm>
            <a:off x="1763713" y="4430713"/>
            <a:ext cx="742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a:t>
            </a:r>
            <a:r>
              <a:rPr lang="ja-JP" altLang="en-US" b="1"/>
              <a:t>　　</a:t>
            </a:r>
            <a:r>
              <a:rPr lang="en-US" altLang="ja-JP" b="1"/>
              <a:t>1</a:t>
            </a:r>
          </a:p>
        </p:txBody>
      </p:sp>
      <p:sp>
        <p:nvSpPr>
          <p:cNvPr id="9234" name="Text Box 19"/>
          <p:cNvSpPr txBox="1">
            <a:spLocks noChangeArrowheads="1"/>
          </p:cNvSpPr>
          <p:nvPr/>
        </p:nvSpPr>
        <p:spPr bwMode="auto">
          <a:xfrm>
            <a:off x="1763713" y="4646613"/>
            <a:ext cx="742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a:t>
            </a:r>
            <a:r>
              <a:rPr lang="ja-JP" altLang="en-US" b="1"/>
              <a:t>　　</a:t>
            </a:r>
            <a:r>
              <a:rPr lang="en-US" altLang="ja-JP" b="1"/>
              <a:t>0</a:t>
            </a:r>
          </a:p>
        </p:txBody>
      </p:sp>
      <p:sp>
        <p:nvSpPr>
          <p:cNvPr id="9235" name="Text Box 20"/>
          <p:cNvSpPr txBox="1">
            <a:spLocks noChangeArrowheads="1"/>
          </p:cNvSpPr>
          <p:nvPr/>
        </p:nvSpPr>
        <p:spPr bwMode="auto">
          <a:xfrm>
            <a:off x="1763713" y="4933950"/>
            <a:ext cx="74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a:t>
            </a:r>
            <a:r>
              <a:rPr lang="ja-JP" altLang="en-US" b="1"/>
              <a:t>　　</a:t>
            </a:r>
            <a:r>
              <a:rPr lang="en-US" altLang="ja-JP" b="1"/>
              <a:t>1</a:t>
            </a:r>
          </a:p>
        </p:txBody>
      </p:sp>
      <p:sp>
        <p:nvSpPr>
          <p:cNvPr id="9236" name="Text Box 21"/>
          <p:cNvSpPr txBox="1">
            <a:spLocks noChangeArrowheads="1"/>
          </p:cNvSpPr>
          <p:nvPr/>
        </p:nvSpPr>
        <p:spPr bwMode="auto">
          <a:xfrm>
            <a:off x="1763713" y="5222875"/>
            <a:ext cx="74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a:t>
            </a:r>
            <a:r>
              <a:rPr lang="ja-JP" altLang="en-US" b="1"/>
              <a:t>　　</a:t>
            </a:r>
            <a:r>
              <a:rPr lang="en-US" altLang="ja-JP" b="1"/>
              <a:t>0</a:t>
            </a:r>
          </a:p>
        </p:txBody>
      </p:sp>
      <p:sp>
        <p:nvSpPr>
          <p:cNvPr id="9237" name="Text Box 22"/>
          <p:cNvSpPr txBox="1">
            <a:spLocks noChangeArrowheads="1"/>
          </p:cNvSpPr>
          <p:nvPr/>
        </p:nvSpPr>
        <p:spPr bwMode="auto">
          <a:xfrm>
            <a:off x="1763713" y="5438775"/>
            <a:ext cx="74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a:t>
            </a:r>
            <a:r>
              <a:rPr lang="ja-JP" altLang="en-US" b="1"/>
              <a:t>　　</a:t>
            </a:r>
            <a:r>
              <a:rPr lang="en-US" altLang="ja-JP" b="1"/>
              <a:t>0</a:t>
            </a:r>
          </a:p>
        </p:txBody>
      </p:sp>
      <p:sp>
        <p:nvSpPr>
          <p:cNvPr id="9238" name="Text Box 23"/>
          <p:cNvSpPr txBox="1">
            <a:spLocks noChangeArrowheads="1"/>
          </p:cNvSpPr>
          <p:nvPr/>
        </p:nvSpPr>
        <p:spPr bwMode="auto">
          <a:xfrm>
            <a:off x="1763713" y="5726113"/>
            <a:ext cx="742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a:t>
            </a:r>
            <a:r>
              <a:rPr lang="ja-JP" altLang="en-US" b="1"/>
              <a:t>　　</a:t>
            </a:r>
            <a:r>
              <a:rPr lang="en-US" altLang="ja-JP" b="1"/>
              <a:t>1</a:t>
            </a:r>
          </a:p>
        </p:txBody>
      </p:sp>
      <p:grpSp>
        <p:nvGrpSpPr>
          <p:cNvPr id="9239" name="Group 24"/>
          <p:cNvGrpSpPr>
            <a:grpSpLocks/>
          </p:cNvGrpSpPr>
          <p:nvPr/>
        </p:nvGrpSpPr>
        <p:grpSpPr bwMode="auto">
          <a:xfrm>
            <a:off x="3922713" y="2205038"/>
            <a:ext cx="433387" cy="358775"/>
            <a:chOff x="1791" y="2251"/>
            <a:chExt cx="273" cy="226"/>
          </a:xfrm>
        </p:grpSpPr>
        <p:sp>
          <p:nvSpPr>
            <p:cNvPr id="9359" name="AutoShape 25"/>
            <p:cNvSpPr>
              <a:spLocks noChangeArrowheads="1"/>
            </p:cNvSpPr>
            <p:nvPr/>
          </p:nvSpPr>
          <p:spPr bwMode="auto">
            <a:xfrm rot="5400000">
              <a:off x="1792" y="2250"/>
              <a:ext cx="226" cy="227"/>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360" name="Oval 26"/>
            <p:cNvSpPr>
              <a:spLocks noChangeArrowheads="1"/>
            </p:cNvSpPr>
            <p:nvPr/>
          </p:nvSpPr>
          <p:spPr bwMode="auto">
            <a:xfrm>
              <a:off x="2018" y="2296"/>
              <a:ext cx="46" cy="1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9240" name="Group 27"/>
          <p:cNvGrpSpPr>
            <a:grpSpLocks/>
          </p:cNvGrpSpPr>
          <p:nvPr/>
        </p:nvGrpSpPr>
        <p:grpSpPr bwMode="auto">
          <a:xfrm>
            <a:off x="3924300" y="2565400"/>
            <a:ext cx="433388" cy="358775"/>
            <a:chOff x="1791" y="2251"/>
            <a:chExt cx="273" cy="226"/>
          </a:xfrm>
        </p:grpSpPr>
        <p:sp>
          <p:nvSpPr>
            <p:cNvPr id="9357" name="AutoShape 28"/>
            <p:cNvSpPr>
              <a:spLocks noChangeArrowheads="1"/>
            </p:cNvSpPr>
            <p:nvPr/>
          </p:nvSpPr>
          <p:spPr bwMode="auto">
            <a:xfrm rot="5400000">
              <a:off x="1792" y="2250"/>
              <a:ext cx="226" cy="227"/>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358" name="Oval 29"/>
            <p:cNvSpPr>
              <a:spLocks noChangeArrowheads="1"/>
            </p:cNvSpPr>
            <p:nvPr/>
          </p:nvSpPr>
          <p:spPr bwMode="auto">
            <a:xfrm>
              <a:off x="2018" y="2296"/>
              <a:ext cx="46" cy="1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9241" name="Group 30"/>
          <p:cNvGrpSpPr>
            <a:grpSpLocks/>
          </p:cNvGrpSpPr>
          <p:nvPr/>
        </p:nvGrpSpPr>
        <p:grpSpPr bwMode="auto">
          <a:xfrm>
            <a:off x="3924300" y="2925763"/>
            <a:ext cx="433388" cy="358775"/>
            <a:chOff x="1791" y="2251"/>
            <a:chExt cx="273" cy="226"/>
          </a:xfrm>
        </p:grpSpPr>
        <p:sp>
          <p:nvSpPr>
            <p:cNvPr id="9355" name="AutoShape 31"/>
            <p:cNvSpPr>
              <a:spLocks noChangeArrowheads="1"/>
            </p:cNvSpPr>
            <p:nvPr/>
          </p:nvSpPr>
          <p:spPr bwMode="auto">
            <a:xfrm rot="5400000">
              <a:off x="1792" y="2250"/>
              <a:ext cx="226" cy="227"/>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356" name="Oval 32"/>
            <p:cNvSpPr>
              <a:spLocks noChangeArrowheads="1"/>
            </p:cNvSpPr>
            <p:nvPr/>
          </p:nvSpPr>
          <p:spPr bwMode="auto">
            <a:xfrm>
              <a:off x="2018" y="2296"/>
              <a:ext cx="46" cy="1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9242" name="Line 33"/>
          <p:cNvSpPr>
            <a:spLocks noChangeShapeType="1"/>
          </p:cNvSpPr>
          <p:nvPr/>
        </p:nvSpPr>
        <p:spPr bwMode="auto">
          <a:xfrm>
            <a:off x="3203575" y="2349500"/>
            <a:ext cx="7207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43" name="Line 34"/>
          <p:cNvSpPr>
            <a:spLocks noChangeShapeType="1"/>
          </p:cNvSpPr>
          <p:nvPr/>
        </p:nvSpPr>
        <p:spPr bwMode="auto">
          <a:xfrm>
            <a:off x="3203575" y="2708275"/>
            <a:ext cx="7207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44" name="Line 35"/>
          <p:cNvSpPr>
            <a:spLocks noChangeShapeType="1"/>
          </p:cNvSpPr>
          <p:nvPr/>
        </p:nvSpPr>
        <p:spPr bwMode="auto">
          <a:xfrm>
            <a:off x="3203575" y="3067050"/>
            <a:ext cx="7207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45" name="Line 36"/>
          <p:cNvSpPr>
            <a:spLocks noChangeShapeType="1"/>
          </p:cNvSpPr>
          <p:nvPr/>
        </p:nvSpPr>
        <p:spPr bwMode="auto">
          <a:xfrm>
            <a:off x="4356100" y="2349500"/>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46" name="Line 37"/>
          <p:cNvSpPr>
            <a:spLocks noChangeShapeType="1"/>
          </p:cNvSpPr>
          <p:nvPr/>
        </p:nvSpPr>
        <p:spPr bwMode="auto">
          <a:xfrm>
            <a:off x="4356100" y="2708275"/>
            <a:ext cx="431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47" name="Line 38"/>
          <p:cNvSpPr>
            <a:spLocks noChangeShapeType="1"/>
          </p:cNvSpPr>
          <p:nvPr/>
        </p:nvSpPr>
        <p:spPr bwMode="auto">
          <a:xfrm>
            <a:off x="4356100" y="3067050"/>
            <a:ext cx="576263"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48" name="Line 40"/>
          <p:cNvSpPr>
            <a:spLocks noChangeShapeType="1"/>
          </p:cNvSpPr>
          <p:nvPr/>
        </p:nvSpPr>
        <p:spPr bwMode="auto">
          <a:xfrm>
            <a:off x="3348038" y="2349500"/>
            <a:ext cx="0" cy="4319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49" name="Line 41"/>
          <p:cNvSpPr>
            <a:spLocks noChangeShapeType="1"/>
          </p:cNvSpPr>
          <p:nvPr/>
        </p:nvSpPr>
        <p:spPr bwMode="auto">
          <a:xfrm>
            <a:off x="3492500" y="2708275"/>
            <a:ext cx="0" cy="39592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50" name="Line 42"/>
          <p:cNvSpPr>
            <a:spLocks noChangeShapeType="1"/>
          </p:cNvSpPr>
          <p:nvPr/>
        </p:nvSpPr>
        <p:spPr bwMode="auto">
          <a:xfrm flipH="1">
            <a:off x="3635375" y="3067050"/>
            <a:ext cx="1588" cy="36020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51" name="Line 43"/>
          <p:cNvSpPr>
            <a:spLocks noChangeShapeType="1"/>
          </p:cNvSpPr>
          <p:nvPr/>
        </p:nvSpPr>
        <p:spPr bwMode="auto">
          <a:xfrm>
            <a:off x="4643438" y="2349500"/>
            <a:ext cx="0" cy="4319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52" name="Line 44"/>
          <p:cNvSpPr>
            <a:spLocks noChangeShapeType="1"/>
          </p:cNvSpPr>
          <p:nvPr/>
        </p:nvSpPr>
        <p:spPr bwMode="auto">
          <a:xfrm>
            <a:off x="4787900" y="2708275"/>
            <a:ext cx="0" cy="39608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53" name="Line 45"/>
          <p:cNvSpPr>
            <a:spLocks noChangeShapeType="1"/>
          </p:cNvSpPr>
          <p:nvPr/>
        </p:nvSpPr>
        <p:spPr bwMode="auto">
          <a:xfrm>
            <a:off x="4932363" y="3068638"/>
            <a:ext cx="0" cy="36004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9254" name="Group 46"/>
          <p:cNvGrpSpPr>
            <a:grpSpLocks/>
          </p:cNvGrpSpPr>
          <p:nvPr/>
        </p:nvGrpSpPr>
        <p:grpSpPr bwMode="auto">
          <a:xfrm>
            <a:off x="5148263" y="3357563"/>
            <a:ext cx="360362" cy="287337"/>
            <a:chOff x="1315" y="3521"/>
            <a:chExt cx="431" cy="318"/>
          </a:xfrm>
        </p:grpSpPr>
        <p:sp>
          <p:nvSpPr>
            <p:cNvPr id="9351" name="Line 47"/>
            <p:cNvSpPr>
              <a:spLocks noChangeShapeType="1"/>
            </p:cNvSpPr>
            <p:nvPr/>
          </p:nvSpPr>
          <p:spPr bwMode="auto">
            <a:xfrm>
              <a:off x="1315" y="3521"/>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52" name="Line 48"/>
            <p:cNvSpPr>
              <a:spLocks noChangeShapeType="1"/>
            </p:cNvSpPr>
            <p:nvPr/>
          </p:nvSpPr>
          <p:spPr bwMode="auto">
            <a:xfrm>
              <a:off x="1315" y="3839"/>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53" name="Freeform 49"/>
            <p:cNvSpPr>
              <a:spLocks/>
            </p:cNvSpPr>
            <p:nvPr/>
          </p:nvSpPr>
          <p:spPr bwMode="auto">
            <a:xfrm>
              <a:off x="1587" y="3521"/>
              <a:ext cx="159" cy="318"/>
            </a:xfrm>
            <a:custGeom>
              <a:avLst/>
              <a:gdLst>
                <a:gd name="T0" fmla="*/ 0 w 159"/>
                <a:gd name="T1" fmla="*/ 0 h 318"/>
                <a:gd name="T2" fmla="*/ 136 w 159"/>
                <a:gd name="T3" fmla="*/ 91 h 318"/>
                <a:gd name="T4" fmla="*/ 136 w 159"/>
                <a:gd name="T5" fmla="*/ 227 h 318"/>
                <a:gd name="T6" fmla="*/ 0 w 159"/>
                <a:gd name="T7" fmla="*/ 318 h 3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9" h="318">
                  <a:moveTo>
                    <a:pt x="0" y="0"/>
                  </a:moveTo>
                  <a:cubicBezTo>
                    <a:pt x="56" y="26"/>
                    <a:pt x="113" y="53"/>
                    <a:pt x="136" y="91"/>
                  </a:cubicBezTo>
                  <a:cubicBezTo>
                    <a:pt x="159" y="129"/>
                    <a:pt x="159" y="189"/>
                    <a:pt x="136" y="227"/>
                  </a:cubicBezTo>
                  <a:cubicBezTo>
                    <a:pt x="113" y="265"/>
                    <a:pt x="23" y="295"/>
                    <a:pt x="0" y="31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54" name="Line 50"/>
            <p:cNvSpPr>
              <a:spLocks noChangeShapeType="1"/>
            </p:cNvSpPr>
            <p:nvPr/>
          </p:nvSpPr>
          <p:spPr bwMode="auto">
            <a:xfrm>
              <a:off x="1315" y="3521"/>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9255" name="Line 66"/>
          <p:cNvSpPr>
            <a:spLocks noChangeShapeType="1"/>
          </p:cNvSpPr>
          <p:nvPr/>
        </p:nvSpPr>
        <p:spPr bwMode="auto">
          <a:xfrm>
            <a:off x="3348038" y="3429000"/>
            <a:ext cx="18002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56" name="Line 67"/>
          <p:cNvSpPr>
            <a:spLocks noChangeShapeType="1"/>
          </p:cNvSpPr>
          <p:nvPr/>
        </p:nvSpPr>
        <p:spPr bwMode="auto">
          <a:xfrm>
            <a:off x="4787900" y="3500438"/>
            <a:ext cx="3603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57" name="Line 68"/>
          <p:cNvSpPr>
            <a:spLocks noChangeShapeType="1"/>
          </p:cNvSpPr>
          <p:nvPr/>
        </p:nvSpPr>
        <p:spPr bwMode="auto">
          <a:xfrm>
            <a:off x="4932363" y="3573463"/>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58" name="Line 69"/>
          <p:cNvSpPr>
            <a:spLocks noChangeShapeType="1"/>
          </p:cNvSpPr>
          <p:nvPr/>
        </p:nvSpPr>
        <p:spPr bwMode="auto">
          <a:xfrm flipH="1">
            <a:off x="4643438" y="3860800"/>
            <a:ext cx="5048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59" name="Line 70"/>
          <p:cNvSpPr>
            <a:spLocks noChangeShapeType="1"/>
          </p:cNvSpPr>
          <p:nvPr/>
        </p:nvSpPr>
        <p:spPr bwMode="auto">
          <a:xfrm flipH="1">
            <a:off x="3492500" y="3933825"/>
            <a:ext cx="16557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60" name="Line 71"/>
          <p:cNvSpPr>
            <a:spLocks noChangeShapeType="1"/>
          </p:cNvSpPr>
          <p:nvPr/>
        </p:nvSpPr>
        <p:spPr bwMode="auto">
          <a:xfrm flipH="1">
            <a:off x="4932363" y="4005263"/>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61" name="Line 72"/>
          <p:cNvSpPr>
            <a:spLocks noChangeShapeType="1"/>
          </p:cNvSpPr>
          <p:nvPr/>
        </p:nvSpPr>
        <p:spPr bwMode="auto">
          <a:xfrm flipH="1">
            <a:off x="4643438" y="4292600"/>
            <a:ext cx="5048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62" name="Line 74"/>
          <p:cNvSpPr>
            <a:spLocks noChangeShapeType="1"/>
          </p:cNvSpPr>
          <p:nvPr/>
        </p:nvSpPr>
        <p:spPr bwMode="auto">
          <a:xfrm>
            <a:off x="4787900" y="4365625"/>
            <a:ext cx="3603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63" name="Line 75"/>
          <p:cNvSpPr>
            <a:spLocks noChangeShapeType="1"/>
          </p:cNvSpPr>
          <p:nvPr/>
        </p:nvSpPr>
        <p:spPr bwMode="auto">
          <a:xfrm flipH="1">
            <a:off x="3635375" y="4437063"/>
            <a:ext cx="15128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9264" name="Group 76"/>
          <p:cNvGrpSpPr>
            <a:grpSpLocks/>
          </p:cNvGrpSpPr>
          <p:nvPr/>
        </p:nvGrpSpPr>
        <p:grpSpPr bwMode="auto">
          <a:xfrm>
            <a:off x="5148263" y="3789363"/>
            <a:ext cx="360362" cy="287337"/>
            <a:chOff x="1315" y="3521"/>
            <a:chExt cx="431" cy="318"/>
          </a:xfrm>
        </p:grpSpPr>
        <p:sp>
          <p:nvSpPr>
            <p:cNvPr id="9347" name="Line 77"/>
            <p:cNvSpPr>
              <a:spLocks noChangeShapeType="1"/>
            </p:cNvSpPr>
            <p:nvPr/>
          </p:nvSpPr>
          <p:spPr bwMode="auto">
            <a:xfrm>
              <a:off x="1315" y="3521"/>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48" name="Line 78"/>
            <p:cNvSpPr>
              <a:spLocks noChangeShapeType="1"/>
            </p:cNvSpPr>
            <p:nvPr/>
          </p:nvSpPr>
          <p:spPr bwMode="auto">
            <a:xfrm>
              <a:off x="1315" y="3839"/>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49" name="Freeform 79"/>
            <p:cNvSpPr>
              <a:spLocks/>
            </p:cNvSpPr>
            <p:nvPr/>
          </p:nvSpPr>
          <p:spPr bwMode="auto">
            <a:xfrm>
              <a:off x="1587" y="3521"/>
              <a:ext cx="159" cy="318"/>
            </a:xfrm>
            <a:custGeom>
              <a:avLst/>
              <a:gdLst>
                <a:gd name="T0" fmla="*/ 0 w 159"/>
                <a:gd name="T1" fmla="*/ 0 h 318"/>
                <a:gd name="T2" fmla="*/ 136 w 159"/>
                <a:gd name="T3" fmla="*/ 91 h 318"/>
                <a:gd name="T4" fmla="*/ 136 w 159"/>
                <a:gd name="T5" fmla="*/ 227 h 318"/>
                <a:gd name="T6" fmla="*/ 0 w 159"/>
                <a:gd name="T7" fmla="*/ 318 h 3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9" h="318">
                  <a:moveTo>
                    <a:pt x="0" y="0"/>
                  </a:moveTo>
                  <a:cubicBezTo>
                    <a:pt x="56" y="26"/>
                    <a:pt x="113" y="53"/>
                    <a:pt x="136" y="91"/>
                  </a:cubicBezTo>
                  <a:cubicBezTo>
                    <a:pt x="159" y="129"/>
                    <a:pt x="159" y="189"/>
                    <a:pt x="136" y="227"/>
                  </a:cubicBezTo>
                  <a:cubicBezTo>
                    <a:pt x="113" y="265"/>
                    <a:pt x="23" y="295"/>
                    <a:pt x="0" y="31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50" name="Line 80"/>
            <p:cNvSpPr>
              <a:spLocks noChangeShapeType="1"/>
            </p:cNvSpPr>
            <p:nvPr/>
          </p:nvSpPr>
          <p:spPr bwMode="auto">
            <a:xfrm>
              <a:off x="1315" y="3521"/>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9265" name="Group 81"/>
          <p:cNvGrpSpPr>
            <a:grpSpLocks/>
          </p:cNvGrpSpPr>
          <p:nvPr/>
        </p:nvGrpSpPr>
        <p:grpSpPr bwMode="auto">
          <a:xfrm>
            <a:off x="5148263" y="4221163"/>
            <a:ext cx="360362" cy="287337"/>
            <a:chOff x="1315" y="3521"/>
            <a:chExt cx="431" cy="318"/>
          </a:xfrm>
        </p:grpSpPr>
        <p:sp>
          <p:nvSpPr>
            <p:cNvPr id="9343" name="Line 82"/>
            <p:cNvSpPr>
              <a:spLocks noChangeShapeType="1"/>
            </p:cNvSpPr>
            <p:nvPr/>
          </p:nvSpPr>
          <p:spPr bwMode="auto">
            <a:xfrm>
              <a:off x="1315" y="3521"/>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44" name="Line 83"/>
            <p:cNvSpPr>
              <a:spLocks noChangeShapeType="1"/>
            </p:cNvSpPr>
            <p:nvPr/>
          </p:nvSpPr>
          <p:spPr bwMode="auto">
            <a:xfrm>
              <a:off x="1315" y="3839"/>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45" name="Freeform 84"/>
            <p:cNvSpPr>
              <a:spLocks/>
            </p:cNvSpPr>
            <p:nvPr/>
          </p:nvSpPr>
          <p:spPr bwMode="auto">
            <a:xfrm>
              <a:off x="1587" y="3521"/>
              <a:ext cx="159" cy="318"/>
            </a:xfrm>
            <a:custGeom>
              <a:avLst/>
              <a:gdLst>
                <a:gd name="T0" fmla="*/ 0 w 159"/>
                <a:gd name="T1" fmla="*/ 0 h 318"/>
                <a:gd name="T2" fmla="*/ 136 w 159"/>
                <a:gd name="T3" fmla="*/ 91 h 318"/>
                <a:gd name="T4" fmla="*/ 136 w 159"/>
                <a:gd name="T5" fmla="*/ 227 h 318"/>
                <a:gd name="T6" fmla="*/ 0 w 159"/>
                <a:gd name="T7" fmla="*/ 318 h 3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9" h="318">
                  <a:moveTo>
                    <a:pt x="0" y="0"/>
                  </a:moveTo>
                  <a:cubicBezTo>
                    <a:pt x="56" y="26"/>
                    <a:pt x="113" y="53"/>
                    <a:pt x="136" y="91"/>
                  </a:cubicBezTo>
                  <a:cubicBezTo>
                    <a:pt x="159" y="129"/>
                    <a:pt x="159" y="189"/>
                    <a:pt x="136" y="227"/>
                  </a:cubicBezTo>
                  <a:cubicBezTo>
                    <a:pt x="113" y="265"/>
                    <a:pt x="23" y="295"/>
                    <a:pt x="0" y="31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46" name="Line 85"/>
            <p:cNvSpPr>
              <a:spLocks noChangeShapeType="1"/>
            </p:cNvSpPr>
            <p:nvPr/>
          </p:nvSpPr>
          <p:spPr bwMode="auto">
            <a:xfrm>
              <a:off x="1315" y="3521"/>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9266" name="Group 86"/>
          <p:cNvGrpSpPr>
            <a:grpSpLocks/>
          </p:cNvGrpSpPr>
          <p:nvPr/>
        </p:nvGrpSpPr>
        <p:grpSpPr bwMode="auto">
          <a:xfrm>
            <a:off x="5148263" y="4652963"/>
            <a:ext cx="360362" cy="287337"/>
            <a:chOff x="1315" y="3521"/>
            <a:chExt cx="431" cy="318"/>
          </a:xfrm>
        </p:grpSpPr>
        <p:sp>
          <p:nvSpPr>
            <p:cNvPr id="9339" name="Line 87"/>
            <p:cNvSpPr>
              <a:spLocks noChangeShapeType="1"/>
            </p:cNvSpPr>
            <p:nvPr/>
          </p:nvSpPr>
          <p:spPr bwMode="auto">
            <a:xfrm>
              <a:off x="1315" y="3521"/>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40" name="Line 88"/>
            <p:cNvSpPr>
              <a:spLocks noChangeShapeType="1"/>
            </p:cNvSpPr>
            <p:nvPr/>
          </p:nvSpPr>
          <p:spPr bwMode="auto">
            <a:xfrm>
              <a:off x="1315" y="3839"/>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41" name="Freeform 89"/>
            <p:cNvSpPr>
              <a:spLocks/>
            </p:cNvSpPr>
            <p:nvPr/>
          </p:nvSpPr>
          <p:spPr bwMode="auto">
            <a:xfrm>
              <a:off x="1587" y="3521"/>
              <a:ext cx="159" cy="318"/>
            </a:xfrm>
            <a:custGeom>
              <a:avLst/>
              <a:gdLst>
                <a:gd name="T0" fmla="*/ 0 w 159"/>
                <a:gd name="T1" fmla="*/ 0 h 318"/>
                <a:gd name="T2" fmla="*/ 136 w 159"/>
                <a:gd name="T3" fmla="*/ 91 h 318"/>
                <a:gd name="T4" fmla="*/ 136 w 159"/>
                <a:gd name="T5" fmla="*/ 227 h 318"/>
                <a:gd name="T6" fmla="*/ 0 w 159"/>
                <a:gd name="T7" fmla="*/ 318 h 3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9" h="318">
                  <a:moveTo>
                    <a:pt x="0" y="0"/>
                  </a:moveTo>
                  <a:cubicBezTo>
                    <a:pt x="56" y="26"/>
                    <a:pt x="113" y="53"/>
                    <a:pt x="136" y="91"/>
                  </a:cubicBezTo>
                  <a:cubicBezTo>
                    <a:pt x="159" y="129"/>
                    <a:pt x="159" y="189"/>
                    <a:pt x="136" y="227"/>
                  </a:cubicBezTo>
                  <a:cubicBezTo>
                    <a:pt x="113" y="265"/>
                    <a:pt x="23" y="295"/>
                    <a:pt x="0" y="31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42" name="Line 90"/>
            <p:cNvSpPr>
              <a:spLocks noChangeShapeType="1"/>
            </p:cNvSpPr>
            <p:nvPr/>
          </p:nvSpPr>
          <p:spPr bwMode="auto">
            <a:xfrm>
              <a:off x="1315" y="3521"/>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9267" name="Line 91"/>
          <p:cNvSpPr>
            <a:spLocks noChangeShapeType="1"/>
          </p:cNvSpPr>
          <p:nvPr/>
        </p:nvSpPr>
        <p:spPr bwMode="auto">
          <a:xfrm>
            <a:off x="3348038" y="4724400"/>
            <a:ext cx="18002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68" name="Line 92"/>
          <p:cNvSpPr>
            <a:spLocks noChangeShapeType="1"/>
          </p:cNvSpPr>
          <p:nvPr/>
        </p:nvSpPr>
        <p:spPr bwMode="auto">
          <a:xfrm flipH="1">
            <a:off x="3492500" y="4797425"/>
            <a:ext cx="16557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69" name="Line 93"/>
          <p:cNvSpPr>
            <a:spLocks noChangeShapeType="1"/>
          </p:cNvSpPr>
          <p:nvPr/>
        </p:nvSpPr>
        <p:spPr bwMode="auto">
          <a:xfrm flipH="1">
            <a:off x="3635375" y="4868863"/>
            <a:ext cx="15128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9270" name="Group 97"/>
          <p:cNvGrpSpPr>
            <a:grpSpLocks/>
          </p:cNvGrpSpPr>
          <p:nvPr/>
        </p:nvGrpSpPr>
        <p:grpSpPr bwMode="auto">
          <a:xfrm>
            <a:off x="6011863" y="3789363"/>
            <a:ext cx="576262" cy="550862"/>
            <a:chOff x="2040" y="1087"/>
            <a:chExt cx="499" cy="438"/>
          </a:xfrm>
        </p:grpSpPr>
        <p:grpSp>
          <p:nvGrpSpPr>
            <p:cNvPr id="9335" name="Group 98"/>
            <p:cNvGrpSpPr>
              <a:grpSpLocks/>
            </p:cNvGrpSpPr>
            <p:nvPr/>
          </p:nvGrpSpPr>
          <p:grpSpPr bwMode="auto">
            <a:xfrm>
              <a:off x="2040" y="1087"/>
              <a:ext cx="499" cy="438"/>
              <a:chOff x="2040" y="1087"/>
              <a:chExt cx="499" cy="438"/>
            </a:xfrm>
          </p:grpSpPr>
          <p:sp>
            <p:nvSpPr>
              <p:cNvPr id="9337" name="Freeform 99"/>
              <p:cNvSpPr>
                <a:spLocks/>
              </p:cNvSpPr>
              <p:nvPr/>
            </p:nvSpPr>
            <p:spPr bwMode="auto">
              <a:xfrm>
                <a:off x="2040" y="1087"/>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38" name="Freeform 100"/>
              <p:cNvSpPr>
                <a:spLocks/>
              </p:cNvSpPr>
              <p:nvPr/>
            </p:nvSpPr>
            <p:spPr bwMode="auto">
              <a:xfrm flipV="1">
                <a:off x="2040" y="1313"/>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9336" name="Freeform 101"/>
            <p:cNvSpPr>
              <a:spLocks/>
            </p:cNvSpPr>
            <p:nvPr/>
          </p:nvSpPr>
          <p:spPr bwMode="auto">
            <a:xfrm>
              <a:off x="2040" y="1117"/>
              <a:ext cx="211" cy="408"/>
            </a:xfrm>
            <a:custGeom>
              <a:avLst/>
              <a:gdLst>
                <a:gd name="T0" fmla="*/ 0 w 211"/>
                <a:gd name="T1" fmla="*/ 0 h 408"/>
                <a:gd name="T2" fmla="*/ 181 w 211"/>
                <a:gd name="T3" fmla="*/ 136 h 408"/>
                <a:gd name="T4" fmla="*/ 181 w 211"/>
                <a:gd name="T5" fmla="*/ 227 h 408"/>
                <a:gd name="T6" fmla="*/ 0 w 211"/>
                <a:gd name="T7" fmla="*/ 408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9271" name="Line 103"/>
          <p:cNvSpPr>
            <a:spLocks noChangeShapeType="1"/>
          </p:cNvSpPr>
          <p:nvPr/>
        </p:nvSpPr>
        <p:spPr bwMode="auto">
          <a:xfrm flipH="1">
            <a:off x="5867400" y="3933825"/>
            <a:ext cx="2174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72" name="Line 104"/>
          <p:cNvSpPr>
            <a:spLocks noChangeShapeType="1"/>
          </p:cNvSpPr>
          <p:nvPr/>
        </p:nvSpPr>
        <p:spPr bwMode="auto">
          <a:xfrm>
            <a:off x="5508625" y="393382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73" name="Line 105"/>
          <p:cNvSpPr>
            <a:spLocks noChangeShapeType="1"/>
          </p:cNvSpPr>
          <p:nvPr/>
        </p:nvSpPr>
        <p:spPr bwMode="auto">
          <a:xfrm flipV="1">
            <a:off x="5508625" y="436562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74" name="Line 106"/>
          <p:cNvSpPr>
            <a:spLocks noChangeShapeType="1"/>
          </p:cNvSpPr>
          <p:nvPr/>
        </p:nvSpPr>
        <p:spPr bwMode="auto">
          <a:xfrm>
            <a:off x="5508625" y="4797425"/>
            <a:ext cx="3587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75" name="Line 107"/>
          <p:cNvSpPr>
            <a:spLocks noChangeShapeType="1"/>
          </p:cNvSpPr>
          <p:nvPr/>
        </p:nvSpPr>
        <p:spPr bwMode="auto">
          <a:xfrm>
            <a:off x="5508625" y="3500438"/>
            <a:ext cx="3587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76" name="Line 108"/>
          <p:cNvSpPr>
            <a:spLocks noChangeShapeType="1"/>
          </p:cNvSpPr>
          <p:nvPr/>
        </p:nvSpPr>
        <p:spPr bwMode="auto">
          <a:xfrm flipV="1">
            <a:off x="5867400" y="3500438"/>
            <a:ext cx="0" cy="4333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77" name="Line 109"/>
          <p:cNvSpPr>
            <a:spLocks noChangeShapeType="1"/>
          </p:cNvSpPr>
          <p:nvPr/>
        </p:nvSpPr>
        <p:spPr bwMode="auto">
          <a:xfrm flipH="1">
            <a:off x="5724525" y="4005263"/>
            <a:ext cx="431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78" name="Line 110"/>
          <p:cNvSpPr>
            <a:spLocks noChangeShapeType="1"/>
          </p:cNvSpPr>
          <p:nvPr/>
        </p:nvSpPr>
        <p:spPr bwMode="auto">
          <a:xfrm flipV="1">
            <a:off x="5724525" y="3933825"/>
            <a:ext cx="0"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79" name="Line 111"/>
          <p:cNvSpPr>
            <a:spLocks noChangeShapeType="1"/>
          </p:cNvSpPr>
          <p:nvPr/>
        </p:nvSpPr>
        <p:spPr bwMode="auto">
          <a:xfrm flipH="1">
            <a:off x="5724525" y="4149725"/>
            <a:ext cx="431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80" name="Line 112"/>
          <p:cNvSpPr>
            <a:spLocks noChangeShapeType="1"/>
          </p:cNvSpPr>
          <p:nvPr/>
        </p:nvSpPr>
        <p:spPr bwMode="auto">
          <a:xfrm>
            <a:off x="5724525" y="414972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81" name="Line 114"/>
          <p:cNvSpPr>
            <a:spLocks noChangeShapeType="1"/>
          </p:cNvSpPr>
          <p:nvPr/>
        </p:nvSpPr>
        <p:spPr bwMode="auto">
          <a:xfrm flipH="1">
            <a:off x="5867400" y="4221163"/>
            <a:ext cx="2174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82" name="Line 115"/>
          <p:cNvSpPr>
            <a:spLocks noChangeShapeType="1"/>
          </p:cNvSpPr>
          <p:nvPr/>
        </p:nvSpPr>
        <p:spPr bwMode="auto">
          <a:xfrm>
            <a:off x="5867400" y="42211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83" name="Line 116"/>
          <p:cNvSpPr>
            <a:spLocks noChangeShapeType="1"/>
          </p:cNvSpPr>
          <p:nvPr/>
        </p:nvSpPr>
        <p:spPr bwMode="auto">
          <a:xfrm>
            <a:off x="6588125" y="4076700"/>
            <a:ext cx="504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9284" name="Group 117"/>
          <p:cNvGrpSpPr>
            <a:grpSpLocks/>
          </p:cNvGrpSpPr>
          <p:nvPr/>
        </p:nvGrpSpPr>
        <p:grpSpPr bwMode="auto">
          <a:xfrm>
            <a:off x="5148263" y="5157788"/>
            <a:ext cx="360362" cy="287337"/>
            <a:chOff x="1315" y="3521"/>
            <a:chExt cx="431" cy="318"/>
          </a:xfrm>
        </p:grpSpPr>
        <p:sp>
          <p:nvSpPr>
            <p:cNvPr id="9331" name="Line 118"/>
            <p:cNvSpPr>
              <a:spLocks noChangeShapeType="1"/>
            </p:cNvSpPr>
            <p:nvPr/>
          </p:nvSpPr>
          <p:spPr bwMode="auto">
            <a:xfrm>
              <a:off x="1315" y="3521"/>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32" name="Line 119"/>
            <p:cNvSpPr>
              <a:spLocks noChangeShapeType="1"/>
            </p:cNvSpPr>
            <p:nvPr/>
          </p:nvSpPr>
          <p:spPr bwMode="auto">
            <a:xfrm>
              <a:off x="1315" y="3839"/>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33" name="Freeform 120"/>
            <p:cNvSpPr>
              <a:spLocks/>
            </p:cNvSpPr>
            <p:nvPr/>
          </p:nvSpPr>
          <p:spPr bwMode="auto">
            <a:xfrm>
              <a:off x="1587" y="3521"/>
              <a:ext cx="159" cy="318"/>
            </a:xfrm>
            <a:custGeom>
              <a:avLst/>
              <a:gdLst>
                <a:gd name="T0" fmla="*/ 0 w 159"/>
                <a:gd name="T1" fmla="*/ 0 h 318"/>
                <a:gd name="T2" fmla="*/ 136 w 159"/>
                <a:gd name="T3" fmla="*/ 91 h 318"/>
                <a:gd name="T4" fmla="*/ 136 w 159"/>
                <a:gd name="T5" fmla="*/ 227 h 318"/>
                <a:gd name="T6" fmla="*/ 0 w 159"/>
                <a:gd name="T7" fmla="*/ 318 h 3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9" h="318">
                  <a:moveTo>
                    <a:pt x="0" y="0"/>
                  </a:moveTo>
                  <a:cubicBezTo>
                    <a:pt x="56" y="26"/>
                    <a:pt x="113" y="53"/>
                    <a:pt x="136" y="91"/>
                  </a:cubicBezTo>
                  <a:cubicBezTo>
                    <a:pt x="159" y="129"/>
                    <a:pt x="159" y="189"/>
                    <a:pt x="136" y="227"/>
                  </a:cubicBezTo>
                  <a:cubicBezTo>
                    <a:pt x="113" y="265"/>
                    <a:pt x="23" y="295"/>
                    <a:pt x="0" y="31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34" name="Line 121"/>
            <p:cNvSpPr>
              <a:spLocks noChangeShapeType="1"/>
            </p:cNvSpPr>
            <p:nvPr/>
          </p:nvSpPr>
          <p:spPr bwMode="auto">
            <a:xfrm>
              <a:off x="1315" y="3521"/>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9285" name="Group 122"/>
          <p:cNvGrpSpPr>
            <a:grpSpLocks/>
          </p:cNvGrpSpPr>
          <p:nvPr/>
        </p:nvGrpSpPr>
        <p:grpSpPr bwMode="auto">
          <a:xfrm>
            <a:off x="5148263" y="5516563"/>
            <a:ext cx="360362" cy="287337"/>
            <a:chOff x="1315" y="3521"/>
            <a:chExt cx="431" cy="318"/>
          </a:xfrm>
        </p:grpSpPr>
        <p:sp>
          <p:nvSpPr>
            <p:cNvPr id="9327" name="Line 123"/>
            <p:cNvSpPr>
              <a:spLocks noChangeShapeType="1"/>
            </p:cNvSpPr>
            <p:nvPr/>
          </p:nvSpPr>
          <p:spPr bwMode="auto">
            <a:xfrm>
              <a:off x="1315" y="3521"/>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28" name="Line 124"/>
            <p:cNvSpPr>
              <a:spLocks noChangeShapeType="1"/>
            </p:cNvSpPr>
            <p:nvPr/>
          </p:nvSpPr>
          <p:spPr bwMode="auto">
            <a:xfrm>
              <a:off x="1315" y="3839"/>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29" name="Freeform 125"/>
            <p:cNvSpPr>
              <a:spLocks/>
            </p:cNvSpPr>
            <p:nvPr/>
          </p:nvSpPr>
          <p:spPr bwMode="auto">
            <a:xfrm>
              <a:off x="1587" y="3521"/>
              <a:ext cx="159" cy="318"/>
            </a:xfrm>
            <a:custGeom>
              <a:avLst/>
              <a:gdLst>
                <a:gd name="T0" fmla="*/ 0 w 159"/>
                <a:gd name="T1" fmla="*/ 0 h 318"/>
                <a:gd name="T2" fmla="*/ 136 w 159"/>
                <a:gd name="T3" fmla="*/ 91 h 318"/>
                <a:gd name="T4" fmla="*/ 136 w 159"/>
                <a:gd name="T5" fmla="*/ 227 h 318"/>
                <a:gd name="T6" fmla="*/ 0 w 159"/>
                <a:gd name="T7" fmla="*/ 318 h 3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9" h="318">
                  <a:moveTo>
                    <a:pt x="0" y="0"/>
                  </a:moveTo>
                  <a:cubicBezTo>
                    <a:pt x="56" y="26"/>
                    <a:pt x="113" y="53"/>
                    <a:pt x="136" y="91"/>
                  </a:cubicBezTo>
                  <a:cubicBezTo>
                    <a:pt x="159" y="129"/>
                    <a:pt x="159" y="189"/>
                    <a:pt x="136" y="227"/>
                  </a:cubicBezTo>
                  <a:cubicBezTo>
                    <a:pt x="113" y="265"/>
                    <a:pt x="23" y="295"/>
                    <a:pt x="0" y="31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30" name="Line 126"/>
            <p:cNvSpPr>
              <a:spLocks noChangeShapeType="1"/>
            </p:cNvSpPr>
            <p:nvPr/>
          </p:nvSpPr>
          <p:spPr bwMode="auto">
            <a:xfrm>
              <a:off x="1315" y="3521"/>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9286" name="Group 127"/>
          <p:cNvGrpSpPr>
            <a:grpSpLocks/>
          </p:cNvGrpSpPr>
          <p:nvPr/>
        </p:nvGrpSpPr>
        <p:grpSpPr bwMode="auto">
          <a:xfrm>
            <a:off x="5148263" y="5875338"/>
            <a:ext cx="360362" cy="287337"/>
            <a:chOff x="1315" y="3521"/>
            <a:chExt cx="431" cy="318"/>
          </a:xfrm>
        </p:grpSpPr>
        <p:sp>
          <p:nvSpPr>
            <p:cNvPr id="9323" name="Line 128"/>
            <p:cNvSpPr>
              <a:spLocks noChangeShapeType="1"/>
            </p:cNvSpPr>
            <p:nvPr/>
          </p:nvSpPr>
          <p:spPr bwMode="auto">
            <a:xfrm>
              <a:off x="1315" y="3521"/>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24" name="Line 129"/>
            <p:cNvSpPr>
              <a:spLocks noChangeShapeType="1"/>
            </p:cNvSpPr>
            <p:nvPr/>
          </p:nvSpPr>
          <p:spPr bwMode="auto">
            <a:xfrm>
              <a:off x="1315" y="3839"/>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25" name="Freeform 130"/>
            <p:cNvSpPr>
              <a:spLocks/>
            </p:cNvSpPr>
            <p:nvPr/>
          </p:nvSpPr>
          <p:spPr bwMode="auto">
            <a:xfrm>
              <a:off x="1587" y="3521"/>
              <a:ext cx="159" cy="318"/>
            </a:xfrm>
            <a:custGeom>
              <a:avLst/>
              <a:gdLst>
                <a:gd name="T0" fmla="*/ 0 w 159"/>
                <a:gd name="T1" fmla="*/ 0 h 318"/>
                <a:gd name="T2" fmla="*/ 136 w 159"/>
                <a:gd name="T3" fmla="*/ 91 h 318"/>
                <a:gd name="T4" fmla="*/ 136 w 159"/>
                <a:gd name="T5" fmla="*/ 227 h 318"/>
                <a:gd name="T6" fmla="*/ 0 w 159"/>
                <a:gd name="T7" fmla="*/ 318 h 3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9" h="318">
                  <a:moveTo>
                    <a:pt x="0" y="0"/>
                  </a:moveTo>
                  <a:cubicBezTo>
                    <a:pt x="56" y="26"/>
                    <a:pt x="113" y="53"/>
                    <a:pt x="136" y="91"/>
                  </a:cubicBezTo>
                  <a:cubicBezTo>
                    <a:pt x="159" y="129"/>
                    <a:pt x="159" y="189"/>
                    <a:pt x="136" y="227"/>
                  </a:cubicBezTo>
                  <a:cubicBezTo>
                    <a:pt x="113" y="265"/>
                    <a:pt x="23" y="295"/>
                    <a:pt x="0" y="31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26" name="Line 131"/>
            <p:cNvSpPr>
              <a:spLocks noChangeShapeType="1"/>
            </p:cNvSpPr>
            <p:nvPr/>
          </p:nvSpPr>
          <p:spPr bwMode="auto">
            <a:xfrm>
              <a:off x="1315" y="3521"/>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9287" name="Group 132"/>
          <p:cNvGrpSpPr>
            <a:grpSpLocks/>
          </p:cNvGrpSpPr>
          <p:nvPr/>
        </p:nvGrpSpPr>
        <p:grpSpPr bwMode="auto">
          <a:xfrm>
            <a:off x="6011863" y="5399088"/>
            <a:ext cx="576262" cy="550862"/>
            <a:chOff x="2040" y="1087"/>
            <a:chExt cx="499" cy="438"/>
          </a:xfrm>
        </p:grpSpPr>
        <p:grpSp>
          <p:nvGrpSpPr>
            <p:cNvPr id="9319" name="Group 133"/>
            <p:cNvGrpSpPr>
              <a:grpSpLocks/>
            </p:cNvGrpSpPr>
            <p:nvPr/>
          </p:nvGrpSpPr>
          <p:grpSpPr bwMode="auto">
            <a:xfrm>
              <a:off x="2040" y="1087"/>
              <a:ext cx="499" cy="438"/>
              <a:chOff x="2040" y="1087"/>
              <a:chExt cx="499" cy="438"/>
            </a:xfrm>
          </p:grpSpPr>
          <p:sp>
            <p:nvSpPr>
              <p:cNvPr id="9321" name="Freeform 134"/>
              <p:cNvSpPr>
                <a:spLocks/>
              </p:cNvSpPr>
              <p:nvPr/>
            </p:nvSpPr>
            <p:spPr bwMode="auto">
              <a:xfrm>
                <a:off x="2040" y="1087"/>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22" name="Freeform 135"/>
              <p:cNvSpPr>
                <a:spLocks/>
              </p:cNvSpPr>
              <p:nvPr/>
            </p:nvSpPr>
            <p:spPr bwMode="auto">
              <a:xfrm flipV="1">
                <a:off x="2040" y="1313"/>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9320" name="Freeform 136"/>
            <p:cNvSpPr>
              <a:spLocks/>
            </p:cNvSpPr>
            <p:nvPr/>
          </p:nvSpPr>
          <p:spPr bwMode="auto">
            <a:xfrm>
              <a:off x="2040" y="1117"/>
              <a:ext cx="211" cy="408"/>
            </a:xfrm>
            <a:custGeom>
              <a:avLst/>
              <a:gdLst>
                <a:gd name="T0" fmla="*/ 0 w 211"/>
                <a:gd name="T1" fmla="*/ 0 h 408"/>
                <a:gd name="T2" fmla="*/ 181 w 211"/>
                <a:gd name="T3" fmla="*/ 136 h 408"/>
                <a:gd name="T4" fmla="*/ 181 w 211"/>
                <a:gd name="T5" fmla="*/ 227 h 408"/>
                <a:gd name="T6" fmla="*/ 0 w 211"/>
                <a:gd name="T7" fmla="*/ 408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9288" name="Line 137"/>
          <p:cNvSpPr>
            <a:spLocks noChangeShapeType="1"/>
          </p:cNvSpPr>
          <p:nvPr/>
        </p:nvSpPr>
        <p:spPr bwMode="auto">
          <a:xfrm>
            <a:off x="3348038" y="5229225"/>
            <a:ext cx="18002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89" name="Line 138"/>
          <p:cNvSpPr>
            <a:spLocks noChangeShapeType="1"/>
          </p:cNvSpPr>
          <p:nvPr/>
        </p:nvSpPr>
        <p:spPr bwMode="auto">
          <a:xfrm flipH="1">
            <a:off x="3492500" y="5373688"/>
            <a:ext cx="16557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90" name="Line 139"/>
          <p:cNvSpPr>
            <a:spLocks noChangeShapeType="1"/>
          </p:cNvSpPr>
          <p:nvPr/>
        </p:nvSpPr>
        <p:spPr bwMode="auto">
          <a:xfrm>
            <a:off x="3348038" y="5589588"/>
            <a:ext cx="18002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91" name="Line 140"/>
          <p:cNvSpPr>
            <a:spLocks noChangeShapeType="1"/>
          </p:cNvSpPr>
          <p:nvPr/>
        </p:nvSpPr>
        <p:spPr bwMode="auto">
          <a:xfrm flipH="1">
            <a:off x="3635375" y="5734050"/>
            <a:ext cx="15128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92" name="Line 141"/>
          <p:cNvSpPr>
            <a:spLocks noChangeShapeType="1"/>
          </p:cNvSpPr>
          <p:nvPr/>
        </p:nvSpPr>
        <p:spPr bwMode="auto">
          <a:xfrm flipH="1">
            <a:off x="3492500" y="5949950"/>
            <a:ext cx="16557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93" name="Line 142"/>
          <p:cNvSpPr>
            <a:spLocks noChangeShapeType="1"/>
          </p:cNvSpPr>
          <p:nvPr/>
        </p:nvSpPr>
        <p:spPr bwMode="auto">
          <a:xfrm flipH="1">
            <a:off x="3635375" y="6092825"/>
            <a:ext cx="15128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94" name="Line 143"/>
          <p:cNvSpPr>
            <a:spLocks noChangeShapeType="1"/>
          </p:cNvSpPr>
          <p:nvPr/>
        </p:nvSpPr>
        <p:spPr bwMode="auto">
          <a:xfrm>
            <a:off x="5508625" y="5300663"/>
            <a:ext cx="3587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95" name="Line 144"/>
          <p:cNvSpPr>
            <a:spLocks noChangeShapeType="1"/>
          </p:cNvSpPr>
          <p:nvPr/>
        </p:nvSpPr>
        <p:spPr bwMode="auto">
          <a:xfrm>
            <a:off x="5508625" y="5661025"/>
            <a:ext cx="7191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96" name="Line 145"/>
          <p:cNvSpPr>
            <a:spLocks noChangeShapeType="1"/>
          </p:cNvSpPr>
          <p:nvPr/>
        </p:nvSpPr>
        <p:spPr bwMode="auto">
          <a:xfrm>
            <a:off x="5508625" y="6021388"/>
            <a:ext cx="3587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97" name="Line 146"/>
          <p:cNvSpPr>
            <a:spLocks noChangeShapeType="1"/>
          </p:cNvSpPr>
          <p:nvPr/>
        </p:nvSpPr>
        <p:spPr bwMode="auto">
          <a:xfrm flipH="1">
            <a:off x="5867400" y="5516563"/>
            <a:ext cx="2174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98" name="Line 147"/>
          <p:cNvSpPr>
            <a:spLocks noChangeShapeType="1"/>
          </p:cNvSpPr>
          <p:nvPr/>
        </p:nvSpPr>
        <p:spPr bwMode="auto">
          <a:xfrm flipH="1">
            <a:off x="5867400" y="5805488"/>
            <a:ext cx="2174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99" name="Line 148"/>
          <p:cNvSpPr>
            <a:spLocks noChangeShapeType="1"/>
          </p:cNvSpPr>
          <p:nvPr/>
        </p:nvSpPr>
        <p:spPr bwMode="auto">
          <a:xfrm>
            <a:off x="5867400" y="58054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00" name="Line 149"/>
          <p:cNvSpPr>
            <a:spLocks noChangeShapeType="1"/>
          </p:cNvSpPr>
          <p:nvPr/>
        </p:nvSpPr>
        <p:spPr bwMode="auto">
          <a:xfrm>
            <a:off x="5867400" y="530066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01" name="Line 150"/>
          <p:cNvSpPr>
            <a:spLocks noChangeShapeType="1"/>
          </p:cNvSpPr>
          <p:nvPr/>
        </p:nvSpPr>
        <p:spPr bwMode="auto">
          <a:xfrm>
            <a:off x="6588125" y="5661025"/>
            <a:ext cx="504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02" name="Text Box 151"/>
          <p:cNvSpPr txBox="1">
            <a:spLocks noChangeArrowheads="1"/>
          </p:cNvSpPr>
          <p:nvPr/>
        </p:nvSpPr>
        <p:spPr bwMode="auto">
          <a:xfrm>
            <a:off x="2824163" y="20812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9303" name="Text Box 152"/>
          <p:cNvSpPr txBox="1">
            <a:spLocks noChangeArrowheads="1"/>
          </p:cNvSpPr>
          <p:nvPr/>
        </p:nvSpPr>
        <p:spPr bwMode="auto">
          <a:xfrm>
            <a:off x="2843213" y="2414588"/>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a:t>
            </a:r>
          </a:p>
        </p:txBody>
      </p:sp>
      <p:sp>
        <p:nvSpPr>
          <p:cNvPr id="9304" name="Text Box 153"/>
          <p:cNvSpPr txBox="1">
            <a:spLocks noChangeArrowheads="1"/>
          </p:cNvSpPr>
          <p:nvPr/>
        </p:nvSpPr>
        <p:spPr bwMode="auto">
          <a:xfrm>
            <a:off x="2843213" y="277495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Ci</a:t>
            </a:r>
          </a:p>
        </p:txBody>
      </p:sp>
      <p:sp>
        <p:nvSpPr>
          <p:cNvPr id="9305" name="Text Box 154"/>
          <p:cNvSpPr txBox="1">
            <a:spLocks noChangeArrowheads="1"/>
          </p:cNvSpPr>
          <p:nvPr/>
        </p:nvSpPr>
        <p:spPr bwMode="auto">
          <a:xfrm>
            <a:off x="7031038" y="3854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9306" name="Text Box 155"/>
          <p:cNvSpPr txBox="1">
            <a:spLocks noChangeArrowheads="1"/>
          </p:cNvSpPr>
          <p:nvPr/>
        </p:nvSpPr>
        <p:spPr bwMode="auto">
          <a:xfrm>
            <a:off x="7019925" y="5516563"/>
            <a:ext cx="488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Co</a:t>
            </a:r>
          </a:p>
        </p:txBody>
      </p:sp>
      <p:grpSp>
        <p:nvGrpSpPr>
          <p:cNvPr id="9307" name="Group 167"/>
          <p:cNvGrpSpPr>
            <a:grpSpLocks/>
          </p:cNvGrpSpPr>
          <p:nvPr/>
        </p:nvGrpSpPr>
        <p:grpSpPr bwMode="auto">
          <a:xfrm>
            <a:off x="5724525" y="1196975"/>
            <a:ext cx="2016125" cy="1582738"/>
            <a:chOff x="3606" y="754"/>
            <a:chExt cx="1270" cy="997"/>
          </a:xfrm>
        </p:grpSpPr>
        <p:sp>
          <p:nvSpPr>
            <p:cNvPr id="9308" name="Rectangle 156"/>
            <p:cNvSpPr>
              <a:spLocks noChangeArrowheads="1"/>
            </p:cNvSpPr>
            <p:nvPr/>
          </p:nvSpPr>
          <p:spPr bwMode="auto">
            <a:xfrm>
              <a:off x="3923" y="935"/>
              <a:ext cx="635" cy="63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9309" name="Text Box 157"/>
            <p:cNvSpPr txBox="1">
              <a:spLocks noChangeArrowheads="1"/>
            </p:cNvSpPr>
            <p:nvPr/>
          </p:nvSpPr>
          <p:spPr bwMode="auto">
            <a:xfrm>
              <a:off x="4105" y="931"/>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9310" name="Text Box 158"/>
            <p:cNvSpPr txBox="1">
              <a:spLocks noChangeArrowheads="1"/>
            </p:cNvSpPr>
            <p:nvPr/>
          </p:nvSpPr>
          <p:spPr bwMode="auto">
            <a:xfrm>
              <a:off x="4286" y="1067"/>
              <a:ext cx="3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Co</a:t>
              </a:r>
            </a:p>
          </p:txBody>
        </p:sp>
        <p:sp>
          <p:nvSpPr>
            <p:cNvPr id="9311" name="Text Box 159"/>
            <p:cNvSpPr txBox="1">
              <a:spLocks noChangeArrowheads="1"/>
            </p:cNvSpPr>
            <p:nvPr/>
          </p:nvSpPr>
          <p:spPr bwMode="auto">
            <a:xfrm>
              <a:off x="3890" y="1067"/>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Ci</a:t>
              </a:r>
            </a:p>
          </p:txBody>
        </p:sp>
        <p:sp>
          <p:nvSpPr>
            <p:cNvPr id="9312" name="Text Box 160"/>
            <p:cNvSpPr txBox="1">
              <a:spLocks noChangeArrowheads="1"/>
            </p:cNvSpPr>
            <p:nvPr/>
          </p:nvSpPr>
          <p:spPr bwMode="auto">
            <a:xfrm>
              <a:off x="4014" y="134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9313" name="Text Box 161"/>
            <p:cNvSpPr txBox="1">
              <a:spLocks noChangeArrowheads="1"/>
            </p:cNvSpPr>
            <p:nvPr/>
          </p:nvSpPr>
          <p:spPr bwMode="auto">
            <a:xfrm>
              <a:off x="4241" y="1344"/>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 </a:t>
              </a:r>
            </a:p>
          </p:txBody>
        </p:sp>
        <p:sp>
          <p:nvSpPr>
            <p:cNvPr id="9314" name="Line 162"/>
            <p:cNvSpPr>
              <a:spLocks noChangeShapeType="1"/>
            </p:cNvSpPr>
            <p:nvPr/>
          </p:nvSpPr>
          <p:spPr bwMode="auto">
            <a:xfrm>
              <a:off x="3606"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15" name="Line 163"/>
            <p:cNvSpPr>
              <a:spLocks noChangeShapeType="1"/>
            </p:cNvSpPr>
            <p:nvPr/>
          </p:nvSpPr>
          <p:spPr bwMode="auto">
            <a:xfrm>
              <a:off x="4558"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16" name="Line 164"/>
            <p:cNvSpPr>
              <a:spLocks noChangeShapeType="1"/>
            </p:cNvSpPr>
            <p:nvPr/>
          </p:nvSpPr>
          <p:spPr bwMode="auto">
            <a:xfrm flipV="1">
              <a:off x="4241" y="754"/>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17" name="Line 165"/>
            <p:cNvSpPr>
              <a:spLocks noChangeShapeType="1"/>
            </p:cNvSpPr>
            <p:nvPr/>
          </p:nvSpPr>
          <p:spPr bwMode="auto">
            <a:xfrm flipV="1">
              <a:off x="4105"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18" name="Line 166"/>
            <p:cNvSpPr>
              <a:spLocks noChangeShapeType="1"/>
            </p:cNvSpPr>
            <p:nvPr/>
          </p:nvSpPr>
          <p:spPr bwMode="auto">
            <a:xfrm flipV="1">
              <a:off x="4377"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49275" y="1168400"/>
            <a:ext cx="8229600" cy="1143000"/>
          </a:xfrm>
        </p:spPr>
        <p:txBody>
          <a:bodyPr/>
          <a:lstStyle/>
          <a:p>
            <a:pPr eaLnBrk="1" hangingPunct="1"/>
            <a:r>
              <a:rPr lang="ja-JP" altLang="en-US" sz="4000" dirty="0"/>
              <a:t>リプルキャリアダー</a:t>
            </a:r>
            <a:br>
              <a:rPr lang="ja-JP" altLang="en-US" sz="4000" dirty="0"/>
            </a:br>
            <a:r>
              <a:rPr lang="ja-JP" altLang="en-US" sz="4000" dirty="0"/>
              <a:t>（順次桁上げ加算器）</a:t>
            </a:r>
          </a:p>
        </p:txBody>
      </p:sp>
      <p:grpSp>
        <p:nvGrpSpPr>
          <p:cNvPr id="10243" name="Group 4"/>
          <p:cNvGrpSpPr>
            <a:grpSpLocks/>
          </p:cNvGrpSpPr>
          <p:nvPr/>
        </p:nvGrpSpPr>
        <p:grpSpPr bwMode="auto">
          <a:xfrm>
            <a:off x="1258888" y="2782888"/>
            <a:ext cx="2016125" cy="1582737"/>
            <a:chOff x="3606" y="754"/>
            <a:chExt cx="1270" cy="997"/>
          </a:xfrm>
        </p:grpSpPr>
        <p:sp>
          <p:nvSpPr>
            <p:cNvPr id="10317" name="Rectangle 5"/>
            <p:cNvSpPr>
              <a:spLocks noChangeArrowheads="1"/>
            </p:cNvSpPr>
            <p:nvPr/>
          </p:nvSpPr>
          <p:spPr bwMode="auto">
            <a:xfrm>
              <a:off x="3923" y="935"/>
              <a:ext cx="635" cy="63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0318" name="Text Box 6"/>
            <p:cNvSpPr txBox="1">
              <a:spLocks noChangeArrowheads="1"/>
            </p:cNvSpPr>
            <p:nvPr/>
          </p:nvSpPr>
          <p:spPr bwMode="auto">
            <a:xfrm>
              <a:off x="4105" y="931"/>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10319" name="Text Box 7"/>
            <p:cNvSpPr txBox="1">
              <a:spLocks noChangeArrowheads="1"/>
            </p:cNvSpPr>
            <p:nvPr/>
          </p:nvSpPr>
          <p:spPr bwMode="auto">
            <a:xfrm>
              <a:off x="4286" y="1067"/>
              <a:ext cx="3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Co</a:t>
              </a:r>
            </a:p>
          </p:txBody>
        </p:sp>
        <p:sp>
          <p:nvSpPr>
            <p:cNvPr id="10320" name="Text Box 8"/>
            <p:cNvSpPr txBox="1">
              <a:spLocks noChangeArrowheads="1"/>
            </p:cNvSpPr>
            <p:nvPr/>
          </p:nvSpPr>
          <p:spPr bwMode="auto">
            <a:xfrm>
              <a:off x="3890" y="1067"/>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Ci</a:t>
              </a:r>
            </a:p>
          </p:txBody>
        </p:sp>
        <p:sp>
          <p:nvSpPr>
            <p:cNvPr id="10321" name="Text Box 9"/>
            <p:cNvSpPr txBox="1">
              <a:spLocks noChangeArrowheads="1"/>
            </p:cNvSpPr>
            <p:nvPr/>
          </p:nvSpPr>
          <p:spPr bwMode="auto">
            <a:xfrm>
              <a:off x="4014" y="134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10322" name="Text Box 10"/>
            <p:cNvSpPr txBox="1">
              <a:spLocks noChangeArrowheads="1"/>
            </p:cNvSpPr>
            <p:nvPr/>
          </p:nvSpPr>
          <p:spPr bwMode="auto">
            <a:xfrm>
              <a:off x="4241" y="1344"/>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 </a:t>
              </a:r>
            </a:p>
          </p:txBody>
        </p:sp>
        <p:sp>
          <p:nvSpPr>
            <p:cNvPr id="10323" name="Line 11"/>
            <p:cNvSpPr>
              <a:spLocks noChangeShapeType="1"/>
            </p:cNvSpPr>
            <p:nvPr/>
          </p:nvSpPr>
          <p:spPr bwMode="auto">
            <a:xfrm>
              <a:off x="3606"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24" name="Line 12"/>
            <p:cNvSpPr>
              <a:spLocks noChangeShapeType="1"/>
            </p:cNvSpPr>
            <p:nvPr/>
          </p:nvSpPr>
          <p:spPr bwMode="auto">
            <a:xfrm>
              <a:off x="4558"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25" name="Line 13"/>
            <p:cNvSpPr>
              <a:spLocks noChangeShapeType="1"/>
            </p:cNvSpPr>
            <p:nvPr/>
          </p:nvSpPr>
          <p:spPr bwMode="auto">
            <a:xfrm flipV="1">
              <a:off x="4241" y="754"/>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26" name="Line 14"/>
            <p:cNvSpPr>
              <a:spLocks noChangeShapeType="1"/>
            </p:cNvSpPr>
            <p:nvPr/>
          </p:nvSpPr>
          <p:spPr bwMode="auto">
            <a:xfrm flipV="1">
              <a:off x="4105"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27" name="Line 15"/>
            <p:cNvSpPr>
              <a:spLocks noChangeShapeType="1"/>
            </p:cNvSpPr>
            <p:nvPr/>
          </p:nvSpPr>
          <p:spPr bwMode="auto">
            <a:xfrm flipV="1">
              <a:off x="4377"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0244" name="Group 16"/>
          <p:cNvGrpSpPr>
            <a:grpSpLocks/>
          </p:cNvGrpSpPr>
          <p:nvPr/>
        </p:nvGrpSpPr>
        <p:grpSpPr bwMode="auto">
          <a:xfrm>
            <a:off x="2770188" y="2781300"/>
            <a:ext cx="2016125" cy="1582738"/>
            <a:chOff x="3606" y="754"/>
            <a:chExt cx="1270" cy="997"/>
          </a:xfrm>
        </p:grpSpPr>
        <p:sp>
          <p:nvSpPr>
            <p:cNvPr id="10306" name="Rectangle 17"/>
            <p:cNvSpPr>
              <a:spLocks noChangeArrowheads="1"/>
            </p:cNvSpPr>
            <p:nvPr/>
          </p:nvSpPr>
          <p:spPr bwMode="auto">
            <a:xfrm>
              <a:off x="3923" y="935"/>
              <a:ext cx="635" cy="63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0307" name="Text Box 18"/>
            <p:cNvSpPr txBox="1">
              <a:spLocks noChangeArrowheads="1"/>
            </p:cNvSpPr>
            <p:nvPr/>
          </p:nvSpPr>
          <p:spPr bwMode="auto">
            <a:xfrm>
              <a:off x="4105" y="931"/>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10308" name="Text Box 19"/>
            <p:cNvSpPr txBox="1">
              <a:spLocks noChangeArrowheads="1"/>
            </p:cNvSpPr>
            <p:nvPr/>
          </p:nvSpPr>
          <p:spPr bwMode="auto">
            <a:xfrm>
              <a:off x="4286" y="1067"/>
              <a:ext cx="3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Co</a:t>
              </a:r>
            </a:p>
          </p:txBody>
        </p:sp>
        <p:sp>
          <p:nvSpPr>
            <p:cNvPr id="10309" name="Text Box 20"/>
            <p:cNvSpPr txBox="1">
              <a:spLocks noChangeArrowheads="1"/>
            </p:cNvSpPr>
            <p:nvPr/>
          </p:nvSpPr>
          <p:spPr bwMode="auto">
            <a:xfrm>
              <a:off x="3890" y="1067"/>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Ci</a:t>
              </a:r>
            </a:p>
          </p:txBody>
        </p:sp>
        <p:sp>
          <p:nvSpPr>
            <p:cNvPr id="10310" name="Text Box 21"/>
            <p:cNvSpPr txBox="1">
              <a:spLocks noChangeArrowheads="1"/>
            </p:cNvSpPr>
            <p:nvPr/>
          </p:nvSpPr>
          <p:spPr bwMode="auto">
            <a:xfrm>
              <a:off x="4014" y="134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10311" name="Text Box 22"/>
            <p:cNvSpPr txBox="1">
              <a:spLocks noChangeArrowheads="1"/>
            </p:cNvSpPr>
            <p:nvPr/>
          </p:nvSpPr>
          <p:spPr bwMode="auto">
            <a:xfrm>
              <a:off x="4241" y="1344"/>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 </a:t>
              </a:r>
            </a:p>
          </p:txBody>
        </p:sp>
        <p:sp>
          <p:nvSpPr>
            <p:cNvPr id="10312" name="Line 23"/>
            <p:cNvSpPr>
              <a:spLocks noChangeShapeType="1"/>
            </p:cNvSpPr>
            <p:nvPr/>
          </p:nvSpPr>
          <p:spPr bwMode="auto">
            <a:xfrm>
              <a:off x="3606"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13" name="Line 24"/>
            <p:cNvSpPr>
              <a:spLocks noChangeShapeType="1"/>
            </p:cNvSpPr>
            <p:nvPr/>
          </p:nvSpPr>
          <p:spPr bwMode="auto">
            <a:xfrm>
              <a:off x="4558"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14" name="Line 25"/>
            <p:cNvSpPr>
              <a:spLocks noChangeShapeType="1"/>
            </p:cNvSpPr>
            <p:nvPr/>
          </p:nvSpPr>
          <p:spPr bwMode="auto">
            <a:xfrm flipV="1">
              <a:off x="4241" y="754"/>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15" name="Line 26"/>
            <p:cNvSpPr>
              <a:spLocks noChangeShapeType="1"/>
            </p:cNvSpPr>
            <p:nvPr/>
          </p:nvSpPr>
          <p:spPr bwMode="auto">
            <a:xfrm flipV="1">
              <a:off x="4105"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16" name="Line 27"/>
            <p:cNvSpPr>
              <a:spLocks noChangeShapeType="1"/>
            </p:cNvSpPr>
            <p:nvPr/>
          </p:nvSpPr>
          <p:spPr bwMode="auto">
            <a:xfrm flipV="1">
              <a:off x="4377"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0245" name="Group 28"/>
          <p:cNvGrpSpPr>
            <a:grpSpLocks/>
          </p:cNvGrpSpPr>
          <p:nvPr/>
        </p:nvGrpSpPr>
        <p:grpSpPr bwMode="auto">
          <a:xfrm>
            <a:off x="4281488" y="2779713"/>
            <a:ext cx="2016125" cy="1582737"/>
            <a:chOff x="3606" y="754"/>
            <a:chExt cx="1270" cy="997"/>
          </a:xfrm>
        </p:grpSpPr>
        <p:sp>
          <p:nvSpPr>
            <p:cNvPr id="10295" name="Rectangle 29"/>
            <p:cNvSpPr>
              <a:spLocks noChangeArrowheads="1"/>
            </p:cNvSpPr>
            <p:nvPr/>
          </p:nvSpPr>
          <p:spPr bwMode="auto">
            <a:xfrm>
              <a:off x="3923" y="935"/>
              <a:ext cx="635" cy="63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0296" name="Text Box 30"/>
            <p:cNvSpPr txBox="1">
              <a:spLocks noChangeArrowheads="1"/>
            </p:cNvSpPr>
            <p:nvPr/>
          </p:nvSpPr>
          <p:spPr bwMode="auto">
            <a:xfrm>
              <a:off x="4105" y="931"/>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10297" name="Text Box 31"/>
            <p:cNvSpPr txBox="1">
              <a:spLocks noChangeArrowheads="1"/>
            </p:cNvSpPr>
            <p:nvPr/>
          </p:nvSpPr>
          <p:spPr bwMode="auto">
            <a:xfrm>
              <a:off x="4286" y="1067"/>
              <a:ext cx="3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Co</a:t>
              </a:r>
            </a:p>
          </p:txBody>
        </p:sp>
        <p:sp>
          <p:nvSpPr>
            <p:cNvPr id="10298" name="Text Box 32"/>
            <p:cNvSpPr txBox="1">
              <a:spLocks noChangeArrowheads="1"/>
            </p:cNvSpPr>
            <p:nvPr/>
          </p:nvSpPr>
          <p:spPr bwMode="auto">
            <a:xfrm>
              <a:off x="3890" y="1067"/>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Ci</a:t>
              </a:r>
            </a:p>
          </p:txBody>
        </p:sp>
        <p:sp>
          <p:nvSpPr>
            <p:cNvPr id="10299" name="Text Box 33"/>
            <p:cNvSpPr txBox="1">
              <a:spLocks noChangeArrowheads="1"/>
            </p:cNvSpPr>
            <p:nvPr/>
          </p:nvSpPr>
          <p:spPr bwMode="auto">
            <a:xfrm>
              <a:off x="4014" y="134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10300" name="Text Box 34"/>
            <p:cNvSpPr txBox="1">
              <a:spLocks noChangeArrowheads="1"/>
            </p:cNvSpPr>
            <p:nvPr/>
          </p:nvSpPr>
          <p:spPr bwMode="auto">
            <a:xfrm>
              <a:off x="4241" y="1344"/>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 </a:t>
              </a:r>
            </a:p>
          </p:txBody>
        </p:sp>
        <p:sp>
          <p:nvSpPr>
            <p:cNvPr id="10301" name="Line 35"/>
            <p:cNvSpPr>
              <a:spLocks noChangeShapeType="1"/>
            </p:cNvSpPr>
            <p:nvPr/>
          </p:nvSpPr>
          <p:spPr bwMode="auto">
            <a:xfrm>
              <a:off x="3606"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02" name="Line 36"/>
            <p:cNvSpPr>
              <a:spLocks noChangeShapeType="1"/>
            </p:cNvSpPr>
            <p:nvPr/>
          </p:nvSpPr>
          <p:spPr bwMode="auto">
            <a:xfrm>
              <a:off x="4558"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03" name="Line 37"/>
            <p:cNvSpPr>
              <a:spLocks noChangeShapeType="1"/>
            </p:cNvSpPr>
            <p:nvPr/>
          </p:nvSpPr>
          <p:spPr bwMode="auto">
            <a:xfrm flipV="1">
              <a:off x="4241" y="754"/>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04" name="Line 38"/>
            <p:cNvSpPr>
              <a:spLocks noChangeShapeType="1"/>
            </p:cNvSpPr>
            <p:nvPr/>
          </p:nvSpPr>
          <p:spPr bwMode="auto">
            <a:xfrm flipV="1">
              <a:off x="4105"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05" name="Line 39"/>
            <p:cNvSpPr>
              <a:spLocks noChangeShapeType="1"/>
            </p:cNvSpPr>
            <p:nvPr/>
          </p:nvSpPr>
          <p:spPr bwMode="auto">
            <a:xfrm flipV="1">
              <a:off x="4377"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0246" name="Group 40"/>
          <p:cNvGrpSpPr>
            <a:grpSpLocks/>
          </p:cNvGrpSpPr>
          <p:nvPr/>
        </p:nvGrpSpPr>
        <p:grpSpPr bwMode="auto">
          <a:xfrm>
            <a:off x="5792788" y="2778125"/>
            <a:ext cx="2016125" cy="1582738"/>
            <a:chOff x="3606" y="754"/>
            <a:chExt cx="1270" cy="997"/>
          </a:xfrm>
        </p:grpSpPr>
        <p:sp>
          <p:nvSpPr>
            <p:cNvPr id="10284" name="Rectangle 41"/>
            <p:cNvSpPr>
              <a:spLocks noChangeArrowheads="1"/>
            </p:cNvSpPr>
            <p:nvPr/>
          </p:nvSpPr>
          <p:spPr bwMode="auto">
            <a:xfrm>
              <a:off x="3923" y="935"/>
              <a:ext cx="635" cy="63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0285" name="Text Box 42"/>
            <p:cNvSpPr txBox="1">
              <a:spLocks noChangeArrowheads="1"/>
            </p:cNvSpPr>
            <p:nvPr/>
          </p:nvSpPr>
          <p:spPr bwMode="auto">
            <a:xfrm>
              <a:off x="4105" y="931"/>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10286" name="Text Box 43"/>
            <p:cNvSpPr txBox="1">
              <a:spLocks noChangeArrowheads="1"/>
            </p:cNvSpPr>
            <p:nvPr/>
          </p:nvSpPr>
          <p:spPr bwMode="auto">
            <a:xfrm>
              <a:off x="4286" y="1067"/>
              <a:ext cx="3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Co</a:t>
              </a:r>
            </a:p>
          </p:txBody>
        </p:sp>
        <p:sp>
          <p:nvSpPr>
            <p:cNvPr id="10287" name="Text Box 44"/>
            <p:cNvSpPr txBox="1">
              <a:spLocks noChangeArrowheads="1"/>
            </p:cNvSpPr>
            <p:nvPr/>
          </p:nvSpPr>
          <p:spPr bwMode="auto">
            <a:xfrm>
              <a:off x="3890" y="1067"/>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Ci</a:t>
              </a:r>
            </a:p>
          </p:txBody>
        </p:sp>
        <p:sp>
          <p:nvSpPr>
            <p:cNvPr id="10288" name="Text Box 45"/>
            <p:cNvSpPr txBox="1">
              <a:spLocks noChangeArrowheads="1"/>
            </p:cNvSpPr>
            <p:nvPr/>
          </p:nvSpPr>
          <p:spPr bwMode="auto">
            <a:xfrm>
              <a:off x="4014" y="134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10289" name="Text Box 46"/>
            <p:cNvSpPr txBox="1">
              <a:spLocks noChangeArrowheads="1"/>
            </p:cNvSpPr>
            <p:nvPr/>
          </p:nvSpPr>
          <p:spPr bwMode="auto">
            <a:xfrm>
              <a:off x="4241" y="1344"/>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 </a:t>
              </a:r>
            </a:p>
          </p:txBody>
        </p:sp>
        <p:sp>
          <p:nvSpPr>
            <p:cNvPr id="10290" name="Line 47"/>
            <p:cNvSpPr>
              <a:spLocks noChangeShapeType="1"/>
            </p:cNvSpPr>
            <p:nvPr/>
          </p:nvSpPr>
          <p:spPr bwMode="auto">
            <a:xfrm>
              <a:off x="3606"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91" name="Line 48"/>
            <p:cNvSpPr>
              <a:spLocks noChangeShapeType="1"/>
            </p:cNvSpPr>
            <p:nvPr/>
          </p:nvSpPr>
          <p:spPr bwMode="auto">
            <a:xfrm>
              <a:off x="4558"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92" name="Line 49"/>
            <p:cNvSpPr>
              <a:spLocks noChangeShapeType="1"/>
            </p:cNvSpPr>
            <p:nvPr/>
          </p:nvSpPr>
          <p:spPr bwMode="auto">
            <a:xfrm flipV="1">
              <a:off x="4241" y="754"/>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93" name="Line 50"/>
            <p:cNvSpPr>
              <a:spLocks noChangeShapeType="1"/>
            </p:cNvSpPr>
            <p:nvPr/>
          </p:nvSpPr>
          <p:spPr bwMode="auto">
            <a:xfrm flipV="1">
              <a:off x="4105"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94" name="Line 51"/>
            <p:cNvSpPr>
              <a:spLocks noChangeShapeType="1"/>
            </p:cNvSpPr>
            <p:nvPr/>
          </p:nvSpPr>
          <p:spPr bwMode="auto">
            <a:xfrm flipV="1">
              <a:off x="4377"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0247" name="Line 52"/>
          <p:cNvSpPr>
            <a:spLocks noChangeShapeType="1"/>
          </p:cNvSpPr>
          <p:nvPr/>
        </p:nvSpPr>
        <p:spPr bwMode="auto">
          <a:xfrm>
            <a:off x="1258888" y="350043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8" name="Line 53"/>
          <p:cNvSpPr>
            <a:spLocks noChangeShapeType="1"/>
          </p:cNvSpPr>
          <p:nvPr/>
        </p:nvSpPr>
        <p:spPr bwMode="auto">
          <a:xfrm>
            <a:off x="1116013" y="37163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9" name="Line 54"/>
          <p:cNvSpPr>
            <a:spLocks noChangeShapeType="1"/>
          </p:cNvSpPr>
          <p:nvPr/>
        </p:nvSpPr>
        <p:spPr bwMode="auto">
          <a:xfrm flipH="1">
            <a:off x="1042988" y="3716338"/>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50" name="Line 55"/>
          <p:cNvSpPr>
            <a:spLocks noChangeShapeType="1"/>
          </p:cNvSpPr>
          <p:nvPr/>
        </p:nvSpPr>
        <p:spPr bwMode="auto">
          <a:xfrm flipH="1">
            <a:off x="1116013" y="3716338"/>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51" name="Line 56"/>
          <p:cNvSpPr>
            <a:spLocks noChangeShapeType="1"/>
          </p:cNvSpPr>
          <p:nvPr/>
        </p:nvSpPr>
        <p:spPr bwMode="auto">
          <a:xfrm flipH="1">
            <a:off x="1189038" y="3716338"/>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52" name="Line 57"/>
          <p:cNvSpPr>
            <a:spLocks noChangeShapeType="1"/>
          </p:cNvSpPr>
          <p:nvPr/>
        </p:nvSpPr>
        <p:spPr bwMode="auto">
          <a:xfrm flipH="1">
            <a:off x="1262063" y="3716338"/>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53" name="Text Box 58"/>
          <p:cNvSpPr txBox="1">
            <a:spLocks noChangeArrowheads="1"/>
          </p:cNvSpPr>
          <p:nvPr/>
        </p:nvSpPr>
        <p:spPr bwMode="auto">
          <a:xfrm>
            <a:off x="1887538" y="4456113"/>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A0</a:t>
            </a:r>
          </a:p>
        </p:txBody>
      </p:sp>
      <p:sp>
        <p:nvSpPr>
          <p:cNvPr id="10254" name="Text Box 59"/>
          <p:cNvSpPr txBox="1">
            <a:spLocks noChangeArrowheads="1"/>
          </p:cNvSpPr>
          <p:nvPr/>
        </p:nvSpPr>
        <p:spPr bwMode="auto">
          <a:xfrm>
            <a:off x="3303588" y="4437063"/>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A1</a:t>
            </a:r>
          </a:p>
        </p:txBody>
      </p:sp>
      <p:sp>
        <p:nvSpPr>
          <p:cNvPr id="10255" name="Text Box 60"/>
          <p:cNvSpPr txBox="1">
            <a:spLocks noChangeArrowheads="1"/>
          </p:cNvSpPr>
          <p:nvPr/>
        </p:nvSpPr>
        <p:spPr bwMode="auto">
          <a:xfrm>
            <a:off x="4743450" y="4418013"/>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A2</a:t>
            </a:r>
          </a:p>
        </p:txBody>
      </p:sp>
      <p:sp>
        <p:nvSpPr>
          <p:cNvPr id="10256" name="Text Box 61"/>
          <p:cNvSpPr txBox="1">
            <a:spLocks noChangeArrowheads="1"/>
          </p:cNvSpPr>
          <p:nvPr/>
        </p:nvSpPr>
        <p:spPr bwMode="auto">
          <a:xfrm>
            <a:off x="6327775" y="4430713"/>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A3</a:t>
            </a:r>
          </a:p>
        </p:txBody>
      </p:sp>
      <p:sp>
        <p:nvSpPr>
          <p:cNvPr id="10257" name="Text Box 62"/>
          <p:cNvSpPr txBox="1">
            <a:spLocks noChangeArrowheads="1"/>
          </p:cNvSpPr>
          <p:nvPr/>
        </p:nvSpPr>
        <p:spPr bwMode="auto">
          <a:xfrm>
            <a:off x="2319338" y="4475163"/>
            <a:ext cx="5969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B0</a:t>
            </a:r>
          </a:p>
        </p:txBody>
      </p:sp>
      <p:sp>
        <p:nvSpPr>
          <p:cNvPr id="10258" name="Text Box 63"/>
          <p:cNvSpPr txBox="1">
            <a:spLocks noChangeArrowheads="1"/>
          </p:cNvSpPr>
          <p:nvPr/>
        </p:nvSpPr>
        <p:spPr bwMode="auto">
          <a:xfrm>
            <a:off x="3735388" y="4456113"/>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B1</a:t>
            </a:r>
          </a:p>
        </p:txBody>
      </p:sp>
      <p:sp>
        <p:nvSpPr>
          <p:cNvPr id="10259" name="Text Box 64"/>
          <p:cNvSpPr txBox="1">
            <a:spLocks noChangeArrowheads="1"/>
          </p:cNvSpPr>
          <p:nvPr/>
        </p:nvSpPr>
        <p:spPr bwMode="auto">
          <a:xfrm>
            <a:off x="5175250" y="4437063"/>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B2</a:t>
            </a:r>
          </a:p>
        </p:txBody>
      </p:sp>
      <p:sp>
        <p:nvSpPr>
          <p:cNvPr id="10260" name="Text Box 65"/>
          <p:cNvSpPr txBox="1">
            <a:spLocks noChangeArrowheads="1"/>
          </p:cNvSpPr>
          <p:nvPr/>
        </p:nvSpPr>
        <p:spPr bwMode="auto">
          <a:xfrm>
            <a:off x="6759575" y="4449763"/>
            <a:ext cx="6207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B3</a:t>
            </a:r>
          </a:p>
        </p:txBody>
      </p:sp>
      <p:sp>
        <p:nvSpPr>
          <p:cNvPr id="10261" name="Text Box 66"/>
          <p:cNvSpPr txBox="1">
            <a:spLocks noChangeArrowheads="1"/>
          </p:cNvSpPr>
          <p:nvPr/>
        </p:nvSpPr>
        <p:spPr bwMode="auto">
          <a:xfrm>
            <a:off x="2051050" y="2492375"/>
            <a:ext cx="596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S0</a:t>
            </a:r>
          </a:p>
        </p:txBody>
      </p:sp>
      <p:sp>
        <p:nvSpPr>
          <p:cNvPr id="10262" name="Text Box 67"/>
          <p:cNvSpPr txBox="1">
            <a:spLocks noChangeArrowheads="1"/>
          </p:cNvSpPr>
          <p:nvPr/>
        </p:nvSpPr>
        <p:spPr bwMode="auto">
          <a:xfrm>
            <a:off x="3543300" y="2492375"/>
            <a:ext cx="596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S1</a:t>
            </a:r>
          </a:p>
        </p:txBody>
      </p:sp>
      <p:sp>
        <p:nvSpPr>
          <p:cNvPr id="10263" name="Text Box 68"/>
          <p:cNvSpPr txBox="1">
            <a:spLocks noChangeArrowheads="1"/>
          </p:cNvSpPr>
          <p:nvPr/>
        </p:nvSpPr>
        <p:spPr bwMode="auto">
          <a:xfrm>
            <a:off x="5035550" y="2492375"/>
            <a:ext cx="596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S2</a:t>
            </a:r>
          </a:p>
        </p:txBody>
      </p:sp>
      <p:sp>
        <p:nvSpPr>
          <p:cNvPr id="10264" name="Text Box 69"/>
          <p:cNvSpPr txBox="1">
            <a:spLocks noChangeArrowheads="1"/>
          </p:cNvSpPr>
          <p:nvPr/>
        </p:nvSpPr>
        <p:spPr bwMode="auto">
          <a:xfrm>
            <a:off x="6527800" y="2492375"/>
            <a:ext cx="596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S3</a:t>
            </a:r>
          </a:p>
        </p:txBody>
      </p:sp>
      <p:sp>
        <p:nvSpPr>
          <p:cNvPr id="10265" name="Text Box 70"/>
          <p:cNvSpPr txBox="1">
            <a:spLocks noChangeArrowheads="1"/>
          </p:cNvSpPr>
          <p:nvPr/>
        </p:nvSpPr>
        <p:spPr bwMode="auto">
          <a:xfrm>
            <a:off x="1908175" y="486886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0066FF"/>
                </a:solidFill>
              </a:rPr>
              <a:t>0</a:t>
            </a:r>
            <a:r>
              <a:rPr lang="en-US" altLang="ja-JP"/>
              <a:t> </a:t>
            </a:r>
          </a:p>
        </p:txBody>
      </p:sp>
      <p:sp>
        <p:nvSpPr>
          <p:cNvPr id="10266" name="Text Box 71"/>
          <p:cNvSpPr txBox="1">
            <a:spLocks noChangeArrowheads="1"/>
          </p:cNvSpPr>
          <p:nvPr/>
        </p:nvSpPr>
        <p:spPr bwMode="auto">
          <a:xfrm>
            <a:off x="6372225" y="486886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0066FF"/>
                </a:solidFill>
              </a:rPr>
              <a:t>0</a:t>
            </a:r>
            <a:r>
              <a:rPr lang="en-US" altLang="ja-JP"/>
              <a:t> </a:t>
            </a:r>
          </a:p>
        </p:txBody>
      </p:sp>
      <p:sp>
        <p:nvSpPr>
          <p:cNvPr id="10267" name="Text Box 72"/>
          <p:cNvSpPr txBox="1">
            <a:spLocks noChangeArrowheads="1"/>
          </p:cNvSpPr>
          <p:nvPr/>
        </p:nvSpPr>
        <p:spPr bwMode="auto">
          <a:xfrm>
            <a:off x="4787900" y="486886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0066FF"/>
                </a:solidFill>
              </a:rPr>
              <a:t>1 </a:t>
            </a:r>
            <a:r>
              <a:rPr lang="en-US" altLang="ja-JP"/>
              <a:t> </a:t>
            </a:r>
          </a:p>
        </p:txBody>
      </p:sp>
      <p:sp>
        <p:nvSpPr>
          <p:cNvPr id="10268" name="Text Box 73"/>
          <p:cNvSpPr txBox="1">
            <a:spLocks noChangeArrowheads="1"/>
          </p:cNvSpPr>
          <p:nvPr/>
        </p:nvSpPr>
        <p:spPr bwMode="auto">
          <a:xfrm>
            <a:off x="3348038" y="487521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0066FF"/>
                </a:solidFill>
              </a:rPr>
              <a:t>1 </a:t>
            </a:r>
            <a:r>
              <a:rPr lang="en-US" altLang="ja-JP"/>
              <a:t> </a:t>
            </a:r>
          </a:p>
        </p:txBody>
      </p:sp>
      <p:sp>
        <p:nvSpPr>
          <p:cNvPr id="10269" name="Text Box 74"/>
          <p:cNvSpPr txBox="1">
            <a:spLocks noChangeArrowheads="1"/>
          </p:cNvSpPr>
          <p:nvPr/>
        </p:nvSpPr>
        <p:spPr bwMode="auto">
          <a:xfrm>
            <a:off x="6784975" y="486886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33CC33"/>
                </a:solidFill>
              </a:rPr>
              <a:t>0</a:t>
            </a:r>
            <a:r>
              <a:rPr lang="en-US" altLang="ja-JP">
                <a:solidFill>
                  <a:schemeClr val="hlink"/>
                </a:solidFill>
              </a:rPr>
              <a:t> </a:t>
            </a:r>
          </a:p>
        </p:txBody>
      </p:sp>
      <p:sp>
        <p:nvSpPr>
          <p:cNvPr id="10270" name="Text Box 75"/>
          <p:cNvSpPr txBox="1">
            <a:spLocks noChangeArrowheads="1"/>
          </p:cNvSpPr>
          <p:nvPr/>
        </p:nvSpPr>
        <p:spPr bwMode="auto">
          <a:xfrm>
            <a:off x="5292725" y="486886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33CC33"/>
                </a:solidFill>
              </a:rPr>
              <a:t>0 </a:t>
            </a:r>
            <a:r>
              <a:rPr lang="en-US" altLang="ja-JP">
                <a:solidFill>
                  <a:schemeClr val="hlink"/>
                </a:solidFill>
              </a:rPr>
              <a:t> </a:t>
            </a:r>
          </a:p>
        </p:txBody>
      </p:sp>
      <p:sp>
        <p:nvSpPr>
          <p:cNvPr id="10271" name="Text Box 76"/>
          <p:cNvSpPr txBox="1">
            <a:spLocks noChangeArrowheads="1"/>
          </p:cNvSpPr>
          <p:nvPr/>
        </p:nvSpPr>
        <p:spPr bwMode="auto">
          <a:xfrm>
            <a:off x="2339975" y="486886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33CC33"/>
                </a:solidFill>
              </a:rPr>
              <a:t>1 </a:t>
            </a:r>
            <a:r>
              <a:rPr lang="en-US" altLang="ja-JP">
                <a:solidFill>
                  <a:schemeClr val="hlink"/>
                </a:solidFill>
              </a:rPr>
              <a:t> </a:t>
            </a:r>
          </a:p>
        </p:txBody>
      </p:sp>
      <p:sp>
        <p:nvSpPr>
          <p:cNvPr id="10272" name="Text Box 77"/>
          <p:cNvSpPr txBox="1">
            <a:spLocks noChangeArrowheads="1"/>
          </p:cNvSpPr>
          <p:nvPr/>
        </p:nvSpPr>
        <p:spPr bwMode="auto">
          <a:xfrm>
            <a:off x="3832225" y="487521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33CC33"/>
                </a:solidFill>
              </a:rPr>
              <a:t>1  </a:t>
            </a:r>
            <a:r>
              <a:rPr lang="en-US" altLang="ja-JP">
                <a:solidFill>
                  <a:schemeClr val="hlink"/>
                </a:solidFill>
              </a:rPr>
              <a:t> </a:t>
            </a:r>
          </a:p>
        </p:txBody>
      </p:sp>
      <p:sp>
        <p:nvSpPr>
          <p:cNvPr id="10273" name="Text Box 78"/>
          <p:cNvSpPr txBox="1">
            <a:spLocks noChangeArrowheads="1"/>
          </p:cNvSpPr>
          <p:nvPr/>
        </p:nvSpPr>
        <p:spPr bwMode="auto">
          <a:xfrm>
            <a:off x="2124075" y="2276475"/>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FF0000"/>
                </a:solidFill>
              </a:rPr>
              <a:t>1</a:t>
            </a:r>
            <a:r>
              <a:rPr lang="en-US" altLang="ja-JP" b="1">
                <a:solidFill>
                  <a:srgbClr val="33CC33"/>
                </a:solidFill>
              </a:rPr>
              <a:t> </a:t>
            </a:r>
            <a:r>
              <a:rPr lang="en-US" altLang="ja-JP">
                <a:solidFill>
                  <a:schemeClr val="hlink"/>
                </a:solidFill>
              </a:rPr>
              <a:t> </a:t>
            </a:r>
          </a:p>
        </p:txBody>
      </p:sp>
      <p:sp>
        <p:nvSpPr>
          <p:cNvPr id="10274" name="Text Box 79"/>
          <p:cNvSpPr txBox="1">
            <a:spLocks noChangeArrowheads="1"/>
          </p:cNvSpPr>
          <p:nvPr/>
        </p:nvSpPr>
        <p:spPr bwMode="auto">
          <a:xfrm>
            <a:off x="2843213" y="314166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FF0000"/>
                </a:solidFill>
              </a:rPr>
              <a:t>0 </a:t>
            </a:r>
            <a:r>
              <a:rPr lang="en-US" altLang="ja-JP" b="1">
                <a:solidFill>
                  <a:srgbClr val="33CC33"/>
                </a:solidFill>
              </a:rPr>
              <a:t> </a:t>
            </a:r>
            <a:r>
              <a:rPr lang="en-US" altLang="ja-JP">
                <a:solidFill>
                  <a:schemeClr val="hlink"/>
                </a:solidFill>
              </a:rPr>
              <a:t> </a:t>
            </a:r>
          </a:p>
        </p:txBody>
      </p:sp>
      <p:sp>
        <p:nvSpPr>
          <p:cNvPr id="10275" name="Text Box 80"/>
          <p:cNvSpPr txBox="1">
            <a:spLocks noChangeArrowheads="1"/>
          </p:cNvSpPr>
          <p:nvPr/>
        </p:nvSpPr>
        <p:spPr bwMode="auto">
          <a:xfrm>
            <a:off x="3708400" y="2276475"/>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FF0000"/>
                </a:solidFill>
              </a:rPr>
              <a:t>0 </a:t>
            </a:r>
            <a:r>
              <a:rPr lang="en-US" altLang="ja-JP" b="1">
                <a:solidFill>
                  <a:srgbClr val="33CC33"/>
                </a:solidFill>
              </a:rPr>
              <a:t> </a:t>
            </a:r>
            <a:r>
              <a:rPr lang="en-US" altLang="ja-JP">
                <a:solidFill>
                  <a:schemeClr val="hlink"/>
                </a:solidFill>
              </a:rPr>
              <a:t> </a:t>
            </a:r>
          </a:p>
        </p:txBody>
      </p:sp>
      <p:sp>
        <p:nvSpPr>
          <p:cNvPr id="10276" name="Text Box 81"/>
          <p:cNvSpPr txBox="1">
            <a:spLocks noChangeArrowheads="1"/>
          </p:cNvSpPr>
          <p:nvPr/>
        </p:nvSpPr>
        <p:spPr bwMode="auto">
          <a:xfrm>
            <a:off x="4356100" y="314166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FF0000"/>
                </a:solidFill>
              </a:rPr>
              <a:t>1  </a:t>
            </a:r>
            <a:r>
              <a:rPr lang="en-US" altLang="ja-JP" b="1">
                <a:solidFill>
                  <a:srgbClr val="33CC33"/>
                </a:solidFill>
              </a:rPr>
              <a:t> </a:t>
            </a:r>
            <a:r>
              <a:rPr lang="en-US" altLang="ja-JP">
                <a:solidFill>
                  <a:schemeClr val="hlink"/>
                </a:solidFill>
              </a:rPr>
              <a:t> </a:t>
            </a:r>
          </a:p>
        </p:txBody>
      </p:sp>
      <p:sp>
        <p:nvSpPr>
          <p:cNvPr id="10277" name="Text Box 82"/>
          <p:cNvSpPr txBox="1">
            <a:spLocks noChangeArrowheads="1"/>
          </p:cNvSpPr>
          <p:nvPr/>
        </p:nvSpPr>
        <p:spPr bwMode="auto">
          <a:xfrm>
            <a:off x="5148263" y="2211388"/>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FF0000"/>
                </a:solidFill>
              </a:rPr>
              <a:t>0  </a:t>
            </a:r>
            <a:r>
              <a:rPr lang="en-US" altLang="ja-JP" b="1">
                <a:solidFill>
                  <a:srgbClr val="33CC33"/>
                </a:solidFill>
              </a:rPr>
              <a:t> </a:t>
            </a:r>
            <a:r>
              <a:rPr lang="en-US" altLang="ja-JP">
                <a:solidFill>
                  <a:schemeClr val="hlink"/>
                </a:solidFill>
              </a:rPr>
              <a:t> </a:t>
            </a:r>
          </a:p>
        </p:txBody>
      </p:sp>
      <p:sp>
        <p:nvSpPr>
          <p:cNvPr id="10278" name="Text Box 83"/>
          <p:cNvSpPr txBox="1">
            <a:spLocks noChangeArrowheads="1"/>
          </p:cNvSpPr>
          <p:nvPr/>
        </p:nvSpPr>
        <p:spPr bwMode="auto">
          <a:xfrm>
            <a:off x="5940425" y="314801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FF0000"/>
                </a:solidFill>
              </a:rPr>
              <a:t>1 </a:t>
            </a:r>
            <a:r>
              <a:rPr lang="en-US" altLang="ja-JP" b="1">
                <a:solidFill>
                  <a:srgbClr val="33CC33"/>
                </a:solidFill>
              </a:rPr>
              <a:t> </a:t>
            </a:r>
            <a:r>
              <a:rPr lang="en-US" altLang="ja-JP">
                <a:solidFill>
                  <a:schemeClr val="hlink"/>
                </a:solidFill>
              </a:rPr>
              <a:t> </a:t>
            </a:r>
          </a:p>
        </p:txBody>
      </p:sp>
      <p:sp>
        <p:nvSpPr>
          <p:cNvPr id="10279" name="Text Box 84"/>
          <p:cNvSpPr txBox="1">
            <a:spLocks noChangeArrowheads="1"/>
          </p:cNvSpPr>
          <p:nvPr/>
        </p:nvSpPr>
        <p:spPr bwMode="auto">
          <a:xfrm>
            <a:off x="6569075" y="2205038"/>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FF0000"/>
                </a:solidFill>
              </a:rPr>
              <a:t>1 </a:t>
            </a:r>
            <a:r>
              <a:rPr lang="en-US" altLang="ja-JP" b="1">
                <a:solidFill>
                  <a:srgbClr val="33CC33"/>
                </a:solidFill>
              </a:rPr>
              <a:t> </a:t>
            </a:r>
            <a:r>
              <a:rPr lang="en-US" altLang="ja-JP">
                <a:solidFill>
                  <a:schemeClr val="hlink"/>
                </a:solidFill>
              </a:rPr>
              <a:t> </a:t>
            </a:r>
          </a:p>
        </p:txBody>
      </p:sp>
      <p:sp>
        <p:nvSpPr>
          <p:cNvPr id="10280" name="Text Box 85"/>
          <p:cNvSpPr txBox="1">
            <a:spLocks noChangeArrowheads="1"/>
          </p:cNvSpPr>
          <p:nvPr/>
        </p:nvSpPr>
        <p:spPr bwMode="auto">
          <a:xfrm>
            <a:off x="1816100" y="5537200"/>
            <a:ext cx="6921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0066FF"/>
                </a:solidFill>
              </a:rPr>
              <a:t>0110</a:t>
            </a:r>
          </a:p>
          <a:p>
            <a:pPr eaLnBrk="1" hangingPunct="1"/>
            <a:r>
              <a:rPr lang="en-US" altLang="ja-JP" b="1">
                <a:solidFill>
                  <a:srgbClr val="33CC33"/>
                </a:solidFill>
              </a:rPr>
              <a:t>0011</a:t>
            </a:r>
          </a:p>
          <a:p>
            <a:pPr eaLnBrk="1" hangingPunct="1"/>
            <a:r>
              <a:rPr lang="en-US" altLang="ja-JP" b="1">
                <a:solidFill>
                  <a:srgbClr val="FF0000"/>
                </a:solidFill>
              </a:rPr>
              <a:t>1001</a:t>
            </a:r>
          </a:p>
        </p:txBody>
      </p:sp>
      <p:sp>
        <p:nvSpPr>
          <p:cNvPr id="10281" name="Line 86"/>
          <p:cNvSpPr>
            <a:spLocks noChangeShapeType="1"/>
          </p:cNvSpPr>
          <p:nvPr/>
        </p:nvSpPr>
        <p:spPr bwMode="auto">
          <a:xfrm>
            <a:off x="1619250" y="6092825"/>
            <a:ext cx="9366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82" name="Text Box 87"/>
          <p:cNvSpPr txBox="1">
            <a:spLocks noChangeArrowheads="1"/>
          </p:cNvSpPr>
          <p:nvPr/>
        </p:nvSpPr>
        <p:spPr bwMode="auto">
          <a:xfrm>
            <a:off x="1455738" y="5824538"/>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a:t>
            </a:r>
          </a:p>
        </p:txBody>
      </p:sp>
      <p:sp>
        <p:nvSpPr>
          <p:cNvPr id="10283" name="Text Box 88"/>
          <p:cNvSpPr txBox="1">
            <a:spLocks noChangeArrowheads="1"/>
          </p:cNvSpPr>
          <p:nvPr/>
        </p:nvSpPr>
        <p:spPr bwMode="auto">
          <a:xfrm>
            <a:off x="3327400" y="5537200"/>
            <a:ext cx="37973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a:t>一番下の桁（</a:t>
            </a:r>
            <a:r>
              <a:rPr lang="en-US" altLang="ja-JP"/>
              <a:t>LSB)</a:t>
            </a:r>
            <a:r>
              <a:rPr lang="ja-JP" altLang="en-US"/>
              <a:t>が左</a:t>
            </a:r>
          </a:p>
          <a:p>
            <a:pPr eaLnBrk="1" hangingPunct="1"/>
            <a:r>
              <a:rPr lang="ja-JP" altLang="en-US"/>
              <a:t>一番上の桁（</a:t>
            </a:r>
            <a:r>
              <a:rPr lang="en-US" altLang="ja-JP"/>
              <a:t>MSB)</a:t>
            </a:r>
            <a:r>
              <a:rPr lang="ja-JP" altLang="en-US"/>
              <a:t>が右なので注意！</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ja-JP" altLang="en-US"/>
              <a:t>加算器のいろいろ</a:t>
            </a:r>
          </a:p>
        </p:txBody>
      </p:sp>
      <p:sp>
        <p:nvSpPr>
          <p:cNvPr id="11267" name="Rectangle 3"/>
          <p:cNvSpPr>
            <a:spLocks noGrp="1" noChangeArrowheads="1"/>
          </p:cNvSpPr>
          <p:nvPr>
            <p:ph type="body" idx="1"/>
          </p:nvPr>
        </p:nvSpPr>
        <p:spPr/>
        <p:txBody>
          <a:bodyPr/>
          <a:lstStyle/>
          <a:p>
            <a:pPr eaLnBrk="1" hangingPunct="1">
              <a:lnSpc>
                <a:spcPct val="90000"/>
              </a:lnSpc>
            </a:pPr>
            <a:r>
              <a:rPr lang="ja-JP" altLang="en-US" dirty="0"/>
              <a:t>順次桁上げ加算器（リプルキャリアダー）</a:t>
            </a:r>
          </a:p>
          <a:p>
            <a:pPr lvl="1" eaLnBrk="1" hangingPunct="1">
              <a:lnSpc>
                <a:spcPct val="90000"/>
              </a:lnSpc>
            </a:pPr>
            <a:r>
              <a:rPr lang="ja-JP" altLang="en-US" dirty="0"/>
              <a:t>ゲート数が桁数に比例（</a:t>
            </a:r>
            <a:r>
              <a:rPr lang="en-US" altLang="ja-JP" dirty="0"/>
              <a:t>1</a:t>
            </a:r>
            <a:r>
              <a:rPr lang="ja-JP" altLang="en-US" dirty="0"/>
              <a:t>次のオーダー）</a:t>
            </a:r>
          </a:p>
          <a:p>
            <a:pPr lvl="1" eaLnBrk="1" hangingPunct="1">
              <a:lnSpc>
                <a:spcPct val="90000"/>
              </a:lnSpc>
            </a:pPr>
            <a:r>
              <a:rPr lang="ja-JP" altLang="en-US" dirty="0"/>
              <a:t>遅延時間も桁数に比例してしまう</a:t>
            </a:r>
          </a:p>
          <a:p>
            <a:pPr eaLnBrk="1" hangingPunct="1">
              <a:lnSpc>
                <a:spcPct val="90000"/>
              </a:lnSpc>
              <a:buFontTx/>
              <a:buNone/>
            </a:pPr>
            <a:r>
              <a:rPr lang="ja-JP" altLang="en-US" dirty="0"/>
              <a:t>→　桁数の小さいものに有利</a:t>
            </a:r>
          </a:p>
          <a:p>
            <a:pPr eaLnBrk="1" hangingPunct="1">
              <a:lnSpc>
                <a:spcPct val="90000"/>
              </a:lnSpc>
            </a:pPr>
            <a:r>
              <a:rPr lang="ja-JP" altLang="en-US" dirty="0"/>
              <a:t>桁上げ先見加算器</a:t>
            </a:r>
          </a:p>
          <a:p>
            <a:pPr eaLnBrk="1" hangingPunct="1">
              <a:lnSpc>
                <a:spcPct val="90000"/>
              </a:lnSpc>
            </a:pPr>
            <a:r>
              <a:rPr lang="ja-JP" altLang="en-US" dirty="0"/>
              <a:t>ツリー型加算器</a:t>
            </a:r>
            <a:endParaRPr lang="en-US" altLang="ja-JP" dirty="0"/>
          </a:p>
          <a:p>
            <a:pPr lvl="1" eaLnBrk="1" hangingPunct="1">
              <a:lnSpc>
                <a:spcPct val="90000"/>
              </a:lnSpc>
            </a:pPr>
            <a:r>
              <a:rPr lang="ja-JP" altLang="en-US" dirty="0"/>
              <a:t>プリフィックス加算器　など様々な方法がある</a:t>
            </a:r>
          </a:p>
          <a:p>
            <a:pPr eaLnBrk="1" hangingPunct="1">
              <a:lnSpc>
                <a:spcPct val="90000"/>
              </a:lnSpc>
            </a:pPr>
            <a:r>
              <a:rPr lang="ja-JP" altLang="en-US" dirty="0"/>
              <a:t>それぞれハードウェア量と動作速度にトレードオフ（片方が立てばもう片方が立たない）がある</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pic>
        <p:nvPicPr>
          <p:cNvPr id="4" name="図 3"/>
          <p:cNvPicPr>
            <a:picLocks noChangeAspect="1"/>
          </p:cNvPicPr>
          <p:nvPr/>
        </p:nvPicPr>
        <p:blipFill>
          <a:blip r:embed="rId3"/>
          <a:stretch>
            <a:fillRect/>
          </a:stretch>
        </p:blipFill>
        <p:spPr>
          <a:xfrm>
            <a:off x="-1933575" y="-228600"/>
            <a:ext cx="12140951" cy="6825952"/>
          </a:xfrm>
          <a:prstGeom prst="rect">
            <a:avLst/>
          </a:prstGeom>
        </p:spPr>
      </p:pic>
      <p:sp>
        <p:nvSpPr>
          <p:cNvPr id="5" name="テキスト ボックス 4"/>
          <p:cNvSpPr txBox="1"/>
          <p:nvPr/>
        </p:nvSpPr>
        <p:spPr>
          <a:xfrm>
            <a:off x="-180528" y="4653136"/>
            <a:ext cx="2975495" cy="1200329"/>
          </a:xfrm>
          <a:prstGeom prst="rect">
            <a:avLst/>
          </a:prstGeom>
          <a:noFill/>
        </p:spPr>
        <p:txBody>
          <a:bodyPr wrap="none" rtlCol="0">
            <a:spAutoFit/>
          </a:bodyPr>
          <a:lstStyle/>
          <a:p>
            <a:r>
              <a:rPr kumimoji="1" lang="ja-JP" altLang="en-US" dirty="0"/>
              <a:t>プレフィックスアダーの構成</a:t>
            </a:r>
            <a:endParaRPr kumimoji="1" lang="en-US" altLang="ja-JP" dirty="0"/>
          </a:p>
          <a:p>
            <a:r>
              <a:rPr lang="en-US" altLang="ja-JP" dirty="0" err="1"/>
              <a:t>Harris&amp;Harris</a:t>
            </a:r>
            <a:endParaRPr lang="en-US" altLang="ja-JP" dirty="0"/>
          </a:p>
          <a:p>
            <a:r>
              <a:rPr lang="ja-JP" altLang="en-US" dirty="0"/>
              <a:t>ディジタル回路とコンピュータ</a:t>
            </a:r>
            <a:endParaRPr lang="en-US" altLang="ja-JP" dirty="0"/>
          </a:p>
          <a:p>
            <a:r>
              <a:rPr lang="ja-JP" altLang="en-US" dirty="0"/>
              <a:t>アーキテクチャより</a:t>
            </a:r>
            <a:endParaRPr lang="en-US" altLang="ja-JP" dirty="0"/>
          </a:p>
        </p:txBody>
      </p:sp>
    </p:spTree>
    <p:extLst>
      <p:ext uri="{BB962C8B-B14F-4D97-AF65-F5344CB8AC3E}">
        <p14:creationId xmlns:p14="http://schemas.microsoft.com/office/powerpoint/2010/main" val="6216366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pic>
        <p:nvPicPr>
          <p:cNvPr id="4" name="図 3"/>
          <p:cNvPicPr>
            <a:picLocks noChangeAspect="1"/>
          </p:cNvPicPr>
          <p:nvPr/>
        </p:nvPicPr>
        <p:blipFill>
          <a:blip r:embed="rId3"/>
          <a:stretch>
            <a:fillRect/>
          </a:stretch>
        </p:blipFill>
        <p:spPr>
          <a:xfrm>
            <a:off x="-1933575" y="-228600"/>
            <a:ext cx="13011150" cy="7315200"/>
          </a:xfrm>
          <a:prstGeom prst="rect">
            <a:avLst/>
          </a:prstGeom>
        </p:spPr>
      </p:pic>
      <p:sp>
        <p:nvSpPr>
          <p:cNvPr id="5" name="テキスト ボックス 4"/>
          <p:cNvSpPr txBox="1"/>
          <p:nvPr/>
        </p:nvSpPr>
        <p:spPr>
          <a:xfrm>
            <a:off x="-1111843" y="1674674"/>
            <a:ext cx="2223686" cy="2031325"/>
          </a:xfrm>
          <a:prstGeom prst="rect">
            <a:avLst/>
          </a:prstGeom>
          <a:noFill/>
        </p:spPr>
        <p:txBody>
          <a:bodyPr wrap="none" rtlCol="0">
            <a:spAutoFit/>
          </a:bodyPr>
          <a:lstStyle/>
          <a:p>
            <a:r>
              <a:rPr kumimoji="1" lang="ja-JP" altLang="en-US" dirty="0"/>
              <a:t>配列型加算器の</a:t>
            </a:r>
            <a:endParaRPr kumimoji="1" lang="en-US" altLang="ja-JP" dirty="0"/>
          </a:p>
          <a:p>
            <a:r>
              <a:rPr lang="ja-JP" altLang="en-US" dirty="0"/>
              <a:t>いろいろ</a:t>
            </a:r>
            <a:endParaRPr lang="en-US" altLang="ja-JP" dirty="0"/>
          </a:p>
          <a:p>
            <a:endParaRPr kumimoji="1" lang="en-US" altLang="ja-JP" dirty="0"/>
          </a:p>
          <a:p>
            <a:endParaRPr lang="en-US" altLang="ja-JP" dirty="0"/>
          </a:p>
          <a:p>
            <a:r>
              <a:rPr kumimoji="1" lang="en-US" altLang="ja-JP" dirty="0" err="1"/>
              <a:t>Weste</a:t>
            </a:r>
            <a:r>
              <a:rPr kumimoji="1" lang="ja-JP" altLang="en-US" dirty="0"/>
              <a:t> ＆</a:t>
            </a:r>
            <a:r>
              <a:rPr kumimoji="1" lang="en-US" altLang="ja-JP" dirty="0"/>
              <a:t>Harris</a:t>
            </a:r>
          </a:p>
          <a:p>
            <a:r>
              <a:rPr lang="en-US" altLang="ja-JP" dirty="0"/>
              <a:t>CMOS</a:t>
            </a:r>
            <a:r>
              <a:rPr lang="ja-JP" altLang="en-US" dirty="0"/>
              <a:t> </a:t>
            </a:r>
            <a:r>
              <a:rPr lang="en-US" altLang="ja-JP" dirty="0"/>
              <a:t>VLSI</a:t>
            </a:r>
            <a:r>
              <a:rPr lang="ja-JP" altLang="en-US" dirty="0"/>
              <a:t> </a:t>
            </a:r>
            <a:r>
              <a:rPr lang="en-US" altLang="ja-JP" dirty="0"/>
              <a:t>Design</a:t>
            </a:r>
          </a:p>
          <a:p>
            <a:r>
              <a:rPr kumimoji="1" lang="ja-JP" altLang="en-US" dirty="0"/>
              <a:t>より</a:t>
            </a:r>
          </a:p>
        </p:txBody>
      </p:sp>
    </p:spTree>
    <p:extLst>
      <p:ext uri="{BB962C8B-B14F-4D97-AF65-F5344CB8AC3E}">
        <p14:creationId xmlns:p14="http://schemas.microsoft.com/office/powerpoint/2010/main" val="2748384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ja-JP" altLang="en-US" sz="4000" dirty="0"/>
              <a:t>コンピュータは計算機だが</a:t>
            </a:r>
            <a:br>
              <a:rPr lang="ja-JP" altLang="en-US" sz="4000" dirty="0"/>
            </a:br>
            <a:r>
              <a:rPr lang="ja-JP" altLang="en-US" sz="4000" dirty="0"/>
              <a:t>演算器はそんなに重要ではない</a:t>
            </a:r>
          </a:p>
        </p:txBody>
      </p:sp>
      <p:sp>
        <p:nvSpPr>
          <p:cNvPr id="3075" name="Rectangle 3"/>
          <p:cNvSpPr>
            <a:spLocks noGrp="1" noChangeArrowheads="1"/>
          </p:cNvSpPr>
          <p:nvPr>
            <p:ph type="body" idx="1"/>
          </p:nvPr>
        </p:nvSpPr>
        <p:spPr/>
        <p:txBody>
          <a:bodyPr/>
          <a:lstStyle/>
          <a:p>
            <a:pPr eaLnBrk="1" hangingPunct="1">
              <a:lnSpc>
                <a:spcPct val="90000"/>
              </a:lnSpc>
            </a:pPr>
            <a:r>
              <a:rPr lang="ja-JP" altLang="en-US" dirty="0"/>
              <a:t>ハードウェアの中で演算器の占める割合は低い</a:t>
            </a:r>
          </a:p>
          <a:p>
            <a:pPr lvl="1" eaLnBrk="1" hangingPunct="1">
              <a:lnSpc>
                <a:spcPct val="90000"/>
              </a:lnSpc>
            </a:pPr>
            <a:r>
              <a:rPr lang="ja-JP" altLang="en-US" dirty="0"/>
              <a:t>しかし、演算器から入った方が理解が楽</a:t>
            </a:r>
          </a:p>
          <a:p>
            <a:pPr eaLnBrk="1" hangingPunct="1">
              <a:lnSpc>
                <a:spcPct val="90000"/>
              </a:lnSpc>
            </a:pPr>
            <a:r>
              <a:rPr lang="ja-JP" altLang="en-US" dirty="0"/>
              <a:t>コンピュータの演算は</a:t>
            </a:r>
            <a:r>
              <a:rPr lang="en-US" altLang="ja-JP" dirty="0"/>
              <a:t>ALU</a:t>
            </a:r>
            <a:r>
              <a:rPr lang="ja-JP" altLang="en-US" dirty="0"/>
              <a:t>（</a:t>
            </a:r>
            <a:r>
              <a:rPr lang="en-US" altLang="ja-JP" dirty="0"/>
              <a:t>Arithmetic Logic Unit)</a:t>
            </a:r>
            <a:r>
              <a:rPr lang="ja-JP" altLang="en-US" dirty="0"/>
              <a:t>で行う</a:t>
            </a:r>
          </a:p>
          <a:p>
            <a:pPr lvl="1" eaLnBrk="1" hangingPunct="1">
              <a:lnSpc>
                <a:spcPct val="90000"/>
              </a:lnSpc>
            </a:pPr>
            <a:r>
              <a:rPr lang="ja-JP" altLang="en-US" dirty="0"/>
              <a:t>そのコンピュータで実行する演算をセットにしてどれか一つを選んで行う組み合わせ回路</a:t>
            </a:r>
          </a:p>
          <a:p>
            <a:pPr lvl="1" eaLnBrk="1" hangingPunct="1">
              <a:lnSpc>
                <a:spcPct val="90000"/>
              </a:lnSpc>
            </a:pPr>
            <a:r>
              <a:rPr lang="ja-JP" altLang="en-US" dirty="0"/>
              <a:t>コンピュータの基本は逐次演算なので、一度に一つだけ選んで実行すれば良い</a:t>
            </a:r>
          </a:p>
          <a:p>
            <a:pPr lvl="1" eaLnBrk="1" hangingPunct="1">
              <a:lnSpc>
                <a:spcPct val="90000"/>
              </a:lnSpc>
            </a:pPr>
            <a:r>
              <a:rPr lang="en-US" altLang="ja-JP" dirty="0"/>
              <a:t>ALU</a:t>
            </a:r>
            <a:r>
              <a:rPr lang="ja-JP" altLang="en-US" dirty="0"/>
              <a:t>はコンピュータのデータの流れの中心にある</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加算器は選ぶもの</a:t>
            </a:r>
          </a:p>
        </p:txBody>
      </p:sp>
      <p:sp>
        <p:nvSpPr>
          <p:cNvPr id="3" name="コンテンツ プレースホルダー 2"/>
          <p:cNvSpPr>
            <a:spLocks noGrp="1"/>
          </p:cNvSpPr>
          <p:nvPr>
            <p:ph idx="1"/>
          </p:nvPr>
        </p:nvSpPr>
        <p:spPr/>
        <p:txBody>
          <a:bodyPr/>
          <a:lstStyle/>
          <a:p>
            <a:r>
              <a:rPr lang="ja-JP" altLang="en-US" dirty="0"/>
              <a:t>新しい加算器を研究するのは時間の無駄</a:t>
            </a:r>
            <a:endParaRPr lang="en-US" altLang="ja-JP" dirty="0"/>
          </a:p>
          <a:p>
            <a:pPr marL="0" indent="0">
              <a:buNone/>
            </a:pPr>
            <a:r>
              <a:rPr kumimoji="1" lang="ja-JP" altLang="en-US" dirty="0"/>
              <a:t>　　　　　　　</a:t>
            </a:r>
            <a:r>
              <a:rPr kumimoji="1" lang="en-US" altLang="ja-JP" dirty="0"/>
              <a:t>by Harris (CMOS VLSI</a:t>
            </a:r>
            <a:r>
              <a:rPr kumimoji="1" lang="ja-JP" altLang="en-US" dirty="0"/>
              <a:t>回路設計</a:t>
            </a:r>
            <a:r>
              <a:rPr kumimoji="1" lang="en-US" altLang="ja-JP" dirty="0"/>
              <a:t>)</a:t>
            </a:r>
          </a:p>
          <a:p>
            <a:r>
              <a:rPr kumimoji="1" lang="ja-JP" altLang="en-US" dirty="0"/>
              <a:t>演算回路は自分で一から作らない方がいい</a:t>
            </a:r>
            <a:endParaRPr kumimoji="1" lang="en-US" altLang="ja-JP" dirty="0"/>
          </a:p>
          <a:p>
            <a:pPr lvl="1"/>
            <a:r>
              <a:rPr lang="ja-JP" altLang="en-US" dirty="0"/>
              <a:t>検証が超大変</a:t>
            </a:r>
            <a:endParaRPr kumimoji="1" lang="en-US" altLang="ja-JP" dirty="0"/>
          </a:p>
          <a:p>
            <a:r>
              <a:rPr lang="ja-JP" altLang="en-US" dirty="0"/>
              <a:t>では誰が選ぶのか？</a:t>
            </a:r>
            <a:endParaRPr lang="en-US" altLang="ja-JP" dirty="0"/>
          </a:p>
          <a:p>
            <a:pPr lvl="1"/>
            <a:r>
              <a:rPr kumimoji="1" lang="ja-JP" altLang="en-US" dirty="0"/>
              <a:t>設計者は、動作スピードとゲート数を指定すると</a:t>
            </a:r>
            <a:r>
              <a:rPr kumimoji="1" lang="en-US" altLang="ja-JP" dirty="0"/>
              <a:t>CAD(Computer Aided Design)</a:t>
            </a:r>
            <a:r>
              <a:rPr kumimoji="1" lang="ja-JP" altLang="en-US" dirty="0"/>
              <a:t>ツールが選んでくれる</a:t>
            </a:r>
            <a:endParaRPr kumimoji="1" lang="en-US" altLang="ja-JP" dirty="0"/>
          </a:p>
          <a:p>
            <a:r>
              <a:rPr lang="ja-JP" altLang="en-US" dirty="0"/>
              <a:t>演算回路の詳細を知る必要はない</a:t>
            </a:r>
            <a:endParaRPr kumimoji="1" lang="en-US" altLang="ja-JP" dirty="0"/>
          </a:p>
          <a:p>
            <a:pPr lvl="1"/>
            <a:endParaRPr kumimoji="1" lang="en-US" altLang="ja-JP" dirty="0"/>
          </a:p>
          <a:p>
            <a:endParaRPr kumimoji="1" lang="ja-JP" altLang="en-US" dirty="0"/>
          </a:p>
        </p:txBody>
      </p:sp>
    </p:spTree>
    <p:extLst>
      <p:ext uri="{BB962C8B-B14F-4D97-AF65-F5344CB8AC3E}">
        <p14:creationId xmlns:p14="http://schemas.microsoft.com/office/powerpoint/2010/main" val="21188654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ja-JP" altLang="en-US" sz="4000"/>
              <a:t>減算器</a:t>
            </a:r>
          </a:p>
        </p:txBody>
      </p:sp>
      <p:grpSp>
        <p:nvGrpSpPr>
          <p:cNvPr id="12291" name="Group 3"/>
          <p:cNvGrpSpPr>
            <a:grpSpLocks/>
          </p:cNvGrpSpPr>
          <p:nvPr/>
        </p:nvGrpSpPr>
        <p:grpSpPr bwMode="auto">
          <a:xfrm>
            <a:off x="1258888" y="2782888"/>
            <a:ext cx="2016125" cy="1582737"/>
            <a:chOff x="3606" y="754"/>
            <a:chExt cx="1270" cy="997"/>
          </a:xfrm>
        </p:grpSpPr>
        <p:sp>
          <p:nvSpPr>
            <p:cNvPr id="12383" name="Rectangle 4"/>
            <p:cNvSpPr>
              <a:spLocks noChangeArrowheads="1"/>
            </p:cNvSpPr>
            <p:nvPr/>
          </p:nvSpPr>
          <p:spPr bwMode="auto">
            <a:xfrm>
              <a:off x="3923" y="935"/>
              <a:ext cx="635" cy="63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2384" name="Text Box 5"/>
            <p:cNvSpPr txBox="1">
              <a:spLocks noChangeArrowheads="1"/>
            </p:cNvSpPr>
            <p:nvPr/>
          </p:nvSpPr>
          <p:spPr bwMode="auto">
            <a:xfrm>
              <a:off x="4105" y="931"/>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12385" name="Text Box 6"/>
            <p:cNvSpPr txBox="1">
              <a:spLocks noChangeArrowheads="1"/>
            </p:cNvSpPr>
            <p:nvPr/>
          </p:nvSpPr>
          <p:spPr bwMode="auto">
            <a:xfrm>
              <a:off x="4286" y="1067"/>
              <a:ext cx="3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Co</a:t>
              </a:r>
            </a:p>
          </p:txBody>
        </p:sp>
        <p:sp>
          <p:nvSpPr>
            <p:cNvPr id="12386" name="Text Box 7"/>
            <p:cNvSpPr txBox="1">
              <a:spLocks noChangeArrowheads="1"/>
            </p:cNvSpPr>
            <p:nvPr/>
          </p:nvSpPr>
          <p:spPr bwMode="auto">
            <a:xfrm>
              <a:off x="3890" y="1067"/>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Ci</a:t>
              </a:r>
            </a:p>
          </p:txBody>
        </p:sp>
        <p:sp>
          <p:nvSpPr>
            <p:cNvPr id="12387" name="Text Box 8"/>
            <p:cNvSpPr txBox="1">
              <a:spLocks noChangeArrowheads="1"/>
            </p:cNvSpPr>
            <p:nvPr/>
          </p:nvSpPr>
          <p:spPr bwMode="auto">
            <a:xfrm>
              <a:off x="4014" y="134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12388" name="Text Box 9"/>
            <p:cNvSpPr txBox="1">
              <a:spLocks noChangeArrowheads="1"/>
            </p:cNvSpPr>
            <p:nvPr/>
          </p:nvSpPr>
          <p:spPr bwMode="auto">
            <a:xfrm>
              <a:off x="4241" y="1344"/>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 </a:t>
              </a:r>
            </a:p>
          </p:txBody>
        </p:sp>
        <p:sp>
          <p:nvSpPr>
            <p:cNvPr id="12389" name="Line 10"/>
            <p:cNvSpPr>
              <a:spLocks noChangeShapeType="1"/>
            </p:cNvSpPr>
            <p:nvPr/>
          </p:nvSpPr>
          <p:spPr bwMode="auto">
            <a:xfrm>
              <a:off x="3606"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90" name="Line 11"/>
            <p:cNvSpPr>
              <a:spLocks noChangeShapeType="1"/>
            </p:cNvSpPr>
            <p:nvPr/>
          </p:nvSpPr>
          <p:spPr bwMode="auto">
            <a:xfrm>
              <a:off x="4558"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91" name="Line 12"/>
            <p:cNvSpPr>
              <a:spLocks noChangeShapeType="1"/>
            </p:cNvSpPr>
            <p:nvPr/>
          </p:nvSpPr>
          <p:spPr bwMode="auto">
            <a:xfrm flipV="1">
              <a:off x="4241" y="754"/>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92" name="Line 13"/>
            <p:cNvSpPr>
              <a:spLocks noChangeShapeType="1"/>
            </p:cNvSpPr>
            <p:nvPr/>
          </p:nvSpPr>
          <p:spPr bwMode="auto">
            <a:xfrm flipV="1">
              <a:off x="4105"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93" name="Line 14"/>
            <p:cNvSpPr>
              <a:spLocks noChangeShapeType="1"/>
            </p:cNvSpPr>
            <p:nvPr/>
          </p:nvSpPr>
          <p:spPr bwMode="auto">
            <a:xfrm flipV="1">
              <a:off x="4377"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2292" name="Group 15"/>
          <p:cNvGrpSpPr>
            <a:grpSpLocks/>
          </p:cNvGrpSpPr>
          <p:nvPr/>
        </p:nvGrpSpPr>
        <p:grpSpPr bwMode="auto">
          <a:xfrm>
            <a:off x="2770188" y="2781300"/>
            <a:ext cx="2016125" cy="1582738"/>
            <a:chOff x="3606" y="754"/>
            <a:chExt cx="1270" cy="997"/>
          </a:xfrm>
        </p:grpSpPr>
        <p:sp>
          <p:nvSpPr>
            <p:cNvPr id="12372" name="Rectangle 16"/>
            <p:cNvSpPr>
              <a:spLocks noChangeArrowheads="1"/>
            </p:cNvSpPr>
            <p:nvPr/>
          </p:nvSpPr>
          <p:spPr bwMode="auto">
            <a:xfrm>
              <a:off x="3923" y="935"/>
              <a:ext cx="635" cy="63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2373" name="Text Box 17"/>
            <p:cNvSpPr txBox="1">
              <a:spLocks noChangeArrowheads="1"/>
            </p:cNvSpPr>
            <p:nvPr/>
          </p:nvSpPr>
          <p:spPr bwMode="auto">
            <a:xfrm>
              <a:off x="4105" y="931"/>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12374" name="Text Box 18"/>
            <p:cNvSpPr txBox="1">
              <a:spLocks noChangeArrowheads="1"/>
            </p:cNvSpPr>
            <p:nvPr/>
          </p:nvSpPr>
          <p:spPr bwMode="auto">
            <a:xfrm>
              <a:off x="4286" y="1067"/>
              <a:ext cx="3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Co</a:t>
              </a:r>
            </a:p>
          </p:txBody>
        </p:sp>
        <p:sp>
          <p:nvSpPr>
            <p:cNvPr id="12375" name="Text Box 19"/>
            <p:cNvSpPr txBox="1">
              <a:spLocks noChangeArrowheads="1"/>
            </p:cNvSpPr>
            <p:nvPr/>
          </p:nvSpPr>
          <p:spPr bwMode="auto">
            <a:xfrm>
              <a:off x="3890" y="1067"/>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Ci</a:t>
              </a:r>
            </a:p>
          </p:txBody>
        </p:sp>
        <p:sp>
          <p:nvSpPr>
            <p:cNvPr id="12376" name="Text Box 20"/>
            <p:cNvSpPr txBox="1">
              <a:spLocks noChangeArrowheads="1"/>
            </p:cNvSpPr>
            <p:nvPr/>
          </p:nvSpPr>
          <p:spPr bwMode="auto">
            <a:xfrm>
              <a:off x="4014" y="134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12377" name="Text Box 21"/>
            <p:cNvSpPr txBox="1">
              <a:spLocks noChangeArrowheads="1"/>
            </p:cNvSpPr>
            <p:nvPr/>
          </p:nvSpPr>
          <p:spPr bwMode="auto">
            <a:xfrm>
              <a:off x="4241" y="1344"/>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 </a:t>
              </a:r>
            </a:p>
          </p:txBody>
        </p:sp>
        <p:sp>
          <p:nvSpPr>
            <p:cNvPr id="12378" name="Line 22"/>
            <p:cNvSpPr>
              <a:spLocks noChangeShapeType="1"/>
            </p:cNvSpPr>
            <p:nvPr/>
          </p:nvSpPr>
          <p:spPr bwMode="auto">
            <a:xfrm>
              <a:off x="3606"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79" name="Line 23"/>
            <p:cNvSpPr>
              <a:spLocks noChangeShapeType="1"/>
            </p:cNvSpPr>
            <p:nvPr/>
          </p:nvSpPr>
          <p:spPr bwMode="auto">
            <a:xfrm>
              <a:off x="4558"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80" name="Line 24"/>
            <p:cNvSpPr>
              <a:spLocks noChangeShapeType="1"/>
            </p:cNvSpPr>
            <p:nvPr/>
          </p:nvSpPr>
          <p:spPr bwMode="auto">
            <a:xfrm flipV="1">
              <a:off x="4241" y="754"/>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81" name="Line 25"/>
            <p:cNvSpPr>
              <a:spLocks noChangeShapeType="1"/>
            </p:cNvSpPr>
            <p:nvPr/>
          </p:nvSpPr>
          <p:spPr bwMode="auto">
            <a:xfrm flipV="1">
              <a:off x="4105"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82" name="Line 26"/>
            <p:cNvSpPr>
              <a:spLocks noChangeShapeType="1"/>
            </p:cNvSpPr>
            <p:nvPr/>
          </p:nvSpPr>
          <p:spPr bwMode="auto">
            <a:xfrm flipV="1">
              <a:off x="4377"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2293" name="Group 27"/>
          <p:cNvGrpSpPr>
            <a:grpSpLocks/>
          </p:cNvGrpSpPr>
          <p:nvPr/>
        </p:nvGrpSpPr>
        <p:grpSpPr bwMode="auto">
          <a:xfrm>
            <a:off x="4281488" y="2779713"/>
            <a:ext cx="2016125" cy="1582737"/>
            <a:chOff x="3606" y="754"/>
            <a:chExt cx="1270" cy="997"/>
          </a:xfrm>
        </p:grpSpPr>
        <p:sp>
          <p:nvSpPr>
            <p:cNvPr id="12361" name="Rectangle 28"/>
            <p:cNvSpPr>
              <a:spLocks noChangeArrowheads="1"/>
            </p:cNvSpPr>
            <p:nvPr/>
          </p:nvSpPr>
          <p:spPr bwMode="auto">
            <a:xfrm>
              <a:off x="3923" y="935"/>
              <a:ext cx="635" cy="63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2362" name="Text Box 29"/>
            <p:cNvSpPr txBox="1">
              <a:spLocks noChangeArrowheads="1"/>
            </p:cNvSpPr>
            <p:nvPr/>
          </p:nvSpPr>
          <p:spPr bwMode="auto">
            <a:xfrm>
              <a:off x="4105" y="931"/>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12363" name="Text Box 30"/>
            <p:cNvSpPr txBox="1">
              <a:spLocks noChangeArrowheads="1"/>
            </p:cNvSpPr>
            <p:nvPr/>
          </p:nvSpPr>
          <p:spPr bwMode="auto">
            <a:xfrm>
              <a:off x="4286" y="1067"/>
              <a:ext cx="3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Co</a:t>
              </a:r>
            </a:p>
          </p:txBody>
        </p:sp>
        <p:sp>
          <p:nvSpPr>
            <p:cNvPr id="12364" name="Text Box 31"/>
            <p:cNvSpPr txBox="1">
              <a:spLocks noChangeArrowheads="1"/>
            </p:cNvSpPr>
            <p:nvPr/>
          </p:nvSpPr>
          <p:spPr bwMode="auto">
            <a:xfrm>
              <a:off x="3890" y="1067"/>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Ci</a:t>
              </a:r>
            </a:p>
          </p:txBody>
        </p:sp>
        <p:sp>
          <p:nvSpPr>
            <p:cNvPr id="12365" name="Text Box 32"/>
            <p:cNvSpPr txBox="1">
              <a:spLocks noChangeArrowheads="1"/>
            </p:cNvSpPr>
            <p:nvPr/>
          </p:nvSpPr>
          <p:spPr bwMode="auto">
            <a:xfrm>
              <a:off x="4014" y="134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12366" name="Text Box 33"/>
            <p:cNvSpPr txBox="1">
              <a:spLocks noChangeArrowheads="1"/>
            </p:cNvSpPr>
            <p:nvPr/>
          </p:nvSpPr>
          <p:spPr bwMode="auto">
            <a:xfrm>
              <a:off x="4241" y="1344"/>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 </a:t>
              </a:r>
            </a:p>
          </p:txBody>
        </p:sp>
        <p:sp>
          <p:nvSpPr>
            <p:cNvPr id="12367" name="Line 34"/>
            <p:cNvSpPr>
              <a:spLocks noChangeShapeType="1"/>
            </p:cNvSpPr>
            <p:nvPr/>
          </p:nvSpPr>
          <p:spPr bwMode="auto">
            <a:xfrm>
              <a:off x="3606"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68" name="Line 35"/>
            <p:cNvSpPr>
              <a:spLocks noChangeShapeType="1"/>
            </p:cNvSpPr>
            <p:nvPr/>
          </p:nvSpPr>
          <p:spPr bwMode="auto">
            <a:xfrm>
              <a:off x="4558"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69" name="Line 36"/>
            <p:cNvSpPr>
              <a:spLocks noChangeShapeType="1"/>
            </p:cNvSpPr>
            <p:nvPr/>
          </p:nvSpPr>
          <p:spPr bwMode="auto">
            <a:xfrm flipV="1">
              <a:off x="4241" y="754"/>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70" name="Line 37"/>
            <p:cNvSpPr>
              <a:spLocks noChangeShapeType="1"/>
            </p:cNvSpPr>
            <p:nvPr/>
          </p:nvSpPr>
          <p:spPr bwMode="auto">
            <a:xfrm flipV="1">
              <a:off x="4105"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71" name="Line 38"/>
            <p:cNvSpPr>
              <a:spLocks noChangeShapeType="1"/>
            </p:cNvSpPr>
            <p:nvPr/>
          </p:nvSpPr>
          <p:spPr bwMode="auto">
            <a:xfrm flipV="1">
              <a:off x="4377"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2294" name="Group 39"/>
          <p:cNvGrpSpPr>
            <a:grpSpLocks/>
          </p:cNvGrpSpPr>
          <p:nvPr/>
        </p:nvGrpSpPr>
        <p:grpSpPr bwMode="auto">
          <a:xfrm>
            <a:off x="5792788" y="2778125"/>
            <a:ext cx="2016125" cy="1582738"/>
            <a:chOff x="3606" y="754"/>
            <a:chExt cx="1270" cy="997"/>
          </a:xfrm>
        </p:grpSpPr>
        <p:sp>
          <p:nvSpPr>
            <p:cNvPr id="12350" name="Rectangle 40"/>
            <p:cNvSpPr>
              <a:spLocks noChangeArrowheads="1"/>
            </p:cNvSpPr>
            <p:nvPr/>
          </p:nvSpPr>
          <p:spPr bwMode="auto">
            <a:xfrm>
              <a:off x="3923" y="935"/>
              <a:ext cx="635" cy="63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2351" name="Text Box 41"/>
            <p:cNvSpPr txBox="1">
              <a:spLocks noChangeArrowheads="1"/>
            </p:cNvSpPr>
            <p:nvPr/>
          </p:nvSpPr>
          <p:spPr bwMode="auto">
            <a:xfrm>
              <a:off x="4105" y="931"/>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12352" name="Text Box 42"/>
            <p:cNvSpPr txBox="1">
              <a:spLocks noChangeArrowheads="1"/>
            </p:cNvSpPr>
            <p:nvPr/>
          </p:nvSpPr>
          <p:spPr bwMode="auto">
            <a:xfrm>
              <a:off x="4286" y="1067"/>
              <a:ext cx="3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Co</a:t>
              </a:r>
            </a:p>
          </p:txBody>
        </p:sp>
        <p:sp>
          <p:nvSpPr>
            <p:cNvPr id="12353" name="Text Box 43"/>
            <p:cNvSpPr txBox="1">
              <a:spLocks noChangeArrowheads="1"/>
            </p:cNvSpPr>
            <p:nvPr/>
          </p:nvSpPr>
          <p:spPr bwMode="auto">
            <a:xfrm>
              <a:off x="3890" y="1067"/>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Ci</a:t>
              </a:r>
            </a:p>
          </p:txBody>
        </p:sp>
        <p:sp>
          <p:nvSpPr>
            <p:cNvPr id="12354" name="Text Box 44"/>
            <p:cNvSpPr txBox="1">
              <a:spLocks noChangeArrowheads="1"/>
            </p:cNvSpPr>
            <p:nvPr/>
          </p:nvSpPr>
          <p:spPr bwMode="auto">
            <a:xfrm>
              <a:off x="4014" y="134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12355" name="Text Box 45"/>
            <p:cNvSpPr txBox="1">
              <a:spLocks noChangeArrowheads="1"/>
            </p:cNvSpPr>
            <p:nvPr/>
          </p:nvSpPr>
          <p:spPr bwMode="auto">
            <a:xfrm>
              <a:off x="4241" y="1344"/>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 </a:t>
              </a:r>
            </a:p>
          </p:txBody>
        </p:sp>
        <p:sp>
          <p:nvSpPr>
            <p:cNvPr id="12356" name="Line 46"/>
            <p:cNvSpPr>
              <a:spLocks noChangeShapeType="1"/>
            </p:cNvSpPr>
            <p:nvPr/>
          </p:nvSpPr>
          <p:spPr bwMode="auto">
            <a:xfrm>
              <a:off x="3606"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57" name="Line 47"/>
            <p:cNvSpPr>
              <a:spLocks noChangeShapeType="1"/>
            </p:cNvSpPr>
            <p:nvPr/>
          </p:nvSpPr>
          <p:spPr bwMode="auto">
            <a:xfrm>
              <a:off x="4558"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58" name="Line 48"/>
            <p:cNvSpPr>
              <a:spLocks noChangeShapeType="1"/>
            </p:cNvSpPr>
            <p:nvPr/>
          </p:nvSpPr>
          <p:spPr bwMode="auto">
            <a:xfrm flipV="1">
              <a:off x="4241" y="754"/>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59" name="Line 49"/>
            <p:cNvSpPr>
              <a:spLocks noChangeShapeType="1"/>
            </p:cNvSpPr>
            <p:nvPr/>
          </p:nvSpPr>
          <p:spPr bwMode="auto">
            <a:xfrm flipV="1">
              <a:off x="4105"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60" name="Line 50"/>
            <p:cNvSpPr>
              <a:spLocks noChangeShapeType="1"/>
            </p:cNvSpPr>
            <p:nvPr/>
          </p:nvSpPr>
          <p:spPr bwMode="auto">
            <a:xfrm flipV="1">
              <a:off x="4377"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2295" name="Line 51"/>
          <p:cNvSpPr>
            <a:spLocks noChangeShapeType="1"/>
          </p:cNvSpPr>
          <p:nvPr/>
        </p:nvSpPr>
        <p:spPr bwMode="auto">
          <a:xfrm>
            <a:off x="1258888" y="328453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96" name="Text Box 57"/>
          <p:cNvSpPr txBox="1">
            <a:spLocks noChangeArrowheads="1"/>
          </p:cNvSpPr>
          <p:nvPr/>
        </p:nvSpPr>
        <p:spPr bwMode="auto">
          <a:xfrm>
            <a:off x="1887538" y="4456113"/>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A0</a:t>
            </a:r>
          </a:p>
        </p:txBody>
      </p:sp>
      <p:sp>
        <p:nvSpPr>
          <p:cNvPr id="12297" name="Text Box 58"/>
          <p:cNvSpPr txBox="1">
            <a:spLocks noChangeArrowheads="1"/>
          </p:cNvSpPr>
          <p:nvPr/>
        </p:nvSpPr>
        <p:spPr bwMode="auto">
          <a:xfrm>
            <a:off x="3303588" y="4437063"/>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A1</a:t>
            </a:r>
          </a:p>
        </p:txBody>
      </p:sp>
      <p:sp>
        <p:nvSpPr>
          <p:cNvPr id="12298" name="Text Box 59"/>
          <p:cNvSpPr txBox="1">
            <a:spLocks noChangeArrowheads="1"/>
          </p:cNvSpPr>
          <p:nvPr/>
        </p:nvSpPr>
        <p:spPr bwMode="auto">
          <a:xfrm>
            <a:off x="4743450" y="4418013"/>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A2</a:t>
            </a:r>
          </a:p>
        </p:txBody>
      </p:sp>
      <p:sp>
        <p:nvSpPr>
          <p:cNvPr id="12299" name="Text Box 60"/>
          <p:cNvSpPr txBox="1">
            <a:spLocks noChangeArrowheads="1"/>
          </p:cNvSpPr>
          <p:nvPr/>
        </p:nvSpPr>
        <p:spPr bwMode="auto">
          <a:xfrm>
            <a:off x="6327775" y="4430713"/>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A3</a:t>
            </a:r>
          </a:p>
        </p:txBody>
      </p:sp>
      <p:sp>
        <p:nvSpPr>
          <p:cNvPr id="12300" name="Text Box 61"/>
          <p:cNvSpPr txBox="1">
            <a:spLocks noChangeArrowheads="1"/>
          </p:cNvSpPr>
          <p:nvPr/>
        </p:nvSpPr>
        <p:spPr bwMode="auto">
          <a:xfrm>
            <a:off x="2319338" y="5222875"/>
            <a:ext cx="596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B0</a:t>
            </a:r>
          </a:p>
        </p:txBody>
      </p:sp>
      <p:sp>
        <p:nvSpPr>
          <p:cNvPr id="12301" name="Text Box 62"/>
          <p:cNvSpPr txBox="1">
            <a:spLocks noChangeArrowheads="1"/>
          </p:cNvSpPr>
          <p:nvPr/>
        </p:nvSpPr>
        <p:spPr bwMode="auto">
          <a:xfrm>
            <a:off x="3735388" y="5248275"/>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B1</a:t>
            </a:r>
          </a:p>
        </p:txBody>
      </p:sp>
      <p:sp>
        <p:nvSpPr>
          <p:cNvPr id="12302" name="Text Box 63"/>
          <p:cNvSpPr txBox="1">
            <a:spLocks noChangeArrowheads="1"/>
          </p:cNvSpPr>
          <p:nvPr/>
        </p:nvSpPr>
        <p:spPr bwMode="auto">
          <a:xfrm>
            <a:off x="5248275" y="5229225"/>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B2</a:t>
            </a:r>
          </a:p>
        </p:txBody>
      </p:sp>
      <p:sp>
        <p:nvSpPr>
          <p:cNvPr id="12303" name="Text Box 64"/>
          <p:cNvSpPr txBox="1">
            <a:spLocks noChangeArrowheads="1"/>
          </p:cNvSpPr>
          <p:nvPr/>
        </p:nvSpPr>
        <p:spPr bwMode="auto">
          <a:xfrm>
            <a:off x="6759575" y="5300663"/>
            <a:ext cx="6207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B3</a:t>
            </a:r>
          </a:p>
        </p:txBody>
      </p:sp>
      <p:sp>
        <p:nvSpPr>
          <p:cNvPr id="12304" name="Text Box 65"/>
          <p:cNvSpPr txBox="1">
            <a:spLocks noChangeArrowheads="1"/>
          </p:cNvSpPr>
          <p:nvPr/>
        </p:nvSpPr>
        <p:spPr bwMode="auto">
          <a:xfrm>
            <a:off x="2051050" y="2492375"/>
            <a:ext cx="596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S0</a:t>
            </a:r>
          </a:p>
        </p:txBody>
      </p:sp>
      <p:sp>
        <p:nvSpPr>
          <p:cNvPr id="12305" name="Text Box 66"/>
          <p:cNvSpPr txBox="1">
            <a:spLocks noChangeArrowheads="1"/>
          </p:cNvSpPr>
          <p:nvPr/>
        </p:nvSpPr>
        <p:spPr bwMode="auto">
          <a:xfrm>
            <a:off x="3543300" y="2492375"/>
            <a:ext cx="596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S1</a:t>
            </a:r>
          </a:p>
        </p:txBody>
      </p:sp>
      <p:sp>
        <p:nvSpPr>
          <p:cNvPr id="12306" name="Text Box 67"/>
          <p:cNvSpPr txBox="1">
            <a:spLocks noChangeArrowheads="1"/>
          </p:cNvSpPr>
          <p:nvPr/>
        </p:nvSpPr>
        <p:spPr bwMode="auto">
          <a:xfrm>
            <a:off x="5035550" y="2492375"/>
            <a:ext cx="596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S2</a:t>
            </a:r>
          </a:p>
        </p:txBody>
      </p:sp>
      <p:sp>
        <p:nvSpPr>
          <p:cNvPr id="12307" name="Text Box 68"/>
          <p:cNvSpPr txBox="1">
            <a:spLocks noChangeArrowheads="1"/>
          </p:cNvSpPr>
          <p:nvPr/>
        </p:nvSpPr>
        <p:spPr bwMode="auto">
          <a:xfrm>
            <a:off x="6527800" y="2492375"/>
            <a:ext cx="596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S3</a:t>
            </a:r>
          </a:p>
        </p:txBody>
      </p:sp>
      <p:sp>
        <p:nvSpPr>
          <p:cNvPr id="12308" name="Text Box 69"/>
          <p:cNvSpPr txBox="1">
            <a:spLocks noChangeArrowheads="1"/>
          </p:cNvSpPr>
          <p:nvPr/>
        </p:nvSpPr>
        <p:spPr bwMode="auto">
          <a:xfrm>
            <a:off x="1908175" y="486886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0066FF"/>
                </a:solidFill>
              </a:rPr>
              <a:t>0</a:t>
            </a:r>
            <a:r>
              <a:rPr lang="en-US" altLang="ja-JP"/>
              <a:t> </a:t>
            </a:r>
          </a:p>
        </p:txBody>
      </p:sp>
      <p:sp>
        <p:nvSpPr>
          <p:cNvPr id="12309" name="Text Box 70"/>
          <p:cNvSpPr txBox="1">
            <a:spLocks noChangeArrowheads="1"/>
          </p:cNvSpPr>
          <p:nvPr/>
        </p:nvSpPr>
        <p:spPr bwMode="auto">
          <a:xfrm>
            <a:off x="6372225" y="486886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0066FF"/>
                </a:solidFill>
              </a:rPr>
              <a:t>0</a:t>
            </a:r>
            <a:r>
              <a:rPr lang="en-US" altLang="ja-JP"/>
              <a:t> </a:t>
            </a:r>
          </a:p>
        </p:txBody>
      </p:sp>
      <p:sp>
        <p:nvSpPr>
          <p:cNvPr id="12310" name="Text Box 71"/>
          <p:cNvSpPr txBox="1">
            <a:spLocks noChangeArrowheads="1"/>
          </p:cNvSpPr>
          <p:nvPr/>
        </p:nvSpPr>
        <p:spPr bwMode="auto">
          <a:xfrm>
            <a:off x="4787900" y="486886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0066FF"/>
                </a:solidFill>
              </a:rPr>
              <a:t>1 </a:t>
            </a:r>
            <a:r>
              <a:rPr lang="en-US" altLang="ja-JP"/>
              <a:t> </a:t>
            </a:r>
          </a:p>
        </p:txBody>
      </p:sp>
      <p:sp>
        <p:nvSpPr>
          <p:cNvPr id="12311" name="Text Box 72"/>
          <p:cNvSpPr txBox="1">
            <a:spLocks noChangeArrowheads="1"/>
          </p:cNvSpPr>
          <p:nvPr/>
        </p:nvSpPr>
        <p:spPr bwMode="auto">
          <a:xfrm>
            <a:off x="3348038" y="487521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0066FF"/>
                </a:solidFill>
              </a:rPr>
              <a:t>1 </a:t>
            </a:r>
            <a:r>
              <a:rPr lang="en-US" altLang="ja-JP"/>
              <a:t> </a:t>
            </a:r>
          </a:p>
        </p:txBody>
      </p:sp>
      <p:sp>
        <p:nvSpPr>
          <p:cNvPr id="12312" name="Text Box 73"/>
          <p:cNvSpPr txBox="1">
            <a:spLocks noChangeArrowheads="1"/>
          </p:cNvSpPr>
          <p:nvPr/>
        </p:nvSpPr>
        <p:spPr bwMode="auto">
          <a:xfrm>
            <a:off x="6784975" y="5661025"/>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33CC33"/>
                </a:solidFill>
              </a:rPr>
              <a:t>0</a:t>
            </a:r>
            <a:r>
              <a:rPr lang="en-US" altLang="ja-JP">
                <a:solidFill>
                  <a:schemeClr val="hlink"/>
                </a:solidFill>
              </a:rPr>
              <a:t> </a:t>
            </a:r>
          </a:p>
        </p:txBody>
      </p:sp>
      <p:sp>
        <p:nvSpPr>
          <p:cNvPr id="12313" name="Text Box 74"/>
          <p:cNvSpPr txBox="1">
            <a:spLocks noChangeArrowheads="1"/>
          </p:cNvSpPr>
          <p:nvPr/>
        </p:nvSpPr>
        <p:spPr bwMode="auto">
          <a:xfrm>
            <a:off x="5365750" y="5661025"/>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33CC33"/>
                </a:solidFill>
              </a:rPr>
              <a:t>0 </a:t>
            </a:r>
            <a:r>
              <a:rPr lang="en-US" altLang="ja-JP">
                <a:solidFill>
                  <a:schemeClr val="hlink"/>
                </a:solidFill>
              </a:rPr>
              <a:t> </a:t>
            </a:r>
          </a:p>
        </p:txBody>
      </p:sp>
      <p:sp>
        <p:nvSpPr>
          <p:cNvPr id="12314" name="Text Box 75"/>
          <p:cNvSpPr txBox="1">
            <a:spLocks noChangeArrowheads="1"/>
          </p:cNvSpPr>
          <p:nvPr/>
        </p:nvSpPr>
        <p:spPr bwMode="auto">
          <a:xfrm>
            <a:off x="2339975" y="5524500"/>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33CC33"/>
                </a:solidFill>
              </a:rPr>
              <a:t>1 </a:t>
            </a:r>
            <a:r>
              <a:rPr lang="en-US" altLang="ja-JP">
                <a:solidFill>
                  <a:schemeClr val="hlink"/>
                </a:solidFill>
              </a:rPr>
              <a:t> </a:t>
            </a:r>
          </a:p>
        </p:txBody>
      </p:sp>
      <p:sp>
        <p:nvSpPr>
          <p:cNvPr id="12315" name="Text Box 76"/>
          <p:cNvSpPr txBox="1">
            <a:spLocks noChangeArrowheads="1"/>
          </p:cNvSpPr>
          <p:nvPr/>
        </p:nvSpPr>
        <p:spPr bwMode="auto">
          <a:xfrm>
            <a:off x="3832225" y="5667375"/>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33CC33"/>
                </a:solidFill>
              </a:rPr>
              <a:t>1  </a:t>
            </a:r>
            <a:r>
              <a:rPr lang="en-US" altLang="ja-JP">
                <a:solidFill>
                  <a:schemeClr val="hlink"/>
                </a:solidFill>
              </a:rPr>
              <a:t> </a:t>
            </a:r>
          </a:p>
        </p:txBody>
      </p:sp>
      <p:sp>
        <p:nvSpPr>
          <p:cNvPr id="12316" name="Text Box 77"/>
          <p:cNvSpPr txBox="1">
            <a:spLocks noChangeArrowheads="1"/>
          </p:cNvSpPr>
          <p:nvPr/>
        </p:nvSpPr>
        <p:spPr bwMode="auto">
          <a:xfrm>
            <a:off x="2124075" y="2276475"/>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FF0000"/>
                </a:solidFill>
              </a:rPr>
              <a:t>1</a:t>
            </a:r>
            <a:r>
              <a:rPr lang="en-US" altLang="ja-JP" b="1">
                <a:solidFill>
                  <a:srgbClr val="33CC33"/>
                </a:solidFill>
              </a:rPr>
              <a:t> </a:t>
            </a:r>
            <a:r>
              <a:rPr lang="en-US" altLang="ja-JP">
                <a:solidFill>
                  <a:schemeClr val="hlink"/>
                </a:solidFill>
              </a:rPr>
              <a:t> </a:t>
            </a:r>
          </a:p>
        </p:txBody>
      </p:sp>
      <p:sp>
        <p:nvSpPr>
          <p:cNvPr id="12317" name="Text Box 78"/>
          <p:cNvSpPr txBox="1">
            <a:spLocks noChangeArrowheads="1"/>
          </p:cNvSpPr>
          <p:nvPr/>
        </p:nvSpPr>
        <p:spPr bwMode="auto">
          <a:xfrm>
            <a:off x="2843213" y="314166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FF0000"/>
                </a:solidFill>
              </a:rPr>
              <a:t>0 </a:t>
            </a:r>
            <a:r>
              <a:rPr lang="en-US" altLang="ja-JP" b="1">
                <a:solidFill>
                  <a:srgbClr val="33CC33"/>
                </a:solidFill>
              </a:rPr>
              <a:t> </a:t>
            </a:r>
            <a:r>
              <a:rPr lang="en-US" altLang="ja-JP">
                <a:solidFill>
                  <a:schemeClr val="hlink"/>
                </a:solidFill>
              </a:rPr>
              <a:t> </a:t>
            </a:r>
          </a:p>
        </p:txBody>
      </p:sp>
      <p:sp>
        <p:nvSpPr>
          <p:cNvPr id="12318" name="Text Box 79"/>
          <p:cNvSpPr txBox="1">
            <a:spLocks noChangeArrowheads="1"/>
          </p:cNvSpPr>
          <p:nvPr/>
        </p:nvSpPr>
        <p:spPr bwMode="auto">
          <a:xfrm>
            <a:off x="3708400" y="2276475"/>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FF0000"/>
                </a:solidFill>
              </a:rPr>
              <a:t>1 </a:t>
            </a:r>
            <a:r>
              <a:rPr lang="en-US" altLang="ja-JP" b="1">
                <a:solidFill>
                  <a:srgbClr val="33CC33"/>
                </a:solidFill>
              </a:rPr>
              <a:t> </a:t>
            </a:r>
            <a:r>
              <a:rPr lang="en-US" altLang="ja-JP">
                <a:solidFill>
                  <a:schemeClr val="hlink"/>
                </a:solidFill>
              </a:rPr>
              <a:t> </a:t>
            </a:r>
          </a:p>
        </p:txBody>
      </p:sp>
      <p:sp>
        <p:nvSpPr>
          <p:cNvPr id="12319" name="Text Box 80"/>
          <p:cNvSpPr txBox="1">
            <a:spLocks noChangeArrowheads="1"/>
          </p:cNvSpPr>
          <p:nvPr/>
        </p:nvSpPr>
        <p:spPr bwMode="auto">
          <a:xfrm>
            <a:off x="4356100" y="314166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FF0000"/>
                </a:solidFill>
              </a:rPr>
              <a:t>0  </a:t>
            </a:r>
            <a:r>
              <a:rPr lang="en-US" altLang="ja-JP" b="1">
                <a:solidFill>
                  <a:srgbClr val="33CC33"/>
                </a:solidFill>
              </a:rPr>
              <a:t> </a:t>
            </a:r>
            <a:r>
              <a:rPr lang="en-US" altLang="ja-JP">
                <a:solidFill>
                  <a:schemeClr val="hlink"/>
                </a:solidFill>
              </a:rPr>
              <a:t> </a:t>
            </a:r>
          </a:p>
        </p:txBody>
      </p:sp>
      <p:sp>
        <p:nvSpPr>
          <p:cNvPr id="12320" name="Text Box 81"/>
          <p:cNvSpPr txBox="1">
            <a:spLocks noChangeArrowheads="1"/>
          </p:cNvSpPr>
          <p:nvPr/>
        </p:nvSpPr>
        <p:spPr bwMode="auto">
          <a:xfrm>
            <a:off x="5148263" y="2211388"/>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FF0000"/>
                </a:solidFill>
              </a:rPr>
              <a:t>0  </a:t>
            </a:r>
            <a:r>
              <a:rPr lang="en-US" altLang="ja-JP" b="1">
                <a:solidFill>
                  <a:srgbClr val="33CC33"/>
                </a:solidFill>
              </a:rPr>
              <a:t> </a:t>
            </a:r>
            <a:r>
              <a:rPr lang="en-US" altLang="ja-JP">
                <a:solidFill>
                  <a:schemeClr val="hlink"/>
                </a:solidFill>
              </a:rPr>
              <a:t> </a:t>
            </a:r>
          </a:p>
        </p:txBody>
      </p:sp>
      <p:sp>
        <p:nvSpPr>
          <p:cNvPr id="12321" name="Text Box 82"/>
          <p:cNvSpPr txBox="1">
            <a:spLocks noChangeArrowheads="1"/>
          </p:cNvSpPr>
          <p:nvPr/>
        </p:nvSpPr>
        <p:spPr bwMode="auto">
          <a:xfrm>
            <a:off x="5940425" y="3148013"/>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FF0000"/>
                </a:solidFill>
              </a:rPr>
              <a:t>1 </a:t>
            </a:r>
            <a:r>
              <a:rPr lang="en-US" altLang="ja-JP" b="1">
                <a:solidFill>
                  <a:srgbClr val="33CC33"/>
                </a:solidFill>
              </a:rPr>
              <a:t> </a:t>
            </a:r>
            <a:r>
              <a:rPr lang="en-US" altLang="ja-JP">
                <a:solidFill>
                  <a:schemeClr val="hlink"/>
                </a:solidFill>
              </a:rPr>
              <a:t> </a:t>
            </a:r>
          </a:p>
        </p:txBody>
      </p:sp>
      <p:sp>
        <p:nvSpPr>
          <p:cNvPr id="12322" name="Text Box 83"/>
          <p:cNvSpPr txBox="1">
            <a:spLocks noChangeArrowheads="1"/>
          </p:cNvSpPr>
          <p:nvPr/>
        </p:nvSpPr>
        <p:spPr bwMode="auto">
          <a:xfrm>
            <a:off x="6569075" y="2205038"/>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FF0000"/>
                </a:solidFill>
              </a:rPr>
              <a:t>0 </a:t>
            </a:r>
            <a:r>
              <a:rPr lang="en-US" altLang="ja-JP" b="1">
                <a:solidFill>
                  <a:srgbClr val="33CC33"/>
                </a:solidFill>
              </a:rPr>
              <a:t> </a:t>
            </a:r>
            <a:r>
              <a:rPr lang="en-US" altLang="ja-JP">
                <a:solidFill>
                  <a:schemeClr val="hlink"/>
                </a:solidFill>
              </a:rPr>
              <a:t> </a:t>
            </a:r>
          </a:p>
        </p:txBody>
      </p:sp>
      <p:sp>
        <p:nvSpPr>
          <p:cNvPr id="12323" name="Text Box 84"/>
          <p:cNvSpPr txBox="1">
            <a:spLocks noChangeArrowheads="1"/>
          </p:cNvSpPr>
          <p:nvPr/>
        </p:nvSpPr>
        <p:spPr bwMode="auto">
          <a:xfrm>
            <a:off x="1763713" y="5826125"/>
            <a:ext cx="744537"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0066FF"/>
                </a:solidFill>
              </a:rPr>
              <a:t>0110</a:t>
            </a:r>
          </a:p>
          <a:p>
            <a:pPr eaLnBrk="1" hangingPunct="1"/>
            <a:r>
              <a:rPr lang="en-US" altLang="ja-JP" b="1">
                <a:solidFill>
                  <a:srgbClr val="33CC33"/>
                </a:solidFill>
              </a:rPr>
              <a:t>1101</a:t>
            </a:r>
          </a:p>
          <a:p>
            <a:pPr eaLnBrk="1" hangingPunct="1"/>
            <a:r>
              <a:rPr lang="en-US" altLang="ja-JP" b="1">
                <a:solidFill>
                  <a:srgbClr val="FF0000"/>
                </a:solidFill>
              </a:rPr>
              <a:t>0011</a:t>
            </a:r>
          </a:p>
        </p:txBody>
      </p:sp>
      <p:sp>
        <p:nvSpPr>
          <p:cNvPr id="12324" name="Line 85"/>
          <p:cNvSpPr>
            <a:spLocks noChangeShapeType="1"/>
          </p:cNvSpPr>
          <p:nvPr/>
        </p:nvSpPr>
        <p:spPr bwMode="auto">
          <a:xfrm>
            <a:off x="1619250" y="6453188"/>
            <a:ext cx="9366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25" name="Text Box 87"/>
          <p:cNvSpPr txBox="1">
            <a:spLocks noChangeArrowheads="1"/>
          </p:cNvSpPr>
          <p:nvPr/>
        </p:nvSpPr>
        <p:spPr bwMode="auto">
          <a:xfrm>
            <a:off x="755650" y="1196975"/>
            <a:ext cx="2471738"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a:t>引く数（</a:t>
            </a:r>
            <a:r>
              <a:rPr lang="en-US" altLang="ja-JP" b="1"/>
              <a:t>B)</a:t>
            </a:r>
            <a:r>
              <a:rPr lang="ja-JP" altLang="en-US" b="1"/>
              <a:t>の１と</a:t>
            </a:r>
            <a:r>
              <a:rPr lang="en-US" altLang="ja-JP" b="1"/>
              <a:t>0</a:t>
            </a:r>
            <a:r>
              <a:rPr lang="ja-JP" altLang="en-US" b="1"/>
              <a:t>を反転</a:t>
            </a:r>
          </a:p>
          <a:p>
            <a:pPr eaLnBrk="1" hangingPunct="1"/>
            <a:r>
              <a:rPr lang="ja-JP" altLang="en-US" b="1"/>
              <a:t>＋１をする</a:t>
            </a:r>
          </a:p>
          <a:p>
            <a:pPr eaLnBrk="1" hangingPunct="1"/>
            <a:r>
              <a:rPr lang="en-US" altLang="ja-JP" b="1"/>
              <a:t>A</a:t>
            </a:r>
            <a:r>
              <a:rPr lang="ja-JP" altLang="en-US" b="1"/>
              <a:t>と加算</a:t>
            </a:r>
          </a:p>
        </p:txBody>
      </p:sp>
      <p:grpSp>
        <p:nvGrpSpPr>
          <p:cNvPr id="12326" name="Group 88"/>
          <p:cNvGrpSpPr>
            <a:grpSpLocks/>
          </p:cNvGrpSpPr>
          <p:nvPr/>
        </p:nvGrpSpPr>
        <p:grpSpPr bwMode="auto">
          <a:xfrm rot="-5400000">
            <a:off x="2302669" y="4402931"/>
            <a:ext cx="433388" cy="358775"/>
            <a:chOff x="1791" y="2251"/>
            <a:chExt cx="273" cy="226"/>
          </a:xfrm>
        </p:grpSpPr>
        <p:sp>
          <p:nvSpPr>
            <p:cNvPr id="12348" name="AutoShape 89"/>
            <p:cNvSpPr>
              <a:spLocks noChangeArrowheads="1"/>
            </p:cNvSpPr>
            <p:nvPr/>
          </p:nvSpPr>
          <p:spPr bwMode="auto">
            <a:xfrm rot="5400000">
              <a:off x="1792" y="2250"/>
              <a:ext cx="226" cy="227"/>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2349" name="Oval 90"/>
            <p:cNvSpPr>
              <a:spLocks noChangeArrowheads="1"/>
            </p:cNvSpPr>
            <p:nvPr/>
          </p:nvSpPr>
          <p:spPr bwMode="auto">
            <a:xfrm>
              <a:off x="2018" y="2296"/>
              <a:ext cx="46" cy="1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12327" name="Line 91"/>
          <p:cNvSpPr>
            <a:spLocks noChangeShapeType="1"/>
          </p:cNvSpPr>
          <p:nvPr/>
        </p:nvSpPr>
        <p:spPr bwMode="auto">
          <a:xfrm>
            <a:off x="2484438" y="4797425"/>
            <a:ext cx="0"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12328" name="Group 92"/>
          <p:cNvGrpSpPr>
            <a:grpSpLocks/>
          </p:cNvGrpSpPr>
          <p:nvPr/>
        </p:nvGrpSpPr>
        <p:grpSpPr bwMode="auto">
          <a:xfrm rot="-5400000">
            <a:off x="3813969" y="4402931"/>
            <a:ext cx="433388" cy="358775"/>
            <a:chOff x="1791" y="2251"/>
            <a:chExt cx="273" cy="226"/>
          </a:xfrm>
        </p:grpSpPr>
        <p:sp>
          <p:nvSpPr>
            <p:cNvPr id="12346" name="AutoShape 93"/>
            <p:cNvSpPr>
              <a:spLocks noChangeArrowheads="1"/>
            </p:cNvSpPr>
            <p:nvPr/>
          </p:nvSpPr>
          <p:spPr bwMode="auto">
            <a:xfrm rot="5400000">
              <a:off x="1792" y="2250"/>
              <a:ext cx="226" cy="227"/>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2347" name="Oval 94"/>
            <p:cNvSpPr>
              <a:spLocks noChangeArrowheads="1"/>
            </p:cNvSpPr>
            <p:nvPr/>
          </p:nvSpPr>
          <p:spPr bwMode="auto">
            <a:xfrm>
              <a:off x="2018" y="2296"/>
              <a:ext cx="46" cy="1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12329" name="Line 95"/>
          <p:cNvSpPr>
            <a:spLocks noChangeShapeType="1"/>
          </p:cNvSpPr>
          <p:nvPr/>
        </p:nvSpPr>
        <p:spPr bwMode="auto">
          <a:xfrm>
            <a:off x="3995738" y="4797425"/>
            <a:ext cx="0"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12330" name="Group 96"/>
          <p:cNvGrpSpPr>
            <a:grpSpLocks/>
          </p:cNvGrpSpPr>
          <p:nvPr/>
        </p:nvGrpSpPr>
        <p:grpSpPr bwMode="auto">
          <a:xfrm rot="-5400000">
            <a:off x="5255419" y="4402931"/>
            <a:ext cx="433388" cy="358775"/>
            <a:chOff x="1791" y="2251"/>
            <a:chExt cx="273" cy="226"/>
          </a:xfrm>
        </p:grpSpPr>
        <p:sp>
          <p:nvSpPr>
            <p:cNvPr id="12344" name="AutoShape 97"/>
            <p:cNvSpPr>
              <a:spLocks noChangeArrowheads="1"/>
            </p:cNvSpPr>
            <p:nvPr/>
          </p:nvSpPr>
          <p:spPr bwMode="auto">
            <a:xfrm rot="5400000">
              <a:off x="1792" y="2250"/>
              <a:ext cx="226" cy="227"/>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2345" name="Oval 98"/>
            <p:cNvSpPr>
              <a:spLocks noChangeArrowheads="1"/>
            </p:cNvSpPr>
            <p:nvPr/>
          </p:nvSpPr>
          <p:spPr bwMode="auto">
            <a:xfrm>
              <a:off x="2018" y="2296"/>
              <a:ext cx="46" cy="1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12331" name="Line 99"/>
          <p:cNvSpPr>
            <a:spLocks noChangeShapeType="1"/>
          </p:cNvSpPr>
          <p:nvPr/>
        </p:nvSpPr>
        <p:spPr bwMode="auto">
          <a:xfrm>
            <a:off x="5437188" y="4797425"/>
            <a:ext cx="0"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12332" name="Group 100"/>
          <p:cNvGrpSpPr>
            <a:grpSpLocks/>
          </p:cNvGrpSpPr>
          <p:nvPr/>
        </p:nvGrpSpPr>
        <p:grpSpPr bwMode="auto">
          <a:xfrm rot="-5400000">
            <a:off x="6766719" y="4402931"/>
            <a:ext cx="433388" cy="358775"/>
            <a:chOff x="1791" y="2251"/>
            <a:chExt cx="273" cy="226"/>
          </a:xfrm>
        </p:grpSpPr>
        <p:sp>
          <p:nvSpPr>
            <p:cNvPr id="12342" name="AutoShape 101"/>
            <p:cNvSpPr>
              <a:spLocks noChangeArrowheads="1"/>
            </p:cNvSpPr>
            <p:nvPr/>
          </p:nvSpPr>
          <p:spPr bwMode="auto">
            <a:xfrm rot="5400000">
              <a:off x="1792" y="2250"/>
              <a:ext cx="226" cy="227"/>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2343" name="Oval 102"/>
            <p:cNvSpPr>
              <a:spLocks noChangeArrowheads="1"/>
            </p:cNvSpPr>
            <p:nvPr/>
          </p:nvSpPr>
          <p:spPr bwMode="auto">
            <a:xfrm>
              <a:off x="2018" y="2296"/>
              <a:ext cx="46" cy="1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sp>
        <p:nvSpPr>
          <p:cNvPr id="12333" name="Line 103"/>
          <p:cNvSpPr>
            <a:spLocks noChangeShapeType="1"/>
          </p:cNvSpPr>
          <p:nvPr/>
        </p:nvSpPr>
        <p:spPr bwMode="auto">
          <a:xfrm>
            <a:off x="6948488" y="4797425"/>
            <a:ext cx="0"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34" name="Text Box 105"/>
          <p:cNvSpPr txBox="1">
            <a:spLocks noChangeArrowheads="1"/>
          </p:cNvSpPr>
          <p:nvPr/>
        </p:nvSpPr>
        <p:spPr bwMode="auto">
          <a:xfrm>
            <a:off x="250825" y="6092825"/>
            <a:ext cx="1657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33CC33"/>
                </a:solidFill>
              </a:rPr>
              <a:t>0011→1100→</a:t>
            </a:r>
          </a:p>
        </p:txBody>
      </p:sp>
      <p:sp>
        <p:nvSpPr>
          <p:cNvPr id="12335" name="Text Box 106"/>
          <p:cNvSpPr txBox="1">
            <a:spLocks noChangeArrowheads="1"/>
          </p:cNvSpPr>
          <p:nvPr/>
        </p:nvSpPr>
        <p:spPr bwMode="auto">
          <a:xfrm>
            <a:off x="5580063" y="4076700"/>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33CC33"/>
                </a:solidFill>
              </a:rPr>
              <a:t>1 </a:t>
            </a:r>
            <a:r>
              <a:rPr lang="en-US" altLang="ja-JP">
                <a:solidFill>
                  <a:schemeClr val="hlink"/>
                </a:solidFill>
              </a:rPr>
              <a:t> </a:t>
            </a:r>
          </a:p>
        </p:txBody>
      </p:sp>
      <p:sp>
        <p:nvSpPr>
          <p:cNvPr id="12336" name="Text Box 107"/>
          <p:cNvSpPr txBox="1">
            <a:spLocks noChangeArrowheads="1"/>
          </p:cNvSpPr>
          <p:nvPr/>
        </p:nvSpPr>
        <p:spPr bwMode="auto">
          <a:xfrm>
            <a:off x="7019925" y="4083050"/>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33CC33"/>
                </a:solidFill>
              </a:rPr>
              <a:t>1 </a:t>
            </a:r>
            <a:r>
              <a:rPr lang="en-US" altLang="ja-JP">
                <a:solidFill>
                  <a:schemeClr val="hlink"/>
                </a:solidFill>
              </a:rPr>
              <a:t> </a:t>
            </a:r>
          </a:p>
        </p:txBody>
      </p:sp>
      <p:sp>
        <p:nvSpPr>
          <p:cNvPr id="12337" name="Text Box 108"/>
          <p:cNvSpPr txBox="1">
            <a:spLocks noChangeArrowheads="1"/>
          </p:cNvSpPr>
          <p:nvPr/>
        </p:nvSpPr>
        <p:spPr bwMode="auto">
          <a:xfrm>
            <a:off x="3995738" y="4083050"/>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33CC33"/>
                </a:solidFill>
              </a:rPr>
              <a:t>0</a:t>
            </a:r>
            <a:r>
              <a:rPr lang="en-US" altLang="ja-JP">
                <a:solidFill>
                  <a:schemeClr val="hlink"/>
                </a:solidFill>
              </a:rPr>
              <a:t> </a:t>
            </a:r>
          </a:p>
        </p:txBody>
      </p:sp>
      <p:sp>
        <p:nvSpPr>
          <p:cNvPr id="12338" name="Text Box 109"/>
          <p:cNvSpPr txBox="1">
            <a:spLocks noChangeArrowheads="1"/>
          </p:cNvSpPr>
          <p:nvPr/>
        </p:nvSpPr>
        <p:spPr bwMode="auto">
          <a:xfrm>
            <a:off x="2535238" y="4083050"/>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33CC33"/>
                </a:solidFill>
              </a:rPr>
              <a:t>0</a:t>
            </a:r>
            <a:r>
              <a:rPr lang="en-US" altLang="ja-JP">
                <a:solidFill>
                  <a:schemeClr val="hlink"/>
                </a:solidFill>
              </a:rPr>
              <a:t> </a:t>
            </a:r>
          </a:p>
        </p:txBody>
      </p:sp>
      <p:sp>
        <p:nvSpPr>
          <p:cNvPr id="12339" name="Text Box 110"/>
          <p:cNvSpPr txBox="1">
            <a:spLocks noChangeArrowheads="1"/>
          </p:cNvSpPr>
          <p:nvPr/>
        </p:nvSpPr>
        <p:spPr bwMode="auto">
          <a:xfrm>
            <a:off x="7885113" y="3213100"/>
            <a:ext cx="3079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FF0000"/>
                </a:solidFill>
              </a:rPr>
              <a:t>1 </a:t>
            </a:r>
            <a:r>
              <a:rPr lang="en-US" altLang="ja-JP" b="1">
                <a:solidFill>
                  <a:srgbClr val="33CC33"/>
                </a:solidFill>
              </a:rPr>
              <a:t> </a:t>
            </a:r>
            <a:r>
              <a:rPr lang="en-US" altLang="ja-JP">
                <a:solidFill>
                  <a:schemeClr val="hlink"/>
                </a:solidFill>
              </a:rPr>
              <a:t> </a:t>
            </a:r>
          </a:p>
        </p:txBody>
      </p:sp>
      <p:sp>
        <p:nvSpPr>
          <p:cNvPr id="12340" name="Line 111"/>
          <p:cNvSpPr>
            <a:spLocks noChangeShapeType="1"/>
          </p:cNvSpPr>
          <p:nvPr/>
        </p:nvSpPr>
        <p:spPr bwMode="auto">
          <a:xfrm>
            <a:off x="1116013" y="3284538"/>
            <a:ext cx="2873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41" name="Text Box 112"/>
          <p:cNvSpPr txBox="1">
            <a:spLocks noChangeArrowheads="1"/>
          </p:cNvSpPr>
          <p:nvPr/>
        </p:nvSpPr>
        <p:spPr bwMode="auto">
          <a:xfrm>
            <a:off x="1166813" y="366553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ja-JP" altLang="en-US"/>
              <a:t>排他的論理和を使った加減算器</a:t>
            </a:r>
          </a:p>
        </p:txBody>
      </p:sp>
      <p:grpSp>
        <p:nvGrpSpPr>
          <p:cNvPr id="17411" name="Group 4"/>
          <p:cNvGrpSpPr>
            <a:grpSpLocks/>
          </p:cNvGrpSpPr>
          <p:nvPr/>
        </p:nvGrpSpPr>
        <p:grpSpPr bwMode="auto">
          <a:xfrm>
            <a:off x="1693863" y="2206625"/>
            <a:ext cx="2016125" cy="1582738"/>
            <a:chOff x="3606" y="754"/>
            <a:chExt cx="1270" cy="997"/>
          </a:xfrm>
        </p:grpSpPr>
        <p:sp>
          <p:nvSpPr>
            <p:cNvPr id="17508" name="Rectangle 5"/>
            <p:cNvSpPr>
              <a:spLocks noChangeArrowheads="1"/>
            </p:cNvSpPr>
            <p:nvPr/>
          </p:nvSpPr>
          <p:spPr bwMode="auto">
            <a:xfrm>
              <a:off x="3923" y="935"/>
              <a:ext cx="635" cy="63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509" name="Text Box 6"/>
            <p:cNvSpPr txBox="1">
              <a:spLocks noChangeArrowheads="1"/>
            </p:cNvSpPr>
            <p:nvPr/>
          </p:nvSpPr>
          <p:spPr bwMode="auto">
            <a:xfrm>
              <a:off x="4105" y="931"/>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17510" name="Text Box 7"/>
            <p:cNvSpPr txBox="1">
              <a:spLocks noChangeArrowheads="1"/>
            </p:cNvSpPr>
            <p:nvPr/>
          </p:nvSpPr>
          <p:spPr bwMode="auto">
            <a:xfrm>
              <a:off x="4286" y="1067"/>
              <a:ext cx="3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Co</a:t>
              </a:r>
            </a:p>
          </p:txBody>
        </p:sp>
        <p:sp>
          <p:nvSpPr>
            <p:cNvPr id="17511" name="Text Box 8"/>
            <p:cNvSpPr txBox="1">
              <a:spLocks noChangeArrowheads="1"/>
            </p:cNvSpPr>
            <p:nvPr/>
          </p:nvSpPr>
          <p:spPr bwMode="auto">
            <a:xfrm>
              <a:off x="3890" y="1067"/>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Ci</a:t>
              </a:r>
            </a:p>
          </p:txBody>
        </p:sp>
        <p:sp>
          <p:nvSpPr>
            <p:cNvPr id="17512" name="Text Box 9"/>
            <p:cNvSpPr txBox="1">
              <a:spLocks noChangeArrowheads="1"/>
            </p:cNvSpPr>
            <p:nvPr/>
          </p:nvSpPr>
          <p:spPr bwMode="auto">
            <a:xfrm>
              <a:off x="4014" y="134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17513" name="Text Box 10"/>
            <p:cNvSpPr txBox="1">
              <a:spLocks noChangeArrowheads="1"/>
            </p:cNvSpPr>
            <p:nvPr/>
          </p:nvSpPr>
          <p:spPr bwMode="auto">
            <a:xfrm>
              <a:off x="4241" y="1344"/>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 </a:t>
              </a:r>
            </a:p>
          </p:txBody>
        </p:sp>
        <p:sp>
          <p:nvSpPr>
            <p:cNvPr id="17514" name="Line 11"/>
            <p:cNvSpPr>
              <a:spLocks noChangeShapeType="1"/>
            </p:cNvSpPr>
            <p:nvPr/>
          </p:nvSpPr>
          <p:spPr bwMode="auto">
            <a:xfrm>
              <a:off x="3606"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15" name="Line 12"/>
            <p:cNvSpPr>
              <a:spLocks noChangeShapeType="1"/>
            </p:cNvSpPr>
            <p:nvPr/>
          </p:nvSpPr>
          <p:spPr bwMode="auto">
            <a:xfrm>
              <a:off x="4558"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16" name="Line 13"/>
            <p:cNvSpPr>
              <a:spLocks noChangeShapeType="1"/>
            </p:cNvSpPr>
            <p:nvPr/>
          </p:nvSpPr>
          <p:spPr bwMode="auto">
            <a:xfrm flipV="1">
              <a:off x="4241" y="754"/>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17" name="Line 14"/>
            <p:cNvSpPr>
              <a:spLocks noChangeShapeType="1"/>
            </p:cNvSpPr>
            <p:nvPr/>
          </p:nvSpPr>
          <p:spPr bwMode="auto">
            <a:xfrm flipV="1">
              <a:off x="4105"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18" name="Line 15"/>
            <p:cNvSpPr>
              <a:spLocks noChangeShapeType="1"/>
            </p:cNvSpPr>
            <p:nvPr/>
          </p:nvSpPr>
          <p:spPr bwMode="auto">
            <a:xfrm flipV="1">
              <a:off x="4377"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7412" name="Group 16"/>
          <p:cNvGrpSpPr>
            <a:grpSpLocks/>
          </p:cNvGrpSpPr>
          <p:nvPr/>
        </p:nvGrpSpPr>
        <p:grpSpPr bwMode="auto">
          <a:xfrm>
            <a:off x="3205163" y="2205038"/>
            <a:ext cx="2016125" cy="1582737"/>
            <a:chOff x="3606" y="754"/>
            <a:chExt cx="1270" cy="997"/>
          </a:xfrm>
        </p:grpSpPr>
        <p:sp>
          <p:nvSpPr>
            <p:cNvPr id="17497" name="Rectangle 17"/>
            <p:cNvSpPr>
              <a:spLocks noChangeArrowheads="1"/>
            </p:cNvSpPr>
            <p:nvPr/>
          </p:nvSpPr>
          <p:spPr bwMode="auto">
            <a:xfrm>
              <a:off x="3923" y="935"/>
              <a:ext cx="635" cy="63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98" name="Text Box 18"/>
            <p:cNvSpPr txBox="1">
              <a:spLocks noChangeArrowheads="1"/>
            </p:cNvSpPr>
            <p:nvPr/>
          </p:nvSpPr>
          <p:spPr bwMode="auto">
            <a:xfrm>
              <a:off x="4105" y="931"/>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17499" name="Text Box 19"/>
            <p:cNvSpPr txBox="1">
              <a:spLocks noChangeArrowheads="1"/>
            </p:cNvSpPr>
            <p:nvPr/>
          </p:nvSpPr>
          <p:spPr bwMode="auto">
            <a:xfrm>
              <a:off x="4286" y="1067"/>
              <a:ext cx="3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Co</a:t>
              </a:r>
            </a:p>
          </p:txBody>
        </p:sp>
        <p:sp>
          <p:nvSpPr>
            <p:cNvPr id="17500" name="Text Box 20"/>
            <p:cNvSpPr txBox="1">
              <a:spLocks noChangeArrowheads="1"/>
            </p:cNvSpPr>
            <p:nvPr/>
          </p:nvSpPr>
          <p:spPr bwMode="auto">
            <a:xfrm>
              <a:off x="3890" y="1067"/>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Ci</a:t>
              </a:r>
            </a:p>
          </p:txBody>
        </p:sp>
        <p:sp>
          <p:nvSpPr>
            <p:cNvPr id="17501" name="Text Box 21"/>
            <p:cNvSpPr txBox="1">
              <a:spLocks noChangeArrowheads="1"/>
            </p:cNvSpPr>
            <p:nvPr/>
          </p:nvSpPr>
          <p:spPr bwMode="auto">
            <a:xfrm>
              <a:off x="4014" y="134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17502" name="Text Box 22"/>
            <p:cNvSpPr txBox="1">
              <a:spLocks noChangeArrowheads="1"/>
            </p:cNvSpPr>
            <p:nvPr/>
          </p:nvSpPr>
          <p:spPr bwMode="auto">
            <a:xfrm>
              <a:off x="4241" y="1344"/>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 </a:t>
              </a:r>
            </a:p>
          </p:txBody>
        </p:sp>
        <p:sp>
          <p:nvSpPr>
            <p:cNvPr id="17503" name="Line 23"/>
            <p:cNvSpPr>
              <a:spLocks noChangeShapeType="1"/>
            </p:cNvSpPr>
            <p:nvPr/>
          </p:nvSpPr>
          <p:spPr bwMode="auto">
            <a:xfrm>
              <a:off x="3606"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04" name="Line 24"/>
            <p:cNvSpPr>
              <a:spLocks noChangeShapeType="1"/>
            </p:cNvSpPr>
            <p:nvPr/>
          </p:nvSpPr>
          <p:spPr bwMode="auto">
            <a:xfrm>
              <a:off x="4558"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05" name="Line 25"/>
            <p:cNvSpPr>
              <a:spLocks noChangeShapeType="1"/>
            </p:cNvSpPr>
            <p:nvPr/>
          </p:nvSpPr>
          <p:spPr bwMode="auto">
            <a:xfrm flipV="1">
              <a:off x="4241" y="754"/>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06" name="Line 26"/>
            <p:cNvSpPr>
              <a:spLocks noChangeShapeType="1"/>
            </p:cNvSpPr>
            <p:nvPr/>
          </p:nvSpPr>
          <p:spPr bwMode="auto">
            <a:xfrm flipV="1">
              <a:off x="4105"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07" name="Line 27"/>
            <p:cNvSpPr>
              <a:spLocks noChangeShapeType="1"/>
            </p:cNvSpPr>
            <p:nvPr/>
          </p:nvSpPr>
          <p:spPr bwMode="auto">
            <a:xfrm flipV="1">
              <a:off x="4377"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7413" name="Group 28"/>
          <p:cNvGrpSpPr>
            <a:grpSpLocks/>
          </p:cNvGrpSpPr>
          <p:nvPr/>
        </p:nvGrpSpPr>
        <p:grpSpPr bwMode="auto">
          <a:xfrm>
            <a:off x="4716463" y="2203450"/>
            <a:ext cx="2016125" cy="1582738"/>
            <a:chOff x="3606" y="754"/>
            <a:chExt cx="1270" cy="997"/>
          </a:xfrm>
        </p:grpSpPr>
        <p:sp>
          <p:nvSpPr>
            <p:cNvPr id="17486" name="Rectangle 29"/>
            <p:cNvSpPr>
              <a:spLocks noChangeArrowheads="1"/>
            </p:cNvSpPr>
            <p:nvPr/>
          </p:nvSpPr>
          <p:spPr bwMode="auto">
            <a:xfrm>
              <a:off x="3923" y="935"/>
              <a:ext cx="635" cy="63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87" name="Text Box 30"/>
            <p:cNvSpPr txBox="1">
              <a:spLocks noChangeArrowheads="1"/>
            </p:cNvSpPr>
            <p:nvPr/>
          </p:nvSpPr>
          <p:spPr bwMode="auto">
            <a:xfrm>
              <a:off x="4105" y="931"/>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17488" name="Text Box 31"/>
            <p:cNvSpPr txBox="1">
              <a:spLocks noChangeArrowheads="1"/>
            </p:cNvSpPr>
            <p:nvPr/>
          </p:nvSpPr>
          <p:spPr bwMode="auto">
            <a:xfrm>
              <a:off x="4286" y="1067"/>
              <a:ext cx="3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Co</a:t>
              </a:r>
            </a:p>
          </p:txBody>
        </p:sp>
        <p:sp>
          <p:nvSpPr>
            <p:cNvPr id="17489" name="Text Box 32"/>
            <p:cNvSpPr txBox="1">
              <a:spLocks noChangeArrowheads="1"/>
            </p:cNvSpPr>
            <p:nvPr/>
          </p:nvSpPr>
          <p:spPr bwMode="auto">
            <a:xfrm>
              <a:off x="3890" y="1067"/>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Ci</a:t>
              </a:r>
            </a:p>
          </p:txBody>
        </p:sp>
        <p:sp>
          <p:nvSpPr>
            <p:cNvPr id="17490" name="Text Box 33"/>
            <p:cNvSpPr txBox="1">
              <a:spLocks noChangeArrowheads="1"/>
            </p:cNvSpPr>
            <p:nvPr/>
          </p:nvSpPr>
          <p:spPr bwMode="auto">
            <a:xfrm>
              <a:off x="4014" y="134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17491" name="Text Box 34"/>
            <p:cNvSpPr txBox="1">
              <a:spLocks noChangeArrowheads="1"/>
            </p:cNvSpPr>
            <p:nvPr/>
          </p:nvSpPr>
          <p:spPr bwMode="auto">
            <a:xfrm>
              <a:off x="4241" y="1344"/>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 </a:t>
              </a:r>
            </a:p>
          </p:txBody>
        </p:sp>
        <p:sp>
          <p:nvSpPr>
            <p:cNvPr id="17492" name="Line 35"/>
            <p:cNvSpPr>
              <a:spLocks noChangeShapeType="1"/>
            </p:cNvSpPr>
            <p:nvPr/>
          </p:nvSpPr>
          <p:spPr bwMode="auto">
            <a:xfrm>
              <a:off x="3606"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93" name="Line 36"/>
            <p:cNvSpPr>
              <a:spLocks noChangeShapeType="1"/>
            </p:cNvSpPr>
            <p:nvPr/>
          </p:nvSpPr>
          <p:spPr bwMode="auto">
            <a:xfrm>
              <a:off x="4558"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94" name="Line 37"/>
            <p:cNvSpPr>
              <a:spLocks noChangeShapeType="1"/>
            </p:cNvSpPr>
            <p:nvPr/>
          </p:nvSpPr>
          <p:spPr bwMode="auto">
            <a:xfrm flipV="1">
              <a:off x="4241" y="754"/>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95" name="Line 38"/>
            <p:cNvSpPr>
              <a:spLocks noChangeShapeType="1"/>
            </p:cNvSpPr>
            <p:nvPr/>
          </p:nvSpPr>
          <p:spPr bwMode="auto">
            <a:xfrm flipV="1">
              <a:off x="4105"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96" name="Line 39"/>
            <p:cNvSpPr>
              <a:spLocks noChangeShapeType="1"/>
            </p:cNvSpPr>
            <p:nvPr/>
          </p:nvSpPr>
          <p:spPr bwMode="auto">
            <a:xfrm flipV="1">
              <a:off x="4377"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7414" name="Group 40"/>
          <p:cNvGrpSpPr>
            <a:grpSpLocks/>
          </p:cNvGrpSpPr>
          <p:nvPr/>
        </p:nvGrpSpPr>
        <p:grpSpPr bwMode="auto">
          <a:xfrm>
            <a:off x="6227763" y="2201863"/>
            <a:ext cx="2016125" cy="1582737"/>
            <a:chOff x="3606" y="754"/>
            <a:chExt cx="1270" cy="997"/>
          </a:xfrm>
        </p:grpSpPr>
        <p:sp>
          <p:nvSpPr>
            <p:cNvPr id="17475" name="Rectangle 41"/>
            <p:cNvSpPr>
              <a:spLocks noChangeArrowheads="1"/>
            </p:cNvSpPr>
            <p:nvPr/>
          </p:nvSpPr>
          <p:spPr bwMode="auto">
            <a:xfrm>
              <a:off x="3923" y="935"/>
              <a:ext cx="635" cy="63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7476" name="Text Box 42"/>
            <p:cNvSpPr txBox="1">
              <a:spLocks noChangeArrowheads="1"/>
            </p:cNvSpPr>
            <p:nvPr/>
          </p:nvSpPr>
          <p:spPr bwMode="auto">
            <a:xfrm>
              <a:off x="4105" y="931"/>
              <a:ext cx="2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17477" name="Text Box 43"/>
            <p:cNvSpPr txBox="1">
              <a:spLocks noChangeArrowheads="1"/>
            </p:cNvSpPr>
            <p:nvPr/>
          </p:nvSpPr>
          <p:spPr bwMode="auto">
            <a:xfrm>
              <a:off x="4286" y="1067"/>
              <a:ext cx="3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Co</a:t>
              </a:r>
            </a:p>
          </p:txBody>
        </p:sp>
        <p:sp>
          <p:nvSpPr>
            <p:cNvPr id="17478" name="Text Box 44"/>
            <p:cNvSpPr txBox="1">
              <a:spLocks noChangeArrowheads="1"/>
            </p:cNvSpPr>
            <p:nvPr/>
          </p:nvSpPr>
          <p:spPr bwMode="auto">
            <a:xfrm>
              <a:off x="3890" y="1067"/>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Ci</a:t>
              </a:r>
            </a:p>
          </p:txBody>
        </p:sp>
        <p:sp>
          <p:nvSpPr>
            <p:cNvPr id="17479" name="Text Box 45"/>
            <p:cNvSpPr txBox="1">
              <a:spLocks noChangeArrowheads="1"/>
            </p:cNvSpPr>
            <p:nvPr/>
          </p:nvSpPr>
          <p:spPr bwMode="auto">
            <a:xfrm>
              <a:off x="4014" y="134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17480" name="Text Box 46"/>
            <p:cNvSpPr txBox="1">
              <a:spLocks noChangeArrowheads="1"/>
            </p:cNvSpPr>
            <p:nvPr/>
          </p:nvSpPr>
          <p:spPr bwMode="auto">
            <a:xfrm>
              <a:off x="4241" y="1344"/>
              <a:ext cx="2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 </a:t>
              </a:r>
            </a:p>
          </p:txBody>
        </p:sp>
        <p:sp>
          <p:nvSpPr>
            <p:cNvPr id="17481" name="Line 47"/>
            <p:cNvSpPr>
              <a:spLocks noChangeShapeType="1"/>
            </p:cNvSpPr>
            <p:nvPr/>
          </p:nvSpPr>
          <p:spPr bwMode="auto">
            <a:xfrm>
              <a:off x="3606"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82" name="Line 48"/>
            <p:cNvSpPr>
              <a:spLocks noChangeShapeType="1"/>
            </p:cNvSpPr>
            <p:nvPr/>
          </p:nvSpPr>
          <p:spPr bwMode="auto">
            <a:xfrm>
              <a:off x="4558" y="1207"/>
              <a:ext cx="31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83" name="Line 49"/>
            <p:cNvSpPr>
              <a:spLocks noChangeShapeType="1"/>
            </p:cNvSpPr>
            <p:nvPr/>
          </p:nvSpPr>
          <p:spPr bwMode="auto">
            <a:xfrm flipV="1">
              <a:off x="4241" y="754"/>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84" name="Line 50"/>
            <p:cNvSpPr>
              <a:spLocks noChangeShapeType="1"/>
            </p:cNvSpPr>
            <p:nvPr/>
          </p:nvSpPr>
          <p:spPr bwMode="auto">
            <a:xfrm flipV="1">
              <a:off x="4105"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85" name="Line 51"/>
            <p:cNvSpPr>
              <a:spLocks noChangeShapeType="1"/>
            </p:cNvSpPr>
            <p:nvPr/>
          </p:nvSpPr>
          <p:spPr bwMode="auto">
            <a:xfrm flipV="1">
              <a:off x="4377" y="1570"/>
              <a:ext cx="0" cy="18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7415" name="Text Box 52"/>
          <p:cNvSpPr txBox="1">
            <a:spLocks noChangeArrowheads="1"/>
          </p:cNvSpPr>
          <p:nvPr/>
        </p:nvSpPr>
        <p:spPr bwMode="auto">
          <a:xfrm>
            <a:off x="1982788" y="3879850"/>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A0</a:t>
            </a:r>
          </a:p>
        </p:txBody>
      </p:sp>
      <p:sp>
        <p:nvSpPr>
          <p:cNvPr id="17416" name="Text Box 53"/>
          <p:cNvSpPr txBox="1">
            <a:spLocks noChangeArrowheads="1"/>
          </p:cNvSpPr>
          <p:nvPr/>
        </p:nvSpPr>
        <p:spPr bwMode="auto">
          <a:xfrm>
            <a:off x="3738563" y="3860800"/>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A1</a:t>
            </a:r>
          </a:p>
        </p:txBody>
      </p:sp>
      <p:sp>
        <p:nvSpPr>
          <p:cNvPr id="17417" name="Text Box 54"/>
          <p:cNvSpPr txBox="1">
            <a:spLocks noChangeArrowheads="1"/>
          </p:cNvSpPr>
          <p:nvPr/>
        </p:nvSpPr>
        <p:spPr bwMode="auto">
          <a:xfrm>
            <a:off x="5178425" y="3841750"/>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A2</a:t>
            </a:r>
          </a:p>
        </p:txBody>
      </p:sp>
      <p:sp>
        <p:nvSpPr>
          <p:cNvPr id="17418" name="Text Box 55"/>
          <p:cNvSpPr txBox="1">
            <a:spLocks noChangeArrowheads="1"/>
          </p:cNvSpPr>
          <p:nvPr/>
        </p:nvSpPr>
        <p:spPr bwMode="auto">
          <a:xfrm>
            <a:off x="6762750" y="3854450"/>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A3</a:t>
            </a:r>
          </a:p>
        </p:txBody>
      </p:sp>
      <p:sp>
        <p:nvSpPr>
          <p:cNvPr id="17419" name="Text Box 56"/>
          <p:cNvSpPr txBox="1">
            <a:spLocks noChangeArrowheads="1"/>
          </p:cNvSpPr>
          <p:nvPr/>
        </p:nvSpPr>
        <p:spPr bwMode="auto">
          <a:xfrm>
            <a:off x="2825750" y="5445125"/>
            <a:ext cx="596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B0</a:t>
            </a:r>
          </a:p>
        </p:txBody>
      </p:sp>
      <p:sp>
        <p:nvSpPr>
          <p:cNvPr id="17420" name="Text Box 57"/>
          <p:cNvSpPr txBox="1">
            <a:spLocks noChangeArrowheads="1"/>
          </p:cNvSpPr>
          <p:nvPr/>
        </p:nvSpPr>
        <p:spPr bwMode="auto">
          <a:xfrm>
            <a:off x="4241800" y="5470525"/>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B1</a:t>
            </a:r>
          </a:p>
        </p:txBody>
      </p:sp>
      <p:sp>
        <p:nvSpPr>
          <p:cNvPr id="17421" name="Text Box 58"/>
          <p:cNvSpPr txBox="1">
            <a:spLocks noChangeArrowheads="1"/>
          </p:cNvSpPr>
          <p:nvPr/>
        </p:nvSpPr>
        <p:spPr bwMode="auto">
          <a:xfrm>
            <a:off x="5754688" y="5451475"/>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B2</a:t>
            </a:r>
          </a:p>
        </p:txBody>
      </p:sp>
      <p:sp>
        <p:nvSpPr>
          <p:cNvPr id="17422" name="Text Box 59"/>
          <p:cNvSpPr txBox="1">
            <a:spLocks noChangeArrowheads="1"/>
          </p:cNvSpPr>
          <p:nvPr/>
        </p:nvSpPr>
        <p:spPr bwMode="auto">
          <a:xfrm>
            <a:off x="7265988" y="5522913"/>
            <a:ext cx="62071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B3</a:t>
            </a:r>
          </a:p>
        </p:txBody>
      </p:sp>
      <p:sp>
        <p:nvSpPr>
          <p:cNvPr id="17423" name="Text Box 60"/>
          <p:cNvSpPr txBox="1">
            <a:spLocks noChangeArrowheads="1"/>
          </p:cNvSpPr>
          <p:nvPr/>
        </p:nvSpPr>
        <p:spPr bwMode="auto">
          <a:xfrm>
            <a:off x="2486025" y="1916113"/>
            <a:ext cx="5969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S0</a:t>
            </a:r>
          </a:p>
        </p:txBody>
      </p:sp>
      <p:sp>
        <p:nvSpPr>
          <p:cNvPr id="17424" name="Text Box 61"/>
          <p:cNvSpPr txBox="1">
            <a:spLocks noChangeArrowheads="1"/>
          </p:cNvSpPr>
          <p:nvPr/>
        </p:nvSpPr>
        <p:spPr bwMode="auto">
          <a:xfrm>
            <a:off x="3978275" y="1916113"/>
            <a:ext cx="5969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S1</a:t>
            </a:r>
          </a:p>
        </p:txBody>
      </p:sp>
      <p:sp>
        <p:nvSpPr>
          <p:cNvPr id="17425" name="Text Box 62"/>
          <p:cNvSpPr txBox="1">
            <a:spLocks noChangeArrowheads="1"/>
          </p:cNvSpPr>
          <p:nvPr/>
        </p:nvSpPr>
        <p:spPr bwMode="auto">
          <a:xfrm>
            <a:off x="5470525" y="1916113"/>
            <a:ext cx="5969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S2</a:t>
            </a:r>
          </a:p>
        </p:txBody>
      </p:sp>
      <p:sp>
        <p:nvSpPr>
          <p:cNvPr id="17426" name="Text Box 63"/>
          <p:cNvSpPr txBox="1">
            <a:spLocks noChangeArrowheads="1"/>
          </p:cNvSpPr>
          <p:nvPr/>
        </p:nvSpPr>
        <p:spPr bwMode="auto">
          <a:xfrm>
            <a:off x="6962775" y="1916113"/>
            <a:ext cx="5969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S3</a:t>
            </a:r>
          </a:p>
        </p:txBody>
      </p:sp>
      <p:sp>
        <p:nvSpPr>
          <p:cNvPr id="17427" name="Text Box 64"/>
          <p:cNvSpPr txBox="1">
            <a:spLocks noChangeArrowheads="1"/>
          </p:cNvSpPr>
          <p:nvPr/>
        </p:nvSpPr>
        <p:spPr bwMode="auto">
          <a:xfrm>
            <a:off x="1046163" y="2781300"/>
            <a:ext cx="666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SUB</a:t>
            </a:r>
          </a:p>
        </p:txBody>
      </p:sp>
      <p:sp>
        <p:nvSpPr>
          <p:cNvPr id="17428" name="Line 101"/>
          <p:cNvSpPr>
            <a:spLocks noChangeShapeType="1"/>
          </p:cNvSpPr>
          <p:nvPr/>
        </p:nvSpPr>
        <p:spPr bwMode="auto">
          <a:xfrm flipH="1">
            <a:off x="1835150" y="2924175"/>
            <a:ext cx="3175" cy="2160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29" name="Line 102"/>
          <p:cNvSpPr>
            <a:spLocks noChangeShapeType="1"/>
          </p:cNvSpPr>
          <p:nvPr/>
        </p:nvSpPr>
        <p:spPr bwMode="auto">
          <a:xfrm>
            <a:off x="1835150" y="5084763"/>
            <a:ext cx="5473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30" name="Text Box 118"/>
          <p:cNvSpPr txBox="1">
            <a:spLocks noChangeArrowheads="1"/>
          </p:cNvSpPr>
          <p:nvPr/>
        </p:nvSpPr>
        <p:spPr bwMode="auto">
          <a:xfrm>
            <a:off x="1527175" y="6040438"/>
            <a:ext cx="15906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SUB=0</a:t>
            </a:r>
            <a:r>
              <a:rPr lang="ja-JP" altLang="en-US" b="1"/>
              <a:t>で加算</a:t>
            </a:r>
          </a:p>
          <a:p>
            <a:pPr eaLnBrk="1" hangingPunct="1"/>
            <a:r>
              <a:rPr lang="en-US" altLang="ja-JP" b="1"/>
              <a:t>SUB=1</a:t>
            </a:r>
            <a:r>
              <a:rPr lang="ja-JP" altLang="en-US" b="1"/>
              <a:t>で減算</a:t>
            </a:r>
          </a:p>
        </p:txBody>
      </p:sp>
      <p:grpSp>
        <p:nvGrpSpPr>
          <p:cNvPr id="17431" name="Group 119"/>
          <p:cNvGrpSpPr>
            <a:grpSpLocks/>
          </p:cNvGrpSpPr>
          <p:nvPr/>
        </p:nvGrpSpPr>
        <p:grpSpPr bwMode="auto">
          <a:xfrm rot="-5400000">
            <a:off x="2339181" y="4077495"/>
            <a:ext cx="1152525" cy="576262"/>
            <a:chOff x="2290" y="1117"/>
            <a:chExt cx="726" cy="363"/>
          </a:xfrm>
        </p:grpSpPr>
        <p:grpSp>
          <p:nvGrpSpPr>
            <p:cNvPr id="17467" name="Group 120"/>
            <p:cNvGrpSpPr>
              <a:grpSpLocks/>
            </p:cNvGrpSpPr>
            <p:nvPr/>
          </p:nvGrpSpPr>
          <p:grpSpPr bwMode="auto">
            <a:xfrm>
              <a:off x="2426" y="1117"/>
              <a:ext cx="363" cy="347"/>
              <a:chOff x="2040" y="1087"/>
              <a:chExt cx="499" cy="438"/>
            </a:xfrm>
          </p:grpSpPr>
          <p:sp>
            <p:nvSpPr>
              <p:cNvPr id="17473" name="Freeform 121"/>
              <p:cNvSpPr>
                <a:spLocks/>
              </p:cNvSpPr>
              <p:nvPr/>
            </p:nvSpPr>
            <p:spPr bwMode="auto">
              <a:xfrm>
                <a:off x="2040" y="1087"/>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74" name="Freeform 122"/>
              <p:cNvSpPr>
                <a:spLocks/>
              </p:cNvSpPr>
              <p:nvPr/>
            </p:nvSpPr>
            <p:spPr bwMode="auto">
              <a:xfrm flipV="1">
                <a:off x="2040" y="1313"/>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7468" name="Freeform 123"/>
            <p:cNvSpPr>
              <a:spLocks/>
            </p:cNvSpPr>
            <p:nvPr/>
          </p:nvSpPr>
          <p:spPr bwMode="auto">
            <a:xfrm>
              <a:off x="2426" y="1141"/>
              <a:ext cx="153" cy="323"/>
            </a:xfrm>
            <a:custGeom>
              <a:avLst/>
              <a:gdLst>
                <a:gd name="T0" fmla="*/ 0 w 211"/>
                <a:gd name="T1" fmla="*/ 0 h 408"/>
                <a:gd name="T2" fmla="*/ 131 w 211"/>
                <a:gd name="T3" fmla="*/ 108 h 408"/>
                <a:gd name="T4" fmla="*/ 131 w 211"/>
                <a:gd name="T5" fmla="*/ 180 h 408"/>
                <a:gd name="T6" fmla="*/ 0 w 211"/>
                <a:gd name="T7" fmla="*/ 323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69" name="Freeform 124"/>
            <p:cNvSpPr>
              <a:spLocks/>
            </p:cNvSpPr>
            <p:nvPr/>
          </p:nvSpPr>
          <p:spPr bwMode="auto">
            <a:xfrm>
              <a:off x="2336" y="1157"/>
              <a:ext cx="153" cy="323"/>
            </a:xfrm>
            <a:custGeom>
              <a:avLst/>
              <a:gdLst>
                <a:gd name="T0" fmla="*/ 0 w 211"/>
                <a:gd name="T1" fmla="*/ 0 h 408"/>
                <a:gd name="T2" fmla="*/ 131 w 211"/>
                <a:gd name="T3" fmla="*/ 108 h 408"/>
                <a:gd name="T4" fmla="*/ 131 w 211"/>
                <a:gd name="T5" fmla="*/ 180 h 408"/>
                <a:gd name="T6" fmla="*/ 0 w 211"/>
                <a:gd name="T7" fmla="*/ 323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70" name="Line 125"/>
            <p:cNvSpPr>
              <a:spLocks noChangeShapeType="1"/>
            </p:cNvSpPr>
            <p:nvPr/>
          </p:nvSpPr>
          <p:spPr bwMode="auto">
            <a:xfrm>
              <a:off x="2290" y="1207"/>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71" name="Line 126"/>
            <p:cNvSpPr>
              <a:spLocks noChangeShapeType="1"/>
            </p:cNvSpPr>
            <p:nvPr/>
          </p:nvSpPr>
          <p:spPr bwMode="auto">
            <a:xfrm>
              <a:off x="2290" y="1389"/>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72" name="Line 127"/>
            <p:cNvSpPr>
              <a:spLocks noChangeShapeType="1"/>
            </p:cNvSpPr>
            <p:nvPr/>
          </p:nvSpPr>
          <p:spPr bwMode="auto">
            <a:xfrm>
              <a:off x="2789" y="1298"/>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7432" name="Group 128"/>
          <p:cNvGrpSpPr>
            <a:grpSpLocks/>
          </p:cNvGrpSpPr>
          <p:nvPr/>
        </p:nvGrpSpPr>
        <p:grpSpPr bwMode="auto">
          <a:xfrm rot="-5400000">
            <a:off x="3852069" y="4077494"/>
            <a:ext cx="1152525" cy="576263"/>
            <a:chOff x="2290" y="1117"/>
            <a:chExt cx="726" cy="363"/>
          </a:xfrm>
        </p:grpSpPr>
        <p:grpSp>
          <p:nvGrpSpPr>
            <p:cNvPr id="17459" name="Group 129"/>
            <p:cNvGrpSpPr>
              <a:grpSpLocks/>
            </p:cNvGrpSpPr>
            <p:nvPr/>
          </p:nvGrpSpPr>
          <p:grpSpPr bwMode="auto">
            <a:xfrm>
              <a:off x="2426" y="1117"/>
              <a:ext cx="363" cy="347"/>
              <a:chOff x="2040" y="1087"/>
              <a:chExt cx="499" cy="438"/>
            </a:xfrm>
          </p:grpSpPr>
          <p:sp>
            <p:nvSpPr>
              <p:cNvPr id="17465" name="Freeform 130"/>
              <p:cNvSpPr>
                <a:spLocks/>
              </p:cNvSpPr>
              <p:nvPr/>
            </p:nvSpPr>
            <p:spPr bwMode="auto">
              <a:xfrm>
                <a:off x="2040" y="1087"/>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66" name="Freeform 131"/>
              <p:cNvSpPr>
                <a:spLocks/>
              </p:cNvSpPr>
              <p:nvPr/>
            </p:nvSpPr>
            <p:spPr bwMode="auto">
              <a:xfrm flipV="1">
                <a:off x="2040" y="1313"/>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7460" name="Freeform 132"/>
            <p:cNvSpPr>
              <a:spLocks/>
            </p:cNvSpPr>
            <p:nvPr/>
          </p:nvSpPr>
          <p:spPr bwMode="auto">
            <a:xfrm>
              <a:off x="2426" y="1141"/>
              <a:ext cx="153" cy="323"/>
            </a:xfrm>
            <a:custGeom>
              <a:avLst/>
              <a:gdLst>
                <a:gd name="T0" fmla="*/ 0 w 211"/>
                <a:gd name="T1" fmla="*/ 0 h 408"/>
                <a:gd name="T2" fmla="*/ 131 w 211"/>
                <a:gd name="T3" fmla="*/ 108 h 408"/>
                <a:gd name="T4" fmla="*/ 131 w 211"/>
                <a:gd name="T5" fmla="*/ 180 h 408"/>
                <a:gd name="T6" fmla="*/ 0 w 211"/>
                <a:gd name="T7" fmla="*/ 323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61" name="Freeform 133"/>
            <p:cNvSpPr>
              <a:spLocks/>
            </p:cNvSpPr>
            <p:nvPr/>
          </p:nvSpPr>
          <p:spPr bwMode="auto">
            <a:xfrm>
              <a:off x="2336" y="1157"/>
              <a:ext cx="153" cy="323"/>
            </a:xfrm>
            <a:custGeom>
              <a:avLst/>
              <a:gdLst>
                <a:gd name="T0" fmla="*/ 0 w 211"/>
                <a:gd name="T1" fmla="*/ 0 h 408"/>
                <a:gd name="T2" fmla="*/ 131 w 211"/>
                <a:gd name="T3" fmla="*/ 108 h 408"/>
                <a:gd name="T4" fmla="*/ 131 w 211"/>
                <a:gd name="T5" fmla="*/ 180 h 408"/>
                <a:gd name="T6" fmla="*/ 0 w 211"/>
                <a:gd name="T7" fmla="*/ 323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62" name="Line 134"/>
            <p:cNvSpPr>
              <a:spLocks noChangeShapeType="1"/>
            </p:cNvSpPr>
            <p:nvPr/>
          </p:nvSpPr>
          <p:spPr bwMode="auto">
            <a:xfrm>
              <a:off x="2290" y="1207"/>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63" name="Line 135"/>
            <p:cNvSpPr>
              <a:spLocks noChangeShapeType="1"/>
            </p:cNvSpPr>
            <p:nvPr/>
          </p:nvSpPr>
          <p:spPr bwMode="auto">
            <a:xfrm>
              <a:off x="2290" y="1389"/>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64" name="Line 136"/>
            <p:cNvSpPr>
              <a:spLocks noChangeShapeType="1"/>
            </p:cNvSpPr>
            <p:nvPr/>
          </p:nvSpPr>
          <p:spPr bwMode="auto">
            <a:xfrm>
              <a:off x="2789" y="1298"/>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7433" name="Group 137"/>
          <p:cNvGrpSpPr>
            <a:grpSpLocks/>
          </p:cNvGrpSpPr>
          <p:nvPr/>
        </p:nvGrpSpPr>
        <p:grpSpPr bwMode="auto">
          <a:xfrm rot="-5400000">
            <a:off x="5364956" y="4077495"/>
            <a:ext cx="1152525" cy="576262"/>
            <a:chOff x="2290" y="1117"/>
            <a:chExt cx="726" cy="363"/>
          </a:xfrm>
        </p:grpSpPr>
        <p:grpSp>
          <p:nvGrpSpPr>
            <p:cNvPr id="17451" name="Group 138"/>
            <p:cNvGrpSpPr>
              <a:grpSpLocks/>
            </p:cNvGrpSpPr>
            <p:nvPr/>
          </p:nvGrpSpPr>
          <p:grpSpPr bwMode="auto">
            <a:xfrm>
              <a:off x="2426" y="1117"/>
              <a:ext cx="363" cy="347"/>
              <a:chOff x="2040" y="1087"/>
              <a:chExt cx="499" cy="438"/>
            </a:xfrm>
          </p:grpSpPr>
          <p:sp>
            <p:nvSpPr>
              <p:cNvPr id="17457" name="Freeform 139"/>
              <p:cNvSpPr>
                <a:spLocks/>
              </p:cNvSpPr>
              <p:nvPr/>
            </p:nvSpPr>
            <p:spPr bwMode="auto">
              <a:xfrm>
                <a:off x="2040" y="1087"/>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58" name="Freeform 140"/>
              <p:cNvSpPr>
                <a:spLocks/>
              </p:cNvSpPr>
              <p:nvPr/>
            </p:nvSpPr>
            <p:spPr bwMode="auto">
              <a:xfrm flipV="1">
                <a:off x="2040" y="1313"/>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7452" name="Freeform 141"/>
            <p:cNvSpPr>
              <a:spLocks/>
            </p:cNvSpPr>
            <p:nvPr/>
          </p:nvSpPr>
          <p:spPr bwMode="auto">
            <a:xfrm>
              <a:off x="2426" y="1141"/>
              <a:ext cx="153" cy="323"/>
            </a:xfrm>
            <a:custGeom>
              <a:avLst/>
              <a:gdLst>
                <a:gd name="T0" fmla="*/ 0 w 211"/>
                <a:gd name="T1" fmla="*/ 0 h 408"/>
                <a:gd name="T2" fmla="*/ 131 w 211"/>
                <a:gd name="T3" fmla="*/ 108 h 408"/>
                <a:gd name="T4" fmla="*/ 131 w 211"/>
                <a:gd name="T5" fmla="*/ 180 h 408"/>
                <a:gd name="T6" fmla="*/ 0 w 211"/>
                <a:gd name="T7" fmla="*/ 323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53" name="Freeform 142"/>
            <p:cNvSpPr>
              <a:spLocks/>
            </p:cNvSpPr>
            <p:nvPr/>
          </p:nvSpPr>
          <p:spPr bwMode="auto">
            <a:xfrm>
              <a:off x="2336" y="1157"/>
              <a:ext cx="153" cy="323"/>
            </a:xfrm>
            <a:custGeom>
              <a:avLst/>
              <a:gdLst>
                <a:gd name="T0" fmla="*/ 0 w 211"/>
                <a:gd name="T1" fmla="*/ 0 h 408"/>
                <a:gd name="T2" fmla="*/ 131 w 211"/>
                <a:gd name="T3" fmla="*/ 108 h 408"/>
                <a:gd name="T4" fmla="*/ 131 w 211"/>
                <a:gd name="T5" fmla="*/ 180 h 408"/>
                <a:gd name="T6" fmla="*/ 0 w 211"/>
                <a:gd name="T7" fmla="*/ 323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54" name="Line 143"/>
            <p:cNvSpPr>
              <a:spLocks noChangeShapeType="1"/>
            </p:cNvSpPr>
            <p:nvPr/>
          </p:nvSpPr>
          <p:spPr bwMode="auto">
            <a:xfrm>
              <a:off x="2290" y="1207"/>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55" name="Line 144"/>
            <p:cNvSpPr>
              <a:spLocks noChangeShapeType="1"/>
            </p:cNvSpPr>
            <p:nvPr/>
          </p:nvSpPr>
          <p:spPr bwMode="auto">
            <a:xfrm>
              <a:off x="2290" y="1389"/>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56" name="Line 145"/>
            <p:cNvSpPr>
              <a:spLocks noChangeShapeType="1"/>
            </p:cNvSpPr>
            <p:nvPr/>
          </p:nvSpPr>
          <p:spPr bwMode="auto">
            <a:xfrm>
              <a:off x="2789" y="1298"/>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7434" name="Group 146"/>
          <p:cNvGrpSpPr>
            <a:grpSpLocks/>
          </p:cNvGrpSpPr>
          <p:nvPr/>
        </p:nvGrpSpPr>
        <p:grpSpPr bwMode="auto">
          <a:xfrm rot="-5400000">
            <a:off x="6877844" y="4077494"/>
            <a:ext cx="1152525" cy="576263"/>
            <a:chOff x="2290" y="1117"/>
            <a:chExt cx="726" cy="363"/>
          </a:xfrm>
        </p:grpSpPr>
        <p:grpSp>
          <p:nvGrpSpPr>
            <p:cNvPr id="17443" name="Group 147"/>
            <p:cNvGrpSpPr>
              <a:grpSpLocks/>
            </p:cNvGrpSpPr>
            <p:nvPr/>
          </p:nvGrpSpPr>
          <p:grpSpPr bwMode="auto">
            <a:xfrm>
              <a:off x="2426" y="1117"/>
              <a:ext cx="363" cy="347"/>
              <a:chOff x="2040" y="1087"/>
              <a:chExt cx="499" cy="438"/>
            </a:xfrm>
          </p:grpSpPr>
          <p:sp>
            <p:nvSpPr>
              <p:cNvPr id="17449" name="Freeform 148"/>
              <p:cNvSpPr>
                <a:spLocks/>
              </p:cNvSpPr>
              <p:nvPr/>
            </p:nvSpPr>
            <p:spPr bwMode="auto">
              <a:xfrm>
                <a:off x="2040" y="1087"/>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50" name="Freeform 149"/>
              <p:cNvSpPr>
                <a:spLocks/>
              </p:cNvSpPr>
              <p:nvPr/>
            </p:nvSpPr>
            <p:spPr bwMode="auto">
              <a:xfrm flipV="1">
                <a:off x="2040" y="1313"/>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7444" name="Freeform 150"/>
            <p:cNvSpPr>
              <a:spLocks/>
            </p:cNvSpPr>
            <p:nvPr/>
          </p:nvSpPr>
          <p:spPr bwMode="auto">
            <a:xfrm>
              <a:off x="2426" y="1141"/>
              <a:ext cx="153" cy="323"/>
            </a:xfrm>
            <a:custGeom>
              <a:avLst/>
              <a:gdLst>
                <a:gd name="T0" fmla="*/ 0 w 211"/>
                <a:gd name="T1" fmla="*/ 0 h 408"/>
                <a:gd name="T2" fmla="*/ 131 w 211"/>
                <a:gd name="T3" fmla="*/ 108 h 408"/>
                <a:gd name="T4" fmla="*/ 131 w 211"/>
                <a:gd name="T5" fmla="*/ 180 h 408"/>
                <a:gd name="T6" fmla="*/ 0 w 211"/>
                <a:gd name="T7" fmla="*/ 323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45" name="Freeform 151"/>
            <p:cNvSpPr>
              <a:spLocks/>
            </p:cNvSpPr>
            <p:nvPr/>
          </p:nvSpPr>
          <p:spPr bwMode="auto">
            <a:xfrm>
              <a:off x="2336" y="1157"/>
              <a:ext cx="153" cy="323"/>
            </a:xfrm>
            <a:custGeom>
              <a:avLst/>
              <a:gdLst>
                <a:gd name="T0" fmla="*/ 0 w 211"/>
                <a:gd name="T1" fmla="*/ 0 h 408"/>
                <a:gd name="T2" fmla="*/ 131 w 211"/>
                <a:gd name="T3" fmla="*/ 108 h 408"/>
                <a:gd name="T4" fmla="*/ 131 w 211"/>
                <a:gd name="T5" fmla="*/ 180 h 408"/>
                <a:gd name="T6" fmla="*/ 0 w 211"/>
                <a:gd name="T7" fmla="*/ 323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46" name="Line 152"/>
            <p:cNvSpPr>
              <a:spLocks noChangeShapeType="1"/>
            </p:cNvSpPr>
            <p:nvPr/>
          </p:nvSpPr>
          <p:spPr bwMode="auto">
            <a:xfrm>
              <a:off x="2290" y="1207"/>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47" name="Line 153"/>
            <p:cNvSpPr>
              <a:spLocks noChangeShapeType="1"/>
            </p:cNvSpPr>
            <p:nvPr/>
          </p:nvSpPr>
          <p:spPr bwMode="auto">
            <a:xfrm>
              <a:off x="2290" y="1389"/>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48" name="Line 154"/>
            <p:cNvSpPr>
              <a:spLocks noChangeShapeType="1"/>
            </p:cNvSpPr>
            <p:nvPr/>
          </p:nvSpPr>
          <p:spPr bwMode="auto">
            <a:xfrm>
              <a:off x="2789" y="1298"/>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7435" name="Line 155"/>
          <p:cNvSpPr>
            <a:spLocks noChangeShapeType="1"/>
          </p:cNvSpPr>
          <p:nvPr/>
        </p:nvSpPr>
        <p:spPr bwMode="auto">
          <a:xfrm>
            <a:off x="2771775" y="486886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36" name="Line 156"/>
          <p:cNvSpPr>
            <a:spLocks noChangeShapeType="1"/>
          </p:cNvSpPr>
          <p:nvPr/>
        </p:nvSpPr>
        <p:spPr bwMode="auto">
          <a:xfrm>
            <a:off x="4284663" y="486886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37" name="Line 157"/>
          <p:cNvSpPr>
            <a:spLocks noChangeShapeType="1"/>
          </p:cNvSpPr>
          <p:nvPr/>
        </p:nvSpPr>
        <p:spPr bwMode="auto">
          <a:xfrm>
            <a:off x="5795963" y="486886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38" name="Line 158"/>
          <p:cNvSpPr>
            <a:spLocks noChangeShapeType="1"/>
          </p:cNvSpPr>
          <p:nvPr/>
        </p:nvSpPr>
        <p:spPr bwMode="auto">
          <a:xfrm>
            <a:off x="7310438" y="486886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39" name="Line 159"/>
          <p:cNvSpPr>
            <a:spLocks noChangeShapeType="1"/>
          </p:cNvSpPr>
          <p:nvPr/>
        </p:nvSpPr>
        <p:spPr bwMode="auto">
          <a:xfrm>
            <a:off x="3059113" y="48688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40" name="Line 160"/>
          <p:cNvSpPr>
            <a:spLocks noChangeShapeType="1"/>
          </p:cNvSpPr>
          <p:nvPr/>
        </p:nvSpPr>
        <p:spPr bwMode="auto">
          <a:xfrm>
            <a:off x="4572000" y="48688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41" name="Line 161"/>
          <p:cNvSpPr>
            <a:spLocks noChangeShapeType="1"/>
          </p:cNvSpPr>
          <p:nvPr/>
        </p:nvSpPr>
        <p:spPr bwMode="auto">
          <a:xfrm>
            <a:off x="6084888" y="48688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42" name="Line 162"/>
          <p:cNvSpPr>
            <a:spLocks noChangeShapeType="1"/>
          </p:cNvSpPr>
          <p:nvPr/>
        </p:nvSpPr>
        <p:spPr bwMode="auto">
          <a:xfrm>
            <a:off x="7597775" y="48688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extLst>
      <p:ext uri="{BB962C8B-B14F-4D97-AF65-F5344CB8AC3E}">
        <p14:creationId xmlns:p14="http://schemas.microsoft.com/office/powerpoint/2010/main" val="660512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ja-JP" altLang="en-US"/>
              <a:t>論理演算</a:t>
            </a:r>
            <a:r>
              <a:rPr lang="en-US" altLang="ja-JP"/>
              <a:t>(AND</a:t>
            </a:r>
            <a:r>
              <a:rPr lang="ja-JP" altLang="en-US"/>
              <a:t>と</a:t>
            </a:r>
            <a:r>
              <a:rPr lang="en-US" altLang="ja-JP"/>
              <a:t>OR)</a:t>
            </a:r>
          </a:p>
        </p:txBody>
      </p:sp>
      <p:sp>
        <p:nvSpPr>
          <p:cNvPr id="7171" name="Rectangle 3"/>
          <p:cNvSpPr>
            <a:spLocks noGrp="1" noChangeArrowheads="1"/>
          </p:cNvSpPr>
          <p:nvPr>
            <p:ph type="body" idx="1"/>
          </p:nvPr>
        </p:nvSpPr>
        <p:spPr/>
        <p:txBody>
          <a:bodyPr/>
          <a:lstStyle/>
          <a:p>
            <a:pPr eaLnBrk="1" hangingPunct="1">
              <a:lnSpc>
                <a:spcPct val="90000"/>
              </a:lnSpc>
            </a:pPr>
            <a:r>
              <a:rPr lang="ja-JP" altLang="en-US"/>
              <a:t>論理積（</a:t>
            </a:r>
            <a:r>
              <a:rPr lang="en-US" altLang="ja-JP"/>
              <a:t>AND</a:t>
            </a:r>
            <a:r>
              <a:rPr lang="ja-JP" altLang="en-US"/>
              <a:t>）　　</a:t>
            </a:r>
            <a:r>
              <a:rPr lang="en-US" altLang="ja-JP"/>
              <a:t>Verilog</a:t>
            </a:r>
            <a:r>
              <a:rPr lang="ja-JP" altLang="en-US"/>
              <a:t>演算子　＆</a:t>
            </a:r>
          </a:p>
          <a:p>
            <a:pPr lvl="1" eaLnBrk="1" hangingPunct="1">
              <a:lnSpc>
                <a:spcPct val="90000"/>
              </a:lnSpc>
            </a:pPr>
            <a:r>
              <a:rPr lang="en-US" altLang="ja-JP"/>
              <a:t>0&amp;0=0, 1&amp;0=0, 0&amp;1=0, 1&amp;1=1</a:t>
            </a:r>
          </a:p>
          <a:p>
            <a:pPr lvl="1" eaLnBrk="1" hangingPunct="1">
              <a:lnSpc>
                <a:spcPct val="90000"/>
              </a:lnSpc>
            </a:pPr>
            <a:r>
              <a:rPr lang="ja-JP" altLang="en-US"/>
              <a:t>多桁の場合、対応するビット間の演算となる</a:t>
            </a:r>
          </a:p>
          <a:p>
            <a:pPr lvl="2" eaLnBrk="1" hangingPunct="1">
              <a:lnSpc>
                <a:spcPct val="90000"/>
              </a:lnSpc>
            </a:pPr>
            <a:r>
              <a:rPr lang="ja-JP" altLang="en-US"/>
              <a:t>例） </a:t>
            </a:r>
            <a:r>
              <a:rPr lang="en-US" altLang="ja-JP"/>
              <a:t>1011 &amp; 1101 = 1001</a:t>
            </a:r>
          </a:p>
          <a:p>
            <a:pPr lvl="2" eaLnBrk="1" hangingPunct="1">
              <a:lnSpc>
                <a:spcPct val="90000"/>
              </a:lnSpc>
            </a:pPr>
            <a:r>
              <a:rPr lang="en-US" altLang="ja-JP"/>
              <a:t>1</a:t>
            </a:r>
            <a:r>
              <a:rPr lang="ja-JP" altLang="en-US"/>
              <a:t>を検出するマスク操作に良く用いる</a:t>
            </a:r>
          </a:p>
          <a:p>
            <a:pPr eaLnBrk="1" hangingPunct="1">
              <a:lnSpc>
                <a:spcPct val="90000"/>
              </a:lnSpc>
            </a:pPr>
            <a:r>
              <a:rPr lang="ja-JP" altLang="en-US"/>
              <a:t>論理和（</a:t>
            </a:r>
            <a:r>
              <a:rPr lang="en-US" altLang="ja-JP"/>
              <a:t>OR</a:t>
            </a:r>
            <a:r>
              <a:rPr lang="ja-JP" altLang="en-US"/>
              <a:t>）　　</a:t>
            </a:r>
            <a:r>
              <a:rPr lang="en-US" altLang="ja-JP"/>
              <a:t>Verilog</a:t>
            </a:r>
            <a:r>
              <a:rPr lang="ja-JP" altLang="en-US"/>
              <a:t>演算子　｜</a:t>
            </a:r>
          </a:p>
          <a:p>
            <a:pPr lvl="1" eaLnBrk="1" hangingPunct="1">
              <a:lnSpc>
                <a:spcPct val="90000"/>
              </a:lnSpc>
            </a:pPr>
            <a:r>
              <a:rPr lang="en-US" altLang="ja-JP"/>
              <a:t>0|0=0, 1|0=1, 0|1=1, 1|1=1</a:t>
            </a:r>
          </a:p>
          <a:p>
            <a:pPr lvl="1" eaLnBrk="1" hangingPunct="1">
              <a:lnSpc>
                <a:spcPct val="90000"/>
              </a:lnSpc>
            </a:pPr>
            <a:r>
              <a:rPr lang="ja-JP" altLang="en-US"/>
              <a:t>多桁の場合、対応するビット間の演算となる</a:t>
            </a:r>
          </a:p>
          <a:p>
            <a:pPr lvl="2" eaLnBrk="1" hangingPunct="1">
              <a:lnSpc>
                <a:spcPct val="90000"/>
              </a:lnSpc>
            </a:pPr>
            <a:r>
              <a:rPr lang="ja-JP" altLang="en-US"/>
              <a:t>例） </a:t>
            </a:r>
            <a:r>
              <a:rPr lang="en-US" altLang="ja-JP"/>
              <a:t>1001 | 1101 = 1101</a:t>
            </a:r>
          </a:p>
          <a:p>
            <a:pPr lvl="2" eaLnBrk="1" hangingPunct="1">
              <a:lnSpc>
                <a:spcPct val="90000"/>
              </a:lnSpc>
              <a:buFontTx/>
              <a:buNone/>
            </a:pPr>
            <a:endParaRPr lang="en-US" altLang="ja-JP"/>
          </a:p>
          <a:p>
            <a:pPr eaLnBrk="1" hangingPunct="1">
              <a:lnSpc>
                <a:spcPct val="90000"/>
              </a:lnSpc>
            </a:pPr>
            <a:endParaRPr lang="en-US" altLang="ja-JP"/>
          </a:p>
          <a:p>
            <a:pPr eaLnBrk="1" hangingPunct="1">
              <a:lnSpc>
                <a:spcPct val="90000"/>
              </a:lnSpc>
            </a:pPr>
            <a:endParaRPr lang="en-US" altLang="ja-JP"/>
          </a:p>
          <a:p>
            <a:pPr eaLnBrk="1" hangingPunct="1">
              <a:lnSpc>
                <a:spcPct val="90000"/>
              </a:lnSpc>
              <a:buFontTx/>
              <a:buNone/>
            </a:pPr>
            <a:endParaRPr lang="en-US" altLang="ja-JP"/>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ja-JP" dirty="0"/>
              <a:t>AND</a:t>
            </a:r>
            <a:r>
              <a:rPr lang="ja-JP" altLang="en-US" dirty="0" err="1"/>
              <a:t>、</a:t>
            </a:r>
            <a:r>
              <a:rPr lang="en-US" altLang="ja-JP" dirty="0"/>
              <a:t>OR</a:t>
            </a:r>
            <a:r>
              <a:rPr lang="ja-JP" altLang="en-US" dirty="0"/>
              <a:t>はゲートを並べるだけ</a:t>
            </a:r>
          </a:p>
        </p:txBody>
      </p:sp>
      <p:grpSp>
        <p:nvGrpSpPr>
          <p:cNvPr id="19459" name="Group 8"/>
          <p:cNvGrpSpPr>
            <a:grpSpLocks/>
          </p:cNvGrpSpPr>
          <p:nvPr/>
        </p:nvGrpSpPr>
        <p:grpSpPr bwMode="auto">
          <a:xfrm rot="-5400000">
            <a:off x="667544" y="3229769"/>
            <a:ext cx="320675" cy="287337"/>
            <a:chOff x="1315" y="3521"/>
            <a:chExt cx="431" cy="318"/>
          </a:xfrm>
        </p:grpSpPr>
        <p:sp>
          <p:nvSpPr>
            <p:cNvPr id="19617" name="Line 9"/>
            <p:cNvSpPr>
              <a:spLocks noChangeShapeType="1"/>
            </p:cNvSpPr>
            <p:nvPr/>
          </p:nvSpPr>
          <p:spPr bwMode="auto">
            <a:xfrm>
              <a:off x="1315" y="3521"/>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618" name="Line 10"/>
            <p:cNvSpPr>
              <a:spLocks noChangeShapeType="1"/>
            </p:cNvSpPr>
            <p:nvPr/>
          </p:nvSpPr>
          <p:spPr bwMode="auto">
            <a:xfrm>
              <a:off x="1315" y="3839"/>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619" name="Freeform 11"/>
            <p:cNvSpPr>
              <a:spLocks/>
            </p:cNvSpPr>
            <p:nvPr/>
          </p:nvSpPr>
          <p:spPr bwMode="auto">
            <a:xfrm>
              <a:off x="1587" y="3521"/>
              <a:ext cx="159" cy="318"/>
            </a:xfrm>
            <a:custGeom>
              <a:avLst/>
              <a:gdLst>
                <a:gd name="T0" fmla="*/ 0 w 159"/>
                <a:gd name="T1" fmla="*/ 0 h 318"/>
                <a:gd name="T2" fmla="*/ 136 w 159"/>
                <a:gd name="T3" fmla="*/ 91 h 318"/>
                <a:gd name="T4" fmla="*/ 136 w 159"/>
                <a:gd name="T5" fmla="*/ 227 h 318"/>
                <a:gd name="T6" fmla="*/ 0 w 159"/>
                <a:gd name="T7" fmla="*/ 318 h 3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9" h="318">
                  <a:moveTo>
                    <a:pt x="0" y="0"/>
                  </a:moveTo>
                  <a:cubicBezTo>
                    <a:pt x="56" y="26"/>
                    <a:pt x="113" y="53"/>
                    <a:pt x="136" y="91"/>
                  </a:cubicBezTo>
                  <a:cubicBezTo>
                    <a:pt x="159" y="129"/>
                    <a:pt x="159" y="189"/>
                    <a:pt x="136" y="227"/>
                  </a:cubicBezTo>
                  <a:cubicBezTo>
                    <a:pt x="113" y="265"/>
                    <a:pt x="23" y="295"/>
                    <a:pt x="0" y="31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620" name="Line 12"/>
            <p:cNvSpPr>
              <a:spLocks noChangeShapeType="1"/>
            </p:cNvSpPr>
            <p:nvPr/>
          </p:nvSpPr>
          <p:spPr bwMode="auto">
            <a:xfrm>
              <a:off x="1315" y="3521"/>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9460" name="Group 13"/>
          <p:cNvGrpSpPr>
            <a:grpSpLocks/>
          </p:cNvGrpSpPr>
          <p:nvPr/>
        </p:nvGrpSpPr>
        <p:grpSpPr bwMode="auto">
          <a:xfrm rot="-5400000">
            <a:off x="6034881" y="3190082"/>
            <a:ext cx="385763" cy="431800"/>
            <a:chOff x="2040" y="1087"/>
            <a:chExt cx="499" cy="438"/>
          </a:xfrm>
        </p:grpSpPr>
        <p:grpSp>
          <p:nvGrpSpPr>
            <p:cNvPr id="19613" name="Group 14"/>
            <p:cNvGrpSpPr>
              <a:grpSpLocks/>
            </p:cNvGrpSpPr>
            <p:nvPr/>
          </p:nvGrpSpPr>
          <p:grpSpPr bwMode="auto">
            <a:xfrm>
              <a:off x="2040" y="1087"/>
              <a:ext cx="499" cy="438"/>
              <a:chOff x="2040" y="1087"/>
              <a:chExt cx="499" cy="438"/>
            </a:xfrm>
          </p:grpSpPr>
          <p:sp>
            <p:nvSpPr>
              <p:cNvPr id="19615" name="Freeform 15"/>
              <p:cNvSpPr>
                <a:spLocks/>
              </p:cNvSpPr>
              <p:nvPr/>
            </p:nvSpPr>
            <p:spPr bwMode="auto">
              <a:xfrm>
                <a:off x="2040" y="1087"/>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616" name="Freeform 16"/>
              <p:cNvSpPr>
                <a:spLocks/>
              </p:cNvSpPr>
              <p:nvPr/>
            </p:nvSpPr>
            <p:spPr bwMode="auto">
              <a:xfrm flipV="1">
                <a:off x="2040" y="1313"/>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9614" name="Freeform 17"/>
            <p:cNvSpPr>
              <a:spLocks/>
            </p:cNvSpPr>
            <p:nvPr/>
          </p:nvSpPr>
          <p:spPr bwMode="auto">
            <a:xfrm>
              <a:off x="2040" y="1117"/>
              <a:ext cx="211" cy="408"/>
            </a:xfrm>
            <a:custGeom>
              <a:avLst/>
              <a:gdLst>
                <a:gd name="T0" fmla="*/ 0 w 211"/>
                <a:gd name="T1" fmla="*/ 0 h 408"/>
                <a:gd name="T2" fmla="*/ 181 w 211"/>
                <a:gd name="T3" fmla="*/ 136 h 408"/>
                <a:gd name="T4" fmla="*/ 181 w 211"/>
                <a:gd name="T5" fmla="*/ 227 h 408"/>
                <a:gd name="T6" fmla="*/ 0 w 211"/>
                <a:gd name="T7" fmla="*/ 408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9461" name="Group 41"/>
          <p:cNvGrpSpPr>
            <a:grpSpLocks/>
          </p:cNvGrpSpPr>
          <p:nvPr/>
        </p:nvGrpSpPr>
        <p:grpSpPr bwMode="auto">
          <a:xfrm rot="-5400000">
            <a:off x="6539706" y="3190082"/>
            <a:ext cx="385763" cy="431800"/>
            <a:chOff x="2040" y="1087"/>
            <a:chExt cx="499" cy="438"/>
          </a:xfrm>
        </p:grpSpPr>
        <p:grpSp>
          <p:nvGrpSpPr>
            <p:cNvPr id="19609" name="Group 42"/>
            <p:cNvGrpSpPr>
              <a:grpSpLocks/>
            </p:cNvGrpSpPr>
            <p:nvPr/>
          </p:nvGrpSpPr>
          <p:grpSpPr bwMode="auto">
            <a:xfrm>
              <a:off x="2040" y="1087"/>
              <a:ext cx="499" cy="438"/>
              <a:chOff x="2040" y="1087"/>
              <a:chExt cx="499" cy="438"/>
            </a:xfrm>
          </p:grpSpPr>
          <p:sp>
            <p:nvSpPr>
              <p:cNvPr id="19611" name="Freeform 43"/>
              <p:cNvSpPr>
                <a:spLocks/>
              </p:cNvSpPr>
              <p:nvPr/>
            </p:nvSpPr>
            <p:spPr bwMode="auto">
              <a:xfrm>
                <a:off x="2040" y="1087"/>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612" name="Freeform 44"/>
              <p:cNvSpPr>
                <a:spLocks/>
              </p:cNvSpPr>
              <p:nvPr/>
            </p:nvSpPr>
            <p:spPr bwMode="auto">
              <a:xfrm flipV="1">
                <a:off x="2040" y="1313"/>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9610" name="Freeform 45"/>
            <p:cNvSpPr>
              <a:spLocks/>
            </p:cNvSpPr>
            <p:nvPr/>
          </p:nvSpPr>
          <p:spPr bwMode="auto">
            <a:xfrm>
              <a:off x="2040" y="1117"/>
              <a:ext cx="211" cy="408"/>
            </a:xfrm>
            <a:custGeom>
              <a:avLst/>
              <a:gdLst>
                <a:gd name="T0" fmla="*/ 0 w 211"/>
                <a:gd name="T1" fmla="*/ 0 h 408"/>
                <a:gd name="T2" fmla="*/ 181 w 211"/>
                <a:gd name="T3" fmla="*/ 136 h 408"/>
                <a:gd name="T4" fmla="*/ 181 w 211"/>
                <a:gd name="T5" fmla="*/ 227 h 408"/>
                <a:gd name="T6" fmla="*/ 0 w 211"/>
                <a:gd name="T7" fmla="*/ 408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9462" name="Group 46"/>
          <p:cNvGrpSpPr>
            <a:grpSpLocks/>
          </p:cNvGrpSpPr>
          <p:nvPr/>
        </p:nvGrpSpPr>
        <p:grpSpPr bwMode="auto">
          <a:xfrm rot="-5400000">
            <a:off x="7044531" y="3190082"/>
            <a:ext cx="385763" cy="431800"/>
            <a:chOff x="2040" y="1087"/>
            <a:chExt cx="499" cy="438"/>
          </a:xfrm>
        </p:grpSpPr>
        <p:grpSp>
          <p:nvGrpSpPr>
            <p:cNvPr id="19605" name="Group 47"/>
            <p:cNvGrpSpPr>
              <a:grpSpLocks/>
            </p:cNvGrpSpPr>
            <p:nvPr/>
          </p:nvGrpSpPr>
          <p:grpSpPr bwMode="auto">
            <a:xfrm>
              <a:off x="2040" y="1087"/>
              <a:ext cx="499" cy="438"/>
              <a:chOff x="2040" y="1087"/>
              <a:chExt cx="499" cy="438"/>
            </a:xfrm>
          </p:grpSpPr>
          <p:sp>
            <p:nvSpPr>
              <p:cNvPr id="19607" name="Freeform 48"/>
              <p:cNvSpPr>
                <a:spLocks/>
              </p:cNvSpPr>
              <p:nvPr/>
            </p:nvSpPr>
            <p:spPr bwMode="auto">
              <a:xfrm>
                <a:off x="2040" y="1087"/>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608" name="Freeform 49"/>
              <p:cNvSpPr>
                <a:spLocks/>
              </p:cNvSpPr>
              <p:nvPr/>
            </p:nvSpPr>
            <p:spPr bwMode="auto">
              <a:xfrm flipV="1">
                <a:off x="2040" y="1313"/>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9606" name="Freeform 50"/>
            <p:cNvSpPr>
              <a:spLocks/>
            </p:cNvSpPr>
            <p:nvPr/>
          </p:nvSpPr>
          <p:spPr bwMode="auto">
            <a:xfrm>
              <a:off x="2040" y="1117"/>
              <a:ext cx="211" cy="408"/>
            </a:xfrm>
            <a:custGeom>
              <a:avLst/>
              <a:gdLst>
                <a:gd name="T0" fmla="*/ 0 w 211"/>
                <a:gd name="T1" fmla="*/ 0 h 408"/>
                <a:gd name="T2" fmla="*/ 181 w 211"/>
                <a:gd name="T3" fmla="*/ 136 h 408"/>
                <a:gd name="T4" fmla="*/ 181 w 211"/>
                <a:gd name="T5" fmla="*/ 227 h 408"/>
                <a:gd name="T6" fmla="*/ 0 w 211"/>
                <a:gd name="T7" fmla="*/ 408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9463" name="Group 51"/>
          <p:cNvGrpSpPr>
            <a:grpSpLocks/>
          </p:cNvGrpSpPr>
          <p:nvPr/>
        </p:nvGrpSpPr>
        <p:grpSpPr bwMode="auto">
          <a:xfrm rot="-5400000">
            <a:off x="7549356" y="3190082"/>
            <a:ext cx="385763" cy="431800"/>
            <a:chOff x="2040" y="1087"/>
            <a:chExt cx="499" cy="438"/>
          </a:xfrm>
        </p:grpSpPr>
        <p:grpSp>
          <p:nvGrpSpPr>
            <p:cNvPr id="19601" name="Group 52"/>
            <p:cNvGrpSpPr>
              <a:grpSpLocks/>
            </p:cNvGrpSpPr>
            <p:nvPr/>
          </p:nvGrpSpPr>
          <p:grpSpPr bwMode="auto">
            <a:xfrm>
              <a:off x="2040" y="1087"/>
              <a:ext cx="499" cy="438"/>
              <a:chOff x="2040" y="1087"/>
              <a:chExt cx="499" cy="438"/>
            </a:xfrm>
          </p:grpSpPr>
          <p:sp>
            <p:nvSpPr>
              <p:cNvPr id="19603" name="Freeform 53"/>
              <p:cNvSpPr>
                <a:spLocks/>
              </p:cNvSpPr>
              <p:nvPr/>
            </p:nvSpPr>
            <p:spPr bwMode="auto">
              <a:xfrm>
                <a:off x="2040" y="1087"/>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604" name="Freeform 54"/>
              <p:cNvSpPr>
                <a:spLocks/>
              </p:cNvSpPr>
              <p:nvPr/>
            </p:nvSpPr>
            <p:spPr bwMode="auto">
              <a:xfrm flipV="1">
                <a:off x="2040" y="1313"/>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9602" name="Freeform 55"/>
            <p:cNvSpPr>
              <a:spLocks/>
            </p:cNvSpPr>
            <p:nvPr/>
          </p:nvSpPr>
          <p:spPr bwMode="auto">
            <a:xfrm>
              <a:off x="2040" y="1117"/>
              <a:ext cx="211" cy="408"/>
            </a:xfrm>
            <a:custGeom>
              <a:avLst/>
              <a:gdLst>
                <a:gd name="T0" fmla="*/ 0 w 211"/>
                <a:gd name="T1" fmla="*/ 0 h 408"/>
                <a:gd name="T2" fmla="*/ 181 w 211"/>
                <a:gd name="T3" fmla="*/ 136 h 408"/>
                <a:gd name="T4" fmla="*/ 181 w 211"/>
                <a:gd name="T5" fmla="*/ 227 h 408"/>
                <a:gd name="T6" fmla="*/ 0 w 211"/>
                <a:gd name="T7" fmla="*/ 408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9464" name="Group 56"/>
          <p:cNvGrpSpPr>
            <a:grpSpLocks/>
          </p:cNvGrpSpPr>
          <p:nvPr/>
        </p:nvGrpSpPr>
        <p:grpSpPr bwMode="auto">
          <a:xfrm rot="-5400000">
            <a:off x="8054181" y="3190082"/>
            <a:ext cx="385763" cy="431800"/>
            <a:chOff x="2040" y="1087"/>
            <a:chExt cx="499" cy="438"/>
          </a:xfrm>
        </p:grpSpPr>
        <p:grpSp>
          <p:nvGrpSpPr>
            <p:cNvPr id="19597" name="Group 57"/>
            <p:cNvGrpSpPr>
              <a:grpSpLocks/>
            </p:cNvGrpSpPr>
            <p:nvPr/>
          </p:nvGrpSpPr>
          <p:grpSpPr bwMode="auto">
            <a:xfrm>
              <a:off x="2040" y="1087"/>
              <a:ext cx="499" cy="438"/>
              <a:chOff x="2040" y="1087"/>
              <a:chExt cx="499" cy="438"/>
            </a:xfrm>
          </p:grpSpPr>
          <p:sp>
            <p:nvSpPr>
              <p:cNvPr id="19599" name="Freeform 58"/>
              <p:cNvSpPr>
                <a:spLocks/>
              </p:cNvSpPr>
              <p:nvPr/>
            </p:nvSpPr>
            <p:spPr bwMode="auto">
              <a:xfrm>
                <a:off x="2040" y="1087"/>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600" name="Freeform 59"/>
              <p:cNvSpPr>
                <a:spLocks/>
              </p:cNvSpPr>
              <p:nvPr/>
            </p:nvSpPr>
            <p:spPr bwMode="auto">
              <a:xfrm flipV="1">
                <a:off x="2040" y="1313"/>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9598" name="Freeform 60"/>
            <p:cNvSpPr>
              <a:spLocks/>
            </p:cNvSpPr>
            <p:nvPr/>
          </p:nvSpPr>
          <p:spPr bwMode="auto">
            <a:xfrm>
              <a:off x="2040" y="1117"/>
              <a:ext cx="211" cy="408"/>
            </a:xfrm>
            <a:custGeom>
              <a:avLst/>
              <a:gdLst>
                <a:gd name="T0" fmla="*/ 0 w 211"/>
                <a:gd name="T1" fmla="*/ 0 h 408"/>
                <a:gd name="T2" fmla="*/ 181 w 211"/>
                <a:gd name="T3" fmla="*/ 136 h 408"/>
                <a:gd name="T4" fmla="*/ 181 w 211"/>
                <a:gd name="T5" fmla="*/ 227 h 408"/>
                <a:gd name="T6" fmla="*/ 0 w 211"/>
                <a:gd name="T7" fmla="*/ 408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9465" name="Group 61"/>
          <p:cNvGrpSpPr>
            <a:grpSpLocks/>
          </p:cNvGrpSpPr>
          <p:nvPr/>
        </p:nvGrpSpPr>
        <p:grpSpPr bwMode="auto">
          <a:xfrm rot="-5400000">
            <a:off x="5531643" y="3190082"/>
            <a:ext cx="385763" cy="431800"/>
            <a:chOff x="2040" y="1087"/>
            <a:chExt cx="499" cy="438"/>
          </a:xfrm>
        </p:grpSpPr>
        <p:grpSp>
          <p:nvGrpSpPr>
            <p:cNvPr id="19593" name="Group 62"/>
            <p:cNvGrpSpPr>
              <a:grpSpLocks/>
            </p:cNvGrpSpPr>
            <p:nvPr/>
          </p:nvGrpSpPr>
          <p:grpSpPr bwMode="auto">
            <a:xfrm>
              <a:off x="2040" y="1087"/>
              <a:ext cx="499" cy="438"/>
              <a:chOff x="2040" y="1087"/>
              <a:chExt cx="499" cy="438"/>
            </a:xfrm>
          </p:grpSpPr>
          <p:sp>
            <p:nvSpPr>
              <p:cNvPr id="19595" name="Freeform 63"/>
              <p:cNvSpPr>
                <a:spLocks/>
              </p:cNvSpPr>
              <p:nvPr/>
            </p:nvSpPr>
            <p:spPr bwMode="auto">
              <a:xfrm>
                <a:off x="2040" y="1087"/>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96" name="Freeform 64"/>
              <p:cNvSpPr>
                <a:spLocks/>
              </p:cNvSpPr>
              <p:nvPr/>
            </p:nvSpPr>
            <p:spPr bwMode="auto">
              <a:xfrm flipV="1">
                <a:off x="2040" y="1313"/>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9594" name="Freeform 65"/>
            <p:cNvSpPr>
              <a:spLocks/>
            </p:cNvSpPr>
            <p:nvPr/>
          </p:nvSpPr>
          <p:spPr bwMode="auto">
            <a:xfrm>
              <a:off x="2040" y="1117"/>
              <a:ext cx="211" cy="408"/>
            </a:xfrm>
            <a:custGeom>
              <a:avLst/>
              <a:gdLst>
                <a:gd name="T0" fmla="*/ 0 w 211"/>
                <a:gd name="T1" fmla="*/ 0 h 408"/>
                <a:gd name="T2" fmla="*/ 181 w 211"/>
                <a:gd name="T3" fmla="*/ 136 h 408"/>
                <a:gd name="T4" fmla="*/ 181 w 211"/>
                <a:gd name="T5" fmla="*/ 227 h 408"/>
                <a:gd name="T6" fmla="*/ 0 w 211"/>
                <a:gd name="T7" fmla="*/ 408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9466" name="Group 66"/>
          <p:cNvGrpSpPr>
            <a:grpSpLocks/>
          </p:cNvGrpSpPr>
          <p:nvPr/>
        </p:nvGrpSpPr>
        <p:grpSpPr bwMode="auto">
          <a:xfrm rot="-5400000">
            <a:off x="5026818" y="3190082"/>
            <a:ext cx="385763" cy="431800"/>
            <a:chOff x="2040" y="1087"/>
            <a:chExt cx="499" cy="438"/>
          </a:xfrm>
        </p:grpSpPr>
        <p:grpSp>
          <p:nvGrpSpPr>
            <p:cNvPr id="19589" name="Group 67"/>
            <p:cNvGrpSpPr>
              <a:grpSpLocks/>
            </p:cNvGrpSpPr>
            <p:nvPr/>
          </p:nvGrpSpPr>
          <p:grpSpPr bwMode="auto">
            <a:xfrm>
              <a:off x="2040" y="1087"/>
              <a:ext cx="499" cy="438"/>
              <a:chOff x="2040" y="1087"/>
              <a:chExt cx="499" cy="438"/>
            </a:xfrm>
          </p:grpSpPr>
          <p:sp>
            <p:nvSpPr>
              <p:cNvPr id="19591" name="Freeform 68"/>
              <p:cNvSpPr>
                <a:spLocks/>
              </p:cNvSpPr>
              <p:nvPr/>
            </p:nvSpPr>
            <p:spPr bwMode="auto">
              <a:xfrm>
                <a:off x="2040" y="1087"/>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92" name="Freeform 69"/>
              <p:cNvSpPr>
                <a:spLocks/>
              </p:cNvSpPr>
              <p:nvPr/>
            </p:nvSpPr>
            <p:spPr bwMode="auto">
              <a:xfrm flipV="1">
                <a:off x="2040" y="1313"/>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9590" name="Freeform 70"/>
            <p:cNvSpPr>
              <a:spLocks/>
            </p:cNvSpPr>
            <p:nvPr/>
          </p:nvSpPr>
          <p:spPr bwMode="auto">
            <a:xfrm>
              <a:off x="2040" y="1117"/>
              <a:ext cx="211" cy="408"/>
            </a:xfrm>
            <a:custGeom>
              <a:avLst/>
              <a:gdLst>
                <a:gd name="T0" fmla="*/ 0 w 211"/>
                <a:gd name="T1" fmla="*/ 0 h 408"/>
                <a:gd name="T2" fmla="*/ 181 w 211"/>
                <a:gd name="T3" fmla="*/ 136 h 408"/>
                <a:gd name="T4" fmla="*/ 181 w 211"/>
                <a:gd name="T5" fmla="*/ 227 h 408"/>
                <a:gd name="T6" fmla="*/ 0 w 211"/>
                <a:gd name="T7" fmla="*/ 408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9467" name="Group 71"/>
          <p:cNvGrpSpPr>
            <a:grpSpLocks/>
          </p:cNvGrpSpPr>
          <p:nvPr/>
        </p:nvGrpSpPr>
        <p:grpSpPr bwMode="auto">
          <a:xfrm rot="-5400000">
            <a:off x="4523581" y="3190082"/>
            <a:ext cx="385763" cy="431800"/>
            <a:chOff x="2040" y="1087"/>
            <a:chExt cx="499" cy="438"/>
          </a:xfrm>
        </p:grpSpPr>
        <p:grpSp>
          <p:nvGrpSpPr>
            <p:cNvPr id="19585" name="Group 72"/>
            <p:cNvGrpSpPr>
              <a:grpSpLocks/>
            </p:cNvGrpSpPr>
            <p:nvPr/>
          </p:nvGrpSpPr>
          <p:grpSpPr bwMode="auto">
            <a:xfrm>
              <a:off x="2040" y="1087"/>
              <a:ext cx="499" cy="438"/>
              <a:chOff x="2040" y="1087"/>
              <a:chExt cx="499" cy="438"/>
            </a:xfrm>
          </p:grpSpPr>
          <p:sp>
            <p:nvSpPr>
              <p:cNvPr id="19587" name="Freeform 73"/>
              <p:cNvSpPr>
                <a:spLocks/>
              </p:cNvSpPr>
              <p:nvPr/>
            </p:nvSpPr>
            <p:spPr bwMode="auto">
              <a:xfrm>
                <a:off x="2040" y="1087"/>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88" name="Freeform 74"/>
              <p:cNvSpPr>
                <a:spLocks/>
              </p:cNvSpPr>
              <p:nvPr/>
            </p:nvSpPr>
            <p:spPr bwMode="auto">
              <a:xfrm flipV="1">
                <a:off x="2040" y="1313"/>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9586" name="Freeform 75"/>
            <p:cNvSpPr>
              <a:spLocks/>
            </p:cNvSpPr>
            <p:nvPr/>
          </p:nvSpPr>
          <p:spPr bwMode="auto">
            <a:xfrm>
              <a:off x="2040" y="1117"/>
              <a:ext cx="211" cy="408"/>
            </a:xfrm>
            <a:custGeom>
              <a:avLst/>
              <a:gdLst>
                <a:gd name="T0" fmla="*/ 0 w 211"/>
                <a:gd name="T1" fmla="*/ 0 h 408"/>
                <a:gd name="T2" fmla="*/ 181 w 211"/>
                <a:gd name="T3" fmla="*/ 136 h 408"/>
                <a:gd name="T4" fmla="*/ 181 w 211"/>
                <a:gd name="T5" fmla="*/ 227 h 408"/>
                <a:gd name="T6" fmla="*/ 0 w 211"/>
                <a:gd name="T7" fmla="*/ 408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9468" name="Group 76"/>
          <p:cNvGrpSpPr>
            <a:grpSpLocks/>
          </p:cNvGrpSpPr>
          <p:nvPr/>
        </p:nvGrpSpPr>
        <p:grpSpPr bwMode="auto">
          <a:xfrm rot="-5400000">
            <a:off x="1027906" y="3229769"/>
            <a:ext cx="320675" cy="287338"/>
            <a:chOff x="1315" y="3521"/>
            <a:chExt cx="431" cy="318"/>
          </a:xfrm>
        </p:grpSpPr>
        <p:sp>
          <p:nvSpPr>
            <p:cNvPr id="19581" name="Line 77"/>
            <p:cNvSpPr>
              <a:spLocks noChangeShapeType="1"/>
            </p:cNvSpPr>
            <p:nvPr/>
          </p:nvSpPr>
          <p:spPr bwMode="auto">
            <a:xfrm>
              <a:off x="1315" y="3521"/>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82" name="Line 78"/>
            <p:cNvSpPr>
              <a:spLocks noChangeShapeType="1"/>
            </p:cNvSpPr>
            <p:nvPr/>
          </p:nvSpPr>
          <p:spPr bwMode="auto">
            <a:xfrm>
              <a:off x="1315" y="3839"/>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83" name="Freeform 79"/>
            <p:cNvSpPr>
              <a:spLocks/>
            </p:cNvSpPr>
            <p:nvPr/>
          </p:nvSpPr>
          <p:spPr bwMode="auto">
            <a:xfrm>
              <a:off x="1587" y="3521"/>
              <a:ext cx="159" cy="318"/>
            </a:xfrm>
            <a:custGeom>
              <a:avLst/>
              <a:gdLst>
                <a:gd name="T0" fmla="*/ 0 w 159"/>
                <a:gd name="T1" fmla="*/ 0 h 318"/>
                <a:gd name="T2" fmla="*/ 136 w 159"/>
                <a:gd name="T3" fmla="*/ 91 h 318"/>
                <a:gd name="T4" fmla="*/ 136 w 159"/>
                <a:gd name="T5" fmla="*/ 227 h 318"/>
                <a:gd name="T6" fmla="*/ 0 w 159"/>
                <a:gd name="T7" fmla="*/ 318 h 3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9" h="318">
                  <a:moveTo>
                    <a:pt x="0" y="0"/>
                  </a:moveTo>
                  <a:cubicBezTo>
                    <a:pt x="56" y="26"/>
                    <a:pt x="113" y="53"/>
                    <a:pt x="136" y="91"/>
                  </a:cubicBezTo>
                  <a:cubicBezTo>
                    <a:pt x="159" y="129"/>
                    <a:pt x="159" y="189"/>
                    <a:pt x="136" y="227"/>
                  </a:cubicBezTo>
                  <a:cubicBezTo>
                    <a:pt x="113" y="265"/>
                    <a:pt x="23" y="295"/>
                    <a:pt x="0" y="31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84" name="Line 80"/>
            <p:cNvSpPr>
              <a:spLocks noChangeShapeType="1"/>
            </p:cNvSpPr>
            <p:nvPr/>
          </p:nvSpPr>
          <p:spPr bwMode="auto">
            <a:xfrm>
              <a:off x="1315" y="3521"/>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9469" name="Group 81"/>
          <p:cNvGrpSpPr>
            <a:grpSpLocks/>
          </p:cNvGrpSpPr>
          <p:nvPr/>
        </p:nvGrpSpPr>
        <p:grpSpPr bwMode="auto">
          <a:xfrm rot="-5400000">
            <a:off x="1388269" y="3229769"/>
            <a:ext cx="320675" cy="287337"/>
            <a:chOff x="1315" y="3521"/>
            <a:chExt cx="431" cy="318"/>
          </a:xfrm>
        </p:grpSpPr>
        <p:sp>
          <p:nvSpPr>
            <p:cNvPr id="19577" name="Line 82"/>
            <p:cNvSpPr>
              <a:spLocks noChangeShapeType="1"/>
            </p:cNvSpPr>
            <p:nvPr/>
          </p:nvSpPr>
          <p:spPr bwMode="auto">
            <a:xfrm>
              <a:off x="1315" y="3521"/>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78" name="Line 83"/>
            <p:cNvSpPr>
              <a:spLocks noChangeShapeType="1"/>
            </p:cNvSpPr>
            <p:nvPr/>
          </p:nvSpPr>
          <p:spPr bwMode="auto">
            <a:xfrm>
              <a:off x="1315" y="3839"/>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79" name="Freeform 84"/>
            <p:cNvSpPr>
              <a:spLocks/>
            </p:cNvSpPr>
            <p:nvPr/>
          </p:nvSpPr>
          <p:spPr bwMode="auto">
            <a:xfrm>
              <a:off x="1587" y="3521"/>
              <a:ext cx="159" cy="318"/>
            </a:xfrm>
            <a:custGeom>
              <a:avLst/>
              <a:gdLst>
                <a:gd name="T0" fmla="*/ 0 w 159"/>
                <a:gd name="T1" fmla="*/ 0 h 318"/>
                <a:gd name="T2" fmla="*/ 136 w 159"/>
                <a:gd name="T3" fmla="*/ 91 h 318"/>
                <a:gd name="T4" fmla="*/ 136 w 159"/>
                <a:gd name="T5" fmla="*/ 227 h 318"/>
                <a:gd name="T6" fmla="*/ 0 w 159"/>
                <a:gd name="T7" fmla="*/ 318 h 3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9" h="318">
                  <a:moveTo>
                    <a:pt x="0" y="0"/>
                  </a:moveTo>
                  <a:cubicBezTo>
                    <a:pt x="56" y="26"/>
                    <a:pt x="113" y="53"/>
                    <a:pt x="136" y="91"/>
                  </a:cubicBezTo>
                  <a:cubicBezTo>
                    <a:pt x="159" y="129"/>
                    <a:pt x="159" y="189"/>
                    <a:pt x="136" y="227"/>
                  </a:cubicBezTo>
                  <a:cubicBezTo>
                    <a:pt x="113" y="265"/>
                    <a:pt x="23" y="295"/>
                    <a:pt x="0" y="31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80" name="Line 85"/>
            <p:cNvSpPr>
              <a:spLocks noChangeShapeType="1"/>
            </p:cNvSpPr>
            <p:nvPr/>
          </p:nvSpPr>
          <p:spPr bwMode="auto">
            <a:xfrm>
              <a:off x="1315" y="3521"/>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9470" name="Group 86"/>
          <p:cNvGrpSpPr>
            <a:grpSpLocks/>
          </p:cNvGrpSpPr>
          <p:nvPr/>
        </p:nvGrpSpPr>
        <p:grpSpPr bwMode="auto">
          <a:xfrm rot="-5400000">
            <a:off x="1748631" y="3229769"/>
            <a:ext cx="320675" cy="287338"/>
            <a:chOff x="1315" y="3521"/>
            <a:chExt cx="431" cy="318"/>
          </a:xfrm>
        </p:grpSpPr>
        <p:sp>
          <p:nvSpPr>
            <p:cNvPr id="19573" name="Line 87"/>
            <p:cNvSpPr>
              <a:spLocks noChangeShapeType="1"/>
            </p:cNvSpPr>
            <p:nvPr/>
          </p:nvSpPr>
          <p:spPr bwMode="auto">
            <a:xfrm>
              <a:off x="1315" y="3521"/>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74" name="Line 88"/>
            <p:cNvSpPr>
              <a:spLocks noChangeShapeType="1"/>
            </p:cNvSpPr>
            <p:nvPr/>
          </p:nvSpPr>
          <p:spPr bwMode="auto">
            <a:xfrm>
              <a:off x="1315" y="3839"/>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75" name="Freeform 89"/>
            <p:cNvSpPr>
              <a:spLocks/>
            </p:cNvSpPr>
            <p:nvPr/>
          </p:nvSpPr>
          <p:spPr bwMode="auto">
            <a:xfrm>
              <a:off x="1587" y="3521"/>
              <a:ext cx="159" cy="318"/>
            </a:xfrm>
            <a:custGeom>
              <a:avLst/>
              <a:gdLst>
                <a:gd name="T0" fmla="*/ 0 w 159"/>
                <a:gd name="T1" fmla="*/ 0 h 318"/>
                <a:gd name="T2" fmla="*/ 136 w 159"/>
                <a:gd name="T3" fmla="*/ 91 h 318"/>
                <a:gd name="T4" fmla="*/ 136 w 159"/>
                <a:gd name="T5" fmla="*/ 227 h 318"/>
                <a:gd name="T6" fmla="*/ 0 w 159"/>
                <a:gd name="T7" fmla="*/ 318 h 3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9" h="318">
                  <a:moveTo>
                    <a:pt x="0" y="0"/>
                  </a:moveTo>
                  <a:cubicBezTo>
                    <a:pt x="56" y="26"/>
                    <a:pt x="113" y="53"/>
                    <a:pt x="136" y="91"/>
                  </a:cubicBezTo>
                  <a:cubicBezTo>
                    <a:pt x="159" y="129"/>
                    <a:pt x="159" y="189"/>
                    <a:pt x="136" y="227"/>
                  </a:cubicBezTo>
                  <a:cubicBezTo>
                    <a:pt x="113" y="265"/>
                    <a:pt x="23" y="295"/>
                    <a:pt x="0" y="31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76" name="Line 90"/>
            <p:cNvSpPr>
              <a:spLocks noChangeShapeType="1"/>
            </p:cNvSpPr>
            <p:nvPr/>
          </p:nvSpPr>
          <p:spPr bwMode="auto">
            <a:xfrm>
              <a:off x="1315" y="3521"/>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9471" name="Group 91"/>
          <p:cNvGrpSpPr>
            <a:grpSpLocks/>
          </p:cNvGrpSpPr>
          <p:nvPr/>
        </p:nvGrpSpPr>
        <p:grpSpPr bwMode="auto">
          <a:xfrm rot="-5400000">
            <a:off x="2108994" y="3229769"/>
            <a:ext cx="320675" cy="287337"/>
            <a:chOff x="1315" y="3521"/>
            <a:chExt cx="431" cy="318"/>
          </a:xfrm>
        </p:grpSpPr>
        <p:sp>
          <p:nvSpPr>
            <p:cNvPr id="19569" name="Line 92"/>
            <p:cNvSpPr>
              <a:spLocks noChangeShapeType="1"/>
            </p:cNvSpPr>
            <p:nvPr/>
          </p:nvSpPr>
          <p:spPr bwMode="auto">
            <a:xfrm>
              <a:off x="1315" y="3521"/>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70" name="Line 93"/>
            <p:cNvSpPr>
              <a:spLocks noChangeShapeType="1"/>
            </p:cNvSpPr>
            <p:nvPr/>
          </p:nvSpPr>
          <p:spPr bwMode="auto">
            <a:xfrm>
              <a:off x="1315" y="3839"/>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71" name="Freeform 94"/>
            <p:cNvSpPr>
              <a:spLocks/>
            </p:cNvSpPr>
            <p:nvPr/>
          </p:nvSpPr>
          <p:spPr bwMode="auto">
            <a:xfrm>
              <a:off x="1587" y="3521"/>
              <a:ext cx="159" cy="318"/>
            </a:xfrm>
            <a:custGeom>
              <a:avLst/>
              <a:gdLst>
                <a:gd name="T0" fmla="*/ 0 w 159"/>
                <a:gd name="T1" fmla="*/ 0 h 318"/>
                <a:gd name="T2" fmla="*/ 136 w 159"/>
                <a:gd name="T3" fmla="*/ 91 h 318"/>
                <a:gd name="T4" fmla="*/ 136 w 159"/>
                <a:gd name="T5" fmla="*/ 227 h 318"/>
                <a:gd name="T6" fmla="*/ 0 w 159"/>
                <a:gd name="T7" fmla="*/ 318 h 3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9" h="318">
                  <a:moveTo>
                    <a:pt x="0" y="0"/>
                  </a:moveTo>
                  <a:cubicBezTo>
                    <a:pt x="56" y="26"/>
                    <a:pt x="113" y="53"/>
                    <a:pt x="136" y="91"/>
                  </a:cubicBezTo>
                  <a:cubicBezTo>
                    <a:pt x="159" y="129"/>
                    <a:pt x="159" y="189"/>
                    <a:pt x="136" y="227"/>
                  </a:cubicBezTo>
                  <a:cubicBezTo>
                    <a:pt x="113" y="265"/>
                    <a:pt x="23" y="295"/>
                    <a:pt x="0" y="31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72" name="Line 95"/>
            <p:cNvSpPr>
              <a:spLocks noChangeShapeType="1"/>
            </p:cNvSpPr>
            <p:nvPr/>
          </p:nvSpPr>
          <p:spPr bwMode="auto">
            <a:xfrm>
              <a:off x="1315" y="3521"/>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9472" name="Group 96"/>
          <p:cNvGrpSpPr>
            <a:grpSpLocks/>
          </p:cNvGrpSpPr>
          <p:nvPr/>
        </p:nvGrpSpPr>
        <p:grpSpPr bwMode="auto">
          <a:xfrm rot="-5400000">
            <a:off x="2469356" y="3229769"/>
            <a:ext cx="320675" cy="287338"/>
            <a:chOff x="1315" y="3521"/>
            <a:chExt cx="431" cy="318"/>
          </a:xfrm>
        </p:grpSpPr>
        <p:sp>
          <p:nvSpPr>
            <p:cNvPr id="19565" name="Line 97"/>
            <p:cNvSpPr>
              <a:spLocks noChangeShapeType="1"/>
            </p:cNvSpPr>
            <p:nvPr/>
          </p:nvSpPr>
          <p:spPr bwMode="auto">
            <a:xfrm>
              <a:off x="1315" y="3521"/>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66" name="Line 98"/>
            <p:cNvSpPr>
              <a:spLocks noChangeShapeType="1"/>
            </p:cNvSpPr>
            <p:nvPr/>
          </p:nvSpPr>
          <p:spPr bwMode="auto">
            <a:xfrm>
              <a:off x="1315" y="3839"/>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67" name="Freeform 99"/>
            <p:cNvSpPr>
              <a:spLocks/>
            </p:cNvSpPr>
            <p:nvPr/>
          </p:nvSpPr>
          <p:spPr bwMode="auto">
            <a:xfrm>
              <a:off x="1587" y="3521"/>
              <a:ext cx="159" cy="318"/>
            </a:xfrm>
            <a:custGeom>
              <a:avLst/>
              <a:gdLst>
                <a:gd name="T0" fmla="*/ 0 w 159"/>
                <a:gd name="T1" fmla="*/ 0 h 318"/>
                <a:gd name="T2" fmla="*/ 136 w 159"/>
                <a:gd name="T3" fmla="*/ 91 h 318"/>
                <a:gd name="T4" fmla="*/ 136 w 159"/>
                <a:gd name="T5" fmla="*/ 227 h 318"/>
                <a:gd name="T6" fmla="*/ 0 w 159"/>
                <a:gd name="T7" fmla="*/ 318 h 3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9" h="318">
                  <a:moveTo>
                    <a:pt x="0" y="0"/>
                  </a:moveTo>
                  <a:cubicBezTo>
                    <a:pt x="56" y="26"/>
                    <a:pt x="113" y="53"/>
                    <a:pt x="136" y="91"/>
                  </a:cubicBezTo>
                  <a:cubicBezTo>
                    <a:pt x="159" y="129"/>
                    <a:pt x="159" y="189"/>
                    <a:pt x="136" y="227"/>
                  </a:cubicBezTo>
                  <a:cubicBezTo>
                    <a:pt x="113" y="265"/>
                    <a:pt x="23" y="295"/>
                    <a:pt x="0" y="31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68" name="Line 100"/>
            <p:cNvSpPr>
              <a:spLocks noChangeShapeType="1"/>
            </p:cNvSpPr>
            <p:nvPr/>
          </p:nvSpPr>
          <p:spPr bwMode="auto">
            <a:xfrm>
              <a:off x="1315" y="3521"/>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9473" name="Group 101"/>
          <p:cNvGrpSpPr>
            <a:grpSpLocks/>
          </p:cNvGrpSpPr>
          <p:nvPr/>
        </p:nvGrpSpPr>
        <p:grpSpPr bwMode="auto">
          <a:xfrm rot="-5400000">
            <a:off x="2828131" y="3229769"/>
            <a:ext cx="320675" cy="287338"/>
            <a:chOff x="1315" y="3521"/>
            <a:chExt cx="431" cy="318"/>
          </a:xfrm>
        </p:grpSpPr>
        <p:sp>
          <p:nvSpPr>
            <p:cNvPr id="19561" name="Line 102"/>
            <p:cNvSpPr>
              <a:spLocks noChangeShapeType="1"/>
            </p:cNvSpPr>
            <p:nvPr/>
          </p:nvSpPr>
          <p:spPr bwMode="auto">
            <a:xfrm>
              <a:off x="1315" y="3521"/>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62" name="Line 103"/>
            <p:cNvSpPr>
              <a:spLocks noChangeShapeType="1"/>
            </p:cNvSpPr>
            <p:nvPr/>
          </p:nvSpPr>
          <p:spPr bwMode="auto">
            <a:xfrm>
              <a:off x="1315" y="3839"/>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63" name="Freeform 104"/>
            <p:cNvSpPr>
              <a:spLocks/>
            </p:cNvSpPr>
            <p:nvPr/>
          </p:nvSpPr>
          <p:spPr bwMode="auto">
            <a:xfrm>
              <a:off x="1587" y="3521"/>
              <a:ext cx="159" cy="318"/>
            </a:xfrm>
            <a:custGeom>
              <a:avLst/>
              <a:gdLst>
                <a:gd name="T0" fmla="*/ 0 w 159"/>
                <a:gd name="T1" fmla="*/ 0 h 318"/>
                <a:gd name="T2" fmla="*/ 136 w 159"/>
                <a:gd name="T3" fmla="*/ 91 h 318"/>
                <a:gd name="T4" fmla="*/ 136 w 159"/>
                <a:gd name="T5" fmla="*/ 227 h 318"/>
                <a:gd name="T6" fmla="*/ 0 w 159"/>
                <a:gd name="T7" fmla="*/ 318 h 3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9" h="318">
                  <a:moveTo>
                    <a:pt x="0" y="0"/>
                  </a:moveTo>
                  <a:cubicBezTo>
                    <a:pt x="56" y="26"/>
                    <a:pt x="113" y="53"/>
                    <a:pt x="136" y="91"/>
                  </a:cubicBezTo>
                  <a:cubicBezTo>
                    <a:pt x="159" y="129"/>
                    <a:pt x="159" y="189"/>
                    <a:pt x="136" y="227"/>
                  </a:cubicBezTo>
                  <a:cubicBezTo>
                    <a:pt x="113" y="265"/>
                    <a:pt x="23" y="295"/>
                    <a:pt x="0" y="31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64" name="Line 105"/>
            <p:cNvSpPr>
              <a:spLocks noChangeShapeType="1"/>
            </p:cNvSpPr>
            <p:nvPr/>
          </p:nvSpPr>
          <p:spPr bwMode="auto">
            <a:xfrm>
              <a:off x="1315" y="3521"/>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9474" name="Group 106"/>
          <p:cNvGrpSpPr>
            <a:grpSpLocks/>
          </p:cNvGrpSpPr>
          <p:nvPr/>
        </p:nvGrpSpPr>
        <p:grpSpPr bwMode="auto">
          <a:xfrm rot="-5400000">
            <a:off x="3186906" y="3229769"/>
            <a:ext cx="320675" cy="287338"/>
            <a:chOff x="1315" y="3521"/>
            <a:chExt cx="431" cy="318"/>
          </a:xfrm>
        </p:grpSpPr>
        <p:sp>
          <p:nvSpPr>
            <p:cNvPr id="19557" name="Line 107"/>
            <p:cNvSpPr>
              <a:spLocks noChangeShapeType="1"/>
            </p:cNvSpPr>
            <p:nvPr/>
          </p:nvSpPr>
          <p:spPr bwMode="auto">
            <a:xfrm>
              <a:off x="1315" y="3521"/>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58" name="Line 108"/>
            <p:cNvSpPr>
              <a:spLocks noChangeShapeType="1"/>
            </p:cNvSpPr>
            <p:nvPr/>
          </p:nvSpPr>
          <p:spPr bwMode="auto">
            <a:xfrm>
              <a:off x="1315" y="3839"/>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59" name="Freeform 109"/>
            <p:cNvSpPr>
              <a:spLocks/>
            </p:cNvSpPr>
            <p:nvPr/>
          </p:nvSpPr>
          <p:spPr bwMode="auto">
            <a:xfrm>
              <a:off x="1587" y="3521"/>
              <a:ext cx="159" cy="318"/>
            </a:xfrm>
            <a:custGeom>
              <a:avLst/>
              <a:gdLst>
                <a:gd name="T0" fmla="*/ 0 w 159"/>
                <a:gd name="T1" fmla="*/ 0 h 318"/>
                <a:gd name="T2" fmla="*/ 136 w 159"/>
                <a:gd name="T3" fmla="*/ 91 h 318"/>
                <a:gd name="T4" fmla="*/ 136 w 159"/>
                <a:gd name="T5" fmla="*/ 227 h 318"/>
                <a:gd name="T6" fmla="*/ 0 w 159"/>
                <a:gd name="T7" fmla="*/ 318 h 3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9" h="318">
                  <a:moveTo>
                    <a:pt x="0" y="0"/>
                  </a:moveTo>
                  <a:cubicBezTo>
                    <a:pt x="56" y="26"/>
                    <a:pt x="113" y="53"/>
                    <a:pt x="136" y="91"/>
                  </a:cubicBezTo>
                  <a:cubicBezTo>
                    <a:pt x="159" y="129"/>
                    <a:pt x="159" y="189"/>
                    <a:pt x="136" y="227"/>
                  </a:cubicBezTo>
                  <a:cubicBezTo>
                    <a:pt x="113" y="265"/>
                    <a:pt x="23" y="295"/>
                    <a:pt x="0" y="31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60" name="Line 110"/>
            <p:cNvSpPr>
              <a:spLocks noChangeShapeType="1"/>
            </p:cNvSpPr>
            <p:nvPr/>
          </p:nvSpPr>
          <p:spPr bwMode="auto">
            <a:xfrm>
              <a:off x="1315" y="3521"/>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9475" name="Line 111"/>
          <p:cNvSpPr>
            <a:spLocks noChangeShapeType="1"/>
          </p:cNvSpPr>
          <p:nvPr/>
        </p:nvSpPr>
        <p:spPr bwMode="auto">
          <a:xfrm>
            <a:off x="755650" y="3500438"/>
            <a:ext cx="0" cy="2303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76" name="Line 112"/>
          <p:cNvSpPr>
            <a:spLocks noChangeShapeType="1"/>
          </p:cNvSpPr>
          <p:nvPr/>
        </p:nvSpPr>
        <p:spPr bwMode="auto">
          <a:xfrm>
            <a:off x="1116013" y="3500438"/>
            <a:ext cx="0" cy="2303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77" name="Line 113"/>
          <p:cNvSpPr>
            <a:spLocks noChangeShapeType="1"/>
          </p:cNvSpPr>
          <p:nvPr/>
        </p:nvSpPr>
        <p:spPr bwMode="auto">
          <a:xfrm>
            <a:off x="1476375" y="3500438"/>
            <a:ext cx="0" cy="2303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78" name="Line 114"/>
          <p:cNvSpPr>
            <a:spLocks noChangeShapeType="1"/>
          </p:cNvSpPr>
          <p:nvPr/>
        </p:nvSpPr>
        <p:spPr bwMode="auto">
          <a:xfrm>
            <a:off x="2197100" y="3500438"/>
            <a:ext cx="0" cy="2303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79" name="Line 115"/>
          <p:cNvSpPr>
            <a:spLocks noChangeShapeType="1"/>
          </p:cNvSpPr>
          <p:nvPr/>
        </p:nvSpPr>
        <p:spPr bwMode="auto">
          <a:xfrm>
            <a:off x="2917825" y="3500438"/>
            <a:ext cx="0" cy="2303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0" name="Line 116"/>
          <p:cNvSpPr>
            <a:spLocks noChangeShapeType="1"/>
          </p:cNvSpPr>
          <p:nvPr/>
        </p:nvSpPr>
        <p:spPr bwMode="auto">
          <a:xfrm>
            <a:off x="1835150" y="3500438"/>
            <a:ext cx="0" cy="2303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1" name="Line 117"/>
          <p:cNvSpPr>
            <a:spLocks noChangeShapeType="1"/>
          </p:cNvSpPr>
          <p:nvPr/>
        </p:nvSpPr>
        <p:spPr bwMode="auto">
          <a:xfrm>
            <a:off x="2555875" y="3500438"/>
            <a:ext cx="0" cy="2303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2" name="Line 118"/>
          <p:cNvSpPr>
            <a:spLocks noChangeShapeType="1"/>
          </p:cNvSpPr>
          <p:nvPr/>
        </p:nvSpPr>
        <p:spPr bwMode="auto">
          <a:xfrm>
            <a:off x="3276600" y="3500438"/>
            <a:ext cx="0" cy="2303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3" name="Line 119"/>
          <p:cNvSpPr>
            <a:spLocks noChangeShapeType="1"/>
          </p:cNvSpPr>
          <p:nvPr/>
        </p:nvSpPr>
        <p:spPr bwMode="auto">
          <a:xfrm>
            <a:off x="4643438" y="3500438"/>
            <a:ext cx="0" cy="14414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4" name="Line 120"/>
          <p:cNvSpPr>
            <a:spLocks noChangeShapeType="1"/>
          </p:cNvSpPr>
          <p:nvPr/>
        </p:nvSpPr>
        <p:spPr bwMode="auto">
          <a:xfrm>
            <a:off x="5148263" y="3500438"/>
            <a:ext cx="0" cy="15128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5" name="Line 121"/>
          <p:cNvSpPr>
            <a:spLocks noChangeShapeType="1"/>
          </p:cNvSpPr>
          <p:nvPr/>
        </p:nvSpPr>
        <p:spPr bwMode="auto">
          <a:xfrm flipH="1">
            <a:off x="5651500" y="3500438"/>
            <a:ext cx="1588" cy="15843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6" name="Line 122"/>
          <p:cNvSpPr>
            <a:spLocks noChangeShapeType="1"/>
          </p:cNvSpPr>
          <p:nvPr/>
        </p:nvSpPr>
        <p:spPr bwMode="auto">
          <a:xfrm flipH="1">
            <a:off x="6156325" y="3500438"/>
            <a:ext cx="1588" cy="16573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7" name="Line 123"/>
          <p:cNvSpPr>
            <a:spLocks noChangeShapeType="1"/>
          </p:cNvSpPr>
          <p:nvPr/>
        </p:nvSpPr>
        <p:spPr bwMode="auto">
          <a:xfrm flipH="1">
            <a:off x="6659563" y="3500438"/>
            <a:ext cx="3175" cy="17287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8" name="Line 124"/>
          <p:cNvSpPr>
            <a:spLocks noChangeShapeType="1"/>
          </p:cNvSpPr>
          <p:nvPr/>
        </p:nvSpPr>
        <p:spPr bwMode="auto">
          <a:xfrm flipH="1">
            <a:off x="7164388" y="3500438"/>
            <a:ext cx="3175" cy="18002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89" name="Line 125"/>
          <p:cNvSpPr>
            <a:spLocks noChangeShapeType="1"/>
          </p:cNvSpPr>
          <p:nvPr/>
        </p:nvSpPr>
        <p:spPr bwMode="auto">
          <a:xfrm flipH="1">
            <a:off x="7667625" y="3500438"/>
            <a:ext cx="4763" cy="18732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90" name="Line 126"/>
          <p:cNvSpPr>
            <a:spLocks noChangeShapeType="1"/>
          </p:cNvSpPr>
          <p:nvPr/>
        </p:nvSpPr>
        <p:spPr bwMode="auto">
          <a:xfrm flipH="1">
            <a:off x="8172450" y="3500438"/>
            <a:ext cx="4763" cy="19446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91" name="Line 128"/>
          <p:cNvSpPr>
            <a:spLocks noChangeShapeType="1"/>
          </p:cNvSpPr>
          <p:nvPr/>
        </p:nvSpPr>
        <p:spPr bwMode="auto">
          <a:xfrm flipH="1">
            <a:off x="755650" y="4941888"/>
            <a:ext cx="38877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92" name="Line 129"/>
          <p:cNvSpPr>
            <a:spLocks noChangeShapeType="1"/>
          </p:cNvSpPr>
          <p:nvPr/>
        </p:nvSpPr>
        <p:spPr bwMode="auto">
          <a:xfrm>
            <a:off x="1116013" y="5013325"/>
            <a:ext cx="40322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93" name="Line 130"/>
          <p:cNvSpPr>
            <a:spLocks noChangeShapeType="1"/>
          </p:cNvSpPr>
          <p:nvPr/>
        </p:nvSpPr>
        <p:spPr bwMode="auto">
          <a:xfrm>
            <a:off x="1476375" y="5084763"/>
            <a:ext cx="41751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94" name="Line 131"/>
          <p:cNvSpPr>
            <a:spLocks noChangeShapeType="1"/>
          </p:cNvSpPr>
          <p:nvPr/>
        </p:nvSpPr>
        <p:spPr bwMode="auto">
          <a:xfrm>
            <a:off x="1836738" y="5157788"/>
            <a:ext cx="43195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95" name="Line 132"/>
          <p:cNvSpPr>
            <a:spLocks noChangeShapeType="1"/>
          </p:cNvSpPr>
          <p:nvPr/>
        </p:nvSpPr>
        <p:spPr bwMode="auto">
          <a:xfrm>
            <a:off x="2197100" y="5229225"/>
            <a:ext cx="44624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96" name="Line 133"/>
          <p:cNvSpPr>
            <a:spLocks noChangeShapeType="1"/>
          </p:cNvSpPr>
          <p:nvPr/>
        </p:nvSpPr>
        <p:spPr bwMode="auto">
          <a:xfrm>
            <a:off x="2557463" y="5300663"/>
            <a:ext cx="46069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97" name="Line 134"/>
          <p:cNvSpPr>
            <a:spLocks noChangeShapeType="1"/>
          </p:cNvSpPr>
          <p:nvPr/>
        </p:nvSpPr>
        <p:spPr bwMode="auto">
          <a:xfrm>
            <a:off x="2917825" y="5373688"/>
            <a:ext cx="4749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98" name="Line 135"/>
          <p:cNvSpPr>
            <a:spLocks noChangeShapeType="1"/>
          </p:cNvSpPr>
          <p:nvPr/>
        </p:nvSpPr>
        <p:spPr bwMode="auto">
          <a:xfrm>
            <a:off x="3278188" y="5445125"/>
            <a:ext cx="48942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99" name="Line 136"/>
          <p:cNvSpPr>
            <a:spLocks noChangeShapeType="1"/>
          </p:cNvSpPr>
          <p:nvPr/>
        </p:nvSpPr>
        <p:spPr bwMode="auto">
          <a:xfrm>
            <a:off x="4787900" y="3500438"/>
            <a:ext cx="0" cy="2305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00" name="Line 137"/>
          <p:cNvSpPr>
            <a:spLocks noChangeShapeType="1"/>
          </p:cNvSpPr>
          <p:nvPr/>
        </p:nvSpPr>
        <p:spPr bwMode="auto">
          <a:xfrm>
            <a:off x="5292725" y="3500438"/>
            <a:ext cx="0" cy="2305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01" name="Line 138"/>
          <p:cNvSpPr>
            <a:spLocks noChangeShapeType="1"/>
          </p:cNvSpPr>
          <p:nvPr/>
        </p:nvSpPr>
        <p:spPr bwMode="auto">
          <a:xfrm>
            <a:off x="5797550" y="3500438"/>
            <a:ext cx="0" cy="2305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02" name="Line 139"/>
          <p:cNvSpPr>
            <a:spLocks noChangeShapeType="1"/>
          </p:cNvSpPr>
          <p:nvPr/>
        </p:nvSpPr>
        <p:spPr bwMode="auto">
          <a:xfrm>
            <a:off x="6302375" y="3500438"/>
            <a:ext cx="0" cy="2305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03" name="Line 140"/>
          <p:cNvSpPr>
            <a:spLocks noChangeShapeType="1"/>
          </p:cNvSpPr>
          <p:nvPr/>
        </p:nvSpPr>
        <p:spPr bwMode="auto">
          <a:xfrm>
            <a:off x="6807200" y="3500438"/>
            <a:ext cx="0" cy="2305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04" name="Line 141"/>
          <p:cNvSpPr>
            <a:spLocks noChangeShapeType="1"/>
          </p:cNvSpPr>
          <p:nvPr/>
        </p:nvSpPr>
        <p:spPr bwMode="auto">
          <a:xfrm>
            <a:off x="7312025" y="3500438"/>
            <a:ext cx="0" cy="2305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05" name="Line 142"/>
          <p:cNvSpPr>
            <a:spLocks noChangeShapeType="1"/>
          </p:cNvSpPr>
          <p:nvPr/>
        </p:nvSpPr>
        <p:spPr bwMode="auto">
          <a:xfrm>
            <a:off x="7816850" y="3500438"/>
            <a:ext cx="0" cy="2305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06" name="Line 143"/>
          <p:cNvSpPr>
            <a:spLocks noChangeShapeType="1"/>
          </p:cNvSpPr>
          <p:nvPr/>
        </p:nvSpPr>
        <p:spPr bwMode="auto">
          <a:xfrm>
            <a:off x="8321675" y="3500438"/>
            <a:ext cx="0" cy="2305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07" name="Line 144"/>
          <p:cNvSpPr>
            <a:spLocks noChangeShapeType="1"/>
          </p:cNvSpPr>
          <p:nvPr/>
        </p:nvSpPr>
        <p:spPr bwMode="auto">
          <a:xfrm>
            <a:off x="900113" y="4724400"/>
            <a:ext cx="38877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08" name="Line 145"/>
          <p:cNvSpPr>
            <a:spLocks noChangeShapeType="1"/>
          </p:cNvSpPr>
          <p:nvPr/>
        </p:nvSpPr>
        <p:spPr bwMode="auto">
          <a:xfrm>
            <a:off x="1258888" y="4652963"/>
            <a:ext cx="40338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09" name="Line 146"/>
          <p:cNvSpPr>
            <a:spLocks noChangeShapeType="1"/>
          </p:cNvSpPr>
          <p:nvPr/>
        </p:nvSpPr>
        <p:spPr bwMode="auto">
          <a:xfrm>
            <a:off x="1619250" y="4581525"/>
            <a:ext cx="41767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10" name="Line 149"/>
          <p:cNvSpPr>
            <a:spLocks noChangeShapeType="1"/>
          </p:cNvSpPr>
          <p:nvPr/>
        </p:nvSpPr>
        <p:spPr bwMode="auto">
          <a:xfrm>
            <a:off x="2700338" y="4365625"/>
            <a:ext cx="46085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11" name="Line 150"/>
          <p:cNvSpPr>
            <a:spLocks noChangeShapeType="1"/>
          </p:cNvSpPr>
          <p:nvPr/>
        </p:nvSpPr>
        <p:spPr bwMode="auto">
          <a:xfrm>
            <a:off x="3059113" y="4292600"/>
            <a:ext cx="47529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12" name="Line 152"/>
          <p:cNvSpPr>
            <a:spLocks noChangeShapeType="1"/>
          </p:cNvSpPr>
          <p:nvPr/>
        </p:nvSpPr>
        <p:spPr bwMode="auto">
          <a:xfrm flipH="1" flipV="1">
            <a:off x="2339975" y="4437063"/>
            <a:ext cx="44640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13" name="Line 153"/>
          <p:cNvSpPr>
            <a:spLocks noChangeShapeType="1"/>
          </p:cNvSpPr>
          <p:nvPr/>
        </p:nvSpPr>
        <p:spPr bwMode="auto">
          <a:xfrm flipH="1" flipV="1">
            <a:off x="1979613" y="4508500"/>
            <a:ext cx="43195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14" name="Line 154"/>
          <p:cNvSpPr>
            <a:spLocks noChangeShapeType="1"/>
          </p:cNvSpPr>
          <p:nvPr/>
        </p:nvSpPr>
        <p:spPr bwMode="auto">
          <a:xfrm>
            <a:off x="900113" y="3500438"/>
            <a:ext cx="0" cy="12239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15" name="Line 155"/>
          <p:cNvSpPr>
            <a:spLocks noChangeShapeType="1"/>
          </p:cNvSpPr>
          <p:nvPr/>
        </p:nvSpPr>
        <p:spPr bwMode="auto">
          <a:xfrm flipV="1">
            <a:off x="1258888" y="3500438"/>
            <a:ext cx="0" cy="1152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16" name="Line 156"/>
          <p:cNvSpPr>
            <a:spLocks noChangeShapeType="1"/>
          </p:cNvSpPr>
          <p:nvPr/>
        </p:nvSpPr>
        <p:spPr bwMode="auto">
          <a:xfrm flipV="1">
            <a:off x="1619250" y="3500438"/>
            <a:ext cx="0" cy="10810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17" name="Line 157"/>
          <p:cNvSpPr>
            <a:spLocks noChangeShapeType="1"/>
          </p:cNvSpPr>
          <p:nvPr/>
        </p:nvSpPr>
        <p:spPr bwMode="auto">
          <a:xfrm flipV="1">
            <a:off x="1979613" y="3500438"/>
            <a:ext cx="0" cy="1008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18" name="Line 158"/>
          <p:cNvSpPr>
            <a:spLocks noChangeShapeType="1"/>
          </p:cNvSpPr>
          <p:nvPr/>
        </p:nvSpPr>
        <p:spPr bwMode="auto">
          <a:xfrm flipV="1">
            <a:off x="2339975" y="3500438"/>
            <a:ext cx="0"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19" name="Line 159"/>
          <p:cNvSpPr>
            <a:spLocks noChangeShapeType="1"/>
          </p:cNvSpPr>
          <p:nvPr/>
        </p:nvSpPr>
        <p:spPr bwMode="auto">
          <a:xfrm flipV="1">
            <a:off x="2700338" y="3500438"/>
            <a:ext cx="0" cy="8651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20" name="Line 160"/>
          <p:cNvSpPr>
            <a:spLocks noChangeShapeType="1"/>
          </p:cNvSpPr>
          <p:nvPr/>
        </p:nvSpPr>
        <p:spPr bwMode="auto">
          <a:xfrm flipV="1">
            <a:off x="3059113" y="3500438"/>
            <a:ext cx="0" cy="7921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21" name="Line 161"/>
          <p:cNvSpPr>
            <a:spLocks noChangeShapeType="1"/>
          </p:cNvSpPr>
          <p:nvPr/>
        </p:nvSpPr>
        <p:spPr bwMode="auto">
          <a:xfrm>
            <a:off x="3419475" y="3500438"/>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22" name="Line 162"/>
          <p:cNvSpPr>
            <a:spLocks noChangeShapeType="1"/>
          </p:cNvSpPr>
          <p:nvPr/>
        </p:nvSpPr>
        <p:spPr bwMode="auto">
          <a:xfrm>
            <a:off x="3419475" y="4221163"/>
            <a:ext cx="48974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23" name="Line 163"/>
          <p:cNvSpPr>
            <a:spLocks noChangeShapeType="1"/>
          </p:cNvSpPr>
          <p:nvPr/>
        </p:nvSpPr>
        <p:spPr bwMode="auto">
          <a:xfrm flipV="1">
            <a:off x="827088" y="28527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24" name="Line 164"/>
          <p:cNvSpPr>
            <a:spLocks noChangeShapeType="1"/>
          </p:cNvSpPr>
          <p:nvPr/>
        </p:nvSpPr>
        <p:spPr bwMode="auto">
          <a:xfrm flipV="1">
            <a:off x="1187450" y="28527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25" name="Line 165"/>
          <p:cNvSpPr>
            <a:spLocks noChangeShapeType="1"/>
          </p:cNvSpPr>
          <p:nvPr/>
        </p:nvSpPr>
        <p:spPr bwMode="auto">
          <a:xfrm flipV="1">
            <a:off x="1547813" y="28527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26" name="Line 166"/>
          <p:cNvSpPr>
            <a:spLocks noChangeShapeType="1"/>
          </p:cNvSpPr>
          <p:nvPr/>
        </p:nvSpPr>
        <p:spPr bwMode="auto">
          <a:xfrm flipV="1">
            <a:off x="1908175" y="28527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27" name="Line 167"/>
          <p:cNvSpPr>
            <a:spLocks noChangeShapeType="1"/>
          </p:cNvSpPr>
          <p:nvPr/>
        </p:nvSpPr>
        <p:spPr bwMode="auto">
          <a:xfrm flipV="1">
            <a:off x="2268538" y="28527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28" name="Line 168"/>
          <p:cNvSpPr>
            <a:spLocks noChangeShapeType="1"/>
          </p:cNvSpPr>
          <p:nvPr/>
        </p:nvSpPr>
        <p:spPr bwMode="auto">
          <a:xfrm flipV="1">
            <a:off x="2628900" y="28527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29" name="Line 169"/>
          <p:cNvSpPr>
            <a:spLocks noChangeShapeType="1"/>
          </p:cNvSpPr>
          <p:nvPr/>
        </p:nvSpPr>
        <p:spPr bwMode="auto">
          <a:xfrm flipV="1">
            <a:off x="2989263" y="28527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30" name="Line 170"/>
          <p:cNvSpPr>
            <a:spLocks noChangeShapeType="1"/>
          </p:cNvSpPr>
          <p:nvPr/>
        </p:nvSpPr>
        <p:spPr bwMode="auto">
          <a:xfrm flipV="1">
            <a:off x="3349625" y="28527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31" name="Line 171"/>
          <p:cNvSpPr>
            <a:spLocks noChangeShapeType="1"/>
          </p:cNvSpPr>
          <p:nvPr/>
        </p:nvSpPr>
        <p:spPr bwMode="auto">
          <a:xfrm flipV="1">
            <a:off x="4716463" y="28527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32" name="Line 172"/>
          <p:cNvSpPr>
            <a:spLocks noChangeShapeType="1"/>
          </p:cNvSpPr>
          <p:nvPr/>
        </p:nvSpPr>
        <p:spPr bwMode="auto">
          <a:xfrm flipV="1">
            <a:off x="5219700" y="28527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33" name="Line 173"/>
          <p:cNvSpPr>
            <a:spLocks noChangeShapeType="1"/>
          </p:cNvSpPr>
          <p:nvPr/>
        </p:nvSpPr>
        <p:spPr bwMode="auto">
          <a:xfrm flipV="1">
            <a:off x="5722938" y="28527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34" name="Line 174"/>
          <p:cNvSpPr>
            <a:spLocks noChangeShapeType="1"/>
          </p:cNvSpPr>
          <p:nvPr/>
        </p:nvSpPr>
        <p:spPr bwMode="auto">
          <a:xfrm flipV="1">
            <a:off x="6226175" y="28527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35" name="Line 175"/>
          <p:cNvSpPr>
            <a:spLocks noChangeShapeType="1"/>
          </p:cNvSpPr>
          <p:nvPr/>
        </p:nvSpPr>
        <p:spPr bwMode="auto">
          <a:xfrm flipV="1">
            <a:off x="6729413" y="28527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36" name="Line 176"/>
          <p:cNvSpPr>
            <a:spLocks noChangeShapeType="1"/>
          </p:cNvSpPr>
          <p:nvPr/>
        </p:nvSpPr>
        <p:spPr bwMode="auto">
          <a:xfrm flipV="1">
            <a:off x="7232650" y="28527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37" name="Line 177"/>
          <p:cNvSpPr>
            <a:spLocks noChangeShapeType="1"/>
          </p:cNvSpPr>
          <p:nvPr/>
        </p:nvSpPr>
        <p:spPr bwMode="auto">
          <a:xfrm flipV="1">
            <a:off x="7735888" y="28527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38" name="Line 178"/>
          <p:cNvSpPr>
            <a:spLocks noChangeShapeType="1"/>
          </p:cNvSpPr>
          <p:nvPr/>
        </p:nvSpPr>
        <p:spPr bwMode="auto">
          <a:xfrm flipV="1">
            <a:off x="8239125" y="28527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39" name="Text Box 179"/>
          <p:cNvSpPr txBox="1">
            <a:spLocks noChangeArrowheads="1"/>
          </p:cNvSpPr>
          <p:nvPr/>
        </p:nvSpPr>
        <p:spPr bwMode="auto">
          <a:xfrm>
            <a:off x="468313" y="5876925"/>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A0</a:t>
            </a:r>
          </a:p>
        </p:txBody>
      </p:sp>
      <p:sp>
        <p:nvSpPr>
          <p:cNvPr id="19540" name="Text Box 180"/>
          <p:cNvSpPr txBox="1">
            <a:spLocks noChangeArrowheads="1"/>
          </p:cNvSpPr>
          <p:nvPr/>
        </p:nvSpPr>
        <p:spPr bwMode="auto">
          <a:xfrm>
            <a:off x="827088" y="5876925"/>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A1</a:t>
            </a:r>
          </a:p>
        </p:txBody>
      </p:sp>
      <p:sp>
        <p:nvSpPr>
          <p:cNvPr id="19541" name="Text Box 181"/>
          <p:cNvSpPr txBox="1">
            <a:spLocks noChangeArrowheads="1"/>
          </p:cNvSpPr>
          <p:nvPr/>
        </p:nvSpPr>
        <p:spPr bwMode="auto">
          <a:xfrm>
            <a:off x="1216025" y="5876925"/>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A2</a:t>
            </a:r>
          </a:p>
        </p:txBody>
      </p:sp>
      <p:sp>
        <p:nvSpPr>
          <p:cNvPr id="19542" name="Text Box 182"/>
          <p:cNvSpPr txBox="1">
            <a:spLocks noChangeArrowheads="1"/>
          </p:cNvSpPr>
          <p:nvPr/>
        </p:nvSpPr>
        <p:spPr bwMode="auto">
          <a:xfrm>
            <a:off x="1574800" y="5876925"/>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A3</a:t>
            </a:r>
          </a:p>
        </p:txBody>
      </p:sp>
      <p:sp>
        <p:nvSpPr>
          <p:cNvPr id="19543" name="Text Box 183"/>
          <p:cNvSpPr txBox="1">
            <a:spLocks noChangeArrowheads="1"/>
          </p:cNvSpPr>
          <p:nvPr/>
        </p:nvSpPr>
        <p:spPr bwMode="auto">
          <a:xfrm>
            <a:off x="1935163" y="5876925"/>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A4</a:t>
            </a:r>
          </a:p>
        </p:txBody>
      </p:sp>
      <p:sp>
        <p:nvSpPr>
          <p:cNvPr id="19544" name="Text Box 184"/>
          <p:cNvSpPr txBox="1">
            <a:spLocks noChangeArrowheads="1"/>
          </p:cNvSpPr>
          <p:nvPr/>
        </p:nvSpPr>
        <p:spPr bwMode="auto">
          <a:xfrm>
            <a:off x="2295525" y="5876925"/>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A5</a:t>
            </a:r>
          </a:p>
        </p:txBody>
      </p:sp>
      <p:sp>
        <p:nvSpPr>
          <p:cNvPr id="19545" name="Text Box 185"/>
          <p:cNvSpPr txBox="1">
            <a:spLocks noChangeArrowheads="1"/>
          </p:cNvSpPr>
          <p:nvPr/>
        </p:nvSpPr>
        <p:spPr bwMode="auto">
          <a:xfrm>
            <a:off x="2655888" y="5876925"/>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A6</a:t>
            </a:r>
          </a:p>
        </p:txBody>
      </p:sp>
      <p:sp>
        <p:nvSpPr>
          <p:cNvPr id="19546" name="Text Box 186"/>
          <p:cNvSpPr txBox="1">
            <a:spLocks noChangeArrowheads="1"/>
          </p:cNvSpPr>
          <p:nvPr/>
        </p:nvSpPr>
        <p:spPr bwMode="auto">
          <a:xfrm>
            <a:off x="3016250" y="5876925"/>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A7</a:t>
            </a:r>
          </a:p>
        </p:txBody>
      </p:sp>
      <p:sp>
        <p:nvSpPr>
          <p:cNvPr id="19547" name="Text Box 187"/>
          <p:cNvSpPr txBox="1">
            <a:spLocks noChangeArrowheads="1"/>
          </p:cNvSpPr>
          <p:nvPr/>
        </p:nvSpPr>
        <p:spPr bwMode="auto">
          <a:xfrm>
            <a:off x="4572000" y="5805488"/>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B0</a:t>
            </a:r>
          </a:p>
        </p:txBody>
      </p:sp>
      <p:sp>
        <p:nvSpPr>
          <p:cNvPr id="19548" name="Text Box 188"/>
          <p:cNvSpPr txBox="1">
            <a:spLocks noChangeArrowheads="1"/>
          </p:cNvSpPr>
          <p:nvPr/>
        </p:nvSpPr>
        <p:spPr bwMode="auto">
          <a:xfrm>
            <a:off x="5032375" y="5805488"/>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B1</a:t>
            </a:r>
          </a:p>
        </p:txBody>
      </p:sp>
      <p:sp>
        <p:nvSpPr>
          <p:cNvPr id="19549" name="Text Box 189"/>
          <p:cNvSpPr txBox="1">
            <a:spLocks noChangeArrowheads="1"/>
          </p:cNvSpPr>
          <p:nvPr/>
        </p:nvSpPr>
        <p:spPr bwMode="auto">
          <a:xfrm>
            <a:off x="5535613" y="5805488"/>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B2</a:t>
            </a:r>
          </a:p>
        </p:txBody>
      </p:sp>
      <p:sp>
        <p:nvSpPr>
          <p:cNvPr id="19550" name="Text Box 190"/>
          <p:cNvSpPr txBox="1">
            <a:spLocks noChangeArrowheads="1"/>
          </p:cNvSpPr>
          <p:nvPr/>
        </p:nvSpPr>
        <p:spPr bwMode="auto">
          <a:xfrm>
            <a:off x="6011863" y="5805488"/>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B3</a:t>
            </a:r>
          </a:p>
        </p:txBody>
      </p:sp>
      <p:sp>
        <p:nvSpPr>
          <p:cNvPr id="19551" name="Text Box 191"/>
          <p:cNvSpPr txBox="1">
            <a:spLocks noChangeArrowheads="1"/>
          </p:cNvSpPr>
          <p:nvPr/>
        </p:nvSpPr>
        <p:spPr bwMode="auto">
          <a:xfrm>
            <a:off x="6543675" y="5805488"/>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B4</a:t>
            </a:r>
          </a:p>
        </p:txBody>
      </p:sp>
      <p:sp>
        <p:nvSpPr>
          <p:cNvPr id="19552" name="Text Box 192"/>
          <p:cNvSpPr txBox="1">
            <a:spLocks noChangeArrowheads="1"/>
          </p:cNvSpPr>
          <p:nvPr/>
        </p:nvSpPr>
        <p:spPr bwMode="auto">
          <a:xfrm>
            <a:off x="7092950" y="5805488"/>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B5</a:t>
            </a:r>
          </a:p>
        </p:txBody>
      </p:sp>
      <p:sp>
        <p:nvSpPr>
          <p:cNvPr id="19553" name="Text Box 193"/>
          <p:cNvSpPr txBox="1">
            <a:spLocks noChangeArrowheads="1"/>
          </p:cNvSpPr>
          <p:nvPr/>
        </p:nvSpPr>
        <p:spPr bwMode="auto">
          <a:xfrm>
            <a:off x="7596188" y="5805488"/>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B6</a:t>
            </a:r>
          </a:p>
        </p:txBody>
      </p:sp>
      <p:sp>
        <p:nvSpPr>
          <p:cNvPr id="19554" name="Text Box 194"/>
          <p:cNvSpPr txBox="1">
            <a:spLocks noChangeArrowheads="1"/>
          </p:cNvSpPr>
          <p:nvPr/>
        </p:nvSpPr>
        <p:spPr bwMode="auto">
          <a:xfrm>
            <a:off x="8101013" y="5805488"/>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B7</a:t>
            </a:r>
          </a:p>
        </p:txBody>
      </p:sp>
      <p:sp>
        <p:nvSpPr>
          <p:cNvPr id="19555" name="Text Box 195"/>
          <p:cNvSpPr txBox="1">
            <a:spLocks noChangeArrowheads="1"/>
          </p:cNvSpPr>
          <p:nvPr/>
        </p:nvSpPr>
        <p:spPr bwMode="auto">
          <a:xfrm>
            <a:off x="1600200" y="2224088"/>
            <a:ext cx="666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AND</a:t>
            </a:r>
          </a:p>
        </p:txBody>
      </p:sp>
      <p:sp>
        <p:nvSpPr>
          <p:cNvPr id="19556" name="Text Box 196"/>
          <p:cNvSpPr txBox="1">
            <a:spLocks noChangeArrowheads="1"/>
          </p:cNvSpPr>
          <p:nvPr/>
        </p:nvSpPr>
        <p:spPr bwMode="auto">
          <a:xfrm>
            <a:off x="6156325" y="2276475"/>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OR</a:t>
            </a:r>
          </a:p>
        </p:txBody>
      </p:sp>
    </p:spTree>
    <p:extLst>
      <p:ext uri="{BB962C8B-B14F-4D97-AF65-F5344CB8AC3E}">
        <p14:creationId xmlns:p14="http://schemas.microsoft.com/office/powerpoint/2010/main" val="37831565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ja-JP" altLang="en-US"/>
              <a:t>論理演算</a:t>
            </a:r>
            <a:r>
              <a:rPr lang="en-US" altLang="ja-JP"/>
              <a:t>(NOT</a:t>
            </a:r>
            <a:r>
              <a:rPr lang="ja-JP" altLang="en-US"/>
              <a:t>と</a:t>
            </a:r>
            <a:r>
              <a:rPr lang="en-US" altLang="ja-JP"/>
              <a:t>EX-OR)</a:t>
            </a:r>
          </a:p>
        </p:txBody>
      </p:sp>
      <p:sp>
        <p:nvSpPr>
          <p:cNvPr id="8195" name="Rectangle 3"/>
          <p:cNvSpPr>
            <a:spLocks noGrp="1" noChangeArrowheads="1"/>
          </p:cNvSpPr>
          <p:nvPr>
            <p:ph type="body" idx="1"/>
          </p:nvPr>
        </p:nvSpPr>
        <p:spPr/>
        <p:txBody>
          <a:bodyPr/>
          <a:lstStyle/>
          <a:p>
            <a:pPr eaLnBrk="1" hangingPunct="1"/>
            <a:r>
              <a:rPr lang="ja-JP" altLang="en-US" sz="2800" dirty="0"/>
              <a:t>反転（</a:t>
            </a:r>
            <a:r>
              <a:rPr lang="en-US" altLang="ja-JP" sz="2800" dirty="0"/>
              <a:t>NOT</a:t>
            </a:r>
            <a:r>
              <a:rPr lang="ja-JP" altLang="en-US" sz="2800" dirty="0"/>
              <a:t>）　　</a:t>
            </a:r>
            <a:r>
              <a:rPr lang="en-US" altLang="ja-JP" sz="2800" dirty="0"/>
              <a:t>Verilog</a:t>
            </a:r>
            <a:r>
              <a:rPr lang="ja-JP" altLang="en-US" sz="2800" dirty="0"/>
              <a:t>演算子　</a:t>
            </a:r>
            <a:r>
              <a:rPr lang="en-US" altLang="ja-JP" sz="2800" dirty="0"/>
              <a:t>~</a:t>
            </a:r>
          </a:p>
          <a:p>
            <a:pPr lvl="1" eaLnBrk="1" hangingPunct="1"/>
            <a:r>
              <a:rPr lang="en-US" altLang="ja-JP" sz="2400" dirty="0"/>
              <a:t>~0=1, ~1=0 </a:t>
            </a:r>
          </a:p>
          <a:p>
            <a:pPr lvl="1" eaLnBrk="1" hangingPunct="1"/>
            <a:r>
              <a:rPr lang="ja-JP" altLang="en-US" sz="2400" dirty="0"/>
              <a:t>多桁の場合、各ビットを反転する</a:t>
            </a:r>
          </a:p>
          <a:p>
            <a:pPr lvl="2" eaLnBrk="1" hangingPunct="1"/>
            <a:r>
              <a:rPr lang="ja-JP" altLang="en-US" sz="2000" dirty="0"/>
              <a:t>例） </a:t>
            </a:r>
            <a:r>
              <a:rPr lang="en-US" altLang="ja-JP" sz="2000" dirty="0"/>
              <a:t>~1011 = 0100</a:t>
            </a:r>
          </a:p>
          <a:p>
            <a:pPr lvl="2" eaLnBrk="1" hangingPunct="1"/>
            <a:r>
              <a:rPr lang="ja-JP" altLang="en-US" sz="2000" dirty="0"/>
              <a:t>単項演算子</a:t>
            </a:r>
          </a:p>
          <a:p>
            <a:pPr eaLnBrk="1" hangingPunct="1"/>
            <a:r>
              <a:rPr lang="ja-JP" altLang="en-US" sz="2800" dirty="0"/>
              <a:t>排他的論理和（</a:t>
            </a:r>
            <a:r>
              <a:rPr lang="en-US" altLang="ja-JP" sz="2800" dirty="0"/>
              <a:t>EX-OR</a:t>
            </a:r>
            <a:r>
              <a:rPr lang="ja-JP" altLang="en-US" sz="2800" dirty="0"/>
              <a:t>）　　</a:t>
            </a:r>
            <a:r>
              <a:rPr lang="en-US" altLang="ja-JP" sz="2800" dirty="0"/>
              <a:t>Verilog</a:t>
            </a:r>
            <a:r>
              <a:rPr lang="ja-JP" altLang="en-US" sz="2800" dirty="0"/>
              <a:t>演算子　</a:t>
            </a:r>
            <a:r>
              <a:rPr lang="en-US" altLang="ja-JP" sz="2800" dirty="0"/>
              <a:t>^</a:t>
            </a:r>
          </a:p>
          <a:p>
            <a:pPr lvl="1" eaLnBrk="1" hangingPunct="1"/>
            <a:r>
              <a:rPr lang="en-US" altLang="ja-JP" sz="2400" dirty="0"/>
              <a:t>0^0=0, 1^0=1, 0^1=1, 1^1=0</a:t>
            </a:r>
          </a:p>
          <a:p>
            <a:pPr lvl="1" eaLnBrk="1" hangingPunct="1"/>
            <a:r>
              <a:rPr lang="ja-JP" altLang="en-US" sz="2400" dirty="0"/>
              <a:t>多桁の場合、対応するビット間の演算となる</a:t>
            </a:r>
          </a:p>
          <a:p>
            <a:pPr lvl="2" eaLnBrk="1" hangingPunct="1"/>
            <a:r>
              <a:rPr lang="ja-JP" altLang="en-US" sz="2000" dirty="0"/>
              <a:t>例） </a:t>
            </a:r>
            <a:r>
              <a:rPr lang="en-US" altLang="ja-JP" sz="2000" dirty="0"/>
              <a:t>1001 ^1101 = 0100</a:t>
            </a:r>
          </a:p>
          <a:p>
            <a:pPr lvl="2" eaLnBrk="1" hangingPunct="1"/>
            <a:r>
              <a:rPr lang="ja-JP" altLang="en-US" sz="2000" dirty="0"/>
              <a:t>一致、反一致の判定に使う</a:t>
            </a:r>
          </a:p>
          <a:p>
            <a:pPr lvl="2" eaLnBrk="1" hangingPunct="1">
              <a:buFontTx/>
              <a:buNone/>
            </a:pPr>
            <a:endParaRPr lang="ja-JP" altLang="en-US" sz="2000" dirty="0"/>
          </a:p>
          <a:p>
            <a:pPr eaLnBrk="1" hangingPunct="1"/>
            <a:endParaRPr lang="ja-JP" altLang="en-US" sz="2800" dirty="0"/>
          </a:p>
          <a:p>
            <a:pPr eaLnBrk="1" hangingPunct="1"/>
            <a:endParaRPr lang="ja-JP" altLang="en-US" sz="2800" dirty="0"/>
          </a:p>
          <a:p>
            <a:pPr eaLnBrk="1" hangingPunct="1">
              <a:buFontTx/>
              <a:buNone/>
            </a:pPr>
            <a:endParaRPr lang="en-US" altLang="ja-JP"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ja-JP" altLang="en-US"/>
              <a:t>シフト（論理シフト）</a:t>
            </a:r>
          </a:p>
        </p:txBody>
      </p:sp>
      <p:sp>
        <p:nvSpPr>
          <p:cNvPr id="9219" name="Rectangle 3"/>
          <p:cNvSpPr>
            <a:spLocks noGrp="1" noChangeArrowheads="1"/>
          </p:cNvSpPr>
          <p:nvPr>
            <p:ph type="body" idx="1"/>
          </p:nvPr>
        </p:nvSpPr>
        <p:spPr/>
        <p:txBody>
          <a:bodyPr/>
          <a:lstStyle/>
          <a:p>
            <a:pPr eaLnBrk="1" hangingPunct="1"/>
            <a:r>
              <a:rPr lang="ja-JP" altLang="en-US" sz="2800"/>
              <a:t>左シフト（</a:t>
            </a:r>
            <a:r>
              <a:rPr lang="en-US" altLang="ja-JP" sz="2800"/>
              <a:t>Shift Left Logical) Verilog</a:t>
            </a:r>
            <a:r>
              <a:rPr lang="ja-JP" altLang="en-US" sz="2800"/>
              <a:t>演算子　</a:t>
            </a:r>
            <a:r>
              <a:rPr lang="en-US" altLang="ja-JP" sz="2800"/>
              <a:t>&lt;&lt;</a:t>
            </a:r>
            <a:r>
              <a:rPr lang="ja-JP" altLang="en-US" sz="2800"/>
              <a:t>　</a:t>
            </a:r>
          </a:p>
          <a:p>
            <a:pPr lvl="1" eaLnBrk="1" hangingPunct="1"/>
            <a:r>
              <a:rPr lang="ja-JP" altLang="en-US" sz="2400"/>
              <a:t>指定ビット数分左にずらす　</a:t>
            </a:r>
            <a:r>
              <a:rPr lang="en-US" altLang="ja-JP" sz="2400"/>
              <a:t>2</a:t>
            </a:r>
            <a:r>
              <a:rPr lang="ja-JP" altLang="en-US" sz="2400"/>
              <a:t>倍、</a:t>
            </a:r>
            <a:r>
              <a:rPr lang="en-US" altLang="ja-JP" sz="2400"/>
              <a:t>4</a:t>
            </a:r>
            <a:r>
              <a:rPr lang="ja-JP" altLang="en-US" sz="2400"/>
              <a:t>倍、</a:t>
            </a:r>
            <a:r>
              <a:rPr lang="en-US" altLang="ja-JP" sz="2400"/>
              <a:t>8</a:t>
            </a:r>
            <a:r>
              <a:rPr lang="ja-JP" altLang="en-US" sz="2400"/>
              <a:t>倍、、、</a:t>
            </a:r>
          </a:p>
          <a:p>
            <a:pPr lvl="1" eaLnBrk="1" hangingPunct="1"/>
            <a:r>
              <a:rPr lang="ja-JP" altLang="en-US" sz="2400"/>
              <a:t>ずれた分、右（</a:t>
            </a:r>
            <a:r>
              <a:rPr lang="en-US" altLang="ja-JP" sz="2400"/>
              <a:t>LSB:Least Significant Bit)</a:t>
            </a:r>
            <a:r>
              <a:rPr lang="ja-JP" altLang="en-US" sz="2400"/>
              <a:t>には</a:t>
            </a:r>
            <a:r>
              <a:rPr lang="en-US" altLang="ja-JP" sz="2400"/>
              <a:t>0</a:t>
            </a:r>
            <a:r>
              <a:rPr lang="ja-JP" altLang="en-US" sz="2400"/>
              <a:t>を詰める</a:t>
            </a:r>
          </a:p>
          <a:p>
            <a:pPr lvl="2" eaLnBrk="1" hangingPunct="1">
              <a:buFontTx/>
              <a:buNone/>
            </a:pPr>
            <a:r>
              <a:rPr lang="en-US" altLang="ja-JP" sz="2000"/>
              <a:t>11101010&lt;&lt;1 = 11010100</a:t>
            </a:r>
          </a:p>
          <a:p>
            <a:pPr lvl="2" eaLnBrk="1" hangingPunct="1">
              <a:buFontTx/>
              <a:buNone/>
            </a:pPr>
            <a:r>
              <a:rPr lang="en-US" altLang="ja-JP" sz="2000"/>
              <a:t>11101010&lt;&lt;5 = 01000000</a:t>
            </a:r>
          </a:p>
          <a:p>
            <a:pPr eaLnBrk="1" hangingPunct="1"/>
            <a:r>
              <a:rPr lang="ja-JP" altLang="en-US" sz="2800"/>
              <a:t>右シフト</a:t>
            </a:r>
            <a:r>
              <a:rPr lang="en-US" altLang="ja-JP" sz="2800"/>
              <a:t>(Shift Right Logical) Verilog</a:t>
            </a:r>
            <a:r>
              <a:rPr lang="ja-JP" altLang="en-US" sz="2800"/>
              <a:t>演算子　</a:t>
            </a:r>
            <a:r>
              <a:rPr lang="en-US" altLang="ja-JP" sz="2800"/>
              <a:t>&gt;&gt;</a:t>
            </a:r>
          </a:p>
          <a:p>
            <a:pPr lvl="1" eaLnBrk="1" hangingPunct="1"/>
            <a:r>
              <a:rPr lang="ja-JP" altLang="en-US" sz="2400"/>
              <a:t>指定ビット数分右にずらす　</a:t>
            </a:r>
            <a:r>
              <a:rPr lang="en-US" altLang="ja-JP" sz="2400"/>
              <a:t>½</a:t>
            </a:r>
            <a:r>
              <a:rPr lang="ja-JP" altLang="en-US" sz="2400"/>
              <a:t>、 </a:t>
            </a:r>
            <a:r>
              <a:rPr lang="en-US" altLang="ja-JP" sz="2400"/>
              <a:t>¼</a:t>
            </a:r>
            <a:r>
              <a:rPr lang="ja-JP" altLang="en-US" sz="2400"/>
              <a:t>、</a:t>
            </a:r>
            <a:r>
              <a:rPr lang="en-US" altLang="ja-JP" sz="2400"/>
              <a:t>1/8</a:t>
            </a:r>
            <a:r>
              <a:rPr lang="ja-JP" altLang="en-US" sz="2400"/>
              <a:t>、、、、</a:t>
            </a:r>
          </a:p>
          <a:p>
            <a:pPr lvl="1" eaLnBrk="1" hangingPunct="1"/>
            <a:r>
              <a:rPr lang="ja-JP" altLang="en-US" sz="2400"/>
              <a:t>ずれた分、左（</a:t>
            </a:r>
            <a:r>
              <a:rPr lang="en-US" altLang="ja-JP" sz="2400"/>
              <a:t>MSB:Most Significant Bit)</a:t>
            </a:r>
            <a:r>
              <a:rPr lang="ja-JP" altLang="en-US" sz="2400"/>
              <a:t>には</a:t>
            </a:r>
            <a:r>
              <a:rPr lang="en-US" altLang="ja-JP" sz="2400"/>
              <a:t>0</a:t>
            </a:r>
            <a:r>
              <a:rPr lang="ja-JP" altLang="en-US" sz="2400"/>
              <a:t>を詰める</a:t>
            </a:r>
          </a:p>
          <a:p>
            <a:pPr lvl="2" eaLnBrk="1" hangingPunct="1">
              <a:buFontTx/>
              <a:buNone/>
            </a:pPr>
            <a:r>
              <a:rPr lang="en-US" altLang="ja-JP" sz="2000"/>
              <a:t>11101010&gt;&gt;1 = 01110101</a:t>
            </a:r>
          </a:p>
          <a:p>
            <a:pPr lvl="2" eaLnBrk="1" hangingPunct="1">
              <a:buFontTx/>
              <a:buNone/>
            </a:pPr>
            <a:r>
              <a:rPr lang="en-US" altLang="ja-JP" sz="2000"/>
              <a:t>11101010&gt;&gt;5 = 00000111</a:t>
            </a:r>
          </a:p>
          <a:p>
            <a:pPr lvl="1" eaLnBrk="1" hangingPunct="1"/>
            <a:endParaRPr lang="en-US" altLang="ja-JP" sz="2400"/>
          </a:p>
          <a:p>
            <a:pPr lvl="1" eaLnBrk="1" hangingPunct="1">
              <a:buFontTx/>
              <a:buNone/>
            </a:pPr>
            <a:endParaRPr lang="en-US" altLang="ja-JP" sz="2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ja-JP" altLang="en-US" dirty="0"/>
              <a:t>固定ビットならばシフタは簡単</a:t>
            </a:r>
          </a:p>
        </p:txBody>
      </p:sp>
      <p:sp>
        <p:nvSpPr>
          <p:cNvPr id="18435" name="Line 4"/>
          <p:cNvSpPr>
            <a:spLocks noChangeShapeType="1"/>
          </p:cNvSpPr>
          <p:nvPr/>
        </p:nvSpPr>
        <p:spPr bwMode="auto">
          <a:xfrm flipV="1">
            <a:off x="2555875" y="1976438"/>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36" name="Line 5"/>
          <p:cNvSpPr>
            <a:spLocks noChangeShapeType="1"/>
          </p:cNvSpPr>
          <p:nvPr/>
        </p:nvSpPr>
        <p:spPr bwMode="auto">
          <a:xfrm flipV="1">
            <a:off x="2771775" y="1976438"/>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37" name="Line 6"/>
          <p:cNvSpPr>
            <a:spLocks noChangeShapeType="1"/>
          </p:cNvSpPr>
          <p:nvPr/>
        </p:nvSpPr>
        <p:spPr bwMode="auto">
          <a:xfrm flipV="1">
            <a:off x="2987675" y="1976438"/>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38" name="Line 7"/>
          <p:cNvSpPr>
            <a:spLocks noChangeShapeType="1"/>
          </p:cNvSpPr>
          <p:nvPr/>
        </p:nvSpPr>
        <p:spPr bwMode="auto">
          <a:xfrm flipV="1">
            <a:off x="3203575" y="1976438"/>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39" name="Line 8"/>
          <p:cNvSpPr>
            <a:spLocks noChangeShapeType="1"/>
          </p:cNvSpPr>
          <p:nvPr/>
        </p:nvSpPr>
        <p:spPr bwMode="auto">
          <a:xfrm flipV="1">
            <a:off x="3419475" y="1976438"/>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40" name="Line 9"/>
          <p:cNvSpPr>
            <a:spLocks noChangeShapeType="1"/>
          </p:cNvSpPr>
          <p:nvPr/>
        </p:nvSpPr>
        <p:spPr bwMode="auto">
          <a:xfrm flipV="1">
            <a:off x="3635375" y="1976438"/>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41" name="Line 10"/>
          <p:cNvSpPr>
            <a:spLocks noChangeShapeType="1"/>
          </p:cNvSpPr>
          <p:nvPr/>
        </p:nvSpPr>
        <p:spPr bwMode="auto">
          <a:xfrm flipV="1">
            <a:off x="3851275" y="1976438"/>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42" name="Line 11"/>
          <p:cNvSpPr>
            <a:spLocks noChangeShapeType="1"/>
          </p:cNvSpPr>
          <p:nvPr/>
        </p:nvSpPr>
        <p:spPr bwMode="auto">
          <a:xfrm flipV="1">
            <a:off x="4067175" y="1976438"/>
            <a:ext cx="0" cy="7207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43" name="Line 12"/>
          <p:cNvSpPr>
            <a:spLocks noChangeShapeType="1"/>
          </p:cNvSpPr>
          <p:nvPr/>
        </p:nvSpPr>
        <p:spPr bwMode="auto">
          <a:xfrm flipV="1">
            <a:off x="2555875" y="3273425"/>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44" name="Line 13"/>
          <p:cNvSpPr>
            <a:spLocks noChangeShapeType="1"/>
          </p:cNvSpPr>
          <p:nvPr/>
        </p:nvSpPr>
        <p:spPr bwMode="auto">
          <a:xfrm flipV="1">
            <a:off x="2771775" y="3273425"/>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45" name="Line 14"/>
          <p:cNvSpPr>
            <a:spLocks noChangeShapeType="1"/>
          </p:cNvSpPr>
          <p:nvPr/>
        </p:nvSpPr>
        <p:spPr bwMode="auto">
          <a:xfrm flipV="1">
            <a:off x="2987675" y="3273425"/>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46" name="Line 15"/>
          <p:cNvSpPr>
            <a:spLocks noChangeShapeType="1"/>
          </p:cNvSpPr>
          <p:nvPr/>
        </p:nvSpPr>
        <p:spPr bwMode="auto">
          <a:xfrm flipV="1">
            <a:off x="3203575" y="3273425"/>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47" name="Line 16"/>
          <p:cNvSpPr>
            <a:spLocks noChangeShapeType="1"/>
          </p:cNvSpPr>
          <p:nvPr/>
        </p:nvSpPr>
        <p:spPr bwMode="auto">
          <a:xfrm flipV="1">
            <a:off x="3419475" y="3273425"/>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48" name="Line 17"/>
          <p:cNvSpPr>
            <a:spLocks noChangeShapeType="1"/>
          </p:cNvSpPr>
          <p:nvPr/>
        </p:nvSpPr>
        <p:spPr bwMode="auto">
          <a:xfrm flipV="1">
            <a:off x="3635375" y="3273425"/>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49" name="Line 18"/>
          <p:cNvSpPr>
            <a:spLocks noChangeShapeType="1"/>
          </p:cNvSpPr>
          <p:nvPr/>
        </p:nvSpPr>
        <p:spPr bwMode="auto">
          <a:xfrm flipV="1">
            <a:off x="3851275" y="3273425"/>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50" name="Line 19"/>
          <p:cNvSpPr>
            <a:spLocks noChangeShapeType="1"/>
          </p:cNvSpPr>
          <p:nvPr/>
        </p:nvSpPr>
        <p:spPr bwMode="auto">
          <a:xfrm flipV="1">
            <a:off x="4067175" y="3273425"/>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51" name="Line 20"/>
          <p:cNvSpPr>
            <a:spLocks noChangeShapeType="1"/>
          </p:cNvSpPr>
          <p:nvPr/>
        </p:nvSpPr>
        <p:spPr bwMode="auto">
          <a:xfrm flipH="1" flipV="1">
            <a:off x="2555875" y="2913063"/>
            <a:ext cx="21590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52" name="Line 21"/>
          <p:cNvSpPr>
            <a:spLocks noChangeShapeType="1"/>
          </p:cNvSpPr>
          <p:nvPr/>
        </p:nvSpPr>
        <p:spPr bwMode="auto">
          <a:xfrm flipH="1" flipV="1">
            <a:off x="2771775" y="2913063"/>
            <a:ext cx="21590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53" name="Line 22"/>
          <p:cNvSpPr>
            <a:spLocks noChangeShapeType="1"/>
          </p:cNvSpPr>
          <p:nvPr/>
        </p:nvSpPr>
        <p:spPr bwMode="auto">
          <a:xfrm flipH="1" flipV="1">
            <a:off x="2987675" y="2913063"/>
            <a:ext cx="21590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54" name="Line 23"/>
          <p:cNvSpPr>
            <a:spLocks noChangeShapeType="1"/>
          </p:cNvSpPr>
          <p:nvPr/>
        </p:nvSpPr>
        <p:spPr bwMode="auto">
          <a:xfrm flipH="1" flipV="1">
            <a:off x="3203575" y="2913063"/>
            <a:ext cx="21590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55" name="Line 24"/>
          <p:cNvSpPr>
            <a:spLocks noChangeShapeType="1"/>
          </p:cNvSpPr>
          <p:nvPr/>
        </p:nvSpPr>
        <p:spPr bwMode="auto">
          <a:xfrm flipH="1" flipV="1">
            <a:off x="3419475" y="2913063"/>
            <a:ext cx="21590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56" name="Line 25"/>
          <p:cNvSpPr>
            <a:spLocks noChangeShapeType="1"/>
          </p:cNvSpPr>
          <p:nvPr/>
        </p:nvSpPr>
        <p:spPr bwMode="auto">
          <a:xfrm flipH="1" flipV="1">
            <a:off x="3635375" y="2913063"/>
            <a:ext cx="21590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57" name="Line 26"/>
          <p:cNvSpPr>
            <a:spLocks noChangeShapeType="1"/>
          </p:cNvSpPr>
          <p:nvPr/>
        </p:nvSpPr>
        <p:spPr bwMode="auto">
          <a:xfrm flipH="1" flipV="1">
            <a:off x="3851275" y="2913063"/>
            <a:ext cx="21590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58" name="Text Box 27"/>
          <p:cNvSpPr txBox="1">
            <a:spLocks noChangeArrowheads="1"/>
          </p:cNvSpPr>
          <p:nvPr/>
        </p:nvSpPr>
        <p:spPr bwMode="auto">
          <a:xfrm>
            <a:off x="3975100" y="26447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a:t>
            </a:r>
          </a:p>
        </p:txBody>
      </p:sp>
      <p:sp>
        <p:nvSpPr>
          <p:cNvPr id="18459" name="Text Box 28"/>
          <p:cNvSpPr txBox="1">
            <a:spLocks noChangeArrowheads="1"/>
          </p:cNvSpPr>
          <p:nvPr/>
        </p:nvSpPr>
        <p:spPr bwMode="auto">
          <a:xfrm>
            <a:off x="2803525" y="4575175"/>
            <a:ext cx="9763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a:t>左シフタ</a:t>
            </a:r>
          </a:p>
        </p:txBody>
      </p:sp>
      <p:sp>
        <p:nvSpPr>
          <p:cNvPr id="18460" name="Line 29"/>
          <p:cNvSpPr>
            <a:spLocks noChangeShapeType="1"/>
          </p:cNvSpPr>
          <p:nvPr/>
        </p:nvSpPr>
        <p:spPr bwMode="auto">
          <a:xfrm flipV="1">
            <a:off x="5172075" y="3273425"/>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61" name="Line 30"/>
          <p:cNvSpPr>
            <a:spLocks noChangeShapeType="1"/>
          </p:cNvSpPr>
          <p:nvPr/>
        </p:nvSpPr>
        <p:spPr bwMode="auto">
          <a:xfrm flipV="1">
            <a:off x="5387975" y="3273425"/>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62" name="Line 31"/>
          <p:cNvSpPr>
            <a:spLocks noChangeShapeType="1"/>
          </p:cNvSpPr>
          <p:nvPr/>
        </p:nvSpPr>
        <p:spPr bwMode="auto">
          <a:xfrm flipV="1">
            <a:off x="5603875" y="3273425"/>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63" name="Line 32"/>
          <p:cNvSpPr>
            <a:spLocks noChangeShapeType="1"/>
          </p:cNvSpPr>
          <p:nvPr/>
        </p:nvSpPr>
        <p:spPr bwMode="auto">
          <a:xfrm flipV="1">
            <a:off x="5819775" y="3273425"/>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64" name="Line 33"/>
          <p:cNvSpPr>
            <a:spLocks noChangeShapeType="1"/>
          </p:cNvSpPr>
          <p:nvPr/>
        </p:nvSpPr>
        <p:spPr bwMode="auto">
          <a:xfrm flipV="1">
            <a:off x="6035675" y="3273425"/>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65" name="Line 34"/>
          <p:cNvSpPr>
            <a:spLocks noChangeShapeType="1"/>
          </p:cNvSpPr>
          <p:nvPr/>
        </p:nvSpPr>
        <p:spPr bwMode="auto">
          <a:xfrm flipV="1">
            <a:off x="6251575" y="3273425"/>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66" name="Line 35"/>
          <p:cNvSpPr>
            <a:spLocks noChangeShapeType="1"/>
          </p:cNvSpPr>
          <p:nvPr/>
        </p:nvSpPr>
        <p:spPr bwMode="auto">
          <a:xfrm flipV="1">
            <a:off x="6467475" y="3273425"/>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67" name="Line 36"/>
          <p:cNvSpPr>
            <a:spLocks noChangeShapeType="1"/>
          </p:cNvSpPr>
          <p:nvPr/>
        </p:nvSpPr>
        <p:spPr bwMode="auto">
          <a:xfrm flipV="1">
            <a:off x="6683375" y="3273425"/>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68" name="Line 37"/>
          <p:cNvSpPr>
            <a:spLocks noChangeShapeType="1"/>
          </p:cNvSpPr>
          <p:nvPr/>
        </p:nvSpPr>
        <p:spPr bwMode="auto">
          <a:xfrm flipV="1">
            <a:off x="5384800" y="1905000"/>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69" name="Line 38"/>
          <p:cNvSpPr>
            <a:spLocks noChangeShapeType="1"/>
          </p:cNvSpPr>
          <p:nvPr/>
        </p:nvSpPr>
        <p:spPr bwMode="auto">
          <a:xfrm flipV="1">
            <a:off x="5600700" y="1905000"/>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70" name="Line 39"/>
          <p:cNvSpPr>
            <a:spLocks noChangeShapeType="1"/>
          </p:cNvSpPr>
          <p:nvPr/>
        </p:nvSpPr>
        <p:spPr bwMode="auto">
          <a:xfrm flipV="1">
            <a:off x="5816600" y="1905000"/>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71" name="Line 40"/>
          <p:cNvSpPr>
            <a:spLocks noChangeShapeType="1"/>
          </p:cNvSpPr>
          <p:nvPr/>
        </p:nvSpPr>
        <p:spPr bwMode="auto">
          <a:xfrm flipV="1">
            <a:off x="6032500" y="1905000"/>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72" name="Line 41"/>
          <p:cNvSpPr>
            <a:spLocks noChangeShapeType="1"/>
          </p:cNvSpPr>
          <p:nvPr/>
        </p:nvSpPr>
        <p:spPr bwMode="auto">
          <a:xfrm flipV="1">
            <a:off x="6248400" y="1905000"/>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73" name="Line 42"/>
          <p:cNvSpPr>
            <a:spLocks noChangeShapeType="1"/>
          </p:cNvSpPr>
          <p:nvPr/>
        </p:nvSpPr>
        <p:spPr bwMode="auto">
          <a:xfrm flipV="1">
            <a:off x="6464300" y="1905000"/>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74" name="Line 43"/>
          <p:cNvSpPr>
            <a:spLocks noChangeShapeType="1"/>
          </p:cNvSpPr>
          <p:nvPr/>
        </p:nvSpPr>
        <p:spPr bwMode="auto">
          <a:xfrm flipV="1">
            <a:off x="6680200" y="1905000"/>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75" name="Line 44"/>
          <p:cNvSpPr>
            <a:spLocks noChangeShapeType="1"/>
          </p:cNvSpPr>
          <p:nvPr/>
        </p:nvSpPr>
        <p:spPr bwMode="auto">
          <a:xfrm flipV="1">
            <a:off x="5167313" y="1905000"/>
            <a:ext cx="0" cy="7207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76" name="Text Box 45"/>
          <p:cNvSpPr txBox="1">
            <a:spLocks noChangeArrowheads="1"/>
          </p:cNvSpPr>
          <p:nvPr/>
        </p:nvSpPr>
        <p:spPr bwMode="auto">
          <a:xfrm>
            <a:off x="4981575" y="261778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a:t>
            </a:r>
          </a:p>
        </p:txBody>
      </p:sp>
      <p:sp>
        <p:nvSpPr>
          <p:cNvPr id="18477" name="Line 46"/>
          <p:cNvSpPr>
            <a:spLocks noChangeShapeType="1"/>
          </p:cNvSpPr>
          <p:nvPr/>
        </p:nvSpPr>
        <p:spPr bwMode="auto">
          <a:xfrm flipH="1">
            <a:off x="5148263" y="2841625"/>
            <a:ext cx="21590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78" name="Line 47"/>
          <p:cNvSpPr>
            <a:spLocks noChangeShapeType="1"/>
          </p:cNvSpPr>
          <p:nvPr/>
        </p:nvSpPr>
        <p:spPr bwMode="auto">
          <a:xfrm flipH="1">
            <a:off x="5364163" y="2841625"/>
            <a:ext cx="21590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79" name="Line 48"/>
          <p:cNvSpPr>
            <a:spLocks noChangeShapeType="1"/>
          </p:cNvSpPr>
          <p:nvPr/>
        </p:nvSpPr>
        <p:spPr bwMode="auto">
          <a:xfrm flipH="1">
            <a:off x="5580063" y="2841625"/>
            <a:ext cx="21590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80" name="Line 49"/>
          <p:cNvSpPr>
            <a:spLocks noChangeShapeType="1"/>
          </p:cNvSpPr>
          <p:nvPr/>
        </p:nvSpPr>
        <p:spPr bwMode="auto">
          <a:xfrm flipH="1">
            <a:off x="5795963" y="2841625"/>
            <a:ext cx="21590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81" name="Line 50"/>
          <p:cNvSpPr>
            <a:spLocks noChangeShapeType="1"/>
          </p:cNvSpPr>
          <p:nvPr/>
        </p:nvSpPr>
        <p:spPr bwMode="auto">
          <a:xfrm flipH="1">
            <a:off x="6011863" y="2841625"/>
            <a:ext cx="21590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82" name="Line 51"/>
          <p:cNvSpPr>
            <a:spLocks noChangeShapeType="1"/>
          </p:cNvSpPr>
          <p:nvPr/>
        </p:nvSpPr>
        <p:spPr bwMode="auto">
          <a:xfrm flipH="1">
            <a:off x="6227763" y="2841625"/>
            <a:ext cx="21590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83" name="Line 52"/>
          <p:cNvSpPr>
            <a:spLocks noChangeShapeType="1"/>
          </p:cNvSpPr>
          <p:nvPr/>
        </p:nvSpPr>
        <p:spPr bwMode="auto">
          <a:xfrm flipH="1">
            <a:off x="6443663" y="2841625"/>
            <a:ext cx="21590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84" name="Text Box 53"/>
          <p:cNvSpPr txBox="1">
            <a:spLocks noChangeArrowheads="1"/>
          </p:cNvSpPr>
          <p:nvPr/>
        </p:nvSpPr>
        <p:spPr bwMode="auto">
          <a:xfrm>
            <a:off x="5364163" y="4568825"/>
            <a:ext cx="977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a:t>右シフタ</a:t>
            </a:r>
          </a:p>
        </p:txBody>
      </p:sp>
      <p:sp>
        <p:nvSpPr>
          <p:cNvPr id="18485" name="Text Box 77"/>
          <p:cNvSpPr txBox="1">
            <a:spLocks noChangeArrowheads="1"/>
          </p:cNvSpPr>
          <p:nvPr/>
        </p:nvSpPr>
        <p:spPr bwMode="auto">
          <a:xfrm>
            <a:off x="1023938" y="5248275"/>
            <a:ext cx="780573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a:t>任意桁のシフトは結構大変→</a:t>
            </a:r>
            <a:r>
              <a:rPr lang="en-US" altLang="ja-JP" b="1"/>
              <a:t>Barrel shifter</a:t>
            </a:r>
            <a:r>
              <a:rPr lang="ja-JP" altLang="en-US" b="1"/>
              <a:t>や</a:t>
            </a:r>
            <a:r>
              <a:rPr lang="en-US" altLang="ja-JP" b="1"/>
              <a:t>Funnel</a:t>
            </a:r>
            <a:r>
              <a:rPr lang="ja-JP" altLang="en-US" b="1"/>
              <a:t>　</a:t>
            </a:r>
            <a:r>
              <a:rPr lang="en-US" altLang="ja-JP" b="1"/>
              <a:t>Shifter</a:t>
            </a:r>
            <a:r>
              <a:rPr lang="ja-JP" altLang="en-US" b="1"/>
              <a:t>などが使われる</a:t>
            </a:r>
          </a:p>
        </p:txBody>
      </p:sp>
    </p:spTree>
    <p:extLst>
      <p:ext uri="{BB962C8B-B14F-4D97-AF65-F5344CB8AC3E}">
        <p14:creationId xmlns:p14="http://schemas.microsoft.com/office/powerpoint/2010/main" val="5231516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ja-JP" altLang="en-US"/>
              <a:t>シフト（算術シフト）</a:t>
            </a:r>
          </a:p>
        </p:txBody>
      </p:sp>
      <p:sp>
        <p:nvSpPr>
          <p:cNvPr id="10243" name="Rectangle 3"/>
          <p:cNvSpPr>
            <a:spLocks noGrp="1" noChangeArrowheads="1"/>
          </p:cNvSpPr>
          <p:nvPr>
            <p:ph type="body" idx="1"/>
          </p:nvPr>
        </p:nvSpPr>
        <p:spPr/>
        <p:txBody>
          <a:bodyPr/>
          <a:lstStyle/>
          <a:p>
            <a:pPr eaLnBrk="1" hangingPunct="1">
              <a:lnSpc>
                <a:spcPct val="80000"/>
              </a:lnSpc>
            </a:pPr>
            <a:r>
              <a:rPr lang="ja-JP" altLang="en-US" sz="2800" dirty="0"/>
              <a:t>右シフト</a:t>
            </a:r>
            <a:r>
              <a:rPr lang="en-US" altLang="ja-JP" sz="2800" dirty="0"/>
              <a:t>(Shift Right Arithmetic) Verilog</a:t>
            </a:r>
            <a:r>
              <a:rPr lang="ja-JP" altLang="en-US" sz="2800" dirty="0"/>
              <a:t>演算子</a:t>
            </a:r>
            <a:r>
              <a:rPr lang="en-US" altLang="ja-JP" sz="2800" dirty="0"/>
              <a:t>&gt;&gt;&gt;</a:t>
            </a:r>
            <a:endParaRPr lang="ja-JP" altLang="en-US" sz="2800" dirty="0"/>
          </a:p>
          <a:p>
            <a:pPr lvl="1" eaLnBrk="1" hangingPunct="1">
              <a:lnSpc>
                <a:spcPct val="80000"/>
              </a:lnSpc>
            </a:pPr>
            <a:r>
              <a:rPr lang="ja-JP" altLang="en-US" sz="2400" dirty="0"/>
              <a:t>指定ビット数分右にずらす</a:t>
            </a:r>
          </a:p>
          <a:p>
            <a:pPr lvl="1" eaLnBrk="1" hangingPunct="1">
              <a:lnSpc>
                <a:spcPct val="80000"/>
              </a:lnSpc>
            </a:pPr>
            <a:r>
              <a:rPr lang="ja-JP" altLang="en-US" sz="2400" dirty="0"/>
              <a:t>ずれた分、左（</a:t>
            </a:r>
            <a:r>
              <a:rPr lang="en-US" altLang="ja-JP" sz="2400" dirty="0" err="1"/>
              <a:t>MSB:Most</a:t>
            </a:r>
            <a:r>
              <a:rPr lang="en-US" altLang="ja-JP" sz="2400" dirty="0"/>
              <a:t> Significant Bit)</a:t>
            </a:r>
            <a:r>
              <a:rPr lang="ja-JP" altLang="en-US" sz="2400" dirty="0"/>
              <a:t>には符号ビットを詰める</a:t>
            </a:r>
          </a:p>
          <a:p>
            <a:pPr lvl="1" eaLnBrk="1" hangingPunct="1">
              <a:lnSpc>
                <a:spcPct val="80000"/>
              </a:lnSpc>
            </a:pPr>
            <a:r>
              <a:rPr lang="ja-JP" altLang="en-US" sz="2400" dirty="0"/>
              <a:t>負の数を右シフトして</a:t>
            </a:r>
            <a:r>
              <a:rPr lang="en-US" altLang="ja-JP" sz="2400" dirty="0"/>
              <a:t>(1/2</a:t>
            </a:r>
            <a:r>
              <a:rPr lang="ja-JP" altLang="en-US" sz="2400" dirty="0"/>
              <a:t>、</a:t>
            </a:r>
            <a:r>
              <a:rPr lang="en-US" altLang="ja-JP" sz="2400" dirty="0"/>
              <a:t>1/4</a:t>
            </a:r>
            <a:r>
              <a:rPr lang="ja-JP" altLang="en-US" sz="2400" dirty="0"/>
              <a:t>、、、</a:t>
            </a:r>
            <a:r>
              <a:rPr lang="en-US" altLang="ja-JP" sz="2400" dirty="0"/>
              <a:t>)</a:t>
            </a:r>
            <a:r>
              <a:rPr lang="ja-JP" altLang="en-US" sz="2400" dirty="0"/>
              <a:t>も負の数の属性を保持する</a:t>
            </a:r>
          </a:p>
          <a:p>
            <a:pPr lvl="2" eaLnBrk="1" hangingPunct="1">
              <a:lnSpc>
                <a:spcPct val="80000"/>
              </a:lnSpc>
              <a:buFontTx/>
              <a:buNone/>
            </a:pPr>
            <a:r>
              <a:rPr lang="en-US" altLang="ja-JP" sz="2000" dirty="0"/>
              <a:t>11101010&gt;&gt;1 = 11110101</a:t>
            </a:r>
          </a:p>
          <a:p>
            <a:pPr lvl="2" eaLnBrk="1" hangingPunct="1">
              <a:lnSpc>
                <a:spcPct val="80000"/>
              </a:lnSpc>
              <a:buFontTx/>
              <a:buNone/>
            </a:pPr>
            <a:r>
              <a:rPr lang="en-US" altLang="ja-JP" sz="2000" dirty="0"/>
              <a:t>11101010&gt;&gt;5 = 11111111</a:t>
            </a:r>
          </a:p>
          <a:p>
            <a:pPr lvl="2" eaLnBrk="1" hangingPunct="1">
              <a:lnSpc>
                <a:spcPct val="80000"/>
              </a:lnSpc>
              <a:buFontTx/>
              <a:buNone/>
            </a:pPr>
            <a:r>
              <a:rPr lang="en-US" altLang="ja-JP" sz="2000" dirty="0"/>
              <a:t>01101010&gt;&gt;5= 00000011</a:t>
            </a:r>
          </a:p>
          <a:p>
            <a:pPr lvl="1" eaLnBrk="1" hangingPunct="1">
              <a:lnSpc>
                <a:spcPct val="80000"/>
              </a:lnSpc>
              <a:buFontTx/>
              <a:buNone/>
            </a:pPr>
            <a:r>
              <a:rPr lang="ja-JP" altLang="en-US" sz="2400" dirty="0"/>
              <a:t>算術左シフトは普通存在しない</a:t>
            </a:r>
            <a:endParaRPr lang="en-US" altLang="ja-JP" sz="2400" dirty="0"/>
          </a:p>
          <a:p>
            <a:pPr lvl="1" eaLnBrk="1" hangingPunct="1">
              <a:lnSpc>
                <a:spcPct val="80000"/>
              </a:lnSpc>
              <a:buFontTx/>
              <a:buNone/>
            </a:pPr>
            <a:endParaRPr lang="en-US" altLang="ja-JP" sz="2400" dirty="0"/>
          </a:p>
          <a:p>
            <a:pPr lvl="1" eaLnBrk="1" hangingPunct="1">
              <a:lnSpc>
                <a:spcPct val="80000"/>
              </a:lnSpc>
              <a:buFontTx/>
              <a:buNone/>
            </a:pPr>
            <a:r>
              <a:rPr lang="en-US" altLang="ja-JP" sz="2400" dirty="0"/>
              <a:t>Verilog</a:t>
            </a:r>
            <a:r>
              <a:rPr lang="ja-JP" altLang="en-US" sz="2400" dirty="0"/>
              <a:t>では、</a:t>
            </a:r>
          </a:p>
          <a:p>
            <a:pPr lvl="1" eaLnBrk="1" hangingPunct="1">
              <a:lnSpc>
                <a:spcPct val="80000"/>
              </a:lnSpc>
              <a:buFontTx/>
              <a:buNone/>
            </a:pPr>
            <a:r>
              <a:rPr lang="en-US" altLang="ja-JP" sz="2400" dirty="0"/>
              <a:t>&gt;&gt;&gt;</a:t>
            </a:r>
            <a:r>
              <a:rPr lang="ja-JP" altLang="en-US" sz="2400" dirty="0"/>
              <a:t>を使うだけでは算術シフトは記述できない</a:t>
            </a:r>
            <a:endParaRPr lang="en-US" altLang="ja-JP" sz="2400" dirty="0"/>
          </a:p>
          <a:p>
            <a:pPr lvl="1" eaLnBrk="1" hangingPunct="1">
              <a:lnSpc>
                <a:spcPct val="80000"/>
              </a:lnSpc>
              <a:buFontTx/>
              <a:buNone/>
            </a:pPr>
            <a:r>
              <a:rPr lang="en-US" altLang="ja-JP" sz="2400" dirty="0"/>
              <a:t>signed</a:t>
            </a:r>
            <a:r>
              <a:rPr lang="ja-JP" altLang="en-US" sz="2400" dirty="0"/>
              <a:t>を使う必要がある→後程</a:t>
            </a:r>
          </a:p>
          <a:p>
            <a:pPr eaLnBrk="1" hangingPunct="1">
              <a:lnSpc>
                <a:spcPct val="80000"/>
              </a:lnSpc>
            </a:pPr>
            <a:endParaRPr lang="en-US" altLang="ja-JP"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ja-JP" dirty="0"/>
              <a:t>Verilog</a:t>
            </a:r>
            <a:r>
              <a:rPr lang="ja-JP" altLang="en-US" dirty="0"/>
              <a:t> </a:t>
            </a:r>
            <a:r>
              <a:rPr lang="en-US" altLang="ja-JP" dirty="0"/>
              <a:t>HDL</a:t>
            </a:r>
            <a:r>
              <a:rPr lang="ja-JP" altLang="en-US" dirty="0" err="1"/>
              <a:t>での</a:t>
            </a:r>
            <a:r>
              <a:rPr lang="en-US" altLang="ja-JP" dirty="0"/>
              <a:t>ALU</a:t>
            </a:r>
            <a:r>
              <a:rPr lang="ja-JP" altLang="en-US" dirty="0"/>
              <a:t>の記述例</a:t>
            </a:r>
          </a:p>
        </p:txBody>
      </p:sp>
      <p:sp>
        <p:nvSpPr>
          <p:cNvPr id="11267" name="Rectangle 3"/>
          <p:cNvSpPr>
            <a:spLocks noGrp="1" noChangeArrowheads="1"/>
          </p:cNvSpPr>
          <p:nvPr>
            <p:ph type="body" idx="1"/>
          </p:nvPr>
        </p:nvSpPr>
        <p:spPr/>
        <p:txBody>
          <a:bodyPr/>
          <a:lstStyle/>
          <a:p>
            <a:pPr eaLnBrk="1" hangingPunct="1">
              <a:lnSpc>
                <a:spcPct val="80000"/>
              </a:lnSpc>
              <a:buFontTx/>
              <a:buNone/>
            </a:pPr>
            <a:r>
              <a:rPr lang="en-US" altLang="ja-JP" sz="2400" dirty="0"/>
              <a:t>module </a:t>
            </a:r>
            <a:r>
              <a:rPr lang="en-US" altLang="ja-JP" sz="2400" dirty="0" err="1"/>
              <a:t>alu</a:t>
            </a:r>
            <a:r>
              <a:rPr lang="en-US" altLang="ja-JP" sz="2400" dirty="0"/>
              <a:t> (</a:t>
            </a:r>
          </a:p>
          <a:p>
            <a:pPr eaLnBrk="1" hangingPunct="1">
              <a:lnSpc>
                <a:spcPct val="80000"/>
              </a:lnSpc>
              <a:buFontTx/>
              <a:buNone/>
            </a:pPr>
            <a:r>
              <a:rPr lang="en-US" altLang="ja-JP" sz="2400" dirty="0"/>
              <a:t>  input [15:0] </a:t>
            </a:r>
            <a:r>
              <a:rPr lang="en-US" altLang="ja-JP" sz="2400" dirty="0" err="1"/>
              <a:t>a,b</a:t>
            </a:r>
            <a:r>
              <a:rPr lang="en-US" altLang="ja-JP" sz="2400" dirty="0"/>
              <a:t>,</a:t>
            </a:r>
          </a:p>
          <a:p>
            <a:pPr eaLnBrk="1" hangingPunct="1">
              <a:lnSpc>
                <a:spcPct val="80000"/>
              </a:lnSpc>
              <a:buFontTx/>
              <a:buNone/>
            </a:pPr>
            <a:r>
              <a:rPr lang="en-US" altLang="ja-JP" sz="2400" dirty="0"/>
              <a:t>  input [2:0] s,</a:t>
            </a:r>
          </a:p>
          <a:p>
            <a:pPr eaLnBrk="1" hangingPunct="1">
              <a:lnSpc>
                <a:spcPct val="80000"/>
              </a:lnSpc>
              <a:buFontTx/>
              <a:buNone/>
            </a:pPr>
            <a:r>
              <a:rPr lang="en-US" altLang="ja-JP" sz="2400" dirty="0"/>
              <a:t>  output [15:0] y);</a:t>
            </a:r>
          </a:p>
          <a:p>
            <a:pPr eaLnBrk="1" hangingPunct="1">
              <a:lnSpc>
                <a:spcPct val="80000"/>
              </a:lnSpc>
              <a:buFontTx/>
              <a:buNone/>
            </a:pPr>
            <a:r>
              <a:rPr lang="en-US" altLang="ja-JP" sz="2400" dirty="0"/>
              <a:t>  assign y = s==3’b000 ? a</a:t>
            </a:r>
            <a:r>
              <a:rPr lang="ja-JP" altLang="en-US" sz="2400" dirty="0"/>
              <a:t>：</a:t>
            </a:r>
            <a:endParaRPr lang="en-US" altLang="ja-JP" sz="2400" dirty="0"/>
          </a:p>
          <a:p>
            <a:pPr eaLnBrk="1" hangingPunct="1">
              <a:lnSpc>
                <a:spcPct val="80000"/>
              </a:lnSpc>
              <a:buFontTx/>
              <a:buNone/>
            </a:pPr>
            <a:r>
              <a:rPr lang="en-US" altLang="ja-JP" sz="2400" dirty="0"/>
              <a:t>                   s==3’b001 ? b</a:t>
            </a:r>
            <a:r>
              <a:rPr lang="ja-JP" altLang="en-US" sz="2400" dirty="0"/>
              <a:t>：</a:t>
            </a:r>
            <a:endParaRPr lang="en-US" altLang="ja-JP" sz="2400" dirty="0"/>
          </a:p>
          <a:p>
            <a:pPr eaLnBrk="1" hangingPunct="1">
              <a:lnSpc>
                <a:spcPct val="80000"/>
              </a:lnSpc>
              <a:buFontTx/>
              <a:buNone/>
            </a:pPr>
            <a:r>
              <a:rPr lang="en-US" altLang="ja-JP" sz="2400" dirty="0"/>
              <a:t>                   s==3’b010 ? </a:t>
            </a:r>
            <a:r>
              <a:rPr lang="en-US" altLang="ja-JP" sz="2400" dirty="0" err="1"/>
              <a:t>a&amp;b</a:t>
            </a:r>
            <a:r>
              <a:rPr lang="ja-JP" altLang="en-US" sz="2400" dirty="0"/>
              <a:t>：</a:t>
            </a:r>
            <a:endParaRPr lang="en-US" altLang="ja-JP" sz="2400" dirty="0"/>
          </a:p>
          <a:p>
            <a:pPr eaLnBrk="1" hangingPunct="1">
              <a:lnSpc>
                <a:spcPct val="80000"/>
              </a:lnSpc>
              <a:buFontTx/>
              <a:buNone/>
            </a:pPr>
            <a:r>
              <a:rPr lang="en-US" altLang="ja-JP" sz="2400" dirty="0"/>
              <a:t>                   s==3’b011 ? </a:t>
            </a:r>
            <a:r>
              <a:rPr lang="en-US" altLang="ja-JP" sz="2400" dirty="0" err="1"/>
              <a:t>a|b</a:t>
            </a:r>
            <a:r>
              <a:rPr lang="ja-JP" altLang="en-US" sz="2400" dirty="0"/>
              <a:t>：</a:t>
            </a:r>
            <a:endParaRPr lang="en-US" altLang="ja-JP" sz="2400" dirty="0"/>
          </a:p>
          <a:p>
            <a:pPr eaLnBrk="1" hangingPunct="1">
              <a:lnSpc>
                <a:spcPct val="80000"/>
              </a:lnSpc>
              <a:buFontTx/>
              <a:buNone/>
            </a:pPr>
            <a:r>
              <a:rPr lang="en-US" altLang="ja-JP" sz="2400" dirty="0"/>
              <a:t>                   s==3’b100 ? a&lt;&lt;1</a:t>
            </a:r>
            <a:r>
              <a:rPr lang="ja-JP" altLang="en-US" sz="2400" dirty="0"/>
              <a:t>：</a:t>
            </a:r>
            <a:endParaRPr lang="en-US" altLang="ja-JP" sz="2400" dirty="0"/>
          </a:p>
          <a:p>
            <a:pPr eaLnBrk="1" hangingPunct="1">
              <a:lnSpc>
                <a:spcPct val="80000"/>
              </a:lnSpc>
              <a:buFontTx/>
              <a:buNone/>
            </a:pPr>
            <a:r>
              <a:rPr lang="en-US" altLang="ja-JP" sz="2400" dirty="0"/>
              <a:t>                   s==3’b101 ? a&gt;&gt;1</a:t>
            </a:r>
            <a:r>
              <a:rPr lang="ja-JP" altLang="en-US" sz="2400"/>
              <a:t>：</a:t>
            </a:r>
            <a:endParaRPr lang="en-US" altLang="ja-JP" sz="2400" dirty="0"/>
          </a:p>
          <a:p>
            <a:pPr eaLnBrk="1" hangingPunct="1">
              <a:lnSpc>
                <a:spcPct val="80000"/>
              </a:lnSpc>
              <a:buFontTx/>
              <a:buNone/>
            </a:pPr>
            <a:r>
              <a:rPr lang="en-US" altLang="ja-JP" sz="2400" dirty="0"/>
              <a:t>                   s==3’b110 ? </a:t>
            </a:r>
            <a:r>
              <a:rPr lang="en-US" altLang="ja-JP" sz="2400" dirty="0" err="1"/>
              <a:t>a+b</a:t>
            </a:r>
            <a:r>
              <a:rPr lang="en-US" altLang="ja-JP" sz="2400" dirty="0"/>
              <a:t> : a-b ;</a:t>
            </a:r>
          </a:p>
          <a:p>
            <a:pPr eaLnBrk="1" hangingPunct="1">
              <a:lnSpc>
                <a:spcPct val="80000"/>
              </a:lnSpc>
              <a:buFontTx/>
              <a:buNone/>
            </a:pPr>
            <a:r>
              <a:rPr lang="en-US" altLang="ja-JP" sz="2400" dirty="0" err="1"/>
              <a:t>endmodule</a:t>
            </a:r>
            <a:endParaRPr lang="en-US" altLang="ja-JP" sz="2400" dirty="0"/>
          </a:p>
        </p:txBody>
      </p:sp>
      <p:sp>
        <p:nvSpPr>
          <p:cNvPr id="11268" name="AutoShape 4"/>
          <p:cNvSpPr>
            <a:spLocks noChangeArrowheads="1"/>
          </p:cNvSpPr>
          <p:nvPr/>
        </p:nvSpPr>
        <p:spPr bwMode="auto">
          <a:xfrm>
            <a:off x="3635375" y="1341438"/>
            <a:ext cx="2016125" cy="647700"/>
          </a:xfrm>
          <a:prstGeom prst="wedgeRoundRectCallout">
            <a:avLst>
              <a:gd name="adj1" fmla="val -122991"/>
              <a:gd name="adj2" fmla="val 67894"/>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バス構文</a:t>
            </a:r>
          </a:p>
          <a:p>
            <a:pPr algn="ctr" eaLnBrk="1" hangingPunct="1"/>
            <a:r>
              <a:rPr lang="en-US" altLang="ja-JP"/>
              <a:t>[MSB:LSB]</a:t>
            </a:r>
          </a:p>
        </p:txBody>
      </p:sp>
      <p:sp>
        <p:nvSpPr>
          <p:cNvPr id="11269" name="AutoShape 5"/>
          <p:cNvSpPr>
            <a:spLocks noChangeArrowheads="1"/>
          </p:cNvSpPr>
          <p:nvPr/>
        </p:nvSpPr>
        <p:spPr bwMode="auto">
          <a:xfrm>
            <a:off x="4643438" y="2492375"/>
            <a:ext cx="3384550" cy="647700"/>
          </a:xfrm>
          <a:prstGeom prst="wedgeRoundRectCallout">
            <a:avLst>
              <a:gd name="adj1" fmla="val -75889"/>
              <a:gd name="adj2" fmla="val 35296"/>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選択（マルチプレクサ）演算子</a:t>
            </a:r>
          </a:p>
          <a:p>
            <a:pPr algn="ctr" eaLnBrk="1" hangingPunct="1"/>
            <a:r>
              <a:rPr lang="en-US" altLang="ja-JP"/>
              <a:t>?</a:t>
            </a:r>
            <a:r>
              <a:rPr lang="ja-JP" altLang="en-US"/>
              <a:t>　：　；</a:t>
            </a:r>
          </a:p>
          <a:p>
            <a:pPr algn="ctr" eaLnBrk="1" hangingPunct="1"/>
            <a:endParaRPr lang="en-US" altLang="ja-JP"/>
          </a:p>
        </p:txBody>
      </p:sp>
      <p:sp>
        <p:nvSpPr>
          <p:cNvPr id="11270" name="AutoShape 6"/>
          <p:cNvSpPr>
            <a:spLocks noChangeArrowheads="1"/>
          </p:cNvSpPr>
          <p:nvPr/>
        </p:nvSpPr>
        <p:spPr bwMode="auto">
          <a:xfrm>
            <a:off x="4787900" y="3500438"/>
            <a:ext cx="3384550" cy="360362"/>
          </a:xfrm>
          <a:prstGeom prst="wedgeRoundRectCallout">
            <a:avLst>
              <a:gd name="adj1" fmla="val -99486"/>
              <a:gd name="adj2" fmla="val -149560"/>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数の表現</a:t>
            </a:r>
          </a:p>
          <a:p>
            <a:pPr algn="ctr" eaLnBrk="1" hangingPunct="1"/>
            <a:endParaRPr lang="en-US" altLang="ja-JP"/>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ja-JP"/>
              <a:t>ALU</a:t>
            </a:r>
          </a:p>
        </p:txBody>
      </p:sp>
      <p:sp>
        <p:nvSpPr>
          <p:cNvPr id="4099" name="Text Box 12"/>
          <p:cNvSpPr txBox="1">
            <a:spLocks noChangeArrowheads="1"/>
          </p:cNvSpPr>
          <p:nvPr/>
        </p:nvSpPr>
        <p:spPr bwMode="auto">
          <a:xfrm>
            <a:off x="5703888" y="3233738"/>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4100" name="Text Box 13"/>
          <p:cNvSpPr txBox="1">
            <a:spLocks noChangeArrowheads="1"/>
          </p:cNvSpPr>
          <p:nvPr/>
        </p:nvSpPr>
        <p:spPr bwMode="auto">
          <a:xfrm>
            <a:off x="7404100" y="3214688"/>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a:t>
            </a:r>
          </a:p>
        </p:txBody>
      </p:sp>
      <p:grpSp>
        <p:nvGrpSpPr>
          <p:cNvPr id="4101" name="Group 22"/>
          <p:cNvGrpSpPr>
            <a:grpSpLocks/>
          </p:cNvGrpSpPr>
          <p:nvPr/>
        </p:nvGrpSpPr>
        <p:grpSpPr bwMode="auto">
          <a:xfrm>
            <a:off x="5219700" y="2062163"/>
            <a:ext cx="3168650" cy="1512887"/>
            <a:chOff x="3288" y="1299"/>
            <a:chExt cx="1996" cy="953"/>
          </a:xfrm>
        </p:grpSpPr>
        <p:sp>
          <p:nvSpPr>
            <p:cNvPr id="4109" name="Line 8"/>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0" name="Line 4"/>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1" name="Line 5"/>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2" name="Line 7"/>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3" name="Line 9"/>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4" name="Line 10"/>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5" name="Line 11"/>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4102" name="Text Box 14"/>
          <p:cNvSpPr txBox="1">
            <a:spLocks noChangeArrowheads="1"/>
          </p:cNvSpPr>
          <p:nvPr/>
        </p:nvSpPr>
        <p:spPr bwMode="auto">
          <a:xfrm>
            <a:off x="6661150" y="21336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Y</a:t>
            </a:r>
          </a:p>
        </p:txBody>
      </p:sp>
      <p:sp>
        <p:nvSpPr>
          <p:cNvPr id="4103" name="Text Box 15"/>
          <p:cNvSpPr txBox="1">
            <a:spLocks noChangeArrowheads="1"/>
          </p:cNvSpPr>
          <p:nvPr/>
        </p:nvSpPr>
        <p:spPr bwMode="auto">
          <a:xfrm>
            <a:off x="5724525" y="25654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4104" name="Line 16"/>
          <p:cNvSpPr>
            <a:spLocks noChangeShapeType="1"/>
          </p:cNvSpPr>
          <p:nvPr/>
        </p:nvSpPr>
        <p:spPr bwMode="auto">
          <a:xfrm flipV="1">
            <a:off x="5868988" y="3575050"/>
            <a:ext cx="0" cy="5032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5" name="Line 17"/>
          <p:cNvSpPr>
            <a:spLocks noChangeShapeType="1"/>
          </p:cNvSpPr>
          <p:nvPr/>
        </p:nvSpPr>
        <p:spPr bwMode="auto">
          <a:xfrm flipV="1">
            <a:off x="7596188" y="3575050"/>
            <a:ext cx="0" cy="5032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6" name="Line 18"/>
          <p:cNvSpPr>
            <a:spLocks noChangeShapeType="1"/>
          </p:cNvSpPr>
          <p:nvPr/>
        </p:nvSpPr>
        <p:spPr bwMode="auto">
          <a:xfrm flipV="1">
            <a:off x="6804025" y="1557338"/>
            <a:ext cx="0" cy="5032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7" name="Line 19"/>
          <p:cNvSpPr>
            <a:spLocks noChangeShapeType="1"/>
          </p:cNvSpPr>
          <p:nvPr/>
        </p:nvSpPr>
        <p:spPr bwMode="auto">
          <a:xfrm>
            <a:off x="5148263" y="2709863"/>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8" name="Text Box 20"/>
          <p:cNvSpPr txBox="1">
            <a:spLocks noChangeArrowheads="1"/>
          </p:cNvSpPr>
          <p:nvPr/>
        </p:nvSpPr>
        <p:spPr bwMode="auto">
          <a:xfrm>
            <a:off x="539750" y="1989138"/>
            <a:ext cx="4237038" cy="3113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r>
              <a:rPr lang="ja-JP" altLang="en-US" b="1"/>
              <a:t>の値によって、</a:t>
            </a:r>
            <a:r>
              <a:rPr lang="en-US" altLang="ja-JP" b="1"/>
              <a:t>A</a:t>
            </a:r>
            <a:r>
              <a:rPr lang="ja-JP" altLang="en-US" b="1"/>
              <a:t>と</a:t>
            </a:r>
            <a:r>
              <a:rPr lang="en-US" altLang="ja-JP" b="1"/>
              <a:t>B</a:t>
            </a:r>
            <a:r>
              <a:rPr lang="ja-JP" altLang="en-US" b="1"/>
              <a:t>の間の演算を選択</a:t>
            </a:r>
          </a:p>
          <a:p>
            <a:pPr eaLnBrk="1" hangingPunct="1"/>
            <a:r>
              <a:rPr lang="en-US" altLang="ja-JP" b="1"/>
              <a:t>S</a:t>
            </a:r>
            <a:r>
              <a:rPr lang="ja-JP" altLang="en-US" b="1"/>
              <a:t>が</a:t>
            </a:r>
            <a:r>
              <a:rPr lang="en-US" altLang="ja-JP" b="1"/>
              <a:t>3</a:t>
            </a:r>
            <a:r>
              <a:rPr lang="ja-JP" altLang="en-US" b="1"/>
              <a:t>ビットならば</a:t>
            </a:r>
            <a:r>
              <a:rPr lang="en-US" altLang="ja-JP" b="1"/>
              <a:t>8</a:t>
            </a:r>
            <a:r>
              <a:rPr lang="ja-JP" altLang="en-US" b="1"/>
              <a:t>種類の演算が選択可能</a:t>
            </a:r>
          </a:p>
          <a:p>
            <a:pPr eaLnBrk="1" hangingPunct="1"/>
            <a:r>
              <a:rPr lang="ja-JP" altLang="en-US" b="1"/>
              <a:t>例：</a:t>
            </a:r>
          </a:p>
          <a:p>
            <a:pPr eaLnBrk="1" hangingPunct="1"/>
            <a:r>
              <a:rPr lang="en-US" altLang="ja-JP" b="1"/>
              <a:t>S=0  Y=A</a:t>
            </a:r>
          </a:p>
          <a:p>
            <a:pPr eaLnBrk="1" hangingPunct="1"/>
            <a:r>
              <a:rPr lang="en-US" altLang="ja-JP" b="1"/>
              <a:t>S=1</a:t>
            </a:r>
            <a:r>
              <a:rPr lang="ja-JP" altLang="en-US" b="1"/>
              <a:t>　</a:t>
            </a:r>
            <a:r>
              <a:rPr lang="en-US" altLang="ja-JP" b="1"/>
              <a:t>Y=B</a:t>
            </a:r>
          </a:p>
          <a:p>
            <a:pPr eaLnBrk="1" hangingPunct="1"/>
            <a:r>
              <a:rPr lang="en-US" altLang="ja-JP" b="1"/>
              <a:t>S=2   Y=A &amp; B</a:t>
            </a:r>
          </a:p>
          <a:p>
            <a:pPr eaLnBrk="1" hangingPunct="1"/>
            <a:r>
              <a:rPr lang="en-US" altLang="ja-JP" b="1"/>
              <a:t>S=3   Y=A | B</a:t>
            </a:r>
          </a:p>
          <a:p>
            <a:pPr eaLnBrk="1" hangingPunct="1"/>
            <a:r>
              <a:rPr lang="en-US" altLang="ja-JP" b="1"/>
              <a:t>S=4   Y=A&lt;&lt;1</a:t>
            </a:r>
          </a:p>
          <a:p>
            <a:pPr eaLnBrk="1" hangingPunct="1"/>
            <a:r>
              <a:rPr lang="en-US" altLang="ja-JP" b="1"/>
              <a:t>S=5   Y=A&gt;&gt;1</a:t>
            </a:r>
          </a:p>
          <a:p>
            <a:pPr eaLnBrk="1" hangingPunct="1"/>
            <a:r>
              <a:rPr lang="en-US" altLang="ja-JP" b="1"/>
              <a:t>S=6   Y=A+B</a:t>
            </a:r>
          </a:p>
          <a:p>
            <a:pPr eaLnBrk="1" hangingPunct="1"/>
            <a:r>
              <a:rPr lang="en-US" altLang="ja-JP" b="1"/>
              <a:t>S=7   Y=A-B</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7950" y="53975"/>
            <a:ext cx="8229600" cy="1143000"/>
          </a:xfrm>
        </p:spPr>
        <p:txBody>
          <a:bodyPr/>
          <a:lstStyle/>
          <a:p>
            <a:pPr eaLnBrk="1" hangingPunct="1"/>
            <a:r>
              <a:rPr lang="ja-JP" altLang="en-US"/>
              <a:t>バスの表現</a:t>
            </a:r>
          </a:p>
        </p:txBody>
      </p:sp>
      <p:sp>
        <p:nvSpPr>
          <p:cNvPr id="12291" name="Rectangle 3"/>
          <p:cNvSpPr>
            <a:spLocks noGrp="1" noChangeArrowheads="1"/>
          </p:cNvSpPr>
          <p:nvPr>
            <p:ph type="body" idx="1"/>
          </p:nvPr>
        </p:nvSpPr>
        <p:spPr>
          <a:xfrm>
            <a:off x="611188" y="908050"/>
            <a:ext cx="8229600" cy="4525963"/>
          </a:xfrm>
        </p:spPr>
        <p:txBody>
          <a:bodyPr/>
          <a:lstStyle/>
          <a:p>
            <a:pPr eaLnBrk="1" hangingPunct="1"/>
            <a:r>
              <a:rPr lang="ja-JP" altLang="en-US"/>
              <a:t>信号線、データを束（バス）として表現する</a:t>
            </a:r>
          </a:p>
          <a:p>
            <a:pPr eaLnBrk="1" hangingPunct="1">
              <a:buFontTx/>
              <a:buNone/>
            </a:pPr>
            <a:r>
              <a:rPr lang="en-US" altLang="ja-JP"/>
              <a:t>input [15:0] a, b;  16bit</a:t>
            </a:r>
            <a:r>
              <a:rPr lang="ja-JP" altLang="en-US"/>
              <a:t>の入力</a:t>
            </a:r>
            <a:endParaRPr lang="en-US" altLang="ja-JP"/>
          </a:p>
          <a:p>
            <a:pPr eaLnBrk="1" hangingPunct="1">
              <a:buFontTx/>
              <a:buNone/>
            </a:pPr>
            <a:r>
              <a:rPr lang="en-US" altLang="ja-JP"/>
              <a:t>wire [3:0] c;</a:t>
            </a:r>
            <a:r>
              <a:rPr lang="ja-JP" altLang="en-US"/>
              <a:t>　</a:t>
            </a:r>
            <a:r>
              <a:rPr lang="en-US" altLang="ja-JP"/>
              <a:t>4bit</a:t>
            </a:r>
            <a:r>
              <a:rPr lang="ja-JP" altLang="en-US"/>
              <a:t>の信号線</a:t>
            </a:r>
            <a:endParaRPr lang="en-US" altLang="ja-JP"/>
          </a:p>
          <a:p>
            <a:pPr eaLnBrk="1" hangingPunct="1">
              <a:buFontTx/>
              <a:buNone/>
            </a:pPr>
            <a:r>
              <a:rPr lang="en-US" altLang="ja-JP"/>
              <a:t>reg [7:0] r0; 8bit</a:t>
            </a:r>
            <a:r>
              <a:rPr lang="ja-JP" altLang="en-US"/>
              <a:t>のレジスタ</a:t>
            </a:r>
            <a:endParaRPr lang="en-US" altLang="ja-JP"/>
          </a:p>
          <a:p>
            <a:pPr eaLnBrk="1" hangingPunct="1">
              <a:buFontTx/>
              <a:buNone/>
            </a:pPr>
            <a:r>
              <a:rPr lang="en-US" altLang="ja-JP"/>
              <a:t>→</a:t>
            </a:r>
            <a:r>
              <a:rPr lang="ja-JP" altLang="en-US"/>
              <a:t>　</a:t>
            </a:r>
            <a:r>
              <a:rPr lang="en-US" altLang="ja-JP"/>
              <a:t>[MSB:LSB]</a:t>
            </a:r>
            <a:r>
              <a:rPr lang="ja-JP" altLang="en-US"/>
              <a:t>で宣言</a:t>
            </a:r>
          </a:p>
          <a:p>
            <a:pPr lvl="1" eaLnBrk="1" hangingPunct="1">
              <a:buFontTx/>
              <a:buNone/>
            </a:pPr>
            <a:r>
              <a:rPr lang="ja-JP" altLang="en-US"/>
              <a:t>この授業では</a:t>
            </a:r>
            <a:r>
              <a:rPr lang="en-US" altLang="ja-JP"/>
              <a:t>LSB</a:t>
            </a:r>
            <a:r>
              <a:rPr lang="ja-JP" altLang="en-US"/>
              <a:t>は</a:t>
            </a:r>
            <a:r>
              <a:rPr lang="en-US" altLang="ja-JP"/>
              <a:t>0</a:t>
            </a:r>
            <a:r>
              <a:rPr lang="ja-JP" altLang="en-US"/>
              <a:t>とする</a:t>
            </a:r>
          </a:p>
          <a:p>
            <a:pPr lvl="1" eaLnBrk="1" hangingPunct="1">
              <a:buFontTx/>
              <a:buNone/>
            </a:pPr>
            <a:r>
              <a:rPr lang="ja-JP" altLang="en-US"/>
              <a:t>本当は</a:t>
            </a:r>
            <a:r>
              <a:rPr lang="en-US" altLang="ja-JP"/>
              <a:t>0</a:t>
            </a:r>
            <a:r>
              <a:rPr lang="ja-JP" altLang="en-US"/>
              <a:t>じゃなくてもいいけど混乱する場合が多い</a:t>
            </a:r>
          </a:p>
          <a:p>
            <a:pPr eaLnBrk="1" hangingPunct="1"/>
            <a:r>
              <a:rPr lang="ja-JP" altLang="en-US"/>
              <a:t>バスの分離（ビット切り出し）</a:t>
            </a:r>
          </a:p>
          <a:p>
            <a:pPr lvl="1" eaLnBrk="1" hangingPunct="1">
              <a:buFontTx/>
              <a:buNone/>
            </a:pPr>
            <a:r>
              <a:rPr lang="en-US" altLang="ja-JP"/>
              <a:t>a[15]  : 15bit</a:t>
            </a:r>
            <a:r>
              <a:rPr lang="ja-JP" altLang="en-US"/>
              <a:t>目 </a:t>
            </a:r>
            <a:r>
              <a:rPr lang="en-US" altLang="ja-JP"/>
              <a:t>(</a:t>
            </a:r>
            <a:r>
              <a:rPr lang="ja-JP" altLang="en-US"/>
              <a:t>符号ビット）</a:t>
            </a:r>
          </a:p>
          <a:p>
            <a:pPr lvl="1" eaLnBrk="1" hangingPunct="1">
              <a:buFontTx/>
              <a:buNone/>
            </a:pPr>
            <a:r>
              <a:rPr lang="en-US" altLang="ja-JP"/>
              <a:t>a[15:8]  15</a:t>
            </a:r>
            <a:r>
              <a:rPr lang="ja-JP" altLang="en-US"/>
              <a:t>ビット目から</a:t>
            </a:r>
            <a:r>
              <a:rPr lang="en-US" altLang="ja-JP"/>
              <a:t>8</a:t>
            </a:r>
            <a:r>
              <a:rPr lang="ja-JP" altLang="en-US"/>
              <a:t>ビット目までの</a:t>
            </a:r>
            <a:r>
              <a:rPr lang="en-US" altLang="ja-JP"/>
              <a:t>8</a:t>
            </a:r>
            <a:r>
              <a:rPr lang="ja-JP" altLang="en-US"/>
              <a:t>ビット（上位</a:t>
            </a:r>
            <a:r>
              <a:rPr lang="en-US" altLang="ja-JP"/>
              <a:t>8</a:t>
            </a:r>
            <a:r>
              <a:rPr lang="ja-JP" altLang="en-US"/>
              <a:t>ビット）</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a:t>数の表現</a:t>
            </a:r>
          </a:p>
        </p:txBody>
      </p:sp>
      <p:sp>
        <p:nvSpPr>
          <p:cNvPr id="13315" name="Rectangle 3"/>
          <p:cNvSpPr>
            <a:spLocks noGrp="1" noChangeArrowheads="1"/>
          </p:cNvSpPr>
          <p:nvPr>
            <p:ph type="body" idx="1"/>
          </p:nvPr>
        </p:nvSpPr>
        <p:spPr>
          <a:xfrm>
            <a:off x="457200" y="1600200"/>
            <a:ext cx="8686800" cy="4525963"/>
          </a:xfrm>
        </p:spPr>
        <p:txBody>
          <a:bodyPr/>
          <a:lstStyle/>
          <a:p>
            <a:pPr eaLnBrk="1" hangingPunct="1"/>
            <a:r>
              <a:rPr lang="en-US" altLang="ja-JP" dirty="0"/>
              <a:t>2</a:t>
            </a:r>
            <a:r>
              <a:rPr lang="ja-JP" altLang="en-US" dirty="0"/>
              <a:t>進数の表現</a:t>
            </a:r>
            <a:r>
              <a:rPr lang="en-US" altLang="ja-JP" dirty="0"/>
              <a:t>(b)</a:t>
            </a:r>
          </a:p>
          <a:p>
            <a:pPr eaLnBrk="1" hangingPunct="1">
              <a:buFontTx/>
              <a:buNone/>
            </a:pPr>
            <a:r>
              <a:rPr lang="ja-JP" altLang="en-US" dirty="0"/>
              <a:t>桁数’</a:t>
            </a:r>
            <a:r>
              <a:rPr lang="en-US" altLang="ja-JP" dirty="0"/>
              <a:t>b</a:t>
            </a:r>
            <a:r>
              <a:rPr lang="ja-JP" altLang="en-US" dirty="0"/>
              <a:t>数</a:t>
            </a:r>
          </a:p>
          <a:p>
            <a:pPr eaLnBrk="1" hangingPunct="1">
              <a:buFontTx/>
              <a:buNone/>
            </a:pPr>
            <a:r>
              <a:rPr lang="en-US" altLang="ja-JP" dirty="0"/>
              <a:t>3’b001, 1’b1, 8’b11010010, 8’b1101_0010</a:t>
            </a:r>
          </a:p>
          <a:p>
            <a:pPr eaLnBrk="1" hangingPunct="1"/>
            <a:r>
              <a:rPr lang="en-US" altLang="ja-JP" dirty="0"/>
              <a:t>16</a:t>
            </a:r>
            <a:r>
              <a:rPr lang="ja-JP" altLang="en-US" dirty="0"/>
              <a:t>進数の表現</a:t>
            </a:r>
            <a:r>
              <a:rPr lang="en-US" altLang="ja-JP" dirty="0"/>
              <a:t>(h)</a:t>
            </a:r>
          </a:p>
          <a:p>
            <a:pPr eaLnBrk="1" hangingPunct="1">
              <a:buFontTx/>
              <a:buNone/>
            </a:pPr>
            <a:r>
              <a:rPr lang="en-US" altLang="ja-JP" dirty="0"/>
              <a:t>16’ha23c   32’hff00_abcd</a:t>
            </a:r>
          </a:p>
          <a:p>
            <a:pPr eaLnBrk="1" hangingPunct="1"/>
            <a:r>
              <a:rPr lang="ja-JP" altLang="en-US" dirty="0"/>
              <a:t>普通に書くと</a:t>
            </a:r>
            <a:r>
              <a:rPr lang="en-US" altLang="ja-JP" dirty="0"/>
              <a:t>10</a:t>
            </a:r>
            <a:r>
              <a:rPr lang="ja-JP" altLang="en-US" dirty="0"/>
              <a:t>進数となる</a:t>
            </a:r>
          </a:p>
          <a:p>
            <a:pPr eaLnBrk="1" hangingPunct="1"/>
            <a:r>
              <a:rPr lang="ja-JP" altLang="en-US" dirty="0"/>
              <a:t>示した桁分の数を書く</a:t>
            </a:r>
            <a:endParaRPr lang="en-US" altLang="ja-JP" dirty="0"/>
          </a:p>
          <a:p>
            <a:pPr eaLnBrk="1" hangingPunct="1"/>
            <a:r>
              <a:rPr lang="ja-JP" altLang="en-US" dirty="0"/>
              <a:t>基本的に全ての数値は桁数を示した方がいい</a:t>
            </a:r>
            <a:endParaRPr lang="en-US" altLang="ja-JP" dirty="0"/>
          </a:p>
          <a:p>
            <a:pPr lvl="1" eaLnBrk="1" hangingPunct="1"/>
            <a:r>
              <a:rPr lang="en-US" altLang="ja-JP" dirty="0"/>
              <a:t>1</a:t>
            </a:r>
            <a:r>
              <a:rPr lang="ja-JP" altLang="en-US" dirty="0"/>
              <a:t>ビットの場合省略してもいい</a:t>
            </a:r>
          </a:p>
        </p:txBody>
      </p:sp>
      <p:sp>
        <p:nvSpPr>
          <p:cNvPr id="13316" name="AutoShape 4"/>
          <p:cNvSpPr>
            <a:spLocks noChangeArrowheads="1"/>
          </p:cNvSpPr>
          <p:nvPr/>
        </p:nvSpPr>
        <p:spPr bwMode="auto">
          <a:xfrm>
            <a:off x="6443663" y="1700213"/>
            <a:ext cx="2160587" cy="1008062"/>
          </a:xfrm>
          <a:prstGeom prst="wedgeRoundRectCallout">
            <a:avLst>
              <a:gd name="adj1" fmla="val -21861"/>
              <a:gd name="adj2" fmla="val 70000"/>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アンダースコアで区切って良い</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ja-JP" altLang="en-US"/>
              <a:t>条件演算子（マルチプレクサ構文）</a:t>
            </a:r>
          </a:p>
        </p:txBody>
      </p:sp>
      <p:sp>
        <p:nvSpPr>
          <p:cNvPr id="14339" name="Rectangle 3"/>
          <p:cNvSpPr>
            <a:spLocks noGrp="1" noChangeArrowheads="1"/>
          </p:cNvSpPr>
          <p:nvPr>
            <p:ph type="body" idx="1"/>
          </p:nvPr>
        </p:nvSpPr>
        <p:spPr>
          <a:xfrm>
            <a:off x="457200" y="1268413"/>
            <a:ext cx="8507413" cy="5113337"/>
          </a:xfrm>
        </p:spPr>
        <p:txBody>
          <a:bodyPr/>
          <a:lstStyle/>
          <a:p>
            <a:pPr eaLnBrk="1" hangingPunct="1">
              <a:lnSpc>
                <a:spcPct val="80000"/>
              </a:lnSpc>
              <a:buFontTx/>
              <a:buNone/>
            </a:pPr>
            <a:r>
              <a:rPr lang="en-US" altLang="ja-JP" sz="2400" dirty="0"/>
              <a:t>assign Y =  (</a:t>
            </a:r>
            <a:r>
              <a:rPr lang="ja-JP" altLang="en-US" sz="2400" dirty="0"/>
              <a:t>条件</a:t>
            </a:r>
            <a:r>
              <a:rPr lang="en-US" altLang="ja-JP" sz="2400" dirty="0"/>
              <a:t>1</a:t>
            </a:r>
            <a:r>
              <a:rPr lang="ja-JP" altLang="en-US" sz="2400" dirty="0"/>
              <a:t>）</a:t>
            </a:r>
            <a:r>
              <a:rPr lang="en-US" altLang="ja-JP" sz="2400" dirty="0"/>
              <a:t>? </a:t>
            </a:r>
            <a:r>
              <a:rPr lang="ja-JP" altLang="en-US" sz="2400" dirty="0"/>
              <a:t>式</a:t>
            </a:r>
            <a:r>
              <a:rPr lang="en-US" altLang="ja-JP" sz="2400" dirty="0"/>
              <a:t>1</a:t>
            </a:r>
            <a:r>
              <a:rPr lang="ja-JP" altLang="en-US" sz="2400" dirty="0"/>
              <a:t>：</a:t>
            </a:r>
          </a:p>
          <a:p>
            <a:pPr eaLnBrk="1" hangingPunct="1">
              <a:lnSpc>
                <a:spcPct val="80000"/>
              </a:lnSpc>
              <a:buFontTx/>
              <a:buNone/>
            </a:pPr>
            <a:r>
              <a:rPr lang="ja-JP" altLang="en-US" sz="2400" dirty="0"/>
              <a:t>　　　　　　　　（条件</a:t>
            </a:r>
            <a:r>
              <a:rPr lang="en-US" altLang="ja-JP" sz="2400" dirty="0"/>
              <a:t>2)? </a:t>
            </a:r>
            <a:r>
              <a:rPr lang="ja-JP" altLang="en-US" sz="2400" dirty="0"/>
              <a:t>式</a:t>
            </a:r>
            <a:r>
              <a:rPr lang="en-US" altLang="ja-JP" sz="2400" dirty="0"/>
              <a:t>2</a:t>
            </a:r>
            <a:r>
              <a:rPr lang="ja-JP" altLang="en-US" sz="2400" dirty="0"/>
              <a:t>：</a:t>
            </a:r>
          </a:p>
          <a:p>
            <a:pPr eaLnBrk="1" hangingPunct="1">
              <a:lnSpc>
                <a:spcPct val="80000"/>
              </a:lnSpc>
              <a:buFontTx/>
              <a:buNone/>
            </a:pPr>
            <a:r>
              <a:rPr lang="ja-JP" altLang="en-US" sz="2400" dirty="0"/>
              <a:t>　　　　　　　　　</a:t>
            </a:r>
            <a:r>
              <a:rPr lang="en-US" altLang="ja-JP" sz="2400" dirty="0"/>
              <a:t>……</a:t>
            </a:r>
          </a:p>
          <a:p>
            <a:pPr eaLnBrk="1" hangingPunct="1">
              <a:lnSpc>
                <a:spcPct val="80000"/>
              </a:lnSpc>
              <a:buFontTx/>
              <a:buNone/>
            </a:pPr>
            <a:r>
              <a:rPr lang="en-US" altLang="ja-JP" sz="2400" dirty="0"/>
              <a:t>                    (</a:t>
            </a:r>
            <a:r>
              <a:rPr lang="ja-JP" altLang="en-US" sz="2400" dirty="0"/>
              <a:t>条件</a:t>
            </a:r>
            <a:r>
              <a:rPr lang="en-US" altLang="ja-JP" sz="2400" dirty="0"/>
              <a:t>n)? </a:t>
            </a:r>
            <a:r>
              <a:rPr lang="ja-JP" altLang="en-US" sz="2400" dirty="0"/>
              <a:t>式</a:t>
            </a:r>
            <a:r>
              <a:rPr lang="en-US" altLang="ja-JP" sz="2400" dirty="0"/>
              <a:t>n: </a:t>
            </a:r>
            <a:r>
              <a:rPr lang="ja-JP" altLang="en-US" sz="2400" dirty="0"/>
              <a:t>式</a:t>
            </a:r>
            <a:r>
              <a:rPr lang="en-US" altLang="ja-JP" sz="2400" dirty="0"/>
              <a:t>n+1</a:t>
            </a:r>
            <a:r>
              <a:rPr lang="ja-JP" altLang="en-US" sz="2400" dirty="0"/>
              <a:t>；</a:t>
            </a:r>
          </a:p>
          <a:p>
            <a:pPr eaLnBrk="1" hangingPunct="1">
              <a:lnSpc>
                <a:spcPct val="80000"/>
              </a:lnSpc>
            </a:pPr>
            <a:r>
              <a:rPr lang="ja-JP" altLang="en-US" sz="2400" dirty="0"/>
              <a:t>成立した条件に対する式が</a:t>
            </a:r>
            <a:r>
              <a:rPr lang="en-US" altLang="ja-JP" sz="2400" dirty="0"/>
              <a:t>Y</a:t>
            </a:r>
            <a:r>
              <a:rPr lang="ja-JP" altLang="en-US" sz="2400" dirty="0"/>
              <a:t>に出力</a:t>
            </a:r>
          </a:p>
          <a:p>
            <a:pPr eaLnBrk="1" hangingPunct="1">
              <a:lnSpc>
                <a:spcPct val="80000"/>
              </a:lnSpc>
            </a:pPr>
            <a:r>
              <a:rPr lang="ja-JP" altLang="en-US" sz="2400" dirty="0"/>
              <a:t>どれも成立しなければ式</a:t>
            </a:r>
            <a:r>
              <a:rPr lang="en-US" altLang="ja-JP" sz="2400" dirty="0"/>
              <a:t>n+1</a:t>
            </a:r>
            <a:r>
              <a:rPr lang="ja-JP" altLang="en-US" sz="2400" dirty="0"/>
              <a:t>が</a:t>
            </a:r>
            <a:r>
              <a:rPr lang="en-US" altLang="ja-JP" sz="2400" dirty="0"/>
              <a:t>Y</a:t>
            </a:r>
            <a:r>
              <a:rPr lang="ja-JP" altLang="en-US" sz="2400" dirty="0"/>
              <a:t>に出力</a:t>
            </a:r>
          </a:p>
          <a:p>
            <a:pPr eaLnBrk="1" hangingPunct="1">
              <a:lnSpc>
                <a:spcPct val="80000"/>
              </a:lnSpc>
            </a:pPr>
            <a:r>
              <a:rPr lang="ja-JP" altLang="en-US" sz="2400" dirty="0"/>
              <a:t>先に書いた条件に優先順位がある</a:t>
            </a:r>
          </a:p>
          <a:p>
            <a:pPr eaLnBrk="1" hangingPunct="1">
              <a:lnSpc>
                <a:spcPct val="80000"/>
              </a:lnSpc>
            </a:pPr>
            <a:r>
              <a:rPr lang="ja-JP" altLang="en-US" sz="2400" dirty="0"/>
              <a:t>この授業の書き方のルール</a:t>
            </a:r>
          </a:p>
          <a:p>
            <a:pPr lvl="1" eaLnBrk="1" hangingPunct="1">
              <a:lnSpc>
                <a:spcPct val="80000"/>
              </a:lnSpc>
            </a:pPr>
            <a:r>
              <a:rPr lang="ja-JP" altLang="en-US" sz="2000" dirty="0"/>
              <a:t>条件は可能な限り排他的（どれかが成り立てば他は成り立たない）に書く</a:t>
            </a:r>
          </a:p>
          <a:p>
            <a:pPr lvl="1" eaLnBrk="1" hangingPunct="1">
              <a:lnSpc>
                <a:spcPct val="80000"/>
              </a:lnSpc>
            </a:pPr>
            <a:r>
              <a:rPr lang="ja-JP" altLang="en-US" sz="2000" dirty="0"/>
              <a:t>式中に選択構文を使って入れ子にしてはならない</a:t>
            </a:r>
          </a:p>
          <a:p>
            <a:pPr eaLnBrk="1" hangingPunct="1">
              <a:lnSpc>
                <a:spcPct val="80000"/>
              </a:lnSpc>
            </a:pPr>
            <a:r>
              <a:rPr lang="ja-JP" altLang="en-US" sz="2400" dirty="0"/>
              <a:t>上記を守れば選択構文で全ての組み合わせ回路は分かりやすく書ける</a:t>
            </a:r>
          </a:p>
          <a:p>
            <a:pPr eaLnBrk="1" hangingPunct="1">
              <a:lnSpc>
                <a:spcPct val="80000"/>
              </a:lnSpc>
              <a:buFontTx/>
              <a:buNone/>
            </a:pPr>
            <a:r>
              <a:rPr lang="ja-JP" altLang="en-US" sz="2400" dirty="0"/>
              <a:t>　　→　</a:t>
            </a:r>
            <a:r>
              <a:rPr lang="ja-JP" altLang="en-US" sz="2400" dirty="0">
                <a:solidFill>
                  <a:srgbClr val="0066FF"/>
                </a:solidFill>
              </a:rPr>
              <a:t>他にも</a:t>
            </a:r>
            <a:r>
              <a:rPr lang="en-US" altLang="ja-JP" sz="2400" dirty="0">
                <a:solidFill>
                  <a:srgbClr val="0066FF"/>
                </a:solidFill>
              </a:rPr>
              <a:t>function</a:t>
            </a:r>
            <a:r>
              <a:rPr lang="ja-JP" altLang="en-US" sz="2400" dirty="0">
                <a:solidFill>
                  <a:srgbClr val="0066FF"/>
                </a:solidFill>
              </a:rPr>
              <a:t>文や</a:t>
            </a:r>
            <a:r>
              <a:rPr lang="en-US" altLang="ja-JP" sz="2400" dirty="0">
                <a:solidFill>
                  <a:srgbClr val="0066FF"/>
                </a:solidFill>
              </a:rPr>
              <a:t>always</a:t>
            </a:r>
            <a:r>
              <a:rPr lang="ja-JP" altLang="en-US" sz="2400" dirty="0">
                <a:solidFill>
                  <a:srgbClr val="0066FF"/>
                </a:solidFill>
              </a:rPr>
              <a:t>文を使った書き方があるのだがこの授業ではやらない</a:t>
            </a:r>
          </a:p>
          <a:p>
            <a:pPr eaLnBrk="1" hangingPunct="1">
              <a:lnSpc>
                <a:spcPct val="80000"/>
              </a:lnSpc>
            </a:pPr>
            <a:endParaRPr lang="ja-JP" altLang="en-US" sz="2400" dirty="0"/>
          </a:p>
          <a:p>
            <a:pPr eaLnBrk="1" hangingPunct="1">
              <a:lnSpc>
                <a:spcPct val="80000"/>
              </a:lnSpc>
            </a:pPr>
            <a:endParaRPr lang="en-US" altLang="ja-JP"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ja-JP" altLang="en-US" dirty="0"/>
              <a:t>マルチプレクサ（データセレクタ）</a:t>
            </a:r>
          </a:p>
        </p:txBody>
      </p:sp>
      <p:sp>
        <p:nvSpPr>
          <p:cNvPr id="14339" name="AutoShape 4"/>
          <p:cNvSpPr>
            <a:spLocks noChangeArrowheads="1"/>
          </p:cNvSpPr>
          <p:nvPr/>
        </p:nvSpPr>
        <p:spPr bwMode="auto">
          <a:xfrm rot="-5400000">
            <a:off x="539750" y="3068638"/>
            <a:ext cx="2592387" cy="865188"/>
          </a:xfrm>
          <a:custGeom>
            <a:avLst/>
            <a:gdLst>
              <a:gd name="T0" fmla="*/ 2268339 w 21600"/>
              <a:gd name="T1" fmla="*/ 432594 h 21600"/>
              <a:gd name="T2" fmla="*/ 1296194 w 21600"/>
              <a:gd name="T3" fmla="*/ 865188 h 21600"/>
              <a:gd name="T4" fmla="*/ 324048 w 21600"/>
              <a:gd name="T5" fmla="*/ 432594 h 21600"/>
              <a:gd name="T6" fmla="*/ 1296194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40" name="Line 5"/>
          <p:cNvSpPr>
            <a:spLocks noChangeShapeType="1"/>
          </p:cNvSpPr>
          <p:nvPr/>
        </p:nvSpPr>
        <p:spPr bwMode="auto">
          <a:xfrm>
            <a:off x="755650" y="2924175"/>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41" name="Line 6"/>
          <p:cNvSpPr>
            <a:spLocks noChangeShapeType="1"/>
          </p:cNvSpPr>
          <p:nvPr/>
        </p:nvSpPr>
        <p:spPr bwMode="auto">
          <a:xfrm>
            <a:off x="755650" y="4076700"/>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42" name="Line 7"/>
          <p:cNvSpPr>
            <a:spLocks noChangeShapeType="1"/>
          </p:cNvSpPr>
          <p:nvPr/>
        </p:nvSpPr>
        <p:spPr bwMode="auto">
          <a:xfrm>
            <a:off x="1908175" y="1916113"/>
            <a:ext cx="0" cy="6477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43" name="Text Box 8"/>
          <p:cNvSpPr txBox="1">
            <a:spLocks noChangeArrowheads="1"/>
          </p:cNvSpPr>
          <p:nvPr/>
        </p:nvSpPr>
        <p:spPr bwMode="auto">
          <a:xfrm>
            <a:off x="1384300" y="280035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14344" name="Text Box 9"/>
          <p:cNvSpPr txBox="1">
            <a:spLocks noChangeArrowheads="1"/>
          </p:cNvSpPr>
          <p:nvPr/>
        </p:nvSpPr>
        <p:spPr bwMode="auto">
          <a:xfrm>
            <a:off x="1403350" y="3925888"/>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a:t>
            </a:r>
          </a:p>
        </p:txBody>
      </p:sp>
      <p:sp>
        <p:nvSpPr>
          <p:cNvPr id="14345" name="Text Box 10"/>
          <p:cNvSpPr txBox="1">
            <a:spLocks noChangeArrowheads="1"/>
          </p:cNvSpPr>
          <p:nvPr/>
        </p:nvSpPr>
        <p:spPr bwMode="auto">
          <a:xfrm>
            <a:off x="1763713" y="26368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14346" name="Line 11"/>
          <p:cNvSpPr>
            <a:spLocks noChangeShapeType="1"/>
          </p:cNvSpPr>
          <p:nvPr/>
        </p:nvSpPr>
        <p:spPr bwMode="auto">
          <a:xfrm>
            <a:off x="2268538" y="3573463"/>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47" name="Text Box 12"/>
          <p:cNvSpPr txBox="1">
            <a:spLocks noChangeArrowheads="1"/>
          </p:cNvSpPr>
          <p:nvPr/>
        </p:nvSpPr>
        <p:spPr bwMode="auto">
          <a:xfrm>
            <a:off x="2003425" y="34226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Y</a:t>
            </a:r>
          </a:p>
        </p:txBody>
      </p:sp>
      <p:sp>
        <p:nvSpPr>
          <p:cNvPr id="14348" name="Text Box 13"/>
          <p:cNvSpPr txBox="1">
            <a:spLocks noChangeArrowheads="1"/>
          </p:cNvSpPr>
          <p:nvPr/>
        </p:nvSpPr>
        <p:spPr bwMode="auto">
          <a:xfrm>
            <a:off x="900113" y="4797425"/>
            <a:ext cx="1371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S=0:  Y←A</a:t>
            </a:r>
          </a:p>
          <a:p>
            <a:pPr eaLnBrk="1" hangingPunct="1"/>
            <a:r>
              <a:rPr lang="en-US" altLang="ja-JP" b="1"/>
              <a:t>S=1:</a:t>
            </a:r>
            <a:r>
              <a:rPr lang="ja-JP" altLang="en-US" b="1"/>
              <a:t>　</a:t>
            </a:r>
            <a:r>
              <a:rPr lang="en-US" altLang="ja-JP" b="1"/>
              <a:t>Y←B</a:t>
            </a:r>
          </a:p>
        </p:txBody>
      </p:sp>
      <p:sp>
        <p:nvSpPr>
          <p:cNvPr id="14349" name="Text Box 14"/>
          <p:cNvSpPr txBox="1">
            <a:spLocks noChangeArrowheads="1"/>
          </p:cNvSpPr>
          <p:nvPr/>
        </p:nvSpPr>
        <p:spPr bwMode="auto">
          <a:xfrm>
            <a:off x="303213" y="5738813"/>
            <a:ext cx="30067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dirty="0"/>
              <a:t>データの通路の切り替え装置</a:t>
            </a:r>
          </a:p>
          <a:p>
            <a:pPr eaLnBrk="1" hangingPunct="1"/>
            <a:r>
              <a:rPr lang="en-US" altLang="ja-JP" b="1" dirty="0"/>
              <a:t>A,B,Y</a:t>
            </a:r>
            <a:r>
              <a:rPr lang="ja-JP" altLang="en-US" b="1" dirty="0"/>
              <a:t>は何ビット幅でも良い</a:t>
            </a:r>
          </a:p>
        </p:txBody>
      </p:sp>
      <p:sp>
        <p:nvSpPr>
          <p:cNvPr id="14350" name="AutoShape 15"/>
          <p:cNvSpPr>
            <a:spLocks noChangeArrowheads="1"/>
          </p:cNvSpPr>
          <p:nvPr/>
        </p:nvSpPr>
        <p:spPr bwMode="auto">
          <a:xfrm rot="-5400000">
            <a:off x="4727575" y="2997200"/>
            <a:ext cx="2592388" cy="865188"/>
          </a:xfrm>
          <a:custGeom>
            <a:avLst/>
            <a:gdLst>
              <a:gd name="T0" fmla="*/ 2268340 w 21600"/>
              <a:gd name="T1" fmla="*/ 432594 h 21600"/>
              <a:gd name="T2" fmla="*/ 1296194 w 21600"/>
              <a:gd name="T3" fmla="*/ 865188 h 21600"/>
              <a:gd name="T4" fmla="*/ 324049 w 21600"/>
              <a:gd name="T5" fmla="*/ 432594 h 21600"/>
              <a:gd name="T6" fmla="*/ 1296194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351" name="Line 16"/>
          <p:cNvSpPr>
            <a:spLocks noChangeShapeType="1"/>
          </p:cNvSpPr>
          <p:nvPr/>
        </p:nvSpPr>
        <p:spPr bwMode="auto">
          <a:xfrm>
            <a:off x="4943475" y="2852738"/>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52" name="Line 17"/>
          <p:cNvSpPr>
            <a:spLocks noChangeShapeType="1"/>
          </p:cNvSpPr>
          <p:nvPr/>
        </p:nvSpPr>
        <p:spPr bwMode="auto">
          <a:xfrm>
            <a:off x="4943475" y="3213100"/>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53" name="Line 18"/>
          <p:cNvSpPr>
            <a:spLocks noChangeShapeType="1"/>
          </p:cNvSpPr>
          <p:nvPr/>
        </p:nvSpPr>
        <p:spPr bwMode="auto">
          <a:xfrm>
            <a:off x="6096000" y="1844675"/>
            <a:ext cx="0" cy="6477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54" name="Text Box 19"/>
          <p:cNvSpPr txBox="1">
            <a:spLocks noChangeArrowheads="1"/>
          </p:cNvSpPr>
          <p:nvPr/>
        </p:nvSpPr>
        <p:spPr bwMode="auto">
          <a:xfrm>
            <a:off x="5572125" y="2728913"/>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I0</a:t>
            </a:r>
          </a:p>
        </p:txBody>
      </p:sp>
      <p:sp>
        <p:nvSpPr>
          <p:cNvPr id="14355" name="Text Box 21"/>
          <p:cNvSpPr txBox="1">
            <a:spLocks noChangeArrowheads="1"/>
          </p:cNvSpPr>
          <p:nvPr/>
        </p:nvSpPr>
        <p:spPr bwMode="auto">
          <a:xfrm>
            <a:off x="5951538" y="25654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14356" name="Line 22"/>
          <p:cNvSpPr>
            <a:spLocks noChangeShapeType="1"/>
          </p:cNvSpPr>
          <p:nvPr/>
        </p:nvSpPr>
        <p:spPr bwMode="auto">
          <a:xfrm>
            <a:off x="6456363" y="3502025"/>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57" name="Text Box 23"/>
          <p:cNvSpPr txBox="1">
            <a:spLocks noChangeArrowheads="1"/>
          </p:cNvSpPr>
          <p:nvPr/>
        </p:nvSpPr>
        <p:spPr bwMode="auto">
          <a:xfrm>
            <a:off x="6191250" y="335121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Y</a:t>
            </a:r>
          </a:p>
        </p:txBody>
      </p:sp>
      <p:sp>
        <p:nvSpPr>
          <p:cNvPr id="14358" name="Text Box 24"/>
          <p:cNvSpPr txBox="1">
            <a:spLocks noChangeArrowheads="1"/>
          </p:cNvSpPr>
          <p:nvPr/>
        </p:nvSpPr>
        <p:spPr bwMode="auto">
          <a:xfrm>
            <a:off x="5664200" y="4725988"/>
            <a:ext cx="14351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S=00: Y←I0</a:t>
            </a:r>
          </a:p>
          <a:p>
            <a:pPr eaLnBrk="1" hangingPunct="1"/>
            <a:r>
              <a:rPr lang="en-US" altLang="ja-JP" b="1"/>
              <a:t>S=01: Y←I1</a:t>
            </a:r>
          </a:p>
          <a:p>
            <a:pPr eaLnBrk="1" hangingPunct="1"/>
            <a:r>
              <a:rPr lang="en-US" altLang="ja-JP" b="1"/>
              <a:t>S=10: Y←I2</a:t>
            </a:r>
          </a:p>
          <a:p>
            <a:pPr eaLnBrk="1" hangingPunct="1"/>
            <a:r>
              <a:rPr lang="en-US" altLang="ja-JP" b="1"/>
              <a:t>S=11</a:t>
            </a:r>
            <a:r>
              <a:rPr lang="ja-JP" altLang="en-US" b="1"/>
              <a:t>：</a:t>
            </a:r>
            <a:r>
              <a:rPr lang="en-US" altLang="ja-JP" b="1"/>
              <a:t>Y←I3</a:t>
            </a:r>
          </a:p>
        </p:txBody>
      </p:sp>
      <p:sp>
        <p:nvSpPr>
          <p:cNvPr id="14359" name="Text Box 25"/>
          <p:cNvSpPr txBox="1">
            <a:spLocks noChangeArrowheads="1"/>
          </p:cNvSpPr>
          <p:nvPr/>
        </p:nvSpPr>
        <p:spPr bwMode="auto">
          <a:xfrm>
            <a:off x="5591175" y="3062288"/>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I1</a:t>
            </a:r>
          </a:p>
        </p:txBody>
      </p:sp>
      <p:sp>
        <p:nvSpPr>
          <p:cNvPr id="14360" name="Line 26"/>
          <p:cNvSpPr>
            <a:spLocks noChangeShapeType="1"/>
          </p:cNvSpPr>
          <p:nvPr/>
        </p:nvSpPr>
        <p:spPr bwMode="auto">
          <a:xfrm>
            <a:off x="4943475" y="3573463"/>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61" name="Text Box 27"/>
          <p:cNvSpPr txBox="1">
            <a:spLocks noChangeArrowheads="1"/>
          </p:cNvSpPr>
          <p:nvPr/>
        </p:nvSpPr>
        <p:spPr bwMode="auto">
          <a:xfrm>
            <a:off x="5591175" y="3422650"/>
            <a:ext cx="374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I2</a:t>
            </a:r>
          </a:p>
        </p:txBody>
      </p:sp>
      <p:sp>
        <p:nvSpPr>
          <p:cNvPr id="14362" name="Line 28"/>
          <p:cNvSpPr>
            <a:spLocks noChangeShapeType="1"/>
          </p:cNvSpPr>
          <p:nvPr/>
        </p:nvSpPr>
        <p:spPr bwMode="auto">
          <a:xfrm>
            <a:off x="4943475" y="3933825"/>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63" name="Text Box 29"/>
          <p:cNvSpPr txBox="1">
            <a:spLocks noChangeArrowheads="1"/>
          </p:cNvSpPr>
          <p:nvPr/>
        </p:nvSpPr>
        <p:spPr bwMode="auto">
          <a:xfrm>
            <a:off x="5591175" y="3783013"/>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I3</a:t>
            </a:r>
          </a:p>
        </p:txBody>
      </p:sp>
      <p:sp>
        <p:nvSpPr>
          <p:cNvPr id="14364" name="Text Box 30"/>
          <p:cNvSpPr txBox="1">
            <a:spLocks noChangeArrowheads="1"/>
          </p:cNvSpPr>
          <p:nvPr/>
        </p:nvSpPr>
        <p:spPr bwMode="auto">
          <a:xfrm>
            <a:off x="5232400" y="5964238"/>
            <a:ext cx="2147888"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4</a:t>
            </a:r>
            <a:r>
              <a:rPr lang="ja-JP" altLang="en-US" b="1"/>
              <a:t>入力データセレクタ</a:t>
            </a:r>
          </a:p>
          <a:p>
            <a:pPr eaLnBrk="1" hangingPunct="1"/>
            <a:r>
              <a:rPr lang="en-US" altLang="ja-JP" b="1"/>
              <a:t>S</a:t>
            </a:r>
            <a:r>
              <a:rPr lang="ja-JP" altLang="en-US" b="1"/>
              <a:t>は</a:t>
            </a:r>
            <a:r>
              <a:rPr lang="en-US" altLang="ja-JP" b="1"/>
              <a:t>2</a:t>
            </a:r>
            <a:r>
              <a:rPr lang="ja-JP" altLang="en-US" b="1"/>
              <a:t>ビット</a:t>
            </a:r>
          </a:p>
          <a:p>
            <a:pPr eaLnBrk="1" hangingPunct="1"/>
            <a:endParaRPr lang="en-US" altLang="ja-JP" b="1"/>
          </a:p>
        </p:txBody>
      </p:sp>
      <p:sp>
        <p:nvSpPr>
          <p:cNvPr id="14365" name="Text Box 31"/>
          <p:cNvSpPr txBox="1">
            <a:spLocks noChangeArrowheads="1"/>
          </p:cNvSpPr>
          <p:nvPr/>
        </p:nvSpPr>
        <p:spPr bwMode="auto">
          <a:xfrm>
            <a:off x="7297738" y="5942013"/>
            <a:ext cx="1846262"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r>
              <a:rPr lang="ja-JP" altLang="en-US" b="1"/>
              <a:t>を</a:t>
            </a:r>
            <a:r>
              <a:rPr lang="en-US" altLang="ja-JP" b="1"/>
              <a:t>m</a:t>
            </a:r>
            <a:r>
              <a:rPr lang="ja-JP" altLang="en-US" b="1"/>
              <a:t>ビットにして</a:t>
            </a:r>
          </a:p>
          <a:p>
            <a:pPr eaLnBrk="1" hangingPunct="1"/>
            <a:r>
              <a:rPr lang="en-US" altLang="ja-JP" b="1"/>
              <a:t>2</a:t>
            </a:r>
            <a:r>
              <a:rPr lang="ja-JP" altLang="en-US" b="1"/>
              <a:t>の</a:t>
            </a:r>
            <a:r>
              <a:rPr lang="en-US" altLang="ja-JP" b="1"/>
              <a:t>m</a:t>
            </a:r>
            <a:r>
              <a:rPr lang="ja-JP" altLang="en-US" b="1"/>
              <a:t>乗入力に</a:t>
            </a:r>
          </a:p>
          <a:p>
            <a:pPr eaLnBrk="1" hangingPunct="1"/>
            <a:r>
              <a:rPr lang="ja-JP" altLang="en-US" b="1"/>
              <a:t>対応</a:t>
            </a:r>
          </a:p>
        </p:txBody>
      </p:sp>
      <p:sp>
        <p:nvSpPr>
          <p:cNvPr id="14366" name="Text Box 32"/>
          <p:cNvSpPr txBox="1">
            <a:spLocks noChangeArrowheads="1"/>
          </p:cNvSpPr>
          <p:nvPr/>
        </p:nvSpPr>
        <p:spPr bwMode="auto">
          <a:xfrm>
            <a:off x="2627313" y="1470025"/>
            <a:ext cx="299243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a:t>最近のディジタル回路設計の</a:t>
            </a:r>
          </a:p>
          <a:p>
            <a:pPr eaLnBrk="1" hangingPunct="1"/>
            <a:r>
              <a:rPr lang="ja-JP" altLang="en-US" b="1"/>
              <a:t>鍵となるモジュール</a:t>
            </a:r>
          </a:p>
        </p:txBody>
      </p:sp>
      <p:grpSp>
        <p:nvGrpSpPr>
          <p:cNvPr id="14367" name="Group 33"/>
          <p:cNvGrpSpPr>
            <a:grpSpLocks/>
          </p:cNvGrpSpPr>
          <p:nvPr/>
        </p:nvGrpSpPr>
        <p:grpSpPr bwMode="auto">
          <a:xfrm>
            <a:off x="2627313" y="4097338"/>
            <a:ext cx="2701925" cy="1347787"/>
            <a:chOff x="2336" y="1991"/>
            <a:chExt cx="1917" cy="849"/>
          </a:xfrm>
        </p:grpSpPr>
        <p:grpSp>
          <p:nvGrpSpPr>
            <p:cNvPr id="14369" name="Group 34"/>
            <p:cNvGrpSpPr>
              <a:grpSpLocks/>
            </p:cNvGrpSpPr>
            <p:nvPr/>
          </p:nvGrpSpPr>
          <p:grpSpPr bwMode="auto">
            <a:xfrm rot="5400000">
              <a:off x="2789" y="2477"/>
              <a:ext cx="182" cy="181"/>
              <a:chOff x="1791" y="2251"/>
              <a:chExt cx="273" cy="226"/>
            </a:xfrm>
          </p:grpSpPr>
          <p:sp>
            <p:nvSpPr>
              <p:cNvPr id="14403" name="AutoShape 35"/>
              <p:cNvSpPr>
                <a:spLocks noChangeArrowheads="1"/>
              </p:cNvSpPr>
              <p:nvPr/>
            </p:nvSpPr>
            <p:spPr bwMode="auto">
              <a:xfrm rot="5400000">
                <a:off x="1792" y="2250"/>
                <a:ext cx="226" cy="227"/>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14404" name="Oval 36"/>
              <p:cNvSpPr>
                <a:spLocks noChangeArrowheads="1"/>
              </p:cNvSpPr>
              <p:nvPr/>
            </p:nvSpPr>
            <p:spPr bwMode="auto">
              <a:xfrm>
                <a:off x="2018" y="2296"/>
                <a:ext cx="46" cy="1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grpSp>
          <p:nvGrpSpPr>
            <p:cNvPr id="14370" name="Group 37"/>
            <p:cNvGrpSpPr>
              <a:grpSpLocks/>
            </p:cNvGrpSpPr>
            <p:nvPr/>
          </p:nvGrpSpPr>
          <p:grpSpPr bwMode="auto">
            <a:xfrm>
              <a:off x="3243" y="2296"/>
              <a:ext cx="227" cy="181"/>
              <a:chOff x="1315" y="3521"/>
              <a:chExt cx="431" cy="318"/>
            </a:xfrm>
          </p:grpSpPr>
          <p:sp>
            <p:nvSpPr>
              <p:cNvPr id="14399" name="Line 38"/>
              <p:cNvSpPr>
                <a:spLocks noChangeShapeType="1"/>
              </p:cNvSpPr>
              <p:nvPr/>
            </p:nvSpPr>
            <p:spPr bwMode="auto">
              <a:xfrm>
                <a:off x="1315" y="3521"/>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00" name="Line 39"/>
              <p:cNvSpPr>
                <a:spLocks noChangeShapeType="1"/>
              </p:cNvSpPr>
              <p:nvPr/>
            </p:nvSpPr>
            <p:spPr bwMode="auto">
              <a:xfrm>
                <a:off x="1315" y="3839"/>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01" name="Freeform 40"/>
              <p:cNvSpPr>
                <a:spLocks/>
              </p:cNvSpPr>
              <p:nvPr/>
            </p:nvSpPr>
            <p:spPr bwMode="auto">
              <a:xfrm>
                <a:off x="1587" y="3521"/>
                <a:ext cx="159" cy="318"/>
              </a:xfrm>
              <a:custGeom>
                <a:avLst/>
                <a:gdLst>
                  <a:gd name="T0" fmla="*/ 0 w 159"/>
                  <a:gd name="T1" fmla="*/ 0 h 318"/>
                  <a:gd name="T2" fmla="*/ 136 w 159"/>
                  <a:gd name="T3" fmla="*/ 91 h 318"/>
                  <a:gd name="T4" fmla="*/ 136 w 159"/>
                  <a:gd name="T5" fmla="*/ 227 h 318"/>
                  <a:gd name="T6" fmla="*/ 0 w 159"/>
                  <a:gd name="T7" fmla="*/ 318 h 3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9" h="318">
                    <a:moveTo>
                      <a:pt x="0" y="0"/>
                    </a:moveTo>
                    <a:cubicBezTo>
                      <a:pt x="56" y="26"/>
                      <a:pt x="113" y="53"/>
                      <a:pt x="136" y="91"/>
                    </a:cubicBezTo>
                    <a:cubicBezTo>
                      <a:pt x="159" y="129"/>
                      <a:pt x="159" y="189"/>
                      <a:pt x="136" y="227"/>
                    </a:cubicBezTo>
                    <a:cubicBezTo>
                      <a:pt x="113" y="265"/>
                      <a:pt x="23" y="295"/>
                      <a:pt x="0" y="31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02" name="Line 41"/>
              <p:cNvSpPr>
                <a:spLocks noChangeShapeType="1"/>
              </p:cNvSpPr>
              <p:nvPr/>
            </p:nvSpPr>
            <p:spPr bwMode="auto">
              <a:xfrm>
                <a:off x="1315" y="3521"/>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4371" name="Group 42"/>
            <p:cNvGrpSpPr>
              <a:grpSpLocks/>
            </p:cNvGrpSpPr>
            <p:nvPr/>
          </p:nvGrpSpPr>
          <p:grpSpPr bwMode="auto">
            <a:xfrm>
              <a:off x="3651" y="2403"/>
              <a:ext cx="363" cy="347"/>
              <a:chOff x="2040" y="1087"/>
              <a:chExt cx="499" cy="438"/>
            </a:xfrm>
          </p:grpSpPr>
          <p:grpSp>
            <p:nvGrpSpPr>
              <p:cNvPr id="14395" name="Group 43"/>
              <p:cNvGrpSpPr>
                <a:grpSpLocks/>
              </p:cNvGrpSpPr>
              <p:nvPr/>
            </p:nvGrpSpPr>
            <p:grpSpPr bwMode="auto">
              <a:xfrm>
                <a:off x="2040" y="1087"/>
                <a:ext cx="499" cy="438"/>
                <a:chOff x="2040" y="1087"/>
                <a:chExt cx="499" cy="438"/>
              </a:xfrm>
            </p:grpSpPr>
            <p:sp>
              <p:nvSpPr>
                <p:cNvPr id="14397" name="Freeform 44"/>
                <p:cNvSpPr>
                  <a:spLocks/>
                </p:cNvSpPr>
                <p:nvPr/>
              </p:nvSpPr>
              <p:spPr bwMode="auto">
                <a:xfrm>
                  <a:off x="2040" y="1087"/>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98" name="Freeform 45"/>
                <p:cNvSpPr>
                  <a:spLocks/>
                </p:cNvSpPr>
                <p:nvPr/>
              </p:nvSpPr>
              <p:spPr bwMode="auto">
                <a:xfrm flipV="1">
                  <a:off x="2040" y="1313"/>
                  <a:ext cx="499" cy="212"/>
                </a:xfrm>
                <a:custGeom>
                  <a:avLst/>
                  <a:gdLst>
                    <a:gd name="T0" fmla="*/ 0 w 499"/>
                    <a:gd name="T1" fmla="*/ 30 h 212"/>
                    <a:gd name="T2" fmla="*/ 272 w 499"/>
                    <a:gd name="T3" fmla="*/ 30 h 212"/>
                    <a:gd name="T4" fmla="*/ 499 w 499"/>
                    <a:gd name="T5" fmla="*/ 212 h 212"/>
                    <a:gd name="T6" fmla="*/ 0 60000 65536"/>
                    <a:gd name="T7" fmla="*/ 0 60000 65536"/>
                    <a:gd name="T8" fmla="*/ 0 60000 65536"/>
                  </a:gdLst>
                  <a:ahLst/>
                  <a:cxnLst>
                    <a:cxn ang="T6">
                      <a:pos x="T0" y="T1"/>
                    </a:cxn>
                    <a:cxn ang="T7">
                      <a:pos x="T2" y="T3"/>
                    </a:cxn>
                    <a:cxn ang="T8">
                      <a:pos x="T4" y="T5"/>
                    </a:cxn>
                  </a:cxnLst>
                  <a:rect l="0" t="0" r="r" b="b"/>
                  <a:pathLst>
                    <a:path w="499" h="212">
                      <a:moveTo>
                        <a:pt x="0" y="30"/>
                      </a:moveTo>
                      <a:cubicBezTo>
                        <a:pt x="94" y="15"/>
                        <a:pt x="189" y="0"/>
                        <a:pt x="272" y="30"/>
                      </a:cubicBezTo>
                      <a:cubicBezTo>
                        <a:pt x="355" y="60"/>
                        <a:pt x="461" y="182"/>
                        <a:pt x="499" y="21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4396" name="Freeform 46"/>
              <p:cNvSpPr>
                <a:spLocks/>
              </p:cNvSpPr>
              <p:nvPr/>
            </p:nvSpPr>
            <p:spPr bwMode="auto">
              <a:xfrm>
                <a:off x="2040" y="1117"/>
                <a:ext cx="211" cy="408"/>
              </a:xfrm>
              <a:custGeom>
                <a:avLst/>
                <a:gdLst>
                  <a:gd name="T0" fmla="*/ 0 w 211"/>
                  <a:gd name="T1" fmla="*/ 0 h 408"/>
                  <a:gd name="T2" fmla="*/ 181 w 211"/>
                  <a:gd name="T3" fmla="*/ 136 h 408"/>
                  <a:gd name="T4" fmla="*/ 181 w 211"/>
                  <a:gd name="T5" fmla="*/ 227 h 408"/>
                  <a:gd name="T6" fmla="*/ 0 w 211"/>
                  <a:gd name="T7" fmla="*/ 408 h 4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408">
                    <a:moveTo>
                      <a:pt x="0" y="0"/>
                    </a:moveTo>
                    <a:cubicBezTo>
                      <a:pt x="75" y="49"/>
                      <a:pt x="151" y="98"/>
                      <a:pt x="181" y="136"/>
                    </a:cubicBezTo>
                    <a:cubicBezTo>
                      <a:pt x="211" y="174"/>
                      <a:pt x="211" y="182"/>
                      <a:pt x="181" y="227"/>
                    </a:cubicBezTo>
                    <a:cubicBezTo>
                      <a:pt x="151" y="272"/>
                      <a:pt x="75" y="340"/>
                      <a:pt x="0" y="40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4372" name="Group 47"/>
            <p:cNvGrpSpPr>
              <a:grpSpLocks/>
            </p:cNvGrpSpPr>
            <p:nvPr/>
          </p:nvGrpSpPr>
          <p:grpSpPr bwMode="auto">
            <a:xfrm>
              <a:off x="3243" y="2659"/>
              <a:ext cx="227" cy="181"/>
              <a:chOff x="1315" y="3521"/>
              <a:chExt cx="431" cy="318"/>
            </a:xfrm>
          </p:grpSpPr>
          <p:sp>
            <p:nvSpPr>
              <p:cNvPr id="14391" name="Line 48"/>
              <p:cNvSpPr>
                <a:spLocks noChangeShapeType="1"/>
              </p:cNvSpPr>
              <p:nvPr/>
            </p:nvSpPr>
            <p:spPr bwMode="auto">
              <a:xfrm>
                <a:off x="1315" y="3521"/>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92" name="Line 49"/>
              <p:cNvSpPr>
                <a:spLocks noChangeShapeType="1"/>
              </p:cNvSpPr>
              <p:nvPr/>
            </p:nvSpPr>
            <p:spPr bwMode="auto">
              <a:xfrm>
                <a:off x="1315" y="3839"/>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93" name="Freeform 50"/>
              <p:cNvSpPr>
                <a:spLocks/>
              </p:cNvSpPr>
              <p:nvPr/>
            </p:nvSpPr>
            <p:spPr bwMode="auto">
              <a:xfrm>
                <a:off x="1587" y="3521"/>
                <a:ext cx="159" cy="318"/>
              </a:xfrm>
              <a:custGeom>
                <a:avLst/>
                <a:gdLst>
                  <a:gd name="T0" fmla="*/ 0 w 159"/>
                  <a:gd name="T1" fmla="*/ 0 h 318"/>
                  <a:gd name="T2" fmla="*/ 136 w 159"/>
                  <a:gd name="T3" fmla="*/ 91 h 318"/>
                  <a:gd name="T4" fmla="*/ 136 w 159"/>
                  <a:gd name="T5" fmla="*/ 227 h 318"/>
                  <a:gd name="T6" fmla="*/ 0 w 159"/>
                  <a:gd name="T7" fmla="*/ 318 h 3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9" h="318">
                    <a:moveTo>
                      <a:pt x="0" y="0"/>
                    </a:moveTo>
                    <a:cubicBezTo>
                      <a:pt x="56" y="26"/>
                      <a:pt x="113" y="53"/>
                      <a:pt x="136" y="91"/>
                    </a:cubicBezTo>
                    <a:cubicBezTo>
                      <a:pt x="159" y="129"/>
                      <a:pt x="159" y="189"/>
                      <a:pt x="136" y="227"/>
                    </a:cubicBezTo>
                    <a:cubicBezTo>
                      <a:pt x="113" y="265"/>
                      <a:pt x="23" y="295"/>
                      <a:pt x="0" y="31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94" name="Line 51"/>
              <p:cNvSpPr>
                <a:spLocks noChangeShapeType="1"/>
              </p:cNvSpPr>
              <p:nvPr/>
            </p:nvSpPr>
            <p:spPr bwMode="auto">
              <a:xfrm>
                <a:off x="1315" y="3521"/>
                <a:ext cx="0"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4373" name="Line 52"/>
            <p:cNvSpPr>
              <a:spLocks noChangeShapeType="1"/>
            </p:cNvSpPr>
            <p:nvPr/>
          </p:nvSpPr>
          <p:spPr bwMode="auto">
            <a:xfrm>
              <a:off x="2563" y="2205"/>
              <a:ext cx="31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74" name="Line 53"/>
            <p:cNvSpPr>
              <a:spLocks noChangeShapeType="1"/>
            </p:cNvSpPr>
            <p:nvPr/>
          </p:nvSpPr>
          <p:spPr bwMode="auto">
            <a:xfrm>
              <a:off x="2562" y="2704"/>
              <a:ext cx="68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75" name="Line 54"/>
            <p:cNvSpPr>
              <a:spLocks noChangeShapeType="1"/>
            </p:cNvSpPr>
            <p:nvPr/>
          </p:nvSpPr>
          <p:spPr bwMode="auto">
            <a:xfrm>
              <a:off x="2880" y="265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76" name="Line 55"/>
            <p:cNvSpPr>
              <a:spLocks noChangeShapeType="1"/>
            </p:cNvSpPr>
            <p:nvPr/>
          </p:nvSpPr>
          <p:spPr bwMode="auto">
            <a:xfrm>
              <a:off x="2880" y="2795"/>
              <a:ext cx="3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77" name="Line 56"/>
            <p:cNvSpPr>
              <a:spLocks noChangeShapeType="1"/>
            </p:cNvSpPr>
            <p:nvPr/>
          </p:nvSpPr>
          <p:spPr bwMode="auto">
            <a:xfrm>
              <a:off x="2880" y="2205"/>
              <a:ext cx="0" cy="27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78" name="Line 57"/>
            <p:cNvSpPr>
              <a:spLocks noChangeShapeType="1"/>
            </p:cNvSpPr>
            <p:nvPr/>
          </p:nvSpPr>
          <p:spPr bwMode="auto">
            <a:xfrm flipH="1">
              <a:off x="2880" y="2432"/>
              <a:ext cx="3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79" name="Line 58"/>
            <p:cNvSpPr>
              <a:spLocks noChangeShapeType="1"/>
            </p:cNvSpPr>
            <p:nvPr/>
          </p:nvSpPr>
          <p:spPr bwMode="auto">
            <a:xfrm flipH="1">
              <a:off x="2562" y="2341"/>
              <a:ext cx="68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80" name="Line 59"/>
            <p:cNvSpPr>
              <a:spLocks noChangeShapeType="1"/>
            </p:cNvSpPr>
            <p:nvPr/>
          </p:nvSpPr>
          <p:spPr bwMode="auto">
            <a:xfrm>
              <a:off x="3470" y="2387"/>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81" name="Line 60"/>
            <p:cNvSpPr>
              <a:spLocks noChangeShapeType="1"/>
            </p:cNvSpPr>
            <p:nvPr/>
          </p:nvSpPr>
          <p:spPr bwMode="auto">
            <a:xfrm>
              <a:off x="3470" y="2750"/>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82" name="Line 61"/>
            <p:cNvSpPr>
              <a:spLocks noChangeShapeType="1"/>
            </p:cNvSpPr>
            <p:nvPr/>
          </p:nvSpPr>
          <p:spPr bwMode="auto">
            <a:xfrm>
              <a:off x="3560" y="2387"/>
              <a:ext cx="0"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83" name="Line 62"/>
            <p:cNvSpPr>
              <a:spLocks noChangeShapeType="1"/>
            </p:cNvSpPr>
            <p:nvPr/>
          </p:nvSpPr>
          <p:spPr bwMode="auto">
            <a:xfrm>
              <a:off x="3560" y="2659"/>
              <a:ext cx="0"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84" name="Line 63"/>
            <p:cNvSpPr>
              <a:spLocks noChangeShapeType="1"/>
            </p:cNvSpPr>
            <p:nvPr/>
          </p:nvSpPr>
          <p:spPr bwMode="auto">
            <a:xfrm>
              <a:off x="3560" y="2478"/>
              <a:ext cx="18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85" name="Line 64"/>
            <p:cNvSpPr>
              <a:spLocks noChangeShapeType="1"/>
            </p:cNvSpPr>
            <p:nvPr/>
          </p:nvSpPr>
          <p:spPr bwMode="auto">
            <a:xfrm>
              <a:off x="3560" y="2659"/>
              <a:ext cx="18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86" name="Line 65"/>
            <p:cNvSpPr>
              <a:spLocks noChangeShapeType="1"/>
            </p:cNvSpPr>
            <p:nvPr/>
          </p:nvSpPr>
          <p:spPr bwMode="auto">
            <a:xfrm>
              <a:off x="4014" y="2568"/>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87" name="Text Box 66"/>
            <p:cNvSpPr txBox="1">
              <a:spLocks noChangeArrowheads="1"/>
            </p:cNvSpPr>
            <p:nvPr/>
          </p:nvSpPr>
          <p:spPr bwMode="auto">
            <a:xfrm>
              <a:off x="2595" y="1991"/>
              <a:ext cx="23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S</a:t>
              </a:r>
            </a:p>
          </p:txBody>
        </p:sp>
        <p:sp>
          <p:nvSpPr>
            <p:cNvPr id="14388" name="Text Box 67"/>
            <p:cNvSpPr txBox="1">
              <a:spLocks noChangeArrowheads="1"/>
            </p:cNvSpPr>
            <p:nvPr/>
          </p:nvSpPr>
          <p:spPr bwMode="auto">
            <a:xfrm>
              <a:off x="2336" y="2201"/>
              <a:ext cx="24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a:t>
              </a:r>
            </a:p>
          </p:txBody>
        </p:sp>
        <p:sp>
          <p:nvSpPr>
            <p:cNvPr id="14389" name="Text Box 68"/>
            <p:cNvSpPr txBox="1">
              <a:spLocks noChangeArrowheads="1"/>
            </p:cNvSpPr>
            <p:nvPr/>
          </p:nvSpPr>
          <p:spPr bwMode="auto">
            <a:xfrm>
              <a:off x="2336" y="2568"/>
              <a:ext cx="24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14390" name="Text Box 69"/>
            <p:cNvSpPr txBox="1">
              <a:spLocks noChangeArrowheads="1"/>
            </p:cNvSpPr>
            <p:nvPr/>
          </p:nvSpPr>
          <p:spPr bwMode="auto">
            <a:xfrm>
              <a:off x="4014" y="2387"/>
              <a:ext cx="23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Y</a:t>
              </a:r>
            </a:p>
          </p:txBody>
        </p:sp>
      </p:grpSp>
      <p:sp>
        <p:nvSpPr>
          <p:cNvPr id="14368" name="Line 70"/>
          <p:cNvSpPr>
            <a:spLocks noChangeShapeType="1"/>
          </p:cNvSpPr>
          <p:nvPr/>
        </p:nvSpPr>
        <p:spPr bwMode="auto">
          <a:xfrm>
            <a:off x="2484438" y="4076700"/>
            <a:ext cx="287337"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9" name="Text Box 13"/>
          <p:cNvSpPr txBox="1">
            <a:spLocks noChangeArrowheads="1"/>
          </p:cNvSpPr>
          <p:nvPr/>
        </p:nvSpPr>
        <p:spPr bwMode="auto">
          <a:xfrm>
            <a:off x="2378148" y="2304604"/>
            <a:ext cx="211051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t>assign Y= S?B:A;</a:t>
            </a:r>
          </a:p>
        </p:txBody>
      </p:sp>
      <p:sp>
        <p:nvSpPr>
          <p:cNvPr id="70" name="Text Box 13"/>
          <p:cNvSpPr txBox="1">
            <a:spLocks noChangeArrowheads="1"/>
          </p:cNvSpPr>
          <p:nvPr/>
        </p:nvSpPr>
        <p:spPr bwMode="auto">
          <a:xfrm>
            <a:off x="6565973" y="1998166"/>
            <a:ext cx="267477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t>assign Y= S==2’b00?I0</a:t>
            </a:r>
          </a:p>
          <a:p>
            <a:pPr eaLnBrk="1" hangingPunct="1"/>
            <a:r>
              <a:rPr lang="en-US" altLang="ja-JP" b="1" dirty="0"/>
              <a:t>            S==2’b01?I1:</a:t>
            </a:r>
          </a:p>
          <a:p>
            <a:pPr eaLnBrk="1" hangingPunct="1"/>
            <a:r>
              <a:rPr lang="en-US" altLang="ja-JP" b="1" dirty="0"/>
              <a:t>            S==2’b10?I2:I3;</a:t>
            </a:r>
          </a:p>
        </p:txBody>
      </p:sp>
    </p:spTree>
    <p:extLst>
      <p:ext uri="{BB962C8B-B14F-4D97-AF65-F5344CB8AC3E}">
        <p14:creationId xmlns:p14="http://schemas.microsoft.com/office/powerpoint/2010/main" val="37565337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比較演算子</a:t>
            </a:r>
            <a:endParaRPr kumimoji="1" lang="ja-JP" altLang="en-US" dirty="0"/>
          </a:p>
        </p:txBody>
      </p:sp>
      <p:sp>
        <p:nvSpPr>
          <p:cNvPr id="3" name="コンテンツ プレースホルダー 2"/>
          <p:cNvSpPr>
            <a:spLocks noGrp="1"/>
          </p:cNvSpPr>
          <p:nvPr>
            <p:ph idx="1"/>
          </p:nvPr>
        </p:nvSpPr>
        <p:spPr>
          <a:xfrm>
            <a:off x="457200" y="1600200"/>
            <a:ext cx="8686800" cy="4525963"/>
          </a:xfrm>
        </p:spPr>
        <p:txBody>
          <a:bodyPr/>
          <a:lstStyle/>
          <a:p>
            <a:r>
              <a:rPr kumimoji="1" lang="en-US" altLang="ja-JP" dirty="0"/>
              <a:t>C</a:t>
            </a:r>
            <a:r>
              <a:rPr kumimoji="1" lang="ja-JP" altLang="en-US" dirty="0"/>
              <a:t>言語と同じ</a:t>
            </a:r>
            <a:endParaRPr kumimoji="1" lang="en-US" altLang="ja-JP" dirty="0"/>
          </a:p>
          <a:p>
            <a:pPr marL="400050" lvl="1" indent="0">
              <a:buNone/>
            </a:pPr>
            <a:r>
              <a:rPr lang="ja-JP" altLang="en-US" dirty="0"/>
              <a:t>　</a:t>
            </a:r>
            <a:r>
              <a:rPr kumimoji="1" lang="ja-JP" altLang="en-US" dirty="0"/>
              <a:t>＝＝　等しいと真</a:t>
            </a:r>
            <a:endParaRPr kumimoji="1" lang="en-US" altLang="ja-JP" dirty="0"/>
          </a:p>
          <a:p>
            <a:pPr marL="400050" lvl="1" indent="0">
              <a:buNone/>
            </a:pPr>
            <a:r>
              <a:rPr lang="ja-JP" altLang="en-US" dirty="0"/>
              <a:t>　！＝　等しくないと真</a:t>
            </a:r>
            <a:endParaRPr lang="en-US" altLang="ja-JP" dirty="0"/>
          </a:p>
          <a:p>
            <a:pPr marL="400050" lvl="1" indent="0">
              <a:buNone/>
            </a:pPr>
            <a:r>
              <a:rPr kumimoji="1" lang="ja-JP" altLang="en-US" dirty="0"/>
              <a:t>　＜　　　小さいと真</a:t>
            </a:r>
            <a:endParaRPr kumimoji="1" lang="en-US" altLang="ja-JP" dirty="0"/>
          </a:p>
          <a:p>
            <a:pPr marL="400050" lvl="1" indent="0">
              <a:buNone/>
            </a:pPr>
            <a:r>
              <a:rPr lang="ja-JP" altLang="en-US" dirty="0"/>
              <a:t>　＜＝　　小さいか等しいと真</a:t>
            </a:r>
            <a:endParaRPr lang="en-US" altLang="ja-JP" dirty="0"/>
          </a:p>
          <a:p>
            <a:pPr marL="400050" lvl="1" indent="0">
              <a:buNone/>
            </a:pPr>
            <a:r>
              <a:rPr kumimoji="1" lang="ja-JP" altLang="en-US" dirty="0"/>
              <a:t>　</a:t>
            </a:r>
            <a:r>
              <a:rPr lang="ja-JP" altLang="en-US" dirty="0"/>
              <a:t>＞　　　大きいと真</a:t>
            </a:r>
            <a:endParaRPr lang="en-US" altLang="ja-JP" dirty="0"/>
          </a:p>
          <a:p>
            <a:pPr marL="400050" lvl="1" indent="0">
              <a:buNone/>
            </a:pPr>
            <a:r>
              <a:rPr lang="ja-JP" altLang="en-US" dirty="0"/>
              <a:t>　＞＝　　大きいか等しいと真</a:t>
            </a:r>
            <a:endParaRPr lang="en-US" altLang="ja-JP" dirty="0"/>
          </a:p>
          <a:p>
            <a:pPr marL="457200" indent="-457200"/>
            <a:r>
              <a:rPr lang="ja-JP" altLang="en-US" dirty="0"/>
              <a:t>大小比較は符号無し数同士の比較なので注意</a:t>
            </a:r>
            <a:endParaRPr lang="en-US" altLang="ja-JP" dirty="0"/>
          </a:p>
          <a:p>
            <a:pPr marL="857250" lvl="1" indent="-457200"/>
            <a:r>
              <a:rPr lang="ja-JP" altLang="en-US" dirty="0"/>
              <a:t>符号つき数の比較は符号ビットで判断する必要がある</a:t>
            </a:r>
            <a:endParaRPr lang="en-US" altLang="ja-JP" dirty="0"/>
          </a:p>
          <a:p>
            <a:pPr marL="400050" lvl="1" indent="0">
              <a:buNone/>
            </a:pPr>
            <a:r>
              <a:rPr kumimoji="1" lang="ja-JP" altLang="en-US" dirty="0"/>
              <a:t>　</a:t>
            </a:r>
          </a:p>
        </p:txBody>
      </p:sp>
    </p:spTree>
    <p:extLst>
      <p:ext uri="{BB962C8B-B14F-4D97-AF65-F5344CB8AC3E}">
        <p14:creationId xmlns:p14="http://schemas.microsoft.com/office/powerpoint/2010/main" val="6063343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ja-JP" dirty="0"/>
              <a:t>Verilog</a:t>
            </a:r>
            <a:r>
              <a:rPr lang="ja-JP" altLang="en-US" dirty="0"/>
              <a:t> </a:t>
            </a:r>
            <a:r>
              <a:rPr lang="en-US" altLang="ja-JP" dirty="0"/>
              <a:t>HDL</a:t>
            </a:r>
            <a:r>
              <a:rPr lang="ja-JP" altLang="en-US" dirty="0" err="1"/>
              <a:t>での</a:t>
            </a:r>
            <a:r>
              <a:rPr lang="en-US" altLang="ja-JP" dirty="0"/>
              <a:t>ALU</a:t>
            </a:r>
            <a:r>
              <a:rPr lang="ja-JP" altLang="en-US" dirty="0"/>
              <a:t>の記述例</a:t>
            </a:r>
          </a:p>
        </p:txBody>
      </p:sp>
      <p:sp>
        <p:nvSpPr>
          <p:cNvPr id="11267" name="Rectangle 3"/>
          <p:cNvSpPr>
            <a:spLocks noGrp="1" noChangeArrowheads="1"/>
          </p:cNvSpPr>
          <p:nvPr>
            <p:ph type="body" idx="1"/>
          </p:nvPr>
        </p:nvSpPr>
        <p:spPr/>
        <p:txBody>
          <a:bodyPr/>
          <a:lstStyle/>
          <a:p>
            <a:pPr eaLnBrk="1" hangingPunct="1">
              <a:lnSpc>
                <a:spcPct val="80000"/>
              </a:lnSpc>
              <a:buFontTx/>
              <a:buNone/>
            </a:pPr>
            <a:r>
              <a:rPr lang="en-US" altLang="ja-JP" sz="2400" dirty="0"/>
              <a:t>module </a:t>
            </a:r>
            <a:r>
              <a:rPr lang="en-US" altLang="ja-JP" sz="2400" dirty="0" err="1"/>
              <a:t>alu</a:t>
            </a:r>
            <a:r>
              <a:rPr lang="en-US" altLang="ja-JP" sz="2400" dirty="0"/>
              <a:t> (</a:t>
            </a:r>
          </a:p>
          <a:p>
            <a:pPr eaLnBrk="1" hangingPunct="1">
              <a:lnSpc>
                <a:spcPct val="80000"/>
              </a:lnSpc>
              <a:buFontTx/>
              <a:buNone/>
            </a:pPr>
            <a:r>
              <a:rPr lang="en-US" altLang="ja-JP" sz="2400" dirty="0"/>
              <a:t>  input [15:0] </a:t>
            </a:r>
            <a:r>
              <a:rPr lang="en-US" altLang="ja-JP" sz="2400" dirty="0" err="1"/>
              <a:t>a,b</a:t>
            </a:r>
            <a:r>
              <a:rPr lang="en-US" altLang="ja-JP" sz="2400" dirty="0"/>
              <a:t>,</a:t>
            </a:r>
          </a:p>
          <a:p>
            <a:pPr eaLnBrk="1" hangingPunct="1">
              <a:lnSpc>
                <a:spcPct val="80000"/>
              </a:lnSpc>
              <a:buFontTx/>
              <a:buNone/>
            </a:pPr>
            <a:r>
              <a:rPr lang="en-US" altLang="ja-JP" sz="2400" dirty="0"/>
              <a:t>  input [2:0] s,</a:t>
            </a:r>
          </a:p>
          <a:p>
            <a:pPr eaLnBrk="1" hangingPunct="1">
              <a:lnSpc>
                <a:spcPct val="80000"/>
              </a:lnSpc>
              <a:buFontTx/>
              <a:buNone/>
            </a:pPr>
            <a:r>
              <a:rPr lang="en-US" altLang="ja-JP" sz="2400" dirty="0"/>
              <a:t>  output [15:0] y);</a:t>
            </a:r>
          </a:p>
          <a:p>
            <a:pPr eaLnBrk="1" hangingPunct="1">
              <a:lnSpc>
                <a:spcPct val="80000"/>
              </a:lnSpc>
              <a:buFontTx/>
              <a:buNone/>
            </a:pPr>
            <a:r>
              <a:rPr lang="en-US" altLang="ja-JP" sz="2400" dirty="0"/>
              <a:t>  assign y = s==3’b000 ? a</a:t>
            </a:r>
            <a:r>
              <a:rPr lang="ja-JP" altLang="en-US" sz="2400" dirty="0"/>
              <a:t>：</a:t>
            </a:r>
            <a:endParaRPr lang="en-US" altLang="ja-JP" sz="2400" dirty="0"/>
          </a:p>
          <a:p>
            <a:pPr eaLnBrk="1" hangingPunct="1">
              <a:lnSpc>
                <a:spcPct val="80000"/>
              </a:lnSpc>
              <a:buFontTx/>
              <a:buNone/>
            </a:pPr>
            <a:r>
              <a:rPr lang="en-US" altLang="ja-JP" sz="2400" dirty="0"/>
              <a:t>                   s==3’b001 ? b</a:t>
            </a:r>
            <a:r>
              <a:rPr lang="ja-JP" altLang="en-US" sz="2400" dirty="0"/>
              <a:t>：</a:t>
            </a:r>
            <a:endParaRPr lang="en-US" altLang="ja-JP" sz="2400" dirty="0"/>
          </a:p>
          <a:p>
            <a:pPr eaLnBrk="1" hangingPunct="1">
              <a:lnSpc>
                <a:spcPct val="80000"/>
              </a:lnSpc>
              <a:buFontTx/>
              <a:buNone/>
            </a:pPr>
            <a:r>
              <a:rPr lang="en-US" altLang="ja-JP" sz="2400" dirty="0"/>
              <a:t>                   s==3’b010 ? </a:t>
            </a:r>
            <a:r>
              <a:rPr lang="en-US" altLang="ja-JP" sz="2400" dirty="0" err="1"/>
              <a:t>a&amp;b</a:t>
            </a:r>
            <a:r>
              <a:rPr lang="ja-JP" altLang="en-US" sz="2400" dirty="0"/>
              <a:t>：</a:t>
            </a:r>
            <a:endParaRPr lang="en-US" altLang="ja-JP" sz="2400" dirty="0"/>
          </a:p>
          <a:p>
            <a:pPr eaLnBrk="1" hangingPunct="1">
              <a:lnSpc>
                <a:spcPct val="80000"/>
              </a:lnSpc>
              <a:buFontTx/>
              <a:buNone/>
            </a:pPr>
            <a:r>
              <a:rPr lang="en-US" altLang="ja-JP" sz="2400" dirty="0"/>
              <a:t>                   s==3’b011 ? </a:t>
            </a:r>
            <a:r>
              <a:rPr lang="en-US" altLang="ja-JP" sz="2400" dirty="0" err="1"/>
              <a:t>a|b</a:t>
            </a:r>
            <a:r>
              <a:rPr lang="ja-JP" altLang="en-US" sz="2400" dirty="0"/>
              <a:t>：</a:t>
            </a:r>
            <a:endParaRPr lang="en-US" altLang="ja-JP" sz="2400" dirty="0"/>
          </a:p>
          <a:p>
            <a:pPr eaLnBrk="1" hangingPunct="1">
              <a:lnSpc>
                <a:spcPct val="80000"/>
              </a:lnSpc>
              <a:buFontTx/>
              <a:buNone/>
            </a:pPr>
            <a:r>
              <a:rPr lang="en-US" altLang="ja-JP" sz="2400" dirty="0"/>
              <a:t>                   s==3’b100 ? a&lt;&lt;1</a:t>
            </a:r>
            <a:r>
              <a:rPr lang="ja-JP" altLang="en-US" sz="2400" dirty="0"/>
              <a:t>：</a:t>
            </a:r>
            <a:endParaRPr lang="en-US" altLang="ja-JP" sz="2400" dirty="0"/>
          </a:p>
          <a:p>
            <a:pPr eaLnBrk="1" hangingPunct="1">
              <a:lnSpc>
                <a:spcPct val="80000"/>
              </a:lnSpc>
              <a:buFontTx/>
              <a:buNone/>
            </a:pPr>
            <a:r>
              <a:rPr lang="en-US" altLang="ja-JP" sz="2400" dirty="0"/>
              <a:t>                   s==3’b101 ? a&gt;&gt;1</a:t>
            </a:r>
            <a:r>
              <a:rPr lang="ja-JP" altLang="en-US" sz="2400"/>
              <a:t>：</a:t>
            </a:r>
            <a:endParaRPr lang="en-US" altLang="ja-JP" sz="2400" dirty="0"/>
          </a:p>
          <a:p>
            <a:pPr eaLnBrk="1" hangingPunct="1">
              <a:lnSpc>
                <a:spcPct val="80000"/>
              </a:lnSpc>
              <a:buFontTx/>
              <a:buNone/>
            </a:pPr>
            <a:r>
              <a:rPr lang="en-US" altLang="ja-JP" sz="2400" dirty="0"/>
              <a:t>                   s==3’b110 ? </a:t>
            </a:r>
            <a:r>
              <a:rPr lang="en-US" altLang="ja-JP" sz="2400" dirty="0" err="1"/>
              <a:t>a+b</a:t>
            </a:r>
            <a:r>
              <a:rPr lang="en-US" altLang="ja-JP" sz="2400" dirty="0"/>
              <a:t> : a-b ;</a:t>
            </a:r>
          </a:p>
          <a:p>
            <a:pPr eaLnBrk="1" hangingPunct="1">
              <a:lnSpc>
                <a:spcPct val="80000"/>
              </a:lnSpc>
              <a:buFontTx/>
              <a:buNone/>
            </a:pPr>
            <a:r>
              <a:rPr lang="en-US" altLang="ja-JP" sz="2400" dirty="0" err="1"/>
              <a:t>endmodule</a:t>
            </a:r>
            <a:endParaRPr lang="en-US" altLang="ja-JP" sz="2400" dirty="0"/>
          </a:p>
        </p:txBody>
      </p:sp>
      <p:sp>
        <p:nvSpPr>
          <p:cNvPr id="11268" name="AutoShape 4"/>
          <p:cNvSpPr>
            <a:spLocks noChangeArrowheads="1"/>
          </p:cNvSpPr>
          <p:nvPr/>
        </p:nvSpPr>
        <p:spPr bwMode="auto">
          <a:xfrm>
            <a:off x="3635375" y="1341438"/>
            <a:ext cx="2016125" cy="647700"/>
          </a:xfrm>
          <a:prstGeom prst="wedgeRoundRectCallout">
            <a:avLst>
              <a:gd name="adj1" fmla="val -122991"/>
              <a:gd name="adj2" fmla="val 67894"/>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バス構文</a:t>
            </a:r>
          </a:p>
          <a:p>
            <a:pPr algn="ctr" eaLnBrk="1" hangingPunct="1"/>
            <a:r>
              <a:rPr lang="en-US" altLang="ja-JP"/>
              <a:t>[MSB:LSB]</a:t>
            </a:r>
          </a:p>
        </p:txBody>
      </p:sp>
      <p:sp>
        <p:nvSpPr>
          <p:cNvPr id="11269" name="AutoShape 5"/>
          <p:cNvSpPr>
            <a:spLocks noChangeArrowheads="1"/>
          </p:cNvSpPr>
          <p:nvPr/>
        </p:nvSpPr>
        <p:spPr bwMode="auto">
          <a:xfrm>
            <a:off x="4643438" y="2492375"/>
            <a:ext cx="3384550" cy="647700"/>
          </a:xfrm>
          <a:prstGeom prst="wedgeRoundRectCallout">
            <a:avLst>
              <a:gd name="adj1" fmla="val -75889"/>
              <a:gd name="adj2" fmla="val 35296"/>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選択（マルチプレクサ）演算子</a:t>
            </a:r>
          </a:p>
          <a:p>
            <a:pPr algn="ctr" eaLnBrk="1" hangingPunct="1"/>
            <a:r>
              <a:rPr lang="en-US" altLang="ja-JP"/>
              <a:t>?</a:t>
            </a:r>
            <a:r>
              <a:rPr lang="ja-JP" altLang="en-US"/>
              <a:t>　：　；</a:t>
            </a:r>
          </a:p>
          <a:p>
            <a:pPr algn="ctr" eaLnBrk="1" hangingPunct="1"/>
            <a:endParaRPr lang="en-US" altLang="ja-JP"/>
          </a:p>
        </p:txBody>
      </p:sp>
      <p:sp>
        <p:nvSpPr>
          <p:cNvPr id="11270" name="AutoShape 6"/>
          <p:cNvSpPr>
            <a:spLocks noChangeArrowheads="1"/>
          </p:cNvSpPr>
          <p:nvPr/>
        </p:nvSpPr>
        <p:spPr bwMode="auto">
          <a:xfrm>
            <a:off x="4787900" y="3500438"/>
            <a:ext cx="3384550" cy="360362"/>
          </a:xfrm>
          <a:prstGeom prst="wedgeRoundRectCallout">
            <a:avLst>
              <a:gd name="adj1" fmla="val -99486"/>
              <a:gd name="adj2" fmla="val -149560"/>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数の表現</a:t>
            </a:r>
          </a:p>
          <a:p>
            <a:pPr algn="ctr" eaLnBrk="1" hangingPunct="1"/>
            <a:endParaRPr lang="en-US" altLang="ja-JP"/>
          </a:p>
        </p:txBody>
      </p:sp>
    </p:spTree>
    <p:extLst>
      <p:ext uri="{BB962C8B-B14F-4D97-AF65-F5344CB8AC3E}">
        <p14:creationId xmlns:p14="http://schemas.microsoft.com/office/powerpoint/2010/main" val="25113930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ja-JP"/>
              <a:t>ALU</a:t>
            </a:r>
            <a:r>
              <a:rPr lang="ja-JP" altLang="en-US"/>
              <a:t>の内部構造</a:t>
            </a:r>
          </a:p>
        </p:txBody>
      </p:sp>
      <p:sp>
        <p:nvSpPr>
          <p:cNvPr id="20483" name="Line 4"/>
          <p:cNvSpPr>
            <a:spLocks noChangeShapeType="1"/>
          </p:cNvSpPr>
          <p:nvPr/>
        </p:nvSpPr>
        <p:spPr bwMode="auto">
          <a:xfrm>
            <a:off x="971550" y="2565400"/>
            <a:ext cx="71294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84" name="Line 5"/>
          <p:cNvSpPr>
            <a:spLocks noChangeShapeType="1"/>
          </p:cNvSpPr>
          <p:nvPr/>
        </p:nvSpPr>
        <p:spPr bwMode="auto">
          <a:xfrm flipV="1">
            <a:off x="971550" y="2060575"/>
            <a:ext cx="287338"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85" name="Line 6"/>
          <p:cNvSpPr>
            <a:spLocks noChangeShapeType="1"/>
          </p:cNvSpPr>
          <p:nvPr/>
        </p:nvSpPr>
        <p:spPr bwMode="auto">
          <a:xfrm>
            <a:off x="1258888" y="2060575"/>
            <a:ext cx="66246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86" name="Line 7"/>
          <p:cNvSpPr>
            <a:spLocks noChangeShapeType="1"/>
          </p:cNvSpPr>
          <p:nvPr/>
        </p:nvSpPr>
        <p:spPr bwMode="auto">
          <a:xfrm>
            <a:off x="7883525" y="2060575"/>
            <a:ext cx="217488"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87" name="Line 8"/>
          <p:cNvSpPr>
            <a:spLocks noChangeShapeType="1"/>
          </p:cNvSpPr>
          <p:nvPr/>
        </p:nvSpPr>
        <p:spPr bwMode="auto">
          <a:xfrm flipV="1">
            <a:off x="4284663" y="1557338"/>
            <a:ext cx="0" cy="50323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88" name="Text Box 9"/>
          <p:cNvSpPr txBox="1">
            <a:spLocks noChangeArrowheads="1"/>
          </p:cNvSpPr>
          <p:nvPr/>
        </p:nvSpPr>
        <p:spPr bwMode="auto">
          <a:xfrm>
            <a:off x="4164013" y="200818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Y</a:t>
            </a:r>
          </a:p>
        </p:txBody>
      </p:sp>
      <p:sp>
        <p:nvSpPr>
          <p:cNvPr id="20489" name="Text Box 10"/>
          <p:cNvSpPr txBox="1">
            <a:spLocks noChangeArrowheads="1"/>
          </p:cNvSpPr>
          <p:nvPr/>
        </p:nvSpPr>
        <p:spPr bwMode="auto">
          <a:xfrm>
            <a:off x="1311275" y="2224088"/>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I0</a:t>
            </a:r>
          </a:p>
        </p:txBody>
      </p:sp>
      <p:sp>
        <p:nvSpPr>
          <p:cNvPr id="20490" name="Text Box 11"/>
          <p:cNvSpPr txBox="1">
            <a:spLocks noChangeArrowheads="1"/>
          </p:cNvSpPr>
          <p:nvPr/>
        </p:nvSpPr>
        <p:spPr bwMode="auto">
          <a:xfrm>
            <a:off x="2051050" y="2205038"/>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I1</a:t>
            </a:r>
          </a:p>
        </p:txBody>
      </p:sp>
      <p:sp>
        <p:nvSpPr>
          <p:cNvPr id="20491" name="Text Box 12"/>
          <p:cNvSpPr txBox="1">
            <a:spLocks noChangeArrowheads="1"/>
          </p:cNvSpPr>
          <p:nvPr/>
        </p:nvSpPr>
        <p:spPr bwMode="auto">
          <a:xfrm>
            <a:off x="2828925" y="2205038"/>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I2</a:t>
            </a:r>
          </a:p>
        </p:txBody>
      </p:sp>
      <p:sp>
        <p:nvSpPr>
          <p:cNvPr id="20492" name="Text Box 13"/>
          <p:cNvSpPr txBox="1">
            <a:spLocks noChangeArrowheads="1"/>
          </p:cNvSpPr>
          <p:nvPr/>
        </p:nvSpPr>
        <p:spPr bwMode="auto">
          <a:xfrm>
            <a:off x="3621088" y="2205038"/>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I3</a:t>
            </a:r>
          </a:p>
        </p:txBody>
      </p:sp>
      <p:sp>
        <p:nvSpPr>
          <p:cNvPr id="20493" name="Text Box 14"/>
          <p:cNvSpPr txBox="1">
            <a:spLocks noChangeArrowheads="1"/>
          </p:cNvSpPr>
          <p:nvPr/>
        </p:nvSpPr>
        <p:spPr bwMode="auto">
          <a:xfrm>
            <a:off x="4702175" y="2205038"/>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I4</a:t>
            </a:r>
          </a:p>
        </p:txBody>
      </p:sp>
      <p:sp>
        <p:nvSpPr>
          <p:cNvPr id="20494" name="Text Box 15"/>
          <p:cNvSpPr txBox="1">
            <a:spLocks noChangeArrowheads="1"/>
          </p:cNvSpPr>
          <p:nvPr/>
        </p:nvSpPr>
        <p:spPr bwMode="auto">
          <a:xfrm>
            <a:off x="5580063" y="2205038"/>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I5</a:t>
            </a:r>
          </a:p>
        </p:txBody>
      </p:sp>
      <p:sp>
        <p:nvSpPr>
          <p:cNvPr id="20495" name="Text Box 16"/>
          <p:cNvSpPr txBox="1">
            <a:spLocks noChangeArrowheads="1"/>
          </p:cNvSpPr>
          <p:nvPr/>
        </p:nvSpPr>
        <p:spPr bwMode="auto">
          <a:xfrm>
            <a:off x="6516688" y="2205038"/>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I6</a:t>
            </a:r>
          </a:p>
        </p:txBody>
      </p:sp>
      <p:sp>
        <p:nvSpPr>
          <p:cNvPr id="20496" name="Text Box 17"/>
          <p:cNvSpPr txBox="1">
            <a:spLocks noChangeArrowheads="1"/>
          </p:cNvSpPr>
          <p:nvPr/>
        </p:nvSpPr>
        <p:spPr bwMode="auto">
          <a:xfrm>
            <a:off x="7292975" y="2205038"/>
            <a:ext cx="374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I7</a:t>
            </a:r>
          </a:p>
        </p:txBody>
      </p:sp>
      <p:sp>
        <p:nvSpPr>
          <p:cNvPr id="20497" name="Text Box 18"/>
          <p:cNvSpPr txBox="1">
            <a:spLocks noChangeArrowheads="1"/>
          </p:cNvSpPr>
          <p:nvPr/>
        </p:nvSpPr>
        <p:spPr bwMode="auto">
          <a:xfrm>
            <a:off x="1116013"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com</a:t>
            </a:r>
          </a:p>
        </p:txBody>
      </p:sp>
      <p:sp>
        <p:nvSpPr>
          <p:cNvPr id="20498" name="Line 19"/>
          <p:cNvSpPr>
            <a:spLocks noChangeShapeType="1"/>
          </p:cNvSpPr>
          <p:nvPr/>
        </p:nvSpPr>
        <p:spPr bwMode="auto">
          <a:xfrm>
            <a:off x="611188" y="2205038"/>
            <a:ext cx="5762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99" name="Line 20"/>
          <p:cNvSpPr>
            <a:spLocks noChangeShapeType="1"/>
          </p:cNvSpPr>
          <p:nvPr/>
        </p:nvSpPr>
        <p:spPr bwMode="auto">
          <a:xfrm flipV="1">
            <a:off x="1476375" y="2565400"/>
            <a:ext cx="0" cy="2808288"/>
          </a:xfrm>
          <a:prstGeom prst="line">
            <a:avLst/>
          </a:prstGeom>
          <a:noFill/>
          <a:ln w="38100">
            <a:solidFill>
              <a:srgbClr val="33CC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00" name="Line 21"/>
          <p:cNvSpPr>
            <a:spLocks noChangeShapeType="1"/>
          </p:cNvSpPr>
          <p:nvPr/>
        </p:nvSpPr>
        <p:spPr bwMode="auto">
          <a:xfrm flipV="1">
            <a:off x="2195513" y="2565400"/>
            <a:ext cx="0" cy="2808288"/>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01" name="Rectangle 22"/>
          <p:cNvSpPr>
            <a:spLocks noChangeArrowheads="1"/>
          </p:cNvSpPr>
          <p:nvPr/>
        </p:nvSpPr>
        <p:spPr bwMode="auto">
          <a:xfrm>
            <a:off x="2555875" y="3573463"/>
            <a:ext cx="863600" cy="3603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AND</a:t>
            </a:r>
          </a:p>
        </p:txBody>
      </p:sp>
      <p:sp>
        <p:nvSpPr>
          <p:cNvPr id="20502" name="Rectangle 23"/>
          <p:cNvSpPr>
            <a:spLocks noChangeArrowheads="1"/>
          </p:cNvSpPr>
          <p:nvPr/>
        </p:nvSpPr>
        <p:spPr bwMode="auto">
          <a:xfrm>
            <a:off x="3421063" y="3573463"/>
            <a:ext cx="863600" cy="3603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OR</a:t>
            </a:r>
          </a:p>
        </p:txBody>
      </p:sp>
      <p:sp>
        <p:nvSpPr>
          <p:cNvPr id="20503" name="Rectangle 24"/>
          <p:cNvSpPr>
            <a:spLocks noChangeArrowheads="1"/>
          </p:cNvSpPr>
          <p:nvPr/>
        </p:nvSpPr>
        <p:spPr bwMode="auto">
          <a:xfrm>
            <a:off x="4286250" y="3573463"/>
            <a:ext cx="863600" cy="3603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SL</a:t>
            </a:r>
          </a:p>
        </p:txBody>
      </p:sp>
      <p:sp>
        <p:nvSpPr>
          <p:cNvPr id="20504" name="Rectangle 25"/>
          <p:cNvSpPr>
            <a:spLocks noChangeArrowheads="1"/>
          </p:cNvSpPr>
          <p:nvPr/>
        </p:nvSpPr>
        <p:spPr bwMode="auto">
          <a:xfrm>
            <a:off x="5151438" y="3573463"/>
            <a:ext cx="863600" cy="3603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SR</a:t>
            </a:r>
          </a:p>
        </p:txBody>
      </p:sp>
      <p:sp>
        <p:nvSpPr>
          <p:cNvPr id="20505" name="Rectangle 26"/>
          <p:cNvSpPr>
            <a:spLocks noChangeArrowheads="1"/>
          </p:cNvSpPr>
          <p:nvPr/>
        </p:nvSpPr>
        <p:spPr bwMode="auto">
          <a:xfrm>
            <a:off x="6588125" y="3500438"/>
            <a:ext cx="1223963" cy="431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ADD/SUB</a:t>
            </a:r>
          </a:p>
        </p:txBody>
      </p:sp>
      <p:sp>
        <p:nvSpPr>
          <p:cNvPr id="20506" name="Line 27"/>
          <p:cNvSpPr>
            <a:spLocks noChangeShapeType="1"/>
          </p:cNvSpPr>
          <p:nvPr/>
        </p:nvSpPr>
        <p:spPr bwMode="auto">
          <a:xfrm flipV="1">
            <a:off x="2700338" y="3933825"/>
            <a:ext cx="0" cy="719138"/>
          </a:xfrm>
          <a:prstGeom prst="line">
            <a:avLst/>
          </a:prstGeom>
          <a:noFill/>
          <a:ln w="38100">
            <a:solidFill>
              <a:srgbClr val="33CC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07" name="Line 28"/>
          <p:cNvSpPr>
            <a:spLocks noChangeShapeType="1"/>
          </p:cNvSpPr>
          <p:nvPr/>
        </p:nvSpPr>
        <p:spPr bwMode="auto">
          <a:xfrm flipV="1">
            <a:off x="3203575" y="3933825"/>
            <a:ext cx="0" cy="503238"/>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08" name="Line 30"/>
          <p:cNvSpPr>
            <a:spLocks noChangeShapeType="1"/>
          </p:cNvSpPr>
          <p:nvPr/>
        </p:nvSpPr>
        <p:spPr bwMode="auto">
          <a:xfrm flipV="1">
            <a:off x="4067175" y="3933825"/>
            <a:ext cx="0" cy="503238"/>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09" name="Line 34"/>
          <p:cNvSpPr>
            <a:spLocks noChangeShapeType="1"/>
          </p:cNvSpPr>
          <p:nvPr/>
        </p:nvSpPr>
        <p:spPr bwMode="auto">
          <a:xfrm flipV="1">
            <a:off x="7380288" y="3933825"/>
            <a:ext cx="0" cy="503238"/>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10" name="Line 35"/>
          <p:cNvSpPr>
            <a:spLocks noChangeShapeType="1"/>
          </p:cNvSpPr>
          <p:nvPr/>
        </p:nvSpPr>
        <p:spPr bwMode="auto">
          <a:xfrm flipV="1">
            <a:off x="3635375" y="3933825"/>
            <a:ext cx="0" cy="719138"/>
          </a:xfrm>
          <a:prstGeom prst="line">
            <a:avLst/>
          </a:prstGeom>
          <a:noFill/>
          <a:ln w="38100">
            <a:solidFill>
              <a:srgbClr val="33CC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11" name="Line 36"/>
          <p:cNvSpPr>
            <a:spLocks noChangeShapeType="1"/>
          </p:cNvSpPr>
          <p:nvPr/>
        </p:nvSpPr>
        <p:spPr bwMode="auto">
          <a:xfrm flipV="1">
            <a:off x="4716463" y="3933825"/>
            <a:ext cx="0" cy="719138"/>
          </a:xfrm>
          <a:prstGeom prst="line">
            <a:avLst/>
          </a:prstGeom>
          <a:noFill/>
          <a:ln w="38100">
            <a:solidFill>
              <a:srgbClr val="33CC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12" name="Line 37"/>
          <p:cNvSpPr>
            <a:spLocks noChangeShapeType="1"/>
          </p:cNvSpPr>
          <p:nvPr/>
        </p:nvSpPr>
        <p:spPr bwMode="auto">
          <a:xfrm flipV="1">
            <a:off x="5580063" y="3933825"/>
            <a:ext cx="0" cy="719138"/>
          </a:xfrm>
          <a:prstGeom prst="line">
            <a:avLst/>
          </a:prstGeom>
          <a:noFill/>
          <a:ln w="38100">
            <a:solidFill>
              <a:srgbClr val="33CC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13" name="Line 38"/>
          <p:cNvSpPr>
            <a:spLocks noChangeShapeType="1"/>
          </p:cNvSpPr>
          <p:nvPr/>
        </p:nvSpPr>
        <p:spPr bwMode="auto">
          <a:xfrm flipV="1">
            <a:off x="6948488" y="3933825"/>
            <a:ext cx="0" cy="719138"/>
          </a:xfrm>
          <a:prstGeom prst="line">
            <a:avLst/>
          </a:prstGeom>
          <a:noFill/>
          <a:ln w="38100">
            <a:solidFill>
              <a:srgbClr val="33CC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14" name="Line 39"/>
          <p:cNvSpPr>
            <a:spLocks noChangeShapeType="1"/>
          </p:cNvSpPr>
          <p:nvPr/>
        </p:nvSpPr>
        <p:spPr bwMode="auto">
          <a:xfrm flipH="1">
            <a:off x="1476375" y="4652963"/>
            <a:ext cx="5472113" cy="0"/>
          </a:xfrm>
          <a:prstGeom prst="line">
            <a:avLst/>
          </a:prstGeom>
          <a:noFill/>
          <a:ln w="38100">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15" name="Line 40"/>
          <p:cNvSpPr>
            <a:spLocks noChangeShapeType="1"/>
          </p:cNvSpPr>
          <p:nvPr/>
        </p:nvSpPr>
        <p:spPr bwMode="auto">
          <a:xfrm flipH="1">
            <a:off x="2195513" y="4437063"/>
            <a:ext cx="5184775" cy="0"/>
          </a:xfrm>
          <a:prstGeom prst="line">
            <a:avLst/>
          </a:prstGeom>
          <a:noFill/>
          <a:ln w="3810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16" name="Line 41"/>
          <p:cNvSpPr>
            <a:spLocks noChangeShapeType="1"/>
          </p:cNvSpPr>
          <p:nvPr/>
        </p:nvSpPr>
        <p:spPr bwMode="auto">
          <a:xfrm flipV="1">
            <a:off x="2987675" y="2565400"/>
            <a:ext cx="0" cy="1008063"/>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17" name="Line 42"/>
          <p:cNvSpPr>
            <a:spLocks noChangeShapeType="1"/>
          </p:cNvSpPr>
          <p:nvPr/>
        </p:nvSpPr>
        <p:spPr bwMode="auto">
          <a:xfrm flipV="1">
            <a:off x="3851275" y="2565400"/>
            <a:ext cx="0" cy="1008063"/>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18" name="Line 43"/>
          <p:cNvSpPr>
            <a:spLocks noChangeShapeType="1"/>
          </p:cNvSpPr>
          <p:nvPr/>
        </p:nvSpPr>
        <p:spPr bwMode="auto">
          <a:xfrm flipV="1">
            <a:off x="4787900" y="2565400"/>
            <a:ext cx="0" cy="1008063"/>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19" name="Line 44"/>
          <p:cNvSpPr>
            <a:spLocks noChangeShapeType="1"/>
          </p:cNvSpPr>
          <p:nvPr/>
        </p:nvSpPr>
        <p:spPr bwMode="auto">
          <a:xfrm flipV="1">
            <a:off x="5724525" y="2565400"/>
            <a:ext cx="0" cy="1008063"/>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0" name="Line 45"/>
          <p:cNvSpPr>
            <a:spLocks noChangeShapeType="1"/>
          </p:cNvSpPr>
          <p:nvPr/>
        </p:nvSpPr>
        <p:spPr bwMode="auto">
          <a:xfrm flipV="1">
            <a:off x="7092950" y="3141663"/>
            <a:ext cx="0" cy="358775"/>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1" name="Line 46"/>
          <p:cNvSpPr>
            <a:spLocks noChangeShapeType="1"/>
          </p:cNvSpPr>
          <p:nvPr/>
        </p:nvSpPr>
        <p:spPr bwMode="auto">
          <a:xfrm>
            <a:off x="6659563" y="3141663"/>
            <a:ext cx="865187"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2" name="Line 47"/>
          <p:cNvSpPr>
            <a:spLocks noChangeShapeType="1"/>
          </p:cNvSpPr>
          <p:nvPr/>
        </p:nvSpPr>
        <p:spPr bwMode="auto">
          <a:xfrm flipV="1">
            <a:off x="6659563" y="2565400"/>
            <a:ext cx="0" cy="576263"/>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3" name="Line 48"/>
          <p:cNvSpPr>
            <a:spLocks noChangeShapeType="1"/>
          </p:cNvSpPr>
          <p:nvPr/>
        </p:nvSpPr>
        <p:spPr bwMode="auto">
          <a:xfrm flipV="1">
            <a:off x="7524750" y="2565400"/>
            <a:ext cx="0" cy="576263"/>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4" name="Line 49"/>
          <p:cNvSpPr>
            <a:spLocks noChangeShapeType="1"/>
          </p:cNvSpPr>
          <p:nvPr/>
        </p:nvSpPr>
        <p:spPr bwMode="auto">
          <a:xfrm>
            <a:off x="827088" y="2205038"/>
            <a:ext cx="0" cy="12239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5" name="Line 50"/>
          <p:cNvSpPr>
            <a:spLocks noChangeShapeType="1"/>
          </p:cNvSpPr>
          <p:nvPr/>
        </p:nvSpPr>
        <p:spPr bwMode="auto">
          <a:xfrm>
            <a:off x="827088" y="3429000"/>
            <a:ext cx="55451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6" name="Line 51"/>
          <p:cNvSpPr>
            <a:spLocks noChangeShapeType="1"/>
          </p:cNvSpPr>
          <p:nvPr/>
        </p:nvSpPr>
        <p:spPr bwMode="auto">
          <a:xfrm>
            <a:off x="6372225" y="3429000"/>
            <a:ext cx="0"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7" name="Line 52"/>
          <p:cNvSpPr>
            <a:spLocks noChangeShapeType="1"/>
          </p:cNvSpPr>
          <p:nvPr/>
        </p:nvSpPr>
        <p:spPr bwMode="auto">
          <a:xfrm>
            <a:off x="6372225" y="3716338"/>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8" name="Text Box 53"/>
          <p:cNvSpPr txBox="1">
            <a:spLocks noChangeArrowheads="1"/>
          </p:cNvSpPr>
          <p:nvPr/>
        </p:nvSpPr>
        <p:spPr bwMode="auto">
          <a:xfrm>
            <a:off x="735013" y="3376613"/>
            <a:ext cx="781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com0</a:t>
            </a:r>
          </a:p>
        </p:txBody>
      </p:sp>
      <p:sp>
        <p:nvSpPr>
          <p:cNvPr id="20529" name="Text Box 54"/>
          <p:cNvSpPr txBox="1">
            <a:spLocks noChangeArrowheads="1"/>
          </p:cNvSpPr>
          <p:nvPr/>
        </p:nvSpPr>
        <p:spPr bwMode="auto">
          <a:xfrm>
            <a:off x="1239838" y="55372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20530" name="Text Box 55"/>
          <p:cNvSpPr txBox="1">
            <a:spLocks noChangeArrowheads="1"/>
          </p:cNvSpPr>
          <p:nvPr/>
        </p:nvSpPr>
        <p:spPr bwMode="auto">
          <a:xfrm>
            <a:off x="1990725" y="551656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a:t>
            </a:r>
          </a:p>
        </p:txBody>
      </p:sp>
      <p:sp>
        <p:nvSpPr>
          <p:cNvPr id="20531" name="Text Box 56"/>
          <p:cNvSpPr txBox="1">
            <a:spLocks noChangeArrowheads="1"/>
          </p:cNvSpPr>
          <p:nvPr/>
        </p:nvSpPr>
        <p:spPr bwMode="auto">
          <a:xfrm>
            <a:off x="4140200" y="119697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Y</a:t>
            </a:r>
          </a:p>
        </p:txBody>
      </p:sp>
      <p:sp>
        <p:nvSpPr>
          <p:cNvPr id="20532" name="Text Box 57"/>
          <p:cNvSpPr txBox="1">
            <a:spLocks noChangeArrowheads="1"/>
          </p:cNvSpPr>
          <p:nvPr/>
        </p:nvSpPr>
        <p:spPr bwMode="auto">
          <a:xfrm>
            <a:off x="3563938" y="5380038"/>
            <a:ext cx="47974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8</a:t>
            </a:r>
            <a:r>
              <a:rPr lang="ja-JP" altLang="en-US" b="1"/>
              <a:t>入力マルチプレクサにそれぞれのモジュールを</a:t>
            </a:r>
          </a:p>
          <a:p>
            <a:pPr eaLnBrk="1" hangingPunct="1"/>
            <a:r>
              <a:rPr lang="ja-JP" altLang="en-US" b="1"/>
              <a:t>接続する</a:t>
            </a:r>
          </a:p>
        </p:txBody>
      </p:sp>
    </p:spTree>
    <p:extLst>
      <p:ext uri="{BB962C8B-B14F-4D97-AF65-F5344CB8AC3E}">
        <p14:creationId xmlns:p14="http://schemas.microsoft.com/office/powerpoint/2010/main" val="20343604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ja-JP"/>
              <a:t>define</a:t>
            </a:r>
            <a:r>
              <a:rPr lang="ja-JP" altLang="en-US"/>
              <a:t>文の利用</a:t>
            </a:r>
          </a:p>
        </p:txBody>
      </p:sp>
      <p:sp>
        <p:nvSpPr>
          <p:cNvPr id="15363" name="Rectangle 3"/>
          <p:cNvSpPr>
            <a:spLocks noGrp="1" noChangeArrowheads="1"/>
          </p:cNvSpPr>
          <p:nvPr>
            <p:ph type="body" idx="1"/>
          </p:nvPr>
        </p:nvSpPr>
        <p:spPr/>
        <p:txBody>
          <a:bodyPr/>
          <a:lstStyle/>
          <a:p>
            <a:pPr eaLnBrk="1" hangingPunct="1">
              <a:lnSpc>
                <a:spcPct val="90000"/>
              </a:lnSpc>
            </a:pPr>
            <a:r>
              <a:rPr lang="ja-JP" altLang="en-US" sz="2800"/>
              <a:t>なるべくコード中に直接数を書かないようにする</a:t>
            </a:r>
          </a:p>
          <a:p>
            <a:pPr eaLnBrk="1" hangingPunct="1">
              <a:lnSpc>
                <a:spcPct val="90000"/>
              </a:lnSpc>
            </a:pPr>
            <a:r>
              <a:rPr lang="ja-JP" altLang="en-US" sz="2800"/>
              <a:t>変更が容易</a:t>
            </a:r>
          </a:p>
          <a:p>
            <a:pPr eaLnBrk="1" hangingPunct="1">
              <a:lnSpc>
                <a:spcPct val="90000"/>
              </a:lnSpc>
            </a:pPr>
            <a:r>
              <a:rPr lang="ja-JP" altLang="en-US" sz="2800"/>
              <a:t>＃ではなく、バックシングルコーテーションを用いる</a:t>
            </a:r>
          </a:p>
          <a:p>
            <a:pPr eaLnBrk="1" hangingPunct="1">
              <a:lnSpc>
                <a:spcPct val="90000"/>
              </a:lnSpc>
              <a:buFontTx/>
              <a:buNone/>
            </a:pPr>
            <a:r>
              <a:rPr lang="en-US" altLang="ja-JP" sz="2800"/>
              <a:t>`define DATA_W 16</a:t>
            </a:r>
          </a:p>
          <a:p>
            <a:pPr eaLnBrk="1" hangingPunct="1">
              <a:lnSpc>
                <a:spcPct val="90000"/>
              </a:lnSpc>
              <a:buFontTx/>
              <a:buNone/>
            </a:pPr>
            <a:r>
              <a:rPr lang="en-US" altLang="ja-JP" sz="2800"/>
              <a:t>`define SEL_W 3</a:t>
            </a:r>
          </a:p>
          <a:p>
            <a:pPr eaLnBrk="1" hangingPunct="1">
              <a:lnSpc>
                <a:spcPct val="90000"/>
              </a:lnSpc>
              <a:buFontTx/>
              <a:buNone/>
            </a:pPr>
            <a:r>
              <a:rPr lang="en-US" altLang="ja-JP" sz="2800"/>
              <a:t>`define ALU_THA `SEL_W’b000</a:t>
            </a:r>
          </a:p>
          <a:p>
            <a:pPr eaLnBrk="1" hangingPunct="1">
              <a:lnSpc>
                <a:spcPct val="90000"/>
              </a:lnSpc>
              <a:buFontTx/>
              <a:buNone/>
            </a:pPr>
            <a:r>
              <a:rPr lang="en-US" altLang="ja-JP" sz="2800"/>
              <a:t>`define ALU_THB `SEL_W’b001</a:t>
            </a:r>
          </a:p>
          <a:p>
            <a:pPr eaLnBrk="1" hangingPunct="1">
              <a:lnSpc>
                <a:spcPct val="90000"/>
              </a:lnSpc>
              <a:buFontTx/>
              <a:buNone/>
            </a:pPr>
            <a:r>
              <a:rPr lang="en-US" altLang="ja-JP" sz="2800"/>
              <a:t>`define ALU_AND `SEL_W’b010</a:t>
            </a:r>
          </a:p>
          <a:p>
            <a:pPr eaLnBrk="1" hangingPunct="1">
              <a:lnSpc>
                <a:spcPct val="90000"/>
              </a:lnSpc>
              <a:buFontTx/>
              <a:buNone/>
            </a:pPr>
            <a:r>
              <a:rPr lang="en-US" altLang="ja-JP" sz="2800"/>
              <a:t>`define ALU_OR `SEL_W’b011</a:t>
            </a:r>
          </a:p>
          <a:p>
            <a:pPr eaLnBrk="1" hangingPunct="1">
              <a:lnSpc>
                <a:spcPct val="90000"/>
              </a:lnSpc>
              <a:buFontTx/>
              <a:buNone/>
            </a:pPr>
            <a:endParaRPr lang="en-US" altLang="ja-JP" sz="2800"/>
          </a:p>
          <a:p>
            <a:pPr eaLnBrk="1" hangingPunct="1">
              <a:lnSpc>
                <a:spcPct val="90000"/>
              </a:lnSpc>
              <a:buFontTx/>
              <a:buNone/>
            </a:pPr>
            <a:endParaRPr lang="en-US" altLang="ja-JP" sz="28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ja-JP"/>
              <a:t>define</a:t>
            </a:r>
            <a:r>
              <a:rPr lang="ja-JP" altLang="en-US"/>
              <a:t>文の利用</a:t>
            </a:r>
          </a:p>
        </p:txBody>
      </p:sp>
      <p:sp>
        <p:nvSpPr>
          <p:cNvPr id="16387" name="Rectangle 3"/>
          <p:cNvSpPr>
            <a:spLocks noGrp="1" noChangeArrowheads="1"/>
          </p:cNvSpPr>
          <p:nvPr>
            <p:ph type="body" idx="1"/>
          </p:nvPr>
        </p:nvSpPr>
        <p:spPr/>
        <p:txBody>
          <a:bodyPr/>
          <a:lstStyle/>
          <a:p>
            <a:pPr eaLnBrk="1" hangingPunct="1">
              <a:lnSpc>
                <a:spcPct val="80000"/>
              </a:lnSpc>
            </a:pPr>
            <a:r>
              <a:rPr lang="ja-JP" altLang="en-US" sz="2800" dirty="0"/>
              <a:t>シングルバックコーテーションで引用</a:t>
            </a:r>
          </a:p>
          <a:p>
            <a:pPr eaLnBrk="1" hangingPunct="1">
              <a:lnSpc>
                <a:spcPct val="80000"/>
              </a:lnSpc>
              <a:buFontTx/>
              <a:buNone/>
            </a:pPr>
            <a:endParaRPr lang="ja-JP" altLang="en-US" sz="2800" dirty="0"/>
          </a:p>
          <a:p>
            <a:pPr eaLnBrk="1" hangingPunct="1">
              <a:lnSpc>
                <a:spcPct val="80000"/>
              </a:lnSpc>
              <a:buFontTx/>
              <a:buNone/>
            </a:pPr>
            <a:r>
              <a:rPr lang="en-US" altLang="ja-JP" sz="2800" dirty="0"/>
              <a:t>module </a:t>
            </a:r>
            <a:r>
              <a:rPr lang="en-US" altLang="ja-JP" sz="2800" dirty="0" err="1"/>
              <a:t>alu</a:t>
            </a:r>
            <a:r>
              <a:rPr lang="en-US" altLang="ja-JP" sz="2800" dirty="0"/>
              <a:t> (</a:t>
            </a:r>
          </a:p>
          <a:p>
            <a:pPr eaLnBrk="1" hangingPunct="1">
              <a:lnSpc>
                <a:spcPct val="80000"/>
              </a:lnSpc>
              <a:buFontTx/>
              <a:buNone/>
            </a:pPr>
            <a:r>
              <a:rPr lang="en-US" altLang="ja-JP" sz="2800" dirty="0"/>
              <a:t>  input [`DATA_W-1:0] </a:t>
            </a:r>
            <a:r>
              <a:rPr lang="en-US" altLang="ja-JP" sz="2800" dirty="0" err="1"/>
              <a:t>a,b</a:t>
            </a:r>
            <a:r>
              <a:rPr lang="en-US" altLang="ja-JP" sz="2800" dirty="0"/>
              <a:t>,</a:t>
            </a:r>
          </a:p>
          <a:p>
            <a:pPr eaLnBrk="1" hangingPunct="1">
              <a:lnSpc>
                <a:spcPct val="80000"/>
              </a:lnSpc>
              <a:buFontTx/>
              <a:buNone/>
            </a:pPr>
            <a:r>
              <a:rPr lang="en-US" altLang="ja-JP" sz="2800" dirty="0"/>
              <a:t>  input [`SEL_W-1:0] s,</a:t>
            </a:r>
          </a:p>
          <a:p>
            <a:pPr eaLnBrk="1" hangingPunct="1">
              <a:lnSpc>
                <a:spcPct val="80000"/>
              </a:lnSpc>
              <a:buFontTx/>
              <a:buNone/>
            </a:pPr>
            <a:r>
              <a:rPr lang="en-US" altLang="ja-JP" sz="2800" dirty="0"/>
              <a:t>  output [`DATA_W-1:0] y);</a:t>
            </a:r>
          </a:p>
          <a:p>
            <a:pPr eaLnBrk="1" hangingPunct="1">
              <a:lnSpc>
                <a:spcPct val="80000"/>
              </a:lnSpc>
              <a:buFontTx/>
              <a:buNone/>
            </a:pPr>
            <a:r>
              <a:rPr lang="en-US" altLang="ja-JP" sz="2800" dirty="0"/>
              <a:t>  assign y = s==`ALU_THA? a</a:t>
            </a:r>
            <a:r>
              <a:rPr lang="ja-JP" altLang="en-US" sz="2800" dirty="0"/>
              <a:t>：</a:t>
            </a:r>
            <a:endParaRPr lang="en-US" altLang="ja-JP" sz="2800" dirty="0"/>
          </a:p>
          <a:p>
            <a:pPr eaLnBrk="1" hangingPunct="1">
              <a:lnSpc>
                <a:spcPct val="80000"/>
              </a:lnSpc>
              <a:buFontTx/>
              <a:buNone/>
            </a:pPr>
            <a:r>
              <a:rPr lang="en-US" altLang="ja-JP" sz="2800" dirty="0"/>
              <a:t>                   s==`ALU_THB? b</a:t>
            </a:r>
            <a:r>
              <a:rPr lang="ja-JP" altLang="en-US" sz="2800" dirty="0"/>
              <a:t>：</a:t>
            </a:r>
            <a:endParaRPr lang="en-US" altLang="ja-JP" sz="2800" dirty="0"/>
          </a:p>
          <a:p>
            <a:pPr eaLnBrk="1" hangingPunct="1">
              <a:lnSpc>
                <a:spcPct val="80000"/>
              </a:lnSpc>
              <a:buFontTx/>
              <a:buNone/>
            </a:pPr>
            <a:r>
              <a:rPr lang="en-US" altLang="ja-JP" sz="2800" dirty="0"/>
              <a:t>                   s==`ALU_AND? </a:t>
            </a:r>
            <a:r>
              <a:rPr lang="en-US" altLang="ja-JP" sz="2800" dirty="0" err="1"/>
              <a:t>a&amp;b</a:t>
            </a:r>
            <a:r>
              <a:rPr lang="en-US" altLang="ja-JP" sz="2800" dirty="0"/>
              <a:t>: </a:t>
            </a:r>
            <a:r>
              <a:rPr lang="en-US" altLang="ja-JP" sz="2800" dirty="0" err="1"/>
              <a:t>a+b</a:t>
            </a:r>
            <a:r>
              <a:rPr lang="en-US" altLang="ja-JP" sz="2800" dirty="0"/>
              <a:t>;</a:t>
            </a:r>
          </a:p>
          <a:p>
            <a:pPr eaLnBrk="1" hangingPunct="1">
              <a:lnSpc>
                <a:spcPct val="80000"/>
              </a:lnSpc>
              <a:buFontTx/>
              <a:buNone/>
            </a:pPr>
            <a:r>
              <a:rPr lang="en-US" altLang="ja-JP" sz="2800" dirty="0" err="1"/>
              <a:t>endmodule</a:t>
            </a:r>
            <a:endParaRPr lang="en-US" altLang="ja-JP" sz="2800" dirty="0"/>
          </a:p>
          <a:p>
            <a:pPr eaLnBrk="1" hangingPunct="1">
              <a:lnSpc>
                <a:spcPct val="80000"/>
              </a:lnSpc>
              <a:buFontTx/>
              <a:buNone/>
            </a:pPr>
            <a:endParaRPr lang="en-US" altLang="ja-JP" sz="2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例題</a:t>
            </a:r>
          </a:p>
        </p:txBody>
      </p:sp>
      <p:sp>
        <p:nvSpPr>
          <p:cNvPr id="3" name="コンテンツ プレースホルダー 2"/>
          <p:cNvSpPr>
            <a:spLocks noGrp="1"/>
          </p:cNvSpPr>
          <p:nvPr>
            <p:ph idx="1"/>
          </p:nvPr>
        </p:nvSpPr>
        <p:spPr/>
        <p:txBody>
          <a:bodyPr/>
          <a:lstStyle/>
          <a:p>
            <a:r>
              <a:rPr kumimoji="1" lang="en-US" altLang="ja-JP" dirty="0"/>
              <a:t>12</a:t>
            </a:r>
            <a:r>
              <a:rPr kumimoji="1" lang="ja-JP" altLang="en-US" dirty="0"/>
              <a:t>ヶ月を入力すると、大の月を判別して１を出力するモジュール</a:t>
            </a:r>
            <a:r>
              <a:rPr kumimoji="1" lang="en-US" altLang="ja-JP" dirty="0" err="1"/>
              <a:t>dai.v</a:t>
            </a:r>
            <a:r>
              <a:rPr kumimoji="1" lang="ja-JP" altLang="en-US" dirty="0"/>
              <a:t>を設計せよ</a:t>
            </a:r>
            <a:endParaRPr kumimoji="1" lang="en-US" altLang="ja-JP" dirty="0"/>
          </a:p>
          <a:p>
            <a:pPr marL="0" indent="0">
              <a:buNone/>
            </a:pPr>
            <a:endParaRPr kumimoji="1" lang="en-US" altLang="ja-JP" dirty="0"/>
          </a:p>
          <a:p>
            <a:pPr marL="457200" lvl="1" indent="0">
              <a:buNone/>
            </a:pPr>
            <a:r>
              <a:rPr lang="en-US" altLang="ja-JP" dirty="0"/>
              <a:t>module </a:t>
            </a:r>
            <a:r>
              <a:rPr lang="en-US" altLang="ja-JP" dirty="0" err="1"/>
              <a:t>dai</a:t>
            </a:r>
            <a:r>
              <a:rPr lang="en-US" altLang="ja-JP" dirty="0"/>
              <a:t>(input [3:0] month, output d);</a:t>
            </a:r>
          </a:p>
          <a:p>
            <a:pPr marL="457200" lvl="1" indent="0">
              <a:buNone/>
            </a:pPr>
            <a:r>
              <a:rPr kumimoji="1" lang="en-US" altLang="ja-JP" dirty="0"/>
              <a:t>assign d = month==1 | month ==3 |</a:t>
            </a:r>
          </a:p>
          <a:p>
            <a:pPr marL="457200" lvl="1" indent="0">
              <a:buNone/>
            </a:pPr>
            <a:r>
              <a:rPr lang="en-US" altLang="ja-JP" dirty="0"/>
              <a:t>	month==5 | month==7 | month==8 | </a:t>
            </a:r>
          </a:p>
          <a:p>
            <a:pPr marL="457200" lvl="1" indent="0">
              <a:buNone/>
            </a:pPr>
            <a:r>
              <a:rPr kumimoji="1" lang="en-US" altLang="ja-JP" dirty="0"/>
              <a:t>	month ==10 | month ==12;</a:t>
            </a:r>
          </a:p>
          <a:p>
            <a:pPr marL="457200" lvl="1" indent="0">
              <a:buNone/>
            </a:pPr>
            <a:r>
              <a:rPr lang="en-US" altLang="ja-JP" dirty="0" err="1"/>
              <a:t>endmodule</a:t>
            </a:r>
            <a:endParaRPr kumimoji="1" lang="ja-JP" altLang="en-US" dirty="0"/>
          </a:p>
        </p:txBody>
      </p:sp>
    </p:spTree>
    <p:extLst>
      <p:ext uri="{BB962C8B-B14F-4D97-AF65-F5344CB8AC3E}">
        <p14:creationId xmlns:p14="http://schemas.microsoft.com/office/powerpoint/2010/main" val="3279096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ja-JP"/>
              <a:t>ALU</a:t>
            </a:r>
            <a:r>
              <a:rPr lang="ja-JP" altLang="en-US"/>
              <a:t>で行う演算</a:t>
            </a:r>
          </a:p>
        </p:txBody>
      </p:sp>
      <p:sp>
        <p:nvSpPr>
          <p:cNvPr id="5123" name="Rectangle 3"/>
          <p:cNvSpPr>
            <a:spLocks noGrp="1" noChangeArrowheads="1"/>
          </p:cNvSpPr>
          <p:nvPr>
            <p:ph type="body" idx="1"/>
          </p:nvPr>
        </p:nvSpPr>
        <p:spPr/>
        <p:txBody>
          <a:bodyPr/>
          <a:lstStyle/>
          <a:p>
            <a:pPr eaLnBrk="1" hangingPunct="1"/>
            <a:r>
              <a:rPr lang="en-US" altLang="ja-JP" dirty="0"/>
              <a:t>ALU</a:t>
            </a:r>
            <a:r>
              <a:rPr lang="ja-JP" altLang="en-US" dirty="0"/>
              <a:t>ではスルー、整数演算、論理演算、シフトを行う</a:t>
            </a:r>
          </a:p>
          <a:p>
            <a:pPr eaLnBrk="1" hangingPunct="1"/>
            <a:r>
              <a:rPr lang="ja-JP" altLang="en-US" dirty="0"/>
              <a:t>スルーは何も演算をしないが重要</a:t>
            </a:r>
          </a:p>
          <a:p>
            <a:pPr eaLnBrk="1" hangingPunct="1"/>
            <a:r>
              <a:rPr lang="ja-JP" altLang="en-US" dirty="0"/>
              <a:t>加算、減算は必ず持っている</a:t>
            </a:r>
            <a:endParaRPr lang="en-US" altLang="ja-JP" dirty="0"/>
          </a:p>
          <a:p>
            <a:pPr eaLnBrk="1" hangingPunct="1"/>
            <a:r>
              <a:rPr lang="ja-JP" altLang="en-US" dirty="0"/>
              <a:t>乗算と除算は</a:t>
            </a:r>
            <a:r>
              <a:rPr lang="en-US" altLang="ja-JP" dirty="0"/>
              <a:t>ALU</a:t>
            </a:r>
            <a:r>
              <a:rPr lang="ja-JP" altLang="en-US" dirty="0"/>
              <a:t>に入れない場合が多い</a:t>
            </a:r>
          </a:p>
          <a:p>
            <a:pPr lvl="1" eaLnBrk="1" hangingPunct="1"/>
            <a:r>
              <a:rPr lang="ja-JP" altLang="en-US" dirty="0"/>
              <a:t>他の演算に比べて時間が掛かるから</a:t>
            </a:r>
          </a:p>
          <a:p>
            <a:pPr lvl="1" eaLnBrk="1" hangingPunct="1"/>
            <a:r>
              <a:rPr lang="ja-JP" altLang="en-US" dirty="0"/>
              <a:t>乗算は入れてしまう場合もある</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別の書き方</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en-US" altLang="ja-JP" dirty="0"/>
              <a:t>assign d = month&lt;8 ?  month[0] :</a:t>
            </a:r>
            <a:r>
              <a:rPr lang="ja-JP" altLang="en-US" dirty="0"/>
              <a:t> </a:t>
            </a:r>
            <a:endParaRPr lang="en-US" altLang="ja-JP" dirty="0"/>
          </a:p>
          <a:p>
            <a:pPr marL="0" indent="0">
              <a:buNone/>
            </a:pPr>
            <a:r>
              <a:rPr lang="en-US" altLang="ja-JP" dirty="0"/>
              <a:t>		month&lt;13 ? ~month[0] : 1’b0;</a:t>
            </a:r>
          </a:p>
          <a:p>
            <a:pPr marL="0" indent="0">
              <a:buNone/>
            </a:pPr>
            <a:endParaRPr lang="en-US" altLang="ja-JP" dirty="0"/>
          </a:p>
        </p:txBody>
      </p:sp>
    </p:spTree>
    <p:extLst>
      <p:ext uri="{BB962C8B-B14F-4D97-AF65-F5344CB8AC3E}">
        <p14:creationId xmlns:p14="http://schemas.microsoft.com/office/powerpoint/2010/main" val="3812805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ja-JP" altLang="en-US"/>
              <a:t>リダクション演算</a:t>
            </a:r>
          </a:p>
        </p:txBody>
      </p:sp>
      <p:sp>
        <p:nvSpPr>
          <p:cNvPr id="18435" name="Rectangle 3"/>
          <p:cNvSpPr>
            <a:spLocks noGrp="1" noChangeArrowheads="1"/>
          </p:cNvSpPr>
          <p:nvPr>
            <p:ph type="body" idx="1"/>
          </p:nvPr>
        </p:nvSpPr>
        <p:spPr/>
        <p:txBody>
          <a:bodyPr/>
          <a:lstStyle/>
          <a:p>
            <a:pPr eaLnBrk="1" hangingPunct="1">
              <a:lnSpc>
                <a:spcPct val="90000"/>
              </a:lnSpc>
            </a:pPr>
            <a:r>
              <a:rPr lang="ja-JP" altLang="en-US"/>
              <a:t>論理演算子をバスの前に書くとリダクション演算子となる</a:t>
            </a:r>
          </a:p>
          <a:p>
            <a:pPr eaLnBrk="1" hangingPunct="1">
              <a:lnSpc>
                <a:spcPct val="90000"/>
              </a:lnSpc>
            </a:pPr>
            <a:r>
              <a:rPr lang="ja-JP" altLang="en-US"/>
              <a:t>全ビットを演算し、結果は</a:t>
            </a:r>
            <a:r>
              <a:rPr lang="en-US" altLang="ja-JP"/>
              <a:t>1</a:t>
            </a:r>
            <a:r>
              <a:rPr lang="ja-JP" altLang="en-US"/>
              <a:t>か</a:t>
            </a:r>
            <a:r>
              <a:rPr lang="en-US" altLang="ja-JP"/>
              <a:t>0</a:t>
            </a:r>
            <a:r>
              <a:rPr lang="ja-JP" altLang="en-US"/>
              <a:t>の</a:t>
            </a:r>
            <a:r>
              <a:rPr lang="en-US" altLang="ja-JP"/>
              <a:t>1</a:t>
            </a:r>
            <a:r>
              <a:rPr lang="ja-JP" altLang="en-US"/>
              <a:t>ビットの値になる</a:t>
            </a:r>
          </a:p>
          <a:p>
            <a:pPr eaLnBrk="1" hangingPunct="1">
              <a:lnSpc>
                <a:spcPct val="90000"/>
              </a:lnSpc>
              <a:buFontTx/>
              <a:buNone/>
            </a:pPr>
            <a:r>
              <a:rPr lang="en-US" altLang="ja-JP"/>
              <a:t>A=4’b1001</a:t>
            </a:r>
            <a:r>
              <a:rPr lang="ja-JP" altLang="en-US"/>
              <a:t>ならば</a:t>
            </a:r>
          </a:p>
          <a:p>
            <a:pPr lvl="1" eaLnBrk="1" hangingPunct="1">
              <a:lnSpc>
                <a:spcPct val="90000"/>
              </a:lnSpc>
              <a:buFontTx/>
              <a:buNone/>
            </a:pPr>
            <a:r>
              <a:rPr lang="en-US" altLang="ja-JP"/>
              <a:t>AND </a:t>
            </a:r>
            <a:r>
              <a:rPr lang="ja-JP" altLang="en-US"/>
              <a:t>＆</a:t>
            </a:r>
            <a:r>
              <a:rPr lang="en-US" altLang="ja-JP"/>
              <a:t>A=0</a:t>
            </a:r>
          </a:p>
          <a:p>
            <a:pPr lvl="1" eaLnBrk="1" hangingPunct="1">
              <a:lnSpc>
                <a:spcPct val="90000"/>
              </a:lnSpc>
              <a:buFontTx/>
              <a:buNone/>
            </a:pPr>
            <a:r>
              <a:rPr lang="en-US" altLang="ja-JP"/>
              <a:t>OR    |A=1</a:t>
            </a:r>
          </a:p>
          <a:p>
            <a:pPr lvl="1" eaLnBrk="1" hangingPunct="1">
              <a:lnSpc>
                <a:spcPct val="90000"/>
              </a:lnSpc>
              <a:buFontTx/>
              <a:buNone/>
            </a:pPr>
            <a:r>
              <a:rPr lang="en-US" altLang="ja-JP"/>
              <a:t>NAND ~&amp;A=1</a:t>
            </a:r>
          </a:p>
          <a:p>
            <a:pPr lvl="1" eaLnBrk="1" hangingPunct="1">
              <a:lnSpc>
                <a:spcPct val="90000"/>
              </a:lnSpc>
              <a:buFontTx/>
              <a:buNone/>
            </a:pPr>
            <a:r>
              <a:rPr lang="en-US" altLang="ja-JP"/>
              <a:t>NOR  ~|A=0</a:t>
            </a:r>
          </a:p>
          <a:p>
            <a:pPr lvl="1" eaLnBrk="1" hangingPunct="1">
              <a:lnSpc>
                <a:spcPct val="90000"/>
              </a:lnSpc>
              <a:buFontTx/>
              <a:buNone/>
            </a:pPr>
            <a:endParaRPr lang="en-US" altLang="ja-JP"/>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3304" name="Group 56"/>
          <p:cNvGraphicFramePr>
            <a:graphicFrameLocks noGrp="1"/>
          </p:cNvGraphicFramePr>
          <p:nvPr>
            <p:ph idx="1"/>
            <p:extLst>
              <p:ext uri="{D42A27DB-BD31-4B8C-83A1-F6EECF244321}">
                <p14:modId xmlns:p14="http://schemas.microsoft.com/office/powerpoint/2010/main" val="2927641070"/>
              </p:ext>
            </p:extLst>
          </p:nvPr>
        </p:nvGraphicFramePr>
        <p:xfrm>
          <a:off x="395288" y="647700"/>
          <a:ext cx="8229600" cy="6218244"/>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18187">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論理否定</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 (</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条件に対する否定）  </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 </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187">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乗除算</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　</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　</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187">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加減算</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　</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187">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シフト演算</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&lt;&lt;  &gt;&gt;</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8187">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比較演算</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&lt; &gt; &lt;= &gt;= </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18187">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等号</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  !=  </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18187">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論理積</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&amp;</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18187">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排他的論理和</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18187">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論理和</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518187">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論理積（条件）</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&amp;&amp;</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518187">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論理和（条件）</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518187">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条件</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　：</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
        <p:nvSpPr>
          <p:cNvPr id="19499" name="Text Box 57"/>
          <p:cNvSpPr txBox="1">
            <a:spLocks noChangeArrowheads="1"/>
          </p:cNvSpPr>
          <p:nvPr/>
        </p:nvSpPr>
        <p:spPr bwMode="auto">
          <a:xfrm>
            <a:off x="2463800" y="19050"/>
            <a:ext cx="2622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b="1"/>
              <a:t>演算子の優先順位</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本日のまとめ</a:t>
            </a:r>
          </a:p>
        </p:txBody>
      </p:sp>
      <p:sp>
        <p:nvSpPr>
          <p:cNvPr id="3" name="コンテンツ プレースホルダー 2"/>
          <p:cNvSpPr>
            <a:spLocks noGrp="1"/>
          </p:cNvSpPr>
          <p:nvPr>
            <p:ph idx="1"/>
          </p:nvPr>
        </p:nvSpPr>
        <p:spPr>
          <a:xfrm>
            <a:off x="426604" y="1417638"/>
            <a:ext cx="8229600" cy="4525963"/>
          </a:xfrm>
        </p:spPr>
        <p:txBody>
          <a:bodyPr/>
          <a:lstStyle/>
          <a:p>
            <a:r>
              <a:rPr kumimoji="1" lang="en-US" altLang="ja-JP" sz="2400" dirty="0"/>
              <a:t>ALU</a:t>
            </a:r>
            <a:r>
              <a:rPr kumimoji="1" lang="ja-JP" altLang="en-US" sz="2400" dirty="0"/>
              <a:t>は、複数の演算からどれか一つを選択して使う。これはコンピュータが本質的に一度に一つづつ演算を</a:t>
            </a:r>
            <a:r>
              <a:rPr lang="ja-JP" altLang="en-US" sz="2400" dirty="0"/>
              <a:t>行うからだ。</a:t>
            </a:r>
            <a:endParaRPr lang="en-US" altLang="ja-JP" sz="2400" dirty="0"/>
          </a:p>
          <a:p>
            <a:r>
              <a:rPr kumimoji="1" lang="en-US" altLang="ja-JP" sz="2400" dirty="0"/>
              <a:t>ALU</a:t>
            </a:r>
            <a:r>
              <a:rPr kumimoji="1" lang="ja-JP" altLang="en-US" sz="2400" dirty="0"/>
              <a:t>に入っている演算は</a:t>
            </a:r>
            <a:endParaRPr kumimoji="1" lang="en-US" altLang="ja-JP" sz="2400" dirty="0"/>
          </a:p>
          <a:p>
            <a:pPr lvl="1"/>
            <a:r>
              <a:rPr lang="ja-JP" altLang="en-US" sz="2400" dirty="0"/>
              <a:t>加減算</a:t>
            </a:r>
            <a:endParaRPr lang="en-US" altLang="ja-JP" sz="2400" dirty="0"/>
          </a:p>
          <a:p>
            <a:pPr lvl="1"/>
            <a:r>
              <a:rPr kumimoji="1" lang="ja-JP" altLang="en-US" sz="2400" dirty="0"/>
              <a:t>論理演算</a:t>
            </a:r>
            <a:endParaRPr kumimoji="1" lang="en-US" altLang="ja-JP" sz="2400" dirty="0"/>
          </a:p>
          <a:p>
            <a:pPr lvl="1"/>
            <a:r>
              <a:rPr lang="ja-JP" altLang="en-US" sz="2400" dirty="0"/>
              <a:t>シフト</a:t>
            </a:r>
            <a:endParaRPr lang="en-US" altLang="ja-JP" sz="2400" dirty="0"/>
          </a:p>
          <a:p>
            <a:pPr lvl="1"/>
            <a:r>
              <a:rPr kumimoji="1" lang="ja-JP" altLang="en-US" sz="2400" dirty="0"/>
              <a:t>スルー　など</a:t>
            </a:r>
            <a:endParaRPr kumimoji="1" lang="en-US" altLang="ja-JP" sz="2400" dirty="0"/>
          </a:p>
          <a:p>
            <a:r>
              <a:rPr lang="en-US" altLang="ja-JP" sz="2400" dirty="0"/>
              <a:t>Verilog</a:t>
            </a:r>
            <a:r>
              <a:rPr lang="ja-JP" altLang="en-US" sz="2400" dirty="0"/>
              <a:t>上の記述とできあがるハードウェアのイメージとの対応を考えよう</a:t>
            </a:r>
            <a:endParaRPr lang="en-US" altLang="ja-JP" sz="2400" dirty="0"/>
          </a:p>
          <a:p>
            <a:pPr lvl="1"/>
            <a:r>
              <a:rPr kumimoji="1" lang="ja-JP" altLang="en-US" sz="2000" dirty="0"/>
              <a:t>ソフトウェアと違って巨大なハードウェアができるかも？</a:t>
            </a:r>
          </a:p>
        </p:txBody>
      </p:sp>
      <p:pic>
        <p:nvPicPr>
          <p:cNvPr id="4" name="コンテンツ プレースホルダー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7148624" y="4823498"/>
            <a:ext cx="1995376" cy="203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08677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今日の</a:t>
            </a:r>
            <a:r>
              <a:rPr kumimoji="1" lang="en-US" altLang="ja-JP" dirty="0"/>
              <a:t>Verilog</a:t>
            </a:r>
            <a:r>
              <a:rPr kumimoji="1" lang="ja-JP" altLang="en-US" dirty="0"/>
              <a:t> </a:t>
            </a:r>
            <a:r>
              <a:rPr lang="ja-JP" altLang="en-US" dirty="0"/>
              <a:t>構文</a:t>
            </a:r>
            <a:endParaRPr kumimoji="1" lang="ja-JP" altLang="en-US" dirty="0"/>
          </a:p>
        </p:txBody>
      </p:sp>
      <p:sp>
        <p:nvSpPr>
          <p:cNvPr id="3" name="コンテンツ プレースホルダー 2"/>
          <p:cNvSpPr>
            <a:spLocks noGrp="1"/>
          </p:cNvSpPr>
          <p:nvPr>
            <p:ph idx="1"/>
          </p:nvPr>
        </p:nvSpPr>
        <p:spPr>
          <a:xfrm>
            <a:off x="251520" y="1417638"/>
            <a:ext cx="8229600" cy="4525963"/>
          </a:xfrm>
        </p:spPr>
        <p:txBody>
          <a:bodyPr/>
          <a:lstStyle/>
          <a:p>
            <a:r>
              <a:rPr kumimoji="1" lang="ja-JP" altLang="en-US" dirty="0"/>
              <a:t>バスの記述</a:t>
            </a:r>
            <a:endParaRPr kumimoji="1" lang="en-US" altLang="ja-JP" dirty="0"/>
          </a:p>
          <a:p>
            <a:pPr lvl="1"/>
            <a:r>
              <a:rPr lang="ja-JP" altLang="en-US" dirty="0"/>
              <a:t>信号線の型　</a:t>
            </a:r>
            <a:r>
              <a:rPr lang="en-US" altLang="ja-JP" dirty="0"/>
              <a:t>[MSB</a:t>
            </a:r>
            <a:r>
              <a:rPr lang="ja-JP" altLang="en-US" dirty="0"/>
              <a:t>：</a:t>
            </a:r>
            <a:r>
              <a:rPr lang="en-US" altLang="ja-JP" dirty="0"/>
              <a:t>0]</a:t>
            </a:r>
            <a:r>
              <a:rPr lang="ja-JP" altLang="en-US" dirty="0"/>
              <a:t>　信号名</a:t>
            </a:r>
            <a:endParaRPr lang="en-US" altLang="ja-JP" dirty="0"/>
          </a:p>
          <a:p>
            <a:pPr lvl="1"/>
            <a:r>
              <a:rPr lang="ja-JP" altLang="en-US" dirty="0"/>
              <a:t>例　</a:t>
            </a:r>
            <a:r>
              <a:rPr lang="en-US" altLang="ja-JP" dirty="0"/>
              <a:t>input [3:0] a</a:t>
            </a:r>
            <a:r>
              <a:rPr lang="ja-JP" altLang="en-US" dirty="0" err="1"/>
              <a:t>，</a:t>
            </a:r>
            <a:r>
              <a:rPr lang="en-US" altLang="ja-JP" dirty="0"/>
              <a:t>…</a:t>
            </a:r>
            <a:endParaRPr kumimoji="1" lang="en-US" altLang="ja-JP" dirty="0"/>
          </a:p>
          <a:p>
            <a:r>
              <a:rPr lang="ja-JP" altLang="en-US" dirty="0"/>
              <a:t>固定値の記述</a:t>
            </a:r>
            <a:endParaRPr lang="en-US" altLang="ja-JP" dirty="0"/>
          </a:p>
          <a:p>
            <a:pPr lvl="1"/>
            <a:r>
              <a:rPr kumimoji="1" lang="ja-JP" altLang="en-US" dirty="0"/>
              <a:t>桁数</a:t>
            </a:r>
            <a:r>
              <a:rPr kumimoji="1" lang="en-US" altLang="ja-JP" dirty="0"/>
              <a:t>’</a:t>
            </a:r>
            <a:r>
              <a:rPr kumimoji="1" lang="ja-JP" altLang="en-US" dirty="0"/>
              <a:t>基数　数　例：</a:t>
            </a:r>
            <a:r>
              <a:rPr kumimoji="1" lang="en-US" altLang="ja-JP" dirty="0"/>
              <a:t>4’b1100 </a:t>
            </a:r>
          </a:p>
          <a:p>
            <a:r>
              <a:rPr lang="ja-JP" altLang="en-US" dirty="0"/>
              <a:t>条件演算子</a:t>
            </a:r>
            <a:endParaRPr lang="en-US" altLang="ja-JP" dirty="0"/>
          </a:p>
          <a:p>
            <a:pPr lvl="1"/>
            <a:r>
              <a:rPr kumimoji="1" lang="ja-JP" altLang="en-US" dirty="0"/>
              <a:t>条件１？式１：　条件</a:t>
            </a:r>
            <a:r>
              <a:rPr kumimoji="1" lang="en-US" altLang="ja-JP" dirty="0"/>
              <a:t>2</a:t>
            </a:r>
            <a:r>
              <a:rPr kumimoji="1" lang="ja-JP" altLang="en-US" dirty="0"/>
              <a:t>　</a:t>
            </a:r>
            <a:r>
              <a:rPr kumimoji="1" lang="en-US" altLang="ja-JP" dirty="0"/>
              <a:t>? </a:t>
            </a:r>
            <a:r>
              <a:rPr kumimoji="1" lang="ja-JP" altLang="en-US" dirty="0"/>
              <a:t>式２：</a:t>
            </a:r>
            <a:endParaRPr kumimoji="1" lang="en-US" altLang="ja-JP" dirty="0"/>
          </a:p>
          <a:p>
            <a:pPr marL="457200" lvl="1" indent="0">
              <a:buNone/>
            </a:pPr>
            <a:r>
              <a:rPr lang="ja-JP" altLang="en-US" dirty="0"/>
              <a:t>　　　　　　</a:t>
            </a:r>
            <a:r>
              <a:rPr lang="en-US" altLang="ja-JP" dirty="0"/>
              <a:t>….. </a:t>
            </a:r>
            <a:r>
              <a:rPr lang="ja-JP" altLang="en-US" dirty="0"/>
              <a:t>条件</a:t>
            </a:r>
            <a:r>
              <a:rPr lang="en-US" altLang="ja-JP" dirty="0"/>
              <a:t>n ? </a:t>
            </a:r>
            <a:r>
              <a:rPr lang="ja-JP" altLang="en-US" dirty="0"/>
              <a:t>式</a:t>
            </a:r>
            <a:r>
              <a:rPr lang="en-US" altLang="ja-JP" dirty="0"/>
              <a:t>n : </a:t>
            </a:r>
            <a:r>
              <a:rPr lang="ja-JP" altLang="en-US" dirty="0"/>
              <a:t>式</a:t>
            </a:r>
            <a:r>
              <a:rPr lang="en-US" altLang="ja-JP" dirty="0"/>
              <a:t>n+1</a:t>
            </a:r>
          </a:p>
          <a:p>
            <a:pPr marL="514350" indent="-457200"/>
            <a:r>
              <a:rPr lang="ja-JP" altLang="en-US" dirty="0"/>
              <a:t>各種演算記号</a:t>
            </a:r>
            <a:endParaRPr lang="en-US" altLang="ja-JP" dirty="0"/>
          </a:p>
          <a:p>
            <a:pPr marL="514350" indent="-457200"/>
            <a:r>
              <a:rPr lang="en-US" altLang="ja-JP" dirty="0"/>
              <a:t>define</a:t>
            </a:r>
            <a:r>
              <a:rPr lang="ja-JP" altLang="en-US" dirty="0"/>
              <a:t>文</a:t>
            </a:r>
            <a:endParaRPr lang="en-US" altLang="ja-JP" dirty="0"/>
          </a:p>
        </p:txBody>
      </p:sp>
      <p:pic>
        <p:nvPicPr>
          <p:cNvPr id="4" name="コンテンツ プレースホルダー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91424" y="4818725"/>
            <a:ext cx="1995376" cy="203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678361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ja-JP" altLang="en-US" dirty="0"/>
              <a:t>演習</a:t>
            </a:r>
          </a:p>
        </p:txBody>
      </p:sp>
      <p:sp>
        <p:nvSpPr>
          <p:cNvPr id="20483" name="Rectangle 3"/>
          <p:cNvSpPr>
            <a:spLocks noGrp="1" noChangeArrowheads="1"/>
          </p:cNvSpPr>
          <p:nvPr>
            <p:ph type="body" idx="1"/>
          </p:nvPr>
        </p:nvSpPr>
        <p:spPr/>
        <p:txBody>
          <a:bodyPr/>
          <a:lstStyle/>
          <a:p>
            <a:pPr marL="0" indent="0" eaLnBrk="1" hangingPunct="1">
              <a:buNone/>
            </a:pPr>
            <a:r>
              <a:rPr lang="ja-JP" altLang="en-US" dirty="0"/>
              <a:t>演習</a:t>
            </a:r>
            <a:r>
              <a:rPr lang="en-US" altLang="ja-JP" dirty="0"/>
              <a:t>2</a:t>
            </a:r>
            <a:r>
              <a:rPr lang="ja-JP" altLang="en-US" dirty="0"/>
              <a:t>－</a:t>
            </a:r>
            <a:r>
              <a:rPr lang="en-US" altLang="ja-JP" dirty="0"/>
              <a:t>1</a:t>
            </a:r>
            <a:r>
              <a:rPr lang="ja-JP" altLang="en-US" dirty="0"/>
              <a:t>　</a:t>
            </a:r>
            <a:r>
              <a:rPr lang="en-US" altLang="ja-JP" dirty="0"/>
              <a:t>2kai</a:t>
            </a:r>
            <a:r>
              <a:rPr lang="ja-JP" altLang="en-US" dirty="0"/>
              <a:t>中の</a:t>
            </a:r>
            <a:r>
              <a:rPr lang="en-US" altLang="ja-JP" dirty="0"/>
              <a:t>ALU(</a:t>
            </a:r>
            <a:r>
              <a:rPr lang="en-US" altLang="ja-JP" dirty="0" err="1"/>
              <a:t>alu.v</a:t>
            </a:r>
            <a:r>
              <a:rPr lang="en-US" altLang="ja-JP" dirty="0"/>
              <a:t>)</a:t>
            </a:r>
            <a:r>
              <a:rPr lang="ja-JP" altLang="en-US" dirty="0"/>
              <a:t>をシフトの代わりに論理反転と排他的論理和を入れるようにせよ。</a:t>
            </a:r>
          </a:p>
          <a:p>
            <a:pPr marL="0" indent="0" eaLnBrk="1" hangingPunct="1">
              <a:buNone/>
            </a:pPr>
            <a:r>
              <a:rPr lang="ja-JP" altLang="en-US" dirty="0"/>
              <a:t>演習</a:t>
            </a:r>
            <a:r>
              <a:rPr lang="en-US" altLang="ja-JP" dirty="0"/>
              <a:t>2</a:t>
            </a:r>
            <a:r>
              <a:rPr lang="ja-JP" altLang="en-US" dirty="0"/>
              <a:t>－</a:t>
            </a:r>
            <a:r>
              <a:rPr lang="en-US" altLang="ja-JP" dirty="0"/>
              <a:t>2</a:t>
            </a:r>
            <a:r>
              <a:rPr lang="ja-JP" altLang="en-US" dirty="0"/>
              <a:t>　</a:t>
            </a:r>
            <a:r>
              <a:rPr lang="en-US" altLang="ja-JP" dirty="0"/>
              <a:t>4</a:t>
            </a:r>
            <a:r>
              <a:rPr lang="ja-JP" altLang="en-US" dirty="0"/>
              <a:t>ビットの正の数のうち、素数が入力された際に１を出力するモジュール</a:t>
            </a:r>
            <a:r>
              <a:rPr lang="en-US" altLang="ja-JP" dirty="0" err="1"/>
              <a:t>sosu.v</a:t>
            </a:r>
            <a:r>
              <a:rPr lang="ja-JP" altLang="en-US" dirty="0"/>
              <a:t>を設計せよ。</a:t>
            </a:r>
          </a:p>
          <a:p>
            <a:pPr eaLnBrk="1" hangingPunct="1"/>
            <a:endParaRPr lang="en-US" altLang="ja-JP"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ja-JP" altLang="en-US"/>
              <a:t>演習問題２ヒント</a:t>
            </a:r>
          </a:p>
        </p:txBody>
      </p:sp>
      <p:sp>
        <p:nvSpPr>
          <p:cNvPr id="21507" name="Rectangle 3"/>
          <p:cNvSpPr>
            <a:spLocks noGrp="1" noChangeArrowheads="1"/>
          </p:cNvSpPr>
          <p:nvPr>
            <p:ph type="body" idx="1"/>
          </p:nvPr>
        </p:nvSpPr>
        <p:spPr/>
        <p:txBody>
          <a:bodyPr/>
          <a:lstStyle/>
          <a:p>
            <a:pPr eaLnBrk="1" hangingPunct="1">
              <a:lnSpc>
                <a:spcPct val="90000"/>
              </a:lnSpc>
              <a:buFontTx/>
              <a:buNone/>
            </a:pPr>
            <a:r>
              <a:rPr lang="en-US" altLang="ja-JP"/>
              <a:t>module sosu (input [3:0] a, output y);</a:t>
            </a:r>
          </a:p>
          <a:p>
            <a:pPr eaLnBrk="1" hangingPunct="1">
              <a:lnSpc>
                <a:spcPct val="90000"/>
              </a:lnSpc>
              <a:buFontTx/>
              <a:buNone/>
            </a:pPr>
            <a:r>
              <a:rPr lang="en-US" altLang="ja-JP"/>
              <a:t>assign y=….</a:t>
            </a:r>
          </a:p>
          <a:p>
            <a:pPr eaLnBrk="1" hangingPunct="1">
              <a:lnSpc>
                <a:spcPct val="90000"/>
              </a:lnSpc>
              <a:buFontTx/>
              <a:buNone/>
            </a:pPr>
            <a:endParaRPr lang="en-US" altLang="ja-JP"/>
          </a:p>
          <a:p>
            <a:pPr eaLnBrk="1" hangingPunct="1">
              <a:lnSpc>
                <a:spcPct val="90000"/>
              </a:lnSpc>
              <a:buFontTx/>
              <a:buNone/>
            </a:pPr>
            <a:r>
              <a:rPr lang="en-US" altLang="ja-JP"/>
              <a:t>endmodule</a:t>
            </a:r>
          </a:p>
          <a:p>
            <a:pPr eaLnBrk="1" hangingPunct="1">
              <a:lnSpc>
                <a:spcPct val="90000"/>
              </a:lnSpc>
              <a:buFontTx/>
              <a:buNone/>
            </a:pPr>
            <a:endParaRPr lang="en-US" altLang="ja-JP"/>
          </a:p>
          <a:p>
            <a:pPr eaLnBrk="1" hangingPunct="1">
              <a:lnSpc>
                <a:spcPct val="90000"/>
              </a:lnSpc>
              <a:buFontTx/>
              <a:buNone/>
            </a:pPr>
            <a:r>
              <a:rPr lang="en-US" altLang="ja-JP"/>
              <a:t>2</a:t>
            </a:r>
            <a:r>
              <a:rPr lang="ja-JP" altLang="en-US"/>
              <a:t>進数</a:t>
            </a:r>
            <a:r>
              <a:rPr lang="en-US" altLang="ja-JP"/>
              <a:t>4</a:t>
            </a:r>
            <a:r>
              <a:rPr lang="ja-JP" altLang="en-US"/>
              <a:t>ビットの素数は</a:t>
            </a:r>
            <a:r>
              <a:rPr lang="en-US" altLang="ja-JP"/>
              <a:t>2</a:t>
            </a:r>
            <a:r>
              <a:rPr lang="ja-JP" altLang="en-US"/>
              <a:t>，</a:t>
            </a:r>
            <a:r>
              <a:rPr lang="en-US" altLang="ja-JP"/>
              <a:t>3</a:t>
            </a:r>
            <a:r>
              <a:rPr lang="ja-JP" altLang="en-US"/>
              <a:t>，</a:t>
            </a:r>
            <a:r>
              <a:rPr lang="en-US" altLang="ja-JP"/>
              <a:t>5</a:t>
            </a:r>
            <a:r>
              <a:rPr lang="ja-JP" altLang="en-US"/>
              <a:t>，</a:t>
            </a:r>
            <a:r>
              <a:rPr lang="en-US" altLang="ja-JP"/>
              <a:t>7</a:t>
            </a:r>
            <a:r>
              <a:rPr lang="ja-JP" altLang="en-US"/>
              <a:t>，</a:t>
            </a:r>
            <a:r>
              <a:rPr lang="en-US" altLang="ja-JP"/>
              <a:t>11</a:t>
            </a:r>
            <a:r>
              <a:rPr lang="ja-JP" altLang="en-US"/>
              <a:t>，</a:t>
            </a:r>
            <a:r>
              <a:rPr lang="en-US" altLang="ja-JP"/>
              <a:t>13</a:t>
            </a:r>
          </a:p>
          <a:p>
            <a:pPr eaLnBrk="1" hangingPunct="1">
              <a:lnSpc>
                <a:spcPct val="90000"/>
              </a:lnSpc>
              <a:buFontTx/>
              <a:buNone/>
            </a:pPr>
            <a:r>
              <a:rPr lang="ja-JP" altLang="en-US"/>
              <a:t>素数を数えて気を落ち着けて、さあ中身を考えよう！</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ja-JP" altLang="en-US"/>
              <a:t>数の表現</a:t>
            </a:r>
          </a:p>
        </p:txBody>
      </p:sp>
      <p:sp>
        <p:nvSpPr>
          <p:cNvPr id="28675" name="Rectangle 3"/>
          <p:cNvSpPr>
            <a:spLocks noGrp="1" noChangeArrowheads="1"/>
          </p:cNvSpPr>
          <p:nvPr>
            <p:ph type="body" idx="1"/>
          </p:nvPr>
        </p:nvSpPr>
        <p:spPr/>
        <p:txBody>
          <a:bodyPr/>
          <a:lstStyle/>
          <a:p>
            <a:pPr eaLnBrk="1" hangingPunct="1">
              <a:lnSpc>
                <a:spcPct val="80000"/>
              </a:lnSpc>
            </a:pPr>
            <a:r>
              <a:rPr lang="ja-JP" altLang="en-US" sz="2800"/>
              <a:t>コンピュータの内部では</a:t>
            </a:r>
            <a:r>
              <a:rPr lang="en-US" altLang="ja-JP" sz="2800"/>
              <a:t>2</a:t>
            </a:r>
            <a:r>
              <a:rPr lang="ja-JP" altLang="en-US" sz="2800"/>
              <a:t>進数で表現</a:t>
            </a:r>
          </a:p>
          <a:p>
            <a:pPr eaLnBrk="1" hangingPunct="1">
              <a:lnSpc>
                <a:spcPct val="80000"/>
              </a:lnSpc>
            </a:pPr>
            <a:r>
              <a:rPr lang="ja-JP" altLang="en-US" sz="2800"/>
              <a:t>１・０パターンに意味を持たせるのは使う方（プログラマ）の役割</a:t>
            </a:r>
          </a:p>
          <a:p>
            <a:pPr lvl="1" eaLnBrk="1" hangingPunct="1">
              <a:lnSpc>
                <a:spcPct val="80000"/>
              </a:lnSpc>
            </a:pPr>
            <a:r>
              <a:rPr lang="ja-JP" altLang="en-US" sz="2400"/>
              <a:t>数</a:t>
            </a:r>
          </a:p>
          <a:p>
            <a:pPr lvl="2" eaLnBrk="1" hangingPunct="1">
              <a:lnSpc>
                <a:spcPct val="80000"/>
              </a:lnSpc>
            </a:pPr>
            <a:r>
              <a:rPr lang="ja-JP" altLang="en-US" sz="2000"/>
              <a:t>符号なし数</a:t>
            </a:r>
          </a:p>
          <a:p>
            <a:pPr lvl="2" eaLnBrk="1" hangingPunct="1">
              <a:lnSpc>
                <a:spcPct val="80000"/>
              </a:lnSpc>
            </a:pPr>
            <a:r>
              <a:rPr lang="ja-JP" altLang="en-US" sz="2000"/>
              <a:t>符号付数（２の補数表現）</a:t>
            </a:r>
          </a:p>
          <a:p>
            <a:pPr lvl="2" eaLnBrk="1" hangingPunct="1">
              <a:lnSpc>
                <a:spcPct val="80000"/>
              </a:lnSpc>
            </a:pPr>
            <a:r>
              <a:rPr lang="ja-JP" altLang="en-US" sz="2000"/>
              <a:t>固定小数</a:t>
            </a:r>
          </a:p>
          <a:p>
            <a:pPr lvl="2" eaLnBrk="1" hangingPunct="1">
              <a:lnSpc>
                <a:spcPct val="80000"/>
              </a:lnSpc>
            </a:pPr>
            <a:r>
              <a:rPr lang="ja-JP" altLang="en-US" sz="2000"/>
              <a:t>浮動小数</a:t>
            </a:r>
          </a:p>
          <a:p>
            <a:pPr lvl="1" eaLnBrk="1" hangingPunct="1">
              <a:lnSpc>
                <a:spcPct val="80000"/>
              </a:lnSpc>
            </a:pPr>
            <a:r>
              <a:rPr lang="ja-JP" altLang="en-US" sz="2400"/>
              <a:t>機械語命令</a:t>
            </a:r>
          </a:p>
          <a:p>
            <a:pPr lvl="1" eaLnBrk="1" hangingPunct="1">
              <a:lnSpc>
                <a:spcPct val="80000"/>
              </a:lnSpc>
            </a:pPr>
            <a:r>
              <a:rPr lang="ja-JP" altLang="en-US" sz="2400"/>
              <a:t>文字コード</a:t>
            </a:r>
          </a:p>
          <a:p>
            <a:pPr lvl="2" eaLnBrk="1" hangingPunct="1">
              <a:lnSpc>
                <a:spcPct val="80000"/>
              </a:lnSpc>
            </a:pPr>
            <a:r>
              <a:rPr lang="en-US" altLang="ja-JP" sz="2000"/>
              <a:t>ASCII</a:t>
            </a:r>
            <a:r>
              <a:rPr lang="ja-JP" altLang="en-US" sz="2000"/>
              <a:t>コード</a:t>
            </a:r>
          </a:p>
          <a:p>
            <a:pPr lvl="2" eaLnBrk="1" hangingPunct="1">
              <a:lnSpc>
                <a:spcPct val="80000"/>
              </a:lnSpc>
            </a:pPr>
            <a:r>
              <a:rPr lang="en-US" altLang="ja-JP" sz="2000"/>
              <a:t>JIS</a:t>
            </a:r>
            <a:r>
              <a:rPr lang="ja-JP" altLang="en-US" sz="2000"/>
              <a:t>コード、シフト</a:t>
            </a:r>
            <a:r>
              <a:rPr lang="en-US" altLang="ja-JP" sz="2000"/>
              <a:t>JIS</a:t>
            </a:r>
            <a:r>
              <a:rPr lang="ja-JP" altLang="en-US" sz="2000"/>
              <a:t>コード</a:t>
            </a:r>
          </a:p>
          <a:p>
            <a:pPr lvl="2" eaLnBrk="1" hangingPunct="1">
              <a:lnSpc>
                <a:spcPct val="80000"/>
              </a:lnSpc>
            </a:pPr>
            <a:r>
              <a:rPr lang="en-US" altLang="ja-JP" sz="2000"/>
              <a:t>Unicode</a:t>
            </a:r>
          </a:p>
        </p:txBody>
      </p:sp>
    </p:spTree>
    <p:extLst>
      <p:ext uri="{BB962C8B-B14F-4D97-AF65-F5344CB8AC3E}">
        <p14:creationId xmlns:p14="http://schemas.microsoft.com/office/powerpoint/2010/main" val="3682867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タイトル 1"/>
          <p:cNvSpPr>
            <a:spLocks noGrp="1"/>
          </p:cNvSpPr>
          <p:nvPr>
            <p:ph type="title"/>
          </p:nvPr>
        </p:nvSpPr>
        <p:spPr>
          <a:xfrm>
            <a:off x="457200" y="-17463"/>
            <a:ext cx="8229600" cy="1143001"/>
          </a:xfrm>
        </p:spPr>
        <p:txBody>
          <a:bodyPr/>
          <a:lstStyle/>
          <a:p>
            <a:r>
              <a:rPr lang="en-US" altLang="ja-JP"/>
              <a:t>2</a:t>
            </a:r>
            <a:r>
              <a:rPr lang="ja-JP" altLang="en-US"/>
              <a:t>進数→</a:t>
            </a:r>
            <a:r>
              <a:rPr lang="en-US" altLang="ja-JP"/>
              <a:t>10</a:t>
            </a:r>
            <a:r>
              <a:rPr lang="ja-JP" altLang="en-US"/>
              <a:t>進数</a:t>
            </a:r>
          </a:p>
        </p:txBody>
      </p:sp>
      <p:sp>
        <p:nvSpPr>
          <p:cNvPr id="29699" name="コンテンツ プレースホルダー 2"/>
          <p:cNvSpPr>
            <a:spLocks noGrp="1"/>
          </p:cNvSpPr>
          <p:nvPr>
            <p:ph idx="1"/>
          </p:nvPr>
        </p:nvSpPr>
        <p:spPr>
          <a:xfrm>
            <a:off x="457200" y="2935288"/>
            <a:ext cx="8229600" cy="4525962"/>
          </a:xfrm>
        </p:spPr>
        <p:txBody>
          <a:bodyPr/>
          <a:lstStyle/>
          <a:p>
            <a:pPr marL="0" indent="0">
              <a:buFontTx/>
              <a:buNone/>
            </a:pPr>
            <a:endParaRPr lang="en-US" altLang="ja-JP"/>
          </a:p>
          <a:p>
            <a:pPr marL="0" indent="0">
              <a:buFontTx/>
              <a:buNone/>
            </a:pPr>
            <a:r>
              <a:rPr lang="ja-JP" altLang="en-US"/>
              <a:t>　　　　　　　　　　　１０１１００１</a:t>
            </a:r>
          </a:p>
        </p:txBody>
      </p:sp>
      <p:sp>
        <p:nvSpPr>
          <p:cNvPr id="4" name="テキスト ボックス 3"/>
          <p:cNvSpPr txBox="1">
            <a:spLocks noRot="1" noChangeAspect="1" noMove="1" noResize="1" noEditPoints="1" noAdjustHandles="1" noChangeArrowheads="1" noChangeShapeType="1" noTextEdit="1"/>
          </p:cNvSpPr>
          <p:nvPr/>
        </p:nvSpPr>
        <p:spPr>
          <a:xfrm>
            <a:off x="5361797" y="2952133"/>
            <a:ext cx="1154419" cy="369332"/>
          </a:xfrm>
          <a:prstGeom prst="rect">
            <a:avLst/>
          </a:prstGeom>
          <a:blipFill rotWithShape="0">
            <a:blip r:embed="rId3"/>
            <a:stretch>
              <a:fillRect t="-11475" r="-4233" b="-21311"/>
            </a:stretch>
          </a:blipFill>
        </p:spPr>
        <p:txBody>
          <a:bodyPr/>
          <a:lstStyle/>
          <a:p>
            <a:r>
              <a:rPr lang="ja-JP" altLang="en-US">
                <a:noFill/>
              </a:rPr>
              <a:t> </a:t>
            </a:r>
          </a:p>
        </p:txBody>
      </p:sp>
      <p:sp>
        <p:nvSpPr>
          <p:cNvPr id="5" name="テキスト ボックス 4"/>
          <p:cNvSpPr txBox="1">
            <a:spLocks noRot="1" noChangeAspect="1" noMove="1" noResize="1" noEditPoints="1" noAdjustHandles="1" noChangeArrowheads="1" noChangeShapeType="1" noTextEdit="1"/>
          </p:cNvSpPr>
          <p:nvPr/>
        </p:nvSpPr>
        <p:spPr>
          <a:xfrm>
            <a:off x="4860032" y="2640737"/>
            <a:ext cx="1149482" cy="369332"/>
          </a:xfrm>
          <a:prstGeom prst="rect">
            <a:avLst/>
          </a:prstGeom>
          <a:blipFill rotWithShape="0">
            <a:blip r:embed="rId4"/>
            <a:stretch>
              <a:fillRect t="-11475" r="-1587" b="-26230"/>
            </a:stretch>
          </a:blipFill>
        </p:spPr>
        <p:txBody>
          <a:bodyPr/>
          <a:lstStyle/>
          <a:p>
            <a:r>
              <a:rPr lang="ja-JP" altLang="en-US">
                <a:noFill/>
              </a:rPr>
              <a:t> </a:t>
            </a:r>
          </a:p>
        </p:txBody>
      </p:sp>
      <p:sp>
        <p:nvSpPr>
          <p:cNvPr id="6" name="テキスト ボックス 5"/>
          <p:cNvSpPr txBox="1">
            <a:spLocks noRot="1" noChangeAspect="1" noMove="1" noResize="1" noEditPoints="1" noAdjustHandles="1" noChangeArrowheads="1" noChangeShapeType="1" noTextEdit="1"/>
          </p:cNvSpPr>
          <p:nvPr/>
        </p:nvSpPr>
        <p:spPr>
          <a:xfrm>
            <a:off x="4211960" y="2271405"/>
            <a:ext cx="1154419" cy="369332"/>
          </a:xfrm>
          <a:prstGeom prst="rect">
            <a:avLst/>
          </a:prstGeom>
          <a:blipFill rotWithShape="0">
            <a:blip r:embed="rId5"/>
            <a:stretch>
              <a:fillRect t="-13333" r="-1587" b="-28333"/>
            </a:stretch>
          </a:blipFill>
        </p:spPr>
        <p:txBody>
          <a:bodyPr/>
          <a:lstStyle/>
          <a:p>
            <a:r>
              <a:rPr lang="ja-JP" altLang="en-US">
                <a:noFill/>
              </a:rPr>
              <a:t> </a:t>
            </a:r>
          </a:p>
        </p:txBody>
      </p:sp>
      <p:sp>
        <p:nvSpPr>
          <p:cNvPr id="7" name="テキスト ボックス 6"/>
          <p:cNvSpPr txBox="1">
            <a:spLocks noRot="1" noChangeAspect="1" noMove="1" noResize="1" noEditPoints="1" noAdjustHandles="1" noChangeArrowheads="1" noChangeShapeType="1" noTextEdit="1"/>
          </p:cNvSpPr>
          <p:nvPr/>
        </p:nvSpPr>
        <p:spPr>
          <a:xfrm>
            <a:off x="3779912" y="1960009"/>
            <a:ext cx="1154419" cy="369332"/>
          </a:xfrm>
          <a:prstGeom prst="rect">
            <a:avLst/>
          </a:prstGeom>
          <a:blipFill rotWithShape="0">
            <a:blip r:embed="rId6"/>
            <a:stretch>
              <a:fillRect t="-13333" r="-2116" b="-28333"/>
            </a:stretch>
          </a:blipFill>
        </p:spPr>
        <p:txBody>
          <a:bodyPr/>
          <a:lstStyle/>
          <a:p>
            <a:r>
              <a:rPr lang="ja-JP" altLang="en-US">
                <a:noFill/>
              </a:rPr>
              <a:t> </a:t>
            </a:r>
          </a:p>
        </p:txBody>
      </p:sp>
      <p:sp>
        <p:nvSpPr>
          <p:cNvPr id="8" name="テキスト ボックス 7"/>
          <p:cNvSpPr txBox="1">
            <a:spLocks noRot="1" noChangeAspect="1" noMove="1" noResize="1" noEditPoints="1" noAdjustHandles="1" noChangeArrowheads="1" noChangeShapeType="1" noTextEdit="1"/>
          </p:cNvSpPr>
          <p:nvPr/>
        </p:nvSpPr>
        <p:spPr>
          <a:xfrm>
            <a:off x="3059832" y="1648613"/>
            <a:ext cx="1282659" cy="369332"/>
          </a:xfrm>
          <a:prstGeom prst="rect">
            <a:avLst/>
          </a:prstGeom>
          <a:blipFill rotWithShape="0">
            <a:blip r:embed="rId7"/>
            <a:stretch>
              <a:fillRect t="-11475" r="-1429" b="-26230"/>
            </a:stretch>
          </a:blipFill>
        </p:spPr>
        <p:txBody>
          <a:bodyPr/>
          <a:lstStyle/>
          <a:p>
            <a:r>
              <a:rPr lang="ja-JP" altLang="en-US">
                <a:noFill/>
              </a:rPr>
              <a:t> </a:t>
            </a:r>
          </a:p>
        </p:txBody>
      </p:sp>
      <p:sp>
        <p:nvSpPr>
          <p:cNvPr id="9" name="テキスト ボックス 8"/>
          <p:cNvSpPr txBox="1">
            <a:spLocks noRot="1" noChangeAspect="1" noMove="1" noResize="1" noEditPoints="1" noAdjustHandles="1" noChangeArrowheads="1" noChangeShapeType="1" noTextEdit="1"/>
          </p:cNvSpPr>
          <p:nvPr/>
        </p:nvSpPr>
        <p:spPr>
          <a:xfrm>
            <a:off x="1619672" y="1064918"/>
            <a:ext cx="1253805" cy="369332"/>
          </a:xfrm>
          <a:prstGeom prst="rect">
            <a:avLst/>
          </a:prstGeom>
          <a:blipFill rotWithShape="0">
            <a:blip r:embed="rId8"/>
            <a:stretch>
              <a:fillRect t="-13333" r="-3902" b="-28333"/>
            </a:stretch>
          </a:blipFill>
        </p:spPr>
        <p:txBody>
          <a:bodyPr/>
          <a:lstStyle/>
          <a:p>
            <a:r>
              <a:rPr lang="ja-JP" altLang="en-US">
                <a:noFill/>
              </a:rPr>
              <a:t> </a:t>
            </a:r>
          </a:p>
        </p:txBody>
      </p:sp>
      <p:cxnSp>
        <p:nvCxnSpPr>
          <p:cNvPr id="11" name="直線矢印コネクタ 10"/>
          <p:cNvCxnSpPr/>
          <p:nvPr/>
        </p:nvCxnSpPr>
        <p:spPr>
          <a:xfrm flipH="1">
            <a:off x="5434013" y="3379788"/>
            <a:ext cx="217487" cy="2365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a:off x="5003800" y="2935288"/>
            <a:ext cx="73025" cy="6810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a:off x="4500563" y="2640013"/>
            <a:ext cx="288925" cy="9763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a:off x="3995738" y="2271713"/>
            <a:ext cx="503237" cy="13255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3348038" y="2041525"/>
            <a:ext cx="828675" cy="15478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2689225" y="1628775"/>
            <a:ext cx="1162050" cy="19685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a:spLocks noRot="1" noChangeAspect="1" noMove="1" noResize="1" noEditPoints="1" noAdjustHandles="1" noChangeArrowheads="1" noChangeShapeType="1" noTextEdit="1"/>
          </p:cNvSpPr>
          <p:nvPr/>
        </p:nvSpPr>
        <p:spPr>
          <a:xfrm>
            <a:off x="2492152" y="1448329"/>
            <a:ext cx="1253805" cy="372410"/>
          </a:xfrm>
          <a:prstGeom prst="rect">
            <a:avLst/>
          </a:prstGeom>
          <a:blipFill rotWithShape="0">
            <a:blip r:embed="rId9"/>
            <a:stretch>
              <a:fillRect t="-13115" r="-3902" b="-26230"/>
            </a:stretch>
          </a:blipFill>
        </p:spPr>
        <p:txBody>
          <a:bodyPr/>
          <a:lstStyle/>
          <a:p>
            <a:r>
              <a:rPr lang="ja-JP" altLang="en-US">
                <a:noFill/>
              </a:rPr>
              <a:t> </a:t>
            </a:r>
          </a:p>
        </p:txBody>
      </p:sp>
      <p:cxnSp>
        <p:nvCxnSpPr>
          <p:cNvPr id="24" name="直線矢印コネクタ 23"/>
          <p:cNvCxnSpPr/>
          <p:nvPr/>
        </p:nvCxnSpPr>
        <p:spPr>
          <a:xfrm>
            <a:off x="1979613" y="1447800"/>
            <a:ext cx="1512887" cy="20494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a:off x="5305425" y="4094163"/>
            <a:ext cx="0" cy="6175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715" name="テキスト ボックス 26"/>
          <p:cNvSpPr txBox="1">
            <a:spLocks noChangeArrowheads="1"/>
          </p:cNvSpPr>
          <p:nvPr/>
        </p:nvSpPr>
        <p:spPr bwMode="auto">
          <a:xfrm>
            <a:off x="5219700" y="4868863"/>
            <a:ext cx="312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a:t>1</a:t>
            </a:r>
            <a:endParaRPr lang="ja-JP" altLang="en-US"/>
          </a:p>
        </p:txBody>
      </p:sp>
      <p:cxnSp>
        <p:nvCxnSpPr>
          <p:cNvPr id="28" name="直線矢印コネクタ 27"/>
          <p:cNvCxnSpPr/>
          <p:nvPr/>
        </p:nvCxnSpPr>
        <p:spPr>
          <a:xfrm>
            <a:off x="4498975" y="4094163"/>
            <a:ext cx="0" cy="6175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4211638" y="4094163"/>
            <a:ext cx="0" cy="6175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p:nvPr/>
        </p:nvCxnSpPr>
        <p:spPr>
          <a:xfrm>
            <a:off x="3681413" y="4094163"/>
            <a:ext cx="0" cy="6175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719" name="テキスト ボックス 30"/>
          <p:cNvSpPr txBox="1">
            <a:spLocks noChangeArrowheads="1"/>
          </p:cNvSpPr>
          <p:nvPr/>
        </p:nvSpPr>
        <p:spPr bwMode="auto">
          <a:xfrm>
            <a:off x="4357688" y="4886325"/>
            <a:ext cx="3127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a:t>8</a:t>
            </a:r>
            <a:endParaRPr lang="ja-JP" altLang="en-US"/>
          </a:p>
        </p:txBody>
      </p:sp>
      <p:sp>
        <p:nvSpPr>
          <p:cNvPr id="29720" name="テキスト ボックス 31"/>
          <p:cNvSpPr txBox="1">
            <a:spLocks noChangeArrowheads="1"/>
          </p:cNvSpPr>
          <p:nvPr/>
        </p:nvSpPr>
        <p:spPr bwMode="auto">
          <a:xfrm>
            <a:off x="3924300" y="4864100"/>
            <a:ext cx="4413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a:t>16</a:t>
            </a:r>
            <a:endParaRPr lang="ja-JP" altLang="en-US"/>
          </a:p>
        </p:txBody>
      </p:sp>
      <p:sp>
        <p:nvSpPr>
          <p:cNvPr id="29721" name="テキスト ボックス 32"/>
          <p:cNvSpPr txBox="1">
            <a:spLocks noChangeArrowheads="1"/>
          </p:cNvSpPr>
          <p:nvPr/>
        </p:nvSpPr>
        <p:spPr bwMode="auto">
          <a:xfrm>
            <a:off x="3525838" y="4864100"/>
            <a:ext cx="4413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a:t>64</a:t>
            </a:r>
            <a:endParaRPr lang="ja-JP" altLang="en-US"/>
          </a:p>
        </p:txBody>
      </p:sp>
      <p:sp>
        <p:nvSpPr>
          <p:cNvPr id="29722" name="テキスト ボックス 33"/>
          <p:cNvSpPr txBox="1">
            <a:spLocks noChangeArrowheads="1"/>
          </p:cNvSpPr>
          <p:nvPr/>
        </p:nvSpPr>
        <p:spPr bwMode="auto">
          <a:xfrm>
            <a:off x="3290888" y="5967413"/>
            <a:ext cx="29670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3200"/>
              <a:t>64+16+8+1=89</a:t>
            </a:r>
            <a:endParaRPr lang="ja-JP" altLang="en-US" sz="3200"/>
          </a:p>
        </p:txBody>
      </p:sp>
    </p:spTree>
    <p:extLst>
      <p:ext uri="{BB962C8B-B14F-4D97-AF65-F5344CB8AC3E}">
        <p14:creationId xmlns:p14="http://schemas.microsoft.com/office/powerpoint/2010/main" val="685848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タイトル 1"/>
          <p:cNvSpPr>
            <a:spLocks noGrp="1"/>
          </p:cNvSpPr>
          <p:nvPr>
            <p:ph type="title"/>
          </p:nvPr>
        </p:nvSpPr>
        <p:spPr/>
        <p:txBody>
          <a:bodyPr/>
          <a:lstStyle/>
          <a:p>
            <a:r>
              <a:rPr lang="en-US" altLang="ja-JP"/>
              <a:t>10</a:t>
            </a:r>
            <a:r>
              <a:rPr lang="ja-JP" altLang="en-US"/>
              <a:t>進数→</a:t>
            </a:r>
            <a:r>
              <a:rPr lang="en-US" altLang="ja-JP"/>
              <a:t>2</a:t>
            </a:r>
            <a:r>
              <a:rPr lang="ja-JP" altLang="en-US"/>
              <a:t>進数</a:t>
            </a:r>
          </a:p>
        </p:txBody>
      </p:sp>
      <p:sp>
        <p:nvSpPr>
          <p:cNvPr id="30723" name="コンテンツ プレースホルダー 2"/>
          <p:cNvSpPr>
            <a:spLocks noGrp="1"/>
          </p:cNvSpPr>
          <p:nvPr>
            <p:ph idx="1"/>
          </p:nvPr>
        </p:nvSpPr>
        <p:spPr/>
        <p:txBody>
          <a:bodyPr/>
          <a:lstStyle/>
          <a:p>
            <a:pPr marL="0" indent="0">
              <a:buFontTx/>
              <a:buNone/>
            </a:pPr>
            <a:r>
              <a:rPr lang="ja-JP" altLang="en-US"/>
              <a:t>　　　　　　　　　</a:t>
            </a:r>
            <a:r>
              <a:rPr lang="en-US" altLang="ja-JP"/>
              <a:t>2</a:t>
            </a:r>
            <a:r>
              <a:rPr lang="ja-JP" altLang="en-US" u="sng"/>
              <a:t>）３７  </a:t>
            </a:r>
            <a:endParaRPr lang="en-US" altLang="ja-JP" u="sng"/>
          </a:p>
          <a:p>
            <a:pPr marL="0" indent="0">
              <a:buFontTx/>
              <a:buNone/>
            </a:pPr>
            <a:r>
              <a:rPr lang="ja-JP" altLang="en-US"/>
              <a:t>　　　　　　　　　</a:t>
            </a:r>
            <a:r>
              <a:rPr lang="en-US" altLang="ja-JP"/>
              <a:t>2</a:t>
            </a:r>
            <a:r>
              <a:rPr lang="ja-JP" altLang="en-US" u="sng"/>
              <a:t>）</a:t>
            </a:r>
            <a:r>
              <a:rPr lang="en-US" altLang="ja-JP" u="sng"/>
              <a:t>18</a:t>
            </a:r>
            <a:r>
              <a:rPr lang="ja-JP" altLang="en-US" u="sng"/>
              <a:t>　</a:t>
            </a:r>
            <a:r>
              <a:rPr lang="ja-JP" altLang="en-US"/>
              <a:t> </a:t>
            </a:r>
            <a:r>
              <a:rPr lang="en-US" altLang="ja-JP"/>
              <a:t>…1</a:t>
            </a:r>
          </a:p>
          <a:p>
            <a:pPr marL="0" indent="0">
              <a:buFontTx/>
              <a:buNone/>
            </a:pPr>
            <a:r>
              <a:rPr lang="en-US" altLang="ja-JP"/>
              <a:t>                      2</a:t>
            </a:r>
            <a:r>
              <a:rPr lang="en-US" altLang="ja-JP" u="sng"/>
              <a:t>)  9  </a:t>
            </a:r>
            <a:r>
              <a:rPr lang="en-US" altLang="ja-JP"/>
              <a:t>  …0</a:t>
            </a:r>
          </a:p>
          <a:p>
            <a:pPr marL="0" indent="0">
              <a:buFontTx/>
              <a:buNone/>
            </a:pPr>
            <a:r>
              <a:rPr lang="en-US" altLang="ja-JP"/>
              <a:t>                      2</a:t>
            </a:r>
            <a:r>
              <a:rPr lang="en-US" altLang="ja-JP" u="sng"/>
              <a:t>)  4  </a:t>
            </a:r>
            <a:r>
              <a:rPr lang="en-US" altLang="ja-JP"/>
              <a:t>  …1</a:t>
            </a:r>
          </a:p>
          <a:p>
            <a:pPr marL="0" indent="0">
              <a:buFontTx/>
              <a:buNone/>
            </a:pPr>
            <a:r>
              <a:rPr lang="en-US" altLang="ja-JP"/>
              <a:t>                      2</a:t>
            </a:r>
            <a:r>
              <a:rPr lang="en-US" altLang="ja-JP" u="sng"/>
              <a:t>)  2 </a:t>
            </a:r>
            <a:r>
              <a:rPr lang="en-US" altLang="ja-JP"/>
              <a:t>   …0</a:t>
            </a:r>
          </a:p>
          <a:p>
            <a:pPr marL="0" indent="0">
              <a:buFontTx/>
              <a:buNone/>
            </a:pPr>
            <a:r>
              <a:rPr lang="en-US" altLang="ja-JP"/>
              <a:t>                      2</a:t>
            </a:r>
            <a:r>
              <a:rPr lang="en-US" altLang="ja-JP" u="sng"/>
              <a:t>)  1 </a:t>
            </a:r>
            <a:r>
              <a:rPr lang="en-US" altLang="ja-JP"/>
              <a:t>   …0</a:t>
            </a:r>
          </a:p>
          <a:p>
            <a:pPr marL="0" indent="0">
              <a:buFontTx/>
              <a:buNone/>
            </a:pPr>
            <a:r>
              <a:rPr lang="en-US" altLang="ja-JP"/>
              <a:t>                           0    …1</a:t>
            </a:r>
          </a:p>
          <a:p>
            <a:pPr marL="0" indent="0">
              <a:buFontTx/>
              <a:buNone/>
            </a:pPr>
            <a:r>
              <a:rPr lang="ja-JP" altLang="en-US"/>
              <a:t>　　　</a:t>
            </a:r>
          </a:p>
        </p:txBody>
      </p:sp>
      <p:cxnSp>
        <p:nvCxnSpPr>
          <p:cNvPr id="7" name="直線矢印コネクタ 6"/>
          <p:cNvCxnSpPr/>
          <p:nvPr/>
        </p:nvCxnSpPr>
        <p:spPr>
          <a:xfrm flipV="1">
            <a:off x="5219700" y="2420938"/>
            <a:ext cx="0" cy="324008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0725" name="テキスト ボックス 7"/>
          <p:cNvSpPr txBox="1">
            <a:spLocks noChangeArrowheads="1"/>
          </p:cNvSpPr>
          <p:nvPr/>
        </p:nvSpPr>
        <p:spPr bwMode="auto">
          <a:xfrm>
            <a:off x="5402263" y="3570288"/>
            <a:ext cx="1550987"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3200"/>
              <a:t>100101</a:t>
            </a:r>
            <a:endParaRPr lang="ja-JP" altLang="en-US" sz="3200"/>
          </a:p>
        </p:txBody>
      </p:sp>
    </p:spTree>
    <p:extLst>
      <p:ext uri="{BB962C8B-B14F-4D97-AF65-F5344CB8AC3E}">
        <p14:creationId xmlns:p14="http://schemas.microsoft.com/office/powerpoint/2010/main" val="4152255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115888"/>
            <a:ext cx="8229600" cy="1143000"/>
          </a:xfrm>
        </p:spPr>
        <p:txBody>
          <a:bodyPr/>
          <a:lstStyle/>
          <a:p>
            <a:pPr eaLnBrk="1" hangingPunct="1"/>
            <a:r>
              <a:rPr lang="en-US" altLang="ja-JP" dirty="0"/>
              <a:t>2</a:t>
            </a:r>
            <a:r>
              <a:rPr lang="ja-JP" altLang="en-US" dirty="0"/>
              <a:t>進数と１６進数</a:t>
            </a:r>
          </a:p>
        </p:txBody>
      </p:sp>
      <p:graphicFrame>
        <p:nvGraphicFramePr>
          <p:cNvPr id="69824" name="Group 192"/>
          <p:cNvGraphicFramePr>
            <a:graphicFrameLocks noGrp="1"/>
          </p:cNvGraphicFramePr>
          <p:nvPr>
            <p:ph idx="1"/>
          </p:nvPr>
        </p:nvGraphicFramePr>
        <p:xfrm>
          <a:off x="468313" y="1125538"/>
          <a:ext cx="8229600" cy="5041898"/>
        </p:xfrm>
        <a:graphic>
          <a:graphicData uri="http://schemas.openxmlformats.org/drawingml/2006/table">
            <a:tbl>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565072">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2</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進数</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進数</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16</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進数</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2</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進数</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進数</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16</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進数</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65072">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0000</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０</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０</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1000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8</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8</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6666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0001</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１</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１</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1001</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9</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9</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65072">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0010</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２</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２</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1010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6666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0011</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３</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３</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1011</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11</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B</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65072">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0100</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４</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４</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1100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12</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C</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65072">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0101</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５</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５</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1101</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13</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D</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1814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0110</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６</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６</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1110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14</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E</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65072">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0111</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７</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７</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1111</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15</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F</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31819" name="Text Box 193"/>
          <p:cNvSpPr txBox="1">
            <a:spLocks noChangeArrowheads="1"/>
          </p:cNvSpPr>
          <p:nvPr/>
        </p:nvSpPr>
        <p:spPr bwMode="auto">
          <a:xfrm>
            <a:off x="969963" y="6237288"/>
            <a:ext cx="61944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注意！　</a:t>
            </a:r>
            <a:r>
              <a:rPr lang="en-US" altLang="ja-JP" sz="1800"/>
              <a:t>16</a:t>
            </a:r>
            <a:r>
              <a:rPr lang="ja-JP" altLang="en-US" sz="1800"/>
              <a:t>進表現は</a:t>
            </a:r>
            <a:r>
              <a:rPr lang="en-US" altLang="ja-JP" sz="1800"/>
              <a:t>2</a:t>
            </a:r>
            <a:r>
              <a:rPr lang="ja-JP" altLang="en-US" sz="1800"/>
              <a:t>進数の短縮表現としてのみ考えるべし！</a:t>
            </a:r>
          </a:p>
          <a:p>
            <a:pPr eaLnBrk="1" hangingPunct="1">
              <a:spcBef>
                <a:spcPct val="0"/>
              </a:spcBef>
              <a:buFontTx/>
              <a:buNone/>
            </a:pPr>
            <a:r>
              <a:rPr lang="ja-JP" altLang="en-US" sz="1800"/>
              <a:t>　　　　　　マイナスの</a:t>
            </a:r>
            <a:r>
              <a:rPr lang="en-US" altLang="ja-JP" sz="1800"/>
              <a:t>16</a:t>
            </a:r>
            <a:r>
              <a:rPr lang="ja-JP" altLang="en-US" sz="1800"/>
              <a:t>進数とか考えない</a:t>
            </a:r>
          </a:p>
        </p:txBody>
      </p:sp>
    </p:spTree>
    <p:extLst>
      <p:ext uri="{BB962C8B-B14F-4D97-AF65-F5344CB8AC3E}">
        <p14:creationId xmlns:p14="http://schemas.microsoft.com/office/powerpoint/2010/main" val="2320791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ja-JP" altLang="en-US"/>
              <a:t>２の補数表現</a:t>
            </a:r>
          </a:p>
        </p:txBody>
      </p:sp>
      <p:graphicFrame>
        <p:nvGraphicFramePr>
          <p:cNvPr id="71771" name="Group 91"/>
          <p:cNvGraphicFramePr>
            <a:graphicFrameLocks noGrp="1"/>
          </p:cNvGraphicFramePr>
          <p:nvPr>
            <p:ph idx="1"/>
          </p:nvPr>
        </p:nvGraphicFramePr>
        <p:xfrm>
          <a:off x="4140200" y="1628775"/>
          <a:ext cx="3311525" cy="4664079"/>
        </p:xfrm>
        <a:graphic>
          <a:graphicData uri="http://schemas.openxmlformats.org/drawingml/2006/table">
            <a:tbl>
              <a:tblPr/>
              <a:tblGrid>
                <a:gridCol w="1871663">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2</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の補数</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進数</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0001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0010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2</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0011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3</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0100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4</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0101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5</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0110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6</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0111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7</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graphicFrame>
        <p:nvGraphicFramePr>
          <p:cNvPr id="71778" name="Group 98"/>
          <p:cNvGraphicFramePr>
            <a:graphicFrameLocks noGrp="1"/>
          </p:cNvGraphicFramePr>
          <p:nvPr/>
        </p:nvGraphicFramePr>
        <p:xfrm>
          <a:off x="611188" y="1628775"/>
          <a:ext cx="3024187" cy="4664079"/>
        </p:xfrm>
        <a:graphic>
          <a:graphicData uri="http://schemas.openxmlformats.org/drawingml/2006/table">
            <a:tbl>
              <a:tblPr/>
              <a:tblGrid>
                <a:gridCol w="1584325">
                  <a:extLst>
                    <a:ext uri="{9D8B030D-6E8A-4147-A177-3AD203B41FA5}">
                      <a16:colId xmlns:a16="http://schemas.microsoft.com/office/drawing/2014/main" val="20000"/>
                    </a:ext>
                  </a:extLst>
                </a:gridCol>
                <a:gridCol w="1439862">
                  <a:extLst>
                    <a:ext uri="{9D8B030D-6E8A-4147-A177-3AD203B41FA5}">
                      <a16:colId xmlns:a16="http://schemas.microsoft.com/office/drawing/2014/main" val="20001"/>
                    </a:ext>
                  </a:extLst>
                </a:gridCol>
              </a:tblGrid>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2</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の補数</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進数</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8</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1001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7</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1010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6</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1011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5</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1100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4</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1101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3</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1110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2</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18231">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1111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485299594"/>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1146</TotalTime>
  <Words>7624</Words>
  <Application>Microsoft Office PowerPoint</Application>
  <PresentationFormat>画面に合わせる (4:3)</PresentationFormat>
  <Paragraphs>848</Paragraphs>
  <Slides>46</Slides>
  <Notes>46</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46</vt:i4>
      </vt:variant>
    </vt:vector>
  </HeadingPairs>
  <TitlesOfParts>
    <vt:vector size="49" baseType="lpstr">
      <vt:lpstr>Arial</vt:lpstr>
      <vt:lpstr>Calibri</vt:lpstr>
      <vt:lpstr>標準デザイン</vt:lpstr>
      <vt:lpstr>計算機構成　第2回 ALUと組み合わせ回路の記述</vt:lpstr>
      <vt:lpstr>コンピュータは計算機だが 演算器はそんなに重要ではない</vt:lpstr>
      <vt:lpstr>ALU</vt:lpstr>
      <vt:lpstr>ALUで行う演算</vt:lpstr>
      <vt:lpstr>数の表現</vt:lpstr>
      <vt:lpstr>2進数→10進数</vt:lpstr>
      <vt:lpstr>10進数→2進数</vt:lpstr>
      <vt:lpstr>2進数と１６進数</vt:lpstr>
      <vt:lpstr>２の補数表現</vt:lpstr>
      <vt:lpstr>２の補数の作り方</vt:lpstr>
      <vt:lpstr>符号＋絶対値表現</vt:lpstr>
      <vt:lpstr>２の補数 vs. 符号付絶対値</vt:lpstr>
      <vt:lpstr>浮動小数点数</vt:lpstr>
      <vt:lpstr>Verilog HDLでの加算、減算</vt:lpstr>
      <vt:lpstr>全加算器（Full Adder)</vt:lpstr>
      <vt:lpstr>リプルキャリアダー （順次桁上げ加算器）</vt:lpstr>
      <vt:lpstr>加算器のいろいろ</vt:lpstr>
      <vt:lpstr>PowerPoint プレゼンテーション</vt:lpstr>
      <vt:lpstr>PowerPoint プレゼンテーション</vt:lpstr>
      <vt:lpstr>加算器は選ぶもの</vt:lpstr>
      <vt:lpstr>減算器</vt:lpstr>
      <vt:lpstr>排他的論理和を使った加減算器</vt:lpstr>
      <vt:lpstr>論理演算(ANDとOR)</vt:lpstr>
      <vt:lpstr>AND、ORはゲートを並べるだけ</vt:lpstr>
      <vt:lpstr>論理演算(NOTとEX-OR)</vt:lpstr>
      <vt:lpstr>シフト（論理シフト）</vt:lpstr>
      <vt:lpstr>固定ビットならばシフタは簡単</vt:lpstr>
      <vt:lpstr>シフト（算術シフト）</vt:lpstr>
      <vt:lpstr>Verilog HDLでのALUの記述例</vt:lpstr>
      <vt:lpstr>バスの表現</vt:lpstr>
      <vt:lpstr>数の表現</vt:lpstr>
      <vt:lpstr>条件演算子（マルチプレクサ構文）</vt:lpstr>
      <vt:lpstr>マルチプレクサ（データセレクタ）</vt:lpstr>
      <vt:lpstr>比較演算子</vt:lpstr>
      <vt:lpstr>Verilog HDLでのALUの記述例</vt:lpstr>
      <vt:lpstr>ALUの内部構造</vt:lpstr>
      <vt:lpstr>define文の利用</vt:lpstr>
      <vt:lpstr>define文の利用</vt:lpstr>
      <vt:lpstr>例題</vt:lpstr>
      <vt:lpstr>別の書き方</vt:lpstr>
      <vt:lpstr>リダクション演算</vt:lpstr>
      <vt:lpstr>PowerPoint プレゼンテーション</vt:lpstr>
      <vt:lpstr>本日のまとめ</vt:lpstr>
      <vt:lpstr>今日のVerilog 構文</vt:lpstr>
      <vt:lpstr>演習</vt:lpstr>
      <vt:lpstr>演習問題２ヒント</vt:lpstr>
    </vt:vector>
  </TitlesOfParts>
  <Company>Keio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ディジタル回路　第1回 ガイダンス、CMOSの基本回路</dc:title>
  <dc:creator>hunga</dc:creator>
  <cp:lastModifiedBy>天野 英晴</cp:lastModifiedBy>
  <cp:revision>74</cp:revision>
  <dcterms:created xsi:type="dcterms:W3CDTF">2012-09-21T14:05:15Z</dcterms:created>
  <dcterms:modified xsi:type="dcterms:W3CDTF">2020-09-29T12:56:00Z</dcterms:modified>
</cp:coreProperties>
</file>