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6"/>
  </p:notesMasterIdLst>
  <p:handoutMasterIdLst>
    <p:handoutMasterId r:id="rId27"/>
  </p:handoutMasterIdLst>
  <p:sldIdLst>
    <p:sldId id="256" r:id="rId2"/>
    <p:sldId id="349" r:id="rId3"/>
    <p:sldId id="353" r:id="rId4"/>
    <p:sldId id="285" r:id="rId5"/>
    <p:sldId id="328" r:id="rId6"/>
    <p:sldId id="287" r:id="rId7"/>
    <p:sldId id="286" r:id="rId8"/>
    <p:sldId id="288" r:id="rId9"/>
    <p:sldId id="319" r:id="rId10"/>
    <p:sldId id="330" r:id="rId11"/>
    <p:sldId id="329" r:id="rId12"/>
    <p:sldId id="331" r:id="rId13"/>
    <p:sldId id="332" r:id="rId14"/>
    <p:sldId id="333" r:id="rId15"/>
    <p:sldId id="334" r:id="rId16"/>
    <p:sldId id="335" r:id="rId17"/>
    <p:sldId id="336" r:id="rId18"/>
    <p:sldId id="355" r:id="rId19"/>
    <p:sldId id="337" r:id="rId20"/>
    <p:sldId id="354" r:id="rId21"/>
    <p:sldId id="338" r:id="rId22"/>
    <p:sldId id="324" r:id="rId23"/>
    <p:sldId id="356" r:id="rId24"/>
    <p:sldId id="357" r:id="rId2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9900"/>
    <a:srgbClr val="0000FF"/>
    <a:srgbClr val="FF0000"/>
    <a:srgbClr val="FF505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642" y="72"/>
      </p:cViewPr>
      <p:guideLst>
        <p:guide orient="horz" pos="2160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E6037B41-0159-4765-846C-BB473CC8FB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389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4100" name="Rectangle 1028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10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410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4B80E803-227D-45C6-8ECA-2770CDA4A6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49914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68513B2-683D-42B6-AB4D-21B2ECEA844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7066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664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E7167-769C-4AC2-9A75-9990CC297B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382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79748-6805-4133-9EBF-2416F8A7CC8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3442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4CD9C7B-F57B-4121-AD4C-D2497D90F12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2894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6D32D-D4E1-4FCE-B5C8-DBF452C6BE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751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10E338-D4AE-44E0-913F-1DDF114074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645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134350-89D2-4A35-A681-FF0E0492EE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3595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3FB3C-DBCC-4F5E-95AB-B419323E184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112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3950C-CDAF-469C-B0D7-B52B99030C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99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80F51-1217-4397-9ABE-F41847A36F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883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BB13A-945B-4D0C-95D4-D990CFE86E3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8350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A02011-E400-4CEA-B49A-B856A99DC0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7200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+mj-lt"/>
              </a:defRPr>
            </a:lvl1pPr>
          </a:lstStyle>
          <a:p>
            <a:endParaRPr lang="en-US" altLang="ja-JP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+mj-lt"/>
              </a:defRPr>
            </a:lvl1pPr>
          </a:lstStyle>
          <a:p>
            <a:endParaRPr lang="en-US" altLang="ja-JP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j-lt"/>
              </a:defRPr>
            </a:lvl1pPr>
          </a:lstStyle>
          <a:p>
            <a:fld id="{42CB9A5B-9D45-49DE-9C8A-56C9C5FFDC40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6963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4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XXX@comparc01.am.ics.keio.ac.jp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Message</a:t>
            </a:r>
            <a:r>
              <a:rPr lang="ja-JP" altLang="en-US" dirty="0"/>
              <a:t> </a:t>
            </a:r>
            <a:r>
              <a:rPr lang="en-US" altLang="ja-JP" dirty="0" smtClean="0"/>
              <a:t>Passing</a:t>
            </a:r>
            <a:r>
              <a:rPr lang="ja-JP" altLang="en-US" dirty="0"/>
              <a:t> </a:t>
            </a:r>
            <a:r>
              <a:rPr lang="en-US" altLang="ja-JP" dirty="0" smtClean="0"/>
              <a:t>Programming</a:t>
            </a:r>
            <a:r>
              <a:rPr lang="ja-JP" altLang="en-US" dirty="0"/>
              <a:t> </a:t>
            </a:r>
            <a:r>
              <a:rPr lang="en-US" altLang="ja-JP" dirty="0" smtClean="0"/>
              <a:t>Mode</a:t>
            </a:r>
            <a:r>
              <a:rPr lang="en-US" altLang="ja-JP" dirty="0"/>
              <a:t>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/>
              <a:t>AMANO, Hideharu</a:t>
            </a:r>
          </a:p>
          <a:p>
            <a:r>
              <a:rPr lang="en-US" altLang="ja-JP"/>
              <a:t>Textbook pp.</a:t>
            </a:r>
            <a:r>
              <a:rPr lang="ja-JP" altLang="en-US"/>
              <a:t>１４０－１４７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/>
              <a:t>Communication methods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/>
              <a:t>Point-to-Point communication</a:t>
            </a:r>
          </a:p>
          <a:p>
            <a:pPr lvl="1">
              <a:lnSpc>
                <a:spcPct val="90000"/>
              </a:lnSpc>
            </a:pPr>
            <a:r>
              <a:rPr lang="en-US" altLang="ja-JP"/>
              <a:t>A sender and a receiver executes function for sending and receiving.</a:t>
            </a:r>
          </a:p>
          <a:p>
            <a:pPr lvl="1">
              <a:lnSpc>
                <a:spcPct val="90000"/>
              </a:lnSpc>
            </a:pPr>
            <a:r>
              <a:rPr lang="en-US" altLang="ja-JP"/>
              <a:t>Each function must be strictly matched.</a:t>
            </a:r>
          </a:p>
          <a:p>
            <a:pPr>
              <a:lnSpc>
                <a:spcPct val="90000"/>
              </a:lnSpc>
            </a:pPr>
            <a:r>
              <a:rPr lang="en-US" altLang="ja-JP"/>
              <a:t>Collective communication</a:t>
            </a:r>
          </a:p>
          <a:p>
            <a:pPr lvl="1">
              <a:lnSpc>
                <a:spcPct val="90000"/>
              </a:lnSpc>
            </a:pPr>
            <a:r>
              <a:rPr lang="en-US" altLang="ja-JP"/>
              <a:t>Communication between multiple processes.</a:t>
            </a:r>
          </a:p>
          <a:p>
            <a:pPr lvl="1">
              <a:lnSpc>
                <a:spcPct val="90000"/>
              </a:lnSpc>
            </a:pPr>
            <a:r>
              <a:rPr lang="en-US" altLang="ja-JP"/>
              <a:t>The same function is executed by multiple processes.</a:t>
            </a:r>
          </a:p>
          <a:p>
            <a:pPr lvl="1">
              <a:lnSpc>
                <a:spcPct val="90000"/>
              </a:lnSpc>
            </a:pPr>
            <a:r>
              <a:rPr lang="en-US" altLang="ja-JP"/>
              <a:t>Can be replaced with a sequence of Point-to-Point communication, but sometimes effective.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/>
              <a:t>Fundamental MPI functions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Most programs can be described using six fundamental functions</a:t>
            </a:r>
          </a:p>
          <a:p>
            <a:pPr lvl="1"/>
            <a:r>
              <a:rPr lang="en-US" altLang="ja-JP" b="1">
                <a:latin typeface="Courier New" panose="02070309020205020404" pitchFamily="49" charset="0"/>
              </a:rPr>
              <a:t>MPI_Init()</a:t>
            </a:r>
            <a:r>
              <a:rPr lang="en-US" altLang="ja-JP"/>
              <a:t> </a:t>
            </a:r>
            <a:r>
              <a:rPr lang="en-US" altLang="ja-JP">
                <a:latin typeface="Verdana" panose="020B0604030504040204" pitchFamily="34" charset="0"/>
              </a:rPr>
              <a:t>…</a:t>
            </a:r>
            <a:r>
              <a:rPr lang="en-US" altLang="ja-JP"/>
              <a:t> MPI Initialization</a:t>
            </a:r>
          </a:p>
          <a:p>
            <a:pPr lvl="1"/>
            <a:r>
              <a:rPr lang="en-US" altLang="ja-JP" b="1">
                <a:latin typeface="Courier New" panose="02070309020205020404" pitchFamily="49" charset="0"/>
              </a:rPr>
              <a:t>MPI_Comm_rank()</a:t>
            </a:r>
            <a:r>
              <a:rPr lang="en-US" altLang="ja-JP"/>
              <a:t> </a:t>
            </a:r>
            <a:r>
              <a:rPr lang="en-US" altLang="ja-JP">
                <a:latin typeface="Verdana" panose="020B0604030504040204" pitchFamily="34" charset="0"/>
              </a:rPr>
              <a:t>…</a:t>
            </a:r>
            <a:r>
              <a:rPr lang="en-US" altLang="ja-JP"/>
              <a:t> Get the process #</a:t>
            </a:r>
          </a:p>
          <a:p>
            <a:pPr lvl="1"/>
            <a:r>
              <a:rPr lang="en-US" altLang="ja-JP" b="1">
                <a:latin typeface="Courier New" panose="02070309020205020404" pitchFamily="49" charset="0"/>
              </a:rPr>
              <a:t>MPI_Comm_size()</a:t>
            </a:r>
            <a:r>
              <a:rPr lang="en-US" altLang="ja-JP"/>
              <a:t> </a:t>
            </a:r>
            <a:r>
              <a:rPr lang="en-US" altLang="ja-JP">
                <a:latin typeface="Verdana" panose="020B0604030504040204" pitchFamily="34" charset="0"/>
              </a:rPr>
              <a:t>…</a:t>
            </a:r>
            <a:r>
              <a:rPr lang="en-US" altLang="ja-JP"/>
              <a:t> Get the total process #</a:t>
            </a:r>
            <a:endParaRPr lang="en-US" altLang="ja-JP" b="1">
              <a:latin typeface="Courier New" panose="02070309020205020404" pitchFamily="49" charset="0"/>
            </a:endParaRPr>
          </a:p>
          <a:p>
            <a:pPr lvl="1"/>
            <a:r>
              <a:rPr lang="en-US" altLang="ja-JP" b="1">
                <a:latin typeface="Courier New" panose="02070309020205020404" pitchFamily="49" charset="0"/>
              </a:rPr>
              <a:t>MPI_Send()</a:t>
            </a:r>
            <a:r>
              <a:rPr lang="en-US" altLang="ja-JP"/>
              <a:t> </a:t>
            </a:r>
            <a:r>
              <a:rPr lang="en-US" altLang="ja-JP">
                <a:latin typeface="Verdana" panose="020B0604030504040204" pitchFamily="34" charset="0"/>
              </a:rPr>
              <a:t>…</a:t>
            </a:r>
            <a:r>
              <a:rPr lang="en-US" altLang="ja-JP"/>
              <a:t> Message send</a:t>
            </a:r>
          </a:p>
          <a:p>
            <a:pPr lvl="1"/>
            <a:r>
              <a:rPr lang="en-US" altLang="ja-JP" b="1">
                <a:latin typeface="Courier New" panose="02070309020205020404" pitchFamily="49" charset="0"/>
              </a:rPr>
              <a:t>MPI_Recv()</a:t>
            </a:r>
            <a:r>
              <a:rPr lang="en-US" altLang="ja-JP"/>
              <a:t> </a:t>
            </a:r>
            <a:r>
              <a:rPr lang="en-US" altLang="ja-JP">
                <a:latin typeface="Verdana" panose="020B0604030504040204" pitchFamily="34" charset="0"/>
              </a:rPr>
              <a:t>…</a:t>
            </a:r>
            <a:r>
              <a:rPr lang="en-US" altLang="ja-JP"/>
              <a:t> Message receive</a:t>
            </a:r>
          </a:p>
          <a:p>
            <a:pPr lvl="1"/>
            <a:r>
              <a:rPr lang="en-US" altLang="ja-JP" b="1">
                <a:latin typeface="Courier New" panose="02070309020205020404" pitchFamily="49" charset="0"/>
              </a:rPr>
              <a:t>MPI_Finalize()</a:t>
            </a:r>
            <a:r>
              <a:rPr lang="en-US" altLang="ja-JP"/>
              <a:t> </a:t>
            </a:r>
            <a:r>
              <a:rPr lang="en-US" altLang="ja-JP">
                <a:latin typeface="Verdana" panose="020B0604030504040204" pitchFamily="34" charset="0"/>
              </a:rPr>
              <a:t>…</a:t>
            </a:r>
            <a:r>
              <a:rPr lang="en-US" altLang="ja-JP"/>
              <a:t> MPI termination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/>
              <a:t>Other MPI functions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Functions for measurement</a:t>
            </a:r>
          </a:p>
          <a:p>
            <a:pPr lvl="1"/>
            <a:r>
              <a:rPr lang="en-US" altLang="ja-JP" b="1">
                <a:latin typeface="Courier New" panose="02070309020205020404" pitchFamily="49" charset="0"/>
              </a:rPr>
              <a:t>MPI_Barrier()</a:t>
            </a:r>
            <a:r>
              <a:rPr lang="en-US" altLang="ja-JP"/>
              <a:t> … barrier synchronization</a:t>
            </a:r>
          </a:p>
          <a:p>
            <a:pPr lvl="1"/>
            <a:r>
              <a:rPr lang="en-US" altLang="ja-JP" b="1">
                <a:latin typeface="Courier New" panose="02070309020205020404" pitchFamily="49" charset="0"/>
              </a:rPr>
              <a:t>MPI_Wtime()</a:t>
            </a:r>
            <a:r>
              <a:rPr lang="en-US" altLang="ja-JP"/>
              <a:t> … get the clock time</a:t>
            </a:r>
          </a:p>
          <a:p>
            <a:r>
              <a:rPr lang="en-US" altLang="ja-JP"/>
              <a:t>Non-blocking function</a:t>
            </a:r>
          </a:p>
          <a:p>
            <a:pPr lvl="1"/>
            <a:r>
              <a:rPr lang="en-US" altLang="ja-JP"/>
              <a:t>Consisting of communication request and check</a:t>
            </a:r>
          </a:p>
          <a:p>
            <a:pPr lvl="1"/>
            <a:r>
              <a:rPr lang="en-US" altLang="ja-JP"/>
              <a:t>Other calculation can be executed during waiting.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b="1"/>
              <a:t>An Example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435975" cy="61658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1: #include &lt;stdio.h&gt;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2: #include &lt;mpi.h&gt;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3: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4: #define MSIZE 64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5: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6: int main(int argc, char **argv)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7: 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8: </a:t>
            </a:r>
            <a:r>
              <a:rPr lang="ja-JP" altLang="en-US" sz="1300" b="1"/>
              <a:t>　　</a:t>
            </a:r>
            <a:r>
              <a:rPr lang="en-US" altLang="ja-JP" sz="1300" b="1"/>
              <a:t>char msg[MSIZE];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9: </a:t>
            </a:r>
            <a:r>
              <a:rPr lang="ja-JP" altLang="en-US" sz="1300" b="1"/>
              <a:t>　　</a:t>
            </a:r>
            <a:r>
              <a:rPr lang="en-US" altLang="ja-JP" sz="1300" b="1"/>
              <a:t>int pid, nprocs, i;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10:</a:t>
            </a:r>
            <a:r>
              <a:rPr lang="ja-JP" altLang="en-US" sz="1300" b="1"/>
              <a:t>　 </a:t>
            </a:r>
            <a:r>
              <a:rPr lang="en-US" altLang="ja-JP" sz="1300" b="1"/>
              <a:t>MPI_Status status;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11: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12:</a:t>
            </a:r>
            <a:r>
              <a:rPr lang="ja-JP" altLang="en-US" sz="1300" b="1"/>
              <a:t>　 </a:t>
            </a:r>
            <a:r>
              <a:rPr lang="en-US" altLang="ja-JP" sz="1300" b="1"/>
              <a:t>MPI_Init(&amp;argc, &amp;argv);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13: </a:t>
            </a:r>
            <a:r>
              <a:rPr lang="ja-JP" altLang="en-US" sz="1300" b="1"/>
              <a:t>　</a:t>
            </a:r>
            <a:r>
              <a:rPr lang="en-US" altLang="ja-JP" sz="1300" b="1"/>
              <a:t>MPI_Comm_rank(MPI_COMM_WORLD, &amp;pid);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14:</a:t>
            </a:r>
            <a:r>
              <a:rPr lang="ja-JP" altLang="en-US" sz="1300" b="1"/>
              <a:t>　　</a:t>
            </a:r>
            <a:r>
              <a:rPr lang="en-US" altLang="ja-JP" sz="1300" b="1"/>
              <a:t>MPI_Comm_size(MPI_COMM_WORLD, &amp;nprocs);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15: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16: if (pid == 0) 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17: </a:t>
            </a:r>
            <a:r>
              <a:rPr lang="ja-JP" altLang="en-US" sz="1300" b="1"/>
              <a:t>　</a:t>
            </a:r>
            <a:r>
              <a:rPr lang="en-US" altLang="ja-JP" sz="1300" b="1"/>
              <a:t>for (i = 1; i &lt; nprocs; i++) 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18: </a:t>
            </a:r>
            <a:r>
              <a:rPr lang="ja-JP" altLang="en-US" sz="1300" b="1"/>
              <a:t>　　</a:t>
            </a:r>
            <a:r>
              <a:rPr lang="en-US" altLang="ja-JP" sz="1300" b="1"/>
              <a:t>MPI_Recv(msg, MSIZE, MPI_CHAR, i, 0, MPI_COMM_WORLD, &amp;status);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19:</a:t>
            </a:r>
            <a:r>
              <a:rPr lang="ja-JP" altLang="en-US" sz="1300" b="1"/>
              <a:t>　　 </a:t>
            </a:r>
            <a:r>
              <a:rPr lang="en-US" altLang="ja-JP" sz="1300" b="1"/>
              <a:t>fputs(msg, stdout);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20:</a:t>
            </a:r>
            <a:r>
              <a:rPr lang="ja-JP" altLang="en-US" sz="1300" b="1"/>
              <a:t>　　 </a:t>
            </a:r>
            <a:r>
              <a:rPr lang="en-US" altLang="ja-JP" sz="1300" b="1"/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21:</a:t>
            </a:r>
            <a:r>
              <a:rPr lang="ja-JP" altLang="en-US" sz="1300" b="1"/>
              <a:t>　 </a:t>
            </a:r>
            <a:r>
              <a:rPr lang="en-US" altLang="ja-JP" sz="1300" b="1"/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22:</a:t>
            </a:r>
            <a:r>
              <a:rPr lang="ja-JP" altLang="en-US" sz="1300" b="1"/>
              <a:t>　 </a:t>
            </a:r>
            <a:r>
              <a:rPr lang="en-US" altLang="ja-JP" sz="1300" b="1"/>
              <a:t>else 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23: </a:t>
            </a:r>
            <a:r>
              <a:rPr lang="ja-JP" altLang="en-US" sz="1300" b="1"/>
              <a:t>　　</a:t>
            </a:r>
            <a:r>
              <a:rPr lang="en-US" altLang="ja-JP" sz="1300" b="1"/>
              <a:t>sprintf(msg, "Hello, world! (from process #%d)\n", pid);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24:</a:t>
            </a:r>
            <a:r>
              <a:rPr lang="ja-JP" altLang="en-US" sz="1300" b="1"/>
              <a:t>　　 </a:t>
            </a:r>
            <a:r>
              <a:rPr lang="en-US" altLang="ja-JP" sz="1300" b="1"/>
              <a:t>MPI_Send(msg, MSIZE, MPI_CHAR, 0, 0, MPI_COMM_WORLD);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25: </a:t>
            </a:r>
            <a:r>
              <a:rPr lang="ja-JP" altLang="en-US" sz="1300" b="1"/>
              <a:t>　</a:t>
            </a:r>
            <a:r>
              <a:rPr lang="en-US" altLang="ja-JP" sz="1300" b="1"/>
              <a:t>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26: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27: </a:t>
            </a:r>
            <a:r>
              <a:rPr lang="ja-JP" altLang="en-US" sz="1300" b="1"/>
              <a:t>　</a:t>
            </a:r>
            <a:r>
              <a:rPr lang="en-US" altLang="ja-JP" sz="1300" b="1"/>
              <a:t>MPI_Finalize();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28: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29: </a:t>
            </a:r>
            <a:r>
              <a:rPr lang="ja-JP" altLang="en-US" sz="1300" b="1"/>
              <a:t>　</a:t>
            </a:r>
            <a:r>
              <a:rPr lang="en-US" altLang="ja-JP" sz="1300" b="1"/>
              <a:t>return 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300" b="1"/>
              <a:t>30: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Initialize and Terminate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ja-JP" sz="1800"/>
              <a:t>int MPI_Init(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 sz="1800"/>
              <a:t>　　</a:t>
            </a:r>
            <a:r>
              <a:rPr lang="en-US" altLang="ja-JP" sz="1800"/>
              <a:t>int *argc, /* pointer to argc */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 sz="1800"/>
              <a:t>　　</a:t>
            </a:r>
            <a:r>
              <a:rPr lang="en-US" altLang="ja-JP" sz="1800"/>
              <a:t>char ***argv /* pointer to argv */ );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1800"/>
              <a:t>mpi_init(ierr)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 sz="1800"/>
              <a:t>　　</a:t>
            </a:r>
            <a:r>
              <a:rPr lang="en-US" altLang="ja-JP" sz="1800"/>
              <a:t>integer ierr</a:t>
            </a:r>
            <a:r>
              <a:rPr lang="ja-JP" altLang="en-US" sz="1800"/>
              <a:t>　　　　　 </a:t>
            </a:r>
            <a:r>
              <a:rPr lang="en-US" altLang="ja-JP" sz="1800"/>
              <a:t>! return code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1800"/>
              <a:t>The attributes from command line must be passed directly to argc and argv.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ja-JP" sz="1800"/>
          </a:p>
          <a:p>
            <a:pPr>
              <a:buFont typeface="Wingdings" panose="05000000000000000000" pitchFamily="2" charset="2"/>
              <a:buNone/>
            </a:pPr>
            <a:r>
              <a:rPr lang="en-US" altLang="ja-JP" sz="1800"/>
              <a:t>int MPI_Finalize();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 sz="1800"/>
              <a:t>　　</a:t>
            </a:r>
            <a:r>
              <a:rPr lang="en-US" altLang="ja-JP" sz="1800"/>
              <a:t>mpi_finalize(ierr)</a:t>
            </a:r>
          </a:p>
          <a:p>
            <a:pPr>
              <a:buFont typeface="Wingdings" panose="05000000000000000000" pitchFamily="2" charset="2"/>
              <a:buNone/>
            </a:pPr>
            <a:r>
              <a:rPr lang="ja-JP" altLang="en-US" sz="1800"/>
              <a:t>　　</a:t>
            </a:r>
            <a:r>
              <a:rPr lang="en-US" altLang="ja-JP" sz="1800"/>
              <a:t>integer ierr </a:t>
            </a:r>
            <a:r>
              <a:rPr lang="ja-JP" altLang="en-US" sz="1800"/>
              <a:t>　　　　　</a:t>
            </a:r>
            <a:r>
              <a:rPr lang="en-US" altLang="ja-JP" sz="1800"/>
              <a:t>! return code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ja-JP" sz="1800"/>
          </a:p>
          <a:p>
            <a:pPr>
              <a:buFont typeface="Wingdings" panose="05000000000000000000" pitchFamily="2" charset="2"/>
              <a:buNone/>
            </a:pPr>
            <a:endParaRPr lang="en-US" altLang="ja-JP" sz="1800"/>
          </a:p>
          <a:p>
            <a:pPr>
              <a:buFont typeface="Wingdings" panose="05000000000000000000" pitchFamily="2" charset="2"/>
              <a:buNone/>
            </a:pPr>
            <a:endParaRPr lang="en-US" altLang="ja-JP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b="1"/>
              <a:t>Commincator functions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765175"/>
            <a:ext cx="8229600" cy="5005388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/>
              <a:t>It returns the rank (process ID) in the communicator comm.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/>
              <a:t>int MPI_Comm_rank(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800"/>
              <a:t>　　</a:t>
            </a:r>
            <a:r>
              <a:rPr lang="en-US" altLang="ja-JP" sz="1800"/>
              <a:t>MPI_Comm comm, /* communicator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800"/>
              <a:t>　　</a:t>
            </a:r>
            <a:r>
              <a:rPr lang="en-US" altLang="ja-JP" sz="1800"/>
              <a:t>int *rank /* process ID (output) */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/>
              <a:t>mpi_comm_rank(comm, rank, ierr)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800"/>
              <a:t>　　</a:t>
            </a:r>
            <a:r>
              <a:rPr lang="en-US" altLang="ja-JP" sz="1800"/>
              <a:t>integer comm, rank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800"/>
              <a:t>　　</a:t>
            </a:r>
            <a:r>
              <a:rPr lang="en-US" altLang="ja-JP" sz="1800"/>
              <a:t>integer ierr </a:t>
            </a:r>
            <a:r>
              <a:rPr lang="ja-JP" altLang="en-US" sz="1800"/>
              <a:t>　　　　　</a:t>
            </a:r>
            <a:r>
              <a:rPr lang="en-US" altLang="ja-JP" sz="1800"/>
              <a:t>! return code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/>
              <a:t>It returns the total number of processes in the communicator comm.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/>
              <a:t>int MPI_Comm_size(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800"/>
              <a:t>　　</a:t>
            </a:r>
            <a:r>
              <a:rPr lang="en-US" altLang="ja-JP" sz="1800"/>
              <a:t>MPI_Comm comm, /* communicator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800"/>
              <a:t>　　</a:t>
            </a:r>
            <a:r>
              <a:rPr lang="en-US" altLang="ja-JP" sz="1800"/>
              <a:t>int *size /* number of process (output) */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800"/>
              <a:t>mpi_comm_size(comm, size, ierr)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800"/>
              <a:t>　　</a:t>
            </a:r>
            <a:r>
              <a:rPr lang="en-US" altLang="ja-JP" sz="1800"/>
              <a:t>integer comm, size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ja-JP" altLang="en-US" sz="1800"/>
              <a:t>　　</a:t>
            </a:r>
            <a:r>
              <a:rPr lang="en-US" altLang="ja-JP" sz="1800"/>
              <a:t>integer ierr</a:t>
            </a:r>
            <a:r>
              <a:rPr lang="ja-JP" altLang="en-US" sz="1800"/>
              <a:t>　　　　　　</a:t>
            </a:r>
            <a:r>
              <a:rPr lang="en-US" altLang="ja-JP" sz="1800"/>
              <a:t>! return code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800"/>
          </a:p>
          <a:p>
            <a:pPr>
              <a:lnSpc>
                <a:spcPct val="80000"/>
              </a:lnSpc>
            </a:pPr>
            <a:r>
              <a:rPr lang="en-US" altLang="ja-JP" sz="1800"/>
              <a:t>Communicators are used for sharing commnication space among a subset of processes. MPI_COMM_WORLD is pre-defined one for all processes.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b="1"/>
              <a:t>MPI_Send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It sends data to process “</a:t>
            </a:r>
            <a:r>
              <a:rPr lang="en-US" altLang="ja-JP" sz="1900" dirty="0" err="1"/>
              <a:t>dest</a:t>
            </a:r>
            <a:r>
              <a:rPr lang="en-US" altLang="ja-JP" sz="1900" dirty="0"/>
              <a:t>”.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err="1"/>
              <a:t>int</a:t>
            </a:r>
            <a:r>
              <a:rPr lang="en-US" altLang="ja-JP" sz="1900" dirty="0"/>
              <a:t> </a:t>
            </a:r>
            <a:r>
              <a:rPr lang="en-US" altLang="ja-JP" sz="1900" dirty="0" err="1"/>
              <a:t>MPI_Send</a:t>
            </a:r>
            <a:r>
              <a:rPr lang="en-US" altLang="ja-JP" sz="1900" dirty="0"/>
              <a:t>(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void *</a:t>
            </a:r>
            <a:r>
              <a:rPr lang="en-US" altLang="ja-JP" sz="1900" dirty="0" err="1"/>
              <a:t>buf</a:t>
            </a:r>
            <a:r>
              <a:rPr lang="en-US" altLang="ja-JP" sz="1900" dirty="0"/>
              <a:t>, /* send buffer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</a:t>
            </a:r>
            <a:r>
              <a:rPr lang="en-US" altLang="ja-JP" sz="1900" dirty="0" err="1"/>
              <a:t>int</a:t>
            </a:r>
            <a:r>
              <a:rPr lang="en-US" altLang="ja-JP" sz="1900" dirty="0"/>
              <a:t> count, /* # of elements to send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</a:t>
            </a:r>
            <a:r>
              <a:rPr lang="en-US" altLang="ja-JP" sz="1900" dirty="0" err="1"/>
              <a:t>MPI_Datatype</a:t>
            </a:r>
            <a:r>
              <a:rPr lang="en-US" altLang="ja-JP" sz="1900" dirty="0"/>
              <a:t> datatype, /* datatype of elements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</a:t>
            </a:r>
            <a:r>
              <a:rPr lang="en-US" altLang="ja-JP" sz="1900" dirty="0" err="1"/>
              <a:t>int</a:t>
            </a:r>
            <a:r>
              <a:rPr lang="en-US" altLang="ja-JP" sz="1900" dirty="0"/>
              <a:t> </a:t>
            </a:r>
            <a:r>
              <a:rPr lang="en-US" altLang="ja-JP" sz="1900" dirty="0" err="1"/>
              <a:t>dest</a:t>
            </a:r>
            <a:r>
              <a:rPr lang="en-US" altLang="ja-JP" sz="1900" dirty="0"/>
              <a:t>, /* destination (receiver) process ID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</a:t>
            </a:r>
            <a:r>
              <a:rPr lang="en-US" altLang="ja-JP" sz="1900" dirty="0" err="1"/>
              <a:t>int</a:t>
            </a:r>
            <a:r>
              <a:rPr lang="en-US" altLang="ja-JP" sz="1900" dirty="0"/>
              <a:t> tag, /* tag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 </a:t>
            </a:r>
            <a:r>
              <a:rPr lang="en-US" altLang="ja-JP" sz="1900" dirty="0" err="1"/>
              <a:t>MPI_Comm</a:t>
            </a:r>
            <a:r>
              <a:rPr lang="en-US" altLang="ja-JP" sz="1900" dirty="0"/>
              <a:t> </a:t>
            </a:r>
            <a:r>
              <a:rPr lang="en-US" altLang="ja-JP" sz="1900" dirty="0" err="1"/>
              <a:t>comm</a:t>
            </a:r>
            <a:r>
              <a:rPr lang="en-US" altLang="ja-JP" sz="1900" dirty="0"/>
              <a:t> /* communicator */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9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err="1"/>
              <a:t>mpi_send</a:t>
            </a:r>
            <a:r>
              <a:rPr lang="en-US" altLang="ja-JP" sz="1900" dirty="0"/>
              <a:t>(</a:t>
            </a:r>
            <a:r>
              <a:rPr lang="en-US" altLang="ja-JP" sz="1900" dirty="0" err="1"/>
              <a:t>buf</a:t>
            </a:r>
            <a:r>
              <a:rPr lang="en-US" altLang="ja-JP" sz="1900" dirty="0"/>
              <a:t>, count, datatype, </a:t>
            </a:r>
            <a:r>
              <a:rPr lang="en-US" altLang="ja-JP" sz="1900" dirty="0" err="1"/>
              <a:t>dest</a:t>
            </a:r>
            <a:r>
              <a:rPr lang="en-US" altLang="ja-JP" sz="1900" dirty="0"/>
              <a:t>, tag, </a:t>
            </a:r>
            <a:r>
              <a:rPr lang="en-US" altLang="ja-JP" sz="1900" dirty="0" err="1"/>
              <a:t>comm</a:t>
            </a:r>
            <a:r>
              <a:rPr lang="en-US" altLang="ja-JP" sz="1900" dirty="0"/>
              <a:t>, </a:t>
            </a:r>
            <a:r>
              <a:rPr lang="en-US" altLang="ja-JP" sz="1900" dirty="0" err="1"/>
              <a:t>ierr</a:t>
            </a:r>
            <a:r>
              <a:rPr lang="en-US" altLang="ja-JP" sz="1900" dirty="0"/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&lt;type&gt; </a:t>
            </a:r>
            <a:r>
              <a:rPr lang="en-US" altLang="ja-JP" sz="1900" dirty="0" err="1"/>
              <a:t>buf</a:t>
            </a:r>
            <a:r>
              <a:rPr lang="en-US" altLang="ja-JP" sz="1900" dirty="0"/>
              <a:t>(*)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integer count, datatype, </a:t>
            </a:r>
            <a:r>
              <a:rPr lang="en-US" altLang="ja-JP" sz="1900" dirty="0" err="1"/>
              <a:t>dest</a:t>
            </a:r>
            <a:r>
              <a:rPr lang="en-US" altLang="ja-JP" sz="1900" dirty="0"/>
              <a:t>, tag, </a:t>
            </a:r>
            <a:r>
              <a:rPr lang="en-US" altLang="ja-JP" sz="1900" dirty="0" err="1"/>
              <a:t>comm</a:t>
            </a:r>
            <a:endParaRPr lang="en-US" altLang="ja-JP" sz="19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 integer </a:t>
            </a:r>
            <a:r>
              <a:rPr lang="en-US" altLang="ja-JP" sz="1900" dirty="0" err="1"/>
              <a:t>ierr</a:t>
            </a:r>
            <a:r>
              <a:rPr lang="en-US" altLang="ja-JP" sz="1900" dirty="0"/>
              <a:t>                       ! return code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900" dirty="0"/>
          </a:p>
          <a:p>
            <a:pPr>
              <a:lnSpc>
                <a:spcPct val="80000"/>
              </a:lnSpc>
            </a:pPr>
            <a:r>
              <a:rPr lang="en-US" altLang="ja-JP" sz="1900" dirty="0"/>
              <a:t>Tags are used for identification of message.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b="1"/>
              <a:t>MPI_Recv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/>
              <a:t>int MPI_Recv(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/>
              <a:t>        void        *buf,                        /* receiver buffer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/>
              <a:t>        int            count,                    /* # of elements to receive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/>
              <a:t>        MPI_Datatype datatype,      /* datatype of elements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/>
              <a:t>        int            source,                 /* source (sender) process ID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/>
              <a:t>        int            tag,                       /* tag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/>
              <a:t>        MPI_Comm comm,             /* communicator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/>
              <a:t>        MPI_Status                         /* status (output) */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600" b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/>
              <a:t>mpi_recv(buf, count, datatype, source, tag, comm, status, ierr)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/>
              <a:t>        &lt;type&gt;   buf(*)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/>
              <a:t>        integer   count, datatype, source, tag, comm, status(mpi_status_size)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600" b="1"/>
              <a:t>        integer   ierr                      ! return code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600" b="1"/>
          </a:p>
          <a:p>
            <a:pPr>
              <a:lnSpc>
                <a:spcPct val="80000"/>
              </a:lnSpc>
            </a:pPr>
            <a:r>
              <a:rPr lang="en-US" altLang="ja-JP" sz="1600" b="1"/>
              <a:t>The same tag as the sender’s one must be passed to MPI_Recv.</a:t>
            </a:r>
          </a:p>
          <a:p>
            <a:pPr>
              <a:lnSpc>
                <a:spcPct val="80000"/>
              </a:lnSpc>
            </a:pPr>
            <a:r>
              <a:rPr lang="en-US" altLang="ja-JP" sz="1600" b="1"/>
              <a:t>Set the pointers to a variable MPI_Status. It is a structure with three members: MPI_SOURCE, MPI_TAG and MPI_ERROR, which stores process ID of the sender, tag and error code.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MPI_Bcast</a:t>
            </a:r>
            <a:endParaRPr kumimoji="1" lang="ja-JP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68313" y="1196975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smtClean="0"/>
              <a:t>It sends data to all processors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err="1" smtClean="0"/>
              <a:t>int</a:t>
            </a:r>
            <a:r>
              <a:rPr lang="en-US" altLang="ja-JP" sz="1900" dirty="0" smtClean="0"/>
              <a:t> </a:t>
            </a:r>
            <a:r>
              <a:rPr lang="en-US" altLang="ja-JP" sz="1900" dirty="0" err="1" smtClean="0"/>
              <a:t>MPI_Bcast</a:t>
            </a:r>
            <a:r>
              <a:rPr lang="en-US" altLang="ja-JP" sz="1900" dirty="0" smtClean="0"/>
              <a:t>(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smtClean="0"/>
              <a:t>   void *</a:t>
            </a:r>
            <a:r>
              <a:rPr lang="en-US" altLang="ja-JP" sz="1900" dirty="0" err="1" smtClean="0"/>
              <a:t>buf</a:t>
            </a:r>
            <a:r>
              <a:rPr lang="en-US" altLang="ja-JP" sz="1900" dirty="0" smtClean="0"/>
              <a:t>, /* send buffer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smtClean="0"/>
              <a:t>   </a:t>
            </a:r>
            <a:r>
              <a:rPr lang="en-US" altLang="ja-JP" sz="1900" dirty="0" err="1" smtClean="0"/>
              <a:t>int</a:t>
            </a:r>
            <a:r>
              <a:rPr lang="en-US" altLang="ja-JP" sz="1900" dirty="0" smtClean="0"/>
              <a:t> count, /* # of elements to send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smtClean="0"/>
              <a:t>   </a:t>
            </a:r>
            <a:r>
              <a:rPr lang="en-US" altLang="ja-JP" sz="1900" dirty="0" err="1" smtClean="0"/>
              <a:t>MPI_Datatype</a:t>
            </a:r>
            <a:r>
              <a:rPr lang="en-US" altLang="ja-JP" sz="1900" dirty="0" smtClean="0"/>
              <a:t> datatype, /* datatype of elements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smtClean="0"/>
              <a:t>   </a:t>
            </a:r>
            <a:r>
              <a:rPr lang="en-US" altLang="ja-JP" sz="1900" dirty="0" err="1" smtClean="0"/>
              <a:t>int</a:t>
            </a:r>
            <a:r>
              <a:rPr lang="en-US" altLang="ja-JP" sz="1900" dirty="0" smtClean="0"/>
              <a:t> root, /* Root processor number */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smtClean="0"/>
              <a:t>   </a:t>
            </a:r>
            <a:r>
              <a:rPr lang="en-US" altLang="ja-JP" sz="1900" dirty="0" err="1" smtClean="0"/>
              <a:t>MPI_Comm</a:t>
            </a:r>
            <a:r>
              <a:rPr lang="en-US" altLang="ja-JP" sz="1900" dirty="0" smtClean="0"/>
              <a:t> </a:t>
            </a:r>
            <a:r>
              <a:rPr lang="en-US" altLang="ja-JP" sz="1900" dirty="0" err="1" smtClean="0"/>
              <a:t>comm</a:t>
            </a:r>
            <a:r>
              <a:rPr lang="en-US" altLang="ja-JP" sz="1900" dirty="0" smtClean="0"/>
              <a:t> /* communicator */ 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9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smtClean="0"/>
              <a:t>if (</a:t>
            </a:r>
            <a:r>
              <a:rPr lang="en-US" altLang="ja-JP" sz="1900" dirty="0" err="1" smtClean="0"/>
              <a:t>pid</a:t>
            </a:r>
            <a:r>
              <a:rPr lang="en-US" altLang="ja-JP" sz="1900" dirty="0" smtClean="0"/>
              <a:t> ==0)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/>
              <a:t> </a:t>
            </a:r>
            <a:r>
              <a:rPr lang="en-US" altLang="ja-JP" sz="1900" dirty="0" smtClean="0"/>
              <a:t> a=1.0;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9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err="1" smtClean="0"/>
              <a:t>MPI_Bcast</a:t>
            </a:r>
            <a:r>
              <a:rPr lang="en-US" altLang="ja-JP" sz="1900" dirty="0" smtClean="0"/>
              <a:t>(&amp;a,1,MPI_DOUBLE, 0, MPI_COMM_WORLD);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ja-JP" sz="1900" dirty="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ja-JP" sz="1900" dirty="0" smtClean="0"/>
              <a:t>‘a’ in all processors becomes 1.0 after executing it.</a:t>
            </a:r>
          </a:p>
        </p:txBody>
      </p:sp>
    </p:spTree>
    <p:extLst>
      <p:ext uri="{BB962C8B-B14F-4D97-AF65-F5344CB8AC3E}">
        <p14:creationId xmlns:p14="http://schemas.microsoft.com/office/powerpoint/2010/main" val="168682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datatype and count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The size of the message is identified with count and datatype.</a:t>
            </a:r>
          </a:p>
          <a:p>
            <a:pPr lvl="1"/>
            <a:r>
              <a:rPr lang="en-US" altLang="ja-JP"/>
              <a:t>MPI_CHAR  char</a:t>
            </a:r>
          </a:p>
          <a:p>
            <a:pPr lvl="1"/>
            <a:r>
              <a:rPr lang="en-US" altLang="ja-JP"/>
              <a:t>MPI_INT       int</a:t>
            </a:r>
          </a:p>
          <a:p>
            <a:pPr lvl="1"/>
            <a:r>
              <a:rPr lang="en-US" altLang="ja-JP"/>
              <a:t>MPI_FLOAT float</a:t>
            </a:r>
          </a:p>
          <a:p>
            <a:pPr lvl="1"/>
            <a:r>
              <a:rPr lang="en-US" altLang="ja-JP"/>
              <a:t>MPI_DOUBLE double …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b="1"/>
              <a:t>Shared memory model vs</a:t>
            </a:r>
            <a:r>
              <a:rPr lang="ja-JP" altLang="en-US" sz="2400" b="1"/>
              <a:t>．</a:t>
            </a:r>
            <a:r>
              <a:rPr lang="en-US" altLang="ja-JP" sz="2400" b="1"/>
              <a:t>Message passing model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052513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Shared</a:t>
            </a:r>
            <a:r>
              <a:rPr lang="ja-JP" altLang="en-US" dirty="0"/>
              <a:t> </a:t>
            </a:r>
            <a:r>
              <a:rPr lang="en-US" altLang="ja-JP" dirty="0" smtClean="0"/>
              <a:t>memory</a:t>
            </a:r>
            <a:r>
              <a:rPr lang="ja-JP" altLang="en-US" dirty="0"/>
              <a:t> </a:t>
            </a:r>
            <a:r>
              <a:rPr lang="en-US" altLang="ja-JP" dirty="0" smtClean="0"/>
              <a:t>mode</a:t>
            </a:r>
            <a:r>
              <a:rPr lang="en-US" altLang="ja-JP" dirty="0"/>
              <a:t>l</a:t>
            </a:r>
          </a:p>
          <a:p>
            <a:pPr lvl="1"/>
            <a:r>
              <a:rPr lang="en-US" altLang="ja-JP" dirty="0" smtClean="0"/>
              <a:t>Natural</a:t>
            </a:r>
            <a:r>
              <a:rPr lang="ja-JP" altLang="en-US" dirty="0"/>
              <a:t> </a:t>
            </a:r>
            <a:r>
              <a:rPr lang="en-US" altLang="ja-JP" dirty="0" smtClean="0"/>
              <a:t>Description</a:t>
            </a:r>
            <a:r>
              <a:rPr lang="ja-JP" altLang="en-US" dirty="0"/>
              <a:t> </a:t>
            </a:r>
            <a:r>
              <a:rPr lang="en-US" altLang="ja-JP" dirty="0" smtClean="0"/>
              <a:t>with</a:t>
            </a:r>
            <a:r>
              <a:rPr lang="ja-JP" altLang="en-US" dirty="0"/>
              <a:t> </a:t>
            </a:r>
            <a:r>
              <a:rPr lang="en-US" altLang="ja-JP" dirty="0" smtClean="0"/>
              <a:t>shared</a:t>
            </a:r>
            <a:r>
              <a:rPr lang="ja-JP" altLang="en-US" dirty="0"/>
              <a:t> </a:t>
            </a:r>
            <a:r>
              <a:rPr lang="en-US" altLang="ja-JP" dirty="0" smtClean="0"/>
              <a:t>variable</a:t>
            </a:r>
            <a:r>
              <a:rPr lang="en-US" altLang="ja-JP" dirty="0"/>
              <a:t>s</a:t>
            </a:r>
          </a:p>
          <a:p>
            <a:pPr lvl="1"/>
            <a:r>
              <a:rPr lang="en-US" altLang="ja-JP" dirty="0"/>
              <a:t>Automatic parallelize compiler.</a:t>
            </a:r>
          </a:p>
          <a:p>
            <a:pPr lvl="1"/>
            <a:r>
              <a:rPr lang="en-US" altLang="ja-JP" dirty="0" err="1"/>
              <a:t>OpenMP</a:t>
            </a:r>
            <a:endParaRPr lang="en-US" altLang="ja-JP" dirty="0"/>
          </a:p>
          <a:p>
            <a:r>
              <a:rPr lang="en-US" altLang="ja-JP" dirty="0"/>
              <a:t>Message passing</a:t>
            </a:r>
          </a:p>
          <a:p>
            <a:pPr lvl="1"/>
            <a:r>
              <a:rPr lang="en-US" altLang="ja-JP" dirty="0"/>
              <a:t>Formal verification is easy (Blocking)</a:t>
            </a:r>
          </a:p>
          <a:p>
            <a:pPr lvl="1"/>
            <a:r>
              <a:rPr lang="en-US" altLang="ja-JP" dirty="0"/>
              <a:t>No-side effect (Shared variable is side effect itself)</a:t>
            </a:r>
          </a:p>
          <a:p>
            <a:pPr lvl="1"/>
            <a:r>
              <a:rPr lang="en-US" altLang="ja-JP" dirty="0"/>
              <a:t>Small cost</a:t>
            </a:r>
          </a:p>
        </p:txBody>
      </p:sp>
    </p:spTree>
    <p:extLst>
      <p:ext uri="{BB962C8B-B14F-4D97-AF65-F5344CB8AC3E}">
        <p14:creationId xmlns:p14="http://schemas.microsoft.com/office/powerpoint/2010/main" val="61068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Account and setup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280" y="1417638"/>
            <a:ext cx="8795320" cy="4530725"/>
          </a:xfrm>
        </p:spPr>
        <p:txBody>
          <a:bodyPr/>
          <a:lstStyle/>
          <a:p>
            <a:r>
              <a:rPr kumimoji="1" lang="en-US" altLang="ja-JP" dirty="0" smtClean="0"/>
              <a:t>Please use account in Amano-lab.</a:t>
            </a:r>
          </a:p>
          <a:p>
            <a:r>
              <a:rPr lang="en-US" altLang="ja-JP" dirty="0" smtClean="0"/>
              <a:t>login: </a:t>
            </a:r>
            <a:r>
              <a:rPr lang="en-US" altLang="ja-JP" dirty="0" err="1" smtClean="0"/>
              <a:t>ssh</a:t>
            </a:r>
            <a:r>
              <a:rPr lang="en-US" altLang="ja-JP" dirty="0" smtClean="0"/>
              <a:t> –Y </a:t>
            </a:r>
            <a:r>
              <a:rPr lang="en-US" altLang="ja-JP" dirty="0" smtClean="0">
                <a:hlinkClick r:id="rId2"/>
              </a:rPr>
              <a:t>XXX@comparc01.am.ics.keio.ac.jp</a:t>
            </a:r>
            <a:endParaRPr lang="en-US" altLang="ja-JP" dirty="0" smtClean="0"/>
          </a:p>
          <a:p>
            <a:r>
              <a:rPr lang="en-US" altLang="ja-JP" dirty="0" smtClean="0"/>
              <a:t>Get mpi.tar from the web and execute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       tar </a:t>
            </a:r>
            <a:r>
              <a:rPr lang="en-US" altLang="ja-JP" dirty="0" err="1" smtClean="0"/>
              <a:t>xvf</a:t>
            </a:r>
            <a:r>
              <a:rPr lang="en-US" altLang="ja-JP" dirty="0" smtClean="0"/>
              <a:t> mpi.tar</a:t>
            </a:r>
            <a:endParaRPr lang="en-US" altLang="ja-JP" dirty="0" smtClean="0"/>
          </a:p>
          <a:p>
            <a:r>
              <a:rPr kumimoji="1" lang="en-US" altLang="ja-JP" dirty="0" smtClean="0"/>
              <a:t>cd </a:t>
            </a:r>
            <a:r>
              <a:rPr kumimoji="1" lang="en-US" altLang="ja-JP" dirty="0" err="1" smtClean="0"/>
              <a:t>mpi</a:t>
            </a:r>
            <a:endParaRPr kumimoji="1" lang="en-US" altLang="ja-JP" dirty="0" smtClean="0"/>
          </a:p>
          <a:p>
            <a:r>
              <a:rPr lang="en-US" altLang="ja-JP" dirty="0" smtClean="0"/>
              <a:t>source </a:t>
            </a:r>
            <a:r>
              <a:rPr lang="en-US" altLang="ja-JP" dirty="0"/>
              <a:t>/</a:t>
            </a:r>
            <a:r>
              <a:rPr lang="en-US" altLang="ja-JP" dirty="0" smtClean="0"/>
              <a:t>home/ics15/</a:t>
            </a:r>
            <a:r>
              <a:rPr lang="en-US" altLang="ja-JP" dirty="0" err="1" smtClean="0"/>
              <a:t>setup_openmpi.sh</a:t>
            </a:r>
            <a:r>
              <a:rPr lang="en-US" altLang="ja-JP" dirty="0" err="1" smtClean="0"/>
              <a:t>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16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Compile and Execution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ja-JP" sz="2400" dirty="0" smtClean="0"/>
              <a:t>% </a:t>
            </a:r>
            <a:r>
              <a:rPr lang="en-US" altLang="ja-JP" sz="2400" dirty="0" err="1" smtClean="0"/>
              <a:t>mpicc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–o hello </a:t>
            </a:r>
            <a:r>
              <a:rPr lang="en-US" altLang="ja-JP" sz="2400" dirty="0" err="1"/>
              <a:t>hello.c</a:t>
            </a:r>
            <a:r>
              <a:rPr lang="en-US" altLang="ja-JP" sz="2400" dirty="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% </a:t>
            </a:r>
            <a:r>
              <a:rPr lang="en-US" altLang="ja-JP" sz="2400" dirty="0" err="1"/>
              <a:t>mpirun</a:t>
            </a:r>
            <a:r>
              <a:rPr lang="en-US" altLang="ja-JP" sz="2400" dirty="0"/>
              <a:t> –np 8 ./hello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Hello, world! (from process #1)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Hello, world! (from process #2)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Hello, world! (from process #3)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Hello, world! (from process #4)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Hello, world! (from process #5)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Hello, world! (from process #6)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ja-JP" sz="2400" dirty="0"/>
              <a:t>Hello, world! (from process #7)</a:t>
            </a:r>
          </a:p>
          <a:p>
            <a:pPr>
              <a:buFont typeface="Wingdings" panose="05000000000000000000" pitchFamily="2" charset="2"/>
              <a:buNone/>
            </a:pPr>
            <a:endParaRPr lang="en-US" altLang="ja-JP" sz="2400" dirty="0"/>
          </a:p>
          <a:p>
            <a:pPr>
              <a:buFont typeface="Wingdings" panose="05000000000000000000" pitchFamily="2" charset="2"/>
              <a:buNone/>
            </a:pPr>
            <a:endParaRPr lang="en-US" altLang="ja-JP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/>
              <a:t>Excise</a:t>
            </a:r>
            <a:endParaRPr lang="en-US" altLang="ja-JP" b="1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b="1" dirty="0"/>
              <a:t>Assume that there is an array </a:t>
            </a:r>
            <a:r>
              <a:rPr lang="en-US" altLang="ja-JP" b="1" dirty="0" smtClean="0"/>
              <a:t>of coefficient x[4096]. </a:t>
            </a:r>
          </a:p>
          <a:p>
            <a:r>
              <a:rPr lang="en-US" altLang="ja-JP" b="1" dirty="0" smtClean="0"/>
              <a:t>Write </a:t>
            </a:r>
            <a:r>
              <a:rPr lang="en-US" altLang="ja-JP" b="1" dirty="0"/>
              <a:t>the MPI code for computing </a:t>
            </a:r>
            <a:r>
              <a:rPr lang="en-US" altLang="ja-JP" b="1" dirty="0" smtClean="0"/>
              <a:t>sum of square of difference of all combinations.</a:t>
            </a:r>
          </a:p>
          <a:p>
            <a:pPr marL="0" indent="0">
              <a:buNone/>
            </a:pPr>
            <a:r>
              <a:rPr lang="en-US" altLang="ja-JP" b="1" dirty="0" smtClean="0"/>
              <a:t>sum = 0.0;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b="1" dirty="0" smtClean="0"/>
              <a:t>for (</a:t>
            </a:r>
            <a:r>
              <a:rPr lang="en-US" altLang="ja-JP" b="1" dirty="0" err="1" smtClean="0"/>
              <a:t>i</a:t>
            </a:r>
            <a:r>
              <a:rPr lang="en-US" altLang="ja-JP" b="1" dirty="0" smtClean="0"/>
              <a:t>=0; </a:t>
            </a:r>
            <a:r>
              <a:rPr lang="en-US" altLang="ja-JP" b="1" dirty="0" err="1" smtClean="0"/>
              <a:t>i</a:t>
            </a:r>
            <a:r>
              <a:rPr lang="en-US" altLang="ja-JP" b="1" dirty="0" smtClean="0"/>
              <a:t>&lt;N; </a:t>
            </a:r>
            <a:r>
              <a:rPr lang="en-US" altLang="ja-JP" b="1" dirty="0" err="1" smtClean="0"/>
              <a:t>i</a:t>
            </a:r>
            <a:r>
              <a:rPr lang="en-US" altLang="ja-JP" b="1" dirty="0" smtClean="0"/>
              <a:t>++) </a:t>
            </a:r>
          </a:p>
          <a:p>
            <a:pPr marL="0" indent="0">
              <a:buNone/>
            </a:pPr>
            <a:r>
              <a:rPr lang="en-US" altLang="ja-JP" b="1" dirty="0"/>
              <a:t> </a:t>
            </a:r>
            <a:r>
              <a:rPr lang="en-US" altLang="ja-JP" b="1" dirty="0" smtClean="0"/>
              <a:t>     for(j=0; j&lt;N; j++)</a:t>
            </a:r>
          </a:p>
          <a:p>
            <a:pPr marL="0" indent="0">
              <a:buNone/>
            </a:pPr>
            <a:r>
              <a:rPr lang="en-US" altLang="ja-JP" b="1" dirty="0"/>
              <a:t> </a:t>
            </a:r>
            <a:r>
              <a:rPr lang="en-US" altLang="ja-JP" b="1" dirty="0" smtClean="0"/>
              <a:t>    sum </a:t>
            </a:r>
            <a:r>
              <a:rPr lang="en-US" altLang="ja-JP" b="1" dirty="0"/>
              <a:t>+= (x[</a:t>
            </a:r>
            <a:r>
              <a:rPr lang="en-US" altLang="ja-JP" b="1" dirty="0" err="1"/>
              <a:t>i</a:t>
            </a:r>
            <a:r>
              <a:rPr lang="en-US" altLang="ja-JP" b="1" dirty="0"/>
              <a:t>]-x[j])*(x[</a:t>
            </a:r>
            <a:r>
              <a:rPr lang="en-US" altLang="ja-JP" b="1" dirty="0" err="1"/>
              <a:t>i</a:t>
            </a:r>
            <a:r>
              <a:rPr lang="en-US" altLang="ja-JP" b="1" dirty="0"/>
              <a:t>]-x[j</a:t>
            </a:r>
            <a:r>
              <a:rPr lang="en-US" altLang="ja-JP" b="1" dirty="0" smtClean="0"/>
              <a:t>]);</a:t>
            </a:r>
            <a:endParaRPr lang="en-US" altLang="ja-JP" b="1" dirty="0"/>
          </a:p>
          <a:p>
            <a:pPr marL="0" indent="0">
              <a:buNone/>
            </a:pPr>
            <a:endParaRPr lang="en-US" altLang="ja-JP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/>
              <a:t>Hint</a:t>
            </a:r>
            <a:endParaRPr lang="en-US" altLang="ja-JP" b="1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4530725"/>
          </a:xfrm>
        </p:spPr>
        <p:txBody>
          <a:bodyPr/>
          <a:lstStyle/>
          <a:p>
            <a:r>
              <a:rPr lang="en-US" altLang="ja-JP" sz="2400" b="1" dirty="0" smtClean="0"/>
              <a:t>Distribute x to all processors.</a:t>
            </a:r>
          </a:p>
          <a:p>
            <a:r>
              <a:rPr lang="en-US" altLang="ja-JP" sz="2400" b="1" dirty="0" smtClean="0"/>
              <a:t>Each processor computes partial sums.</a:t>
            </a:r>
          </a:p>
          <a:p>
            <a:pPr marL="344487" lvl="1" indent="0">
              <a:buNone/>
            </a:pPr>
            <a:r>
              <a:rPr lang="en-US" altLang="ja-JP" sz="2400" b="1" dirty="0" smtClean="0"/>
              <a:t>sum=0.0;</a:t>
            </a:r>
            <a:endParaRPr lang="en-US" altLang="ja-JP" sz="2400" b="1" dirty="0"/>
          </a:p>
          <a:p>
            <a:pPr marL="327025" lvl="1" indent="0">
              <a:buNone/>
            </a:pPr>
            <a:r>
              <a:rPr lang="en-US" altLang="ja-JP" sz="2400" b="1" dirty="0" smtClean="0"/>
              <a:t>for (</a:t>
            </a:r>
            <a:r>
              <a:rPr lang="en-US" altLang="ja-JP" sz="2400" b="1" dirty="0" err="1" smtClean="0"/>
              <a:t>i</a:t>
            </a:r>
            <a:r>
              <a:rPr lang="en-US" altLang="ja-JP" sz="2400" b="1" dirty="0" smtClean="0"/>
              <a:t>=N/</a:t>
            </a:r>
            <a:r>
              <a:rPr lang="en-US" altLang="ja-JP" sz="2400" b="1" dirty="0" err="1" smtClean="0"/>
              <a:t>nproc</a:t>
            </a:r>
            <a:r>
              <a:rPr lang="en-US" altLang="ja-JP" sz="2400" b="1" dirty="0" smtClean="0"/>
              <a:t>*</a:t>
            </a:r>
            <a:r>
              <a:rPr lang="en-US" altLang="ja-JP" sz="2400" b="1" dirty="0" err="1" smtClean="0"/>
              <a:t>pid</a:t>
            </a:r>
            <a:r>
              <a:rPr lang="en-US" altLang="ja-JP" sz="2400" b="1" dirty="0" smtClean="0"/>
              <a:t>; </a:t>
            </a:r>
            <a:r>
              <a:rPr lang="en-US" altLang="ja-JP" sz="2400" b="1" dirty="0" err="1" smtClean="0"/>
              <a:t>i</a:t>
            </a:r>
            <a:r>
              <a:rPr lang="en-US" altLang="ja-JP" sz="2400" b="1" dirty="0" smtClean="0"/>
              <a:t>&lt;N/</a:t>
            </a:r>
            <a:r>
              <a:rPr lang="en-US" altLang="ja-JP" sz="2400" b="1" dirty="0" err="1" smtClean="0"/>
              <a:t>nproc</a:t>
            </a:r>
            <a:r>
              <a:rPr lang="en-US" altLang="ja-JP" sz="2400" b="1" dirty="0" smtClean="0"/>
              <a:t>*(pid+1); </a:t>
            </a:r>
            <a:r>
              <a:rPr lang="en-US" altLang="ja-JP" sz="2400" b="1" dirty="0" err="1" smtClean="0"/>
              <a:t>i</a:t>
            </a:r>
            <a:r>
              <a:rPr lang="en-US" altLang="ja-JP" sz="2400" b="1" dirty="0" smtClean="0"/>
              <a:t>++) </a:t>
            </a:r>
          </a:p>
          <a:p>
            <a:pPr marL="327025" lvl="1" indent="0">
              <a:buNone/>
            </a:pPr>
            <a:r>
              <a:rPr lang="en-US" altLang="ja-JP" sz="2400" b="1" dirty="0"/>
              <a:t> </a:t>
            </a:r>
            <a:r>
              <a:rPr lang="en-US" altLang="ja-JP" sz="2400" b="1" dirty="0" smtClean="0"/>
              <a:t>     for(j=0; j&lt;N; j++)</a:t>
            </a:r>
          </a:p>
          <a:p>
            <a:pPr marL="327025" lvl="1" indent="0">
              <a:buNone/>
            </a:pPr>
            <a:r>
              <a:rPr lang="en-US" altLang="ja-JP" sz="2400" b="1" dirty="0"/>
              <a:t> </a:t>
            </a:r>
            <a:r>
              <a:rPr lang="en-US" altLang="ja-JP" sz="2400" b="1" dirty="0" smtClean="0"/>
              <a:t>        sum </a:t>
            </a:r>
            <a:r>
              <a:rPr lang="en-US" altLang="ja-JP" sz="2400" b="1" dirty="0"/>
              <a:t>+= (x[</a:t>
            </a:r>
            <a:r>
              <a:rPr lang="en-US" altLang="ja-JP" sz="2400" b="1" dirty="0" err="1"/>
              <a:t>i</a:t>
            </a:r>
            <a:r>
              <a:rPr lang="en-US" altLang="ja-JP" sz="2400" b="1" dirty="0"/>
              <a:t>]-x[j])*(x[</a:t>
            </a:r>
            <a:r>
              <a:rPr lang="en-US" altLang="ja-JP" sz="2400" b="1" dirty="0" err="1"/>
              <a:t>i</a:t>
            </a:r>
            <a:r>
              <a:rPr lang="en-US" altLang="ja-JP" sz="2400" b="1" dirty="0"/>
              <a:t>]-x[j</a:t>
            </a:r>
            <a:r>
              <a:rPr lang="en-US" altLang="ja-JP" sz="2400" b="1" dirty="0" smtClean="0"/>
              <a:t>]);</a:t>
            </a:r>
          </a:p>
          <a:p>
            <a:pPr marL="784225" lvl="1" indent="-457200"/>
            <a:r>
              <a:rPr lang="en-US" altLang="ja-JP" sz="2400" b="1" dirty="0" smtClean="0"/>
              <a:t>Then, send </a:t>
            </a:r>
            <a:r>
              <a:rPr lang="en-US" altLang="ja-JP" sz="2400" b="1" dirty="0" smtClean="0"/>
              <a:t>sum </a:t>
            </a:r>
            <a:r>
              <a:rPr lang="en-US" altLang="ja-JP" sz="2400" b="1" dirty="0" smtClean="0"/>
              <a:t>to processor 0.</a:t>
            </a:r>
          </a:p>
          <a:p>
            <a:pPr marL="457200" indent="-457200"/>
            <a:r>
              <a:rPr lang="en-US" altLang="ja-JP" sz="2400" b="1" dirty="0" smtClean="0"/>
              <a:t>Execution time with 2,4,8 processors is evaluated.</a:t>
            </a:r>
          </a:p>
          <a:p>
            <a:pPr marL="457200" indent="-457200"/>
            <a:r>
              <a:rPr lang="en-US" altLang="ja-JP" sz="2400" b="1" dirty="0" smtClean="0"/>
              <a:t>Note that the computation results are not exactly the same.</a:t>
            </a:r>
          </a:p>
          <a:p>
            <a:pPr marL="457200" indent="-457200"/>
            <a:r>
              <a:rPr lang="en-US" altLang="ja-JP" sz="2400" b="1" dirty="0" smtClean="0"/>
              <a:t>By</a:t>
            </a:r>
            <a:r>
              <a:rPr lang="ja-JP" altLang="en-US" sz="2400" b="1" dirty="0"/>
              <a:t> </a:t>
            </a:r>
            <a:r>
              <a:rPr lang="en-US" altLang="ja-JP" sz="2400" b="1" dirty="0" smtClean="0"/>
              <a:t>using</a:t>
            </a:r>
            <a:r>
              <a:rPr lang="ja-JP" altLang="en-US" sz="2400" b="1" dirty="0"/>
              <a:t> </a:t>
            </a:r>
            <a:r>
              <a:rPr lang="en-US" altLang="ja-JP" sz="2400" b="1" dirty="0" err="1" smtClean="0"/>
              <a:t>MPI_Bcast</a:t>
            </a:r>
            <a:r>
              <a:rPr lang="en-US" altLang="ja-JP" sz="2400" b="1" dirty="0" smtClean="0"/>
              <a:t>, the performance is slightly improved.</a:t>
            </a:r>
            <a:endParaRPr lang="en-US" altLang="ja-JP" sz="2400" b="1" dirty="0"/>
          </a:p>
          <a:p>
            <a:pPr marL="0" indent="0">
              <a:buNone/>
            </a:pPr>
            <a:endParaRPr lang="en-US" altLang="ja-JP" sz="2400" b="1" dirty="0"/>
          </a:p>
        </p:txBody>
      </p:sp>
    </p:spTree>
    <p:extLst>
      <p:ext uri="{BB962C8B-B14F-4D97-AF65-F5344CB8AC3E}">
        <p14:creationId xmlns:p14="http://schemas.microsoft.com/office/powerpoint/2010/main" val="301633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Report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Submit the followings:</a:t>
            </a:r>
          </a:p>
          <a:p>
            <a:pPr lvl="1"/>
            <a:r>
              <a:rPr lang="en-US" altLang="ja-JP" dirty="0" smtClean="0"/>
              <a:t>MPI C source code</a:t>
            </a:r>
          </a:p>
          <a:p>
            <a:pPr lvl="1"/>
            <a:r>
              <a:rPr kumimoji="1" lang="en-US" altLang="ja-JP" dirty="0" smtClean="0"/>
              <a:t>The execution results: sum and time with 2,4</a:t>
            </a:r>
            <a:r>
              <a:rPr kumimoji="1" lang="en-US" altLang="ja-JP" dirty="0" smtClean="0"/>
              <a:t>, and 8 </a:t>
            </a:r>
            <a:r>
              <a:rPr kumimoji="1" lang="en-US" altLang="ja-JP" dirty="0" smtClean="0"/>
              <a:t>processors.</a:t>
            </a:r>
          </a:p>
          <a:p>
            <a:r>
              <a:rPr lang="en-US" altLang="ja-JP" dirty="0" smtClean="0"/>
              <a:t>Use the example </a:t>
            </a:r>
            <a:r>
              <a:rPr lang="en-US" altLang="ja-JP" dirty="0" err="1" smtClean="0"/>
              <a:t>ruduct.c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Reduction calculation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9390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Message Passing Model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No shared memory</a:t>
            </a:r>
          </a:p>
          <a:p>
            <a:r>
              <a:rPr lang="en-US" altLang="ja-JP" dirty="0" smtClean="0"/>
              <a:t>Easy to be implemented in any parallel machines</a:t>
            </a:r>
          </a:p>
          <a:p>
            <a:r>
              <a:rPr kumimoji="1" lang="en-US" altLang="ja-JP" dirty="0" smtClean="0"/>
              <a:t>Popularly used for PC Clusters</a:t>
            </a:r>
          </a:p>
          <a:p>
            <a:r>
              <a:rPr lang="en-US" altLang="ja-JP" dirty="0" smtClean="0"/>
              <a:t>Today, we focus on MPI.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429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Message passing</a:t>
            </a:r>
            <a:br>
              <a:rPr lang="en-US" altLang="ja-JP"/>
            </a:br>
            <a:r>
              <a:rPr lang="ja-JP" altLang="en-US"/>
              <a:t>（</a:t>
            </a:r>
            <a:r>
              <a:rPr lang="en-US" altLang="ja-JP"/>
              <a:t>Blocking: randezvous</a:t>
            </a:r>
            <a:r>
              <a:rPr lang="ja-JP" altLang="en-US"/>
              <a:t>）</a:t>
            </a:r>
          </a:p>
        </p:txBody>
      </p:sp>
      <p:grpSp>
        <p:nvGrpSpPr>
          <p:cNvPr id="39961" name="Group 25"/>
          <p:cNvGrpSpPr>
            <a:grpSpLocks/>
          </p:cNvGrpSpPr>
          <p:nvPr/>
        </p:nvGrpSpPr>
        <p:grpSpPr bwMode="auto">
          <a:xfrm>
            <a:off x="1752600" y="3810000"/>
            <a:ext cx="1676400" cy="1828800"/>
            <a:chOff x="1104" y="2400"/>
            <a:chExt cx="1056" cy="1152"/>
          </a:xfrm>
        </p:grpSpPr>
        <p:sp>
          <p:nvSpPr>
            <p:cNvPr id="39942" name="Line 6"/>
            <p:cNvSpPr>
              <a:spLocks noChangeShapeType="1"/>
            </p:cNvSpPr>
            <p:nvPr/>
          </p:nvSpPr>
          <p:spPr bwMode="auto">
            <a:xfrm>
              <a:off x="2160" y="2400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43" name="Line 7"/>
            <p:cNvSpPr>
              <a:spLocks noChangeShapeType="1"/>
            </p:cNvSpPr>
            <p:nvPr/>
          </p:nvSpPr>
          <p:spPr bwMode="auto">
            <a:xfrm>
              <a:off x="1104" y="2448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9957" name="Group 21"/>
          <p:cNvGrpSpPr>
            <a:grpSpLocks/>
          </p:cNvGrpSpPr>
          <p:nvPr/>
        </p:nvGrpSpPr>
        <p:grpSpPr bwMode="auto">
          <a:xfrm>
            <a:off x="1524000" y="1752600"/>
            <a:ext cx="628650" cy="2127250"/>
            <a:chOff x="960" y="1104"/>
            <a:chExt cx="396" cy="1340"/>
          </a:xfrm>
        </p:grpSpPr>
        <p:sp>
          <p:nvSpPr>
            <p:cNvPr id="39941" name="Line 5"/>
            <p:cNvSpPr>
              <a:spLocks noChangeShapeType="1"/>
            </p:cNvSpPr>
            <p:nvPr/>
          </p:nvSpPr>
          <p:spPr bwMode="auto">
            <a:xfrm>
              <a:off x="1104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45" name="Text Box 9"/>
            <p:cNvSpPr txBox="1">
              <a:spLocks noChangeArrowheads="1"/>
            </p:cNvSpPr>
            <p:nvPr/>
          </p:nvSpPr>
          <p:spPr bwMode="auto">
            <a:xfrm>
              <a:off x="960" y="2208"/>
              <a:ext cx="396" cy="2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600">
                  <a:latin typeface="Times New Roman" panose="02020603050405020304" pitchFamily="18" charset="0"/>
                </a:rPr>
                <a:t>Send</a:t>
              </a:r>
            </a:p>
          </p:txBody>
        </p:sp>
      </p:grpSp>
      <p:grpSp>
        <p:nvGrpSpPr>
          <p:cNvPr id="39958" name="Group 22"/>
          <p:cNvGrpSpPr>
            <a:grpSpLocks/>
          </p:cNvGrpSpPr>
          <p:nvPr/>
        </p:nvGrpSpPr>
        <p:grpSpPr bwMode="auto">
          <a:xfrm>
            <a:off x="3124200" y="1752600"/>
            <a:ext cx="715963" cy="2065338"/>
            <a:chOff x="1968" y="1104"/>
            <a:chExt cx="451" cy="1301"/>
          </a:xfrm>
        </p:grpSpPr>
        <p:sp>
          <p:nvSpPr>
            <p:cNvPr id="39944" name="Line 8"/>
            <p:cNvSpPr>
              <a:spLocks noChangeShapeType="1"/>
            </p:cNvSpPr>
            <p:nvPr/>
          </p:nvSpPr>
          <p:spPr bwMode="auto">
            <a:xfrm>
              <a:off x="2160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46" name="Text Box 10"/>
            <p:cNvSpPr txBox="1">
              <a:spLocks noChangeArrowheads="1"/>
            </p:cNvSpPr>
            <p:nvPr/>
          </p:nvSpPr>
          <p:spPr bwMode="auto">
            <a:xfrm>
              <a:off x="1968" y="2208"/>
              <a:ext cx="451" cy="1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200">
                  <a:latin typeface="Times New Roman" panose="02020603050405020304" pitchFamily="18" charset="0"/>
                </a:rPr>
                <a:t>Receive</a:t>
              </a:r>
            </a:p>
          </p:txBody>
        </p:sp>
      </p:grpSp>
      <p:sp>
        <p:nvSpPr>
          <p:cNvPr id="39947" name="Line 11"/>
          <p:cNvSpPr>
            <a:spLocks noChangeShapeType="1"/>
          </p:cNvSpPr>
          <p:nvPr/>
        </p:nvSpPr>
        <p:spPr bwMode="auto">
          <a:xfrm>
            <a:off x="2133600" y="36576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39962" name="Group 26"/>
          <p:cNvGrpSpPr>
            <a:grpSpLocks/>
          </p:cNvGrpSpPr>
          <p:nvPr/>
        </p:nvGrpSpPr>
        <p:grpSpPr bwMode="auto">
          <a:xfrm>
            <a:off x="5334000" y="3810000"/>
            <a:ext cx="1676400" cy="1828800"/>
            <a:chOff x="3360" y="2400"/>
            <a:chExt cx="1056" cy="1152"/>
          </a:xfrm>
        </p:grpSpPr>
        <p:sp>
          <p:nvSpPr>
            <p:cNvPr id="39951" name="Line 15"/>
            <p:cNvSpPr>
              <a:spLocks noChangeShapeType="1"/>
            </p:cNvSpPr>
            <p:nvPr/>
          </p:nvSpPr>
          <p:spPr bwMode="auto">
            <a:xfrm>
              <a:off x="4416" y="2400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52" name="Line 16"/>
            <p:cNvSpPr>
              <a:spLocks noChangeShapeType="1"/>
            </p:cNvSpPr>
            <p:nvPr/>
          </p:nvSpPr>
          <p:spPr bwMode="auto">
            <a:xfrm>
              <a:off x="3360" y="2448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9959" name="Group 23"/>
          <p:cNvGrpSpPr>
            <a:grpSpLocks/>
          </p:cNvGrpSpPr>
          <p:nvPr/>
        </p:nvGrpSpPr>
        <p:grpSpPr bwMode="auto">
          <a:xfrm>
            <a:off x="5105400" y="1752600"/>
            <a:ext cx="628650" cy="2127250"/>
            <a:chOff x="3216" y="1104"/>
            <a:chExt cx="396" cy="1340"/>
          </a:xfrm>
        </p:grpSpPr>
        <p:sp>
          <p:nvSpPr>
            <p:cNvPr id="39950" name="Line 14"/>
            <p:cNvSpPr>
              <a:spLocks noChangeShapeType="1"/>
            </p:cNvSpPr>
            <p:nvPr/>
          </p:nvSpPr>
          <p:spPr bwMode="auto">
            <a:xfrm>
              <a:off x="3360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54" name="Text Box 18"/>
            <p:cNvSpPr txBox="1">
              <a:spLocks noChangeArrowheads="1"/>
            </p:cNvSpPr>
            <p:nvPr/>
          </p:nvSpPr>
          <p:spPr bwMode="auto">
            <a:xfrm>
              <a:off x="3216" y="2208"/>
              <a:ext cx="396" cy="2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600">
                  <a:latin typeface="Times New Roman" panose="02020603050405020304" pitchFamily="18" charset="0"/>
                </a:rPr>
                <a:t>Send</a:t>
              </a:r>
            </a:p>
          </p:txBody>
        </p:sp>
      </p:grpSp>
      <p:grpSp>
        <p:nvGrpSpPr>
          <p:cNvPr id="39960" name="Group 24"/>
          <p:cNvGrpSpPr>
            <a:grpSpLocks/>
          </p:cNvGrpSpPr>
          <p:nvPr/>
        </p:nvGrpSpPr>
        <p:grpSpPr bwMode="auto">
          <a:xfrm>
            <a:off x="6705600" y="1752600"/>
            <a:ext cx="715963" cy="2065338"/>
            <a:chOff x="4224" y="1104"/>
            <a:chExt cx="451" cy="1301"/>
          </a:xfrm>
        </p:grpSpPr>
        <p:sp>
          <p:nvSpPr>
            <p:cNvPr id="39953" name="Line 17"/>
            <p:cNvSpPr>
              <a:spLocks noChangeShapeType="1"/>
            </p:cNvSpPr>
            <p:nvPr/>
          </p:nvSpPr>
          <p:spPr bwMode="auto">
            <a:xfrm>
              <a:off x="4416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9955" name="Text Box 19"/>
            <p:cNvSpPr txBox="1">
              <a:spLocks noChangeArrowheads="1"/>
            </p:cNvSpPr>
            <p:nvPr/>
          </p:nvSpPr>
          <p:spPr bwMode="auto">
            <a:xfrm>
              <a:off x="4224" y="2208"/>
              <a:ext cx="451" cy="1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200">
                  <a:latin typeface="Times New Roman" panose="02020603050405020304" pitchFamily="18" charset="0"/>
                </a:rPr>
                <a:t>Receive</a:t>
              </a:r>
            </a:p>
          </p:txBody>
        </p:sp>
      </p:grpSp>
      <p:sp>
        <p:nvSpPr>
          <p:cNvPr id="39956" name="Line 20"/>
          <p:cNvSpPr>
            <a:spLocks noChangeShapeType="1"/>
          </p:cNvSpPr>
          <p:nvPr/>
        </p:nvSpPr>
        <p:spPr bwMode="auto">
          <a:xfrm>
            <a:off x="5715000" y="36576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7" grpId="0" animBg="1"/>
      <p:bldP spid="399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Message passing</a:t>
            </a:r>
            <a:br>
              <a:rPr lang="en-US" altLang="ja-JP"/>
            </a:br>
            <a:r>
              <a:rPr lang="ja-JP" altLang="en-US"/>
              <a:t>（</a:t>
            </a:r>
            <a:r>
              <a:rPr lang="en-US" altLang="ja-JP"/>
              <a:t>with buffer</a:t>
            </a:r>
            <a:r>
              <a:rPr lang="ja-JP" altLang="en-US"/>
              <a:t>）</a:t>
            </a:r>
          </a:p>
        </p:txBody>
      </p:sp>
      <p:sp>
        <p:nvSpPr>
          <p:cNvPr id="93187" name="Line 3"/>
          <p:cNvSpPr>
            <a:spLocks noChangeShapeType="1"/>
          </p:cNvSpPr>
          <p:nvPr/>
        </p:nvSpPr>
        <p:spPr bwMode="auto">
          <a:xfrm>
            <a:off x="3429000" y="38100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1752600" y="38862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93189" name="Group 5"/>
          <p:cNvGrpSpPr>
            <a:grpSpLocks/>
          </p:cNvGrpSpPr>
          <p:nvPr/>
        </p:nvGrpSpPr>
        <p:grpSpPr bwMode="auto">
          <a:xfrm>
            <a:off x="1524000" y="1752600"/>
            <a:ext cx="628650" cy="2127250"/>
            <a:chOff x="960" y="1104"/>
            <a:chExt cx="396" cy="1340"/>
          </a:xfrm>
        </p:grpSpPr>
        <p:sp>
          <p:nvSpPr>
            <p:cNvPr id="93190" name="Line 6"/>
            <p:cNvSpPr>
              <a:spLocks noChangeShapeType="1"/>
            </p:cNvSpPr>
            <p:nvPr/>
          </p:nvSpPr>
          <p:spPr bwMode="auto">
            <a:xfrm>
              <a:off x="1104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91" name="Text Box 7"/>
            <p:cNvSpPr txBox="1">
              <a:spLocks noChangeArrowheads="1"/>
            </p:cNvSpPr>
            <p:nvPr/>
          </p:nvSpPr>
          <p:spPr bwMode="auto">
            <a:xfrm>
              <a:off x="960" y="2208"/>
              <a:ext cx="396" cy="2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600">
                  <a:latin typeface="Times New Roman" panose="02020603050405020304" pitchFamily="18" charset="0"/>
                </a:rPr>
                <a:t>Send</a:t>
              </a:r>
            </a:p>
          </p:txBody>
        </p:sp>
      </p:grpSp>
      <p:grpSp>
        <p:nvGrpSpPr>
          <p:cNvPr id="93192" name="Group 8"/>
          <p:cNvGrpSpPr>
            <a:grpSpLocks/>
          </p:cNvGrpSpPr>
          <p:nvPr/>
        </p:nvGrpSpPr>
        <p:grpSpPr bwMode="auto">
          <a:xfrm>
            <a:off x="3124200" y="1752600"/>
            <a:ext cx="715963" cy="2065338"/>
            <a:chOff x="1968" y="1104"/>
            <a:chExt cx="451" cy="1301"/>
          </a:xfrm>
        </p:grpSpPr>
        <p:sp>
          <p:nvSpPr>
            <p:cNvPr id="93193" name="Line 9"/>
            <p:cNvSpPr>
              <a:spLocks noChangeShapeType="1"/>
            </p:cNvSpPr>
            <p:nvPr/>
          </p:nvSpPr>
          <p:spPr bwMode="auto">
            <a:xfrm>
              <a:off x="2160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94" name="Text Box 10"/>
            <p:cNvSpPr txBox="1">
              <a:spLocks noChangeArrowheads="1"/>
            </p:cNvSpPr>
            <p:nvPr/>
          </p:nvSpPr>
          <p:spPr bwMode="auto">
            <a:xfrm>
              <a:off x="1968" y="2208"/>
              <a:ext cx="451" cy="1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200">
                  <a:latin typeface="Times New Roman" panose="02020603050405020304" pitchFamily="18" charset="0"/>
                </a:rPr>
                <a:t>Receive</a:t>
              </a:r>
            </a:p>
          </p:txBody>
        </p:sp>
      </p:grpSp>
      <p:sp>
        <p:nvSpPr>
          <p:cNvPr id="93195" name="Line 11"/>
          <p:cNvSpPr>
            <a:spLocks noChangeShapeType="1"/>
          </p:cNvSpPr>
          <p:nvPr/>
        </p:nvSpPr>
        <p:spPr bwMode="auto">
          <a:xfrm>
            <a:off x="7010400" y="38100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196" name="Line 12"/>
          <p:cNvSpPr>
            <a:spLocks noChangeShapeType="1"/>
          </p:cNvSpPr>
          <p:nvPr/>
        </p:nvSpPr>
        <p:spPr bwMode="auto">
          <a:xfrm>
            <a:off x="5334000" y="38862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93197" name="Group 13"/>
          <p:cNvGrpSpPr>
            <a:grpSpLocks/>
          </p:cNvGrpSpPr>
          <p:nvPr/>
        </p:nvGrpSpPr>
        <p:grpSpPr bwMode="auto">
          <a:xfrm>
            <a:off x="5105400" y="1752600"/>
            <a:ext cx="628650" cy="2127250"/>
            <a:chOff x="3216" y="1104"/>
            <a:chExt cx="396" cy="1340"/>
          </a:xfrm>
        </p:grpSpPr>
        <p:sp>
          <p:nvSpPr>
            <p:cNvPr id="93198" name="Line 14"/>
            <p:cNvSpPr>
              <a:spLocks noChangeShapeType="1"/>
            </p:cNvSpPr>
            <p:nvPr/>
          </p:nvSpPr>
          <p:spPr bwMode="auto">
            <a:xfrm>
              <a:off x="3360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199" name="Text Box 15"/>
            <p:cNvSpPr txBox="1">
              <a:spLocks noChangeArrowheads="1"/>
            </p:cNvSpPr>
            <p:nvPr/>
          </p:nvSpPr>
          <p:spPr bwMode="auto">
            <a:xfrm>
              <a:off x="3216" y="2208"/>
              <a:ext cx="396" cy="2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600">
                  <a:latin typeface="Times New Roman" panose="02020603050405020304" pitchFamily="18" charset="0"/>
                </a:rPr>
                <a:t>Send</a:t>
              </a:r>
            </a:p>
          </p:txBody>
        </p:sp>
      </p:grpSp>
      <p:grpSp>
        <p:nvGrpSpPr>
          <p:cNvPr id="93200" name="Group 16"/>
          <p:cNvGrpSpPr>
            <a:grpSpLocks/>
          </p:cNvGrpSpPr>
          <p:nvPr/>
        </p:nvGrpSpPr>
        <p:grpSpPr bwMode="auto">
          <a:xfrm>
            <a:off x="6705600" y="1752600"/>
            <a:ext cx="715963" cy="2065338"/>
            <a:chOff x="4224" y="1104"/>
            <a:chExt cx="451" cy="1301"/>
          </a:xfrm>
        </p:grpSpPr>
        <p:sp>
          <p:nvSpPr>
            <p:cNvPr id="93201" name="Line 17"/>
            <p:cNvSpPr>
              <a:spLocks noChangeShapeType="1"/>
            </p:cNvSpPr>
            <p:nvPr/>
          </p:nvSpPr>
          <p:spPr bwMode="auto">
            <a:xfrm>
              <a:off x="4416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02" name="Text Box 18"/>
            <p:cNvSpPr txBox="1">
              <a:spLocks noChangeArrowheads="1"/>
            </p:cNvSpPr>
            <p:nvPr/>
          </p:nvSpPr>
          <p:spPr bwMode="auto">
            <a:xfrm>
              <a:off x="4224" y="2208"/>
              <a:ext cx="451" cy="1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200">
                  <a:latin typeface="Times New Roman" panose="02020603050405020304" pitchFamily="18" charset="0"/>
                </a:rPr>
                <a:t>Receive</a:t>
              </a:r>
            </a:p>
          </p:txBody>
        </p:sp>
      </p:grpSp>
      <p:grpSp>
        <p:nvGrpSpPr>
          <p:cNvPr id="93203" name="Group 19"/>
          <p:cNvGrpSpPr>
            <a:grpSpLocks/>
          </p:cNvGrpSpPr>
          <p:nvPr/>
        </p:nvGrpSpPr>
        <p:grpSpPr bwMode="auto">
          <a:xfrm>
            <a:off x="2133600" y="3505200"/>
            <a:ext cx="914400" cy="304800"/>
            <a:chOff x="1344" y="2208"/>
            <a:chExt cx="576" cy="192"/>
          </a:xfrm>
        </p:grpSpPr>
        <p:sp>
          <p:nvSpPr>
            <p:cNvPr id="93204" name="Line 20"/>
            <p:cNvSpPr>
              <a:spLocks noChangeShapeType="1"/>
            </p:cNvSpPr>
            <p:nvPr/>
          </p:nvSpPr>
          <p:spPr bwMode="auto">
            <a:xfrm>
              <a:off x="1344" y="2304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05" name="Rectangle 21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93206" name="Group 22"/>
          <p:cNvGrpSpPr>
            <a:grpSpLocks/>
          </p:cNvGrpSpPr>
          <p:nvPr/>
        </p:nvGrpSpPr>
        <p:grpSpPr bwMode="auto">
          <a:xfrm>
            <a:off x="5791200" y="3505200"/>
            <a:ext cx="914400" cy="304800"/>
            <a:chOff x="1344" y="2208"/>
            <a:chExt cx="576" cy="192"/>
          </a:xfrm>
        </p:grpSpPr>
        <p:sp>
          <p:nvSpPr>
            <p:cNvPr id="93207" name="Line 23"/>
            <p:cNvSpPr>
              <a:spLocks noChangeShapeType="1"/>
            </p:cNvSpPr>
            <p:nvPr/>
          </p:nvSpPr>
          <p:spPr bwMode="auto">
            <a:xfrm>
              <a:off x="1344" y="2304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208" name="Rectangle 24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93209" name="Oval 25"/>
          <p:cNvSpPr>
            <a:spLocks noChangeArrowheads="1"/>
          </p:cNvSpPr>
          <p:nvPr/>
        </p:nvSpPr>
        <p:spPr bwMode="auto">
          <a:xfrm>
            <a:off x="2819400" y="3581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3210" name="Oval 26"/>
          <p:cNvSpPr>
            <a:spLocks noChangeArrowheads="1"/>
          </p:cNvSpPr>
          <p:nvPr/>
        </p:nvSpPr>
        <p:spPr bwMode="auto">
          <a:xfrm>
            <a:off x="6477000" y="3581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animBg="1"/>
      <p:bldP spid="93188" grpId="0" animBg="1"/>
      <p:bldP spid="93195" grpId="0" animBg="1"/>
      <p:bldP spid="93196" grpId="0" animBg="1"/>
      <p:bldP spid="93209" grpId="0" animBg="1"/>
      <p:bldP spid="932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Message passing</a:t>
            </a:r>
            <a:br>
              <a:rPr lang="en-US" altLang="ja-JP"/>
            </a:br>
            <a:r>
              <a:rPr lang="ja-JP" altLang="en-US"/>
              <a:t>（</a:t>
            </a:r>
            <a:r>
              <a:rPr lang="en-US" altLang="ja-JP"/>
              <a:t>non-blocking</a:t>
            </a:r>
            <a:r>
              <a:rPr lang="ja-JP" altLang="en-US"/>
              <a:t>）</a:t>
            </a:r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>
            <a:off x="4389438" y="38100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2713038" y="3886200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42000" name="Group 16"/>
          <p:cNvGrpSpPr>
            <a:grpSpLocks/>
          </p:cNvGrpSpPr>
          <p:nvPr/>
        </p:nvGrpSpPr>
        <p:grpSpPr bwMode="auto">
          <a:xfrm>
            <a:off x="2484438" y="1752600"/>
            <a:ext cx="628650" cy="2127250"/>
            <a:chOff x="3216" y="1104"/>
            <a:chExt cx="396" cy="1340"/>
          </a:xfrm>
        </p:grpSpPr>
        <p:sp>
          <p:nvSpPr>
            <p:cNvPr id="42001" name="Line 17"/>
            <p:cNvSpPr>
              <a:spLocks noChangeShapeType="1"/>
            </p:cNvSpPr>
            <p:nvPr/>
          </p:nvSpPr>
          <p:spPr bwMode="auto">
            <a:xfrm>
              <a:off x="3360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02" name="Text Box 18"/>
            <p:cNvSpPr txBox="1">
              <a:spLocks noChangeArrowheads="1"/>
            </p:cNvSpPr>
            <p:nvPr/>
          </p:nvSpPr>
          <p:spPr bwMode="auto">
            <a:xfrm>
              <a:off x="3216" y="2208"/>
              <a:ext cx="396" cy="23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600">
                  <a:latin typeface="Times New Roman" panose="02020603050405020304" pitchFamily="18" charset="0"/>
                </a:rPr>
                <a:t>Send</a:t>
              </a:r>
            </a:p>
          </p:txBody>
        </p:sp>
      </p:grpSp>
      <p:grpSp>
        <p:nvGrpSpPr>
          <p:cNvPr id="42003" name="Group 19"/>
          <p:cNvGrpSpPr>
            <a:grpSpLocks/>
          </p:cNvGrpSpPr>
          <p:nvPr/>
        </p:nvGrpSpPr>
        <p:grpSpPr bwMode="auto">
          <a:xfrm>
            <a:off x="4084638" y="1752600"/>
            <a:ext cx="715962" cy="2065338"/>
            <a:chOff x="4224" y="1104"/>
            <a:chExt cx="451" cy="1301"/>
          </a:xfrm>
        </p:grpSpPr>
        <p:sp>
          <p:nvSpPr>
            <p:cNvPr id="42004" name="Line 20"/>
            <p:cNvSpPr>
              <a:spLocks noChangeShapeType="1"/>
            </p:cNvSpPr>
            <p:nvPr/>
          </p:nvSpPr>
          <p:spPr bwMode="auto">
            <a:xfrm>
              <a:off x="4416" y="1104"/>
              <a:ext cx="0" cy="11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05" name="Text Box 21"/>
            <p:cNvSpPr txBox="1">
              <a:spLocks noChangeArrowheads="1"/>
            </p:cNvSpPr>
            <p:nvPr/>
          </p:nvSpPr>
          <p:spPr bwMode="auto">
            <a:xfrm>
              <a:off x="4224" y="2208"/>
              <a:ext cx="451" cy="19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ja-JP" sz="1200">
                  <a:latin typeface="Times New Roman" panose="02020603050405020304" pitchFamily="18" charset="0"/>
                </a:rPr>
                <a:t>Receive</a:t>
              </a:r>
            </a:p>
          </p:txBody>
        </p:sp>
      </p:grpSp>
      <p:grpSp>
        <p:nvGrpSpPr>
          <p:cNvPr id="42009" name="Group 25"/>
          <p:cNvGrpSpPr>
            <a:grpSpLocks/>
          </p:cNvGrpSpPr>
          <p:nvPr/>
        </p:nvGrpSpPr>
        <p:grpSpPr bwMode="auto">
          <a:xfrm>
            <a:off x="3170238" y="3505200"/>
            <a:ext cx="914400" cy="304800"/>
            <a:chOff x="1344" y="2208"/>
            <a:chExt cx="576" cy="192"/>
          </a:xfrm>
        </p:grpSpPr>
        <p:sp>
          <p:nvSpPr>
            <p:cNvPr id="42010" name="Line 26"/>
            <p:cNvSpPr>
              <a:spLocks noChangeShapeType="1"/>
            </p:cNvSpPr>
            <p:nvPr/>
          </p:nvSpPr>
          <p:spPr bwMode="auto">
            <a:xfrm>
              <a:off x="1344" y="2304"/>
              <a:ext cx="3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2011" name="Rectangle 27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42013" name="Oval 29"/>
          <p:cNvSpPr>
            <a:spLocks noChangeArrowheads="1"/>
          </p:cNvSpPr>
          <p:nvPr/>
        </p:nvSpPr>
        <p:spPr bwMode="auto">
          <a:xfrm>
            <a:off x="3856038" y="35814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4" name="AutoShape 30"/>
          <p:cNvSpPr>
            <a:spLocks noChangeArrowheads="1"/>
          </p:cNvSpPr>
          <p:nvPr/>
        </p:nvSpPr>
        <p:spPr bwMode="auto">
          <a:xfrm>
            <a:off x="3967163" y="3213100"/>
            <a:ext cx="1368425" cy="720725"/>
          </a:xfrm>
          <a:prstGeom prst="roundRect">
            <a:avLst>
              <a:gd name="adj" fmla="val 16667"/>
            </a:avLst>
          </a:prstGeom>
          <a:solidFill>
            <a:srgbClr val="CCFF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b="1"/>
              <a:t>Other Job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8" grpId="0" animBg="1"/>
      <p:bldP spid="41999" grpId="0" animBg="1"/>
      <p:bldP spid="42013" grpId="0" animBg="1"/>
      <p:bldP spid="42014" grpId="0" animBg="1"/>
      <p:bldP spid="4201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PVM (Parallel</a:t>
            </a:r>
            <a:r>
              <a:rPr lang="ja-JP" altLang="en-US"/>
              <a:t>　</a:t>
            </a:r>
            <a:r>
              <a:rPr lang="en-US" altLang="ja-JP"/>
              <a:t>Virtual</a:t>
            </a:r>
            <a:r>
              <a:rPr lang="ja-JP" altLang="en-US"/>
              <a:t>　</a:t>
            </a:r>
            <a:r>
              <a:rPr lang="en-US" altLang="ja-JP"/>
              <a:t>Machine)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A buffer is provided for a sender.</a:t>
            </a:r>
          </a:p>
          <a:p>
            <a:r>
              <a:rPr lang="en-US" altLang="ja-JP"/>
              <a:t>Both blocking/non-blocking receive is provided.</a:t>
            </a:r>
          </a:p>
          <a:p>
            <a:r>
              <a:rPr lang="en-US" altLang="ja-JP"/>
              <a:t>Barrier synchronization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MPI</a:t>
            </a:r>
            <a:br>
              <a:rPr lang="en-US" altLang="ja-JP"/>
            </a:br>
            <a:r>
              <a:rPr lang="en-US" altLang="ja-JP"/>
              <a:t>(Message</a:t>
            </a:r>
            <a:r>
              <a:rPr lang="ja-JP" altLang="en-US"/>
              <a:t>　</a:t>
            </a:r>
            <a:r>
              <a:rPr lang="en-US" altLang="ja-JP"/>
              <a:t>Passing</a:t>
            </a:r>
            <a:r>
              <a:rPr lang="ja-JP" altLang="en-US"/>
              <a:t>　</a:t>
            </a:r>
            <a:r>
              <a:rPr lang="en-US" altLang="ja-JP"/>
              <a:t>Interface)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30725"/>
          </a:xfrm>
        </p:spPr>
        <p:txBody>
          <a:bodyPr/>
          <a:lstStyle/>
          <a:p>
            <a:r>
              <a:rPr lang="en-US" altLang="ja-JP"/>
              <a:t>Superset of the PVM for 1 to 1 communication.</a:t>
            </a:r>
          </a:p>
          <a:p>
            <a:r>
              <a:rPr lang="en-US" altLang="ja-JP"/>
              <a:t>Group communication</a:t>
            </a:r>
          </a:p>
          <a:p>
            <a:r>
              <a:rPr lang="en-US" altLang="ja-JP"/>
              <a:t>Various communication is supported.</a:t>
            </a:r>
          </a:p>
          <a:p>
            <a:r>
              <a:rPr lang="en-US" altLang="ja-JP"/>
              <a:t>Error check with communication tag.</a:t>
            </a:r>
          </a:p>
          <a:p>
            <a:r>
              <a:rPr lang="en-US" altLang="ja-JP"/>
              <a:t>Detail will be introduced later.</a:t>
            </a:r>
            <a:endParaRPr lang="en-US" altLang="ja-JP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800" b="1"/>
              <a:t>Programming style using MPI</a:t>
            </a:r>
            <a:br>
              <a:rPr lang="en-US" altLang="ja-JP" sz="3800" b="1"/>
            </a:br>
            <a:endParaRPr lang="en-US" altLang="ja-JP" sz="3800" b="1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SPMD (Single Program Multiple Data Streams) </a:t>
            </a:r>
          </a:p>
          <a:p>
            <a:pPr lvl="1"/>
            <a:r>
              <a:rPr lang="en-US" altLang="ja-JP"/>
              <a:t>Multiple processes executes the same program.</a:t>
            </a:r>
          </a:p>
          <a:p>
            <a:pPr lvl="1"/>
            <a:r>
              <a:rPr lang="en-US" altLang="ja-JP"/>
              <a:t>Independent processing is done based on  the process number.</a:t>
            </a:r>
          </a:p>
          <a:p>
            <a:r>
              <a:rPr lang="en-US" altLang="ja-JP"/>
              <a:t>Program execution using MPI</a:t>
            </a:r>
          </a:p>
          <a:p>
            <a:pPr lvl="1"/>
            <a:r>
              <a:rPr lang="en-US" altLang="ja-JP"/>
              <a:t>Specified number of processes are generated.</a:t>
            </a:r>
          </a:p>
          <a:p>
            <a:pPr lvl="1"/>
            <a:r>
              <a:rPr lang="en-US" altLang="ja-JP"/>
              <a:t>They are distributed to each node of the NORA machine or PC cluster.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1143</TotalTime>
  <Words>1062</Words>
  <Application>Microsoft Office PowerPoint</Application>
  <PresentationFormat>画面に合わせる (4:3)</PresentationFormat>
  <Paragraphs>227</Paragraphs>
  <Slides>24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3" baseType="lpstr">
      <vt:lpstr>ＭＳ Ｐゴシック</vt:lpstr>
      <vt:lpstr>ＭＳ Ｐ明朝</vt:lpstr>
      <vt:lpstr>Arial</vt:lpstr>
      <vt:lpstr>Courier New</vt:lpstr>
      <vt:lpstr>Garamond</vt:lpstr>
      <vt:lpstr>Times New Roman</vt:lpstr>
      <vt:lpstr>Verdana</vt:lpstr>
      <vt:lpstr>Wingdings</vt:lpstr>
      <vt:lpstr>Edge</vt:lpstr>
      <vt:lpstr>Message Passing Programming Model</vt:lpstr>
      <vt:lpstr>Shared memory model vs．Message passing model</vt:lpstr>
      <vt:lpstr>Message Passing Model</vt:lpstr>
      <vt:lpstr>Message passing （Blocking: randezvous）</vt:lpstr>
      <vt:lpstr>Message passing （with buffer）</vt:lpstr>
      <vt:lpstr>Message passing （non-blocking）</vt:lpstr>
      <vt:lpstr>PVM (Parallel　Virtual　Machine)</vt:lpstr>
      <vt:lpstr>MPI (Message　Passing　Interface)</vt:lpstr>
      <vt:lpstr>Programming style using MPI </vt:lpstr>
      <vt:lpstr>Communication methods</vt:lpstr>
      <vt:lpstr>Fundamental MPI functions</vt:lpstr>
      <vt:lpstr>Other MPI functions</vt:lpstr>
      <vt:lpstr>An Example</vt:lpstr>
      <vt:lpstr>Initialize and Terminate</vt:lpstr>
      <vt:lpstr>Commincator functions</vt:lpstr>
      <vt:lpstr>MPI_Send</vt:lpstr>
      <vt:lpstr>MPI_Recv</vt:lpstr>
      <vt:lpstr>MPI_Bcast</vt:lpstr>
      <vt:lpstr>datatype and count </vt:lpstr>
      <vt:lpstr>Account and setup</vt:lpstr>
      <vt:lpstr>Compile and Execution</vt:lpstr>
      <vt:lpstr>Excise</vt:lpstr>
      <vt:lpstr>Hint</vt:lpstr>
      <vt:lpstr>Report</vt:lpstr>
    </vt:vector>
  </TitlesOfParts>
  <Company>慶應義塾大学理工学部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NUMAの構成</dc:title>
  <dc:creator>情報工学科</dc:creator>
  <cp:lastModifiedBy>hunga</cp:lastModifiedBy>
  <cp:revision>46</cp:revision>
  <dcterms:created xsi:type="dcterms:W3CDTF">1998-11-10T14:23:07Z</dcterms:created>
  <dcterms:modified xsi:type="dcterms:W3CDTF">2015-05-19T07:57:52Z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hunga@aa.cs.keio.ac.jp</vt:lpwstr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\\SIRIUS\hunga\</vt:lpwstr>
  </property>
</Properties>
</file>