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61" r:id="rId5"/>
    <p:sldId id="264" r:id="rId6"/>
    <p:sldId id="269" r:id="rId7"/>
    <p:sldId id="265" r:id="rId8"/>
    <p:sldId id="258" r:id="rId9"/>
    <p:sldId id="259" r:id="rId10"/>
    <p:sldId id="27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45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9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8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34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2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4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87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7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97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28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DBCAD-A500-47D7-98C9-674BBB48D37B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A0F7E-BAAA-402F-97E0-77F10D69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74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unga@am.ics.keio.ac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コンピュータアーキテクチャ</a:t>
            </a:r>
            <a:br>
              <a:rPr lang="en-US" altLang="ja-JP" dirty="0"/>
            </a:br>
            <a:r>
              <a:rPr lang="ja-JP" altLang="en-US" dirty="0"/>
              <a:t>設計コンテスト</a:t>
            </a:r>
            <a:r>
              <a:rPr lang="en-US" altLang="ja-JP" dirty="0"/>
              <a:t>2020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天野英晴</a:t>
            </a:r>
          </a:p>
        </p:txBody>
      </p:sp>
    </p:spTree>
    <p:extLst>
      <p:ext uri="{BB962C8B-B14F-4D97-AF65-F5344CB8AC3E}">
        <p14:creationId xmlns:p14="http://schemas.microsoft.com/office/powerpoint/2010/main" val="122635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87C41A-AE3D-4A46-8E17-581EC65F6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高速化のヒント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B0FE23-8B77-4DBE-A7FD-FEBD96F9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コードスケジュールだけでかなりのストールを取り除くことができる</a:t>
            </a:r>
            <a:endParaRPr kumimoji="1" lang="en-US" altLang="ja-JP" dirty="0"/>
          </a:p>
          <a:p>
            <a:r>
              <a:rPr kumimoji="1" lang="en-US" altLang="ja-JP" dirty="0"/>
              <a:t>Predict</a:t>
            </a:r>
            <a:r>
              <a:rPr kumimoji="1" lang="ja-JP" altLang="en-US" dirty="0"/>
              <a:t> </a:t>
            </a:r>
            <a:r>
              <a:rPr kumimoji="1" lang="en-US" altLang="ja-JP" dirty="0"/>
              <a:t>Not</a:t>
            </a:r>
            <a:r>
              <a:rPr kumimoji="1" lang="ja-JP" altLang="en-US" dirty="0"/>
              <a:t> </a:t>
            </a:r>
            <a:r>
              <a:rPr kumimoji="1" lang="en-US" altLang="ja-JP" dirty="0"/>
              <a:t>Taken</a:t>
            </a:r>
            <a:r>
              <a:rPr lang="ja-JP" altLang="en-US" dirty="0"/>
              <a:t>は、</a:t>
            </a:r>
            <a:r>
              <a:rPr lang="en-US" altLang="ja-JP" dirty="0"/>
              <a:t>grade</a:t>
            </a:r>
            <a:r>
              <a:rPr lang="ja-JP" altLang="en-US" dirty="0"/>
              <a:t>には効果がある</a:t>
            </a:r>
            <a:endParaRPr lang="en-US" altLang="ja-JP" dirty="0"/>
          </a:p>
          <a:p>
            <a:r>
              <a:rPr kumimoji="1" lang="ja-JP" altLang="en-US" dirty="0"/>
              <a:t>遅延分岐を使うと、効果的に高速化可能だがスケジュールには十分注意のこと</a:t>
            </a:r>
            <a:endParaRPr kumimoji="1" lang="en-US" altLang="ja-JP" dirty="0"/>
          </a:p>
          <a:p>
            <a:pPr lvl="1"/>
            <a:r>
              <a:rPr lang="ja-JP" altLang="en-US" dirty="0"/>
              <a:t>遅延スロットに分岐命令を入れると、とんでもない挙動を示す</a:t>
            </a:r>
            <a:endParaRPr lang="en-US" altLang="ja-JP" dirty="0"/>
          </a:p>
          <a:p>
            <a:r>
              <a:rPr lang="ja-JP" altLang="en-US" dirty="0"/>
              <a:t>今年は</a:t>
            </a:r>
            <a:r>
              <a:rPr lang="en-US" altLang="ja-JP" dirty="0"/>
              <a:t>RISC-V</a:t>
            </a:r>
            <a:r>
              <a:rPr lang="ja-JP" altLang="en-US" dirty="0"/>
              <a:t>を使った初めてのコンテストなので、スーパースカラや</a:t>
            </a:r>
            <a:r>
              <a:rPr lang="en-US" altLang="ja-JP" dirty="0"/>
              <a:t>VLIW</a:t>
            </a:r>
            <a:r>
              <a:rPr lang="ja-JP" altLang="en-US" dirty="0"/>
              <a:t>版は用意していない</a:t>
            </a:r>
            <a:endParaRPr lang="en-US" altLang="ja-JP" dirty="0"/>
          </a:p>
          <a:p>
            <a:pPr lvl="1"/>
            <a:r>
              <a:rPr lang="ja-JP" altLang="en-US" dirty="0"/>
              <a:t>間に合わなかった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874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48369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エネルギー遅延積で競う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73932"/>
            <a:ext cx="10515600" cy="5095679"/>
          </a:xfrm>
        </p:spPr>
        <p:txBody>
          <a:bodyPr>
            <a:normAutofit/>
          </a:bodyPr>
          <a:lstStyle/>
          <a:p>
            <a:r>
              <a:rPr lang="ja-JP" altLang="en-US" dirty="0"/>
              <a:t>エネルギーの要素を取り入れ、しかし性能重視の指標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エネルギー遅延積　を用いる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基本的なパイプライン処理</a:t>
            </a:r>
            <a:r>
              <a:rPr lang="en-US" altLang="ja-JP" dirty="0"/>
              <a:t>: </a:t>
            </a:r>
            <a:r>
              <a:rPr lang="ja-JP" altLang="en-US" dirty="0"/>
              <a:t> </a:t>
            </a:r>
            <a:r>
              <a:rPr lang="en-US" altLang="ja-JP" dirty="0"/>
              <a:t>base</a:t>
            </a:r>
          </a:p>
          <a:p>
            <a:pPr lvl="1"/>
            <a:r>
              <a:rPr lang="ja-JP" altLang="en-US" dirty="0"/>
              <a:t>基本的な</a:t>
            </a:r>
            <a:r>
              <a:rPr lang="en-US" altLang="ja-JP" dirty="0"/>
              <a:t>5</a:t>
            </a:r>
            <a:r>
              <a:rPr lang="ja-JP" altLang="en-US" dirty="0"/>
              <a:t>段パイプライン</a:t>
            </a:r>
            <a:endParaRPr lang="en-US" altLang="ja-JP" dirty="0"/>
          </a:p>
          <a:p>
            <a:r>
              <a:rPr kumimoji="1" lang="ja-JP" altLang="en-US" dirty="0"/>
              <a:t>改造した設計を基本設計に比べてどれだけ</a:t>
            </a:r>
            <a:r>
              <a:rPr lang="ja-JP" altLang="en-US" dirty="0"/>
              <a:t>エネルギー遅延積</a:t>
            </a:r>
            <a:r>
              <a:rPr kumimoji="1" lang="ja-JP" altLang="en-US" dirty="0"/>
              <a:t>が上がったかを競う。</a:t>
            </a:r>
            <a:endParaRPr lang="en-US" altLang="ja-JP" dirty="0"/>
          </a:p>
          <a:p>
            <a:r>
              <a:rPr kumimoji="1" lang="ja-JP" altLang="en-US" dirty="0"/>
              <a:t>メモリは命令、データ共に</a:t>
            </a:r>
            <a:r>
              <a:rPr kumimoji="1" lang="en-US" altLang="ja-JP" dirty="0"/>
              <a:t>2</a:t>
            </a:r>
            <a:r>
              <a:rPr lang="ja-JP" altLang="en-US" dirty="0"/>
              <a:t>バンク</a:t>
            </a:r>
            <a:r>
              <a:rPr kumimoji="1" lang="ja-JP" altLang="en-US" dirty="0"/>
              <a:t>利用可能とする。</a:t>
            </a:r>
          </a:p>
        </p:txBody>
      </p:sp>
    </p:spTree>
    <p:extLst>
      <p:ext uri="{BB962C8B-B14F-4D97-AF65-F5344CB8AC3E}">
        <p14:creationId xmlns:p14="http://schemas.microsoft.com/office/powerpoint/2010/main" val="96253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コンテストデザインキット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tar </a:t>
            </a:r>
            <a:r>
              <a:rPr lang="en-US" altLang="ja-JP" dirty="0" err="1"/>
              <a:t>xvf</a:t>
            </a:r>
            <a:r>
              <a:rPr lang="en-US" altLang="ja-JP" dirty="0"/>
              <a:t> contest20.tar</a:t>
            </a:r>
          </a:p>
          <a:p>
            <a:r>
              <a:rPr kumimoji="1" lang="en-US" altLang="ja-JP" dirty="0"/>
              <a:t>contest20/base</a:t>
            </a:r>
            <a:r>
              <a:rPr lang="ja-JP" altLang="en-US" dirty="0"/>
              <a:t>：</a:t>
            </a:r>
            <a:r>
              <a:rPr kumimoji="1" lang="en-US" altLang="ja-JP" dirty="0"/>
              <a:t>base processor</a:t>
            </a:r>
            <a:r>
              <a:rPr kumimoji="1" lang="ja-JP" altLang="en-US" dirty="0"/>
              <a:t>の設計キット→これは比較用</a:t>
            </a:r>
            <a:r>
              <a:rPr lang="ja-JP" altLang="en-US" dirty="0"/>
              <a:t>に使うので直接改造しないこと。</a:t>
            </a:r>
            <a:endParaRPr lang="en-US" altLang="ja-JP" dirty="0"/>
          </a:p>
          <a:p>
            <a:r>
              <a:rPr kumimoji="1" lang="en-US" altLang="ja-JP" dirty="0"/>
              <a:t>cd contest20</a:t>
            </a:r>
          </a:p>
          <a:p>
            <a:r>
              <a:rPr lang="en-US" altLang="ja-JP" dirty="0" err="1"/>
              <a:t>cp</a:t>
            </a:r>
            <a:r>
              <a:rPr lang="en-US" altLang="ja-JP" dirty="0"/>
              <a:t> base contest –r </a:t>
            </a:r>
            <a:r>
              <a:rPr lang="ja-JP" altLang="en-US" dirty="0"/>
              <a:t>でディレクトリごとコピーし、</a:t>
            </a:r>
            <a:r>
              <a:rPr lang="en-US" altLang="ja-JP" dirty="0"/>
              <a:t>contest</a:t>
            </a:r>
            <a:r>
              <a:rPr lang="ja-JP" altLang="en-US" dirty="0"/>
              <a:t>のディレクトリで作業を行うこと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046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ディレクトリ構造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355" y="2329132"/>
            <a:ext cx="51469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base,contest</a:t>
            </a:r>
            <a:r>
              <a:rPr kumimoji="1" lang="en-US" altLang="ja-JP" sz="2400" dirty="0"/>
              <a:t>:</a:t>
            </a:r>
          </a:p>
          <a:p>
            <a:r>
              <a:rPr lang="en-US" altLang="ja-JP" sz="2400" dirty="0" err="1"/>
              <a:t>mipse.v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alu.v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rfile.v</a:t>
            </a:r>
            <a:r>
              <a:rPr lang="ja-JP" altLang="en-US" sz="2400" dirty="0"/>
              <a:t>などハードウェアの</a:t>
            </a:r>
            <a:endParaRPr lang="en-US" altLang="ja-JP" sz="2400" dirty="0"/>
          </a:p>
          <a:p>
            <a:r>
              <a:rPr kumimoji="1" lang="ja-JP" altLang="en-US" sz="2400" dirty="0"/>
              <a:t>ディレクトリ</a:t>
            </a:r>
            <a:endParaRPr kumimoji="1" lang="en-US" altLang="ja-JP" sz="2400" dirty="0"/>
          </a:p>
          <a:p>
            <a:r>
              <a:rPr lang="en-US" altLang="ja-JP" sz="2400" dirty="0" err="1"/>
              <a:t>verilog</a:t>
            </a:r>
            <a:r>
              <a:rPr lang="ja-JP" altLang="en-US" sz="2400" dirty="0"/>
              <a:t>改造作業はここで行う</a:t>
            </a:r>
            <a:endParaRPr lang="en-US" altLang="ja-JP" sz="2400" dirty="0"/>
          </a:p>
          <a:p>
            <a:r>
              <a:rPr kumimoji="1" lang="ja-JP" altLang="en-US" sz="2400" dirty="0"/>
              <a:t>論理合成もここで行う</a:t>
            </a:r>
            <a:endParaRPr kumimoji="1"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35636" y="2409737"/>
            <a:ext cx="2915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prog_swap</a:t>
            </a:r>
            <a:r>
              <a:rPr kumimoji="1" lang="ja-JP" altLang="en-US" sz="2400" dirty="0"/>
              <a:t>　　</a:t>
            </a:r>
            <a:r>
              <a:rPr lang="en-US" altLang="ja-JP" sz="2400" dirty="0"/>
              <a:t>swap</a:t>
            </a:r>
            <a:r>
              <a:rPr kumimoji="1" lang="ja-JP" altLang="en-US" sz="2400" dirty="0"/>
              <a:t>用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35635" y="3093932"/>
            <a:ext cx="283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prog_</a:t>
            </a:r>
            <a:r>
              <a:rPr lang="en-US" altLang="ja-JP" sz="2400" dirty="0" err="1"/>
              <a:t>grade</a:t>
            </a:r>
            <a:r>
              <a:rPr kumimoji="1" lang="ja-JP" altLang="en-US" sz="2400" dirty="0"/>
              <a:t>　</a:t>
            </a:r>
            <a:r>
              <a:rPr lang="en-US" altLang="ja-JP" sz="2400" dirty="0"/>
              <a:t>grade</a:t>
            </a:r>
            <a:r>
              <a:rPr kumimoji="1" lang="ja-JP" altLang="en-US" sz="2400" dirty="0"/>
              <a:t>用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47832" y="1498696"/>
            <a:ext cx="3350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プログラム用ディレクトリ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80097" y="4703476"/>
            <a:ext cx="4782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プログラム変更作業はそれぞれのディレクトリで</a:t>
            </a:r>
            <a:endParaRPr kumimoji="1" lang="en-US" altLang="ja-JP" dirty="0"/>
          </a:p>
          <a:p>
            <a:r>
              <a:rPr lang="ja-JP" altLang="en-US" dirty="0"/>
              <a:t>行う。ハードウェアはシンボリックリンクを張って</a:t>
            </a:r>
            <a:endParaRPr lang="en-US" altLang="ja-JP" dirty="0"/>
          </a:p>
          <a:p>
            <a:r>
              <a:rPr kumimoji="1" lang="ja-JP" altLang="en-US" dirty="0"/>
              <a:t>あるので、上の階層で変更すること</a:t>
            </a:r>
          </a:p>
        </p:txBody>
      </p:sp>
    </p:spTree>
    <p:extLst>
      <p:ext uri="{BB962C8B-B14F-4D97-AF65-F5344CB8AC3E}">
        <p14:creationId xmlns:p14="http://schemas.microsoft.com/office/powerpoint/2010/main" val="54446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prog</a:t>
            </a:r>
            <a:r>
              <a:rPr lang="en-US" altLang="ja-JP" dirty="0" err="1"/>
              <a:t>_swap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18249"/>
            <a:ext cx="10515600" cy="4658714"/>
          </a:xfrm>
        </p:spPr>
        <p:txBody>
          <a:bodyPr>
            <a:normAutofit/>
          </a:bodyPr>
          <a:lstStyle/>
          <a:p>
            <a:r>
              <a:rPr lang="en-US" altLang="ja-JP" dirty="0"/>
              <a:t>0</a:t>
            </a:r>
            <a:r>
              <a:rPr lang="ja-JP" altLang="en-US" dirty="0"/>
              <a:t>番地から並んだ</a:t>
            </a:r>
            <a:r>
              <a:rPr lang="en-US" altLang="ja-JP" dirty="0"/>
              <a:t>100</a:t>
            </a:r>
            <a:r>
              <a:rPr lang="ja-JP" altLang="en-US" dirty="0"/>
              <a:t>個の数と</a:t>
            </a:r>
            <a:r>
              <a:rPr lang="en-US" altLang="ja-JP" dirty="0"/>
              <a:t>400</a:t>
            </a:r>
            <a:r>
              <a:rPr lang="ja-JP" altLang="en-US" dirty="0"/>
              <a:t>番地から並んだ</a:t>
            </a:r>
            <a:r>
              <a:rPr lang="en-US" altLang="ja-JP" dirty="0"/>
              <a:t>100</a:t>
            </a:r>
            <a:r>
              <a:rPr lang="ja-JP" altLang="en-US" dirty="0"/>
              <a:t>個の数を入れ替える。</a:t>
            </a:r>
            <a:endParaRPr kumimoji="1" lang="en-US" altLang="ja-JP" dirty="0"/>
          </a:p>
          <a:p>
            <a:r>
              <a:rPr kumimoji="1" lang="en-US" altLang="ja-JP" dirty="0" err="1"/>
              <a:t>Makefile</a:t>
            </a:r>
            <a:r>
              <a:rPr kumimoji="1" lang="ja-JP" altLang="en-US" dirty="0"/>
              <a:t>のコマンド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make test</a:t>
            </a:r>
            <a:r>
              <a:rPr lang="en-US" altLang="ja-JP" dirty="0"/>
              <a:t>: </a:t>
            </a:r>
            <a:r>
              <a:rPr lang="en-US" altLang="ja-JP" dirty="0" err="1"/>
              <a:t>iverilog</a:t>
            </a:r>
            <a:r>
              <a:rPr lang="ja-JP" altLang="en-US" dirty="0"/>
              <a:t>のコンパイル</a:t>
            </a:r>
            <a:endParaRPr lang="en-US" altLang="ja-JP" dirty="0"/>
          </a:p>
          <a:p>
            <a:pPr lvl="1"/>
            <a:r>
              <a:rPr kumimoji="1" lang="en-US" altLang="ja-JP" dirty="0"/>
              <a:t>make </a:t>
            </a:r>
            <a:r>
              <a:rPr lang="en-US" altLang="ja-JP" dirty="0"/>
              <a:t>swap</a:t>
            </a:r>
            <a:r>
              <a:rPr kumimoji="1" lang="en-US" altLang="ja-JP" dirty="0"/>
              <a:t>: swap.asm</a:t>
            </a:r>
            <a:r>
              <a:rPr kumimoji="1" lang="ja-JP" altLang="en-US" dirty="0"/>
              <a:t>のアセンブル</a:t>
            </a:r>
            <a:endParaRPr lang="en-US" altLang="ja-JP" dirty="0"/>
          </a:p>
          <a:p>
            <a:r>
              <a:rPr lang="en-US" altLang="ja-JP" dirty="0"/>
              <a:t>./test</a:t>
            </a:r>
            <a:r>
              <a:rPr lang="ja-JP" altLang="en-US" dirty="0"/>
              <a:t>で実行　実行結果は</a:t>
            </a:r>
            <a:r>
              <a:rPr lang="en-US" altLang="ja-JP" dirty="0"/>
              <a:t>result.dat</a:t>
            </a:r>
            <a:r>
              <a:rPr lang="ja-JP" altLang="en-US" dirty="0"/>
              <a:t>のファイルに吐き出される</a:t>
            </a:r>
            <a:endParaRPr lang="en-US" altLang="ja-JP" dirty="0"/>
          </a:p>
          <a:p>
            <a:r>
              <a:rPr lang="en-US" altLang="ja-JP" dirty="0"/>
              <a:t>diff </a:t>
            </a:r>
            <a:r>
              <a:rPr lang="en-US" altLang="ja-JP" dirty="0" err="1"/>
              <a:t>result.dat</a:t>
            </a:r>
            <a:r>
              <a:rPr lang="en-US" altLang="ja-JP" dirty="0"/>
              <a:t> answer</a:t>
            </a:r>
            <a:r>
              <a:rPr lang="ja-JP" altLang="en-US" dirty="0"/>
              <a:t>で答えと同じになったら正常動作している</a:t>
            </a:r>
            <a:endParaRPr lang="en-US" altLang="ja-JP" dirty="0"/>
          </a:p>
          <a:p>
            <a:r>
              <a:rPr kumimoji="1" lang="ja-JP" altLang="en-US" dirty="0"/>
              <a:t>実行クロック数、</a:t>
            </a:r>
            <a:r>
              <a:rPr lang="ja-JP" altLang="en-US" dirty="0"/>
              <a:t>ストール数を出力</a:t>
            </a:r>
            <a:endParaRPr lang="en-US" altLang="ja-JP" dirty="0"/>
          </a:p>
          <a:p>
            <a:r>
              <a:rPr lang="ja-JP" altLang="en-US" dirty="0"/>
              <a:t>メモリ転送機能</a:t>
            </a:r>
            <a:r>
              <a:rPr kumimoji="1" lang="ja-JP" altLang="en-US" dirty="0"/>
              <a:t>重視のプログラム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32855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prog</a:t>
            </a:r>
            <a:r>
              <a:rPr lang="en-US" altLang="ja-JP" dirty="0" err="1"/>
              <a:t>_grade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18249"/>
            <a:ext cx="10515600" cy="4658714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0</a:t>
            </a:r>
            <a:r>
              <a:rPr lang="ja-JP" altLang="en-US" dirty="0"/>
              <a:t>番地から並んだ</a:t>
            </a:r>
            <a:r>
              <a:rPr lang="en-US" altLang="ja-JP" dirty="0"/>
              <a:t>100</a:t>
            </a:r>
            <a:r>
              <a:rPr lang="ja-JP" altLang="en-US" dirty="0"/>
              <a:t>個の試験の得点から成績を付ける</a:t>
            </a:r>
            <a:endParaRPr lang="en-US" altLang="ja-JP" dirty="0"/>
          </a:p>
          <a:p>
            <a:pPr lvl="1"/>
            <a:r>
              <a:rPr kumimoji="1" lang="en-US" altLang="ja-JP" dirty="0"/>
              <a:t>85</a:t>
            </a:r>
            <a:r>
              <a:rPr kumimoji="1" lang="ja-JP" altLang="en-US" dirty="0"/>
              <a:t>点以上　</a:t>
            </a:r>
            <a:r>
              <a:rPr lang="en-US" altLang="ja-JP" dirty="0"/>
              <a:t>A(5)</a:t>
            </a:r>
          </a:p>
          <a:p>
            <a:pPr lvl="1"/>
            <a:r>
              <a:rPr kumimoji="1" lang="en-US" altLang="ja-JP" dirty="0"/>
              <a:t>60</a:t>
            </a:r>
            <a:r>
              <a:rPr kumimoji="1" lang="ja-JP" altLang="en-US" dirty="0"/>
              <a:t>点以上　</a:t>
            </a:r>
            <a:r>
              <a:rPr kumimoji="1" lang="en-US" altLang="ja-JP" dirty="0"/>
              <a:t>B(4)</a:t>
            </a:r>
          </a:p>
          <a:p>
            <a:pPr lvl="1"/>
            <a:r>
              <a:rPr kumimoji="1" lang="en-US" altLang="ja-JP" dirty="0"/>
              <a:t>40</a:t>
            </a:r>
            <a:r>
              <a:rPr kumimoji="1" lang="ja-JP" altLang="en-US" dirty="0"/>
              <a:t>点以上　</a:t>
            </a:r>
            <a:r>
              <a:rPr kumimoji="1" lang="en-US" altLang="ja-JP" dirty="0"/>
              <a:t>C(3)</a:t>
            </a:r>
          </a:p>
          <a:p>
            <a:pPr lvl="1"/>
            <a:r>
              <a:rPr kumimoji="1" lang="en-US" altLang="ja-JP" dirty="0"/>
              <a:t>10</a:t>
            </a:r>
            <a:r>
              <a:rPr kumimoji="1" lang="ja-JP" altLang="en-US" dirty="0"/>
              <a:t>点以上　</a:t>
            </a:r>
            <a:r>
              <a:rPr kumimoji="1" lang="en-US" altLang="ja-JP" dirty="0"/>
              <a:t>D(2)</a:t>
            </a:r>
          </a:p>
          <a:p>
            <a:pPr lvl="1"/>
            <a:r>
              <a:rPr kumimoji="1" lang="ja-JP" altLang="en-US" dirty="0"/>
              <a:t>それ以外　</a:t>
            </a:r>
            <a:r>
              <a:rPr kumimoji="1" lang="en-US" altLang="ja-JP" dirty="0"/>
              <a:t>E(1)</a:t>
            </a:r>
          </a:p>
          <a:p>
            <a:r>
              <a:rPr kumimoji="1" lang="en-US" altLang="ja-JP" dirty="0" err="1"/>
              <a:t>Makefile</a:t>
            </a:r>
            <a:r>
              <a:rPr kumimoji="1" lang="ja-JP" altLang="en-US" dirty="0"/>
              <a:t>のコマンド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make test</a:t>
            </a:r>
            <a:r>
              <a:rPr lang="en-US" altLang="ja-JP" dirty="0"/>
              <a:t>: </a:t>
            </a:r>
            <a:r>
              <a:rPr lang="en-US" altLang="ja-JP" dirty="0" err="1"/>
              <a:t>iverilog</a:t>
            </a:r>
            <a:r>
              <a:rPr lang="ja-JP" altLang="en-US" dirty="0"/>
              <a:t>のコンパイル</a:t>
            </a:r>
            <a:endParaRPr lang="en-US" altLang="ja-JP" dirty="0"/>
          </a:p>
          <a:p>
            <a:pPr lvl="1"/>
            <a:r>
              <a:rPr kumimoji="1" lang="en-US" altLang="ja-JP" dirty="0"/>
              <a:t>make grade: grade.asm</a:t>
            </a:r>
            <a:r>
              <a:rPr kumimoji="1" lang="ja-JP" altLang="en-US" dirty="0"/>
              <a:t>のアセンブル</a:t>
            </a:r>
            <a:endParaRPr lang="en-US" altLang="ja-JP" dirty="0"/>
          </a:p>
          <a:p>
            <a:r>
              <a:rPr lang="en-US" altLang="ja-JP" dirty="0"/>
              <a:t>./test</a:t>
            </a:r>
            <a:r>
              <a:rPr lang="ja-JP" altLang="en-US" dirty="0"/>
              <a:t>で実行　実行結果は</a:t>
            </a:r>
            <a:r>
              <a:rPr lang="en-US" altLang="ja-JP" dirty="0"/>
              <a:t>result.dat</a:t>
            </a:r>
            <a:r>
              <a:rPr lang="ja-JP" altLang="en-US" dirty="0"/>
              <a:t>のファイルに吐き出される</a:t>
            </a:r>
            <a:endParaRPr lang="en-US" altLang="ja-JP" dirty="0"/>
          </a:p>
          <a:p>
            <a:r>
              <a:rPr lang="en-US" altLang="ja-JP" dirty="0"/>
              <a:t>diff </a:t>
            </a:r>
            <a:r>
              <a:rPr lang="en-US" altLang="ja-JP" dirty="0" err="1"/>
              <a:t>result.dat</a:t>
            </a:r>
            <a:r>
              <a:rPr lang="en-US" altLang="ja-JP" dirty="0"/>
              <a:t> answer</a:t>
            </a:r>
            <a:r>
              <a:rPr lang="ja-JP" altLang="en-US" dirty="0"/>
              <a:t>で答えと同じになったら正常動作している</a:t>
            </a:r>
            <a:endParaRPr lang="en-US" altLang="ja-JP" dirty="0"/>
          </a:p>
          <a:p>
            <a:r>
              <a:rPr kumimoji="1" lang="ja-JP" altLang="en-US" dirty="0"/>
              <a:t>実行クロック数、</a:t>
            </a:r>
            <a:r>
              <a:rPr lang="ja-JP" altLang="en-US" dirty="0"/>
              <a:t>ストール数を出力</a:t>
            </a:r>
            <a:endParaRPr lang="en-US" altLang="ja-JP" dirty="0"/>
          </a:p>
          <a:p>
            <a:r>
              <a:rPr kumimoji="1" lang="ja-JP" altLang="en-US" dirty="0"/>
              <a:t>分岐ばかりやっているプログラム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281801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論理合成と結果のまとめ方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3899" y="1690688"/>
            <a:ext cx="1089372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make synth (</a:t>
            </a:r>
            <a:r>
              <a:rPr lang="en-US" altLang="ja-JP" dirty="0" err="1"/>
              <a:t>dc_shell</a:t>
            </a:r>
            <a:r>
              <a:rPr lang="en-US" altLang="ja-JP" dirty="0"/>
              <a:t>-t –f rv32i.tcl | </a:t>
            </a:r>
            <a:r>
              <a:rPr lang="en-US" altLang="ja-JP"/>
              <a:t>tee log)</a:t>
            </a:r>
            <a:r>
              <a:rPr lang="ja-JP" altLang="en-US"/>
              <a:t>で</a:t>
            </a:r>
            <a:r>
              <a:rPr lang="ja-JP" altLang="en-US" dirty="0"/>
              <a:t>合成。</a:t>
            </a:r>
            <a:endParaRPr lang="en-US" altLang="ja-JP" dirty="0"/>
          </a:p>
          <a:p>
            <a:r>
              <a:rPr lang="ja-JP" altLang="en-US" dirty="0"/>
              <a:t>電力</a:t>
            </a:r>
            <a:r>
              <a:rPr kumimoji="1" lang="ja-JP" altLang="en-US" dirty="0"/>
              <a:t>　</a:t>
            </a:r>
            <a:r>
              <a:rPr lang="en-US" altLang="ja-JP" dirty="0" err="1"/>
              <a:t>power.rpt</a:t>
            </a:r>
            <a:r>
              <a:rPr lang="ja-JP" altLang="en-US" dirty="0"/>
              <a:t>→　</a:t>
            </a:r>
            <a:r>
              <a:rPr lang="en-US" altLang="ja-JP" dirty="0"/>
              <a:t>a</a:t>
            </a:r>
          </a:p>
          <a:p>
            <a:r>
              <a:rPr kumimoji="1" lang="ja-JP" altLang="en-US" dirty="0"/>
              <a:t>クリティカルパスの遅延　</a:t>
            </a:r>
            <a:r>
              <a:rPr kumimoji="1" lang="en-US" altLang="ja-JP" dirty="0" err="1"/>
              <a:t>timing.</a:t>
            </a:r>
            <a:r>
              <a:rPr lang="en-US" altLang="ja-JP" dirty="0" err="1"/>
              <a:t>rpt</a:t>
            </a:r>
            <a:r>
              <a:rPr kumimoji="1" lang="ja-JP" altLang="en-US" dirty="0"/>
              <a:t>→ </a:t>
            </a:r>
            <a:r>
              <a:rPr kumimoji="1" lang="en-US" altLang="ja-JP" dirty="0"/>
              <a:t>d</a:t>
            </a:r>
          </a:p>
          <a:p>
            <a:r>
              <a:rPr lang="en-US" altLang="ja-JP" dirty="0"/>
              <a:t>log</a:t>
            </a:r>
            <a:r>
              <a:rPr lang="ja-JP" altLang="en-US" dirty="0"/>
              <a:t>を見てエラーメッセージが出てないことを確認のこと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それぞれのプログラム実行時間と電力</a:t>
            </a:r>
            <a:r>
              <a:rPr lang="en-US" altLang="ja-JP" dirty="0"/>
              <a:t>p</a:t>
            </a:r>
            <a:r>
              <a:rPr lang="ja-JP" altLang="en-US" dirty="0"/>
              <a:t>からエネルギー遅延積</a:t>
            </a:r>
            <a:r>
              <a:rPr lang="en-US" altLang="ja-JP" dirty="0"/>
              <a:t>(ed)</a:t>
            </a:r>
            <a:r>
              <a:rPr lang="ja-JP" altLang="en-US" dirty="0"/>
              <a:t>を計算</a:t>
            </a:r>
            <a:endParaRPr lang="en-US" altLang="ja-JP" dirty="0"/>
          </a:p>
          <a:p>
            <a:pPr lvl="1"/>
            <a:r>
              <a:rPr lang="en-US" altLang="ja-JP" dirty="0" err="1"/>
              <a:t>t</a:t>
            </a:r>
            <a:r>
              <a:rPr lang="en-US" altLang="ja-JP" baseline="-25000" dirty="0" err="1"/>
              <a:t>swap</a:t>
            </a:r>
            <a:r>
              <a:rPr lang="en-US" altLang="ja-JP" dirty="0"/>
              <a:t> = </a:t>
            </a:r>
            <a:r>
              <a:rPr lang="en-US" altLang="ja-JP" dirty="0" err="1"/>
              <a:t>d×c</a:t>
            </a:r>
            <a:r>
              <a:rPr lang="en-US" altLang="ja-JP" dirty="0"/>
              <a:t>(swap)      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swap</a:t>
            </a:r>
            <a:r>
              <a:rPr lang="en-US" altLang="ja-JP" dirty="0"/>
              <a:t> = </a:t>
            </a:r>
            <a:r>
              <a:rPr lang="en-US" altLang="ja-JP" dirty="0" err="1"/>
              <a:t>t</a:t>
            </a:r>
            <a:r>
              <a:rPr lang="en-US" altLang="ja-JP" baseline="-25000" dirty="0" err="1"/>
              <a:t>swap</a:t>
            </a:r>
            <a:r>
              <a:rPr lang="en-US" altLang="ja-JP" baseline="-25000" dirty="0"/>
              <a:t> </a:t>
            </a:r>
            <a:r>
              <a:rPr lang="en-US" altLang="ja-JP" dirty="0"/>
              <a:t>× </a:t>
            </a:r>
            <a:r>
              <a:rPr lang="en-US" altLang="ja-JP" dirty="0" err="1"/>
              <a:t>t</a:t>
            </a:r>
            <a:r>
              <a:rPr lang="en-US" altLang="ja-JP" baseline="-25000" dirty="0" err="1"/>
              <a:t>swap</a:t>
            </a:r>
            <a:r>
              <a:rPr lang="en-US" altLang="ja-JP" dirty="0"/>
              <a:t> × p</a:t>
            </a:r>
          </a:p>
          <a:p>
            <a:pPr lvl="1"/>
            <a:r>
              <a:rPr lang="ja-JP" altLang="en-US" dirty="0"/>
              <a:t> </a:t>
            </a:r>
            <a:r>
              <a:rPr lang="en-US" altLang="ja-JP" dirty="0" err="1"/>
              <a:t>t</a:t>
            </a:r>
            <a:r>
              <a:rPr lang="en-US" altLang="ja-JP" sz="2200" baseline="-25000" dirty="0" err="1"/>
              <a:t>grade</a:t>
            </a:r>
            <a:r>
              <a:rPr lang="en-US" altLang="ja-JP" dirty="0"/>
              <a:t>=</a:t>
            </a:r>
            <a:r>
              <a:rPr lang="en-US" altLang="ja-JP" dirty="0" err="1"/>
              <a:t>d×c</a:t>
            </a:r>
            <a:r>
              <a:rPr lang="en-US" altLang="ja-JP" dirty="0"/>
              <a:t>(grade)</a:t>
            </a:r>
            <a:r>
              <a:rPr lang="ja-JP" altLang="en-US" dirty="0"/>
              <a:t>　　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grade</a:t>
            </a:r>
            <a:r>
              <a:rPr lang="en-US" altLang="ja-JP" dirty="0"/>
              <a:t>= </a:t>
            </a:r>
            <a:r>
              <a:rPr lang="en-US" altLang="ja-JP" dirty="0" err="1"/>
              <a:t>t</a:t>
            </a:r>
            <a:r>
              <a:rPr lang="en-US" altLang="ja-JP" baseline="-25000" dirty="0" err="1"/>
              <a:t>grade</a:t>
            </a:r>
            <a:r>
              <a:rPr lang="en-US" altLang="ja-JP" dirty="0"/>
              <a:t> × </a:t>
            </a:r>
            <a:r>
              <a:rPr lang="en-US" altLang="ja-JP" dirty="0" err="1"/>
              <a:t>t</a:t>
            </a:r>
            <a:r>
              <a:rPr lang="en-US" altLang="ja-JP" baseline="-25000" dirty="0" err="1"/>
              <a:t>grade</a:t>
            </a:r>
            <a:r>
              <a:rPr lang="en-US" altLang="ja-JP" dirty="0"/>
              <a:t> × p </a:t>
            </a:r>
          </a:p>
          <a:p>
            <a:r>
              <a:rPr kumimoji="1" lang="en-US" altLang="ja-JP" dirty="0"/>
              <a:t>base</a:t>
            </a:r>
            <a:r>
              <a:rPr lang="ja-JP" altLang="en-US" dirty="0"/>
              <a:t>のエネルギー遅延積との比を取り、</a:t>
            </a:r>
            <a:r>
              <a:rPr kumimoji="1" lang="ja-JP" altLang="en-US" dirty="0"/>
              <a:t>相乗平均を計算→ポイント！</a:t>
            </a:r>
            <a:endParaRPr kumimoji="1" lang="en-US" altLang="ja-JP" dirty="0"/>
          </a:p>
          <a:p>
            <a:r>
              <a:rPr lang="en-US" altLang="ja-JP" dirty="0"/>
              <a:t>( 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grade</a:t>
            </a:r>
            <a:r>
              <a:rPr lang="en-US" altLang="ja-JP" dirty="0"/>
              <a:t>(contest)/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grade</a:t>
            </a:r>
            <a:r>
              <a:rPr lang="en-US" altLang="ja-JP" dirty="0"/>
              <a:t>(base) ×</a:t>
            </a:r>
            <a:r>
              <a:rPr lang="ja-JP" altLang="en-US" dirty="0"/>
              <a:t>　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swap</a:t>
            </a:r>
            <a:r>
              <a:rPr lang="en-US" altLang="ja-JP" dirty="0"/>
              <a:t>(contest)/</a:t>
            </a:r>
            <a:r>
              <a:rPr lang="en-US" altLang="ja-JP" dirty="0" err="1"/>
              <a:t>ed</a:t>
            </a:r>
            <a:r>
              <a:rPr lang="en-US" altLang="ja-JP" baseline="-25000" dirty="0" err="1"/>
              <a:t>swap</a:t>
            </a:r>
            <a:r>
              <a:rPr lang="en-US" altLang="ja-JP" dirty="0"/>
              <a:t>(base)) </a:t>
            </a:r>
            <a:r>
              <a:rPr lang="en-US" altLang="ja-JP" baseline="30000" dirty="0"/>
              <a:t>1/2</a:t>
            </a:r>
            <a:endParaRPr kumimoji="1" lang="ja-JP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51136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設計条件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base</a:t>
            </a:r>
            <a:r>
              <a:rPr kumimoji="1" lang="ja-JP" altLang="en-US" dirty="0"/>
              <a:t>の</a:t>
            </a:r>
            <a:r>
              <a:rPr kumimoji="1" lang="en-US" altLang="ja-JP" dirty="0" err="1"/>
              <a:t>mipse</a:t>
            </a:r>
            <a:r>
              <a:rPr kumimoji="1" lang="ja-JP" altLang="en-US" dirty="0"/>
              <a:t>の命令を削ってはならない</a:t>
            </a:r>
            <a:endParaRPr kumimoji="1" lang="en-US" altLang="ja-JP" dirty="0"/>
          </a:p>
          <a:p>
            <a:r>
              <a:rPr kumimoji="1" lang="ja-JP" altLang="en-US" dirty="0"/>
              <a:t>合成対象としないメモリは</a:t>
            </a:r>
            <a:r>
              <a:rPr kumimoji="1" lang="en-US" altLang="ja-JP" dirty="0"/>
              <a:t>32</a:t>
            </a:r>
            <a:r>
              <a:rPr kumimoji="1" lang="ja-JP" altLang="en-US" dirty="0"/>
              <a:t>ビットの命令メモリ</a:t>
            </a:r>
            <a:r>
              <a:rPr kumimoji="1" lang="ja-JP" altLang="en-US" dirty="0">
                <a:solidFill>
                  <a:srgbClr val="FF0000"/>
                </a:solidFill>
              </a:rPr>
              <a:t>２バンク</a:t>
            </a:r>
            <a:r>
              <a:rPr kumimoji="1" lang="ja-JP" altLang="en-US" dirty="0"/>
              <a:t>とデータメモリ</a:t>
            </a:r>
            <a:r>
              <a:rPr kumimoji="1" lang="ja-JP" altLang="en-US" dirty="0">
                <a:solidFill>
                  <a:srgbClr val="FF0000"/>
                </a:solidFill>
              </a:rPr>
              <a:t>２バンク</a:t>
            </a:r>
            <a:r>
              <a:rPr kumimoji="1" lang="ja-JP" altLang="en-US" dirty="0"/>
              <a:t>に制限</a:t>
            </a:r>
            <a:endParaRPr kumimoji="1" lang="en-US" altLang="ja-JP" dirty="0"/>
          </a:p>
          <a:p>
            <a:r>
              <a:rPr lang="ja-JP" altLang="en-US" dirty="0"/>
              <a:t>合成対象とするメモリは何を使っても良い（しかし、その分電力は消費する）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266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8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</a:t>
            </a:r>
            <a:r>
              <a:rPr lang="ja-JP" altLang="en-US" dirty="0"/>
              <a:t>日　</a:t>
            </a:r>
            <a:r>
              <a:rPr lang="en-US" altLang="ja-JP" dirty="0"/>
              <a:t>18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　厳守</a:t>
            </a:r>
            <a:endParaRPr lang="en-US" altLang="ja-JP" dirty="0"/>
          </a:p>
          <a:p>
            <a:r>
              <a:rPr lang="en-US" altLang="ja-JP" dirty="0"/>
              <a:t>keio.jp</a:t>
            </a:r>
            <a:r>
              <a:rPr lang="ja-JP" altLang="en-US" dirty="0"/>
              <a:t>に提出のこと</a:t>
            </a:r>
            <a:endParaRPr lang="en-US" altLang="ja-JP" dirty="0"/>
          </a:p>
          <a:p>
            <a:r>
              <a:rPr lang="ja-JP" altLang="en-US" dirty="0"/>
              <a:t>コピーした</a:t>
            </a:r>
            <a:r>
              <a:rPr lang="en-US" altLang="ja-JP" dirty="0"/>
              <a:t>contest</a:t>
            </a:r>
            <a:r>
              <a:rPr lang="ja-JP" altLang="en-US" dirty="0"/>
              <a:t>のディレクトリを</a:t>
            </a:r>
            <a:r>
              <a:rPr lang="en-US" altLang="ja-JP" dirty="0"/>
              <a:t>tar</a:t>
            </a:r>
            <a:r>
              <a:rPr lang="ja-JP" altLang="en-US" dirty="0"/>
              <a:t>して添付すること</a:t>
            </a:r>
            <a:endParaRPr lang="en-US" altLang="ja-JP" dirty="0"/>
          </a:p>
          <a:p>
            <a:pPr lvl="1"/>
            <a:r>
              <a:rPr lang="en-US" altLang="ja-JP" dirty="0"/>
              <a:t>tar </a:t>
            </a:r>
            <a:r>
              <a:rPr lang="en-US" altLang="ja-JP" dirty="0" err="1"/>
              <a:t>cvf</a:t>
            </a:r>
            <a:r>
              <a:rPr lang="en-US" altLang="ja-JP" dirty="0"/>
              <a:t> contest.tar contest</a:t>
            </a:r>
          </a:p>
          <a:p>
            <a:pPr lvl="1"/>
            <a:r>
              <a:rPr lang="ja-JP" altLang="en-US" dirty="0"/>
              <a:t>ディレクトリの中にレポートを</a:t>
            </a:r>
            <a:r>
              <a:rPr lang="en-US" altLang="ja-JP" dirty="0"/>
              <a:t>report.txt</a:t>
            </a:r>
            <a:r>
              <a:rPr lang="ja-JP" altLang="en-US" dirty="0"/>
              <a:t>中にまとめること</a:t>
            </a:r>
            <a:endParaRPr lang="en-US" altLang="ja-JP" dirty="0"/>
          </a:p>
          <a:p>
            <a:pPr lvl="1"/>
            <a:r>
              <a:rPr lang="ja-JP" altLang="en-US" dirty="0"/>
              <a:t>レポートには、</a:t>
            </a:r>
            <a:r>
              <a:rPr lang="en-US" altLang="ja-JP" dirty="0"/>
              <a:t>7</a:t>
            </a:r>
            <a:r>
              <a:rPr lang="ja-JP" altLang="en-US" dirty="0"/>
              <a:t>ページの式の各項を示し、ポイントを明記すること。</a:t>
            </a:r>
            <a:endParaRPr lang="en-US" altLang="ja-JP" dirty="0"/>
          </a:p>
          <a:p>
            <a:pPr lvl="1"/>
            <a:r>
              <a:rPr lang="ja-JP" altLang="en-US" dirty="0"/>
              <a:t>その他、高速化の手法でアピールすべきことを示すこと</a:t>
            </a:r>
            <a:endParaRPr lang="en-US" altLang="ja-JP" dirty="0"/>
          </a:p>
          <a:p>
            <a:r>
              <a:rPr lang="ja-JP" altLang="en-US" dirty="0"/>
              <a:t>質問は、</a:t>
            </a:r>
            <a:r>
              <a:rPr lang="en-US" altLang="ja-JP" dirty="0"/>
              <a:t>kohei.ito</a:t>
            </a:r>
            <a:r>
              <a:rPr lang="en-US" altLang="ja-JP" dirty="0">
                <a:hlinkClick r:id="rId2"/>
              </a:rPr>
              <a:t>@am.ics.keio.ac.jp</a:t>
            </a:r>
            <a:r>
              <a:rPr lang="ja-JP" altLang="en-US" dirty="0"/>
              <a:t>まで　</a:t>
            </a:r>
            <a:endParaRPr lang="en-US" altLang="ja-JP" dirty="0"/>
          </a:p>
          <a:p>
            <a:r>
              <a:rPr lang="ja-JP" altLang="en-US" dirty="0"/>
              <a:t>内容についての質問には答えるが、デバッグは手伝わない→不公平になるため</a:t>
            </a:r>
            <a:endParaRPr lang="en-US" altLang="ja-JP" dirty="0"/>
          </a:p>
          <a:p>
            <a:r>
              <a:rPr lang="ja-JP" altLang="en-US" dirty="0"/>
              <a:t>授業のホームページにバグ情報が載るので注目のこと！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8107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772</Words>
  <Application>Microsoft Office PowerPoint</Application>
  <PresentationFormat>ワイド画面</PresentationFormat>
  <Paragraphs>83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テーマ</vt:lpstr>
      <vt:lpstr>コンピュータアーキテクチャ 設計コンテスト2020 </vt:lpstr>
      <vt:lpstr>エネルギー遅延積で競う</vt:lpstr>
      <vt:lpstr>コンテストデザインキット</vt:lpstr>
      <vt:lpstr>ディレクトリ構造</vt:lpstr>
      <vt:lpstr>prog_swap</vt:lpstr>
      <vt:lpstr>prog_grade</vt:lpstr>
      <vt:lpstr>論理合成と結果のまとめ方</vt:lpstr>
      <vt:lpstr>設計条件</vt:lpstr>
      <vt:lpstr>提出</vt:lpstr>
      <vt:lpstr>高速化のヒント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コンピュータアーキテクチャ 設計コンテスト2015</dc:title>
  <dc:creator>hunga</dc:creator>
  <cp:lastModifiedBy>hunga</cp:lastModifiedBy>
  <cp:revision>37</cp:revision>
  <dcterms:created xsi:type="dcterms:W3CDTF">2015-07-13T12:55:49Z</dcterms:created>
  <dcterms:modified xsi:type="dcterms:W3CDTF">2020-05-30T02:50:47Z</dcterms:modified>
</cp:coreProperties>
</file>