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69" r:id="rId3"/>
    <p:sldId id="370" r:id="rId4"/>
    <p:sldId id="418" r:id="rId5"/>
    <p:sldId id="371" r:id="rId6"/>
    <p:sldId id="372" r:id="rId7"/>
    <p:sldId id="373" r:id="rId8"/>
    <p:sldId id="374" r:id="rId9"/>
    <p:sldId id="375" r:id="rId10"/>
    <p:sldId id="376" r:id="rId11"/>
    <p:sldId id="377" r:id="rId12"/>
    <p:sldId id="417" r:id="rId13"/>
    <p:sldId id="503" r:id="rId14"/>
    <p:sldId id="269" r:id="rId15"/>
    <p:sldId id="270" r:id="rId16"/>
    <p:sldId id="394" r:id="rId17"/>
    <p:sldId id="497" r:id="rId18"/>
    <p:sldId id="498" r:id="rId19"/>
    <p:sldId id="499" r:id="rId20"/>
    <p:sldId id="500" r:id="rId21"/>
    <p:sldId id="501" r:id="rId22"/>
    <p:sldId id="502" r:id="rId23"/>
    <p:sldId id="425" r:id="rId24"/>
    <p:sldId id="426" r:id="rId25"/>
    <p:sldId id="427" r:id="rId26"/>
    <p:sldId id="442" r:id="rId27"/>
    <p:sldId id="437" r:id="rId28"/>
    <p:sldId id="755" r:id="rId29"/>
    <p:sldId id="416" r:id="rId30"/>
    <p:sldId id="414" r:id="rId31"/>
    <p:sldId id="435" r:id="rId32"/>
    <p:sldId id="495" r:id="rId33"/>
    <p:sldId id="401" r:id="rId34"/>
    <p:sldId id="415" r:id="rId35"/>
    <p:sldId id="496" r:id="rId36"/>
    <p:sldId id="491" r:id="rId37"/>
    <p:sldId id="391" r:id="rId38"/>
    <p:sldId id="412" r:id="rId39"/>
    <p:sldId id="365" r:id="rId40"/>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0066FF"/>
    <a:srgbClr val="66FF33"/>
    <a:srgbClr val="FFFF00"/>
    <a:srgbClr val="FF99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5" autoAdjust="0"/>
    <p:restoredTop sz="79161" autoAdjust="0"/>
  </p:normalViewPr>
  <p:slideViewPr>
    <p:cSldViewPr>
      <p:cViewPr varScale="1">
        <p:scale>
          <a:sx n="53" d="100"/>
          <a:sy n="53" d="100"/>
        </p:scale>
        <p:origin x="1660" y="44"/>
      </p:cViewPr>
      <p:guideLst>
        <p:guide orient="horz" pos="2160"/>
        <p:guide pos="2880"/>
      </p:guideLst>
    </p:cSldViewPr>
  </p:slideViewPr>
  <p:notesTextViewPr>
    <p:cViewPr>
      <p:scale>
        <a:sx n="75" d="100"/>
        <a:sy n="75" d="100"/>
      </p:scale>
      <p:origin x="0" y="0"/>
    </p:cViewPr>
  </p:notesTextViewPr>
  <p:sorterViewPr>
    <p:cViewPr>
      <p:scale>
        <a:sx n="66" d="100"/>
        <a:sy n="66" d="100"/>
      </p:scale>
      <p:origin x="0" y="11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5660F9-38A0-4147-ADC1-7766470928EF}" type="datetimeFigureOut">
              <a:rPr kumimoji="1" lang="ja-JP" altLang="en-US" smtClean="0"/>
              <a:t>2020/10/21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611E6F-5531-4F36-827E-C0A385FC6939}" type="slidenum">
              <a:rPr kumimoji="1" lang="ja-JP" altLang="en-US" smtClean="0"/>
              <a:t>‹#›</a:t>
            </a:fld>
            <a:endParaRPr kumimoji="1" lang="ja-JP" altLang="en-US"/>
          </a:p>
        </p:txBody>
      </p:sp>
    </p:spTree>
    <p:extLst>
      <p:ext uri="{BB962C8B-B14F-4D97-AF65-F5344CB8AC3E}">
        <p14:creationId xmlns:p14="http://schemas.microsoft.com/office/powerpoint/2010/main" val="2691456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E611E6F-5531-4F36-827E-C0A385FC6939}" type="slidenum">
              <a:rPr kumimoji="1" lang="ja-JP" altLang="en-US" smtClean="0"/>
              <a:t>1</a:t>
            </a:fld>
            <a:endParaRPr kumimoji="1" lang="ja-JP" altLang="en-US"/>
          </a:p>
        </p:txBody>
      </p:sp>
    </p:spTree>
    <p:extLst>
      <p:ext uri="{BB962C8B-B14F-4D97-AF65-F5344CB8AC3E}">
        <p14:creationId xmlns:p14="http://schemas.microsoft.com/office/powerpoint/2010/main" val="7265179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コンピュータの草創期は、利用可能なハードウェア量が少なかったため、アキュムレータマシンが使われました。しかし、</a:t>
            </a:r>
            <a:r>
              <a:rPr kumimoji="1" lang="en-US" altLang="ja-JP" dirty="0"/>
              <a:t>60</a:t>
            </a:r>
            <a:r>
              <a:rPr kumimoji="1" lang="ja-JP" altLang="en-US" dirty="0"/>
              <a:t>年代になり、トランジスタ、</a:t>
            </a:r>
            <a:r>
              <a:rPr kumimoji="1" lang="en-US" altLang="ja-JP" dirty="0"/>
              <a:t>IC</a:t>
            </a:r>
            <a:r>
              <a:rPr kumimoji="1" lang="ja-JP" altLang="en-US" dirty="0"/>
              <a:t>が利用可能になると、アキュムレータの数を増やした</a:t>
            </a:r>
            <a:r>
              <a:rPr kumimoji="1" lang="en-US" altLang="ja-JP" dirty="0"/>
              <a:t>register-memory</a:t>
            </a:r>
            <a:r>
              <a:rPr kumimoji="1" lang="ja-JP" altLang="en-US" dirty="0"/>
              <a:t>マシンが登場しました。スタックマシンは早い時期に登場し一時期かなり使われましたが、</a:t>
            </a:r>
            <a:r>
              <a:rPr kumimoji="1" lang="en-US" altLang="ja-JP" dirty="0"/>
              <a:t>80</a:t>
            </a:r>
            <a:r>
              <a:rPr kumimoji="1" lang="ja-JP" altLang="en-US" dirty="0"/>
              <a:t>年代に入ると、コンピュータの速度向上に付いて行けずに絶滅しました。</a:t>
            </a:r>
            <a:r>
              <a:rPr kumimoji="1" lang="en-US" altLang="ja-JP" dirty="0"/>
              <a:t>70</a:t>
            </a:r>
            <a:r>
              <a:rPr kumimoji="1" lang="ja-JP" altLang="en-US" dirty="0"/>
              <a:t>年代に、ミニコンピュータを中心に</a:t>
            </a:r>
            <a:r>
              <a:rPr kumimoji="1" lang="en-US" altLang="ja-JP" dirty="0"/>
              <a:t>memory-memory</a:t>
            </a:r>
            <a:r>
              <a:rPr kumimoji="1" lang="ja-JP" altLang="en-US" dirty="0"/>
              <a:t>マシンが登場し、</a:t>
            </a:r>
            <a:r>
              <a:rPr kumimoji="1" lang="en-US" altLang="ja-JP" dirty="0"/>
              <a:t>VAX-11</a:t>
            </a:r>
            <a:r>
              <a:rPr kumimoji="1" lang="ja-JP" altLang="en-US" dirty="0"/>
              <a:t>により全盛期を迎えました。一方、この型に対するアンチテーゼとして</a:t>
            </a:r>
            <a:r>
              <a:rPr kumimoji="1" lang="en-US" altLang="ja-JP" dirty="0"/>
              <a:t>register-register</a:t>
            </a:r>
            <a:r>
              <a:rPr kumimoji="1" lang="ja-JP" altLang="en-US" dirty="0"/>
              <a:t>型が登場し、</a:t>
            </a:r>
            <a:r>
              <a:rPr kumimoji="1" lang="en-US" altLang="ja-JP" dirty="0"/>
              <a:t>80</a:t>
            </a:r>
            <a:r>
              <a:rPr kumimoji="1" lang="ja-JP" altLang="en-US" dirty="0"/>
              <a:t>年代に渡って</a:t>
            </a:r>
            <a:r>
              <a:rPr kumimoji="1" lang="en-US" altLang="ja-JP" dirty="0"/>
              <a:t>RISC vs. CISC</a:t>
            </a:r>
            <a:r>
              <a:rPr kumimoji="1" lang="ja-JP" altLang="en-US" dirty="0"/>
              <a:t>の論争が繰り広げられました。この頃、最初の授業で紹介した一回目の革命が起こり、コンピュータの中心はメインフレームからマイクロプロセッサを使った</a:t>
            </a:r>
            <a:r>
              <a:rPr kumimoji="1" lang="en-US" altLang="ja-JP" dirty="0"/>
              <a:t>PC</a:t>
            </a:r>
            <a:r>
              <a:rPr kumimoji="1" lang="ja-JP" altLang="en-US" dirty="0"/>
              <a:t>に移りました。この急激な性能向上手法は</a:t>
            </a:r>
            <a:r>
              <a:rPr kumimoji="1" lang="en-US" altLang="ja-JP" dirty="0"/>
              <a:t>register-register</a:t>
            </a:r>
            <a:r>
              <a:rPr kumimoji="1" lang="ja-JP" altLang="en-US" dirty="0"/>
              <a:t>型が中心になって開発されました。この型は単純なのでパイプライン処理、命令の同時発行、コンパイラによる最適化がやり易かったのです。複雑な命令を持つため、この性能向上の技術を取り入れることができず、</a:t>
            </a:r>
            <a:r>
              <a:rPr kumimoji="1" lang="en-US" altLang="ja-JP" dirty="0"/>
              <a:t>memory-memory</a:t>
            </a:r>
            <a:r>
              <a:rPr kumimoji="1" lang="ja-JP" altLang="en-US" dirty="0"/>
              <a:t>型は</a:t>
            </a:r>
            <a:r>
              <a:rPr kumimoji="1" lang="en-US" altLang="ja-JP" dirty="0"/>
              <a:t>90</a:t>
            </a:r>
            <a:r>
              <a:rPr kumimoji="1" lang="ja-JP" altLang="en-US" dirty="0"/>
              <a:t>年代のはじめに絶滅しました。</a:t>
            </a:r>
            <a:r>
              <a:rPr kumimoji="1" lang="en-US" altLang="ja-JP" dirty="0"/>
              <a:t>90</a:t>
            </a:r>
            <a:r>
              <a:rPr kumimoji="1" lang="ja-JP" altLang="en-US" dirty="0"/>
              <a:t>年代のはじめ、残ったのは</a:t>
            </a:r>
            <a:r>
              <a:rPr kumimoji="1" lang="en-US" altLang="ja-JP" dirty="0"/>
              <a:t>Intel</a:t>
            </a:r>
            <a:r>
              <a:rPr kumimoji="1" lang="ja-JP" altLang="en-US" dirty="0"/>
              <a:t>の</a:t>
            </a:r>
            <a:r>
              <a:rPr kumimoji="1" lang="en-US" altLang="ja-JP" dirty="0"/>
              <a:t>x86</a:t>
            </a:r>
            <a:r>
              <a:rPr kumimoji="1" lang="ja-JP" altLang="en-US" dirty="0"/>
              <a:t>アーキテクチャを中心とした古典的な</a:t>
            </a:r>
            <a:r>
              <a:rPr kumimoji="1" lang="en-US" altLang="ja-JP" dirty="0"/>
              <a:t>register-memory</a:t>
            </a:r>
            <a:r>
              <a:rPr kumimoji="1" lang="ja-JP" altLang="en-US" dirty="0"/>
              <a:t>型と</a:t>
            </a:r>
            <a:r>
              <a:rPr kumimoji="1" lang="en-US" altLang="ja-JP" dirty="0"/>
              <a:t>register-register</a:t>
            </a:r>
            <a:r>
              <a:rPr kumimoji="1" lang="ja-JP" altLang="en-US" dirty="0"/>
              <a:t>型だけになりました。しかし</a:t>
            </a:r>
            <a:r>
              <a:rPr kumimoji="1" lang="en-US" altLang="ja-JP" dirty="0"/>
              <a:t>90</a:t>
            </a:r>
            <a:r>
              <a:rPr kumimoji="1" lang="ja-JP" altLang="en-US" dirty="0"/>
              <a:t>年代になってもマイクロプロセッサの性能向上と高速化技術の発達は留まることを知らず、</a:t>
            </a:r>
            <a:r>
              <a:rPr kumimoji="1" lang="en-US" altLang="ja-JP" dirty="0"/>
              <a:t>Intel</a:t>
            </a:r>
            <a:r>
              <a:rPr kumimoji="1" lang="ja-JP" altLang="en-US" dirty="0"/>
              <a:t>ですら</a:t>
            </a:r>
            <a:r>
              <a:rPr kumimoji="1" lang="en-US" altLang="ja-JP" dirty="0"/>
              <a:t>register-memory</a:t>
            </a:r>
            <a:r>
              <a:rPr kumimoji="1" lang="ja-JP" altLang="en-US" dirty="0"/>
              <a:t>型を守ることが困難になりました。しかし、</a:t>
            </a:r>
            <a:r>
              <a:rPr kumimoji="1" lang="en-US" altLang="ja-JP" dirty="0"/>
              <a:t>Intel</a:t>
            </a:r>
            <a:r>
              <a:rPr kumimoji="1" lang="ja-JP" altLang="en-US" dirty="0"/>
              <a:t>は</a:t>
            </a:r>
            <a:r>
              <a:rPr kumimoji="1" lang="en-US" altLang="ja-JP" dirty="0"/>
              <a:t>IBM</a:t>
            </a:r>
            <a:r>
              <a:rPr kumimoji="1" lang="ja-JP" altLang="en-US" dirty="0"/>
              <a:t> </a:t>
            </a:r>
            <a:r>
              <a:rPr kumimoji="1" lang="en-US" altLang="ja-JP" dirty="0"/>
              <a:t>PC</a:t>
            </a:r>
            <a:r>
              <a:rPr kumimoji="1" lang="ja-JP" altLang="en-US" dirty="0"/>
              <a:t>を始めとして</a:t>
            </a:r>
            <a:r>
              <a:rPr kumimoji="1" lang="en-US" altLang="ja-JP" dirty="0"/>
              <a:t>Windows</a:t>
            </a:r>
            <a:r>
              <a:rPr kumimoji="1" lang="ja-JP" altLang="en-US" dirty="0"/>
              <a:t>が走る</a:t>
            </a:r>
            <a:r>
              <a:rPr kumimoji="1" lang="en-US" altLang="ja-JP" dirty="0"/>
              <a:t>PC</a:t>
            </a:r>
            <a:r>
              <a:rPr kumimoji="1" lang="ja-JP" altLang="en-US" dirty="0"/>
              <a:t>の</a:t>
            </a:r>
            <a:r>
              <a:rPr kumimoji="1" lang="en-US" altLang="ja-JP" dirty="0"/>
              <a:t>CPU</a:t>
            </a:r>
            <a:r>
              <a:rPr kumimoji="1" lang="ja-JP" altLang="en-US" dirty="0"/>
              <a:t>として高いシェアを持っており、この時点で命令セットアーキテクチャを変えることはこの市場を失う可能性がありました。そこで、</a:t>
            </a:r>
            <a:r>
              <a:rPr kumimoji="1" lang="en-US" altLang="ja-JP" dirty="0"/>
              <a:t>Intel</a:t>
            </a:r>
            <a:r>
              <a:rPr kumimoji="1" lang="ja-JP" altLang="en-US" dirty="0"/>
              <a:t>は、今までと互換性のある命令を実行時に</a:t>
            </a:r>
            <a:r>
              <a:rPr kumimoji="1" lang="en-US" altLang="ja-JP" dirty="0"/>
              <a:t>register-register</a:t>
            </a:r>
            <a:r>
              <a:rPr kumimoji="1" lang="ja-JP" altLang="en-US" dirty="0"/>
              <a:t>型に変換するバイナリ変換という技術を利用することで、互換性を守りつつ、</a:t>
            </a:r>
            <a:r>
              <a:rPr kumimoji="1" lang="en-US" altLang="ja-JP" dirty="0"/>
              <a:t>register-register</a:t>
            </a:r>
            <a:r>
              <a:rPr kumimoji="1" lang="ja-JP" altLang="en-US" dirty="0"/>
              <a:t>型向きの高速化技術を利用することを可能としました。このため、</a:t>
            </a:r>
            <a:r>
              <a:rPr kumimoji="1" lang="en-US" altLang="ja-JP" dirty="0"/>
              <a:t>Pentium-Pro(II)</a:t>
            </a:r>
            <a:r>
              <a:rPr kumimoji="1" lang="ja-JP" altLang="en-US" dirty="0"/>
              <a:t>以降、</a:t>
            </a:r>
            <a:r>
              <a:rPr kumimoji="1" lang="en-US" altLang="ja-JP" dirty="0"/>
              <a:t>Intel</a:t>
            </a:r>
            <a:r>
              <a:rPr kumimoji="1" lang="ja-JP" altLang="en-US" dirty="0"/>
              <a:t>の</a:t>
            </a:r>
            <a:r>
              <a:rPr kumimoji="1" lang="en-US" altLang="ja-JP" dirty="0"/>
              <a:t>CPU</a:t>
            </a:r>
            <a:r>
              <a:rPr kumimoji="1" lang="ja-JP" altLang="en-US" dirty="0"/>
              <a:t>は見た目は</a:t>
            </a:r>
            <a:r>
              <a:rPr kumimoji="1" lang="en-US" altLang="ja-JP" dirty="0"/>
              <a:t>register-memory</a:t>
            </a:r>
            <a:r>
              <a:rPr kumimoji="1" lang="ja-JP" altLang="en-US" dirty="0"/>
              <a:t>型、中身は</a:t>
            </a:r>
            <a:r>
              <a:rPr kumimoji="1" lang="en-US" altLang="ja-JP" dirty="0"/>
              <a:t>register-register</a:t>
            </a:r>
            <a:r>
              <a:rPr kumimoji="1" lang="ja-JP" altLang="en-US" dirty="0"/>
              <a:t>型となって今日に至っています。</a:t>
            </a:r>
            <a:r>
              <a:rPr kumimoji="1" lang="en-US" altLang="ja-JP" dirty="0"/>
              <a:t>register-register</a:t>
            </a:r>
            <a:r>
              <a:rPr kumimoji="1" lang="ja-JP" altLang="en-US" dirty="0"/>
              <a:t>型の中でも様々な種類が表れて、それぞれ使われましたが、現在、最もよく用いられているのは</a:t>
            </a:r>
            <a:r>
              <a:rPr kumimoji="1" lang="en-US" altLang="ja-JP" dirty="0"/>
              <a:t>ARM</a:t>
            </a:r>
            <a:r>
              <a:rPr kumimoji="1" lang="ja-JP" altLang="en-US" dirty="0"/>
              <a:t>という命令セットアーキテクチャです。ラップトップ</a:t>
            </a:r>
            <a:r>
              <a:rPr kumimoji="1" lang="en-US" altLang="ja-JP" dirty="0"/>
              <a:t>PC</a:t>
            </a:r>
            <a:r>
              <a:rPr kumimoji="1" lang="ja-JP" altLang="en-US" dirty="0"/>
              <a:t>などでは</a:t>
            </a:r>
            <a:r>
              <a:rPr kumimoji="1" lang="en-US" altLang="ja-JP" dirty="0"/>
              <a:t>Intel</a:t>
            </a:r>
            <a:r>
              <a:rPr kumimoji="1" lang="ja-JP" altLang="en-US" dirty="0"/>
              <a:t>の</a:t>
            </a:r>
            <a:r>
              <a:rPr kumimoji="1" lang="en-US" altLang="ja-JP" dirty="0"/>
              <a:t>x86</a:t>
            </a:r>
            <a:r>
              <a:rPr kumimoji="1" lang="ja-JP" altLang="en-US" dirty="0"/>
              <a:t>アーキテクチャ（実は中身は</a:t>
            </a:r>
            <a:r>
              <a:rPr kumimoji="1" lang="en-US" altLang="ja-JP" dirty="0"/>
              <a:t>register-register</a:t>
            </a:r>
            <a:r>
              <a:rPr kumimoji="1" lang="ja-JP" altLang="en-US" dirty="0"/>
              <a:t>型）、スマフォ、タブレット、組み込みなどでは</a:t>
            </a:r>
            <a:r>
              <a:rPr kumimoji="1" lang="en-US" altLang="ja-JP" dirty="0"/>
              <a:t>ARM</a:t>
            </a:r>
            <a:r>
              <a:rPr kumimoji="1" lang="ja-JP" altLang="en-US" dirty="0"/>
              <a:t>です。すなわち、実質的には全ては</a:t>
            </a:r>
            <a:r>
              <a:rPr kumimoji="1" lang="en-US" altLang="ja-JP" dirty="0"/>
              <a:t>register-register</a:t>
            </a:r>
            <a:r>
              <a:rPr kumimoji="1" lang="ja-JP" altLang="en-US" dirty="0"/>
              <a:t>型になっています。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10</a:t>
            </a:fld>
            <a:endParaRPr kumimoji="1" lang="ja-JP" altLang="en-US"/>
          </a:p>
        </p:txBody>
      </p:sp>
    </p:spTree>
    <p:extLst>
      <p:ext uri="{BB962C8B-B14F-4D97-AF65-F5344CB8AC3E}">
        <p14:creationId xmlns:p14="http://schemas.microsoft.com/office/powerpoint/2010/main" val="1820484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70</a:t>
            </a:r>
            <a:r>
              <a:rPr kumimoji="1" lang="ja-JP" altLang="en-US" dirty="0"/>
              <a:t>年代の終わりごろ、</a:t>
            </a:r>
            <a:r>
              <a:rPr kumimoji="1" lang="en-US" altLang="ja-JP" dirty="0"/>
              <a:t>memory-memory</a:t>
            </a:r>
            <a:r>
              <a:rPr kumimoji="1" lang="ja-JP" altLang="en-US" dirty="0"/>
              <a:t>型は全盛期を迎えました。この方式は、</a:t>
            </a:r>
            <a:r>
              <a:rPr kumimoji="1" lang="en-US" altLang="ja-JP" dirty="0"/>
              <a:t>DEC</a:t>
            </a:r>
            <a:r>
              <a:rPr kumimoji="1" lang="ja-JP" altLang="en-US" dirty="0"/>
              <a:t>社の</a:t>
            </a:r>
            <a:r>
              <a:rPr kumimoji="1" lang="en-US" altLang="ja-JP" dirty="0"/>
              <a:t>PDP-11</a:t>
            </a:r>
            <a:r>
              <a:rPr kumimoji="1" lang="ja-JP" altLang="en-US" dirty="0" err="1"/>
              <a:t>、</a:t>
            </a:r>
            <a:r>
              <a:rPr kumimoji="1" lang="en-US" altLang="ja-JP" dirty="0"/>
              <a:t>VAX-11</a:t>
            </a:r>
            <a:r>
              <a:rPr kumimoji="1" lang="ja-JP" altLang="en-US" dirty="0"/>
              <a:t>で使われ、ミニコンピュータ、スーパーミニコンピュータとして数多くの大学、企業の研究所で導入されました。この時代はメインフレームが主に使われていたのですが、これは高価なため、多人数で共同利用したため、</a:t>
            </a:r>
            <a:r>
              <a:rPr kumimoji="1" lang="en-US" altLang="ja-JP" dirty="0"/>
              <a:t>OS</a:t>
            </a:r>
            <a:r>
              <a:rPr kumimoji="1" lang="ja-JP" altLang="en-US" dirty="0"/>
              <a:t>の研究や科学技術計算を長期間実行するには適しませんでした。そこで広まったのがミニコンピュータ、スーパーミニコンピュータで、メインフレームよりも低価格で、小型でした。現在の</a:t>
            </a:r>
            <a:r>
              <a:rPr kumimoji="1" lang="en-US" altLang="ja-JP" dirty="0"/>
              <a:t>Linux</a:t>
            </a:r>
            <a:r>
              <a:rPr kumimoji="1" lang="ja-JP" altLang="en-US" dirty="0"/>
              <a:t>の前身となった</a:t>
            </a:r>
            <a:r>
              <a:rPr kumimoji="1" lang="en-US" altLang="ja-JP" dirty="0"/>
              <a:t>UNIX</a:t>
            </a:r>
            <a:r>
              <a:rPr kumimoji="1" lang="ja-JP" altLang="en-US" dirty="0"/>
              <a:t>など数多くの</a:t>
            </a:r>
            <a:r>
              <a:rPr kumimoji="1" lang="en-US" altLang="ja-JP" dirty="0"/>
              <a:t>OS</a:t>
            </a:r>
            <a:r>
              <a:rPr kumimoji="1" lang="ja-JP" altLang="en-US" dirty="0" err="1"/>
              <a:t>、</a:t>
            </a:r>
            <a:r>
              <a:rPr kumimoji="1" lang="ja-JP" altLang="en-US" dirty="0"/>
              <a:t>システムソフトウェアがミニコンピュータ上で開発されました。この型のコンピュータは、一つ一つの命令の機能を高めることで、機械語の機能をなるべく高級言語に近づける、という思想で作られました。このため、一つのプログラムで実行される命令数が少ないという利点がある一方、複雑な命令の実装が難しく、周波数が上げ難い欠点がありました。ここで、全く反対の概念の</a:t>
            </a:r>
            <a:r>
              <a:rPr kumimoji="1" lang="en-US" altLang="ja-JP" dirty="0"/>
              <a:t>ISA</a:t>
            </a:r>
            <a:r>
              <a:rPr kumimoji="1" lang="ja-JP" altLang="en-US" dirty="0"/>
              <a:t>の作り方が登場しました。この方法は</a:t>
            </a:r>
            <a:r>
              <a:rPr kumimoji="1" lang="en-US" altLang="ja-JP" dirty="0"/>
              <a:t>IBM801</a:t>
            </a:r>
            <a:r>
              <a:rPr kumimoji="1" lang="ja-JP" altLang="en-US" dirty="0"/>
              <a:t>で試された方法ですが、本格的に考え方を広めたのは、</a:t>
            </a:r>
            <a:r>
              <a:rPr kumimoji="1" lang="en-US" altLang="ja-JP" dirty="0"/>
              <a:t>Berkeley</a:t>
            </a:r>
            <a:r>
              <a:rPr kumimoji="1" lang="ja-JP" altLang="en-US" dirty="0"/>
              <a:t>大の</a:t>
            </a:r>
            <a:r>
              <a:rPr kumimoji="1" lang="en-US" altLang="ja-JP" dirty="0"/>
              <a:t>Patterson</a:t>
            </a:r>
            <a:r>
              <a:rPr kumimoji="1" lang="ja-JP" altLang="en-US" dirty="0" err="1"/>
              <a:t>、</a:t>
            </a:r>
            <a:r>
              <a:rPr kumimoji="1" lang="en-US" altLang="ja-JP" dirty="0"/>
              <a:t>Stanford</a:t>
            </a:r>
            <a:r>
              <a:rPr kumimoji="1" lang="ja-JP" altLang="en-US" dirty="0"/>
              <a:t>大の</a:t>
            </a:r>
            <a:r>
              <a:rPr kumimoji="1" lang="en-US" altLang="ja-JP" dirty="0"/>
              <a:t>Hennessy</a:t>
            </a:r>
            <a:r>
              <a:rPr kumimoji="1" lang="ja-JP" altLang="en-US" dirty="0"/>
              <a:t>らでした。彼らは、</a:t>
            </a:r>
            <a:r>
              <a:rPr kumimoji="1" lang="en-US" altLang="ja-JP" dirty="0"/>
              <a:t>register-register</a:t>
            </a:r>
            <a:r>
              <a:rPr kumimoji="1" lang="ja-JP" altLang="en-US" dirty="0"/>
              <a:t>型の固定長の命令を持った</a:t>
            </a:r>
            <a:r>
              <a:rPr kumimoji="1" lang="en-US" altLang="ja-JP" dirty="0"/>
              <a:t>ISA</a:t>
            </a:r>
            <a:r>
              <a:rPr kumimoji="1" lang="ja-JP" altLang="en-US" dirty="0"/>
              <a:t>を</a:t>
            </a:r>
            <a:r>
              <a:rPr kumimoji="1" lang="en-US" altLang="ja-JP" dirty="0"/>
              <a:t>RISC</a:t>
            </a:r>
            <a:r>
              <a:rPr kumimoji="1" lang="ja-JP" altLang="en-US" dirty="0"/>
              <a:t>と呼び、</a:t>
            </a:r>
            <a:r>
              <a:rPr kumimoji="1" lang="en-US" altLang="ja-JP" dirty="0"/>
              <a:t>memory-memory</a:t>
            </a:r>
            <a:r>
              <a:rPr kumimoji="1" lang="ja-JP" altLang="en-US" dirty="0"/>
              <a:t>型（</a:t>
            </a:r>
            <a:r>
              <a:rPr kumimoji="1" lang="en-US" altLang="ja-JP" dirty="0"/>
              <a:t>register-memory</a:t>
            </a:r>
            <a:r>
              <a:rPr kumimoji="1" lang="ja-JP" altLang="en-US" dirty="0"/>
              <a:t>型も）の</a:t>
            </a:r>
            <a:r>
              <a:rPr kumimoji="1" lang="en-US" altLang="ja-JP" dirty="0"/>
              <a:t>ISA</a:t>
            </a:r>
            <a:r>
              <a:rPr kumimoji="1" lang="ja-JP" altLang="en-US" dirty="0"/>
              <a:t>をこれに対する</a:t>
            </a:r>
            <a:r>
              <a:rPr kumimoji="1" lang="en-US" altLang="ja-JP" dirty="0"/>
              <a:t>CISC</a:t>
            </a:r>
            <a:r>
              <a:rPr kumimoji="1" lang="ja-JP" altLang="en-US" dirty="0"/>
              <a:t>と呼んで、</a:t>
            </a:r>
            <a:r>
              <a:rPr kumimoji="1" lang="en-US" altLang="ja-JP" dirty="0"/>
              <a:t>RISC</a:t>
            </a:r>
            <a:r>
              <a:rPr kumimoji="1" lang="ja-JP" altLang="en-US" dirty="0"/>
              <a:t>は</a:t>
            </a:r>
            <a:r>
              <a:rPr kumimoji="1" lang="en-US" altLang="ja-JP" dirty="0"/>
              <a:t>CISC</a:t>
            </a:r>
            <a:r>
              <a:rPr kumimoji="1" lang="ja-JP" altLang="en-US" dirty="0"/>
              <a:t>よりも優れていると主張しました。</a:t>
            </a:r>
            <a:r>
              <a:rPr kumimoji="1" lang="en-US" altLang="ja-JP" dirty="0"/>
              <a:t>80</a:t>
            </a:r>
            <a:r>
              <a:rPr kumimoji="1" lang="ja-JP" altLang="en-US" dirty="0"/>
              <a:t>年代の前半に、</a:t>
            </a:r>
            <a:r>
              <a:rPr kumimoji="1" lang="en-US" altLang="ja-JP" dirty="0"/>
              <a:t>RISC</a:t>
            </a:r>
            <a:r>
              <a:rPr kumimoji="1" lang="ja-JP" altLang="en-US" dirty="0"/>
              <a:t>対</a:t>
            </a:r>
            <a:r>
              <a:rPr kumimoji="1" lang="en-US" altLang="ja-JP" dirty="0"/>
              <a:t>CISC</a:t>
            </a:r>
            <a:r>
              <a:rPr kumimoji="1" lang="ja-JP" altLang="en-US" dirty="0"/>
              <a:t>の論争が繰り広げられたのですが、</a:t>
            </a:r>
            <a:r>
              <a:rPr kumimoji="1" lang="en-US" altLang="ja-JP" dirty="0"/>
              <a:t>80</a:t>
            </a:r>
            <a:r>
              <a:rPr kumimoji="1" lang="ja-JP" altLang="en-US" dirty="0"/>
              <a:t>年代の後半には勝負が付いてしまいました。</a:t>
            </a:r>
            <a:r>
              <a:rPr kumimoji="1" lang="en-US" altLang="ja-JP" dirty="0"/>
              <a:t>RISC</a:t>
            </a:r>
            <a:r>
              <a:rPr kumimoji="1" lang="ja-JP" altLang="en-US" dirty="0"/>
              <a:t>の単純な命令の方が、実装が簡単で様々な性能向上技術を使うことができたため、性能価格比で</a:t>
            </a:r>
            <a:r>
              <a:rPr kumimoji="1" lang="en-US" altLang="ja-JP" dirty="0"/>
              <a:t>CISC</a:t>
            </a:r>
            <a:r>
              <a:rPr kumimoji="1" lang="ja-JP" altLang="en-US" dirty="0"/>
              <a:t>を圧倒しました。このため</a:t>
            </a:r>
            <a:r>
              <a:rPr kumimoji="1" lang="en-US" altLang="ja-JP" dirty="0"/>
              <a:t>CISC</a:t>
            </a:r>
            <a:r>
              <a:rPr kumimoji="1" lang="ja-JP" altLang="en-US" dirty="0"/>
              <a:t>は</a:t>
            </a:r>
            <a:r>
              <a:rPr kumimoji="1" lang="en-US" altLang="ja-JP" dirty="0"/>
              <a:t>90</a:t>
            </a:r>
            <a:r>
              <a:rPr kumimoji="1" lang="ja-JP" altLang="en-US" dirty="0"/>
              <a:t>年代のはじめには絶滅しました。</a:t>
            </a:r>
            <a:r>
              <a:rPr kumimoji="1" lang="en-US" altLang="ja-JP" dirty="0"/>
              <a:t>register-memory</a:t>
            </a:r>
            <a:r>
              <a:rPr kumimoji="1" lang="ja-JP" altLang="en-US" dirty="0"/>
              <a:t>型で性能向上を目指していた</a:t>
            </a:r>
            <a:r>
              <a:rPr kumimoji="1" lang="en-US" altLang="ja-JP" dirty="0"/>
              <a:t>Intel</a:t>
            </a:r>
            <a:r>
              <a:rPr kumimoji="1" lang="ja-JP" altLang="en-US" dirty="0"/>
              <a:t>もついに内部実行形式に</a:t>
            </a:r>
            <a:r>
              <a:rPr kumimoji="1" lang="en-US" altLang="ja-JP" dirty="0"/>
              <a:t>RISC</a:t>
            </a:r>
            <a:r>
              <a:rPr kumimoji="1" lang="ja-JP" altLang="en-US" dirty="0"/>
              <a:t>を使うことにしたため、</a:t>
            </a:r>
            <a:r>
              <a:rPr kumimoji="1" lang="en-US" altLang="ja-JP" dirty="0"/>
              <a:t>90</a:t>
            </a:r>
            <a:r>
              <a:rPr kumimoji="1" lang="ja-JP" altLang="en-US" dirty="0"/>
              <a:t>年代の終わりには実質的に全てのコンピュータは</a:t>
            </a:r>
            <a:r>
              <a:rPr kumimoji="1" lang="en-US" altLang="ja-JP" dirty="0"/>
              <a:t>RISC</a:t>
            </a:r>
            <a:r>
              <a:rPr kumimoji="1" lang="ja-JP" altLang="en-US" dirty="0"/>
              <a:t>になってしまいました。</a:t>
            </a:r>
            <a:r>
              <a:rPr kumimoji="1" lang="en-US" altLang="ja-JP" dirty="0"/>
              <a:t>RISC</a:t>
            </a:r>
            <a:r>
              <a:rPr kumimoji="1" lang="ja-JP" altLang="en-US" dirty="0"/>
              <a:t>の命令セットを理解してなぜこれがコンピュータを制覇したのかを知ることがこの授業の主題の一つです。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11</a:t>
            </a:fld>
            <a:endParaRPr kumimoji="1" lang="ja-JP" altLang="en-US"/>
          </a:p>
        </p:txBody>
      </p:sp>
    </p:spTree>
    <p:extLst>
      <p:ext uri="{BB962C8B-B14F-4D97-AF65-F5344CB8AC3E}">
        <p14:creationId xmlns:p14="http://schemas.microsoft.com/office/powerpoint/2010/main" val="3285178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a:t>
            </a:r>
            <a:r>
              <a:rPr kumimoji="1" lang="ja-JP" altLang="en-US" dirty="0"/>
              <a:t>を推進した</a:t>
            </a:r>
            <a:r>
              <a:rPr kumimoji="1" lang="en-US" altLang="ja-JP" dirty="0"/>
              <a:t>Patterson</a:t>
            </a:r>
            <a:r>
              <a:rPr kumimoji="1" lang="ja-JP" altLang="en-US" dirty="0"/>
              <a:t>と</a:t>
            </a:r>
            <a:r>
              <a:rPr kumimoji="1" lang="en-US" altLang="ja-JP" dirty="0"/>
              <a:t>Hennessy</a:t>
            </a:r>
            <a:r>
              <a:rPr kumimoji="1" lang="ja-JP" altLang="en-US" dirty="0"/>
              <a:t>はこんな感じです。</a:t>
            </a:r>
          </a:p>
        </p:txBody>
      </p:sp>
      <p:sp>
        <p:nvSpPr>
          <p:cNvPr id="4" name="スライド番号プレースホルダー 3"/>
          <p:cNvSpPr>
            <a:spLocks noGrp="1"/>
          </p:cNvSpPr>
          <p:nvPr>
            <p:ph type="sldNum" sz="quarter" idx="10"/>
          </p:nvPr>
        </p:nvSpPr>
        <p:spPr/>
        <p:txBody>
          <a:bodyPr/>
          <a:lstStyle/>
          <a:p>
            <a:fld id="{6A1C2B6D-0E03-4A10-B4E0-9BD7778A75F0}" type="slidenum">
              <a:rPr kumimoji="1" lang="ja-JP" altLang="en-US" smtClean="0"/>
              <a:t>12</a:t>
            </a:fld>
            <a:endParaRPr kumimoji="1" lang="ja-JP" altLang="en-US"/>
          </a:p>
        </p:txBody>
      </p:sp>
    </p:spTree>
    <p:extLst>
      <p:ext uri="{BB962C8B-B14F-4D97-AF65-F5344CB8AC3E}">
        <p14:creationId xmlns:p14="http://schemas.microsoft.com/office/powerpoint/2010/main" val="2868818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命令セットアーキテクチャは、技術的な問題というより、コンピュータをどのようにビジネスとして成立させるか、ということに関連しています。現在の</a:t>
            </a:r>
            <a:r>
              <a:rPr kumimoji="1" lang="en-US" altLang="ja-JP" dirty="0"/>
              <a:t>PC</a:t>
            </a:r>
            <a:r>
              <a:rPr kumimoji="1" lang="ja-JP" altLang="en-US" dirty="0"/>
              <a:t>は</a:t>
            </a:r>
            <a:r>
              <a:rPr kumimoji="1" lang="en-US" altLang="ja-JP" dirty="0"/>
              <a:t>Intel</a:t>
            </a:r>
            <a:r>
              <a:rPr kumimoji="1" lang="ja-JP" altLang="en-US" dirty="0"/>
              <a:t>社の命令セットアーキテクチャ</a:t>
            </a:r>
            <a:r>
              <a:rPr kumimoji="1" lang="en-US" altLang="ja-JP" dirty="0"/>
              <a:t>IA32</a:t>
            </a:r>
            <a:r>
              <a:rPr kumimoji="1" lang="ja-JP" altLang="en-US" dirty="0"/>
              <a:t>に基づいており、このバイナリを実行する</a:t>
            </a:r>
            <a:r>
              <a:rPr kumimoji="1" lang="en-US" altLang="ja-JP" dirty="0"/>
              <a:t>Microsoft</a:t>
            </a:r>
            <a:r>
              <a:rPr kumimoji="1" lang="ja-JP" altLang="en-US" dirty="0"/>
              <a:t>社の</a:t>
            </a:r>
            <a:r>
              <a:rPr kumimoji="1" lang="en-US" altLang="ja-JP" dirty="0"/>
              <a:t>OS</a:t>
            </a:r>
            <a:r>
              <a:rPr kumimoji="1" lang="ja-JP" altLang="en-US" dirty="0" err="1"/>
              <a:t>、</a:t>
            </a:r>
            <a:r>
              <a:rPr kumimoji="1" lang="ja-JP" altLang="en-US" dirty="0"/>
              <a:t>コンパイラ、アプリケーションを実行します。（最近は</a:t>
            </a:r>
            <a:r>
              <a:rPr kumimoji="1" lang="en-US" altLang="ja-JP" dirty="0"/>
              <a:t>MacOS</a:t>
            </a:r>
            <a:r>
              <a:rPr kumimoji="1" lang="ja-JP" altLang="en-US" dirty="0"/>
              <a:t>も使われますが、これも</a:t>
            </a:r>
            <a:r>
              <a:rPr kumimoji="1" lang="en-US" altLang="ja-JP" dirty="0"/>
              <a:t>Intel</a:t>
            </a:r>
            <a:r>
              <a:rPr kumimoji="1" lang="ja-JP" altLang="en-US" dirty="0"/>
              <a:t>の</a:t>
            </a:r>
            <a:r>
              <a:rPr kumimoji="1" lang="en-US" altLang="ja-JP" dirty="0"/>
              <a:t>CPU</a:t>
            </a:r>
            <a:r>
              <a:rPr kumimoji="1" lang="ja-JP" altLang="en-US" dirty="0"/>
              <a:t>を使っています）。</a:t>
            </a:r>
            <a:r>
              <a:rPr kumimoji="1" lang="en-US" altLang="ja-JP" dirty="0"/>
              <a:t>Intel</a:t>
            </a:r>
            <a:r>
              <a:rPr kumimoji="1" lang="ja-JP" altLang="en-US" dirty="0"/>
              <a:t>は</a:t>
            </a:r>
            <a:r>
              <a:rPr kumimoji="1" lang="en-US" altLang="ja-JP" dirty="0"/>
              <a:t>CPU</a:t>
            </a:r>
            <a:r>
              <a:rPr kumimoji="1" lang="ja-JP" altLang="en-US" dirty="0"/>
              <a:t>をチップセットとして</a:t>
            </a:r>
            <a:r>
              <a:rPr kumimoji="1" lang="en-US" altLang="ja-JP" dirty="0"/>
              <a:t>PC</a:t>
            </a:r>
            <a:r>
              <a:rPr kumimoji="1" lang="ja-JP" altLang="en-US" dirty="0"/>
              <a:t>ベンダに供給するので、それまでのバイナリとの互換性を死守してきました。このため、</a:t>
            </a:r>
            <a:r>
              <a:rPr kumimoji="1" lang="en-US" altLang="ja-JP" dirty="0"/>
              <a:t>16</a:t>
            </a:r>
            <a:r>
              <a:rPr kumimoji="1" lang="ja-JP" altLang="en-US" dirty="0"/>
              <a:t>ビットの</a:t>
            </a:r>
            <a:r>
              <a:rPr kumimoji="1" lang="en-US" altLang="ja-JP" dirty="0"/>
              <a:t>8086</a:t>
            </a:r>
            <a:r>
              <a:rPr kumimoji="1" lang="ja-JP" altLang="en-US" dirty="0"/>
              <a:t>時代の命令セットを拡張しながら用いてきて、バイナリ変換を行うことで、</a:t>
            </a:r>
            <a:r>
              <a:rPr kumimoji="1" lang="en-US" altLang="ja-JP" dirty="0"/>
              <a:t>RISC</a:t>
            </a:r>
            <a:r>
              <a:rPr kumimoji="1" lang="ja-JP" altLang="en-US" dirty="0"/>
              <a:t>の高速化技術を取り入れ、さらにはマルチコア化を行いました。これに対して英国の</a:t>
            </a:r>
            <a:r>
              <a:rPr kumimoji="1" lang="en-US" altLang="ja-JP" dirty="0"/>
              <a:t>ARM</a:t>
            </a:r>
            <a:r>
              <a:rPr kumimoji="1" lang="ja-JP" altLang="en-US" dirty="0"/>
              <a:t>社は、</a:t>
            </a:r>
            <a:r>
              <a:rPr kumimoji="1" lang="en-US" altLang="ja-JP" dirty="0"/>
              <a:t>CPU</a:t>
            </a:r>
            <a:r>
              <a:rPr kumimoji="1" lang="ja-JP" altLang="en-US" dirty="0"/>
              <a:t>その</a:t>
            </a:r>
            <a:r>
              <a:rPr kumimoji="1" lang="ja-JP" altLang="en-US" dirty="0" err="1"/>
              <a:t>も</a:t>
            </a:r>
            <a:r>
              <a:rPr kumimoji="1" lang="ja-JP" altLang="en-US" dirty="0"/>
              <a:t>ではなく、いくつかの</a:t>
            </a:r>
            <a:r>
              <a:rPr kumimoji="1" lang="en-US" altLang="ja-JP" dirty="0"/>
              <a:t>RISC</a:t>
            </a:r>
            <a:r>
              <a:rPr kumimoji="1" lang="ja-JP" altLang="en-US" dirty="0"/>
              <a:t>　</a:t>
            </a:r>
            <a:r>
              <a:rPr kumimoji="1" lang="en-US" altLang="ja-JP" dirty="0"/>
              <a:t>CPU</a:t>
            </a:r>
            <a:r>
              <a:rPr kumimoji="1" lang="ja-JP" altLang="en-US" dirty="0"/>
              <a:t>の設計資産（</a:t>
            </a:r>
            <a:r>
              <a:rPr kumimoji="1" lang="en-US" altLang="ja-JP" dirty="0"/>
              <a:t>IP</a:t>
            </a:r>
            <a:r>
              <a:rPr kumimoji="1" lang="ja-JP" altLang="en-US" dirty="0"/>
              <a:t>：</a:t>
            </a:r>
            <a:r>
              <a:rPr kumimoji="1" lang="en-US" altLang="ja-JP" dirty="0"/>
              <a:t>Intellectual Property)</a:t>
            </a:r>
            <a:r>
              <a:rPr kumimoji="1" lang="ja-JP" altLang="en-US" dirty="0"/>
              <a:t>とそのエコシステムを提供し、様々の製品に取り込んでもらうビジネスモデルに基づいています。このため、様々な製品に組み込まれて利用され、</a:t>
            </a:r>
            <a:r>
              <a:rPr kumimoji="1" lang="en-US" altLang="ja-JP" dirty="0"/>
              <a:t>iPhone</a:t>
            </a:r>
            <a:r>
              <a:rPr kumimoji="1" lang="ja-JP" altLang="en-US" dirty="0"/>
              <a:t>からスーパーコンピュータまで取り入れられています。この戦略は、ビジネスとして大変に成功し、これに目を付けたソフトバンクの孫会長は</a:t>
            </a:r>
            <a:r>
              <a:rPr kumimoji="1" lang="en-US" altLang="ja-JP" dirty="0"/>
              <a:t>ARM</a:t>
            </a:r>
            <a:r>
              <a:rPr kumimoji="1" lang="ja-JP" altLang="en-US" dirty="0"/>
              <a:t>社を買収し、英国政府は英国から本拠地を移動しない約束でこれを許可しました。</a:t>
            </a:r>
            <a:r>
              <a:rPr kumimoji="1" lang="en-US" altLang="ja-JP" dirty="0"/>
              <a:t>ARM</a:t>
            </a:r>
            <a:r>
              <a:rPr kumimoji="1" lang="ja-JP" altLang="en-US" dirty="0"/>
              <a:t>は自社の</a:t>
            </a:r>
            <a:r>
              <a:rPr kumimoji="1" lang="en-US" altLang="ja-JP" dirty="0"/>
              <a:t>IP</a:t>
            </a:r>
            <a:r>
              <a:rPr kumimoji="1" lang="ja-JP" altLang="en-US" dirty="0"/>
              <a:t>とエコシステムの管理に厳しく、教育研究に使う場合に支障がありました。そこで、最近、フリーな</a:t>
            </a:r>
            <a:r>
              <a:rPr kumimoji="1" lang="en-US" altLang="ja-JP" dirty="0"/>
              <a:t>IP</a:t>
            </a:r>
            <a:r>
              <a:rPr kumimoji="1" lang="ja-JP" altLang="en-US" dirty="0"/>
              <a:t>に基づく</a:t>
            </a:r>
            <a:r>
              <a:rPr kumimoji="1" lang="en-US" altLang="ja-JP" dirty="0"/>
              <a:t>RISC-V</a:t>
            </a:r>
            <a:r>
              <a:rPr kumimoji="1" lang="ja-JP" altLang="en-US" dirty="0"/>
              <a:t>がこれに挑戦しています。</a:t>
            </a:r>
            <a:endParaRPr kumimoji="1" lang="en-US" altLang="ja-JP" dirty="0"/>
          </a:p>
          <a:p>
            <a:r>
              <a:rPr kumimoji="1" lang="ja-JP" altLang="en-US" dirty="0"/>
              <a:t>日本の各社も様々な</a:t>
            </a:r>
            <a:r>
              <a:rPr kumimoji="1" lang="en-US" altLang="ja-JP" dirty="0"/>
              <a:t>ISA</a:t>
            </a:r>
            <a:r>
              <a:rPr kumimoji="1" lang="ja-JP" altLang="en-US" dirty="0"/>
              <a:t>を持っていましたが、これらを維持することができず、</a:t>
            </a:r>
            <a:r>
              <a:rPr kumimoji="1" lang="en-US" altLang="ja-JP" dirty="0"/>
              <a:t>ARM</a:t>
            </a:r>
            <a:r>
              <a:rPr kumimoji="1" lang="ja-JP" altLang="en-US" dirty="0"/>
              <a:t>に鞍替えしました。</a:t>
            </a:r>
          </a:p>
        </p:txBody>
      </p:sp>
      <p:sp>
        <p:nvSpPr>
          <p:cNvPr id="4" name="スライド番号プレースホルダー 3"/>
          <p:cNvSpPr>
            <a:spLocks noGrp="1"/>
          </p:cNvSpPr>
          <p:nvPr>
            <p:ph type="sldNum" sz="quarter" idx="10"/>
          </p:nvPr>
        </p:nvSpPr>
        <p:spPr/>
        <p:txBody>
          <a:bodyPr/>
          <a:lstStyle/>
          <a:p>
            <a:fld id="{6A1C2B6D-0E03-4A10-B4E0-9BD7778A75F0}" type="slidenum">
              <a:rPr kumimoji="1" lang="ja-JP" altLang="en-US" smtClean="0"/>
              <a:t>13</a:t>
            </a:fld>
            <a:endParaRPr kumimoji="1" lang="ja-JP" altLang="en-US"/>
          </a:p>
        </p:txBody>
      </p:sp>
    </p:spTree>
    <p:extLst>
      <p:ext uri="{BB962C8B-B14F-4D97-AF65-F5344CB8AC3E}">
        <p14:creationId xmlns:p14="http://schemas.microsoft.com/office/powerpoint/2010/main" val="1200749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では、本格的な</a:t>
            </a:r>
            <a:r>
              <a:rPr kumimoji="1" lang="en-US" altLang="ja-JP" dirty="0"/>
              <a:t>RISC</a:t>
            </a:r>
            <a:r>
              <a:rPr kumimoji="1" lang="ja-JP" altLang="en-US" dirty="0"/>
              <a:t>アーキテクチャ</a:t>
            </a:r>
            <a:r>
              <a:rPr kumimoji="1" lang="en-US" altLang="ja-JP" dirty="0"/>
              <a:t>RISC-V</a:t>
            </a:r>
            <a:r>
              <a:rPr kumimoji="1" lang="ja-JP" altLang="en-US" dirty="0"/>
              <a:t>を紹介します。</a:t>
            </a:r>
            <a:r>
              <a:rPr kumimoji="1" lang="en-US" altLang="ja-JP" dirty="0"/>
              <a:t>RISC-V</a:t>
            </a:r>
            <a:r>
              <a:rPr kumimoji="1" lang="ja-JP" altLang="en-US" dirty="0"/>
              <a:t>は、</a:t>
            </a:r>
            <a:r>
              <a:rPr kumimoji="1" lang="en-US" altLang="ja-JP" dirty="0"/>
              <a:t>RISC</a:t>
            </a:r>
            <a:r>
              <a:rPr kumimoji="1" lang="ja-JP" altLang="en-US" dirty="0"/>
              <a:t>の元祖の一つ</a:t>
            </a:r>
            <a:r>
              <a:rPr kumimoji="1" lang="en-US" altLang="ja-JP" dirty="0"/>
              <a:t>RISC-I,II</a:t>
            </a:r>
            <a:r>
              <a:rPr kumimoji="1" lang="ja-JP" altLang="en-US" dirty="0"/>
              <a:t>の流れを汲み、その欠点が解消されています。最も基本的な</a:t>
            </a:r>
            <a:r>
              <a:rPr kumimoji="1" lang="en-US" altLang="ja-JP" dirty="0"/>
              <a:t>32</a:t>
            </a:r>
            <a:r>
              <a:rPr kumimoji="1" lang="ja-JP" altLang="en-US" dirty="0"/>
              <a:t>ビットアーキテクチャである</a:t>
            </a:r>
            <a:r>
              <a:rPr kumimoji="1" lang="en-US" altLang="ja-JP" dirty="0"/>
              <a:t>RV32I</a:t>
            </a:r>
            <a:r>
              <a:rPr kumimoji="1" lang="ja-JP" altLang="en-US" dirty="0"/>
              <a:t>に、様々なモジュールを取り付けて拡張するモジュールアーキテクチャになっています。ここでは、まずこの基本構成を解説します。</a:t>
            </a:r>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16</a:t>
            </a:fld>
            <a:endParaRPr lang="en-US" altLang="ja-JP"/>
          </a:p>
        </p:txBody>
      </p:sp>
    </p:spTree>
    <p:extLst>
      <p:ext uri="{BB962C8B-B14F-4D97-AF65-F5344CB8AC3E}">
        <p14:creationId xmlns:p14="http://schemas.microsoft.com/office/powerpoint/2010/main" val="18056700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は</a:t>
            </a:r>
            <a:r>
              <a:rPr kumimoji="1" lang="en-US" altLang="ja-JP" dirty="0"/>
              <a:t>32</a:t>
            </a:r>
            <a:r>
              <a:rPr kumimoji="1" lang="ja-JP" altLang="en-US" dirty="0"/>
              <a:t>ビットのレジスターレジスタ型のアーキテクチャです。命令メモリ、データメモリ共に、アドレス、データは</a:t>
            </a:r>
            <a:r>
              <a:rPr kumimoji="1" lang="en-US" altLang="ja-JP" dirty="0"/>
              <a:t>32</a:t>
            </a:r>
            <a:r>
              <a:rPr kumimoji="1" lang="ja-JP" altLang="en-US" dirty="0"/>
              <a:t>ビットです。メモリの番地付は</a:t>
            </a:r>
            <a:r>
              <a:rPr kumimoji="1" lang="en-US" altLang="ja-JP" dirty="0"/>
              <a:t>8</a:t>
            </a:r>
            <a:r>
              <a:rPr kumimoji="1" lang="ja-JP" altLang="en-US" dirty="0"/>
              <a:t>ビット単位であり、</a:t>
            </a:r>
            <a:r>
              <a:rPr kumimoji="1" lang="en-US" altLang="ja-JP" dirty="0"/>
              <a:t>32</a:t>
            </a:r>
            <a:r>
              <a:rPr kumimoji="1" lang="ja-JP" altLang="en-US" dirty="0"/>
              <a:t>ビットは</a:t>
            </a:r>
            <a:r>
              <a:rPr kumimoji="1" lang="en-US" altLang="ja-JP" dirty="0"/>
              <a:t>4</a:t>
            </a:r>
            <a:r>
              <a:rPr kumimoji="1" lang="ja-JP" altLang="en-US" dirty="0"/>
              <a:t>つ分番地を占有します。これをバイトアドレッシングと呼び、標準的な方法です。レジスタも</a:t>
            </a:r>
            <a:r>
              <a:rPr kumimoji="1" lang="en-US" altLang="ja-JP" dirty="0"/>
              <a:t>32</a:t>
            </a:r>
            <a:r>
              <a:rPr kumimoji="1" lang="ja-JP" altLang="en-US" dirty="0"/>
              <a:t>ビットで、</a:t>
            </a:r>
            <a:r>
              <a:rPr kumimoji="1" lang="en-US" altLang="ja-JP" dirty="0"/>
              <a:t>32</a:t>
            </a:r>
            <a:r>
              <a:rPr kumimoji="1" lang="ja-JP" altLang="en-US" dirty="0"/>
              <a:t>本持っています。ここではこれを</a:t>
            </a:r>
            <a:r>
              <a:rPr kumimoji="1" lang="en-US" altLang="ja-JP" dirty="0"/>
              <a:t>x0..x31</a:t>
            </a:r>
            <a:r>
              <a:rPr kumimoji="1" lang="ja-JP" altLang="en-US" dirty="0"/>
              <a:t>という形で表します。ここで、</a:t>
            </a:r>
            <a:r>
              <a:rPr kumimoji="1" lang="en-US" altLang="ja-JP" dirty="0"/>
              <a:t>x0</a:t>
            </a:r>
            <a:r>
              <a:rPr kumimoji="1" lang="ja-JP" altLang="en-US" dirty="0"/>
              <a:t>は常に</a:t>
            </a:r>
            <a:r>
              <a:rPr kumimoji="1" lang="en-US" altLang="ja-JP" dirty="0"/>
              <a:t>0</a:t>
            </a:r>
            <a:r>
              <a:rPr kumimoji="1" lang="ja-JP" altLang="en-US" dirty="0"/>
              <a:t>であり、このレジスタへの書き込みは意味を持ちません。この設定はちょっと奇妙な気がしますが、大変役に立つのでほとんどすべての</a:t>
            </a:r>
            <a:r>
              <a:rPr kumimoji="1" lang="en-US" altLang="ja-JP" dirty="0"/>
              <a:t>RISC</a:t>
            </a:r>
            <a:r>
              <a:rPr kumimoji="1" lang="ja-JP" altLang="en-US" dirty="0"/>
              <a:t>で使われています。</a:t>
            </a:r>
            <a:r>
              <a:rPr kumimoji="1" lang="en-US" altLang="ja-JP" dirty="0"/>
              <a:t>RISC-V</a:t>
            </a:r>
            <a:r>
              <a:rPr kumimoji="1" lang="ja-JP" altLang="en-US" dirty="0"/>
              <a:t>の命令は</a:t>
            </a:r>
            <a:r>
              <a:rPr kumimoji="1" lang="en-US" altLang="ja-JP" dirty="0"/>
              <a:t>3</a:t>
            </a:r>
            <a:r>
              <a:rPr kumimoji="1" lang="ja-JP" altLang="en-US" dirty="0"/>
              <a:t>オペランドを持ちます。</a:t>
            </a:r>
            <a:r>
              <a:rPr kumimoji="1" lang="en-US" altLang="ja-JP" dirty="0"/>
              <a:t>add rd,rs1,rs2</a:t>
            </a:r>
            <a:r>
              <a:rPr kumimoji="1" lang="ja-JP" altLang="en-US" dirty="0"/>
              <a:t>と書くと</a:t>
            </a:r>
            <a:r>
              <a:rPr kumimoji="1" lang="en-US" altLang="ja-JP" dirty="0"/>
              <a:t>x[rs1]+x[rs2]</a:t>
            </a:r>
            <a:r>
              <a:rPr kumimoji="1" lang="ja-JP" altLang="en-US" dirty="0"/>
              <a:t>の答が</a:t>
            </a:r>
            <a:r>
              <a:rPr kumimoji="1" lang="en-US" altLang="ja-JP" dirty="0"/>
              <a:t>x[</a:t>
            </a:r>
            <a:r>
              <a:rPr kumimoji="1" lang="en-US" altLang="ja-JP" dirty="0" err="1"/>
              <a:t>rd</a:t>
            </a:r>
            <a:r>
              <a:rPr kumimoji="1" lang="en-US" altLang="ja-JP" dirty="0"/>
              <a:t>]</a:t>
            </a:r>
            <a:r>
              <a:rPr kumimoji="1" lang="ja-JP" altLang="en-US" dirty="0"/>
              <a:t>に入ります。ディスティネーションレジストとソースレジスタは完全に分離することができます。もちろんこれらに同じレジスタ番号を指定してもいいです。ディスティネーションレジスタを左に書く</a:t>
            </a:r>
            <a:r>
              <a:rPr kumimoji="1" lang="en-US" altLang="ja-JP" dirty="0"/>
              <a:t>IBM/Intel</a:t>
            </a:r>
            <a:r>
              <a:rPr kumimoji="1" lang="ja-JP" altLang="en-US" dirty="0"/>
              <a:t>方式を取ります。</a:t>
            </a:r>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17</a:t>
            </a:fld>
            <a:endParaRPr lang="en-US" altLang="ja-JP"/>
          </a:p>
        </p:txBody>
      </p:sp>
    </p:spTree>
    <p:extLst>
      <p:ext uri="{BB962C8B-B14F-4D97-AF65-F5344CB8AC3E}">
        <p14:creationId xmlns:p14="http://schemas.microsoft.com/office/powerpoint/2010/main" val="1943194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メモリの読み書きは、ディスプレースメント付きレジスタ間接指定を使って読み書きする番地を指定します。この方法は、</a:t>
            </a:r>
            <a:r>
              <a:rPr kumimoji="1" lang="en-US" altLang="ja-JP" dirty="0" err="1"/>
              <a:t>lw</a:t>
            </a:r>
            <a:r>
              <a:rPr kumimoji="1" lang="en-US" altLang="ja-JP" baseline="0" dirty="0"/>
              <a:t> x1,x2,100</a:t>
            </a:r>
            <a:r>
              <a:rPr kumimoji="1" lang="ja-JP" altLang="en-US" baseline="0" dirty="0"/>
              <a:t>のように記述し、カッコの前に書いた数字（ディスプレースメントあるいはオフセット）にレジスタ</a:t>
            </a:r>
            <a:r>
              <a:rPr kumimoji="1" lang="en-US" altLang="ja-JP" baseline="0" dirty="0"/>
              <a:t>x2</a:t>
            </a:r>
            <a:r>
              <a:rPr kumimoji="1" lang="ja-JP" altLang="en-US" baseline="0" dirty="0"/>
              <a:t>の中身が足された番地が実効アドレスになります。例えば</a:t>
            </a:r>
            <a:r>
              <a:rPr kumimoji="1" lang="en-US" altLang="ja-JP" baseline="0" dirty="0"/>
              <a:t>x2</a:t>
            </a:r>
            <a:r>
              <a:rPr kumimoji="1" lang="ja-JP" altLang="en-US" baseline="0" dirty="0"/>
              <a:t>に</a:t>
            </a:r>
            <a:r>
              <a:rPr kumimoji="1" lang="en-US" altLang="ja-JP" baseline="0" dirty="0"/>
              <a:t>50</a:t>
            </a:r>
            <a:r>
              <a:rPr kumimoji="1" lang="ja-JP" altLang="en-US" baseline="0" dirty="0"/>
              <a:t>が入っていたとすると、</a:t>
            </a:r>
            <a:r>
              <a:rPr kumimoji="1" lang="en-US" altLang="ja-JP" baseline="0" dirty="0"/>
              <a:t>150</a:t>
            </a:r>
            <a:r>
              <a:rPr kumimoji="1" lang="ja-JP" altLang="en-US" baseline="0" dirty="0"/>
              <a:t>番地が読み出されて</a:t>
            </a:r>
            <a:r>
              <a:rPr kumimoji="1" lang="en-US" altLang="ja-JP" baseline="0" dirty="0"/>
              <a:t>x1</a:t>
            </a:r>
            <a:r>
              <a:rPr kumimoji="1" lang="ja-JP" altLang="en-US" baseline="0" dirty="0"/>
              <a:t>に入ります。</a:t>
            </a:r>
            <a:r>
              <a:rPr kumimoji="1" lang="en-US" altLang="ja-JP" baseline="0" dirty="0" err="1"/>
              <a:t>lw</a:t>
            </a:r>
            <a:r>
              <a:rPr kumimoji="1" lang="ja-JP" altLang="en-US" baseline="0" dirty="0"/>
              <a:t>は</a:t>
            </a:r>
            <a:r>
              <a:rPr kumimoji="1" lang="en-US" altLang="ja-JP" baseline="0" dirty="0"/>
              <a:t>load word</a:t>
            </a:r>
            <a:r>
              <a:rPr kumimoji="1" lang="ja-JP" altLang="en-US" baseline="0" dirty="0"/>
              <a:t>で</a:t>
            </a:r>
            <a:r>
              <a:rPr kumimoji="1" lang="en-US" altLang="ja-JP" baseline="0" dirty="0"/>
              <a:t>32</a:t>
            </a:r>
            <a:r>
              <a:rPr kumimoji="1" lang="ja-JP" altLang="en-US" baseline="0" dirty="0"/>
              <a:t>ビットのデータを読み出します。後で詳しく説明しますが、メモリの番地は</a:t>
            </a:r>
            <a:r>
              <a:rPr kumimoji="1" lang="en-US" altLang="ja-JP" baseline="0" dirty="0"/>
              <a:t>8</a:t>
            </a:r>
            <a:r>
              <a:rPr kumimoji="1" lang="ja-JP" altLang="en-US" baseline="0" dirty="0"/>
              <a:t>ビット単位についているので、実効アドレスは</a:t>
            </a:r>
            <a:r>
              <a:rPr kumimoji="1" lang="en-US" altLang="ja-JP" baseline="0" dirty="0"/>
              <a:t>4</a:t>
            </a:r>
            <a:r>
              <a:rPr kumimoji="1" lang="ja-JP" altLang="en-US" baseline="0" dirty="0"/>
              <a:t>の倍数でなければならないです。ディスプレースメントは、</a:t>
            </a:r>
            <a:r>
              <a:rPr kumimoji="1" lang="en-US" altLang="ja-JP" baseline="0" dirty="0"/>
              <a:t>12</a:t>
            </a:r>
            <a:r>
              <a:rPr kumimoji="1" lang="ja-JP" altLang="en-US" baseline="0" dirty="0"/>
              <a:t>ビットの符号付き数で、レジスタ中の</a:t>
            </a:r>
            <a:r>
              <a:rPr kumimoji="1" lang="en-US" altLang="ja-JP" baseline="0" dirty="0"/>
              <a:t>32</a:t>
            </a:r>
            <a:r>
              <a:rPr kumimoji="1" lang="ja-JP" altLang="en-US" baseline="0" dirty="0"/>
              <a:t>ビットの数に対して符号拡張されてから加算されます。したがって、マイナスの数を書くこともできます。</a:t>
            </a:r>
            <a:r>
              <a:rPr kumimoji="1" lang="en-US" altLang="ja-JP" baseline="0" dirty="0" err="1"/>
              <a:t>sw</a:t>
            </a:r>
            <a:r>
              <a:rPr kumimoji="1" lang="en-US" altLang="ja-JP" baseline="0" dirty="0"/>
              <a:t>(store word)</a:t>
            </a:r>
            <a:r>
              <a:rPr kumimoji="1" lang="ja-JP" altLang="en-US" baseline="0" dirty="0"/>
              <a:t>はこの逆で、</a:t>
            </a:r>
            <a:r>
              <a:rPr kumimoji="1" lang="en-US" altLang="ja-JP" baseline="0" dirty="0" err="1"/>
              <a:t>sw</a:t>
            </a:r>
            <a:r>
              <a:rPr kumimoji="1" lang="en-US" altLang="ja-JP" baseline="0" dirty="0"/>
              <a:t> x1,x2,40 (</a:t>
            </a:r>
            <a:r>
              <a:rPr kumimoji="1" lang="en-US" altLang="ja-JP" baseline="0" dirty="0" err="1"/>
              <a:t>sw</a:t>
            </a:r>
            <a:r>
              <a:rPr kumimoji="1" lang="en-US" altLang="ja-JP" baseline="0" dirty="0"/>
              <a:t> x1,40(x2) )</a:t>
            </a:r>
            <a:r>
              <a:rPr kumimoji="1" lang="ja-JP" altLang="en-US" baseline="0" dirty="0"/>
              <a:t>と書けば、レジスタ</a:t>
            </a:r>
            <a:r>
              <a:rPr kumimoji="1" lang="en-US" altLang="ja-JP" baseline="0" dirty="0"/>
              <a:t>x1</a:t>
            </a:r>
            <a:r>
              <a:rPr kumimoji="1" lang="ja-JP" altLang="en-US" baseline="0" dirty="0"/>
              <a:t>の内容（</a:t>
            </a:r>
            <a:r>
              <a:rPr kumimoji="1" lang="en-US" altLang="ja-JP" baseline="0" dirty="0"/>
              <a:t>32</a:t>
            </a:r>
            <a:r>
              <a:rPr kumimoji="1" lang="ja-JP" altLang="en-US" baseline="0" dirty="0"/>
              <a:t>ビットのデータ）を、レジスタ</a:t>
            </a:r>
            <a:r>
              <a:rPr kumimoji="1" lang="en-US" altLang="ja-JP" baseline="0" dirty="0"/>
              <a:t>x2</a:t>
            </a:r>
            <a:r>
              <a:rPr kumimoji="1" lang="ja-JP" altLang="en-US" baseline="0" dirty="0"/>
              <a:t>の中身に</a:t>
            </a:r>
            <a:r>
              <a:rPr kumimoji="1" lang="en-US" altLang="ja-JP" baseline="0" dirty="0"/>
              <a:t>40</a:t>
            </a:r>
            <a:r>
              <a:rPr kumimoji="1" lang="ja-JP" altLang="en-US" baseline="0" dirty="0"/>
              <a:t>足した番地に書き込みます。この方式は、ディスプレースメントに</a:t>
            </a:r>
            <a:r>
              <a:rPr kumimoji="1" lang="en-US" altLang="ja-JP" baseline="0" dirty="0"/>
              <a:t>0</a:t>
            </a:r>
            <a:r>
              <a:rPr kumimoji="1" lang="ja-JP" altLang="en-US" baseline="0" dirty="0"/>
              <a:t>を指定すれば、単純なレジスタ間接指定となり、レジスタを</a:t>
            </a:r>
            <a:r>
              <a:rPr kumimoji="1" lang="en-US" altLang="ja-JP" baseline="0" dirty="0"/>
              <a:t>x0</a:t>
            </a:r>
            <a:r>
              <a:rPr kumimoji="1" lang="ja-JP" altLang="en-US" baseline="0" dirty="0"/>
              <a:t>にすれば、ディスプレースメントで示した番地がそのまま指定できる直接指定方式になります。</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18</a:t>
            </a:fld>
            <a:endParaRPr lang="en-US" altLang="ja-JP"/>
          </a:p>
        </p:txBody>
      </p:sp>
    </p:spTree>
    <p:extLst>
      <p:ext uri="{BB962C8B-B14F-4D97-AF65-F5344CB8AC3E}">
        <p14:creationId xmlns:p14="http://schemas.microsoft.com/office/powerpoint/2010/main" val="9444391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は、レジスターレジスタアーキテクチャなので、演算にはメモリを指定することができず、一度レジスタに持ってくる必要があります。</a:t>
            </a:r>
            <a:r>
              <a:rPr kumimoji="1" lang="en-US" altLang="ja-JP" dirty="0"/>
              <a:t>3</a:t>
            </a:r>
            <a:r>
              <a:rPr kumimoji="1" lang="ja-JP" altLang="en-US" dirty="0"/>
              <a:t>オペランド方式なので、レジスタの書きつぶしを心配しなくて良くて便利です。</a:t>
            </a:r>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19</a:t>
            </a:fld>
            <a:endParaRPr lang="en-US" altLang="ja-JP"/>
          </a:p>
        </p:txBody>
      </p:sp>
    </p:spTree>
    <p:extLst>
      <p:ext uri="{BB962C8B-B14F-4D97-AF65-F5344CB8AC3E}">
        <p14:creationId xmlns:p14="http://schemas.microsoft.com/office/powerpoint/2010/main" val="2375248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イミーディエイト命令では、命令コード中の数字（直値</a:t>
            </a:r>
            <a:r>
              <a:rPr kumimoji="1" lang="en-US" altLang="ja-JP" dirty="0"/>
              <a:t>:</a:t>
            </a:r>
            <a:r>
              <a:rPr kumimoji="1" lang="en-US" altLang="ja-JP" dirty="0" err="1"/>
              <a:t>imm</a:t>
            </a:r>
            <a:r>
              <a:rPr kumimoji="1" lang="en-US" altLang="ja-JP" dirty="0"/>
              <a:t>)</a:t>
            </a:r>
            <a:r>
              <a:rPr kumimoji="1" lang="ja-JP" altLang="en-US" dirty="0"/>
              <a:t>がそのまま演算に使われます。</a:t>
            </a:r>
            <a:r>
              <a:rPr kumimoji="1" lang="en-US" altLang="ja-JP" dirty="0"/>
              <a:t>RISC-V</a:t>
            </a:r>
            <a:r>
              <a:rPr kumimoji="1" lang="ja-JP" altLang="en-US" dirty="0"/>
              <a:t>の場合、直値は</a:t>
            </a:r>
            <a:r>
              <a:rPr kumimoji="1" lang="en-US" altLang="ja-JP" dirty="0"/>
              <a:t>12</a:t>
            </a:r>
            <a:r>
              <a:rPr kumimoji="1" lang="ja-JP" altLang="en-US" dirty="0"/>
              <a:t>ビットで、算術演算命令、論理演算命令の両方で符号拡張されます。すなわち</a:t>
            </a:r>
            <a:r>
              <a:rPr kumimoji="1" lang="en-US" altLang="ja-JP" dirty="0" err="1"/>
              <a:t>addi</a:t>
            </a:r>
            <a:r>
              <a:rPr kumimoji="1" lang="en-US" altLang="ja-JP" dirty="0"/>
              <a:t> rd,rs1,imm</a:t>
            </a:r>
            <a:r>
              <a:rPr kumimoji="1" lang="ja-JP" altLang="en-US" dirty="0"/>
              <a:t>を実行すると、</a:t>
            </a:r>
            <a:r>
              <a:rPr kumimoji="1" lang="en-US" altLang="ja-JP" dirty="0" err="1"/>
              <a:t>imm</a:t>
            </a:r>
            <a:r>
              <a:rPr kumimoji="1" lang="ja-JP" altLang="en-US" dirty="0"/>
              <a:t>が</a:t>
            </a:r>
            <a:r>
              <a:rPr kumimoji="1" lang="en-US" altLang="ja-JP" dirty="0"/>
              <a:t>32</a:t>
            </a:r>
            <a:r>
              <a:rPr kumimoji="1" lang="ja-JP" altLang="en-US" dirty="0"/>
              <a:t>ビットに符号拡張され、</a:t>
            </a:r>
            <a:r>
              <a:rPr kumimoji="1" lang="en-US" altLang="ja-JP" dirty="0"/>
              <a:t>32</a:t>
            </a:r>
            <a:r>
              <a:rPr kumimoji="1" lang="ja-JP" altLang="en-US" dirty="0"/>
              <a:t>ビットのレジスタと加算されます。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20</a:t>
            </a:fld>
            <a:endParaRPr lang="en-US" altLang="ja-JP"/>
          </a:p>
        </p:txBody>
      </p:sp>
    </p:spTree>
    <p:extLst>
      <p:ext uri="{BB962C8B-B14F-4D97-AF65-F5344CB8AC3E}">
        <p14:creationId xmlns:p14="http://schemas.microsoft.com/office/powerpoint/2010/main" val="2598013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符号拡張（</a:t>
            </a:r>
            <a:r>
              <a:rPr kumimoji="1" lang="en-US" altLang="ja-JP" dirty="0"/>
              <a:t>Sign</a:t>
            </a:r>
            <a:r>
              <a:rPr kumimoji="1" lang="ja-JP" altLang="en-US" dirty="0"/>
              <a:t> </a:t>
            </a:r>
            <a:r>
              <a:rPr kumimoji="1" lang="en-US" altLang="ja-JP" dirty="0"/>
              <a:t>Extension)</a:t>
            </a:r>
            <a:r>
              <a:rPr kumimoji="1" lang="ja-JP" altLang="en-US" dirty="0"/>
              <a:t>は、符号を考えて、データの桁数を増やしてやります。</a:t>
            </a:r>
            <a:r>
              <a:rPr kumimoji="1" lang="en-US" altLang="ja-JP" dirty="0"/>
              <a:t>RISC-V</a:t>
            </a:r>
            <a:r>
              <a:rPr kumimoji="1" lang="ja-JP" altLang="en-US" dirty="0"/>
              <a:t>では</a:t>
            </a:r>
            <a:r>
              <a:rPr kumimoji="1" lang="en-US" altLang="ja-JP" dirty="0"/>
              <a:t>12</a:t>
            </a:r>
            <a:r>
              <a:rPr kumimoji="1" lang="ja-JP" altLang="en-US" dirty="0"/>
              <a:t>ビットの数を</a:t>
            </a:r>
            <a:r>
              <a:rPr kumimoji="1" lang="en-US" altLang="ja-JP" dirty="0"/>
              <a:t>32</a:t>
            </a:r>
            <a:r>
              <a:rPr kumimoji="1" lang="ja-JP" altLang="en-US" dirty="0"/>
              <a:t>ビットに拡張しますが、長すぎるので、ここでは</a:t>
            </a:r>
            <a:r>
              <a:rPr kumimoji="1" lang="en-US" altLang="ja-JP" dirty="0"/>
              <a:t>8</a:t>
            </a:r>
            <a:r>
              <a:rPr kumimoji="1" lang="ja-JP" altLang="en-US" dirty="0"/>
              <a:t>ビット→</a:t>
            </a:r>
            <a:r>
              <a:rPr kumimoji="1" lang="en-US" altLang="ja-JP" dirty="0"/>
              <a:t>16</a:t>
            </a:r>
            <a:r>
              <a:rPr kumimoji="1" lang="ja-JP" altLang="en-US" dirty="0"/>
              <a:t>ビットで説明します。</a:t>
            </a:r>
            <a:r>
              <a:rPr kumimoji="1" lang="en-US" altLang="ja-JP" dirty="0"/>
              <a:t>8</a:t>
            </a:r>
            <a:r>
              <a:rPr kumimoji="1" lang="ja-JP" altLang="en-US" dirty="0"/>
              <a:t>ビットの最上位の符号ビットを</a:t>
            </a:r>
            <a:r>
              <a:rPr kumimoji="1" lang="en-US" altLang="ja-JP" dirty="0"/>
              <a:t>8</a:t>
            </a:r>
            <a:r>
              <a:rPr kumimoji="1" lang="ja-JP" altLang="en-US" dirty="0"/>
              <a:t>ビット分上位に補い、数を</a:t>
            </a:r>
            <a:r>
              <a:rPr kumimoji="1" lang="en-US" altLang="ja-JP" dirty="0"/>
              <a:t>16</a:t>
            </a:r>
            <a:r>
              <a:rPr kumimoji="1" lang="ja-JP" altLang="en-US" dirty="0"/>
              <a:t>ビットに引き伸ばしてやります。これは、コンピュータのあらゆる場所で使います。符号を考えない場合、</a:t>
            </a:r>
            <a:r>
              <a:rPr kumimoji="1" lang="en-US" altLang="ja-JP" dirty="0"/>
              <a:t>0</a:t>
            </a:r>
            <a:r>
              <a:rPr kumimoji="1" lang="ja-JP" altLang="en-US" dirty="0"/>
              <a:t>を埋めればよく、これをゼロ拡張と呼びます。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6A1C2B6D-0E03-4A10-B4E0-9BD7778A75F0}" type="slidenum">
              <a:rPr kumimoji="1" lang="ja-JP" altLang="en-US" smtClean="0"/>
              <a:t>21</a:t>
            </a:fld>
            <a:endParaRPr kumimoji="1" lang="ja-JP" altLang="en-US"/>
          </a:p>
        </p:txBody>
      </p:sp>
    </p:spTree>
    <p:extLst>
      <p:ext uri="{BB962C8B-B14F-4D97-AF65-F5344CB8AC3E}">
        <p14:creationId xmlns:p14="http://schemas.microsoft.com/office/powerpoint/2010/main" val="149197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アキュムレータマシンは、オペランドが１つしかなく、構造も簡単ですが、欠点があります。このままではメモリに対するポインタができないので、配列もポインタも実現できません。このため、アキュムレータマシンとはいってもアキュムレータだけではなく、メモリに対するポインタ用のレジスタを持っていました。これをインデックスレジスタと呼びます。インデックスレジスタはメモリに対するポインタ、アキュムレータは計算と用途が違っています。でも使っているとインデックスレジスタでも計算をやらせたくなるので、ハードウェアに余裕が出るにつれ、同じ機能を持ったレジスタを</a:t>
            </a:r>
            <a:r>
              <a:rPr kumimoji="1" lang="en-US" altLang="ja-JP" dirty="0"/>
              <a:t>2</a:t>
            </a:r>
            <a:r>
              <a:rPr kumimoji="1" lang="ja-JP" altLang="en-US" dirty="0"/>
              <a:t>本持たせるようになりました。さらにレジスタの本数が増えて行き、アキュムレータマシンは複数レジスタを持つ汎用レジスタマシン（専用レジスタマシン）へと変わって行き、自然消滅しました。今回は、より広い視点でコンピュータの命令セットを紹介します。</a:t>
            </a:r>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a:t>
            </a:fld>
            <a:endParaRPr kumimoji="1" lang="ja-JP" altLang="en-US"/>
          </a:p>
        </p:txBody>
      </p:sp>
    </p:spTree>
    <p:extLst>
      <p:ext uri="{BB962C8B-B14F-4D97-AF65-F5344CB8AC3E}">
        <p14:creationId xmlns:p14="http://schemas.microsoft.com/office/powerpoint/2010/main" val="3864954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での基本的な演算は、整数演算、論理演算、シフトです。これは、レジスタ間演算命令とイミーディエイト命令で統一されています。乗算と除算は</a:t>
            </a:r>
            <a:r>
              <a:rPr kumimoji="1" lang="en-US" altLang="ja-JP" dirty="0"/>
              <a:t>RV32M</a:t>
            </a:r>
            <a:r>
              <a:rPr kumimoji="1" lang="ja-JP" altLang="en-US" dirty="0"/>
              <a:t>で定義され、浮動小数点数は、</a:t>
            </a:r>
            <a:r>
              <a:rPr kumimoji="1" lang="en-US" altLang="ja-JP" dirty="0"/>
              <a:t>RV32F</a:t>
            </a:r>
            <a:r>
              <a:rPr kumimoji="1" lang="ja-JP" altLang="en-US" dirty="0"/>
              <a:t>、</a:t>
            </a:r>
            <a:r>
              <a:rPr kumimoji="1" lang="en-US" altLang="ja-JP" dirty="0"/>
              <a:t>RV32D</a:t>
            </a:r>
            <a:r>
              <a:rPr kumimoji="1" lang="ja-JP" altLang="en-US" dirty="0"/>
              <a:t>で定義されます。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22</a:t>
            </a:fld>
            <a:endParaRPr kumimoji="1" lang="ja-JP" altLang="en-US"/>
          </a:p>
        </p:txBody>
      </p:sp>
    </p:spTree>
    <p:extLst>
      <p:ext uri="{BB962C8B-B14F-4D97-AF65-F5344CB8AC3E}">
        <p14:creationId xmlns:p14="http://schemas.microsoft.com/office/powerpoint/2010/main" val="28668830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論理積</a:t>
            </a:r>
            <a:r>
              <a:rPr kumimoji="1" lang="en-US" altLang="ja-JP" dirty="0"/>
              <a:t>and</a:t>
            </a:r>
            <a:r>
              <a:rPr kumimoji="1" lang="ja-JP" altLang="en-US" dirty="0"/>
              <a:t>はここでは＆で表し、二つの入力が共に１の時だけ出力が１になります。多桁の</a:t>
            </a:r>
            <a:r>
              <a:rPr kumimoji="1" lang="en-US" altLang="ja-JP" dirty="0"/>
              <a:t>2</a:t>
            </a:r>
            <a:r>
              <a:rPr kumimoji="1" lang="ja-JP" altLang="en-US" dirty="0"/>
              <a:t>進数の場合、それぞれの桁の論理積をとります。この操作は、マスク操作といってある特定の桁が１かどうか判断するのに使います。これに対して論理和</a:t>
            </a:r>
            <a:r>
              <a:rPr kumimoji="1" lang="en-US" altLang="ja-JP" dirty="0"/>
              <a:t>or</a:t>
            </a:r>
            <a:r>
              <a:rPr kumimoji="1" lang="ja-JP" altLang="en-US" dirty="0"/>
              <a:t>はここでは｜で表し、どちらか片方の入力が１の時に出力が１になります。</a:t>
            </a:r>
            <a:r>
              <a:rPr kumimoji="1" lang="en-US" altLang="ja-JP" dirty="0"/>
              <a:t>and</a:t>
            </a:r>
            <a:r>
              <a:rPr kumimoji="1" lang="ja-JP" altLang="en-US" dirty="0"/>
              <a:t>と同様、多桁の場合、対応するビットの間の</a:t>
            </a:r>
            <a:r>
              <a:rPr kumimoji="1" lang="en-US" altLang="ja-JP" dirty="0"/>
              <a:t>or</a:t>
            </a:r>
            <a:r>
              <a:rPr kumimoji="1" lang="ja-JP" altLang="en-US" dirty="0"/>
              <a:t>になります。</a:t>
            </a:r>
            <a:r>
              <a:rPr kumimoji="1" lang="en-US" altLang="ja-JP" dirty="0" err="1"/>
              <a:t>xor</a:t>
            </a:r>
            <a:r>
              <a:rPr kumimoji="1" lang="ja-JP" altLang="en-US" dirty="0"/>
              <a:t>は、排他的論理和で、入力が一致しない時に１を出力します。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23</a:t>
            </a:fld>
            <a:endParaRPr kumimoji="1" lang="ja-JP" altLang="en-US"/>
          </a:p>
        </p:txBody>
      </p:sp>
    </p:spTree>
    <p:extLst>
      <p:ext uri="{BB962C8B-B14F-4D97-AF65-F5344CB8AC3E}">
        <p14:creationId xmlns:p14="http://schemas.microsoft.com/office/powerpoint/2010/main" val="7370686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シフト操作はビットを左右にずらす操作です。左方向にずらす左シフト（</a:t>
            </a:r>
            <a:r>
              <a:rPr kumimoji="1" lang="en-US" altLang="ja-JP" dirty="0"/>
              <a:t>Shift Left)</a:t>
            </a:r>
            <a:r>
              <a:rPr kumimoji="1" lang="ja-JP" altLang="en-US" dirty="0"/>
              <a:t>は、</a:t>
            </a:r>
            <a:r>
              <a:rPr kumimoji="1" lang="en-US" altLang="ja-JP" dirty="0"/>
              <a:t>C</a:t>
            </a:r>
            <a:r>
              <a:rPr kumimoji="1" lang="ja-JP" altLang="en-US" dirty="0"/>
              <a:t>言語と同じく＜＜という演算子で、ずらす桁数を＜＜の後に記して表します。最も下の桁（</a:t>
            </a:r>
            <a:r>
              <a:rPr kumimoji="1" lang="en-US" altLang="ja-JP" dirty="0"/>
              <a:t>Least</a:t>
            </a:r>
            <a:r>
              <a:rPr kumimoji="1" lang="ja-JP" altLang="en-US" dirty="0"/>
              <a:t> </a:t>
            </a:r>
            <a:r>
              <a:rPr kumimoji="1" lang="en-US" altLang="ja-JP" dirty="0"/>
              <a:t>Significant</a:t>
            </a:r>
            <a:r>
              <a:rPr kumimoji="1" lang="ja-JP" altLang="en-US" dirty="0"/>
              <a:t> </a:t>
            </a:r>
            <a:r>
              <a:rPr kumimoji="1" lang="en-US" altLang="ja-JP" dirty="0" err="1"/>
              <a:t>Bit:LSB</a:t>
            </a:r>
            <a:r>
              <a:rPr kumimoji="1" lang="en-US" altLang="ja-JP" dirty="0"/>
              <a:t>)</a:t>
            </a:r>
            <a:r>
              <a:rPr kumimoji="1" lang="ja-JP" altLang="en-US" dirty="0"/>
              <a:t>のずらした分には</a:t>
            </a:r>
            <a:r>
              <a:rPr kumimoji="1" lang="en-US" altLang="ja-JP" dirty="0"/>
              <a:t>0</a:t>
            </a:r>
            <a:r>
              <a:rPr kumimoji="1" lang="ja-JP" altLang="en-US" dirty="0"/>
              <a:t>を詰めるのが普通で、これを論理シフトと呼びます。論理左シフトは、数を</a:t>
            </a:r>
            <a:r>
              <a:rPr kumimoji="1" lang="en-US" altLang="ja-JP" dirty="0"/>
              <a:t>2</a:t>
            </a:r>
            <a:r>
              <a:rPr kumimoji="1" lang="ja-JP" altLang="en-US" dirty="0"/>
              <a:t>倍、</a:t>
            </a:r>
            <a:r>
              <a:rPr kumimoji="1" lang="en-US" altLang="ja-JP" dirty="0"/>
              <a:t>4</a:t>
            </a:r>
            <a:r>
              <a:rPr kumimoji="1" lang="ja-JP" altLang="en-US" dirty="0"/>
              <a:t>倍、</a:t>
            </a:r>
            <a:r>
              <a:rPr kumimoji="1" lang="en-US" altLang="ja-JP" dirty="0"/>
              <a:t>8</a:t>
            </a:r>
            <a:r>
              <a:rPr kumimoji="1" lang="ja-JP" altLang="en-US" dirty="0"/>
              <a:t>倍にすることに相当します。</a:t>
            </a:r>
            <a:endParaRPr kumimoji="1" lang="en-US" altLang="ja-JP" dirty="0"/>
          </a:p>
          <a:p>
            <a:r>
              <a:rPr kumimoji="1" lang="ja-JP" altLang="en-US" dirty="0"/>
              <a:t>一方、右方向にずらす右シフト（</a:t>
            </a:r>
            <a:r>
              <a:rPr kumimoji="1" lang="en-US" altLang="ja-JP" dirty="0"/>
              <a:t>Shift</a:t>
            </a:r>
            <a:r>
              <a:rPr kumimoji="1" lang="ja-JP" altLang="en-US" dirty="0"/>
              <a:t> </a:t>
            </a:r>
            <a:r>
              <a:rPr kumimoji="1" lang="en-US" altLang="ja-JP" dirty="0"/>
              <a:t>Right)</a:t>
            </a:r>
            <a:r>
              <a:rPr kumimoji="1" lang="ja-JP" altLang="en-US" dirty="0"/>
              <a:t>は、最も上の桁（</a:t>
            </a:r>
            <a:r>
              <a:rPr kumimoji="1" lang="en-US" altLang="ja-JP" dirty="0"/>
              <a:t>Most</a:t>
            </a:r>
            <a:r>
              <a:rPr kumimoji="1" lang="ja-JP" altLang="en-US" dirty="0"/>
              <a:t> </a:t>
            </a:r>
            <a:r>
              <a:rPr kumimoji="1" lang="en-US" altLang="ja-JP" dirty="0"/>
              <a:t>Significant</a:t>
            </a:r>
            <a:r>
              <a:rPr kumimoji="1" lang="ja-JP" altLang="en-US" dirty="0"/>
              <a:t> </a:t>
            </a:r>
            <a:r>
              <a:rPr kumimoji="1" lang="en-US" altLang="ja-JP" dirty="0" err="1"/>
              <a:t>Bit:MSB</a:t>
            </a:r>
            <a:r>
              <a:rPr kumimoji="1" lang="en-US" altLang="ja-JP" dirty="0"/>
              <a:t>)</a:t>
            </a:r>
            <a:r>
              <a:rPr kumimoji="1" lang="ja-JP" altLang="en-US" dirty="0"/>
              <a:t>のずれた分には</a:t>
            </a:r>
            <a:r>
              <a:rPr kumimoji="1" lang="en-US" altLang="ja-JP" dirty="0"/>
              <a:t>0</a:t>
            </a:r>
            <a:r>
              <a:rPr kumimoji="1" lang="ja-JP" altLang="en-US" dirty="0"/>
              <a:t>を詰めるので、元の数を１／２、１／４、</a:t>
            </a:r>
            <a:r>
              <a:rPr kumimoji="1" lang="en-US" altLang="ja-JP" dirty="0"/>
              <a:t>1</a:t>
            </a:r>
            <a:r>
              <a:rPr kumimoji="1" lang="ja-JP" altLang="en-US" dirty="0"/>
              <a:t>／８</a:t>
            </a:r>
            <a:r>
              <a:rPr kumimoji="1" lang="en-US" altLang="ja-JP" dirty="0"/>
              <a:t>…</a:t>
            </a:r>
            <a:r>
              <a:rPr kumimoji="1" lang="ja-JP" altLang="en-US" dirty="0"/>
              <a:t>にすることに相当します。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24</a:t>
            </a:fld>
            <a:endParaRPr kumimoji="1" lang="ja-JP" altLang="en-US"/>
          </a:p>
        </p:txBody>
      </p:sp>
    </p:spTree>
    <p:extLst>
      <p:ext uri="{BB962C8B-B14F-4D97-AF65-F5344CB8AC3E}">
        <p14:creationId xmlns:p14="http://schemas.microsoft.com/office/powerpoint/2010/main" val="32640788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シフト操作の中で論理右シフトは、ずらした隙間に</a:t>
            </a:r>
            <a:r>
              <a:rPr kumimoji="1" lang="en-US" altLang="ja-JP" dirty="0"/>
              <a:t>0</a:t>
            </a:r>
            <a:r>
              <a:rPr kumimoji="1" lang="ja-JP" altLang="en-US" dirty="0"/>
              <a:t>を詰めるため、ずらしたことにより符号ビットが</a:t>
            </a:r>
            <a:r>
              <a:rPr kumimoji="1" lang="en-US" altLang="ja-JP" dirty="0"/>
              <a:t>0</a:t>
            </a:r>
            <a:r>
              <a:rPr kumimoji="1" lang="ja-JP" altLang="en-US" dirty="0"/>
              <a:t>になってしまいます。負の数を右シフトさせても負の数の属性を維持するためには、ずらした隙間には符号ビットが１の時は１、</a:t>
            </a:r>
            <a:r>
              <a:rPr kumimoji="1" lang="en-US" altLang="ja-JP" dirty="0"/>
              <a:t>0</a:t>
            </a:r>
            <a:r>
              <a:rPr kumimoji="1" lang="ja-JP" altLang="en-US" dirty="0"/>
              <a:t>の時は</a:t>
            </a:r>
            <a:r>
              <a:rPr kumimoji="1" lang="en-US" altLang="ja-JP" dirty="0"/>
              <a:t>0</a:t>
            </a:r>
            <a:r>
              <a:rPr kumimoji="1" lang="ja-JP" altLang="en-US" dirty="0"/>
              <a:t>を詰める必要があります。これを行うのが算術シフトです。ちなみに算術左シフトは存在せず、論理左シフトと同じとする計算機もあります。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25</a:t>
            </a:fld>
            <a:endParaRPr kumimoji="1" lang="ja-JP" altLang="en-US"/>
          </a:p>
        </p:txBody>
      </p:sp>
    </p:spTree>
    <p:extLst>
      <p:ext uri="{BB962C8B-B14F-4D97-AF65-F5344CB8AC3E}">
        <p14:creationId xmlns:p14="http://schemas.microsoft.com/office/powerpoint/2010/main" val="32148614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大小比較を行う命令として、</a:t>
            </a:r>
            <a:r>
              <a:rPr kumimoji="1" lang="en-US" altLang="ja-JP" dirty="0"/>
              <a:t>RV32I</a:t>
            </a:r>
            <a:r>
              <a:rPr kumimoji="1" lang="ja-JP" altLang="en-US" dirty="0"/>
              <a:t>では</a:t>
            </a:r>
            <a:r>
              <a:rPr kumimoji="1" lang="en-US" altLang="ja-JP" dirty="0" err="1"/>
              <a:t>slt</a:t>
            </a:r>
            <a:r>
              <a:rPr kumimoji="1" lang="en-US" altLang="ja-JP" dirty="0"/>
              <a:t> (set</a:t>
            </a:r>
            <a:r>
              <a:rPr kumimoji="1" lang="en-US" altLang="ja-JP" baseline="0" dirty="0"/>
              <a:t> less than)</a:t>
            </a:r>
            <a:r>
              <a:rPr kumimoji="1" lang="ja-JP" altLang="en-US" baseline="0" dirty="0"/>
              <a:t>と</a:t>
            </a:r>
            <a:r>
              <a:rPr kumimoji="1" lang="en-US" altLang="ja-JP" baseline="0" dirty="0" err="1"/>
              <a:t>slti</a:t>
            </a:r>
            <a:r>
              <a:rPr kumimoji="1" lang="en-US" altLang="ja-JP" baseline="0" dirty="0"/>
              <a:t>(set less than immediate)</a:t>
            </a:r>
            <a:r>
              <a:rPr kumimoji="1" lang="ja-JP" altLang="en-US" baseline="0" dirty="0"/>
              <a:t>と呼ぶ比較命令を使います。この命令は</a:t>
            </a:r>
            <a:r>
              <a:rPr kumimoji="1" lang="en-US" altLang="ja-JP" baseline="0" dirty="0"/>
              <a:t>2</a:t>
            </a:r>
            <a:r>
              <a:rPr kumimoji="1" lang="ja-JP" altLang="en-US" baseline="0" dirty="0" err="1"/>
              <a:t>つの</a:t>
            </a:r>
            <a:r>
              <a:rPr kumimoji="1" lang="ja-JP" altLang="en-US" baseline="0" dirty="0"/>
              <a:t>レジスタ、あるいはレジスタとイミーディエイトを比較して、その結果をレジスタに格納します。</a:t>
            </a:r>
            <a:r>
              <a:rPr kumimoji="1" lang="en-US" altLang="ja-JP" baseline="0" dirty="0" err="1"/>
              <a:t>slt</a:t>
            </a:r>
            <a:r>
              <a:rPr kumimoji="1" lang="en-US" altLang="ja-JP" baseline="0" dirty="0"/>
              <a:t> rd,rs1,rs2</a:t>
            </a:r>
            <a:r>
              <a:rPr kumimoji="1" lang="ja-JP" altLang="en-US" baseline="0" dirty="0"/>
              <a:t>を実行すると</a:t>
            </a:r>
            <a:r>
              <a:rPr kumimoji="1" lang="en-US" altLang="ja-JP" baseline="0" dirty="0"/>
              <a:t>x[rs1]&lt;x[rs2]</a:t>
            </a:r>
            <a:r>
              <a:rPr kumimoji="1" lang="ja-JP" altLang="en-US" baseline="0" dirty="0"/>
              <a:t>の場合は、</a:t>
            </a:r>
            <a:r>
              <a:rPr kumimoji="1" lang="en-US" altLang="ja-JP" baseline="0" dirty="0"/>
              <a:t>x[</a:t>
            </a:r>
            <a:r>
              <a:rPr kumimoji="1" lang="en-US" altLang="ja-JP" baseline="0" dirty="0" err="1"/>
              <a:t>rd</a:t>
            </a:r>
            <a:r>
              <a:rPr kumimoji="1" lang="en-US" altLang="ja-JP" baseline="0" dirty="0"/>
              <a:t>]</a:t>
            </a:r>
            <a:r>
              <a:rPr kumimoji="1" lang="ja-JP" altLang="en-US" baseline="0" dirty="0"/>
              <a:t>に</a:t>
            </a:r>
            <a:r>
              <a:rPr kumimoji="1" lang="en-US" altLang="ja-JP" baseline="0" dirty="0"/>
              <a:t>1</a:t>
            </a:r>
            <a:r>
              <a:rPr kumimoji="1" lang="ja-JP" altLang="en-US" baseline="0" dirty="0"/>
              <a:t>を、そうでなければ</a:t>
            </a:r>
            <a:r>
              <a:rPr kumimoji="1" lang="en-US" altLang="ja-JP" baseline="0" dirty="0"/>
              <a:t>0</a:t>
            </a:r>
            <a:r>
              <a:rPr kumimoji="1" lang="ja-JP" altLang="en-US" baseline="0" dirty="0"/>
              <a:t>をセットします。</a:t>
            </a:r>
            <a:r>
              <a:rPr kumimoji="1" lang="en-US" altLang="ja-JP" baseline="0" dirty="0" err="1"/>
              <a:t>slti</a:t>
            </a:r>
            <a:r>
              <a:rPr kumimoji="1" lang="en-US" altLang="ja-JP" baseline="0" dirty="0"/>
              <a:t> rd,rs1,imm</a:t>
            </a:r>
            <a:r>
              <a:rPr kumimoji="1" lang="ja-JP" altLang="en-US" baseline="0" dirty="0"/>
              <a:t>は</a:t>
            </a:r>
            <a:r>
              <a:rPr kumimoji="1" lang="en-US" altLang="ja-JP" baseline="0" dirty="0"/>
              <a:t>x[rs1]&lt;</a:t>
            </a:r>
            <a:r>
              <a:rPr kumimoji="1" lang="en-US" altLang="ja-JP" baseline="0" dirty="0" err="1"/>
              <a:t>imm</a:t>
            </a:r>
            <a:r>
              <a:rPr kumimoji="1" lang="ja-JP" altLang="en-US" baseline="0" dirty="0"/>
              <a:t>の時は</a:t>
            </a:r>
            <a:r>
              <a:rPr kumimoji="1" lang="en-US" altLang="ja-JP" baseline="0" dirty="0"/>
              <a:t>x[</a:t>
            </a:r>
            <a:r>
              <a:rPr kumimoji="1" lang="en-US" altLang="ja-JP" baseline="0" dirty="0" err="1"/>
              <a:t>rd</a:t>
            </a:r>
            <a:r>
              <a:rPr kumimoji="1" lang="en-US" altLang="ja-JP" baseline="0" dirty="0"/>
              <a:t>]</a:t>
            </a:r>
            <a:r>
              <a:rPr kumimoji="1" lang="ja-JP" altLang="en-US" baseline="0" dirty="0"/>
              <a:t>に</a:t>
            </a:r>
            <a:r>
              <a:rPr kumimoji="1" lang="en-US" altLang="ja-JP" baseline="0" dirty="0"/>
              <a:t>1</a:t>
            </a:r>
            <a:r>
              <a:rPr kumimoji="1" lang="ja-JP" altLang="en-US" baseline="0" dirty="0"/>
              <a:t>を、そうでなければ</a:t>
            </a:r>
            <a:r>
              <a:rPr kumimoji="1" lang="en-US" altLang="ja-JP" baseline="0" dirty="0"/>
              <a:t>0</a:t>
            </a:r>
            <a:r>
              <a:rPr kumimoji="1" lang="ja-JP" altLang="en-US" baseline="0" dirty="0"/>
              <a:t>をセットします。</a:t>
            </a:r>
            <a:r>
              <a:rPr kumimoji="1" lang="en-US" altLang="ja-JP" baseline="0" dirty="0"/>
              <a:t>RV32I</a:t>
            </a:r>
            <a:r>
              <a:rPr kumimoji="1" lang="ja-JP" altLang="en-US" baseline="0" dirty="0"/>
              <a:t>は分岐命令に大小判定機能があるので、この命令は、主として複数のワードに跨った数を演算する時、桁上げを移動したりする場合に使われます。</a:t>
            </a:r>
            <a:r>
              <a:rPr kumimoji="1" lang="en-US" altLang="ja-JP" baseline="0" dirty="0"/>
              <a:t>unsigned</a:t>
            </a:r>
            <a:r>
              <a:rPr kumimoji="1" lang="ja-JP" altLang="en-US" baseline="0" dirty="0"/>
              <a:t>命令は、レジスタの中身が符号無と考えて比較します。</a:t>
            </a:r>
            <a:endParaRPr kumimoji="1" lang="en-US" altLang="ja-JP" baseline="0" dirty="0"/>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26</a:t>
            </a:fld>
            <a:endParaRPr lang="en-US" altLang="ja-JP"/>
          </a:p>
        </p:txBody>
      </p:sp>
    </p:spTree>
    <p:extLst>
      <p:ext uri="{BB962C8B-B14F-4D97-AF65-F5344CB8AC3E}">
        <p14:creationId xmlns:p14="http://schemas.microsoft.com/office/powerpoint/2010/main" val="1017481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のイミーディエイト命令は</a:t>
            </a:r>
            <a:r>
              <a:rPr kumimoji="1" lang="en-US" altLang="ja-JP" dirty="0"/>
              <a:t>12</a:t>
            </a:r>
            <a:r>
              <a:rPr kumimoji="1" lang="ja-JP" altLang="en-US" dirty="0"/>
              <a:t>ビットなので、この範囲を超えると値を入れにくいです。このため、レジスタの上位</a:t>
            </a:r>
            <a:r>
              <a:rPr kumimoji="1" lang="en-US" altLang="ja-JP" dirty="0"/>
              <a:t>20</a:t>
            </a:r>
            <a:r>
              <a:rPr kumimoji="1" lang="ja-JP" altLang="en-US" dirty="0"/>
              <a:t>ビットにデータを入れる命令が用意されています。この命令はセコイ感じもしますが、便利なので、全ての</a:t>
            </a:r>
            <a:r>
              <a:rPr kumimoji="1" lang="en-US" altLang="ja-JP" dirty="0"/>
              <a:t>RISC</a:t>
            </a:r>
            <a:r>
              <a:rPr kumimoji="1" lang="ja-JP" altLang="en-US" dirty="0"/>
              <a:t>が持っています。</a:t>
            </a:r>
          </a:p>
        </p:txBody>
      </p:sp>
      <p:sp>
        <p:nvSpPr>
          <p:cNvPr id="4" name="スライド番号プレースホルダー 3"/>
          <p:cNvSpPr>
            <a:spLocks noGrp="1"/>
          </p:cNvSpPr>
          <p:nvPr>
            <p:ph type="sldNum" sz="quarter" idx="10"/>
          </p:nvPr>
        </p:nvSpPr>
        <p:spPr/>
        <p:txBody>
          <a:bodyPr/>
          <a:lstStyle/>
          <a:p>
            <a:fld id="{04073D5C-3B25-4200-A58C-E3D7D29D3684}" type="slidenum">
              <a:rPr kumimoji="1" lang="ja-JP" altLang="en-US" smtClean="0"/>
              <a:t>27</a:t>
            </a:fld>
            <a:endParaRPr kumimoji="1" lang="ja-JP" altLang="en-US"/>
          </a:p>
        </p:txBody>
      </p:sp>
    </p:spTree>
    <p:extLst>
      <p:ext uri="{BB962C8B-B14F-4D97-AF65-F5344CB8AC3E}">
        <p14:creationId xmlns:p14="http://schemas.microsoft.com/office/powerpoint/2010/main" val="33646085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今回の実習環境における動作の仕方を示します。</a:t>
            </a:r>
            <a:r>
              <a:rPr kumimoji="1" lang="en-US" altLang="ja-JP" dirty="0" err="1"/>
              <a:t>Makefile</a:t>
            </a:r>
            <a:r>
              <a:rPr kumimoji="1" lang="ja-JP" altLang="en-US" dirty="0"/>
              <a:t>はいい加減な代物なので適当に書き換えてくださいませ。</a:t>
            </a:r>
          </a:p>
        </p:txBody>
      </p:sp>
      <p:sp>
        <p:nvSpPr>
          <p:cNvPr id="4" name="スライド番号プレースホルダー 3"/>
          <p:cNvSpPr>
            <a:spLocks noGrp="1"/>
          </p:cNvSpPr>
          <p:nvPr>
            <p:ph type="sldNum" sz="quarter" idx="10"/>
          </p:nvPr>
        </p:nvSpPr>
        <p:spPr/>
        <p:txBody>
          <a:bodyPr/>
          <a:lstStyle/>
          <a:p>
            <a:fld id="{EE611E6F-5531-4F36-827E-C0A385FC6939}" type="slidenum">
              <a:rPr kumimoji="1" lang="ja-JP" altLang="en-US" smtClean="0"/>
              <a:t>29</a:t>
            </a:fld>
            <a:endParaRPr kumimoji="1" lang="ja-JP" altLang="en-US"/>
          </a:p>
        </p:txBody>
      </p:sp>
    </p:spTree>
    <p:extLst>
      <p:ext uri="{BB962C8B-B14F-4D97-AF65-F5344CB8AC3E}">
        <p14:creationId xmlns:p14="http://schemas.microsoft.com/office/powerpoint/2010/main" val="27515871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例題１では読み書きする番地が小さいので、</a:t>
            </a:r>
            <a:r>
              <a:rPr kumimoji="1" lang="en-US" altLang="ja-JP" dirty="0"/>
              <a:t>x0</a:t>
            </a:r>
            <a:r>
              <a:rPr kumimoji="1" lang="ja-JP" altLang="en-US" dirty="0"/>
              <a:t>が常に</a:t>
            </a:r>
            <a:r>
              <a:rPr kumimoji="1" lang="en-US" altLang="ja-JP" dirty="0"/>
              <a:t>0</a:t>
            </a:r>
            <a:r>
              <a:rPr kumimoji="1" lang="ja-JP" altLang="en-US" dirty="0"/>
              <a:t>であることを利用するとディスプレースメントをそのままアドレスとして使えます。演算に用いるレジスタの番号は好きなように決めることができます。</a:t>
            </a:r>
          </a:p>
        </p:txBody>
      </p:sp>
      <p:sp>
        <p:nvSpPr>
          <p:cNvPr id="4" name="スライド番号プレースホルダー 3"/>
          <p:cNvSpPr>
            <a:spLocks noGrp="1"/>
          </p:cNvSpPr>
          <p:nvPr>
            <p:ph type="sldNum" sz="quarter" idx="10"/>
          </p:nvPr>
        </p:nvSpPr>
        <p:spPr/>
        <p:txBody>
          <a:bodyPr/>
          <a:lstStyle/>
          <a:p>
            <a:fld id="{EE611E6F-5531-4F36-827E-C0A385FC6939}" type="slidenum">
              <a:rPr kumimoji="1" lang="ja-JP" altLang="en-US" smtClean="0"/>
              <a:t>30</a:t>
            </a:fld>
            <a:endParaRPr kumimoji="1" lang="ja-JP" altLang="en-US"/>
          </a:p>
        </p:txBody>
      </p:sp>
    </p:spTree>
    <p:extLst>
      <p:ext uri="{BB962C8B-B14F-4D97-AF65-F5344CB8AC3E}">
        <p14:creationId xmlns:p14="http://schemas.microsoft.com/office/powerpoint/2010/main" val="20255989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の条件分岐命令は、プログラムカウンタ相対指定で飛び先を指定します。飛ぶ番地の起点は、分岐命令の置かれた番地＋４で、飛び先は、飛び越す命令の数</a:t>
            </a:r>
            <a:r>
              <a:rPr kumimoji="1" lang="en-US" altLang="ja-JP" dirty="0"/>
              <a:t>(offset)</a:t>
            </a:r>
            <a:r>
              <a:rPr kumimoji="1" lang="ja-JP" altLang="en-US" dirty="0"/>
              <a:t>で表します。</a:t>
            </a:r>
            <a:r>
              <a:rPr kumimoji="1" lang="en-US" altLang="ja-JP" dirty="0"/>
              <a:t>RISC-V</a:t>
            </a:r>
            <a:r>
              <a:rPr kumimoji="1" lang="ja-JP" altLang="en-US" dirty="0"/>
              <a:t>の場合、それぞれの命令は２バイト（</a:t>
            </a:r>
            <a:r>
              <a:rPr kumimoji="1" lang="en-US" altLang="ja-JP" dirty="0"/>
              <a:t>RV32C</a:t>
            </a:r>
            <a:r>
              <a:rPr kumimoji="1" lang="ja-JP" altLang="en-US" dirty="0"/>
              <a:t>）か</a:t>
            </a:r>
            <a:r>
              <a:rPr kumimoji="1" lang="en-US" altLang="ja-JP" dirty="0"/>
              <a:t>4</a:t>
            </a:r>
            <a:r>
              <a:rPr kumimoji="1" lang="ja-JP" altLang="en-US" dirty="0"/>
              <a:t>バイトなので、飛び先の番地は偶数しかありえないです。このため</a:t>
            </a:r>
            <a:r>
              <a:rPr kumimoji="1" lang="en-US" altLang="ja-JP" dirty="0"/>
              <a:t>offset</a:t>
            </a:r>
            <a:r>
              <a:rPr kumimoji="1" lang="ja-JP" altLang="en-US" dirty="0"/>
              <a:t>では最下位ビットは省略して</a:t>
            </a:r>
            <a:r>
              <a:rPr kumimoji="1" lang="en-US" altLang="ja-JP" dirty="0"/>
              <a:t>12</a:t>
            </a:r>
            <a:r>
              <a:rPr kumimoji="1" lang="ja-JP" altLang="en-US" dirty="0"/>
              <a:t>ビット分を持たせています。飛び先を求めるには、</a:t>
            </a:r>
            <a:r>
              <a:rPr kumimoji="1" lang="en-US" altLang="ja-JP" dirty="0"/>
              <a:t>0</a:t>
            </a:r>
            <a:r>
              <a:rPr kumimoji="1" lang="ja-JP" altLang="en-US" dirty="0"/>
              <a:t>を補って、符号拡張して足してやります。</a:t>
            </a:r>
            <a:endParaRPr kumimoji="1" lang="en-US" altLang="ja-JP" dirty="0"/>
          </a:p>
          <a:p>
            <a:r>
              <a:rPr kumimoji="1" lang="ja-JP" altLang="en-US" dirty="0"/>
              <a:t>飛ぶかどうかの判断は、</a:t>
            </a:r>
            <a:r>
              <a:rPr kumimoji="1" lang="en-US" altLang="ja-JP" dirty="0"/>
              <a:t>2</a:t>
            </a:r>
            <a:r>
              <a:rPr kumimoji="1" lang="ja-JP" altLang="en-US" dirty="0" err="1"/>
              <a:t>つの</a:t>
            </a:r>
            <a:r>
              <a:rPr kumimoji="1" lang="ja-JP" altLang="en-US" dirty="0"/>
              <a:t>レジスタを指定して、それが等しい時に分岐する</a:t>
            </a:r>
            <a:r>
              <a:rPr kumimoji="1" lang="en-US" altLang="ja-JP" dirty="0" err="1"/>
              <a:t>beq</a:t>
            </a:r>
            <a:r>
              <a:rPr kumimoji="1" lang="ja-JP" altLang="en-US" dirty="0"/>
              <a:t>（</a:t>
            </a:r>
            <a:r>
              <a:rPr kumimoji="1" lang="en-US" altLang="ja-JP" dirty="0"/>
              <a:t>branch equal)</a:t>
            </a:r>
            <a:r>
              <a:rPr kumimoji="1" lang="ja-JP" altLang="en-US" dirty="0"/>
              <a:t>と等しくない時に分岐する</a:t>
            </a:r>
            <a:r>
              <a:rPr kumimoji="1" lang="en-US" altLang="ja-JP" dirty="0" err="1"/>
              <a:t>bne</a:t>
            </a:r>
            <a:r>
              <a:rPr kumimoji="1" lang="en-US" altLang="ja-JP" dirty="0"/>
              <a:t>(branch</a:t>
            </a:r>
            <a:r>
              <a:rPr kumimoji="1" lang="en-US" altLang="ja-JP" baseline="0" dirty="0"/>
              <a:t> not equal)</a:t>
            </a:r>
            <a:r>
              <a:rPr kumimoji="1" lang="ja-JP" altLang="en-US" baseline="0" dirty="0"/>
              <a:t>の二つが用意されています。</a:t>
            </a:r>
            <a:r>
              <a:rPr kumimoji="1" lang="en-US" altLang="ja-JP" baseline="0" dirty="0"/>
              <a:t>0</a:t>
            </a:r>
            <a:r>
              <a:rPr kumimoji="1" lang="ja-JP" altLang="en-US" baseline="0" dirty="0"/>
              <a:t>かどうかを判断に使いたいときは、一つのレジスタを</a:t>
            </a:r>
            <a:r>
              <a:rPr kumimoji="1" lang="en-US" altLang="ja-JP" baseline="0" dirty="0"/>
              <a:t>x0</a:t>
            </a:r>
            <a:r>
              <a:rPr kumimoji="1" lang="ja-JP" altLang="en-US" baseline="0" dirty="0"/>
              <a:t>にすれば</a:t>
            </a:r>
            <a:r>
              <a:rPr kumimoji="1" lang="en-US" altLang="ja-JP" baseline="0" dirty="0"/>
              <a:t>OK</a:t>
            </a:r>
            <a:r>
              <a:rPr kumimoji="1" lang="ja-JP" altLang="en-US" baseline="0" dirty="0"/>
              <a:t>です。</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31</a:t>
            </a:fld>
            <a:endParaRPr lang="en-US" altLang="ja-JP"/>
          </a:p>
        </p:txBody>
      </p:sp>
    </p:spTree>
    <p:extLst>
      <p:ext uri="{BB962C8B-B14F-4D97-AF65-F5344CB8AC3E}">
        <p14:creationId xmlns:p14="http://schemas.microsoft.com/office/powerpoint/2010/main" val="3897269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はレジスタの大小を比較して分岐する</a:t>
            </a:r>
            <a:r>
              <a:rPr kumimoji="1" lang="en-US" altLang="ja-JP" dirty="0" err="1"/>
              <a:t>blt</a:t>
            </a:r>
            <a:r>
              <a:rPr kumimoji="1" lang="en-US" altLang="ja-JP" dirty="0"/>
              <a:t> (branch less than)</a:t>
            </a:r>
            <a:r>
              <a:rPr kumimoji="1" lang="ja-JP" altLang="en-US" dirty="0"/>
              <a:t>と</a:t>
            </a:r>
            <a:r>
              <a:rPr kumimoji="1" lang="en-US" altLang="ja-JP" dirty="0" err="1"/>
              <a:t>bge</a:t>
            </a:r>
            <a:r>
              <a:rPr kumimoji="1" lang="en-US" altLang="ja-JP" dirty="0"/>
              <a:t>(branch greater equal)</a:t>
            </a:r>
            <a:r>
              <a:rPr kumimoji="1" lang="ja-JP" altLang="en-US" dirty="0"/>
              <a:t>を持っています。飛び方は</a:t>
            </a:r>
            <a:r>
              <a:rPr kumimoji="1" lang="en-US" altLang="ja-JP" dirty="0" err="1"/>
              <a:t>beq</a:t>
            </a:r>
            <a:r>
              <a:rPr kumimoji="1" lang="en-US" altLang="ja-JP" dirty="0"/>
              <a:t>, </a:t>
            </a:r>
            <a:r>
              <a:rPr kumimoji="1" lang="en-US" altLang="ja-JP" dirty="0" err="1"/>
              <a:t>bne</a:t>
            </a:r>
            <a:r>
              <a:rPr kumimoji="1" lang="ja-JP" altLang="en-US" dirty="0"/>
              <a:t>と同じです。レジスタの中身を符号無と考えて大小比較を行う</a:t>
            </a:r>
            <a:r>
              <a:rPr kumimoji="1" lang="en-US" altLang="ja-JP" dirty="0"/>
              <a:t>unsigned</a:t>
            </a:r>
            <a:r>
              <a:rPr kumimoji="1" lang="ja-JP" altLang="en-US" dirty="0"/>
              <a:t>命令</a:t>
            </a:r>
            <a:r>
              <a:rPr kumimoji="1" lang="en-US" altLang="ja-JP" dirty="0" err="1"/>
              <a:t>bltu</a:t>
            </a:r>
            <a:r>
              <a:rPr kumimoji="1" lang="en-US" altLang="ja-JP" dirty="0"/>
              <a:t>, </a:t>
            </a:r>
            <a:r>
              <a:rPr kumimoji="1" lang="en-US" altLang="ja-JP" dirty="0" err="1"/>
              <a:t>blgeu</a:t>
            </a:r>
            <a:r>
              <a:rPr kumimoji="1" lang="ja-JP" altLang="en-US" dirty="0"/>
              <a:t>も用意されています。</a:t>
            </a:r>
            <a:r>
              <a:rPr kumimoji="1" lang="en-US" altLang="ja-JP" dirty="0" err="1"/>
              <a:t>ble</a:t>
            </a:r>
            <a:r>
              <a:rPr kumimoji="1" lang="en-US" altLang="ja-JP" dirty="0"/>
              <a:t>, </a:t>
            </a:r>
            <a:r>
              <a:rPr kumimoji="1" lang="en-US" altLang="ja-JP" dirty="0" err="1"/>
              <a:t>bgt</a:t>
            </a:r>
            <a:r>
              <a:rPr kumimoji="1" lang="ja-JP" altLang="en-US" dirty="0"/>
              <a:t>は存在しませんが、レジスタの順番を入れ替えて実現でき、疑似命令としては用意されています。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32</a:t>
            </a:fld>
            <a:endParaRPr lang="en-US" altLang="ja-JP"/>
          </a:p>
        </p:txBody>
      </p:sp>
    </p:spTree>
    <p:extLst>
      <p:ext uri="{BB962C8B-B14F-4D97-AF65-F5344CB8AC3E}">
        <p14:creationId xmlns:p14="http://schemas.microsoft.com/office/powerpoint/2010/main" val="179620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では命令セットアーキテクチャ：</a:t>
            </a:r>
            <a:r>
              <a:rPr kumimoji="1" lang="en-US" altLang="ja-JP" dirty="0"/>
              <a:t>ISA</a:t>
            </a:r>
            <a:r>
              <a:rPr kumimoji="1" lang="ja-JP" altLang="en-US" dirty="0"/>
              <a:t>とは何でしょう？この概念は</a:t>
            </a:r>
            <a:r>
              <a:rPr kumimoji="1" lang="en-US" altLang="ja-JP" dirty="0"/>
              <a:t>IBM360</a:t>
            </a:r>
            <a:r>
              <a:rPr kumimoji="1" lang="ja-JP" altLang="en-US" dirty="0"/>
              <a:t>開発時に明確になった概念です。コンピュータの草創期、開発したマシン毎に命令セットを決め、それに合わせてソフトウェアを作っていました。しかし、コンピュータの用途が広がり、色々な性能、コストの製品が幅広く要求されるようになると、ソフトウェアの共通化が必要になりました。そこで、</a:t>
            </a:r>
            <a:r>
              <a:rPr kumimoji="1" lang="en-US" altLang="ja-JP" dirty="0"/>
              <a:t>IBM</a:t>
            </a:r>
            <a:r>
              <a:rPr kumimoji="1" lang="ja-JP" altLang="en-US" dirty="0"/>
              <a:t>は一連の製品の命令セットを統一し、ソフトウェアとハードウェアのインタフェースとしての</a:t>
            </a:r>
            <a:r>
              <a:rPr kumimoji="1" lang="en-US" altLang="ja-JP" dirty="0"/>
              <a:t>ISA</a:t>
            </a:r>
            <a:r>
              <a:rPr kumimoji="1" lang="ja-JP" altLang="en-US" dirty="0"/>
              <a:t>を明確に定義しました。プログラマは、ハードウェアの詳細を気にすること無しに</a:t>
            </a:r>
            <a:r>
              <a:rPr kumimoji="1" lang="en-US" altLang="ja-JP" dirty="0"/>
              <a:t>ISA</a:t>
            </a:r>
            <a:r>
              <a:rPr kumimoji="1" lang="ja-JP" altLang="en-US" dirty="0"/>
              <a:t>を対象にコンパイラ、</a:t>
            </a:r>
            <a:r>
              <a:rPr kumimoji="1" lang="en-US" altLang="ja-JP" dirty="0"/>
              <a:t>OS</a:t>
            </a:r>
            <a:r>
              <a:rPr kumimoji="1" lang="ja-JP" altLang="en-US" dirty="0"/>
              <a:t>を作り、ハードウェア設計者は、</a:t>
            </a:r>
            <a:r>
              <a:rPr kumimoji="1" lang="en-US" altLang="ja-JP" dirty="0"/>
              <a:t>ISA</a:t>
            </a:r>
            <a:r>
              <a:rPr kumimoji="1" lang="ja-JP" altLang="en-US" dirty="0"/>
              <a:t>の仕様を満足するように、要求性能、コストが違う様々な製品を作れば、全ての製品で同じソフトウェアが動作しました。</a:t>
            </a:r>
            <a:r>
              <a:rPr kumimoji="1" lang="en-US" altLang="ja-JP" dirty="0"/>
              <a:t>IBM360</a:t>
            </a:r>
            <a:r>
              <a:rPr kumimoji="1" lang="ja-JP" altLang="en-US" dirty="0"/>
              <a:t>は様々なモデルを長期間にわたって供給し、これによりメインフレームでの覇権を確立しました。以降、この考え方は全てのコンピュータに受け継がれ、</a:t>
            </a:r>
            <a:r>
              <a:rPr kumimoji="1" lang="en-US" altLang="ja-JP" dirty="0"/>
              <a:t>Intel</a:t>
            </a:r>
            <a:r>
              <a:rPr kumimoji="1" lang="ja-JP" altLang="en-US" dirty="0"/>
              <a:t>の</a:t>
            </a:r>
            <a:r>
              <a:rPr kumimoji="1" lang="en-US" altLang="ja-JP" dirty="0"/>
              <a:t>x86(IA32)</a:t>
            </a:r>
            <a:r>
              <a:rPr kumimoji="1" lang="ja-JP" altLang="en-US" dirty="0" err="1"/>
              <a:t>、</a:t>
            </a:r>
            <a:r>
              <a:rPr kumimoji="1" lang="en-US" altLang="ja-JP" dirty="0"/>
              <a:t>ARM,SPARC,MIPS</a:t>
            </a:r>
            <a:r>
              <a:rPr kumimoji="1" lang="ja-JP" altLang="en-US" dirty="0"/>
              <a:t>等様々な</a:t>
            </a:r>
            <a:r>
              <a:rPr kumimoji="1" lang="en-US" altLang="ja-JP" dirty="0"/>
              <a:t>ISA</a:t>
            </a:r>
            <a:r>
              <a:rPr kumimoji="1" lang="ja-JP" altLang="en-US" dirty="0"/>
              <a:t>が長期間にわたって拡張され、利用されています。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3</a:t>
            </a:fld>
            <a:endParaRPr kumimoji="1" lang="ja-JP" altLang="en-US"/>
          </a:p>
        </p:txBody>
      </p:sp>
    </p:spTree>
    <p:extLst>
      <p:ext uri="{BB962C8B-B14F-4D97-AF65-F5344CB8AC3E}">
        <p14:creationId xmlns:p14="http://schemas.microsoft.com/office/powerpoint/2010/main" val="2363356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では例題をもう一つ見てみましょう。今度はアキュムレータマシンでもやった掛け算のプログラムです。</a:t>
            </a:r>
            <a:r>
              <a:rPr kumimoji="1" lang="en-US" altLang="ja-JP" dirty="0"/>
              <a:t>mult.asm</a:t>
            </a:r>
            <a:r>
              <a:rPr kumimoji="1" lang="ja-JP" altLang="en-US" dirty="0"/>
              <a:t>を先ほどと同じように実行してみてください。</a:t>
            </a:r>
          </a:p>
        </p:txBody>
      </p:sp>
      <p:sp>
        <p:nvSpPr>
          <p:cNvPr id="4" name="スライド番号プレースホルダー 3"/>
          <p:cNvSpPr>
            <a:spLocks noGrp="1"/>
          </p:cNvSpPr>
          <p:nvPr>
            <p:ph type="sldNum" sz="quarter" idx="10"/>
          </p:nvPr>
        </p:nvSpPr>
        <p:spPr/>
        <p:txBody>
          <a:bodyPr/>
          <a:lstStyle/>
          <a:p>
            <a:pPr>
              <a:defRPr/>
            </a:pPr>
            <a:fld id="{55712EF7-B9D3-4B7D-BAF1-5DFB202EE1C9}" type="slidenum">
              <a:rPr lang="en-US" altLang="ja-JP" smtClean="0"/>
              <a:pPr>
                <a:defRPr/>
              </a:pPr>
              <a:t>33</a:t>
            </a:fld>
            <a:endParaRPr lang="en-US" altLang="ja-JP"/>
          </a:p>
        </p:txBody>
      </p:sp>
    </p:spTree>
    <p:extLst>
      <p:ext uri="{BB962C8B-B14F-4D97-AF65-F5344CB8AC3E}">
        <p14:creationId xmlns:p14="http://schemas.microsoft.com/office/powerpoint/2010/main" val="28609962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では例題２のプログラムを見て行きましょう。分岐命令は、対応するレジスタを、</a:t>
            </a:r>
            <a:r>
              <a:rPr kumimoji="1" lang="en-US" altLang="ja-JP" dirty="0"/>
              <a:t>x0</a:t>
            </a:r>
            <a:r>
              <a:rPr kumimoji="1" lang="ja-JP" altLang="en-US" dirty="0"/>
              <a:t>と比較することで</a:t>
            </a:r>
            <a:r>
              <a:rPr kumimoji="1" lang="en-US" altLang="ja-JP" dirty="0"/>
              <a:t>0</a:t>
            </a:r>
            <a:r>
              <a:rPr kumimoji="1" lang="ja-JP" altLang="en-US" dirty="0"/>
              <a:t>かどうかを比較します。飛び先はラベルを使って指定します。本当は、ここには、１つ先を起点として</a:t>
            </a:r>
            <a:r>
              <a:rPr kumimoji="1" lang="en-US" altLang="ja-JP" dirty="0"/>
              <a:t>3</a:t>
            </a:r>
            <a:r>
              <a:rPr kumimoji="1" lang="ja-JP" altLang="en-US" dirty="0"/>
              <a:t>命令分を戻すために、</a:t>
            </a:r>
            <a:r>
              <a:rPr kumimoji="1" lang="en-US" altLang="ja-JP" dirty="0"/>
              <a:t>3</a:t>
            </a:r>
            <a:r>
              <a:rPr kumimoji="1" lang="ja-JP" altLang="en-US" dirty="0"/>
              <a:t>命令</a:t>
            </a:r>
            <a:r>
              <a:rPr kumimoji="1" lang="en-US" altLang="ja-JP" dirty="0"/>
              <a:t>×4</a:t>
            </a:r>
            <a:r>
              <a:rPr kumimoji="1" lang="ja-JP" altLang="en-US" dirty="0"/>
              <a:t>＝　</a:t>
            </a:r>
            <a:r>
              <a:rPr kumimoji="1" lang="en-US" altLang="ja-JP" dirty="0"/>
              <a:t>-12</a:t>
            </a:r>
            <a:r>
              <a:rPr kumimoji="1" lang="ja-JP" altLang="en-US" dirty="0"/>
              <a:t>を入れなければならないです。（実際は一番下は省略する必要があります）この辺、ラベルを使えば簡単で計算する必要はなくなります。</a:t>
            </a:r>
          </a:p>
        </p:txBody>
      </p:sp>
      <p:sp>
        <p:nvSpPr>
          <p:cNvPr id="4" name="スライド番号プレースホルダー 3"/>
          <p:cNvSpPr>
            <a:spLocks noGrp="1"/>
          </p:cNvSpPr>
          <p:nvPr>
            <p:ph type="sldNum" sz="quarter" idx="10"/>
          </p:nvPr>
        </p:nvSpPr>
        <p:spPr/>
        <p:txBody>
          <a:bodyPr/>
          <a:lstStyle/>
          <a:p>
            <a:fld id="{EE611E6F-5531-4F36-827E-C0A385FC6939}" type="slidenum">
              <a:rPr kumimoji="1" lang="ja-JP" altLang="en-US" smtClean="0"/>
              <a:t>34</a:t>
            </a:fld>
            <a:endParaRPr kumimoji="1" lang="ja-JP" altLang="en-US"/>
          </a:p>
        </p:txBody>
      </p:sp>
    </p:spTree>
    <p:extLst>
      <p:ext uri="{BB962C8B-B14F-4D97-AF65-F5344CB8AC3E}">
        <p14:creationId xmlns:p14="http://schemas.microsoft.com/office/powerpoint/2010/main" val="10181153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では、直接その命令を持っておらず、他の命令により実現する場合がある。このような場合、アセンブラ上では、あたかもその命令が実際に存在するかのように扱う。この命令のことを疑似命令と呼ぶ。疑似命令はいちいち元の命令で書くよりも便利である。</a:t>
            </a:r>
          </a:p>
        </p:txBody>
      </p:sp>
      <p:sp>
        <p:nvSpPr>
          <p:cNvPr id="4" name="スライド番号プレースホルダー 3"/>
          <p:cNvSpPr>
            <a:spLocks noGrp="1"/>
          </p:cNvSpPr>
          <p:nvPr>
            <p:ph type="sldNum" sz="quarter" idx="5"/>
          </p:nvPr>
        </p:nvSpPr>
        <p:spPr/>
        <p:txBody>
          <a:bodyPr/>
          <a:lstStyle/>
          <a:p>
            <a:pPr>
              <a:defRPr/>
            </a:pPr>
            <a:fld id="{55712EF7-B9D3-4B7D-BAF1-5DFB202EE1C9}" type="slidenum">
              <a:rPr lang="en-US" altLang="ja-JP" smtClean="0"/>
              <a:pPr>
                <a:defRPr/>
              </a:pPr>
              <a:t>35</a:t>
            </a:fld>
            <a:endParaRPr lang="en-US" altLang="ja-JP"/>
          </a:p>
        </p:txBody>
      </p:sp>
    </p:spTree>
    <p:extLst>
      <p:ext uri="{BB962C8B-B14F-4D97-AF65-F5344CB8AC3E}">
        <p14:creationId xmlns:p14="http://schemas.microsoft.com/office/powerpoint/2010/main" val="33432515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の命令フォーマットは、命令に応じて様々で、</a:t>
            </a:r>
            <a:r>
              <a:rPr kumimoji="1" lang="en-US" altLang="ja-JP" dirty="0"/>
              <a:t>R-type</a:t>
            </a:r>
            <a:r>
              <a:rPr kumimoji="1" lang="ja-JP" altLang="en-US" dirty="0"/>
              <a:t>は、通常の演算命令、</a:t>
            </a:r>
            <a:r>
              <a:rPr kumimoji="1" lang="en-US" altLang="ja-JP" dirty="0"/>
              <a:t>I-type</a:t>
            </a:r>
            <a:r>
              <a:rPr kumimoji="1" lang="ja-JP" altLang="en-US" dirty="0"/>
              <a:t>はイミーディエイト命令と</a:t>
            </a:r>
            <a:r>
              <a:rPr kumimoji="1" lang="en-US" altLang="ja-JP" dirty="0"/>
              <a:t>Load</a:t>
            </a:r>
            <a:r>
              <a:rPr kumimoji="1" lang="ja-JP" altLang="en-US" dirty="0"/>
              <a:t>命令で使われ、イミーディエイトフィールドは</a:t>
            </a:r>
            <a:r>
              <a:rPr kumimoji="1" lang="en-US" altLang="ja-JP" dirty="0"/>
              <a:t>12</a:t>
            </a:r>
            <a:r>
              <a:rPr kumimoji="1" lang="ja-JP" altLang="en-US" dirty="0"/>
              <a:t>ビットです。イミーディエイトの取り方の違う分岐用には</a:t>
            </a:r>
            <a:r>
              <a:rPr kumimoji="1" lang="en-US" altLang="ja-JP" dirty="0"/>
              <a:t>B-type</a:t>
            </a:r>
            <a:r>
              <a:rPr kumimoji="1" lang="ja-JP" altLang="en-US" dirty="0"/>
              <a:t>、</a:t>
            </a:r>
            <a:r>
              <a:rPr kumimoji="1" lang="en-US" altLang="ja-JP" dirty="0"/>
              <a:t>Store</a:t>
            </a:r>
            <a:r>
              <a:rPr kumimoji="1" lang="ja-JP" altLang="en-US" dirty="0"/>
              <a:t>命令用に</a:t>
            </a:r>
            <a:r>
              <a:rPr kumimoji="1" lang="en-US" altLang="ja-JP" dirty="0"/>
              <a:t>S-type</a:t>
            </a:r>
            <a:r>
              <a:rPr kumimoji="1" lang="ja-JP" altLang="en-US" dirty="0"/>
              <a:t>が用意されています。</a:t>
            </a:r>
            <a:r>
              <a:rPr kumimoji="1" lang="en-US" altLang="ja-JP" dirty="0"/>
              <a:t>JAL</a:t>
            </a:r>
            <a:r>
              <a:rPr kumimoji="1" lang="ja-JP" altLang="en-US" dirty="0"/>
              <a:t>用には遠くまで飛べる</a:t>
            </a:r>
            <a:r>
              <a:rPr kumimoji="1" lang="en-US" altLang="ja-JP" dirty="0"/>
              <a:t>J-type</a:t>
            </a:r>
            <a:r>
              <a:rPr kumimoji="1" lang="ja-JP" altLang="en-US" dirty="0"/>
              <a:t>、</a:t>
            </a:r>
            <a:r>
              <a:rPr kumimoji="1" lang="en-US" altLang="ja-JP" dirty="0"/>
              <a:t>U-type</a:t>
            </a:r>
            <a:r>
              <a:rPr kumimoji="1" lang="ja-JP" altLang="en-US"/>
              <a:t>は、特殊な命令用です。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5712EF7-B9D3-4B7D-BAF1-5DFB202EE1C9}" type="slidenum">
              <a:rPr lang="en-US" altLang="ja-JP" smtClean="0"/>
              <a:pPr>
                <a:defRPr/>
              </a:pPr>
              <a:t>36</a:t>
            </a:fld>
            <a:endParaRPr lang="en-US" altLang="ja-JP"/>
          </a:p>
        </p:txBody>
      </p:sp>
    </p:spTree>
    <p:extLst>
      <p:ext uri="{BB962C8B-B14F-4D97-AF65-F5344CB8AC3E}">
        <p14:creationId xmlns:p14="http://schemas.microsoft.com/office/powerpoint/2010/main" val="157451294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37</a:t>
            </a:fld>
            <a:endParaRPr kumimoji="1" lang="ja-JP" altLang="en-US"/>
          </a:p>
        </p:txBody>
      </p:sp>
    </p:spTree>
    <p:extLst>
      <p:ext uri="{BB962C8B-B14F-4D97-AF65-F5344CB8AC3E}">
        <p14:creationId xmlns:p14="http://schemas.microsoft.com/office/powerpoint/2010/main" val="19138418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a:t>
            </a:r>
            <a:r>
              <a:rPr kumimoji="1" lang="ja-JP" altLang="en-US"/>
              <a:t>です。</a:t>
            </a:r>
            <a:endParaRPr kumimoji="1" lang="ja-JP" altLang="en-US" dirty="0"/>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38</a:t>
            </a:fld>
            <a:endParaRPr kumimoji="1" lang="ja-JP" altLang="en-US"/>
          </a:p>
        </p:txBody>
      </p:sp>
    </p:spTree>
    <p:extLst>
      <p:ext uri="{BB962C8B-B14F-4D97-AF65-F5344CB8AC3E}">
        <p14:creationId xmlns:p14="http://schemas.microsoft.com/office/powerpoint/2010/main" val="1424314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E611E6F-5531-4F36-827E-C0A385FC6939}" type="slidenum">
              <a:rPr kumimoji="1" lang="ja-JP" altLang="en-US" smtClean="0"/>
              <a:t>39</a:t>
            </a:fld>
            <a:endParaRPr kumimoji="1" lang="ja-JP" altLang="en-US"/>
          </a:p>
        </p:txBody>
      </p:sp>
    </p:spTree>
    <p:extLst>
      <p:ext uri="{BB962C8B-B14F-4D97-AF65-F5344CB8AC3E}">
        <p14:creationId xmlns:p14="http://schemas.microsoft.com/office/powerpoint/2010/main" val="991451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t>IBM360</a:t>
            </a:r>
            <a:r>
              <a:rPr kumimoji="1" lang="ja-JP" altLang="en-US" dirty="0"/>
              <a:t>と、</a:t>
            </a:r>
            <a:r>
              <a:rPr kumimoji="1" lang="en-US" altLang="ja-JP" dirty="0"/>
              <a:t>ISA</a:t>
            </a:r>
            <a:r>
              <a:rPr kumimoji="1" lang="ja-JP" altLang="en-US" dirty="0"/>
              <a:t>の概念を固めた一人であるアムダールさんの画像はこんな感じです。</a:t>
            </a:r>
          </a:p>
        </p:txBody>
      </p:sp>
      <p:sp>
        <p:nvSpPr>
          <p:cNvPr id="4" name="スライド番号プレースホルダー 3"/>
          <p:cNvSpPr>
            <a:spLocks noGrp="1"/>
          </p:cNvSpPr>
          <p:nvPr>
            <p:ph type="sldNum" sz="quarter" idx="10"/>
          </p:nvPr>
        </p:nvSpPr>
        <p:spPr/>
        <p:txBody>
          <a:bodyPr/>
          <a:lstStyle/>
          <a:p>
            <a:fld id="{6A1C2B6D-0E03-4A10-B4E0-9BD7778A75F0}" type="slidenum">
              <a:rPr kumimoji="1" lang="ja-JP" altLang="en-US" smtClean="0"/>
              <a:t>4</a:t>
            </a:fld>
            <a:endParaRPr kumimoji="1" lang="ja-JP" altLang="en-US"/>
          </a:p>
        </p:txBody>
      </p:sp>
    </p:spTree>
    <p:extLst>
      <p:ext uri="{BB962C8B-B14F-4D97-AF65-F5344CB8AC3E}">
        <p14:creationId xmlns:p14="http://schemas.microsoft.com/office/powerpoint/2010/main" val="3811988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ISA</a:t>
            </a:r>
            <a:r>
              <a:rPr kumimoji="1" lang="ja-JP" altLang="en-US" dirty="0"/>
              <a:t>は、代表的な演算命令（例えば加算命令など）のオペランド数により分類されます。オペランド数が</a:t>
            </a:r>
            <a:r>
              <a:rPr kumimoji="1" lang="en-US" altLang="ja-JP" dirty="0"/>
              <a:t>0</a:t>
            </a:r>
            <a:r>
              <a:rPr kumimoji="1" lang="ja-JP" altLang="en-US" dirty="0" err="1"/>
              <a:t>なのは</a:t>
            </a:r>
            <a:r>
              <a:rPr kumimoji="1" lang="ja-JP" altLang="en-US" dirty="0"/>
              <a:t>スタックマシンです。スタックマシンは、全ての命令を演算スタックで行います。スタックは後で解説するように棚であり、最初に積んだものが最後に出てきます。棚に積む作業を</a:t>
            </a:r>
            <a:r>
              <a:rPr kumimoji="1" lang="en-US" altLang="ja-JP" dirty="0"/>
              <a:t>PUSH</a:t>
            </a:r>
            <a:r>
              <a:rPr kumimoji="1" lang="ja-JP" altLang="en-US" dirty="0" err="1"/>
              <a:t>、</a:t>
            </a:r>
            <a:r>
              <a:rPr kumimoji="1" lang="ja-JP" altLang="en-US" dirty="0"/>
              <a:t>棚から取り出す作業を</a:t>
            </a:r>
            <a:r>
              <a:rPr kumimoji="1" lang="en-US" altLang="ja-JP" dirty="0"/>
              <a:t>POP</a:t>
            </a:r>
            <a:r>
              <a:rPr kumimoji="1" lang="ja-JP" altLang="en-US" dirty="0"/>
              <a:t>と呼びます。演算は棚の一番上のデータとその次のデータの間で行われ、結果は棚の一番上に積まれます。</a:t>
            </a:r>
            <a:r>
              <a:rPr kumimoji="1" lang="en-US" altLang="ja-JP" dirty="0"/>
              <a:t>0</a:t>
            </a:r>
            <a:r>
              <a:rPr kumimoji="1" lang="ja-JP" altLang="en-US" dirty="0"/>
              <a:t>番地のデータと</a:t>
            </a:r>
            <a:r>
              <a:rPr kumimoji="1" lang="en-US" altLang="ja-JP" dirty="0"/>
              <a:t>1</a:t>
            </a:r>
            <a:r>
              <a:rPr kumimoji="1" lang="ja-JP" altLang="en-US" dirty="0"/>
              <a:t>番地のデータを加算する場合、順番にデータをスタックに</a:t>
            </a:r>
            <a:r>
              <a:rPr kumimoji="1" lang="en-US" altLang="ja-JP" dirty="0"/>
              <a:t>PUSH</a:t>
            </a:r>
            <a:r>
              <a:rPr kumimoji="1" lang="ja-JP" altLang="en-US" dirty="0"/>
              <a:t>して、加算します。答えは棚の一番上に積まれるので、これを</a:t>
            </a:r>
            <a:r>
              <a:rPr kumimoji="1" lang="en-US" altLang="ja-JP" dirty="0"/>
              <a:t>POP</a:t>
            </a:r>
            <a:r>
              <a:rPr kumimoji="1" lang="ja-JP" altLang="en-US" dirty="0"/>
              <a:t>して計算が終わりです。演算命令にはオペランドがないのでオペランド数は</a:t>
            </a:r>
            <a:r>
              <a:rPr kumimoji="1" lang="en-US" altLang="ja-JP" dirty="0"/>
              <a:t>0</a:t>
            </a:r>
            <a:r>
              <a:rPr kumimoji="1" lang="ja-JP" altLang="en-US" dirty="0"/>
              <a:t>です。スタックマシンは</a:t>
            </a:r>
            <a:r>
              <a:rPr kumimoji="1" lang="en-US" altLang="ja-JP" dirty="0"/>
              <a:t>70</a:t>
            </a:r>
            <a:r>
              <a:rPr kumimoji="1" lang="ja-JP" altLang="en-US" dirty="0"/>
              <a:t>年代に流行り、</a:t>
            </a:r>
            <a:r>
              <a:rPr kumimoji="1" lang="en-US" altLang="ja-JP" dirty="0"/>
              <a:t>B5000</a:t>
            </a:r>
            <a:r>
              <a:rPr kumimoji="1" lang="ja-JP" altLang="en-US" dirty="0" err="1"/>
              <a:t>、</a:t>
            </a:r>
            <a:r>
              <a:rPr kumimoji="1" lang="en-US" altLang="ja-JP" dirty="0"/>
              <a:t>HP9000</a:t>
            </a:r>
            <a:r>
              <a:rPr kumimoji="1" lang="ja-JP" altLang="en-US" dirty="0"/>
              <a:t>などの名機が生まれました。しかし、演算スタックを利用することで、高速化手法が使い難い欠点があり、性能を上げることが難しく、</a:t>
            </a:r>
            <a:r>
              <a:rPr kumimoji="1" lang="en-US" altLang="ja-JP" dirty="0"/>
              <a:t>80</a:t>
            </a:r>
            <a:r>
              <a:rPr kumimoji="1" lang="ja-JP" altLang="en-US" dirty="0"/>
              <a:t>年代に絶滅しました。</a:t>
            </a:r>
            <a:endParaRPr kumimoji="1" lang="en-US" altLang="ja-JP" dirty="0"/>
          </a:p>
          <a:p>
            <a:r>
              <a:rPr kumimoji="1" lang="ja-JP" altLang="en-US" dirty="0"/>
              <a:t>アキュムレータマシンは前回までに紹介した通りで、演算命令に対してメモリのアドレスをオペランドとして取ります。計算の相手は常にアキュムレータなので、一つだけ指定すれば良いのです。この方式は、</a:t>
            </a:r>
            <a:r>
              <a:rPr kumimoji="1" lang="en-US" altLang="ja-JP" dirty="0"/>
              <a:t>EDSAC,</a:t>
            </a:r>
            <a:r>
              <a:rPr kumimoji="1" lang="ja-JP" altLang="en-US" dirty="0"/>
              <a:t> </a:t>
            </a:r>
            <a:r>
              <a:rPr kumimoji="1" lang="en-US" altLang="ja-JP" dirty="0"/>
              <a:t>EDVAC</a:t>
            </a:r>
            <a:r>
              <a:rPr kumimoji="1" lang="ja-JP" altLang="en-US" dirty="0"/>
              <a:t>などの黎明期のマシン、</a:t>
            </a:r>
            <a:r>
              <a:rPr kumimoji="1" lang="en-US" altLang="ja-JP" dirty="0"/>
              <a:t>6800</a:t>
            </a:r>
            <a:r>
              <a:rPr kumimoji="1" lang="ja-JP" altLang="en-US" dirty="0" err="1"/>
              <a:t>、</a:t>
            </a:r>
            <a:r>
              <a:rPr kumimoji="1" lang="en-US" altLang="ja-JP" dirty="0"/>
              <a:t>6805</a:t>
            </a:r>
            <a:r>
              <a:rPr kumimoji="1" lang="ja-JP" altLang="en-US" dirty="0"/>
              <a:t>などの初期のマイクロプロセッサに使われましたが、半導体の集積度の向上により、レジスタが増えることで汎用レジスタマシンに進化し、発展的に消滅しました。</a:t>
            </a:r>
            <a:endParaRPr kumimoji="1" lang="en-US" altLang="ja-JP" dirty="0"/>
          </a:p>
          <a:p>
            <a:r>
              <a:rPr kumimoji="1" lang="ja-JP" altLang="en-US" dirty="0"/>
              <a:t>残ったのは、複数（</a:t>
            </a:r>
            <a:r>
              <a:rPr kumimoji="1" lang="en-US" altLang="ja-JP" dirty="0"/>
              <a:t>4</a:t>
            </a:r>
            <a:r>
              <a:rPr kumimoji="1" lang="ja-JP" altLang="en-US" dirty="0"/>
              <a:t>－</a:t>
            </a:r>
            <a:r>
              <a:rPr kumimoji="1" lang="en-US" altLang="ja-JP" dirty="0"/>
              <a:t>32)</a:t>
            </a:r>
            <a:r>
              <a:rPr kumimoji="1" lang="ja-JP" altLang="en-US" dirty="0"/>
              <a:t>のレジスタを持ち、これを指定するためにオペランドを</a:t>
            </a:r>
            <a:r>
              <a:rPr kumimoji="1" lang="en-US" altLang="ja-JP" dirty="0"/>
              <a:t>2</a:t>
            </a:r>
            <a:r>
              <a:rPr kumimoji="1" lang="ja-JP" altLang="en-US" dirty="0"/>
              <a:t>つまたは</a:t>
            </a:r>
            <a:r>
              <a:rPr kumimoji="1" lang="en-US" altLang="ja-JP" dirty="0"/>
              <a:t>3</a:t>
            </a:r>
            <a:r>
              <a:rPr kumimoji="1" lang="ja-JP" altLang="en-US" dirty="0"/>
              <a:t>つ持つ汎用レジスタマシンです。専用レジスタマシンは、汎用レジスタマシンの特殊なもので、レジスタの用途に制限があるものです。これも半導体の集積度が向上すると、不便な制限をなくする方向に進化し、ほぼ現在は消滅しています。複数持つレジスタをここでは</a:t>
            </a:r>
            <a:r>
              <a:rPr kumimoji="1" lang="en-US" altLang="ja-JP" dirty="0"/>
              <a:t>R1,R2,…</a:t>
            </a:r>
            <a:r>
              <a:rPr kumimoji="1" lang="ja-JP" altLang="en-US" dirty="0"/>
              <a:t>と表します。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5</a:t>
            </a:fld>
            <a:endParaRPr kumimoji="1" lang="ja-JP" altLang="en-US"/>
          </a:p>
        </p:txBody>
      </p:sp>
    </p:spTree>
    <p:extLst>
      <p:ext uri="{BB962C8B-B14F-4D97-AF65-F5344CB8AC3E}">
        <p14:creationId xmlns:p14="http://schemas.microsoft.com/office/powerpoint/2010/main" val="1083770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局のところ、汎用レジスタマシン以外残っていないとすると、汎用レジスタマシンをさらに分類するにはどのような方法があるでしょうか？複数あるオペランドのうちにメモリの指定をいくつ許すか？という視点で分類するのが普通です。汎用レジスタマシンは複数レジスタを持つので、当然複数あるオペランドにはそのレジスタ名を指定することができます。</a:t>
            </a:r>
            <a:r>
              <a:rPr kumimoji="1" lang="en-US" altLang="ja-JP" dirty="0"/>
              <a:t>ADD</a:t>
            </a:r>
            <a:r>
              <a:rPr kumimoji="1" lang="ja-JP" altLang="en-US" dirty="0"/>
              <a:t> </a:t>
            </a:r>
            <a:r>
              <a:rPr kumimoji="1" lang="en-US" altLang="ja-JP" dirty="0"/>
              <a:t>R1,R2</a:t>
            </a:r>
            <a:r>
              <a:rPr kumimoji="1" lang="ja-JP" altLang="en-US" dirty="0"/>
              <a:t>あるいは</a:t>
            </a:r>
            <a:r>
              <a:rPr kumimoji="1" lang="en-US" altLang="ja-JP" dirty="0"/>
              <a:t>ADD</a:t>
            </a:r>
            <a:r>
              <a:rPr kumimoji="1" lang="ja-JP" altLang="en-US" dirty="0"/>
              <a:t> </a:t>
            </a:r>
            <a:r>
              <a:rPr kumimoji="1" lang="en-US" altLang="ja-JP" dirty="0"/>
              <a:t>R1,R2,R3</a:t>
            </a:r>
            <a:r>
              <a:rPr kumimoji="1" lang="ja-JP" altLang="en-US" dirty="0"/>
              <a:t>などのように</a:t>
            </a:r>
            <a:r>
              <a:rPr kumimoji="1" lang="ja-JP" altLang="en-US" dirty="0" err="1"/>
              <a:t>です</a:t>
            </a:r>
            <a:r>
              <a:rPr kumimoji="1" lang="ja-JP" altLang="en-US" dirty="0"/>
              <a:t>。分類のポイントは、オペランドにいくつメモリを指定できるか？という点です。一つも許さない、一つだけ許す、全て許す、の３つに分けます。一つも許さない方式は、必ずレジスタ同士で演算が行われますので、</a:t>
            </a:r>
            <a:r>
              <a:rPr kumimoji="1" lang="en-US" altLang="ja-JP" dirty="0"/>
              <a:t>register-register</a:t>
            </a:r>
            <a:r>
              <a:rPr kumimoji="1" lang="ja-JP" altLang="en-US" dirty="0"/>
              <a:t>型と呼びます。１つだけ許す方法は、</a:t>
            </a:r>
            <a:r>
              <a:rPr kumimoji="1" lang="en-US" altLang="ja-JP" dirty="0"/>
              <a:t>register-memory</a:t>
            </a:r>
            <a:r>
              <a:rPr kumimoji="1" lang="ja-JP" altLang="en-US" dirty="0"/>
              <a:t>型、全てを許す方法は</a:t>
            </a:r>
            <a:r>
              <a:rPr kumimoji="1" lang="en-US" altLang="ja-JP" dirty="0"/>
              <a:t>memory-memory</a:t>
            </a:r>
            <a:r>
              <a:rPr kumimoji="1" lang="ja-JP" altLang="en-US" dirty="0"/>
              <a:t>型と呼びます。これを順に解説していきます。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6</a:t>
            </a:fld>
            <a:endParaRPr kumimoji="1" lang="ja-JP" altLang="en-US"/>
          </a:p>
        </p:txBody>
      </p:sp>
    </p:spTree>
    <p:extLst>
      <p:ext uri="{BB962C8B-B14F-4D97-AF65-F5344CB8AC3E}">
        <p14:creationId xmlns:p14="http://schemas.microsoft.com/office/powerpoint/2010/main" val="2066649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register-register</a:t>
            </a:r>
            <a:r>
              <a:rPr kumimoji="1" lang="ja-JP" altLang="en-US" dirty="0"/>
              <a:t>型は、演算を行う場合必ずレジスタに持ってくる方法です。このデータパスの概念図を示します。汎用レジスタが持つ複数のレジスタ</a:t>
            </a:r>
            <a:r>
              <a:rPr kumimoji="1" lang="en-US" altLang="ja-JP" dirty="0"/>
              <a:t>R1,R2…</a:t>
            </a:r>
            <a:r>
              <a:rPr kumimoji="1" lang="ja-JP" altLang="en-US" dirty="0"/>
              <a:t>は、レジスタファイルと呼ばれるレジスタの集合体の形で実装されます。これは後ほど詳しく紹介します。ここでは単純にレジスタがここに集まっていて、レジスタの値を自由に読み書きできると考えてください。</a:t>
            </a:r>
            <a:r>
              <a:rPr kumimoji="1" lang="en-US" altLang="ja-JP" dirty="0"/>
              <a:t>register-register</a:t>
            </a:r>
            <a:r>
              <a:rPr kumimoji="1" lang="ja-JP" altLang="en-US" dirty="0"/>
              <a:t>型はこのレジスタファイルから二つのレジスタを読み出し、これを</a:t>
            </a:r>
            <a:r>
              <a:rPr kumimoji="1" lang="en-US" altLang="ja-JP" dirty="0"/>
              <a:t>ALU</a:t>
            </a:r>
            <a:r>
              <a:rPr kumimoji="1" lang="ja-JP" altLang="en-US" dirty="0"/>
              <a:t>の両方に入力して、答はレジスタファイルに書き込みます。メモリとのやりとりはロード、ストア命令で行います。ちなみに、台形印は以前紹介したマルチプレクサです。擬似コードを見ていただくと分かるように、ロードとストアを繰り返すことから</a:t>
            </a:r>
            <a:r>
              <a:rPr kumimoji="1" lang="en-US" altLang="ja-JP" dirty="0"/>
              <a:t>load-store</a:t>
            </a:r>
            <a:r>
              <a:rPr kumimoji="1" lang="ja-JP" altLang="en-US" dirty="0"/>
              <a:t>マシン（アーキテクチャ）とも呼ばれます。演算はレジスタ同士でしか行わないことから、命令が固定長で可能です。簡単な命令で、命令数も少なくて済むことから</a:t>
            </a:r>
            <a:r>
              <a:rPr kumimoji="1" lang="en-US" altLang="ja-JP" dirty="0"/>
              <a:t>Reduced</a:t>
            </a:r>
            <a:r>
              <a:rPr kumimoji="1" lang="ja-JP" altLang="en-US" dirty="0"/>
              <a:t> </a:t>
            </a:r>
            <a:r>
              <a:rPr kumimoji="1" lang="en-US" altLang="ja-JP" dirty="0"/>
              <a:t>Instruction</a:t>
            </a:r>
            <a:r>
              <a:rPr kumimoji="1" lang="ja-JP" altLang="en-US" dirty="0"/>
              <a:t> </a:t>
            </a:r>
            <a:r>
              <a:rPr kumimoji="1" lang="en-US" altLang="ja-JP" dirty="0"/>
              <a:t>Set</a:t>
            </a:r>
            <a:r>
              <a:rPr kumimoji="1" lang="ja-JP" altLang="en-US" dirty="0"/>
              <a:t> </a:t>
            </a:r>
            <a:r>
              <a:rPr kumimoji="1" lang="en-US" altLang="ja-JP" dirty="0"/>
              <a:t>Computer</a:t>
            </a:r>
            <a:r>
              <a:rPr kumimoji="1" lang="ja-JP" altLang="en-US" dirty="0"/>
              <a:t> </a:t>
            </a:r>
            <a:r>
              <a:rPr kumimoji="1" lang="en-US" altLang="ja-JP" dirty="0"/>
              <a:t>RISC</a:t>
            </a:r>
            <a:r>
              <a:rPr kumimoji="1" lang="ja-JP" altLang="en-US" dirty="0"/>
              <a:t>とも呼ばれます。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7</a:t>
            </a:fld>
            <a:endParaRPr kumimoji="1" lang="ja-JP" altLang="en-US"/>
          </a:p>
        </p:txBody>
      </p:sp>
    </p:spTree>
    <p:extLst>
      <p:ext uri="{BB962C8B-B14F-4D97-AF65-F5344CB8AC3E}">
        <p14:creationId xmlns:p14="http://schemas.microsoft.com/office/powerpoint/2010/main" val="2042478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これと対照的なのが</a:t>
            </a:r>
            <a:r>
              <a:rPr kumimoji="1" lang="en-US" altLang="ja-JP" dirty="0"/>
              <a:t>memory-memory</a:t>
            </a:r>
            <a:r>
              <a:rPr kumimoji="1" lang="ja-JP" altLang="en-US" dirty="0"/>
              <a:t>型です。この方式はメモリ同士の計算を行って、結果をメモリに戻すことができます。このため、</a:t>
            </a:r>
            <a:r>
              <a:rPr kumimoji="1" lang="en-US" altLang="ja-JP" dirty="0"/>
              <a:t>0</a:t>
            </a:r>
            <a:r>
              <a:rPr kumimoji="1" lang="ja-JP" altLang="en-US" dirty="0"/>
              <a:t>番地、</a:t>
            </a:r>
            <a:r>
              <a:rPr kumimoji="1" lang="en-US" altLang="ja-JP" dirty="0"/>
              <a:t>1</a:t>
            </a:r>
            <a:r>
              <a:rPr kumimoji="1" lang="ja-JP" altLang="en-US" dirty="0"/>
              <a:t>番地の中身を足して</a:t>
            </a:r>
            <a:r>
              <a:rPr kumimoji="1" lang="en-US" altLang="ja-JP" dirty="0"/>
              <a:t>2</a:t>
            </a:r>
            <a:r>
              <a:rPr kumimoji="1" lang="ja-JP" altLang="en-US" dirty="0"/>
              <a:t>番地にしまう操作がたった一つの命令で済みます。この方式は、アセンブリ表記と高級言語とのギャップ（</a:t>
            </a:r>
            <a:r>
              <a:rPr kumimoji="1" lang="en-US" altLang="ja-JP" dirty="0"/>
              <a:t>Semantic</a:t>
            </a:r>
            <a:r>
              <a:rPr kumimoji="1" lang="ja-JP" altLang="en-US" dirty="0"/>
              <a:t> </a:t>
            </a:r>
            <a:r>
              <a:rPr kumimoji="1" lang="en-US" altLang="ja-JP" dirty="0"/>
              <a:t>Gap)</a:t>
            </a:r>
            <a:r>
              <a:rPr kumimoji="1" lang="ja-JP" altLang="en-US" dirty="0"/>
              <a:t>が小さい方法であると呼ばれました。ちなみにもちろんレジスタとメモリ、レジスタ同士の演算も可能ですが、メモリ同士の演算が可能であるため、演算はメモリ同士でやり勝ちです。一つの命令の機能が高いので、</a:t>
            </a:r>
            <a:r>
              <a:rPr kumimoji="1" lang="en-US" altLang="ja-JP" dirty="0"/>
              <a:t>CISC(Complex Instruction Set Computer)</a:t>
            </a:r>
            <a:r>
              <a:rPr kumimoji="1" lang="ja-JP" altLang="en-US" dirty="0"/>
              <a:t>とも呼ばれます。一方で、命令長は可変でなければならず、様々なサイズの命令を扱う必要があります。</a:t>
            </a:r>
            <a:r>
              <a:rPr kumimoji="1" lang="en-US" altLang="ja-JP" dirty="0"/>
              <a:t>DEC</a:t>
            </a:r>
            <a:r>
              <a:rPr kumimoji="1" lang="ja-JP" altLang="en-US" dirty="0"/>
              <a:t>社の</a:t>
            </a:r>
            <a:r>
              <a:rPr kumimoji="1" lang="en-US" altLang="ja-JP" dirty="0"/>
              <a:t>PDP-11</a:t>
            </a:r>
            <a:r>
              <a:rPr kumimoji="1" lang="ja-JP" altLang="en-US" dirty="0" err="1"/>
              <a:t>、</a:t>
            </a:r>
            <a:r>
              <a:rPr kumimoji="1" lang="en-US" altLang="ja-JP" dirty="0"/>
              <a:t>VAX-11</a:t>
            </a:r>
            <a:r>
              <a:rPr kumimoji="1" lang="ja-JP" altLang="en-US" dirty="0"/>
              <a:t>がこのタイプの代表です。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8</a:t>
            </a:fld>
            <a:endParaRPr kumimoji="1" lang="ja-JP" altLang="en-US"/>
          </a:p>
        </p:txBody>
      </p:sp>
    </p:spTree>
    <p:extLst>
      <p:ext uri="{BB962C8B-B14F-4D97-AF65-F5344CB8AC3E}">
        <p14:creationId xmlns:p14="http://schemas.microsoft.com/office/powerpoint/2010/main" val="1786862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register-register</a:t>
            </a:r>
            <a:r>
              <a:rPr kumimoji="1" lang="ja-JP" altLang="en-US" dirty="0"/>
              <a:t>型と</a:t>
            </a:r>
            <a:r>
              <a:rPr kumimoji="1" lang="en-US" altLang="ja-JP" dirty="0"/>
              <a:t>memory-memory</a:t>
            </a:r>
            <a:r>
              <a:rPr kumimoji="1" lang="ja-JP" altLang="en-US" dirty="0"/>
              <a:t>型の中間的な性質を持つのが、</a:t>
            </a:r>
            <a:r>
              <a:rPr kumimoji="1" lang="en-US" altLang="ja-JP" dirty="0"/>
              <a:t>register-memory</a:t>
            </a:r>
            <a:r>
              <a:rPr kumimoji="1" lang="ja-JP" altLang="en-US" dirty="0"/>
              <a:t>型です。これは、メモリとレジスタの演算が可能ですが、メモリ同士の演算はできません。また、答えはレジスタに書き込むのが普通です。</a:t>
            </a:r>
            <a:r>
              <a:rPr kumimoji="1" lang="en-US" altLang="ja-JP" dirty="0"/>
              <a:t>register-register</a:t>
            </a:r>
            <a:r>
              <a:rPr kumimoji="1" lang="ja-JP" altLang="en-US" dirty="0"/>
              <a:t>型よりは、命令数が少なくて済みますが、</a:t>
            </a:r>
            <a:r>
              <a:rPr kumimoji="1" lang="en-US" altLang="ja-JP" dirty="0"/>
              <a:t>memory-memory</a:t>
            </a:r>
            <a:r>
              <a:rPr kumimoji="1" lang="ja-JP" altLang="en-US" dirty="0"/>
              <a:t>型よりは多く必要です。一方、命令長は可変でなければならないですが、</a:t>
            </a:r>
            <a:r>
              <a:rPr kumimoji="1" lang="en-US" altLang="ja-JP" dirty="0"/>
              <a:t>memory-memory</a:t>
            </a:r>
            <a:r>
              <a:rPr kumimoji="1" lang="ja-JP" altLang="en-US" dirty="0"/>
              <a:t>型よりはバラエティが少なくて済みます。このタイプはレジスタが</a:t>
            </a:r>
            <a:r>
              <a:rPr kumimoji="1" lang="en-US" altLang="ja-JP" dirty="0"/>
              <a:t>1</a:t>
            </a:r>
            <a:r>
              <a:rPr kumimoji="1" lang="ja-JP" altLang="en-US" dirty="0"/>
              <a:t>個ならばアキュムレータと同じです。すなわち、アキュムレータの数が増えたものと考えられ、歴史的には最も早い時期に発達しました。</a:t>
            </a:r>
            <a:r>
              <a:rPr kumimoji="1" lang="en-US" altLang="ja-JP" dirty="0"/>
              <a:t>IBM360,370</a:t>
            </a:r>
            <a:r>
              <a:rPr kumimoji="1" lang="ja-JP" altLang="en-US" dirty="0" err="1"/>
              <a:t>、</a:t>
            </a:r>
            <a:r>
              <a:rPr kumimoji="1" lang="en-US" altLang="ja-JP" dirty="0"/>
              <a:t>Intel</a:t>
            </a:r>
            <a:r>
              <a:rPr kumimoji="1" lang="ja-JP" altLang="en-US" dirty="0"/>
              <a:t>の</a:t>
            </a:r>
            <a:r>
              <a:rPr kumimoji="1" lang="en-US" altLang="ja-JP" dirty="0"/>
              <a:t>x86</a:t>
            </a:r>
            <a:r>
              <a:rPr kumimoji="1" lang="ja-JP" altLang="en-US" dirty="0"/>
              <a:t>アーキテクチャはこのタイプに属します。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9</a:t>
            </a:fld>
            <a:endParaRPr kumimoji="1" lang="ja-JP" altLang="en-US"/>
          </a:p>
        </p:txBody>
      </p:sp>
    </p:spTree>
    <p:extLst>
      <p:ext uri="{BB962C8B-B14F-4D97-AF65-F5344CB8AC3E}">
        <p14:creationId xmlns:p14="http://schemas.microsoft.com/office/powerpoint/2010/main" val="62115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CA8D3BA-5CE7-4A89-8532-22AEA1F389BB}" type="slidenum">
              <a:rPr lang="en-US" altLang="ja-JP"/>
              <a:pPr>
                <a:defRPr/>
              </a:pPr>
              <a:t>‹#›</a:t>
            </a:fld>
            <a:endParaRPr lang="en-US" altLang="ja-JP"/>
          </a:p>
        </p:txBody>
      </p:sp>
    </p:spTree>
    <p:extLst>
      <p:ext uri="{BB962C8B-B14F-4D97-AF65-F5344CB8AC3E}">
        <p14:creationId xmlns:p14="http://schemas.microsoft.com/office/powerpoint/2010/main" val="2951485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4643C1-613C-47FA-A202-F5B1C7A1F487}" type="slidenum">
              <a:rPr lang="en-US" altLang="ja-JP"/>
              <a:pPr>
                <a:defRPr/>
              </a:pPr>
              <a:t>‹#›</a:t>
            </a:fld>
            <a:endParaRPr lang="en-US" altLang="ja-JP"/>
          </a:p>
        </p:txBody>
      </p:sp>
    </p:spTree>
    <p:extLst>
      <p:ext uri="{BB962C8B-B14F-4D97-AF65-F5344CB8AC3E}">
        <p14:creationId xmlns:p14="http://schemas.microsoft.com/office/powerpoint/2010/main" val="874653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29FBE97-D7E3-4902-A3BC-D1398FEE9975}" type="slidenum">
              <a:rPr lang="en-US" altLang="ja-JP"/>
              <a:pPr>
                <a:defRPr/>
              </a:pPr>
              <a:t>‹#›</a:t>
            </a:fld>
            <a:endParaRPr lang="en-US" altLang="ja-JP"/>
          </a:p>
        </p:txBody>
      </p:sp>
    </p:spTree>
    <p:extLst>
      <p:ext uri="{BB962C8B-B14F-4D97-AF65-F5344CB8AC3E}">
        <p14:creationId xmlns:p14="http://schemas.microsoft.com/office/powerpoint/2010/main" val="3786823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57200" y="274638"/>
            <a:ext cx="8229600" cy="5851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68172B1B-DF37-48CB-8621-592ED6BF4462}" type="slidenum">
              <a:rPr lang="en-US" altLang="ja-JP"/>
              <a:pPr>
                <a:defRPr/>
              </a:pPr>
              <a:t>‹#›</a:t>
            </a:fld>
            <a:endParaRPr lang="en-US" altLang="ja-JP"/>
          </a:p>
        </p:txBody>
      </p:sp>
    </p:spTree>
    <p:extLst>
      <p:ext uri="{BB962C8B-B14F-4D97-AF65-F5344CB8AC3E}">
        <p14:creationId xmlns:p14="http://schemas.microsoft.com/office/powerpoint/2010/main" val="83544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60534F-1829-4DF3-9B65-19BC3FD5A14B}" type="slidenum">
              <a:rPr lang="en-US" altLang="ja-JP"/>
              <a:pPr>
                <a:defRPr/>
              </a:pPr>
              <a:t>‹#›</a:t>
            </a:fld>
            <a:endParaRPr lang="en-US" altLang="ja-JP"/>
          </a:p>
        </p:txBody>
      </p:sp>
    </p:spTree>
    <p:extLst>
      <p:ext uri="{BB962C8B-B14F-4D97-AF65-F5344CB8AC3E}">
        <p14:creationId xmlns:p14="http://schemas.microsoft.com/office/powerpoint/2010/main" val="992416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00E1134-8006-46AC-9CCB-885A3D1258E6}" type="slidenum">
              <a:rPr lang="en-US" altLang="ja-JP"/>
              <a:pPr>
                <a:defRPr/>
              </a:pPr>
              <a:t>‹#›</a:t>
            </a:fld>
            <a:endParaRPr lang="en-US" altLang="ja-JP"/>
          </a:p>
        </p:txBody>
      </p:sp>
    </p:spTree>
    <p:extLst>
      <p:ext uri="{BB962C8B-B14F-4D97-AF65-F5344CB8AC3E}">
        <p14:creationId xmlns:p14="http://schemas.microsoft.com/office/powerpoint/2010/main" val="3032085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7718687-AD0A-437F-B0AD-6332BC8F24B4}" type="slidenum">
              <a:rPr lang="en-US" altLang="ja-JP"/>
              <a:pPr>
                <a:defRPr/>
              </a:pPr>
              <a:t>‹#›</a:t>
            </a:fld>
            <a:endParaRPr lang="en-US" altLang="ja-JP"/>
          </a:p>
        </p:txBody>
      </p:sp>
    </p:spTree>
    <p:extLst>
      <p:ext uri="{BB962C8B-B14F-4D97-AF65-F5344CB8AC3E}">
        <p14:creationId xmlns:p14="http://schemas.microsoft.com/office/powerpoint/2010/main" val="197182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8722384-A1D3-4AC3-9F41-0FBCF41BF541}" type="slidenum">
              <a:rPr lang="en-US" altLang="ja-JP"/>
              <a:pPr>
                <a:defRPr/>
              </a:pPr>
              <a:t>‹#›</a:t>
            </a:fld>
            <a:endParaRPr lang="en-US" altLang="ja-JP"/>
          </a:p>
        </p:txBody>
      </p:sp>
    </p:spTree>
    <p:extLst>
      <p:ext uri="{BB962C8B-B14F-4D97-AF65-F5344CB8AC3E}">
        <p14:creationId xmlns:p14="http://schemas.microsoft.com/office/powerpoint/2010/main" val="213819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2874334C-380C-477E-BD30-0EDBCA0BE8DA}" type="slidenum">
              <a:rPr lang="en-US" altLang="ja-JP"/>
              <a:pPr>
                <a:defRPr/>
              </a:pPr>
              <a:t>‹#›</a:t>
            </a:fld>
            <a:endParaRPr lang="en-US" altLang="ja-JP"/>
          </a:p>
        </p:txBody>
      </p:sp>
    </p:spTree>
    <p:extLst>
      <p:ext uri="{BB962C8B-B14F-4D97-AF65-F5344CB8AC3E}">
        <p14:creationId xmlns:p14="http://schemas.microsoft.com/office/powerpoint/2010/main" val="3716903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13B866C-0D70-4D25-8AC9-40F230EA850B}" type="slidenum">
              <a:rPr lang="en-US" altLang="ja-JP"/>
              <a:pPr>
                <a:defRPr/>
              </a:pPr>
              <a:t>‹#›</a:t>
            </a:fld>
            <a:endParaRPr lang="en-US" altLang="ja-JP"/>
          </a:p>
        </p:txBody>
      </p:sp>
    </p:spTree>
    <p:extLst>
      <p:ext uri="{BB962C8B-B14F-4D97-AF65-F5344CB8AC3E}">
        <p14:creationId xmlns:p14="http://schemas.microsoft.com/office/powerpoint/2010/main" val="72360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C9FE46C-A649-4264-BB9D-9C167BF7CF25}" type="slidenum">
              <a:rPr lang="en-US" altLang="ja-JP"/>
              <a:pPr>
                <a:defRPr/>
              </a:pPr>
              <a:t>‹#›</a:t>
            </a:fld>
            <a:endParaRPr lang="en-US" altLang="ja-JP"/>
          </a:p>
        </p:txBody>
      </p:sp>
    </p:spTree>
    <p:extLst>
      <p:ext uri="{BB962C8B-B14F-4D97-AF65-F5344CB8AC3E}">
        <p14:creationId xmlns:p14="http://schemas.microsoft.com/office/powerpoint/2010/main" val="654163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EA73AC7-8D60-4EE7-A737-85E4A3B2984F}" type="slidenum">
              <a:rPr lang="en-US" altLang="ja-JP"/>
              <a:pPr>
                <a:defRPr/>
              </a:pPr>
              <a:t>‹#›</a:t>
            </a:fld>
            <a:endParaRPr lang="en-US" altLang="ja-JP"/>
          </a:p>
        </p:txBody>
      </p:sp>
    </p:spTree>
    <p:extLst>
      <p:ext uri="{BB962C8B-B14F-4D97-AF65-F5344CB8AC3E}">
        <p14:creationId xmlns:p14="http://schemas.microsoft.com/office/powerpoint/2010/main" val="1634025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EB8F6ACB-5C70-4A54-A428-71509008EC9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am.ics.keio.ac.jp/parthenon/base.tar"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nchor="ctr"/>
          <a:lstStyle/>
          <a:p>
            <a:pPr eaLnBrk="1" hangingPunct="1"/>
            <a:r>
              <a:rPr lang="ja-JP" altLang="en-US" sz="4000" dirty="0"/>
              <a:t>計算機構成　第</a:t>
            </a:r>
            <a:r>
              <a:rPr lang="en-US" altLang="ja-JP" sz="4000" dirty="0"/>
              <a:t>5</a:t>
            </a:r>
            <a:r>
              <a:rPr lang="ja-JP" altLang="en-US" sz="4000" dirty="0"/>
              <a:t>回</a:t>
            </a:r>
            <a:br>
              <a:rPr lang="ja-JP" altLang="en-US" sz="4000" dirty="0"/>
            </a:br>
            <a:r>
              <a:rPr lang="en-US" altLang="ja-JP" sz="4000" dirty="0"/>
              <a:t>RISC</a:t>
            </a:r>
            <a:r>
              <a:rPr lang="ja-JP" altLang="en-US" sz="4000" dirty="0"/>
              <a:t>の命令セットアーキテクチャ</a:t>
            </a:r>
          </a:p>
        </p:txBody>
      </p:sp>
      <p:sp>
        <p:nvSpPr>
          <p:cNvPr id="2051" name="Rectangle 3"/>
          <p:cNvSpPr>
            <a:spLocks noGrp="1" noChangeArrowheads="1"/>
          </p:cNvSpPr>
          <p:nvPr>
            <p:ph type="subTitle" idx="1"/>
          </p:nvPr>
        </p:nvSpPr>
        <p:spPr>
          <a:xfrm>
            <a:off x="1371600" y="3886200"/>
            <a:ext cx="6400800" cy="1752600"/>
          </a:xfrm>
        </p:spPr>
        <p:txBody>
          <a:bodyPr/>
          <a:lstStyle/>
          <a:p>
            <a:pPr eaLnBrk="1" hangingPunct="1"/>
            <a:r>
              <a:rPr lang="ja-JP" altLang="en-US" sz="3200"/>
              <a:t>情報工学科</a:t>
            </a:r>
          </a:p>
          <a:p>
            <a:pPr eaLnBrk="1" hangingPunct="1"/>
            <a:r>
              <a:rPr lang="ja-JP" altLang="en-US" sz="3200"/>
              <a:t>天野英晴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ja-JP" altLang="en-US"/>
              <a:t>各型の消長</a:t>
            </a:r>
          </a:p>
        </p:txBody>
      </p:sp>
      <p:sp>
        <p:nvSpPr>
          <p:cNvPr id="105476" name="Line 4"/>
          <p:cNvSpPr>
            <a:spLocks noChangeShapeType="1"/>
          </p:cNvSpPr>
          <p:nvPr/>
        </p:nvSpPr>
        <p:spPr bwMode="auto">
          <a:xfrm>
            <a:off x="1042988" y="1773238"/>
            <a:ext cx="8137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78" name="Line 6"/>
          <p:cNvSpPr>
            <a:spLocks noChangeShapeType="1"/>
          </p:cNvSpPr>
          <p:nvPr/>
        </p:nvSpPr>
        <p:spPr bwMode="auto">
          <a:xfrm>
            <a:off x="1135063" y="17002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79" name="Line 7"/>
          <p:cNvSpPr>
            <a:spLocks noChangeShapeType="1"/>
          </p:cNvSpPr>
          <p:nvPr/>
        </p:nvSpPr>
        <p:spPr bwMode="auto">
          <a:xfrm>
            <a:off x="2862263" y="17002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80" name="Line 8"/>
          <p:cNvSpPr>
            <a:spLocks noChangeShapeType="1"/>
          </p:cNvSpPr>
          <p:nvPr/>
        </p:nvSpPr>
        <p:spPr bwMode="auto">
          <a:xfrm>
            <a:off x="4589463" y="17002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81" name="Line 9"/>
          <p:cNvSpPr>
            <a:spLocks noChangeShapeType="1"/>
          </p:cNvSpPr>
          <p:nvPr/>
        </p:nvSpPr>
        <p:spPr bwMode="auto">
          <a:xfrm>
            <a:off x="6316663" y="17002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82" name="Line 10"/>
          <p:cNvSpPr>
            <a:spLocks noChangeShapeType="1"/>
          </p:cNvSpPr>
          <p:nvPr/>
        </p:nvSpPr>
        <p:spPr bwMode="auto">
          <a:xfrm>
            <a:off x="8043863" y="1700213"/>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83" name="Text Box 11"/>
          <p:cNvSpPr txBox="1">
            <a:spLocks noChangeArrowheads="1"/>
          </p:cNvSpPr>
          <p:nvPr/>
        </p:nvSpPr>
        <p:spPr bwMode="auto">
          <a:xfrm>
            <a:off x="-92075" y="2354263"/>
            <a:ext cx="16065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アキュムレータ</a:t>
            </a:r>
          </a:p>
          <a:p>
            <a:r>
              <a:rPr lang="ja-JP" altLang="en-US"/>
              <a:t>マシン</a:t>
            </a:r>
          </a:p>
        </p:txBody>
      </p:sp>
      <p:sp>
        <p:nvSpPr>
          <p:cNvPr id="105484" name="Text Box 12"/>
          <p:cNvSpPr txBox="1">
            <a:spLocks noChangeArrowheads="1"/>
          </p:cNvSpPr>
          <p:nvPr/>
        </p:nvSpPr>
        <p:spPr bwMode="auto">
          <a:xfrm>
            <a:off x="-107950" y="6100763"/>
            <a:ext cx="9175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スタック</a:t>
            </a:r>
          </a:p>
          <a:p>
            <a:r>
              <a:rPr lang="ja-JP" altLang="en-US"/>
              <a:t>マシン</a:t>
            </a:r>
          </a:p>
        </p:txBody>
      </p:sp>
      <p:sp>
        <p:nvSpPr>
          <p:cNvPr id="105485" name="Text Box 13"/>
          <p:cNvSpPr txBox="1">
            <a:spLocks noChangeArrowheads="1"/>
          </p:cNvSpPr>
          <p:nvPr/>
        </p:nvSpPr>
        <p:spPr bwMode="auto">
          <a:xfrm>
            <a:off x="0" y="3227388"/>
            <a:ext cx="1847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register-memory</a:t>
            </a:r>
          </a:p>
        </p:txBody>
      </p:sp>
      <p:sp>
        <p:nvSpPr>
          <p:cNvPr id="105486" name="Text Box 14"/>
          <p:cNvSpPr txBox="1">
            <a:spLocks noChangeArrowheads="1"/>
          </p:cNvSpPr>
          <p:nvPr/>
        </p:nvSpPr>
        <p:spPr bwMode="auto">
          <a:xfrm>
            <a:off x="-36513" y="4221163"/>
            <a:ext cx="1911351"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memory-memory</a:t>
            </a:r>
          </a:p>
        </p:txBody>
      </p:sp>
      <p:sp>
        <p:nvSpPr>
          <p:cNvPr id="105487" name="Text Box 15"/>
          <p:cNvSpPr txBox="1">
            <a:spLocks noChangeArrowheads="1"/>
          </p:cNvSpPr>
          <p:nvPr/>
        </p:nvSpPr>
        <p:spPr bwMode="auto">
          <a:xfrm>
            <a:off x="-73025" y="5214938"/>
            <a:ext cx="178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register-register</a:t>
            </a:r>
          </a:p>
        </p:txBody>
      </p:sp>
      <p:sp>
        <p:nvSpPr>
          <p:cNvPr id="105489" name="Text Box 17"/>
          <p:cNvSpPr txBox="1">
            <a:spLocks noChangeArrowheads="1"/>
          </p:cNvSpPr>
          <p:nvPr/>
        </p:nvSpPr>
        <p:spPr bwMode="auto">
          <a:xfrm>
            <a:off x="684213" y="1360488"/>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1950</a:t>
            </a:r>
          </a:p>
        </p:txBody>
      </p:sp>
      <p:sp>
        <p:nvSpPr>
          <p:cNvPr id="105490" name="Text Box 18"/>
          <p:cNvSpPr txBox="1">
            <a:spLocks noChangeArrowheads="1"/>
          </p:cNvSpPr>
          <p:nvPr/>
        </p:nvSpPr>
        <p:spPr bwMode="auto">
          <a:xfrm>
            <a:off x="2459038" y="1333500"/>
            <a:ext cx="692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1960</a:t>
            </a:r>
          </a:p>
        </p:txBody>
      </p:sp>
      <p:sp>
        <p:nvSpPr>
          <p:cNvPr id="105491" name="Text Box 19"/>
          <p:cNvSpPr txBox="1">
            <a:spLocks noChangeArrowheads="1"/>
          </p:cNvSpPr>
          <p:nvPr/>
        </p:nvSpPr>
        <p:spPr bwMode="auto">
          <a:xfrm>
            <a:off x="4232275" y="1341438"/>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1970</a:t>
            </a:r>
          </a:p>
        </p:txBody>
      </p:sp>
      <p:sp>
        <p:nvSpPr>
          <p:cNvPr id="105492" name="Text Box 20"/>
          <p:cNvSpPr txBox="1">
            <a:spLocks noChangeArrowheads="1"/>
          </p:cNvSpPr>
          <p:nvPr/>
        </p:nvSpPr>
        <p:spPr bwMode="auto">
          <a:xfrm>
            <a:off x="5888038" y="1341438"/>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1980</a:t>
            </a:r>
          </a:p>
        </p:txBody>
      </p:sp>
      <p:sp>
        <p:nvSpPr>
          <p:cNvPr id="105493" name="Text Box 21"/>
          <p:cNvSpPr txBox="1">
            <a:spLocks noChangeArrowheads="1"/>
          </p:cNvSpPr>
          <p:nvPr/>
        </p:nvSpPr>
        <p:spPr bwMode="auto">
          <a:xfrm>
            <a:off x="7740650" y="1341438"/>
            <a:ext cx="692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1990</a:t>
            </a:r>
          </a:p>
        </p:txBody>
      </p:sp>
      <p:sp>
        <p:nvSpPr>
          <p:cNvPr id="105494" name="Line 22"/>
          <p:cNvSpPr>
            <a:spLocks noChangeShapeType="1"/>
          </p:cNvSpPr>
          <p:nvPr/>
        </p:nvSpPr>
        <p:spPr bwMode="auto">
          <a:xfrm>
            <a:off x="2051050" y="2492375"/>
            <a:ext cx="7207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95" name="Line 23"/>
          <p:cNvSpPr>
            <a:spLocks noChangeShapeType="1"/>
          </p:cNvSpPr>
          <p:nvPr/>
        </p:nvSpPr>
        <p:spPr bwMode="auto">
          <a:xfrm>
            <a:off x="2627313" y="3357563"/>
            <a:ext cx="604837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96" name="Line 24"/>
          <p:cNvSpPr>
            <a:spLocks noChangeShapeType="1"/>
          </p:cNvSpPr>
          <p:nvPr/>
        </p:nvSpPr>
        <p:spPr bwMode="auto">
          <a:xfrm>
            <a:off x="4572000" y="4437063"/>
            <a:ext cx="352901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97" name="Line 25"/>
          <p:cNvSpPr>
            <a:spLocks noChangeShapeType="1"/>
          </p:cNvSpPr>
          <p:nvPr/>
        </p:nvSpPr>
        <p:spPr bwMode="auto">
          <a:xfrm>
            <a:off x="5508625" y="5516563"/>
            <a:ext cx="363537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98" name="Line 26"/>
          <p:cNvSpPr>
            <a:spLocks noChangeShapeType="1"/>
          </p:cNvSpPr>
          <p:nvPr/>
        </p:nvSpPr>
        <p:spPr bwMode="auto">
          <a:xfrm>
            <a:off x="2987675" y="6308725"/>
            <a:ext cx="309721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499" name="Line 27"/>
          <p:cNvSpPr>
            <a:spLocks noChangeShapeType="1"/>
          </p:cNvSpPr>
          <p:nvPr/>
        </p:nvSpPr>
        <p:spPr bwMode="auto">
          <a:xfrm>
            <a:off x="2700338" y="2492375"/>
            <a:ext cx="431800" cy="865188"/>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500" name="Line 28"/>
          <p:cNvSpPr>
            <a:spLocks noChangeShapeType="1"/>
          </p:cNvSpPr>
          <p:nvPr/>
        </p:nvSpPr>
        <p:spPr bwMode="auto">
          <a:xfrm>
            <a:off x="8675688" y="3357563"/>
            <a:ext cx="468312" cy="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501" name="Line 29"/>
          <p:cNvSpPr>
            <a:spLocks noChangeShapeType="1"/>
          </p:cNvSpPr>
          <p:nvPr/>
        </p:nvSpPr>
        <p:spPr bwMode="auto">
          <a:xfrm>
            <a:off x="8675688" y="3357563"/>
            <a:ext cx="217487" cy="2159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502" name="Text Box 30"/>
          <p:cNvSpPr txBox="1">
            <a:spLocks noChangeArrowheads="1"/>
          </p:cNvSpPr>
          <p:nvPr/>
        </p:nvSpPr>
        <p:spPr bwMode="auto">
          <a:xfrm>
            <a:off x="6280150" y="61706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絶滅</a:t>
            </a:r>
          </a:p>
        </p:txBody>
      </p:sp>
      <p:sp>
        <p:nvSpPr>
          <p:cNvPr id="105503" name="Text Box 31"/>
          <p:cNvSpPr txBox="1">
            <a:spLocks noChangeArrowheads="1"/>
          </p:cNvSpPr>
          <p:nvPr/>
        </p:nvSpPr>
        <p:spPr bwMode="auto">
          <a:xfrm>
            <a:off x="8101013" y="42211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絶滅</a:t>
            </a:r>
          </a:p>
        </p:txBody>
      </p:sp>
      <p:sp>
        <p:nvSpPr>
          <p:cNvPr id="105504" name="Text Box 32"/>
          <p:cNvSpPr txBox="1">
            <a:spLocks noChangeArrowheads="1"/>
          </p:cNvSpPr>
          <p:nvPr/>
        </p:nvSpPr>
        <p:spPr bwMode="auto">
          <a:xfrm>
            <a:off x="3203575" y="2938463"/>
            <a:ext cx="1416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IBM360/370</a:t>
            </a:r>
          </a:p>
        </p:txBody>
      </p:sp>
      <p:sp>
        <p:nvSpPr>
          <p:cNvPr id="105505" name="Text Box 33"/>
          <p:cNvSpPr txBox="1">
            <a:spLocks noChangeArrowheads="1"/>
          </p:cNvSpPr>
          <p:nvPr/>
        </p:nvSpPr>
        <p:spPr bwMode="auto">
          <a:xfrm>
            <a:off x="1835150" y="2046288"/>
            <a:ext cx="2254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草創期のコンピュータ</a:t>
            </a:r>
          </a:p>
        </p:txBody>
      </p:sp>
      <p:sp>
        <p:nvSpPr>
          <p:cNvPr id="105506" name="Text Box 34"/>
          <p:cNvSpPr txBox="1">
            <a:spLocks noChangeArrowheads="1"/>
          </p:cNvSpPr>
          <p:nvPr/>
        </p:nvSpPr>
        <p:spPr bwMode="auto">
          <a:xfrm>
            <a:off x="3563938" y="3414713"/>
            <a:ext cx="15573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メインフレーム</a:t>
            </a:r>
          </a:p>
        </p:txBody>
      </p:sp>
      <p:sp>
        <p:nvSpPr>
          <p:cNvPr id="105507" name="Text Box 35"/>
          <p:cNvSpPr txBox="1">
            <a:spLocks noChangeArrowheads="1"/>
          </p:cNvSpPr>
          <p:nvPr/>
        </p:nvSpPr>
        <p:spPr bwMode="auto">
          <a:xfrm>
            <a:off x="5854700" y="2990850"/>
            <a:ext cx="1238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x86</a:t>
            </a:r>
            <a:r>
              <a:rPr lang="ja-JP" altLang="en-US"/>
              <a:t>の登場</a:t>
            </a:r>
          </a:p>
        </p:txBody>
      </p:sp>
      <p:sp>
        <p:nvSpPr>
          <p:cNvPr id="105508" name="Text Box 36"/>
          <p:cNvSpPr txBox="1">
            <a:spLocks noChangeArrowheads="1"/>
          </p:cNvSpPr>
          <p:nvPr/>
        </p:nvSpPr>
        <p:spPr bwMode="auto">
          <a:xfrm>
            <a:off x="7437438" y="3494088"/>
            <a:ext cx="165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Pentium-II</a:t>
            </a:r>
          </a:p>
          <a:p>
            <a:r>
              <a:rPr lang="ja-JP" altLang="en-US"/>
              <a:t>でバイナリ変換</a:t>
            </a:r>
          </a:p>
        </p:txBody>
      </p:sp>
      <p:sp>
        <p:nvSpPr>
          <p:cNvPr id="105509" name="Text Box 37"/>
          <p:cNvSpPr txBox="1">
            <a:spLocks noChangeArrowheads="1"/>
          </p:cNvSpPr>
          <p:nvPr/>
        </p:nvSpPr>
        <p:spPr bwMode="auto">
          <a:xfrm>
            <a:off x="6496050" y="26416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05510" name="Text Box 38"/>
          <p:cNvSpPr txBox="1">
            <a:spLocks noChangeArrowheads="1"/>
          </p:cNvSpPr>
          <p:nvPr/>
        </p:nvSpPr>
        <p:spPr bwMode="auto">
          <a:xfrm>
            <a:off x="5040313" y="5229225"/>
            <a:ext cx="97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IBM801</a:t>
            </a:r>
          </a:p>
        </p:txBody>
      </p:sp>
      <p:sp>
        <p:nvSpPr>
          <p:cNvPr id="105511" name="Text Box 39"/>
          <p:cNvSpPr txBox="1">
            <a:spLocks noChangeArrowheads="1"/>
          </p:cNvSpPr>
          <p:nvPr/>
        </p:nvSpPr>
        <p:spPr bwMode="auto">
          <a:xfrm>
            <a:off x="6156325" y="5589588"/>
            <a:ext cx="2152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RISC-I,MIPS</a:t>
            </a:r>
            <a:r>
              <a:rPr lang="ja-JP" altLang="en-US"/>
              <a:t>、</a:t>
            </a:r>
            <a:r>
              <a:rPr lang="en-US" altLang="ja-JP"/>
              <a:t>ARM</a:t>
            </a:r>
          </a:p>
        </p:txBody>
      </p:sp>
      <p:sp>
        <p:nvSpPr>
          <p:cNvPr id="105512" name="Text Box 40"/>
          <p:cNvSpPr txBox="1">
            <a:spLocks noChangeArrowheads="1"/>
          </p:cNvSpPr>
          <p:nvPr/>
        </p:nvSpPr>
        <p:spPr bwMode="auto">
          <a:xfrm>
            <a:off x="6084888" y="4724400"/>
            <a:ext cx="2152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RISC vs. CISC</a:t>
            </a:r>
            <a:r>
              <a:rPr lang="ja-JP" altLang="en-US"/>
              <a:t>論争</a:t>
            </a:r>
          </a:p>
        </p:txBody>
      </p:sp>
      <p:sp>
        <p:nvSpPr>
          <p:cNvPr id="105513" name="Text Box 41"/>
          <p:cNvSpPr txBox="1">
            <a:spLocks noChangeArrowheads="1"/>
          </p:cNvSpPr>
          <p:nvPr/>
        </p:nvSpPr>
        <p:spPr bwMode="auto">
          <a:xfrm>
            <a:off x="5580063" y="4076700"/>
            <a:ext cx="186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VAX-11</a:t>
            </a:r>
            <a:r>
              <a:rPr lang="ja-JP" altLang="en-US"/>
              <a:t>で全盛期</a:t>
            </a:r>
          </a:p>
        </p:txBody>
      </p:sp>
      <p:sp>
        <p:nvSpPr>
          <p:cNvPr id="105514" name="Text Box 42"/>
          <p:cNvSpPr txBox="1">
            <a:spLocks noChangeArrowheads="1"/>
          </p:cNvSpPr>
          <p:nvPr/>
        </p:nvSpPr>
        <p:spPr bwMode="auto">
          <a:xfrm>
            <a:off x="3924300" y="4076700"/>
            <a:ext cx="857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PDP-8</a:t>
            </a:r>
          </a:p>
        </p:txBody>
      </p:sp>
      <p:sp>
        <p:nvSpPr>
          <p:cNvPr id="105515" name="Text Box 43"/>
          <p:cNvSpPr txBox="1">
            <a:spLocks noChangeArrowheads="1"/>
          </p:cNvSpPr>
          <p:nvPr/>
        </p:nvSpPr>
        <p:spPr bwMode="auto">
          <a:xfrm>
            <a:off x="3924300" y="5969000"/>
            <a:ext cx="234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B5000</a:t>
            </a:r>
            <a:r>
              <a:rPr lang="ja-JP" altLang="en-US"/>
              <a:t>が慶應</a:t>
            </a:r>
            <a:r>
              <a:rPr lang="en-US" altLang="ja-JP"/>
              <a:t>ITC</a:t>
            </a:r>
            <a:r>
              <a:rPr lang="ja-JP" altLang="en-US"/>
              <a:t>に！</a:t>
            </a:r>
          </a:p>
        </p:txBody>
      </p:sp>
      <p:sp>
        <p:nvSpPr>
          <p:cNvPr id="105516" name="Text Box 44"/>
          <p:cNvSpPr txBox="1">
            <a:spLocks noChangeArrowheads="1"/>
          </p:cNvSpPr>
          <p:nvPr/>
        </p:nvSpPr>
        <p:spPr bwMode="auto">
          <a:xfrm>
            <a:off x="8172450" y="2636838"/>
            <a:ext cx="10810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見た目は</a:t>
            </a:r>
          </a:p>
          <a:p>
            <a:r>
              <a:rPr lang="ja-JP" altLang="en-US"/>
              <a:t>全盛</a:t>
            </a:r>
          </a:p>
        </p:txBody>
      </p:sp>
    </p:spTree>
    <p:extLst>
      <p:ext uri="{BB962C8B-B14F-4D97-AF65-F5344CB8AC3E}">
        <p14:creationId xmlns:p14="http://schemas.microsoft.com/office/powerpoint/2010/main" val="2823012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RISC vs. CISC</a:t>
            </a:r>
            <a:endParaRPr kumimoji="1" lang="ja-JP" altLang="en-US" dirty="0"/>
          </a:p>
        </p:txBody>
      </p:sp>
      <p:sp>
        <p:nvSpPr>
          <p:cNvPr id="3" name="コンテンツ プレースホルダー 2"/>
          <p:cNvSpPr>
            <a:spLocks noGrp="1"/>
          </p:cNvSpPr>
          <p:nvPr>
            <p:ph idx="1"/>
          </p:nvPr>
        </p:nvSpPr>
        <p:spPr>
          <a:xfrm>
            <a:off x="457200" y="1196752"/>
            <a:ext cx="8229600" cy="4525963"/>
          </a:xfrm>
        </p:spPr>
        <p:txBody>
          <a:bodyPr/>
          <a:lstStyle/>
          <a:p>
            <a:r>
              <a:rPr kumimoji="1" lang="en-US" altLang="ja-JP" sz="2000" dirty="0"/>
              <a:t>70</a:t>
            </a:r>
            <a:r>
              <a:rPr kumimoji="1" lang="ja-JP" altLang="en-US" sz="2000" dirty="0"/>
              <a:t>年代の後半</a:t>
            </a:r>
            <a:r>
              <a:rPr kumimoji="1" lang="en-US" altLang="ja-JP" sz="2000" dirty="0"/>
              <a:t>memory-memory</a:t>
            </a:r>
            <a:r>
              <a:rPr kumimoji="1" lang="ja-JP" altLang="en-US" sz="2000" dirty="0"/>
              <a:t>型は全盛期を迎える</a:t>
            </a:r>
            <a:endParaRPr kumimoji="1" lang="en-US" altLang="ja-JP" sz="2000" dirty="0"/>
          </a:p>
          <a:p>
            <a:pPr lvl="1"/>
            <a:r>
              <a:rPr lang="en-US" altLang="ja-JP" sz="2000" dirty="0"/>
              <a:t>DEC</a:t>
            </a:r>
            <a:r>
              <a:rPr lang="ja-JP" altLang="en-US" sz="2000" dirty="0"/>
              <a:t> </a:t>
            </a:r>
            <a:r>
              <a:rPr lang="en-US" altLang="ja-JP" sz="2000" dirty="0"/>
              <a:t>PDP-11,VAX-11</a:t>
            </a:r>
            <a:r>
              <a:rPr lang="ja-JP" altLang="en-US" sz="2000" dirty="0"/>
              <a:t>がミニコンピュータ、スーパーミニコンピュータとして広く用いられる</a:t>
            </a:r>
            <a:endParaRPr lang="en-US" altLang="ja-JP" sz="2000" dirty="0"/>
          </a:p>
          <a:p>
            <a:pPr lvl="1"/>
            <a:r>
              <a:rPr lang="ja-JP" altLang="en-US" sz="2000" dirty="0"/>
              <a:t>機能の高い命令を実行することで命令数を減らす</a:t>
            </a:r>
            <a:endParaRPr lang="en-US" altLang="ja-JP" sz="2000" dirty="0"/>
          </a:p>
          <a:p>
            <a:pPr lvl="1"/>
            <a:r>
              <a:rPr lang="ja-JP" altLang="en-US" sz="2000" dirty="0"/>
              <a:t>周波数が上げ難い、命令当たりの実行クロック数も大きい</a:t>
            </a:r>
            <a:endParaRPr lang="en-US" altLang="ja-JP" sz="2000" dirty="0"/>
          </a:p>
          <a:p>
            <a:r>
              <a:rPr lang="ja-JP" altLang="en-US" sz="2000" dirty="0"/>
              <a:t>全く反対の概念の</a:t>
            </a:r>
            <a:r>
              <a:rPr lang="en-US" altLang="ja-JP" sz="2000" dirty="0"/>
              <a:t>register-register</a:t>
            </a:r>
            <a:r>
              <a:rPr lang="ja-JP" altLang="en-US" sz="2000" dirty="0"/>
              <a:t>型＝</a:t>
            </a:r>
            <a:r>
              <a:rPr lang="en-US" altLang="ja-JP" sz="2000" dirty="0"/>
              <a:t>RISC</a:t>
            </a:r>
            <a:r>
              <a:rPr lang="ja-JP" altLang="en-US" sz="2000" dirty="0"/>
              <a:t>が登場</a:t>
            </a:r>
            <a:endParaRPr lang="en-US" altLang="ja-JP" sz="2000" dirty="0"/>
          </a:p>
          <a:p>
            <a:pPr lvl="1"/>
            <a:r>
              <a:rPr kumimoji="1" lang="ja-JP" altLang="en-US" sz="2000" dirty="0"/>
              <a:t>機能が低いが単純、固定長の命令を、高い周波数で実行する。命令当たりの実行クロック数も小さい</a:t>
            </a:r>
            <a:endParaRPr kumimoji="1" lang="en-US" altLang="ja-JP" sz="2000" dirty="0"/>
          </a:p>
          <a:p>
            <a:pPr lvl="1"/>
            <a:r>
              <a:rPr kumimoji="1" lang="en-US" altLang="ja-JP" sz="2000" dirty="0"/>
              <a:t>Berkeley</a:t>
            </a:r>
            <a:r>
              <a:rPr kumimoji="1" lang="ja-JP" altLang="en-US" sz="2000" dirty="0"/>
              <a:t>大</a:t>
            </a:r>
            <a:r>
              <a:rPr kumimoji="1" lang="en-US" altLang="ja-JP" sz="2000" dirty="0" err="1"/>
              <a:t>D.A.Patterson</a:t>
            </a:r>
            <a:r>
              <a:rPr lang="ja-JP" altLang="en-US" sz="2000" dirty="0"/>
              <a:t>（</a:t>
            </a:r>
            <a:r>
              <a:rPr lang="en-US" altLang="ja-JP" sz="2000" dirty="0"/>
              <a:t>RISC</a:t>
            </a:r>
            <a:r>
              <a:rPr lang="ja-JP" altLang="en-US" sz="2000" dirty="0"/>
              <a:t> </a:t>
            </a:r>
            <a:r>
              <a:rPr lang="en-US" altLang="ja-JP" sz="2000" dirty="0"/>
              <a:t>I</a:t>
            </a:r>
            <a:r>
              <a:rPr lang="ja-JP" altLang="en-US" sz="2000" dirty="0"/>
              <a:t>・</a:t>
            </a:r>
            <a:r>
              <a:rPr lang="en-US" altLang="ja-JP" sz="2000" dirty="0"/>
              <a:t>II</a:t>
            </a:r>
            <a:r>
              <a:rPr lang="ja-JP" altLang="en-US" sz="2000" dirty="0"/>
              <a:t>→</a:t>
            </a:r>
            <a:r>
              <a:rPr lang="en-US" altLang="ja-JP" sz="2000" dirty="0"/>
              <a:t>SPARC)</a:t>
            </a:r>
            <a:r>
              <a:rPr lang="ja-JP" altLang="en-US" sz="2000" dirty="0" err="1"/>
              <a:t>、</a:t>
            </a:r>
            <a:r>
              <a:rPr lang="en-US" altLang="ja-JP" sz="2000" dirty="0"/>
              <a:t>Stanford</a:t>
            </a:r>
            <a:r>
              <a:rPr lang="ja-JP" altLang="en-US" sz="2000" dirty="0"/>
              <a:t>大</a:t>
            </a:r>
            <a:r>
              <a:rPr lang="en-US" altLang="ja-JP" sz="2000" dirty="0" err="1"/>
              <a:t>J.L.Hennessy</a:t>
            </a:r>
            <a:r>
              <a:rPr lang="ja-JP" altLang="en-US" sz="2000" dirty="0"/>
              <a:t>（</a:t>
            </a:r>
            <a:r>
              <a:rPr lang="en-US" altLang="ja-JP" sz="2000" dirty="0"/>
              <a:t>MIPS)</a:t>
            </a:r>
            <a:r>
              <a:rPr lang="ja-JP" altLang="en-US" sz="2000" dirty="0" err="1"/>
              <a:t>らが</a:t>
            </a:r>
            <a:r>
              <a:rPr lang="ja-JP" altLang="en-US" sz="2000" dirty="0"/>
              <a:t>中心になって</a:t>
            </a:r>
            <a:r>
              <a:rPr lang="en-US" altLang="ja-JP" sz="2000" dirty="0"/>
              <a:t>RISC</a:t>
            </a:r>
            <a:r>
              <a:rPr lang="ja-JP" altLang="en-US" sz="2000" dirty="0"/>
              <a:t>の優位性を主張</a:t>
            </a:r>
            <a:endParaRPr lang="en-US" altLang="ja-JP" sz="2000" dirty="0"/>
          </a:p>
          <a:p>
            <a:pPr lvl="1"/>
            <a:r>
              <a:rPr kumimoji="1" lang="en-US" altLang="ja-JP" sz="2000" dirty="0"/>
              <a:t>memory-memory</a:t>
            </a:r>
            <a:r>
              <a:rPr kumimoji="1" lang="ja-JP" altLang="en-US" sz="2000" dirty="0"/>
              <a:t>型（</a:t>
            </a:r>
            <a:r>
              <a:rPr lang="en-US" altLang="ja-JP" sz="2000" dirty="0"/>
              <a:t>register-memory</a:t>
            </a:r>
            <a:r>
              <a:rPr lang="ja-JP" altLang="en-US" sz="2000" dirty="0"/>
              <a:t>型も）を</a:t>
            </a:r>
            <a:r>
              <a:rPr lang="en-US" altLang="ja-JP" sz="2000" dirty="0"/>
              <a:t>CISC</a:t>
            </a:r>
            <a:r>
              <a:rPr lang="ja-JP" altLang="en-US" sz="2000" dirty="0"/>
              <a:t>と呼んで両者の</a:t>
            </a:r>
            <a:r>
              <a:rPr lang="en-US" altLang="ja-JP" sz="2000" dirty="0"/>
              <a:t>ISA</a:t>
            </a:r>
            <a:r>
              <a:rPr lang="ja-JP" altLang="en-US" sz="2000" dirty="0"/>
              <a:t>の違いを明瞭にした</a:t>
            </a:r>
            <a:endParaRPr kumimoji="1" lang="ja-JP" altLang="en-US" sz="2000" dirty="0"/>
          </a:p>
        </p:txBody>
      </p:sp>
    </p:spTree>
    <p:extLst>
      <p:ext uri="{BB962C8B-B14F-4D97-AF65-F5344CB8AC3E}">
        <p14:creationId xmlns:p14="http://schemas.microsoft.com/office/powerpoint/2010/main" val="4106197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www.elsevier.com/__data/assets/image/0014/30533/David_A_Patterson.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99592" y="1911288"/>
            <a:ext cx="3685991" cy="245381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ジョン・ヘネシー に対する画像結果"/>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2120" y="1000674"/>
            <a:ext cx="2520280" cy="3730016"/>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1403648" y="4765787"/>
            <a:ext cx="2698175" cy="1384995"/>
          </a:xfrm>
          <a:prstGeom prst="rect">
            <a:avLst/>
          </a:prstGeom>
          <a:noFill/>
        </p:spPr>
        <p:txBody>
          <a:bodyPr wrap="none" rtlCol="0">
            <a:spAutoFit/>
          </a:bodyPr>
          <a:lstStyle/>
          <a:p>
            <a:r>
              <a:rPr kumimoji="1" lang="en-US" altLang="ja-JP" sz="2800" dirty="0" err="1"/>
              <a:t>D.A.Patterson</a:t>
            </a:r>
            <a:endParaRPr kumimoji="1" lang="en-US" altLang="ja-JP" sz="2800" dirty="0"/>
          </a:p>
          <a:p>
            <a:endParaRPr lang="en-US" altLang="ja-JP" sz="2800" dirty="0"/>
          </a:p>
          <a:p>
            <a:r>
              <a:rPr kumimoji="1" lang="en-US" altLang="ja-JP" sz="2800" dirty="0"/>
              <a:t>RISC-I</a:t>
            </a:r>
            <a:r>
              <a:rPr kumimoji="1" lang="ja-JP" altLang="en-US" sz="2800" dirty="0"/>
              <a:t>の開発者</a:t>
            </a:r>
          </a:p>
        </p:txBody>
      </p:sp>
      <p:sp>
        <p:nvSpPr>
          <p:cNvPr id="8" name="テキスト ボックス 7"/>
          <p:cNvSpPr txBox="1"/>
          <p:nvPr/>
        </p:nvSpPr>
        <p:spPr>
          <a:xfrm>
            <a:off x="6451976" y="4800884"/>
            <a:ext cx="2167581" cy="1200329"/>
          </a:xfrm>
          <a:prstGeom prst="rect">
            <a:avLst/>
          </a:prstGeom>
          <a:noFill/>
        </p:spPr>
        <p:txBody>
          <a:bodyPr wrap="none" rtlCol="0">
            <a:spAutoFit/>
          </a:bodyPr>
          <a:lstStyle/>
          <a:p>
            <a:r>
              <a:rPr lang="en-US" altLang="ja-JP" sz="2400" dirty="0" err="1"/>
              <a:t>J.L.Hennessy</a:t>
            </a:r>
            <a:endParaRPr lang="en-US" altLang="ja-JP" sz="2400" dirty="0"/>
          </a:p>
          <a:p>
            <a:endParaRPr kumimoji="1" lang="en-US" altLang="ja-JP" sz="2400" dirty="0"/>
          </a:p>
          <a:p>
            <a:r>
              <a:rPr lang="en-US" altLang="ja-JP" sz="2400" dirty="0"/>
              <a:t>MIPS</a:t>
            </a:r>
            <a:r>
              <a:rPr lang="ja-JP" altLang="en-US" sz="2400" dirty="0"/>
              <a:t>の開発者</a:t>
            </a:r>
            <a:endParaRPr kumimoji="1" lang="ja-JP" altLang="en-US" sz="2400" dirty="0"/>
          </a:p>
        </p:txBody>
      </p:sp>
    </p:spTree>
    <p:extLst>
      <p:ext uri="{BB962C8B-B14F-4D97-AF65-F5344CB8AC3E}">
        <p14:creationId xmlns:p14="http://schemas.microsoft.com/office/powerpoint/2010/main" val="1363636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4AE17C-7AE2-41DB-AA22-6658F3D19604}"/>
              </a:ext>
            </a:extLst>
          </p:cNvPr>
          <p:cNvSpPr>
            <a:spLocks noGrp="1"/>
          </p:cNvSpPr>
          <p:nvPr>
            <p:ph type="title"/>
          </p:nvPr>
        </p:nvSpPr>
        <p:spPr>
          <a:xfrm>
            <a:off x="457200" y="274638"/>
            <a:ext cx="8651304" cy="1143000"/>
          </a:xfrm>
        </p:spPr>
        <p:txBody>
          <a:bodyPr/>
          <a:lstStyle/>
          <a:p>
            <a:r>
              <a:rPr kumimoji="1" lang="ja-JP" altLang="en-US" sz="3600" dirty="0"/>
              <a:t>命令セットアーキテクチャは</a:t>
            </a:r>
            <a:br>
              <a:rPr kumimoji="1" lang="en-US" altLang="ja-JP" sz="3600" dirty="0"/>
            </a:br>
            <a:r>
              <a:rPr kumimoji="1" lang="ja-JP" altLang="en-US" sz="3600" dirty="0"/>
              <a:t>テクノロジというよりはビジネス的に重要</a:t>
            </a:r>
          </a:p>
        </p:txBody>
      </p:sp>
      <p:sp>
        <p:nvSpPr>
          <p:cNvPr id="3" name="コンテンツ プレースホルダー 2">
            <a:extLst>
              <a:ext uri="{FF2B5EF4-FFF2-40B4-BE49-F238E27FC236}">
                <a16:creationId xmlns:a16="http://schemas.microsoft.com/office/drawing/2014/main" id="{4A312753-267F-470F-B854-A28F4E65D85E}"/>
              </a:ext>
            </a:extLst>
          </p:cNvPr>
          <p:cNvSpPr>
            <a:spLocks noGrp="1"/>
          </p:cNvSpPr>
          <p:nvPr>
            <p:ph idx="1"/>
          </p:nvPr>
        </p:nvSpPr>
        <p:spPr>
          <a:xfrm>
            <a:off x="445519" y="1429786"/>
            <a:ext cx="8229600" cy="4597971"/>
          </a:xfrm>
        </p:spPr>
        <p:txBody>
          <a:bodyPr/>
          <a:lstStyle/>
          <a:p>
            <a:r>
              <a:rPr kumimoji="1" lang="en-US" altLang="ja-JP" sz="2800" dirty="0"/>
              <a:t>ISA</a:t>
            </a:r>
            <a:r>
              <a:rPr kumimoji="1" lang="ja-JP" altLang="en-US" sz="2800" dirty="0"/>
              <a:t>を定義することで、コンパイラ、プログラム開発環境、</a:t>
            </a:r>
            <a:r>
              <a:rPr kumimoji="1" lang="en-US" altLang="ja-JP" sz="2800" dirty="0"/>
              <a:t>OS</a:t>
            </a:r>
            <a:r>
              <a:rPr kumimoji="1" lang="ja-JP" altLang="en-US" sz="2800" dirty="0" err="1"/>
              <a:t>、</a:t>
            </a:r>
            <a:r>
              <a:rPr kumimoji="1" lang="ja-JP" altLang="en-US" sz="2800" dirty="0"/>
              <a:t>デバッガ等、総合的に提供</a:t>
            </a:r>
            <a:endParaRPr kumimoji="1" lang="en-US" altLang="ja-JP" sz="2800" dirty="0"/>
          </a:p>
          <a:p>
            <a:pPr lvl="1"/>
            <a:r>
              <a:rPr lang="ja-JP" altLang="en-US" sz="2400" dirty="0"/>
              <a:t>エコシステム（自己完結システム）ができる</a:t>
            </a:r>
            <a:endParaRPr lang="en-US" altLang="ja-JP" sz="2400" dirty="0"/>
          </a:p>
          <a:p>
            <a:pPr lvl="1"/>
            <a:r>
              <a:rPr lang="en-US" altLang="ja-JP" sz="2400" dirty="0"/>
              <a:t>CPU</a:t>
            </a:r>
            <a:r>
              <a:rPr lang="ja-JP" altLang="en-US" sz="2400" dirty="0"/>
              <a:t>としてチップセットを提供するのが</a:t>
            </a:r>
            <a:r>
              <a:rPr lang="en-US" altLang="ja-JP" sz="2400" dirty="0"/>
              <a:t>Intel</a:t>
            </a:r>
            <a:r>
              <a:rPr lang="ja-JP" altLang="en-US" sz="2400" dirty="0"/>
              <a:t>の戦略</a:t>
            </a:r>
            <a:endParaRPr lang="en-US" altLang="ja-JP" sz="2400" dirty="0"/>
          </a:p>
          <a:p>
            <a:pPr lvl="2"/>
            <a:r>
              <a:rPr kumimoji="1" lang="en-US" altLang="ja-JP" dirty="0"/>
              <a:t>Microsoft</a:t>
            </a:r>
            <a:r>
              <a:rPr kumimoji="1" lang="ja-JP" altLang="en-US" dirty="0"/>
              <a:t>社と連合して</a:t>
            </a:r>
            <a:r>
              <a:rPr kumimoji="1" lang="en-US" altLang="ja-JP" dirty="0"/>
              <a:t>PC</a:t>
            </a:r>
            <a:r>
              <a:rPr kumimoji="1" lang="ja-JP" altLang="en-US" dirty="0"/>
              <a:t>を支配</a:t>
            </a:r>
            <a:endParaRPr kumimoji="1" lang="en-US" altLang="ja-JP" dirty="0"/>
          </a:p>
          <a:p>
            <a:pPr lvl="2"/>
            <a:r>
              <a:rPr lang="ja-JP" altLang="en-US" dirty="0"/>
              <a:t>バイナリ互換を守り抜く</a:t>
            </a:r>
            <a:endParaRPr kumimoji="1" lang="en-US" altLang="ja-JP" dirty="0"/>
          </a:p>
          <a:p>
            <a:pPr lvl="1"/>
            <a:r>
              <a:rPr lang="en-US" altLang="ja-JP" sz="2400" dirty="0"/>
              <a:t>CPU</a:t>
            </a:r>
            <a:r>
              <a:rPr lang="ja-JP" altLang="en-US" sz="2400" dirty="0"/>
              <a:t>ではなく</a:t>
            </a:r>
            <a:r>
              <a:rPr lang="en-US" altLang="ja-JP" sz="2400" dirty="0"/>
              <a:t>IP</a:t>
            </a:r>
            <a:r>
              <a:rPr lang="ja-JP" altLang="en-US" sz="2400" dirty="0"/>
              <a:t>（</a:t>
            </a:r>
            <a:r>
              <a:rPr lang="en-US" altLang="ja-JP" sz="2400" dirty="0"/>
              <a:t>Intellectual Property)</a:t>
            </a:r>
            <a:r>
              <a:rPr lang="ja-JP" altLang="en-US" sz="2400" dirty="0"/>
              <a:t>としてエコシステムを売るのが</a:t>
            </a:r>
            <a:r>
              <a:rPr lang="en-US" altLang="ja-JP" sz="2400" dirty="0"/>
              <a:t>ARM</a:t>
            </a:r>
            <a:r>
              <a:rPr lang="ja-JP" altLang="en-US" sz="2400" dirty="0"/>
              <a:t>の戦略</a:t>
            </a:r>
            <a:endParaRPr lang="en-US" altLang="ja-JP" sz="2400" dirty="0"/>
          </a:p>
          <a:p>
            <a:pPr lvl="2"/>
            <a:r>
              <a:rPr lang="ja-JP" altLang="en-US" dirty="0"/>
              <a:t>様々なシステムに組み込まれて利用される</a:t>
            </a:r>
            <a:endParaRPr lang="en-US" altLang="ja-JP" dirty="0"/>
          </a:p>
          <a:p>
            <a:pPr lvl="3"/>
            <a:r>
              <a:rPr kumimoji="1" lang="en-US" altLang="ja-JP" dirty="0"/>
              <a:t>iPhone</a:t>
            </a:r>
            <a:r>
              <a:rPr kumimoji="1" lang="ja-JP" altLang="en-US" dirty="0"/>
              <a:t>からスーパーコンピュータまで</a:t>
            </a:r>
            <a:endParaRPr kumimoji="1" lang="en-US" altLang="ja-JP" dirty="0"/>
          </a:p>
          <a:p>
            <a:pPr lvl="3"/>
            <a:r>
              <a:rPr lang="en-US" altLang="ja-JP" dirty="0"/>
              <a:t>RISC V</a:t>
            </a:r>
            <a:r>
              <a:rPr lang="ja-JP" altLang="en-US" dirty="0"/>
              <a:t>がこれに対抗</a:t>
            </a:r>
            <a:endParaRPr kumimoji="1" lang="ja-JP" altLang="en-US" dirty="0"/>
          </a:p>
        </p:txBody>
      </p:sp>
    </p:spTree>
    <p:extLst>
      <p:ext uri="{BB962C8B-B14F-4D97-AF65-F5344CB8AC3E}">
        <p14:creationId xmlns:p14="http://schemas.microsoft.com/office/powerpoint/2010/main" val="1513573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D48C53-E766-4090-96D7-B6E2A7AE2138}"/>
              </a:ext>
            </a:extLst>
          </p:cNvPr>
          <p:cNvSpPr>
            <a:spLocks noGrp="1"/>
          </p:cNvSpPr>
          <p:nvPr>
            <p:ph type="title"/>
          </p:nvPr>
        </p:nvSpPr>
        <p:spPr>
          <a:xfrm>
            <a:off x="88191" y="45125"/>
            <a:ext cx="7886700" cy="994172"/>
          </a:xfrm>
        </p:spPr>
        <p:txBody>
          <a:bodyPr/>
          <a:lstStyle/>
          <a:p>
            <a:r>
              <a:rPr lang="en-US" altLang="ja-JP" dirty="0"/>
              <a:t>Intel vs. ARM </a:t>
            </a:r>
            <a:endParaRPr kumimoji="1" lang="ja-JP" altLang="en-US" dirty="0"/>
          </a:p>
        </p:txBody>
      </p:sp>
      <p:sp>
        <p:nvSpPr>
          <p:cNvPr id="4" name="テキスト ボックス 3">
            <a:extLst>
              <a:ext uri="{FF2B5EF4-FFF2-40B4-BE49-F238E27FC236}">
                <a16:creationId xmlns:a16="http://schemas.microsoft.com/office/drawing/2014/main" id="{852249FB-08B7-4527-89AB-08EF4C245910}"/>
              </a:ext>
            </a:extLst>
          </p:cNvPr>
          <p:cNvSpPr txBox="1"/>
          <p:nvPr/>
        </p:nvSpPr>
        <p:spPr>
          <a:xfrm>
            <a:off x="1116366" y="1428822"/>
            <a:ext cx="2339102" cy="369332"/>
          </a:xfrm>
          <a:prstGeom prst="rect">
            <a:avLst/>
          </a:prstGeom>
          <a:noFill/>
        </p:spPr>
        <p:txBody>
          <a:bodyPr wrap="none" rtlCol="0">
            <a:spAutoFit/>
          </a:bodyPr>
          <a:lstStyle/>
          <a:p>
            <a:r>
              <a:rPr lang="en-US" altLang="ja-JP" dirty="0"/>
              <a:t>Intel</a:t>
            </a:r>
            <a:r>
              <a:rPr lang="ja-JP" altLang="en-US" dirty="0"/>
              <a:t>のビジネスモデル</a:t>
            </a:r>
          </a:p>
        </p:txBody>
      </p:sp>
      <p:sp>
        <p:nvSpPr>
          <p:cNvPr id="5" name="テキスト ボックス 4">
            <a:extLst>
              <a:ext uri="{FF2B5EF4-FFF2-40B4-BE49-F238E27FC236}">
                <a16:creationId xmlns:a16="http://schemas.microsoft.com/office/drawing/2014/main" id="{AF29AF44-3D14-4569-B404-60C6D98365CA}"/>
              </a:ext>
            </a:extLst>
          </p:cNvPr>
          <p:cNvSpPr txBox="1"/>
          <p:nvPr/>
        </p:nvSpPr>
        <p:spPr>
          <a:xfrm>
            <a:off x="179644" y="2029783"/>
            <a:ext cx="4745210" cy="369332"/>
          </a:xfrm>
          <a:prstGeom prst="rect">
            <a:avLst/>
          </a:prstGeom>
          <a:noFill/>
          <a:ln w="19050">
            <a:solidFill>
              <a:srgbClr val="7030A0"/>
            </a:solidFill>
          </a:ln>
        </p:spPr>
        <p:txBody>
          <a:bodyPr wrap="none" rtlCol="0">
            <a:spAutoFit/>
          </a:bodyPr>
          <a:lstStyle/>
          <a:p>
            <a:r>
              <a:rPr kumimoji="1" lang="ja-JP" altLang="en-US" dirty="0"/>
              <a:t>半導体の</a:t>
            </a:r>
            <a:r>
              <a:rPr kumimoji="1" lang="en-US" altLang="ja-JP" dirty="0"/>
              <a:t>Fab</a:t>
            </a:r>
            <a:r>
              <a:rPr kumimoji="1" lang="ja-JP" altLang="en-US" dirty="0"/>
              <a:t>（製造プロセス、製造工場）を持つ</a:t>
            </a:r>
          </a:p>
        </p:txBody>
      </p:sp>
      <p:sp>
        <p:nvSpPr>
          <p:cNvPr id="6" name="テキスト ボックス 5">
            <a:extLst>
              <a:ext uri="{FF2B5EF4-FFF2-40B4-BE49-F238E27FC236}">
                <a16:creationId xmlns:a16="http://schemas.microsoft.com/office/drawing/2014/main" id="{F3ED0534-7CC3-4D6C-A490-25E1437A0BF2}"/>
              </a:ext>
            </a:extLst>
          </p:cNvPr>
          <p:cNvSpPr txBox="1"/>
          <p:nvPr/>
        </p:nvSpPr>
        <p:spPr>
          <a:xfrm>
            <a:off x="147355" y="2484651"/>
            <a:ext cx="4939173" cy="369332"/>
          </a:xfrm>
          <a:prstGeom prst="rect">
            <a:avLst/>
          </a:prstGeom>
          <a:noFill/>
          <a:ln w="19050">
            <a:solidFill>
              <a:srgbClr val="7030A0"/>
            </a:solidFill>
          </a:ln>
        </p:spPr>
        <p:txBody>
          <a:bodyPr wrap="none" rtlCol="0">
            <a:spAutoFit/>
          </a:bodyPr>
          <a:lstStyle/>
          <a:p>
            <a:r>
              <a:rPr lang="ja-JP" altLang="en-US" dirty="0"/>
              <a:t>これにより強力なプロセッサのチップを作って売る</a:t>
            </a:r>
            <a:endParaRPr kumimoji="1" lang="ja-JP" altLang="en-US" dirty="0"/>
          </a:p>
        </p:txBody>
      </p:sp>
      <p:sp>
        <p:nvSpPr>
          <p:cNvPr id="7" name="テキスト ボックス 6">
            <a:extLst>
              <a:ext uri="{FF2B5EF4-FFF2-40B4-BE49-F238E27FC236}">
                <a16:creationId xmlns:a16="http://schemas.microsoft.com/office/drawing/2014/main" id="{DAEAF9B1-CAFE-48ED-B6D6-3533BBC5D599}"/>
              </a:ext>
            </a:extLst>
          </p:cNvPr>
          <p:cNvSpPr txBox="1"/>
          <p:nvPr/>
        </p:nvSpPr>
        <p:spPr>
          <a:xfrm>
            <a:off x="909578" y="3446043"/>
            <a:ext cx="3583032" cy="369332"/>
          </a:xfrm>
          <a:prstGeom prst="rect">
            <a:avLst/>
          </a:prstGeom>
          <a:noFill/>
          <a:ln>
            <a:solidFill>
              <a:schemeClr val="accent1"/>
            </a:solidFill>
          </a:ln>
        </p:spPr>
        <p:txBody>
          <a:bodyPr wrap="none" rtlCol="0">
            <a:spAutoFit/>
          </a:bodyPr>
          <a:lstStyle/>
          <a:p>
            <a:r>
              <a:rPr kumimoji="1" lang="en-US" altLang="ja-JP" dirty="0"/>
              <a:t>Microsoft</a:t>
            </a:r>
            <a:r>
              <a:rPr kumimoji="1" lang="ja-JP" altLang="en-US" dirty="0"/>
              <a:t>と連合、主要な</a:t>
            </a:r>
            <a:r>
              <a:rPr kumimoji="1" lang="en-US" altLang="ja-JP" dirty="0"/>
              <a:t>PC</a:t>
            </a:r>
            <a:r>
              <a:rPr kumimoji="1" lang="ja-JP" altLang="en-US" dirty="0"/>
              <a:t>に採用</a:t>
            </a:r>
            <a:endParaRPr kumimoji="1" lang="en-US" altLang="ja-JP" dirty="0"/>
          </a:p>
        </p:txBody>
      </p:sp>
      <p:sp>
        <p:nvSpPr>
          <p:cNvPr id="8" name="テキスト ボックス 7">
            <a:extLst>
              <a:ext uri="{FF2B5EF4-FFF2-40B4-BE49-F238E27FC236}">
                <a16:creationId xmlns:a16="http://schemas.microsoft.com/office/drawing/2014/main" id="{8635E8E9-15DA-4B8E-920A-1635FEEE12B3}"/>
              </a:ext>
            </a:extLst>
          </p:cNvPr>
          <p:cNvSpPr txBox="1"/>
          <p:nvPr/>
        </p:nvSpPr>
        <p:spPr>
          <a:xfrm>
            <a:off x="189914" y="3857485"/>
            <a:ext cx="4461478" cy="646331"/>
          </a:xfrm>
          <a:prstGeom prst="rect">
            <a:avLst/>
          </a:prstGeom>
          <a:noFill/>
          <a:ln>
            <a:solidFill>
              <a:schemeClr val="accent1"/>
            </a:solidFill>
          </a:ln>
        </p:spPr>
        <p:txBody>
          <a:bodyPr wrap="none" rtlCol="0">
            <a:spAutoFit/>
          </a:bodyPr>
          <a:lstStyle/>
          <a:p>
            <a:r>
              <a:rPr lang="en-US" altLang="ja-JP" dirty="0"/>
              <a:t>IA32(x86)</a:t>
            </a:r>
            <a:r>
              <a:rPr lang="ja-JP" altLang="en-US" dirty="0"/>
              <a:t>命令セットに基づく</a:t>
            </a:r>
            <a:r>
              <a:rPr lang="en-US" altLang="ja-JP" dirty="0"/>
              <a:t>OS</a:t>
            </a:r>
            <a:r>
              <a:rPr lang="ja-JP" altLang="en-US" dirty="0"/>
              <a:t>、コンパイラ</a:t>
            </a:r>
            <a:endParaRPr lang="en-US" altLang="ja-JP" dirty="0"/>
          </a:p>
          <a:p>
            <a:r>
              <a:rPr kumimoji="1" lang="ja-JP" altLang="en-US" dirty="0"/>
              <a:t>アプリケーションが他社により整備される</a:t>
            </a:r>
            <a:endParaRPr kumimoji="1" lang="en-US" altLang="ja-JP" dirty="0"/>
          </a:p>
        </p:txBody>
      </p:sp>
      <p:sp>
        <p:nvSpPr>
          <p:cNvPr id="9" name="テキスト ボックス 8">
            <a:extLst>
              <a:ext uri="{FF2B5EF4-FFF2-40B4-BE49-F238E27FC236}">
                <a16:creationId xmlns:a16="http://schemas.microsoft.com/office/drawing/2014/main" id="{E4DFFD0A-AE2A-4F39-B309-93E44022647E}"/>
              </a:ext>
            </a:extLst>
          </p:cNvPr>
          <p:cNvSpPr txBox="1"/>
          <p:nvPr/>
        </p:nvSpPr>
        <p:spPr>
          <a:xfrm>
            <a:off x="843473" y="4635519"/>
            <a:ext cx="3676006" cy="369332"/>
          </a:xfrm>
          <a:prstGeom prst="rect">
            <a:avLst/>
          </a:prstGeom>
          <a:noFill/>
          <a:ln>
            <a:solidFill>
              <a:schemeClr val="accent1"/>
            </a:solidFill>
          </a:ln>
        </p:spPr>
        <p:txBody>
          <a:bodyPr wrap="none" rtlCol="0">
            <a:spAutoFit/>
          </a:bodyPr>
          <a:lstStyle/>
          <a:p>
            <a:r>
              <a:rPr lang="ja-JP" altLang="en-US" dirty="0"/>
              <a:t>ラップトップ、サーバーの業界を制覇</a:t>
            </a:r>
            <a:endParaRPr lang="en-US" altLang="ja-JP" dirty="0"/>
          </a:p>
        </p:txBody>
      </p:sp>
      <p:sp>
        <p:nvSpPr>
          <p:cNvPr id="10" name="テキスト ボックス 9">
            <a:extLst>
              <a:ext uri="{FF2B5EF4-FFF2-40B4-BE49-F238E27FC236}">
                <a16:creationId xmlns:a16="http://schemas.microsoft.com/office/drawing/2014/main" id="{BCADA496-C076-400C-80C4-A79294D0098A}"/>
              </a:ext>
            </a:extLst>
          </p:cNvPr>
          <p:cNvSpPr txBox="1"/>
          <p:nvPr/>
        </p:nvSpPr>
        <p:spPr>
          <a:xfrm>
            <a:off x="117929" y="5413433"/>
            <a:ext cx="4868640" cy="646331"/>
          </a:xfrm>
          <a:prstGeom prst="rect">
            <a:avLst/>
          </a:prstGeom>
          <a:noFill/>
          <a:ln>
            <a:solidFill>
              <a:srgbClr val="FF0000"/>
            </a:solidFill>
          </a:ln>
        </p:spPr>
        <p:txBody>
          <a:bodyPr wrap="none" rtlCol="0">
            <a:spAutoFit/>
          </a:bodyPr>
          <a:lstStyle/>
          <a:p>
            <a:r>
              <a:rPr kumimoji="1" lang="ja-JP" altLang="en-US" dirty="0"/>
              <a:t>問題点：</a:t>
            </a:r>
            <a:r>
              <a:rPr kumimoji="1" lang="en-US" altLang="ja-JP" dirty="0"/>
              <a:t>IP</a:t>
            </a:r>
            <a:r>
              <a:rPr kumimoji="1" lang="ja-JP" altLang="en-US" dirty="0"/>
              <a:t>では売れない（大きすぎ、複雑すぎる）</a:t>
            </a:r>
            <a:endParaRPr kumimoji="1" lang="en-US" altLang="ja-JP" dirty="0"/>
          </a:p>
          <a:p>
            <a:r>
              <a:rPr lang="ja-JP" altLang="en-US" dirty="0"/>
              <a:t>命令セットの拡張時にピンチ</a:t>
            </a:r>
            <a:endParaRPr kumimoji="1" lang="ja-JP" altLang="en-US" dirty="0"/>
          </a:p>
        </p:txBody>
      </p:sp>
      <p:sp>
        <p:nvSpPr>
          <p:cNvPr id="11" name="テキスト ボックス 10">
            <a:extLst>
              <a:ext uri="{FF2B5EF4-FFF2-40B4-BE49-F238E27FC236}">
                <a16:creationId xmlns:a16="http://schemas.microsoft.com/office/drawing/2014/main" id="{A36284EB-8C56-4CF0-9701-561EEE8CE4B3}"/>
              </a:ext>
            </a:extLst>
          </p:cNvPr>
          <p:cNvSpPr txBox="1"/>
          <p:nvPr/>
        </p:nvSpPr>
        <p:spPr>
          <a:xfrm>
            <a:off x="1116366" y="2945114"/>
            <a:ext cx="3175869" cy="369332"/>
          </a:xfrm>
          <a:prstGeom prst="rect">
            <a:avLst/>
          </a:prstGeom>
          <a:noFill/>
          <a:ln>
            <a:solidFill>
              <a:srgbClr val="FF0000"/>
            </a:solidFill>
          </a:ln>
        </p:spPr>
        <p:txBody>
          <a:bodyPr wrap="none" rtlCol="0">
            <a:spAutoFit/>
          </a:bodyPr>
          <a:lstStyle/>
          <a:p>
            <a:r>
              <a:rPr kumimoji="1" lang="en-US" altLang="ja-JP" dirty="0"/>
              <a:t>PC</a:t>
            </a:r>
            <a:r>
              <a:rPr kumimoji="1" lang="ja-JP" altLang="en-US" dirty="0"/>
              <a:t>やサーバー自体は作らない</a:t>
            </a:r>
          </a:p>
        </p:txBody>
      </p:sp>
      <p:sp>
        <p:nvSpPr>
          <p:cNvPr id="12" name="テキスト ボックス 11">
            <a:extLst>
              <a:ext uri="{FF2B5EF4-FFF2-40B4-BE49-F238E27FC236}">
                <a16:creationId xmlns:a16="http://schemas.microsoft.com/office/drawing/2014/main" id="{3BB388B1-DA40-4DD9-BE27-2D6F60F46988}"/>
              </a:ext>
            </a:extLst>
          </p:cNvPr>
          <p:cNvSpPr txBox="1"/>
          <p:nvPr/>
        </p:nvSpPr>
        <p:spPr>
          <a:xfrm>
            <a:off x="5788756" y="1393463"/>
            <a:ext cx="2416046" cy="369332"/>
          </a:xfrm>
          <a:prstGeom prst="rect">
            <a:avLst/>
          </a:prstGeom>
          <a:noFill/>
        </p:spPr>
        <p:txBody>
          <a:bodyPr wrap="none" rtlCol="0">
            <a:spAutoFit/>
          </a:bodyPr>
          <a:lstStyle/>
          <a:p>
            <a:r>
              <a:rPr lang="en-US" altLang="ja-JP" dirty="0"/>
              <a:t>ARM</a:t>
            </a:r>
            <a:r>
              <a:rPr lang="ja-JP" altLang="en-US" dirty="0"/>
              <a:t>のビジネスモデル</a:t>
            </a:r>
          </a:p>
        </p:txBody>
      </p:sp>
      <p:sp>
        <p:nvSpPr>
          <p:cNvPr id="13" name="テキスト ボックス 12">
            <a:extLst>
              <a:ext uri="{FF2B5EF4-FFF2-40B4-BE49-F238E27FC236}">
                <a16:creationId xmlns:a16="http://schemas.microsoft.com/office/drawing/2014/main" id="{C28BE252-14ED-41F8-8740-106FB63F7494}"/>
              </a:ext>
            </a:extLst>
          </p:cNvPr>
          <p:cNvSpPr txBox="1"/>
          <p:nvPr/>
        </p:nvSpPr>
        <p:spPr>
          <a:xfrm>
            <a:off x="5427978" y="1778421"/>
            <a:ext cx="3058851" cy="646331"/>
          </a:xfrm>
          <a:prstGeom prst="rect">
            <a:avLst/>
          </a:prstGeom>
          <a:noFill/>
          <a:ln w="19050">
            <a:solidFill>
              <a:srgbClr val="FF0000"/>
            </a:solidFill>
          </a:ln>
        </p:spPr>
        <p:txBody>
          <a:bodyPr wrap="none" rtlCol="0">
            <a:spAutoFit/>
          </a:bodyPr>
          <a:lstStyle/>
          <a:p>
            <a:r>
              <a:rPr kumimoji="1" lang="ja-JP" altLang="en-US" dirty="0"/>
              <a:t>半導体の</a:t>
            </a:r>
            <a:r>
              <a:rPr kumimoji="1" lang="en-US" altLang="ja-JP" dirty="0"/>
              <a:t>Fab</a:t>
            </a:r>
            <a:r>
              <a:rPr kumimoji="1" lang="ja-JP" altLang="en-US" dirty="0"/>
              <a:t>（製造プロセス、</a:t>
            </a:r>
            <a:endParaRPr kumimoji="1" lang="en-US" altLang="ja-JP" dirty="0"/>
          </a:p>
          <a:p>
            <a:r>
              <a:rPr kumimoji="1" lang="ja-JP" altLang="en-US" dirty="0"/>
              <a:t>製造工場）を持たない</a:t>
            </a:r>
          </a:p>
        </p:txBody>
      </p:sp>
      <p:sp>
        <p:nvSpPr>
          <p:cNvPr id="14" name="テキスト ボックス 13">
            <a:extLst>
              <a:ext uri="{FF2B5EF4-FFF2-40B4-BE49-F238E27FC236}">
                <a16:creationId xmlns:a16="http://schemas.microsoft.com/office/drawing/2014/main" id="{4803CFEE-7989-457F-B62D-6E981482CD00}"/>
              </a:ext>
            </a:extLst>
          </p:cNvPr>
          <p:cNvSpPr txBox="1"/>
          <p:nvPr/>
        </p:nvSpPr>
        <p:spPr>
          <a:xfrm>
            <a:off x="5470152" y="2450355"/>
            <a:ext cx="3087705" cy="369332"/>
          </a:xfrm>
          <a:prstGeom prst="rect">
            <a:avLst/>
          </a:prstGeom>
          <a:noFill/>
          <a:ln w="19050">
            <a:solidFill>
              <a:srgbClr val="FF0000"/>
            </a:solidFill>
          </a:ln>
        </p:spPr>
        <p:txBody>
          <a:bodyPr wrap="none" rtlCol="0">
            <a:spAutoFit/>
          </a:bodyPr>
          <a:lstStyle/>
          <a:p>
            <a:r>
              <a:rPr kumimoji="1" lang="ja-JP" altLang="en-US" dirty="0"/>
              <a:t>プロセッサのチップは作らない</a:t>
            </a:r>
          </a:p>
        </p:txBody>
      </p:sp>
      <p:sp>
        <p:nvSpPr>
          <p:cNvPr id="15" name="テキスト ボックス 14">
            <a:extLst>
              <a:ext uri="{FF2B5EF4-FFF2-40B4-BE49-F238E27FC236}">
                <a16:creationId xmlns:a16="http://schemas.microsoft.com/office/drawing/2014/main" id="{6491E728-8800-4066-A070-E9E1BCA9F2D8}"/>
              </a:ext>
            </a:extLst>
          </p:cNvPr>
          <p:cNvSpPr txBox="1"/>
          <p:nvPr/>
        </p:nvSpPr>
        <p:spPr>
          <a:xfrm>
            <a:off x="5662119" y="2937445"/>
            <a:ext cx="2669320" cy="369332"/>
          </a:xfrm>
          <a:prstGeom prst="rect">
            <a:avLst/>
          </a:prstGeom>
          <a:noFill/>
          <a:ln w="19050">
            <a:solidFill>
              <a:srgbClr val="FF0000"/>
            </a:solidFill>
          </a:ln>
        </p:spPr>
        <p:txBody>
          <a:bodyPr wrap="none" rtlCol="0">
            <a:spAutoFit/>
          </a:bodyPr>
          <a:lstStyle/>
          <a:p>
            <a:r>
              <a:rPr kumimoji="1" lang="en-US" altLang="ja-JP" dirty="0"/>
              <a:t>PC</a:t>
            </a:r>
            <a:r>
              <a:rPr kumimoji="1" lang="ja-JP" altLang="en-US" dirty="0"/>
              <a:t>やサーバーも作らない</a:t>
            </a:r>
          </a:p>
        </p:txBody>
      </p:sp>
      <p:sp>
        <p:nvSpPr>
          <p:cNvPr id="16" name="テキスト ボックス 15">
            <a:extLst>
              <a:ext uri="{FF2B5EF4-FFF2-40B4-BE49-F238E27FC236}">
                <a16:creationId xmlns:a16="http://schemas.microsoft.com/office/drawing/2014/main" id="{E2B5A1A5-B9AF-417B-8D7B-C791E75B6722}"/>
              </a:ext>
            </a:extLst>
          </p:cNvPr>
          <p:cNvSpPr txBox="1"/>
          <p:nvPr/>
        </p:nvSpPr>
        <p:spPr>
          <a:xfrm>
            <a:off x="4541736" y="3334369"/>
            <a:ext cx="4467890" cy="369332"/>
          </a:xfrm>
          <a:prstGeom prst="rect">
            <a:avLst/>
          </a:prstGeom>
          <a:noFill/>
          <a:ln w="19050">
            <a:solidFill>
              <a:srgbClr val="7030A0"/>
            </a:solidFill>
          </a:ln>
        </p:spPr>
        <p:txBody>
          <a:bodyPr wrap="none" rtlCol="0">
            <a:spAutoFit/>
          </a:bodyPr>
          <a:lstStyle/>
          <a:p>
            <a:r>
              <a:rPr kumimoji="1" lang="ja-JP" altLang="en-US" dirty="0"/>
              <a:t>プロセッサの</a:t>
            </a:r>
            <a:r>
              <a:rPr kumimoji="1" lang="en-US" altLang="ja-JP" dirty="0"/>
              <a:t>IP(Intellectual</a:t>
            </a:r>
            <a:r>
              <a:rPr kumimoji="1" lang="ja-JP" altLang="en-US" dirty="0"/>
              <a:t> </a:t>
            </a:r>
            <a:r>
              <a:rPr kumimoji="1" lang="en-US" altLang="ja-JP" dirty="0"/>
              <a:t>Property)</a:t>
            </a:r>
            <a:r>
              <a:rPr kumimoji="1" lang="ja-JP" altLang="en-US" dirty="0"/>
              <a:t>を作る</a:t>
            </a:r>
            <a:endParaRPr kumimoji="1" lang="en-US" altLang="ja-JP" dirty="0"/>
          </a:p>
        </p:txBody>
      </p:sp>
      <p:sp>
        <p:nvSpPr>
          <p:cNvPr id="17" name="テキスト ボックス 16">
            <a:extLst>
              <a:ext uri="{FF2B5EF4-FFF2-40B4-BE49-F238E27FC236}">
                <a16:creationId xmlns:a16="http://schemas.microsoft.com/office/drawing/2014/main" id="{E1C8BAD3-7A52-42D4-A0EE-B7250927337C}"/>
              </a:ext>
            </a:extLst>
          </p:cNvPr>
          <p:cNvSpPr txBox="1"/>
          <p:nvPr/>
        </p:nvSpPr>
        <p:spPr>
          <a:xfrm>
            <a:off x="4927970" y="3747346"/>
            <a:ext cx="4058868" cy="646331"/>
          </a:xfrm>
          <a:prstGeom prst="rect">
            <a:avLst/>
          </a:prstGeom>
          <a:noFill/>
          <a:ln w="19050">
            <a:solidFill>
              <a:srgbClr val="7030A0"/>
            </a:solidFill>
          </a:ln>
        </p:spPr>
        <p:txBody>
          <a:bodyPr wrap="square" rtlCol="0">
            <a:spAutoFit/>
          </a:bodyPr>
          <a:lstStyle/>
          <a:p>
            <a:r>
              <a:rPr lang="ja-JP" altLang="en-US" dirty="0"/>
              <a:t>コンパイラ、デバッガ、</a:t>
            </a:r>
            <a:r>
              <a:rPr lang="en-US" altLang="ja-JP" dirty="0"/>
              <a:t>OS</a:t>
            </a:r>
            <a:r>
              <a:rPr lang="ja-JP" altLang="en-US" dirty="0"/>
              <a:t>基盤などのエコシステムを作る</a:t>
            </a:r>
            <a:endParaRPr kumimoji="1" lang="en-US" altLang="ja-JP" dirty="0"/>
          </a:p>
        </p:txBody>
      </p:sp>
      <p:sp>
        <p:nvSpPr>
          <p:cNvPr id="18" name="テキスト ボックス 17">
            <a:extLst>
              <a:ext uri="{FF2B5EF4-FFF2-40B4-BE49-F238E27FC236}">
                <a16:creationId xmlns:a16="http://schemas.microsoft.com/office/drawing/2014/main" id="{79888833-0310-4727-8A99-FAD1A62F6840}"/>
              </a:ext>
            </a:extLst>
          </p:cNvPr>
          <p:cNvSpPr txBox="1"/>
          <p:nvPr/>
        </p:nvSpPr>
        <p:spPr>
          <a:xfrm>
            <a:off x="4831763" y="4380782"/>
            <a:ext cx="4330032" cy="369332"/>
          </a:xfrm>
          <a:prstGeom prst="rect">
            <a:avLst/>
          </a:prstGeom>
          <a:noFill/>
          <a:ln>
            <a:solidFill>
              <a:schemeClr val="accent1"/>
            </a:solidFill>
          </a:ln>
        </p:spPr>
        <p:txBody>
          <a:bodyPr wrap="none" rtlCol="0">
            <a:spAutoFit/>
          </a:bodyPr>
          <a:lstStyle/>
          <a:p>
            <a:r>
              <a:rPr lang="ja-JP" altLang="en-US" dirty="0"/>
              <a:t>プロセッサを部品として用いるチップに採用</a:t>
            </a:r>
            <a:endParaRPr lang="en-US" altLang="ja-JP" dirty="0"/>
          </a:p>
        </p:txBody>
      </p:sp>
      <p:sp>
        <p:nvSpPr>
          <p:cNvPr id="19" name="テキスト ボックス 18">
            <a:extLst>
              <a:ext uri="{FF2B5EF4-FFF2-40B4-BE49-F238E27FC236}">
                <a16:creationId xmlns:a16="http://schemas.microsoft.com/office/drawing/2014/main" id="{B84F53CA-8C9A-4C7F-9BB5-F05F100DBDB7}"/>
              </a:ext>
            </a:extLst>
          </p:cNvPr>
          <p:cNvSpPr txBox="1"/>
          <p:nvPr/>
        </p:nvSpPr>
        <p:spPr>
          <a:xfrm>
            <a:off x="5268500" y="4721937"/>
            <a:ext cx="3770584" cy="369332"/>
          </a:xfrm>
          <a:prstGeom prst="rect">
            <a:avLst/>
          </a:prstGeom>
          <a:noFill/>
          <a:ln>
            <a:solidFill>
              <a:schemeClr val="accent1"/>
            </a:solidFill>
          </a:ln>
        </p:spPr>
        <p:txBody>
          <a:bodyPr wrap="none" rtlCol="0">
            <a:spAutoFit/>
          </a:bodyPr>
          <a:lstStyle/>
          <a:p>
            <a:r>
              <a:rPr lang="ja-JP" altLang="en-US" dirty="0"/>
              <a:t>特殊なプロセッサのベースとして採用</a:t>
            </a:r>
            <a:endParaRPr lang="en-US" altLang="ja-JP" dirty="0"/>
          </a:p>
        </p:txBody>
      </p:sp>
      <p:sp>
        <p:nvSpPr>
          <p:cNvPr id="20" name="テキスト ボックス 19">
            <a:extLst>
              <a:ext uri="{FF2B5EF4-FFF2-40B4-BE49-F238E27FC236}">
                <a16:creationId xmlns:a16="http://schemas.microsoft.com/office/drawing/2014/main" id="{1333B985-AB4A-467B-8D37-712140350717}"/>
              </a:ext>
            </a:extLst>
          </p:cNvPr>
          <p:cNvSpPr txBox="1"/>
          <p:nvPr/>
        </p:nvSpPr>
        <p:spPr>
          <a:xfrm>
            <a:off x="5568262" y="5021507"/>
            <a:ext cx="3171061" cy="369332"/>
          </a:xfrm>
          <a:prstGeom prst="rect">
            <a:avLst/>
          </a:prstGeom>
          <a:noFill/>
          <a:ln>
            <a:solidFill>
              <a:schemeClr val="accent1"/>
            </a:solidFill>
          </a:ln>
        </p:spPr>
        <p:txBody>
          <a:bodyPr wrap="none" rtlCol="0">
            <a:spAutoFit/>
          </a:bodyPr>
          <a:lstStyle/>
          <a:p>
            <a:r>
              <a:rPr lang="ja-JP" altLang="en-US" dirty="0"/>
              <a:t>組み込み、スマフォ業界を制覇</a:t>
            </a:r>
            <a:endParaRPr lang="en-US" altLang="ja-JP" dirty="0"/>
          </a:p>
        </p:txBody>
      </p:sp>
      <p:sp>
        <p:nvSpPr>
          <p:cNvPr id="21" name="テキスト ボックス 20">
            <a:extLst>
              <a:ext uri="{FF2B5EF4-FFF2-40B4-BE49-F238E27FC236}">
                <a16:creationId xmlns:a16="http://schemas.microsoft.com/office/drawing/2014/main" id="{E116B98C-BE60-4320-AD7A-2DA60278F823}"/>
              </a:ext>
            </a:extLst>
          </p:cNvPr>
          <p:cNvSpPr txBox="1"/>
          <p:nvPr/>
        </p:nvSpPr>
        <p:spPr>
          <a:xfrm>
            <a:off x="5681998" y="5385233"/>
            <a:ext cx="3089307" cy="646331"/>
          </a:xfrm>
          <a:prstGeom prst="rect">
            <a:avLst/>
          </a:prstGeom>
          <a:noFill/>
          <a:ln>
            <a:solidFill>
              <a:srgbClr val="FF0000"/>
            </a:solidFill>
          </a:ln>
        </p:spPr>
        <p:txBody>
          <a:bodyPr wrap="none" rtlCol="0">
            <a:spAutoFit/>
          </a:bodyPr>
          <a:lstStyle/>
          <a:p>
            <a:r>
              <a:rPr kumimoji="1" lang="ja-JP" altLang="en-US" dirty="0"/>
              <a:t>問題点：</a:t>
            </a:r>
            <a:r>
              <a:rPr lang="ja-JP" altLang="en-US" dirty="0"/>
              <a:t>ライセンス料徴収</a:t>
            </a:r>
            <a:endParaRPr lang="en-US" altLang="ja-JP" dirty="0"/>
          </a:p>
          <a:p>
            <a:r>
              <a:rPr kumimoji="1" lang="ja-JP" altLang="en-US" dirty="0"/>
              <a:t>エコシステム流出、</a:t>
            </a:r>
            <a:r>
              <a:rPr kumimoji="1" lang="en-US" altLang="ja-JP" dirty="0"/>
              <a:t>ISA</a:t>
            </a:r>
            <a:r>
              <a:rPr kumimoji="1" lang="ja-JP" altLang="en-US" dirty="0"/>
              <a:t>が古い</a:t>
            </a:r>
            <a:endParaRPr kumimoji="1" lang="en-US" altLang="ja-JP" dirty="0"/>
          </a:p>
        </p:txBody>
      </p:sp>
      <p:sp>
        <p:nvSpPr>
          <p:cNvPr id="22" name="テキスト ボックス 21">
            <a:extLst>
              <a:ext uri="{FF2B5EF4-FFF2-40B4-BE49-F238E27FC236}">
                <a16:creationId xmlns:a16="http://schemas.microsoft.com/office/drawing/2014/main" id="{72F13DC4-C6E5-42C7-A677-8F48E96284BD}"/>
              </a:ext>
            </a:extLst>
          </p:cNvPr>
          <p:cNvSpPr txBox="1"/>
          <p:nvPr/>
        </p:nvSpPr>
        <p:spPr>
          <a:xfrm>
            <a:off x="1951646" y="6231400"/>
            <a:ext cx="4958409" cy="369332"/>
          </a:xfrm>
          <a:prstGeom prst="rect">
            <a:avLst/>
          </a:prstGeom>
          <a:noFill/>
          <a:ln w="28575">
            <a:solidFill>
              <a:srgbClr val="00B050"/>
            </a:solidFill>
          </a:ln>
        </p:spPr>
        <p:txBody>
          <a:bodyPr wrap="none" rtlCol="0">
            <a:spAutoFit/>
          </a:bodyPr>
          <a:lstStyle/>
          <a:p>
            <a:r>
              <a:rPr kumimoji="1" lang="ja-JP" altLang="en-US" dirty="0"/>
              <a:t>どちらにせよ重要なのは</a:t>
            </a:r>
            <a:r>
              <a:rPr lang="ja-JP" altLang="en-US" dirty="0"/>
              <a:t>命令セットとエコシステム</a:t>
            </a:r>
            <a:endParaRPr kumimoji="1" lang="ja-JP" altLang="en-US" dirty="0"/>
          </a:p>
        </p:txBody>
      </p:sp>
    </p:spTree>
    <p:extLst>
      <p:ext uri="{BB962C8B-B14F-4D97-AF65-F5344CB8AC3E}">
        <p14:creationId xmlns:p14="http://schemas.microsoft.com/office/powerpoint/2010/main" val="3634258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31F110-D35E-41B7-A036-94AF435CF0D2}"/>
              </a:ext>
            </a:extLst>
          </p:cNvPr>
          <p:cNvSpPr>
            <a:spLocks noGrp="1"/>
          </p:cNvSpPr>
          <p:nvPr>
            <p:ph type="title"/>
          </p:nvPr>
        </p:nvSpPr>
        <p:spPr/>
        <p:txBody>
          <a:bodyPr/>
          <a:lstStyle/>
          <a:p>
            <a:r>
              <a:rPr kumimoji="1" lang="en-US" altLang="ja-JP" dirty="0"/>
              <a:t>RISC-V</a:t>
            </a:r>
            <a:r>
              <a:rPr kumimoji="1" lang="ja-JP" altLang="en-US" dirty="0"/>
              <a:t>の挑戦</a:t>
            </a:r>
          </a:p>
        </p:txBody>
      </p:sp>
      <p:sp>
        <p:nvSpPr>
          <p:cNvPr id="4" name="Rectangle 3">
            <a:extLst>
              <a:ext uri="{FF2B5EF4-FFF2-40B4-BE49-F238E27FC236}">
                <a16:creationId xmlns:a16="http://schemas.microsoft.com/office/drawing/2014/main" id="{33E9B876-9BCB-4BBA-AF74-B15AD09658E2}"/>
              </a:ext>
            </a:extLst>
          </p:cNvPr>
          <p:cNvSpPr>
            <a:spLocks noGrp="1" noChangeArrowheads="1"/>
          </p:cNvSpPr>
          <p:nvPr>
            <p:ph idx="1"/>
          </p:nvPr>
        </p:nvSpPr>
        <p:spPr>
          <a:xfrm>
            <a:off x="628650" y="1556792"/>
            <a:ext cx="7886700" cy="4680520"/>
          </a:xfrm>
        </p:spPr>
        <p:txBody>
          <a:bodyPr>
            <a:normAutofit fontScale="92500" lnSpcReduction="20000"/>
          </a:bodyPr>
          <a:lstStyle/>
          <a:p>
            <a:pPr eaLnBrk="1" hangingPunct="1">
              <a:lnSpc>
                <a:spcPct val="80000"/>
              </a:lnSpc>
            </a:pPr>
            <a:r>
              <a:rPr lang="en-US" altLang="ja-JP" dirty="0"/>
              <a:t>RISC</a:t>
            </a:r>
            <a:r>
              <a:rPr lang="ja-JP" altLang="en-US" dirty="0"/>
              <a:t>の元祖の流れを汲む</a:t>
            </a:r>
            <a:endParaRPr lang="en-US" altLang="ja-JP" dirty="0"/>
          </a:p>
          <a:p>
            <a:pPr eaLnBrk="1" hangingPunct="1">
              <a:lnSpc>
                <a:spcPct val="80000"/>
              </a:lnSpc>
            </a:pPr>
            <a:r>
              <a:rPr lang="en-US" altLang="ja-JP" dirty="0"/>
              <a:t>RISC-I,II</a:t>
            </a:r>
            <a:r>
              <a:rPr lang="ja-JP" altLang="en-US" dirty="0"/>
              <a:t>の問題点が取り除かれている</a:t>
            </a:r>
            <a:endParaRPr lang="en-US" altLang="ja-JP" dirty="0"/>
          </a:p>
          <a:p>
            <a:pPr eaLnBrk="1" hangingPunct="1">
              <a:lnSpc>
                <a:spcPct val="80000"/>
              </a:lnSpc>
            </a:pPr>
            <a:r>
              <a:rPr lang="ja-JP" altLang="en-US" dirty="0"/>
              <a:t>ハードウェア実装を良く考えた命令構成</a:t>
            </a:r>
            <a:endParaRPr lang="en-US" altLang="ja-JP" dirty="0"/>
          </a:p>
          <a:p>
            <a:pPr eaLnBrk="1" hangingPunct="1">
              <a:lnSpc>
                <a:spcPct val="80000"/>
              </a:lnSpc>
            </a:pPr>
            <a:r>
              <a:rPr lang="en-US" altLang="ja-JP" dirty="0"/>
              <a:t>RV32I</a:t>
            </a:r>
            <a:r>
              <a:rPr lang="ja-JP" altLang="en-US" dirty="0"/>
              <a:t>は最も基本的な</a:t>
            </a:r>
            <a:r>
              <a:rPr lang="en-US" altLang="ja-JP" dirty="0"/>
              <a:t>32</a:t>
            </a:r>
            <a:r>
              <a:rPr lang="ja-JP" altLang="en-US" dirty="0"/>
              <a:t>ビット</a:t>
            </a:r>
            <a:r>
              <a:rPr lang="en-US" altLang="ja-JP" dirty="0"/>
              <a:t>ISA</a:t>
            </a:r>
          </a:p>
          <a:p>
            <a:pPr lvl="1" eaLnBrk="1" hangingPunct="1">
              <a:lnSpc>
                <a:spcPct val="80000"/>
              </a:lnSpc>
            </a:pPr>
            <a:r>
              <a:rPr lang="ja-JP" altLang="en-US" dirty="0"/>
              <a:t>モジュール構成　</a:t>
            </a:r>
            <a:endParaRPr lang="en-US" altLang="ja-JP" dirty="0"/>
          </a:p>
          <a:p>
            <a:pPr lvl="2" eaLnBrk="1" hangingPunct="1">
              <a:lnSpc>
                <a:spcPct val="80000"/>
              </a:lnSpc>
            </a:pPr>
            <a:r>
              <a:rPr lang="en-US" altLang="ja-JP" dirty="0"/>
              <a:t>RV32M</a:t>
            </a:r>
            <a:r>
              <a:rPr lang="ja-JP" altLang="en-US" dirty="0"/>
              <a:t>：乗除算付き、</a:t>
            </a:r>
            <a:r>
              <a:rPr lang="en-US" altLang="ja-JP" dirty="0"/>
              <a:t>RV64I: 64bit</a:t>
            </a:r>
            <a:r>
              <a:rPr lang="ja-JP" altLang="en-US" dirty="0"/>
              <a:t>拡張、</a:t>
            </a:r>
            <a:r>
              <a:rPr lang="en-US" altLang="ja-JP" dirty="0"/>
              <a:t>RV32V:</a:t>
            </a:r>
            <a:r>
              <a:rPr lang="ja-JP" altLang="en-US" dirty="0"/>
              <a:t>ベクトル拡張、</a:t>
            </a:r>
            <a:r>
              <a:rPr lang="en-US" altLang="ja-JP" dirty="0"/>
              <a:t>RV32C</a:t>
            </a:r>
            <a:r>
              <a:rPr lang="ja-JP" altLang="en-US" dirty="0"/>
              <a:t>：組み込み用短命令化</a:t>
            </a:r>
            <a:endParaRPr lang="en-US" altLang="ja-JP" dirty="0"/>
          </a:p>
          <a:p>
            <a:pPr lvl="1">
              <a:lnSpc>
                <a:spcPct val="80000"/>
              </a:lnSpc>
            </a:pPr>
            <a:r>
              <a:rPr lang="ja-JP" altLang="en-US" dirty="0"/>
              <a:t>あらかじめ拡張を意識した柔軟な命令セット</a:t>
            </a:r>
            <a:endParaRPr lang="en-US" altLang="ja-JP" dirty="0"/>
          </a:p>
          <a:p>
            <a:pPr>
              <a:lnSpc>
                <a:spcPct val="80000"/>
              </a:lnSpc>
            </a:pPr>
            <a:r>
              <a:rPr lang="ja-JP" altLang="en-US" dirty="0"/>
              <a:t>命令セット、エコシステムを解放</a:t>
            </a:r>
            <a:endParaRPr lang="en-US" altLang="ja-JP" dirty="0"/>
          </a:p>
          <a:p>
            <a:pPr>
              <a:lnSpc>
                <a:spcPct val="80000"/>
              </a:lnSpc>
            </a:pPr>
            <a:r>
              <a:rPr lang="en-US" altLang="ja-JP" dirty="0"/>
              <a:t>DSA</a:t>
            </a:r>
            <a:r>
              <a:rPr lang="ja-JP" altLang="en-US" dirty="0"/>
              <a:t>（</a:t>
            </a:r>
            <a:r>
              <a:rPr lang="en-US" altLang="ja-JP" dirty="0"/>
              <a:t>Domain</a:t>
            </a:r>
            <a:r>
              <a:rPr lang="ja-JP" altLang="en-US" dirty="0"/>
              <a:t> </a:t>
            </a:r>
            <a:r>
              <a:rPr lang="en-US" altLang="ja-JP" dirty="0"/>
              <a:t>Specific</a:t>
            </a:r>
            <a:r>
              <a:rPr lang="ja-JP" altLang="en-US" dirty="0"/>
              <a:t> </a:t>
            </a:r>
            <a:r>
              <a:rPr lang="en-US" altLang="ja-JP" dirty="0"/>
              <a:t>Architecture)</a:t>
            </a:r>
            <a:r>
              <a:rPr lang="ja-JP" altLang="en-US" dirty="0"/>
              <a:t>のホスト</a:t>
            </a:r>
            <a:endParaRPr lang="en-US" altLang="ja-JP" dirty="0"/>
          </a:p>
          <a:p>
            <a:pPr>
              <a:lnSpc>
                <a:spcPct val="80000"/>
              </a:lnSpc>
            </a:pPr>
            <a:r>
              <a:rPr lang="ja-JP" altLang="en-US" dirty="0"/>
              <a:t>問題点：ビジネスの利益が小さい</a:t>
            </a:r>
            <a:endParaRPr lang="en-US" altLang="ja-JP" dirty="0"/>
          </a:p>
          <a:p>
            <a:pPr>
              <a:lnSpc>
                <a:spcPct val="80000"/>
              </a:lnSpc>
            </a:pPr>
            <a:r>
              <a:rPr lang="ja-JP" altLang="en-US" dirty="0"/>
              <a:t>大学、教育にはありがたいが、第三勢力を作ることができるか？</a:t>
            </a:r>
            <a:endParaRPr lang="en-US" altLang="ja-JP" dirty="0"/>
          </a:p>
        </p:txBody>
      </p:sp>
    </p:spTree>
    <p:extLst>
      <p:ext uri="{BB962C8B-B14F-4D97-AF65-F5344CB8AC3E}">
        <p14:creationId xmlns:p14="http://schemas.microsoft.com/office/powerpoint/2010/main" val="1336992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23528" y="-270214"/>
            <a:ext cx="8820472" cy="1143000"/>
          </a:xfrm>
        </p:spPr>
        <p:txBody>
          <a:bodyPr/>
          <a:lstStyle/>
          <a:p>
            <a:pPr eaLnBrk="1" hangingPunct="1"/>
            <a:r>
              <a:rPr lang="en-US" altLang="ja-JP" sz="4000" dirty="0"/>
              <a:t>RISC-V</a:t>
            </a:r>
            <a:r>
              <a:rPr lang="ja-JP" altLang="en-US" sz="4000" dirty="0"/>
              <a:t>　</a:t>
            </a:r>
            <a:r>
              <a:rPr lang="en-US" altLang="ja-JP" sz="4000" dirty="0"/>
              <a:t>RV32I</a:t>
            </a:r>
          </a:p>
        </p:txBody>
      </p:sp>
      <p:sp>
        <p:nvSpPr>
          <p:cNvPr id="17411" name="Rectangle 3"/>
          <p:cNvSpPr>
            <a:spLocks noGrp="1" noChangeArrowheads="1"/>
          </p:cNvSpPr>
          <p:nvPr>
            <p:ph type="body" idx="1"/>
          </p:nvPr>
        </p:nvSpPr>
        <p:spPr>
          <a:xfrm>
            <a:off x="457200" y="874713"/>
            <a:ext cx="8686800" cy="5507037"/>
          </a:xfrm>
        </p:spPr>
        <p:txBody>
          <a:bodyPr/>
          <a:lstStyle/>
          <a:p>
            <a:pPr eaLnBrk="1" hangingPunct="1">
              <a:lnSpc>
                <a:spcPct val="80000"/>
              </a:lnSpc>
            </a:pPr>
            <a:r>
              <a:rPr lang="en-US" altLang="ja-JP" dirty="0"/>
              <a:t>RISC-I,II</a:t>
            </a:r>
            <a:r>
              <a:rPr lang="ja-JP" altLang="en-US" dirty="0"/>
              <a:t>の流れの</a:t>
            </a:r>
            <a:r>
              <a:rPr lang="en-US" altLang="ja-JP" dirty="0"/>
              <a:t>5</a:t>
            </a:r>
            <a:r>
              <a:rPr lang="ja-JP" altLang="en-US" dirty="0"/>
              <a:t>番目に相当</a:t>
            </a:r>
            <a:endParaRPr lang="en-US" altLang="ja-JP" dirty="0"/>
          </a:p>
          <a:p>
            <a:pPr eaLnBrk="1" hangingPunct="1">
              <a:lnSpc>
                <a:spcPct val="80000"/>
              </a:lnSpc>
            </a:pPr>
            <a:r>
              <a:rPr lang="en-US" altLang="ja-JP" dirty="0"/>
              <a:t>RISC-I,II</a:t>
            </a:r>
            <a:r>
              <a:rPr lang="ja-JP" altLang="en-US" dirty="0"/>
              <a:t>の問題点が取り除かれている</a:t>
            </a:r>
            <a:endParaRPr lang="en-US" altLang="ja-JP" dirty="0"/>
          </a:p>
          <a:p>
            <a:pPr eaLnBrk="1" hangingPunct="1">
              <a:lnSpc>
                <a:spcPct val="80000"/>
              </a:lnSpc>
            </a:pPr>
            <a:r>
              <a:rPr lang="ja-JP" altLang="en-US" dirty="0"/>
              <a:t>ハードウェア実装を良く考えた命令構成</a:t>
            </a:r>
            <a:endParaRPr lang="en-US" altLang="ja-JP" dirty="0"/>
          </a:p>
          <a:p>
            <a:pPr eaLnBrk="1" hangingPunct="1">
              <a:lnSpc>
                <a:spcPct val="80000"/>
              </a:lnSpc>
            </a:pPr>
            <a:r>
              <a:rPr lang="en-US" altLang="ja-JP" dirty="0"/>
              <a:t>RV32I</a:t>
            </a:r>
            <a:r>
              <a:rPr lang="ja-JP" altLang="en-US" dirty="0"/>
              <a:t>は最も基本的な</a:t>
            </a:r>
            <a:r>
              <a:rPr lang="en-US" altLang="ja-JP" dirty="0"/>
              <a:t>32</a:t>
            </a:r>
            <a:r>
              <a:rPr lang="ja-JP" altLang="en-US" dirty="0"/>
              <a:t>ビット</a:t>
            </a:r>
            <a:r>
              <a:rPr lang="en-US" altLang="ja-JP" dirty="0"/>
              <a:t>ISA</a:t>
            </a:r>
          </a:p>
          <a:p>
            <a:pPr lvl="1" eaLnBrk="1" hangingPunct="1">
              <a:lnSpc>
                <a:spcPct val="80000"/>
              </a:lnSpc>
            </a:pPr>
            <a:r>
              <a:rPr lang="ja-JP" altLang="en-US" dirty="0"/>
              <a:t>モジュール構成　</a:t>
            </a:r>
            <a:endParaRPr lang="en-US" altLang="ja-JP" dirty="0"/>
          </a:p>
          <a:p>
            <a:pPr lvl="2" eaLnBrk="1" hangingPunct="1">
              <a:lnSpc>
                <a:spcPct val="80000"/>
              </a:lnSpc>
            </a:pPr>
            <a:r>
              <a:rPr lang="en-US" altLang="ja-JP" dirty="0"/>
              <a:t>RV32M</a:t>
            </a:r>
            <a:r>
              <a:rPr lang="ja-JP" altLang="en-US" dirty="0"/>
              <a:t>：乗除算付き、</a:t>
            </a:r>
            <a:r>
              <a:rPr lang="en-US" altLang="ja-JP" dirty="0"/>
              <a:t>RV64I: 64bit</a:t>
            </a:r>
            <a:r>
              <a:rPr lang="ja-JP" altLang="en-US" dirty="0"/>
              <a:t>拡張、</a:t>
            </a:r>
            <a:r>
              <a:rPr lang="en-US" altLang="ja-JP" dirty="0"/>
              <a:t>RV32V:</a:t>
            </a:r>
            <a:r>
              <a:rPr lang="ja-JP" altLang="en-US" dirty="0"/>
              <a:t>ベクトル拡張、</a:t>
            </a:r>
            <a:r>
              <a:rPr lang="en-US" altLang="ja-JP" dirty="0"/>
              <a:t>RV32C</a:t>
            </a:r>
            <a:r>
              <a:rPr lang="ja-JP" altLang="en-US" dirty="0"/>
              <a:t>：組み込み用短命令化</a:t>
            </a:r>
            <a:endParaRPr lang="en-US" altLang="ja-JP" dirty="0"/>
          </a:p>
          <a:p>
            <a:pPr eaLnBrk="1" hangingPunct="1">
              <a:lnSpc>
                <a:spcPct val="80000"/>
              </a:lnSpc>
            </a:pPr>
            <a:r>
              <a:rPr lang="ja-JP" altLang="en-US" dirty="0"/>
              <a:t>参考文献</a:t>
            </a:r>
            <a:endParaRPr lang="en-US" altLang="ja-JP" dirty="0"/>
          </a:p>
          <a:p>
            <a:pPr lvl="1" eaLnBrk="1" hangingPunct="1">
              <a:lnSpc>
                <a:spcPct val="80000"/>
              </a:lnSpc>
            </a:pPr>
            <a:r>
              <a:rPr lang="en-US" altLang="ja-JP" dirty="0"/>
              <a:t>RISC</a:t>
            </a:r>
            <a:r>
              <a:rPr lang="ja-JP" altLang="en-US" dirty="0"/>
              <a:t> </a:t>
            </a:r>
            <a:r>
              <a:rPr lang="en-US" altLang="ja-JP" dirty="0"/>
              <a:t>V </a:t>
            </a:r>
            <a:r>
              <a:rPr lang="ja-JP" altLang="en-US" dirty="0"/>
              <a:t>原典　　日経</a:t>
            </a:r>
            <a:r>
              <a:rPr lang="en-US" altLang="ja-JP" dirty="0"/>
              <a:t>BP</a:t>
            </a:r>
          </a:p>
          <a:p>
            <a:pPr lvl="1" eaLnBrk="1" hangingPunct="1">
              <a:lnSpc>
                <a:spcPct val="80000"/>
              </a:lnSpc>
            </a:pPr>
            <a:r>
              <a:rPr lang="ja-JP" altLang="en-US" dirty="0"/>
              <a:t>ヘネシー</a:t>
            </a:r>
            <a:r>
              <a:rPr lang="en-US" altLang="ja-JP" dirty="0"/>
              <a:t>&amp;</a:t>
            </a:r>
            <a:r>
              <a:rPr lang="ja-JP" altLang="en-US" dirty="0"/>
              <a:t>パターソン　コンピュータアーキテクチャ　</a:t>
            </a:r>
            <a:r>
              <a:rPr lang="en-US" altLang="ja-JP" dirty="0" err="1"/>
              <a:t>SiB</a:t>
            </a:r>
            <a:endParaRPr lang="en-US" altLang="ja-JP" dirty="0"/>
          </a:p>
        </p:txBody>
      </p:sp>
    </p:spTree>
    <p:extLst>
      <p:ext uri="{BB962C8B-B14F-4D97-AF65-F5344CB8AC3E}">
        <p14:creationId xmlns:p14="http://schemas.microsoft.com/office/powerpoint/2010/main" val="3203317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pPr eaLnBrk="1" hangingPunct="1"/>
            <a:r>
              <a:rPr lang="en-US" altLang="ja-JP" dirty="0"/>
              <a:t>RV32I</a:t>
            </a:r>
            <a:r>
              <a:rPr lang="ja-JP" altLang="en-US" dirty="0"/>
              <a:t>の基本アーキテクチャ</a:t>
            </a:r>
          </a:p>
        </p:txBody>
      </p:sp>
      <p:sp>
        <p:nvSpPr>
          <p:cNvPr id="18435" name="コンテンツ プレースホルダー 2"/>
          <p:cNvSpPr>
            <a:spLocks noGrp="1"/>
          </p:cNvSpPr>
          <p:nvPr>
            <p:ph idx="1"/>
          </p:nvPr>
        </p:nvSpPr>
        <p:spPr/>
        <p:txBody>
          <a:bodyPr/>
          <a:lstStyle/>
          <a:p>
            <a:pPr eaLnBrk="1" hangingPunct="1">
              <a:lnSpc>
                <a:spcPct val="80000"/>
              </a:lnSpc>
            </a:pPr>
            <a:r>
              <a:rPr lang="en-US" altLang="ja-JP" sz="2600" dirty="0"/>
              <a:t>32bit</a:t>
            </a:r>
            <a:r>
              <a:rPr lang="ja-JP" altLang="en-US" sz="2600" dirty="0"/>
              <a:t>の</a:t>
            </a:r>
            <a:r>
              <a:rPr lang="en-US" altLang="ja-JP" sz="2600" dirty="0"/>
              <a:t>register-register</a:t>
            </a:r>
            <a:r>
              <a:rPr lang="ja-JP" altLang="en-US" sz="2600" dirty="0"/>
              <a:t>型</a:t>
            </a:r>
          </a:p>
          <a:p>
            <a:pPr lvl="1" eaLnBrk="1" hangingPunct="1">
              <a:lnSpc>
                <a:spcPct val="80000"/>
              </a:lnSpc>
            </a:pPr>
            <a:r>
              <a:rPr lang="ja-JP" altLang="en-US" sz="2200" dirty="0"/>
              <a:t>メモリのアドレス、データ共に</a:t>
            </a:r>
            <a:r>
              <a:rPr lang="en-US" altLang="ja-JP" sz="2200" dirty="0"/>
              <a:t>32bit(4M×8</a:t>
            </a:r>
            <a:r>
              <a:rPr lang="ja-JP" altLang="en-US" sz="2200" dirty="0"/>
              <a:t>ビット）</a:t>
            </a:r>
            <a:endParaRPr lang="en-US" altLang="ja-JP" sz="2200" dirty="0"/>
          </a:p>
          <a:p>
            <a:pPr lvl="2" eaLnBrk="1" hangingPunct="1">
              <a:lnSpc>
                <a:spcPct val="80000"/>
              </a:lnSpc>
            </a:pPr>
            <a:r>
              <a:rPr lang="ja-JP" altLang="en-US" sz="1800" dirty="0"/>
              <a:t>最初の実装では命令、データが分離している</a:t>
            </a:r>
            <a:endParaRPr lang="en-US" altLang="ja-JP" sz="1800" dirty="0"/>
          </a:p>
          <a:p>
            <a:pPr lvl="1" eaLnBrk="1" hangingPunct="1">
              <a:lnSpc>
                <a:spcPct val="80000"/>
              </a:lnSpc>
            </a:pPr>
            <a:r>
              <a:rPr lang="ja-JP" altLang="en-US" sz="2200" dirty="0"/>
              <a:t>メモリはバイトアドレッシング→　</a:t>
            </a:r>
            <a:r>
              <a:rPr lang="en-US" altLang="ja-JP" sz="2200" dirty="0"/>
              <a:t>8</a:t>
            </a:r>
            <a:r>
              <a:rPr lang="ja-JP" altLang="en-US" sz="2200" dirty="0"/>
              <a:t>ビット単位でアドレス</a:t>
            </a:r>
          </a:p>
          <a:p>
            <a:pPr eaLnBrk="1" hangingPunct="1">
              <a:lnSpc>
                <a:spcPct val="80000"/>
              </a:lnSpc>
            </a:pPr>
            <a:r>
              <a:rPr lang="en-US" altLang="ja-JP" sz="2600" dirty="0"/>
              <a:t>32</a:t>
            </a:r>
            <a:r>
              <a:rPr lang="ja-JP" altLang="en-US" sz="2600" dirty="0"/>
              <a:t>ビットの汎用レジスタを</a:t>
            </a:r>
            <a:r>
              <a:rPr lang="en-US" altLang="ja-JP" sz="2600" dirty="0"/>
              <a:t>32</a:t>
            </a:r>
            <a:r>
              <a:rPr lang="ja-JP" altLang="en-US" sz="2600" dirty="0"/>
              <a:t>本　（</a:t>
            </a:r>
            <a:r>
              <a:rPr lang="en-US" altLang="ja-JP" sz="2600" dirty="0"/>
              <a:t>x0-x31) </a:t>
            </a:r>
            <a:r>
              <a:rPr lang="ja-JP" altLang="en-US" sz="2600" dirty="0"/>
              <a:t>持つ。ただし、</a:t>
            </a:r>
            <a:r>
              <a:rPr lang="en-US" altLang="ja-JP" sz="2600" dirty="0"/>
              <a:t>x0</a:t>
            </a:r>
            <a:r>
              <a:rPr lang="ja-JP" altLang="en-US" sz="2600" dirty="0"/>
              <a:t>は常に</a:t>
            </a:r>
            <a:r>
              <a:rPr lang="en-US" altLang="ja-JP" sz="2600" dirty="0"/>
              <a:t>0</a:t>
            </a:r>
          </a:p>
          <a:p>
            <a:pPr eaLnBrk="1" hangingPunct="1">
              <a:lnSpc>
                <a:spcPct val="80000"/>
              </a:lnSpc>
            </a:pPr>
            <a:r>
              <a:rPr lang="en-US" altLang="ja-JP" sz="2600" dirty="0"/>
              <a:t>3</a:t>
            </a:r>
            <a:r>
              <a:rPr lang="ja-JP" altLang="en-US" sz="2600" dirty="0"/>
              <a:t>オペランド命令</a:t>
            </a:r>
          </a:p>
          <a:p>
            <a:pPr eaLnBrk="1" hangingPunct="1">
              <a:lnSpc>
                <a:spcPct val="80000"/>
              </a:lnSpc>
              <a:buFont typeface="Wingdings" panose="05000000000000000000" pitchFamily="2" charset="2"/>
              <a:buNone/>
            </a:pPr>
            <a:r>
              <a:rPr lang="ja-JP" altLang="en-US" sz="2600" dirty="0"/>
              <a:t>　　　　</a:t>
            </a:r>
            <a:r>
              <a:rPr lang="en-US" altLang="ja-JP" sz="2600" dirty="0"/>
              <a:t>add</a:t>
            </a:r>
            <a:r>
              <a:rPr lang="ja-JP" altLang="en-US" sz="2600" dirty="0"/>
              <a:t>　</a:t>
            </a:r>
            <a:r>
              <a:rPr lang="en-US" altLang="ja-JP" sz="2600" dirty="0"/>
              <a:t>rd,rs1,rs2   x[</a:t>
            </a:r>
            <a:r>
              <a:rPr lang="en-US" altLang="ja-JP" sz="2600" dirty="0" err="1"/>
              <a:t>rd</a:t>
            </a:r>
            <a:r>
              <a:rPr lang="en-US" altLang="ja-JP" sz="2600" dirty="0"/>
              <a:t>] ←</a:t>
            </a:r>
            <a:r>
              <a:rPr lang="ja-JP" altLang="en-US" sz="2600" dirty="0"/>
              <a:t>　</a:t>
            </a:r>
            <a:r>
              <a:rPr lang="en-US" altLang="ja-JP" sz="2600" dirty="0"/>
              <a:t>x[rs1]+x[rs2]</a:t>
            </a:r>
          </a:p>
          <a:p>
            <a:pPr eaLnBrk="1" hangingPunct="1">
              <a:lnSpc>
                <a:spcPct val="80000"/>
              </a:lnSpc>
              <a:buFont typeface="Wingdings" panose="05000000000000000000" pitchFamily="2" charset="2"/>
              <a:buNone/>
            </a:pPr>
            <a:r>
              <a:rPr lang="en-US" altLang="ja-JP" sz="2600" dirty="0"/>
              <a:t>          </a:t>
            </a:r>
            <a:r>
              <a:rPr lang="ja-JP" altLang="en-US" sz="2600" dirty="0"/>
              <a:t>左：</a:t>
            </a:r>
            <a:r>
              <a:rPr lang="en-US" altLang="ja-JP" sz="2600" dirty="0"/>
              <a:t>destination operand</a:t>
            </a:r>
          </a:p>
          <a:p>
            <a:pPr eaLnBrk="1" hangingPunct="1">
              <a:lnSpc>
                <a:spcPct val="80000"/>
              </a:lnSpc>
              <a:buFont typeface="Wingdings" panose="05000000000000000000" pitchFamily="2" charset="2"/>
              <a:buNone/>
            </a:pPr>
            <a:r>
              <a:rPr lang="en-US" altLang="ja-JP" sz="2600" dirty="0"/>
              <a:t>          </a:t>
            </a:r>
            <a:r>
              <a:rPr lang="ja-JP" altLang="en-US" sz="2600" dirty="0"/>
              <a:t>右</a:t>
            </a:r>
            <a:r>
              <a:rPr lang="en-US" altLang="ja-JP" sz="2600" dirty="0"/>
              <a:t>2</a:t>
            </a:r>
            <a:r>
              <a:rPr lang="ja-JP" altLang="en-US" sz="2600" dirty="0"/>
              <a:t>つ：</a:t>
            </a:r>
            <a:r>
              <a:rPr lang="en-US" altLang="ja-JP" sz="2600" dirty="0"/>
              <a:t>source operand </a:t>
            </a:r>
          </a:p>
          <a:p>
            <a:pPr eaLnBrk="1" hangingPunct="1">
              <a:lnSpc>
                <a:spcPct val="80000"/>
              </a:lnSpc>
              <a:buFont typeface="Wingdings" panose="05000000000000000000" pitchFamily="2" charset="2"/>
              <a:buNone/>
            </a:pPr>
            <a:r>
              <a:rPr lang="ja-JP" altLang="en-US" sz="2600" dirty="0"/>
              <a:t>　　　　　</a:t>
            </a:r>
            <a:r>
              <a:rPr lang="en-US" altLang="ja-JP" sz="2600" dirty="0"/>
              <a:t>(IBM/Intel</a:t>
            </a:r>
            <a:r>
              <a:rPr lang="ja-JP" altLang="en-US" sz="2600" dirty="0"/>
              <a:t>方式）</a:t>
            </a:r>
          </a:p>
        </p:txBody>
      </p:sp>
    </p:spTree>
    <p:extLst>
      <p:ext uri="{BB962C8B-B14F-4D97-AF65-F5344CB8AC3E}">
        <p14:creationId xmlns:p14="http://schemas.microsoft.com/office/powerpoint/2010/main" val="618752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6687"/>
            <a:ext cx="8229600" cy="1143000"/>
          </a:xfrm>
        </p:spPr>
        <p:txBody>
          <a:bodyPr/>
          <a:lstStyle/>
          <a:p>
            <a:pPr eaLnBrk="1" hangingPunct="1"/>
            <a:r>
              <a:rPr lang="ja-JP" altLang="en-US" dirty="0"/>
              <a:t>メモリの読み書き</a:t>
            </a:r>
          </a:p>
        </p:txBody>
      </p:sp>
      <p:sp>
        <p:nvSpPr>
          <p:cNvPr id="19459" name="Rectangle 3"/>
          <p:cNvSpPr>
            <a:spLocks noGrp="1" noChangeArrowheads="1"/>
          </p:cNvSpPr>
          <p:nvPr>
            <p:ph type="body" idx="1"/>
          </p:nvPr>
        </p:nvSpPr>
        <p:spPr>
          <a:xfrm>
            <a:off x="468181" y="980728"/>
            <a:ext cx="8229600" cy="4530725"/>
          </a:xfrm>
        </p:spPr>
        <p:txBody>
          <a:bodyPr/>
          <a:lstStyle/>
          <a:p>
            <a:pPr eaLnBrk="1" hangingPunct="1">
              <a:lnSpc>
                <a:spcPct val="90000"/>
              </a:lnSpc>
            </a:pPr>
            <a:r>
              <a:rPr lang="ja-JP" altLang="en-US" sz="2600" dirty="0"/>
              <a:t>ディスプレースメント付きレジスタ間接指定</a:t>
            </a:r>
            <a:endParaRPr lang="en-US" altLang="ja-JP" sz="2600" dirty="0"/>
          </a:p>
          <a:p>
            <a:pPr lvl="1" eaLnBrk="1" hangingPunct="1">
              <a:lnSpc>
                <a:spcPct val="90000"/>
              </a:lnSpc>
            </a:pPr>
            <a:r>
              <a:rPr lang="ja-JP" altLang="en-US" sz="2200" dirty="0"/>
              <a:t>レジスタの中身と数字を足した番地をアクセス！</a:t>
            </a:r>
          </a:p>
          <a:p>
            <a:pPr lvl="1" eaLnBrk="1" hangingPunct="1">
              <a:lnSpc>
                <a:spcPct val="90000"/>
              </a:lnSpc>
              <a:buFont typeface="Wingdings" panose="05000000000000000000" pitchFamily="2" charset="2"/>
              <a:buNone/>
            </a:pPr>
            <a:r>
              <a:rPr lang="en-US" altLang="ja-JP" sz="2200" dirty="0"/>
              <a:t> </a:t>
            </a:r>
            <a:r>
              <a:rPr lang="en-US" altLang="ja-JP" sz="2200" dirty="0" err="1"/>
              <a:t>lw</a:t>
            </a:r>
            <a:r>
              <a:rPr lang="en-US" altLang="ja-JP" sz="2200" dirty="0"/>
              <a:t> , rd,rs1,100</a:t>
            </a:r>
            <a:r>
              <a:rPr lang="ja-JP" altLang="en-US" sz="2200" dirty="0"/>
              <a:t>　</a:t>
            </a:r>
            <a:r>
              <a:rPr lang="en-US" altLang="ja-JP" sz="2200" dirty="0"/>
              <a:t>(</a:t>
            </a:r>
            <a:r>
              <a:rPr lang="en-US" altLang="ja-JP" sz="2200" dirty="0" err="1"/>
              <a:t>lw</a:t>
            </a:r>
            <a:r>
              <a:rPr lang="en-US" altLang="ja-JP" sz="2200" dirty="0"/>
              <a:t> rd,100(rs1) ) rs1</a:t>
            </a:r>
            <a:r>
              <a:rPr lang="ja-JP" altLang="en-US" sz="2200" dirty="0"/>
              <a:t>の中身に</a:t>
            </a:r>
            <a:r>
              <a:rPr lang="en-US" altLang="ja-JP" sz="2200" dirty="0"/>
              <a:t>100</a:t>
            </a:r>
            <a:r>
              <a:rPr lang="ja-JP" altLang="en-US" sz="2200" dirty="0"/>
              <a:t>を足した番地のデータを読み出して</a:t>
            </a:r>
            <a:r>
              <a:rPr lang="en-US" altLang="ja-JP" sz="2200" dirty="0" err="1"/>
              <a:t>rd</a:t>
            </a:r>
            <a:r>
              <a:rPr lang="ja-JP" altLang="en-US" sz="2200" dirty="0"/>
              <a:t>に転送</a:t>
            </a:r>
          </a:p>
          <a:p>
            <a:pPr lvl="1" eaLnBrk="1" hangingPunct="1">
              <a:lnSpc>
                <a:spcPct val="90000"/>
              </a:lnSpc>
              <a:buFont typeface="Wingdings" panose="05000000000000000000" pitchFamily="2" charset="2"/>
              <a:buNone/>
            </a:pPr>
            <a:r>
              <a:rPr lang="en-US" altLang="ja-JP" sz="2200" dirty="0"/>
              <a:t> </a:t>
            </a:r>
            <a:r>
              <a:rPr lang="en-US" altLang="ja-JP" sz="2200" dirty="0" err="1"/>
              <a:t>sw</a:t>
            </a:r>
            <a:r>
              <a:rPr lang="en-US" altLang="ja-JP" sz="2200" dirty="0"/>
              <a:t> rs2,rs1,40  (</a:t>
            </a:r>
            <a:r>
              <a:rPr lang="en-US" altLang="ja-JP" sz="2200" dirty="0" err="1"/>
              <a:t>sw</a:t>
            </a:r>
            <a:r>
              <a:rPr lang="en-US" altLang="ja-JP" sz="2200" dirty="0"/>
              <a:t> rs2,40(rs1) )</a:t>
            </a:r>
            <a:r>
              <a:rPr lang="ja-JP" altLang="en-US" sz="2200" dirty="0"/>
              <a:t>の中身に</a:t>
            </a:r>
            <a:r>
              <a:rPr lang="en-US" altLang="ja-JP" sz="2200" dirty="0"/>
              <a:t>40</a:t>
            </a:r>
            <a:r>
              <a:rPr lang="ja-JP" altLang="en-US" sz="2200" dirty="0"/>
              <a:t>を出した番地に</a:t>
            </a:r>
            <a:r>
              <a:rPr lang="en-US" altLang="ja-JP" sz="2200" dirty="0"/>
              <a:t>rs2</a:t>
            </a:r>
            <a:r>
              <a:rPr lang="ja-JP" altLang="en-US" sz="2200" dirty="0"/>
              <a:t>を書き込む</a:t>
            </a:r>
            <a:endParaRPr lang="en-US" altLang="ja-JP" sz="2200" dirty="0"/>
          </a:p>
          <a:p>
            <a:pPr lvl="1" eaLnBrk="1" hangingPunct="1">
              <a:lnSpc>
                <a:spcPct val="90000"/>
              </a:lnSpc>
              <a:buFont typeface="Wingdings" panose="05000000000000000000" pitchFamily="2" charset="2"/>
              <a:buNone/>
            </a:pPr>
            <a:r>
              <a:rPr lang="ja-JP" altLang="en-US" sz="2200" dirty="0"/>
              <a:t>ディスプレースメントは</a:t>
            </a:r>
            <a:r>
              <a:rPr lang="en-US" altLang="ja-JP" sz="2200" dirty="0"/>
              <a:t>12</a:t>
            </a:r>
            <a:r>
              <a:rPr lang="ja-JP" altLang="en-US" sz="2200" dirty="0"/>
              <a:t>ビットの符号付き数</a:t>
            </a:r>
            <a:endParaRPr lang="en-US" altLang="ja-JP" sz="2200" dirty="0"/>
          </a:p>
          <a:p>
            <a:pPr lvl="1" eaLnBrk="1" hangingPunct="1">
              <a:lnSpc>
                <a:spcPct val="90000"/>
              </a:lnSpc>
              <a:buFont typeface="Wingdings" panose="05000000000000000000" pitchFamily="2" charset="2"/>
              <a:buNone/>
            </a:pPr>
            <a:r>
              <a:rPr lang="ja-JP" altLang="en-US" sz="2200" dirty="0"/>
              <a:t>→符号拡張されて、加算される。</a:t>
            </a:r>
          </a:p>
          <a:p>
            <a:pPr eaLnBrk="1" hangingPunct="1">
              <a:lnSpc>
                <a:spcPct val="90000"/>
              </a:lnSpc>
            </a:pPr>
            <a:r>
              <a:rPr lang="ja-JP" altLang="en-US" sz="2600" dirty="0">
                <a:solidFill>
                  <a:srgbClr val="0070C0"/>
                </a:solidFill>
              </a:rPr>
              <a:t>実効アドレス（実際に読み書きされるアドレス）</a:t>
            </a:r>
            <a:r>
              <a:rPr lang="ja-JP" altLang="en-US" sz="2600" dirty="0"/>
              <a:t>＝レジスタ</a:t>
            </a:r>
            <a:r>
              <a:rPr lang="en-US" altLang="ja-JP" sz="2600" dirty="0"/>
              <a:t>+</a:t>
            </a:r>
            <a:r>
              <a:rPr lang="ja-JP" altLang="en-US" sz="2600" dirty="0"/>
              <a:t>ディスプレースメント</a:t>
            </a:r>
          </a:p>
          <a:p>
            <a:pPr eaLnBrk="1" hangingPunct="1">
              <a:lnSpc>
                <a:spcPct val="90000"/>
              </a:lnSpc>
            </a:pPr>
            <a:r>
              <a:rPr lang="en-US" altLang="ja-JP" sz="2600" dirty="0"/>
              <a:t> </a:t>
            </a:r>
            <a:r>
              <a:rPr lang="en-US" altLang="ja-JP" sz="2600" dirty="0" err="1"/>
              <a:t>lw</a:t>
            </a:r>
            <a:r>
              <a:rPr lang="en-US" altLang="ja-JP" sz="2600" dirty="0"/>
              <a:t> x1,x2,0  </a:t>
            </a:r>
            <a:r>
              <a:rPr lang="ja-JP" altLang="en-US" sz="2600" dirty="0"/>
              <a:t>単純なレジスタ間接指定</a:t>
            </a:r>
            <a:endParaRPr lang="en-US" altLang="ja-JP" sz="2600" dirty="0"/>
          </a:p>
          <a:p>
            <a:pPr eaLnBrk="1" hangingPunct="1">
              <a:lnSpc>
                <a:spcPct val="90000"/>
              </a:lnSpc>
            </a:pPr>
            <a:r>
              <a:rPr lang="en-US" altLang="ja-JP" sz="2600" dirty="0"/>
              <a:t> </a:t>
            </a:r>
            <a:r>
              <a:rPr lang="en-US" altLang="ja-JP" sz="2600" dirty="0" err="1"/>
              <a:t>lw</a:t>
            </a:r>
            <a:r>
              <a:rPr lang="en-US" altLang="ja-JP" sz="2600" dirty="0"/>
              <a:t> x1,x0,100 100</a:t>
            </a:r>
            <a:r>
              <a:rPr lang="ja-JP" altLang="en-US" sz="2600" dirty="0"/>
              <a:t>番地を直接指定</a:t>
            </a:r>
            <a:endParaRPr lang="en-US" altLang="ja-JP" sz="2600" dirty="0"/>
          </a:p>
          <a:p>
            <a:pPr eaLnBrk="1" hangingPunct="1">
              <a:lnSpc>
                <a:spcPct val="90000"/>
              </a:lnSpc>
            </a:pPr>
            <a:r>
              <a:rPr lang="en-US" altLang="ja-JP" sz="2600" dirty="0"/>
              <a:t> </a:t>
            </a:r>
            <a:r>
              <a:rPr lang="en-US" altLang="ja-JP" sz="2600" dirty="0" err="1"/>
              <a:t>lw</a:t>
            </a:r>
            <a:r>
              <a:rPr lang="en-US" altLang="ja-JP" sz="2600" dirty="0"/>
              <a:t>, </a:t>
            </a:r>
            <a:r>
              <a:rPr lang="en-US" altLang="ja-JP" sz="2600" dirty="0" err="1"/>
              <a:t>sw</a:t>
            </a:r>
            <a:r>
              <a:rPr lang="ja-JP" altLang="en-US" sz="2600" dirty="0"/>
              <a:t>はワード単位</a:t>
            </a:r>
            <a:r>
              <a:rPr lang="en-US" altLang="ja-JP" sz="2600" dirty="0"/>
              <a:t>(32</a:t>
            </a:r>
            <a:r>
              <a:rPr lang="ja-JP" altLang="en-US" sz="2600" dirty="0"/>
              <a:t>ビット</a:t>
            </a:r>
            <a:r>
              <a:rPr lang="en-US" altLang="ja-JP" sz="2600" dirty="0"/>
              <a:t>)</a:t>
            </a:r>
            <a:r>
              <a:rPr lang="ja-JP" altLang="en-US" sz="2600" dirty="0"/>
              <a:t>なので、ここでは、アドレスを</a:t>
            </a:r>
            <a:r>
              <a:rPr lang="en-US" altLang="ja-JP" sz="2600" dirty="0"/>
              <a:t>4</a:t>
            </a:r>
            <a:r>
              <a:rPr lang="ja-JP" altLang="en-US" sz="2600" dirty="0"/>
              <a:t>の倍数とする→後でバイトロード、ストアを導入</a:t>
            </a:r>
          </a:p>
        </p:txBody>
      </p:sp>
    </p:spTree>
    <p:extLst>
      <p:ext uri="{BB962C8B-B14F-4D97-AF65-F5344CB8AC3E}">
        <p14:creationId xmlns:p14="http://schemas.microsoft.com/office/powerpoint/2010/main" val="350963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ja-JP" altLang="en-US"/>
              <a:t>レジスタ間演算命令</a:t>
            </a:r>
          </a:p>
        </p:txBody>
      </p:sp>
      <p:sp>
        <p:nvSpPr>
          <p:cNvPr id="299011" name="Rectangle 3"/>
          <p:cNvSpPr>
            <a:spLocks noGrp="1" noChangeArrowheads="1"/>
          </p:cNvSpPr>
          <p:nvPr>
            <p:ph type="body" idx="1"/>
          </p:nvPr>
        </p:nvSpPr>
        <p:spPr/>
        <p:txBody>
          <a:bodyPr/>
          <a:lstStyle/>
          <a:p>
            <a:pPr eaLnBrk="1" hangingPunct="1">
              <a:defRPr/>
            </a:pPr>
            <a:r>
              <a:rPr lang="ja-JP" altLang="en-US" sz="2600" dirty="0"/>
              <a:t>レジスタ同士でしか演算はできない</a:t>
            </a:r>
          </a:p>
          <a:p>
            <a:pPr lvl="1" eaLnBrk="1" hangingPunct="1">
              <a:defRPr/>
            </a:pPr>
            <a:r>
              <a:rPr lang="en-US" altLang="ja-JP" sz="2200" dirty="0"/>
              <a:t>add rd,rs1,rs2      x[</a:t>
            </a:r>
            <a:r>
              <a:rPr lang="en-US" altLang="ja-JP" sz="2200" dirty="0" err="1"/>
              <a:t>rd</a:t>
            </a:r>
            <a:r>
              <a:rPr lang="en-US" altLang="ja-JP" sz="2200" dirty="0"/>
              <a:t>]</a:t>
            </a:r>
            <a:r>
              <a:rPr lang="ja-JP" altLang="en-US" sz="2200" dirty="0"/>
              <a:t>←</a:t>
            </a:r>
            <a:r>
              <a:rPr lang="en-US" altLang="ja-JP" sz="2200" dirty="0"/>
              <a:t>x[rs1]+x[rs2]</a:t>
            </a:r>
          </a:p>
          <a:p>
            <a:pPr lvl="1" eaLnBrk="1" hangingPunct="1">
              <a:defRPr/>
            </a:pPr>
            <a:r>
              <a:rPr lang="en-US" altLang="ja-JP" sz="2200" dirty="0"/>
              <a:t>sub rd,rs1,rs2     x[</a:t>
            </a:r>
            <a:r>
              <a:rPr lang="en-US" altLang="ja-JP" sz="2200" dirty="0" err="1"/>
              <a:t>rd</a:t>
            </a:r>
            <a:r>
              <a:rPr lang="en-US" altLang="ja-JP" sz="2200" dirty="0"/>
              <a:t>]</a:t>
            </a:r>
            <a:r>
              <a:rPr lang="ja-JP" altLang="en-US" sz="2200" dirty="0"/>
              <a:t>←</a:t>
            </a:r>
            <a:r>
              <a:rPr lang="en-US" altLang="ja-JP" sz="2200" dirty="0"/>
              <a:t>x[rs1]-x[rs2]</a:t>
            </a:r>
          </a:p>
          <a:p>
            <a:pPr lvl="1" eaLnBrk="1" hangingPunct="1">
              <a:defRPr/>
            </a:pPr>
            <a:r>
              <a:rPr lang="en-US" altLang="ja-JP" sz="2200" dirty="0"/>
              <a:t>and rd,rs1,rs2      x[</a:t>
            </a:r>
            <a:r>
              <a:rPr lang="en-US" altLang="ja-JP" sz="2200" dirty="0" err="1"/>
              <a:t>rd</a:t>
            </a:r>
            <a:r>
              <a:rPr lang="en-US" altLang="ja-JP" sz="2200" dirty="0"/>
              <a:t>]</a:t>
            </a:r>
            <a:r>
              <a:rPr lang="ja-JP" altLang="en-US" sz="2200" dirty="0"/>
              <a:t>←</a:t>
            </a:r>
            <a:r>
              <a:rPr lang="en-US" altLang="ja-JP" sz="2200" dirty="0"/>
              <a:t>x[rs1]&amp;x[rs2]</a:t>
            </a:r>
          </a:p>
          <a:p>
            <a:pPr lvl="1" eaLnBrk="1" hangingPunct="1">
              <a:defRPr/>
            </a:pPr>
            <a:r>
              <a:rPr lang="en-US" altLang="ja-JP" sz="2200" dirty="0"/>
              <a:t>or rd,rs1,rs2     x[</a:t>
            </a:r>
            <a:r>
              <a:rPr lang="en-US" altLang="ja-JP" sz="2200" dirty="0" err="1"/>
              <a:t>rd</a:t>
            </a:r>
            <a:r>
              <a:rPr lang="en-US" altLang="ja-JP" sz="2200" dirty="0"/>
              <a:t>]</a:t>
            </a:r>
            <a:r>
              <a:rPr lang="ja-JP" altLang="en-US" sz="2200" dirty="0"/>
              <a:t>←</a:t>
            </a:r>
            <a:r>
              <a:rPr lang="en-US" altLang="ja-JP" sz="2200" dirty="0"/>
              <a:t>x[rs1]| x[rs2]</a:t>
            </a:r>
          </a:p>
          <a:p>
            <a:pPr lvl="1" eaLnBrk="1" hangingPunct="1">
              <a:defRPr/>
            </a:pPr>
            <a:r>
              <a:rPr lang="en-US" altLang="ja-JP" sz="2200" dirty="0" err="1"/>
              <a:t>xor</a:t>
            </a:r>
            <a:r>
              <a:rPr lang="en-US" altLang="ja-JP" sz="2200" dirty="0"/>
              <a:t> rd,rs1,rs2    x[</a:t>
            </a:r>
            <a:r>
              <a:rPr lang="en-US" altLang="ja-JP" sz="2200" dirty="0" err="1"/>
              <a:t>rd</a:t>
            </a:r>
            <a:r>
              <a:rPr lang="en-US" altLang="ja-JP" sz="2200" dirty="0"/>
              <a:t>] </a:t>
            </a:r>
            <a:r>
              <a:rPr lang="ja-JP" altLang="en-US" sz="2200" dirty="0"/>
              <a:t>← </a:t>
            </a:r>
            <a:r>
              <a:rPr lang="en-US" altLang="ja-JP" sz="2200" dirty="0"/>
              <a:t>x[rs1] ^x[rs2]</a:t>
            </a:r>
          </a:p>
          <a:p>
            <a:pPr marL="474662" indent="-457200" eaLnBrk="1" hangingPunct="1">
              <a:defRPr/>
            </a:pPr>
            <a:r>
              <a:rPr lang="ja-JP" altLang="en-US" dirty="0"/>
              <a:t>加減算、論理演算、シフト、セット</a:t>
            </a:r>
            <a:r>
              <a:rPr lang="en-US" altLang="ja-JP" dirty="0"/>
              <a:t>(</a:t>
            </a:r>
            <a:r>
              <a:rPr lang="ja-JP" altLang="en-US" dirty="0"/>
              <a:t>比較）演算</a:t>
            </a:r>
            <a:endParaRPr lang="en-US" altLang="ja-JP" dirty="0"/>
          </a:p>
          <a:p>
            <a:pPr marL="344487" lvl="1" indent="0" eaLnBrk="1" hangingPunct="1">
              <a:buFont typeface="Wingdings" panose="05000000000000000000" pitchFamily="2" charset="2"/>
              <a:buNone/>
              <a:defRPr/>
            </a:pPr>
            <a:endParaRPr lang="en-US" altLang="ja-JP" sz="2200" dirty="0"/>
          </a:p>
          <a:p>
            <a:pPr marL="344487" lvl="1" indent="0" eaLnBrk="1" hangingPunct="1">
              <a:buFont typeface="Wingdings" panose="05000000000000000000" pitchFamily="2" charset="2"/>
              <a:buNone/>
              <a:defRPr/>
            </a:pPr>
            <a:endParaRPr lang="en-US" altLang="ja-JP" sz="2200" dirty="0"/>
          </a:p>
          <a:p>
            <a:pPr marL="344487" lvl="1" indent="0" eaLnBrk="1" hangingPunct="1">
              <a:buFont typeface="Wingdings" panose="05000000000000000000" pitchFamily="2" charset="2"/>
              <a:buNone/>
              <a:defRPr/>
            </a:pPr>
            <a:endParaRPr lang="en-US" altLang="ja-JP" sz="2200" dirty="0"/>
          </a:p>
          <a:p>
            <a:pPr marL="344487" lvl="1" indent="0" eaLnBrk="1" hangingPunct="1">
              <a:buFont typeface="Wingdings" panose="05000000000000000000" pitchFamily="2" charset="2"/>
              <a:buNone/>
              <a:defRPr/>
            </a:pPr>
            <a:endParaRPr lang="en-US" altLang="ja-JP" sz="2200" dirty="0"/>
          </a:p>
          <a:p>
            <a:pPr marL="344487" lvl="1" indent="0" eaLnBrk="1" hangingPunct="1">
              <a:buFont typeface="Wingdings" panose="05000000000000000000" pitchFamily="2" charset="2"/>
              <a:buNone/>
              <a:defRPr/>
            </a:pPr>
            <a:endParaRPr lang="en-US" altLang="ja-JP" sz="2200" dirty="0"/>
          </a:p>
        </p:txBody>
      </p:sp>
    </p:spTree>
    <p:extLst>
      <p:ext uri="{BB962C8B-B14F-4D97-AF65-F5344CB8AC3E}">
        <p14:creationId xmlns:p14="http://schemas.microsoft.com/office/powerpoint/2010/main" val="3332523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ext Box 2"/>
          <p:cNvSpPr txBox="1">
            <a:spLocks noChangeArrowheads="1"/>
          </p:cNvSpPr>
          <p:nvPr/>
        </p:nvSpPr>
        <p:spPr bwMode="auto">
          <a:xfrm>
            <a:off x="534828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92163" name="Text Box 3"/>
          <p:cNvSpPr txBox="1">
            <a:spLocks noChangeArrowheads="1"/>
          </p:cNvSpPr>
          <p:nvPr/>
        </p:nvSpPr>
        <p:spPr bwMode="auto">
          <a:xfrm>
            <a:off x="6140450"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92164" name="Group 4"/>
          <p:cNvGrpSpPr>
            <a:grpSpLocks/>
          </p:cNvGrpSpPr>
          <p:nvPr/>
        </p:nvGrpSpPr>
        <p:grpSpPr bwMode="auto">
          <a:xfrm>
            <a:off x="5060950" y="2354263"/>
            <a:ext cx="1655763" cy="717550"/>
            <a:chOff x="3288" y="1299"/>
            <a:chExt cx="1996" cy="953"/>
          </a:xfrm>
        </p:grpSpPr>
        <p:sp>
          <p:nvSpPr>
            <p:cNvPr id="92165"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66"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67"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68"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69"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0"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1"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92172" name="Text Box 12"/>
          <p:cNvSpPr txBox="1">
            <a:spLocks noChangeArrowheads="1"/>
          </p:cNvSpPr>
          <p:nvPr/>
        </p:nvSpPr>
        <p:spPr bwMode="auto">
          <a:xfrm>
            <a:off x="5708650" y="23415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92173" name="Text Box 13"/>
          <p:cNvSpPr txBox="1">
            <a:spLocks noChangeArrowheads="1"/>
          </p:cNvSpPr>
          <p:nvPr/>
        </p:nvSpPr>
        <p:spPr bwMode="auto">
          <a:xfrm>
            <a:off x="5351463" y="2420938"/>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92174" name="Line 14"/>
          <p:cNvSpPr>
            <a:spLocks noChangeShapeType="1"/>
          </p:cNvSpPr>
          <p:nvPr/>
        </p:nvSpPr>
        <p:spPr bwMode="auto">
          <a:xfrm flipV="1">
            <a:off x="5492750" y="3070225"/>
            <a:ext cx="0" cy="50323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5" name="Line 15"/>
          <p:cNvSpPr>
            <a:spLocks noChangeShapeType="1"/>
          </p:cNvSpPr>
          <p:nvPr/>
        </p:nvSpPr>
        <p:spPr bwMode="auto">
          <a:xfrm flipH="1" flipV="1">
            <a:off x="6356350" y="3070225"/>
            <a:ext cx="0" cy="16541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6" name="Line 16"/>
          <p:cNvSpPr>
            <a:spLocks noChangeShapeType="1"/>
          </p:cNvSpPr>
          <p:nvPr/>
        </p:nvSpPr>
        <p:spPr bwMode="auto">
          <a:xfrm flipV="1">
            <a:off x="5924550" y="1916113"/>
            <a:ext cx="0" cy="50323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7" name="Line 17"/>
          <p:cNvSpPr>
            <a:spLocks noChangeShapeType="1"/>
          </p:cNvSpPr>
          <p:nvPr/>
        </p:nvSpPr>
        <p:spPr bwMode="auto">
          <a:xfrm>
            <a:off x="3908425" y="2636838"/>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78" name="Rectangle 18"/>
          <p:cNvSpPr>
            <a:spLocks noChangeArrowheads="1"/>
          </p:cNvSpPr>
          <p:nvPr/>
        </p:nvSpPr>
        <p:spPr bwMode="auto">
          <a:xfrm>
            <a:off x="4989513" y="3571875"/>
            <a:ext cx="1008062"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79" name="Line 19"/>
          <p:cNvSpPr>
            <a:spLocks noChangeShapeType="1"/>
          </p:cNvSpPr>
          <p:nvPr/>
        </p:nvSpPr>
        <p:spPr bwMode="auto">
          <a:xfrm flipH="1">
            <a:off x="4700588" y="1916113"/>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0" name="Line 20"/>
          <p:cNvSpPr>
            <a:spLocks noChangeShapeType="1"/>
          </p:cNvSpPr>
          <p:nvPr/>
        </p:nvSpPr>
        <p:spPr bwMode="auto">
          <a:xfrm>
            <a:off x="4700588" y="1916113"/>
            <a:ext cx="0" cy="24479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1" name="Line 21"/>
          <p:cNvSpPr>
            <a:spLocks noChangeShapeType="1"/>
          </p:cNvSpPr>
          <p:nvPr/>
        </p:nvSpPr>
        <p:spPr bwMode="auto">
          <a:xfrm>
            <a:off x="4700588" y="4364038"/>
            <a:ext cx="792162" cy="15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2" name="Line 22"/>
          <p:cNvSpPr>
            <a:spLocks noChangeShapeType="1"/>
          </p:cNvSpPr>
          <p:nvPr/>
        </p:nvSpPr>
        <p:spPr bwMode="auto">
          <a:xfrm flipV="1">
            <a:off x="5492750" y="3932238"/>
            <a:ext cx="0" cy="431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3" name="Line 23"/>
          <p:cNvSpPr>
            <a:spLocks noChangeShapeType="1"/>
          </p:cNvSpPr>
          <p:nvPr/>
        </p:nvSpPr>
        <p:spPr bwMode="auto">
          <a:xfrm>
            <a:off x="4989513" y="3716338"/>
            <a:ext cx="144462"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4" name="Line 24"/>
          <p:cNvSpPr>
            <a:spLocks noChangeShapeType="1"/>
          </p:cNvSpPr>
          <p:nvPr/>
        </p:nvSpPr>
        <p:spPr bwMode="auto">
          <a:xfrm flipH="1">
            <a:off x="4989513" y="3787775"/>
            <a:ext cx="144462"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5" name="Line 25"/>
          <p:cNvSpPr>
            <a:spLocks noChangeShapeType="1"/>
          </p:cNvSpPr>
          <p:nvPr/>
        </p:nvSpPr>
        <p:spPr bwMode="auto">
          <a:xfrm>
            <a:off x="4197350" y="3787775"/>
            <a:ext cx="7921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86" name="Text Box 26"/>
          <p:cNvSpPr txBox="1">
            <a:spLocks noChangeArrowheads="1"/>
          </p:cNvSpPr>
          <p:nvPr/>
        </p:nvSpPr>
        <p:spPr bwMode="auto">
          <a:xfrm>
            <a:off x="5205413" y="3565525"/>
            <a:ext cx="374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2 </a:t>
            </a:r>
          </a:p>
        </p:txBody>
      </p:sp>
      <p:sp>
        <p:nvSpPr>
          <p:cNvPr id="92187" name="Rectangle 27"/>
          <p:cNvSpPr>
            <a:spLocks noChangeArrowheads="1"/>
          </p:cNvSpPr>
          <p:nvPr/>
        </p:nvSpPr>
        <p:spPr bwMode="auto">
          <a:xfrm>
            <a:off x="5565775"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88" name="Rectangle 28"/>
          <p:cNvSpPr>
            <a:spLocks noChangeArrowheads="1"/>
          </p:cNvSpPr>
          <p:nvPr/>
        </p:nvSpPr>
        <p:spPr bwMode="auto">
          <a:xfrm>
            <a:off x="5565775"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89" name="Rectangle 29"/>
          <p:cNvSpPr>
            <a:spLocks noChangeArrowheads="1"/>
          </p:cNvSpPr>
          <p:nvPr/>
        </p:nvSpPr>
        <p:spPr bwMode="auto">
          <a:xfrm>
            <a:off x="5565775"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90" name="Rectangle 30"/>
          <p:cNvSpPr>
            <a:spLocks noChangeArrowheads="1"/>
          </p:cNvSpPr>
          <p:nvPr/>
        </p:nvSpPr>
        <p:spPr bwMode="auto">
          <a:xfrm>
            <a:off x="5565775"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91" name="Rectangle 31"/>
          <p:cNvSpPr>
            <a:spLocks noChangeArrowheads="1"/>
          </p:cNvSpPr>
          <p:nvPr/>
        </p:nvSpPr>
        <p:spPr bwMode="auto">
          <a:xfrm>
            <a:off x="5565775"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92" name="Rectangle 32"/>
          <p:cNvSpPr>
            <a:spLocks noChangeArrowheads="1"/>
          </p:cNvSpPr>
          <p:nvPr/>
        </p:nvSpPr>
        <p:spPr bwMode="auto">
          <a:xfrm>
            <a:off x="5565775"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194" name="Line 34"/>
          <p:cNvSpPr>
            <a:spLocks noChangeShapeType="1"/>
          </p:cNvSpPr>
          <p:nvPr/>
        </p:nvSpPr>
        <p:spPr bwMode="auto">
          <a:xfrm flipV="1">
            <a:off x="7164388" y="623728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95" name="Line 35"/>
          <p:cNvSpPr>
            <a:spLocks noChangeShapeType="1"/>
          </p:cNvSpPr>
          <p:nvPr/>
        </p:nvSpPr>
        <p:spPr bwMode="auto">
          <a:xfrm>
            <a:off x="5492750" y="3357563"/>
            <a:ext cx="7191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96" name="Line 36"/>
          <p:cNvSpPr>
            <a:spLocks noChangeShapeType="1"/>
          </p:cNvSpPr>
          <p:nvPr/>
        </p:nvSpPr>
        <p:spPr bwMode="auto">
          <a:xfrm>
            <a:off x="6213475" y="3357563"/>
            <a:ext cx="0" cy="13668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97" name="Text Box 37"/>
          <p:cNvSpPr txBox="1">
            <a:spLocks noChangeArrowheads="1"/>
          </p:cNvSpPr>
          <p:nvPr/>
        </p:nvSpPr>
        <p:spPr bwMode="auto">
          <a:xfrm>
            <a:off x="5976938"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92198" name="Line 38"/>
          <p:cNvSpPr>
            <a:spLocks noChangeShapeType="1"/>
          </p:cNvSpPr>
          <p:nvPr/>
        </p:nvSpPr>
        <p:spPr bwMode="auto">
          <a:xfrm flipV="1">
            <a:off x="5853113" y="62388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199" name="Line 39"/>
          <p:cNvSpPr>
            <a:spLocks noChangeShapeType="1"/>
          </p:cNvSpPr>
          <p:nvPr/>
        </p:nvSpPr>
        <p:spPr bwMode="auto">
          <a:xfrm flipV="1">
            <a:off x="5780088" y="6094413"/>
            <a:ext cx="73025"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00" name="Line 40"/>
          <p:cNvSpPr>
            <a:spLocks noChangeShapeType="1"/>
          </p:cNvSpPr>
          <p:nvPr/>
        </p:nvSpPr>
        <p:spPr bwMode="auto">
          <a:xfrm>
            <a:off x="5853113" y="6094413"/>
            <a:ext cx="71437"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01" name="Text Box 41"/>
          <p:cNvSpPr txBox="1">
            <a:spLocks noChangeArrowheads="1"/>
          </p:cNvSpPr>
          <p:nvPr/>
        </p:nvSpPr>
        <p:spPr bwMode="auto">
          <a:xfrm>
            <a:off x="6716713" y="6491288"/>
            <a:ext cx="1168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we=0</a:t>
            </a:r>
          </a:p>
        </p:txBody>
      </p:sp>
      <p:sp>
        <p:nvSpPr>
          <p:cNvPr id="92202" name="Text Box 42"/>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92203" name="Text Box 43"/>
          <p:cNvSpPr txBox="1">
            <a:spLocks noChangeArrowheads="1"/>
          </p:cNvSpPr>
          <p:nvPr/>
        </p:nvSpPr>
        <p:spPr bwMode="auto">
          <a:xfrm>
            <a:off x="3635375" y="3567113"/>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92204" name="Text Box 44"/>
          <p:cNvSpPr txBox="1">
            <a:spLocks noChangeArrowheads="1"/>
          </p:cNvSpPr>
          <p:nvPr/>
        </p:nvSpPr>
        <p:spPr bwMode="auto">
          <a:xfrm>
            <a:off x="3836988" y="1989138"/>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com</a:t>
            </a:r>
          </a:p>
        </p:txBody>
      </p:sp>
      <p:sp>
        <p:nvSpPr>
          <p:cNvPr id="92205" name="Text Box 45"/>
          <p:cNvSpPr txBox="1">
            <a:spLocks noChangeArrowheads="1"/>
          </p:cNvSpPr>
          <p:nvPr/>
        </p:nvSpPr>
        <p:spPr bwMode="auto">
          <a:xfrm>
            <a:off x="6264275" y="141763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92206" name="Rectangle 46"/>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07" name="Rectangle 47"/>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08" name="Rectangle 48"/>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09" name="Rectangle 49"/>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10" name="Rectangle 50"/>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11" name="Rectangle 51"/>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12" name="Line 52"/>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13" name="Text Box 53"/>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92214" name="Rectangle 54"/>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15" name="Line 55"/>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16" name="Line 56"/>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17" name="Text Box 57"/>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92218" name="Line 58"/>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19" name="Line 59"/>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0" name="Line 60"/>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1" name="Line 61"/>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2" name="Oval 62"/>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92223" name="Line 63"/>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4" name="Text Box 64"/>
          <p:cNvSpPr txBox="1">
            <a:spLocks noChangeArrowheads="1"/>
          </p:cNvSpPr>
          <p:nvPr/>
        </p:nvSpPr>
        <p:spPr bwMode="auto">
          <a:xfrm>
            <a:off x="303213" y="19939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t>１</a:t>
            </a:r>
          </a:p>
        </p:txBody>
      </p:sp>
      <p:sp>
        <p:nvSpPr>
          <p:cNvPr id="92225" name="Line 65"/>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6" name="Line 66"/>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7" name="Line 67"/>
          <p:cNvSpPr>
            <a:spLocks noChangeShapeType="1"/>
          </p:cNvSpPr>
          <p:nvPr/>
        </p:nvSpPr>
        <p:spPr bwMode="auto">
          <a:xfrm>
            <a:off x="971550" y="1989138"/>
            <a:ext cx="0" cy="50323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28" name="Text Box 68"/>
          <p:cNvSpPr txBox="1">
            <a:spLocks noChangeArrowheads="1"/>
          </p:cNvSpPr>
          <p:nvPr/>
        </p:nvSpPr>
        <p:spPr bwMode="auto">
          <a:xfrm>
            <a:off x="-107950" y="2997200"/>
            <a:ext cx="50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92229" name="Line 69"/>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0" name="Line 70"/>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1" name="Text Box 71"/>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92232" name="Line 72"/>
          <p:cNvSpPr>
            <a:spLocks noChangeShapeType="1"/>
          </p:cNvSpPr>
          <p:nvPr/>
        </p:nvSpPr>
        <p:spPr bwMode="auto">
          <a:xfrm flipV="1">
            <a:off x="2195513" y="2852738"/>
            <a:ext cx="0" cy="18716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3" name="Text Box 73"/>
          <p:cNvSpPr txBox="1">
            <a:spLocks noChangeArrowheads="1"/>
          </p:cNvSpPr>
          <p:nvPr/>
        </p:nvSpPr>
        <p:spPr bwMode="auto">
          <a:xfrm>
            <a:off x="2124075" y="378301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a:t>
            </a:r>
          </a:p>
        </p:txBody>
      </p:sp>
      <p:sp>
        <p:nvSpPr>
          <p:cNvPr id="92235" name="Line 75"/>
          <p:cNvSpPr>
            <a:spLocks noChangeShapeType="1"/>
          </p:cNvSpPr>
          <p:nvPr/>
        </p:nvSpPr>
        <p:spPr bwMode="auto">
          <a:xfrm flipV="1">
            <a:off x="2195513" y="2636838"/>
            <a:ext cx="17287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6" name="Line 76"/>
          <p:cNvSpPr>
            <a:spLocks noChangeShapeType="1"/>
          </p:cNvSpPr>
          <p:nvPr/>
        </p:nvSpPr>
        <p:spPr bwMode="auto">
          <a:xfrm>
            <a:off x="2195513" y="3068638"/>
            <a:ext cx="2736850" cy="3384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7" name="Line 77"/>
          <p:cNvSpPr>
            <a:spLocks noChangeShapeType="1"/>
          </p:cNvSpPr>
          <p:nvPr/>
        </p:nvSpPr>
        <p:spPr bwMode="auto">
          <a:xfrm>
            <a:off x="4932363" y="6453188"/>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38" name="Text Box 78"/>
          <p:cNvSpPr txBox="1">
            <a:spLocks noChangeArrowheads="1"/>
          </p:cNvSpPr>
          <p:nvPr/>
        </p:nvSpPr>
        <p:spPr bwMode="auto">
          <a:xfrm>
            <a:off x="6075363" y="222250"/>
            <a:ext cx="332105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ltLang="ja-JP" b="1"/>
          </a:p>
          <a:p>
            <a:r>
              <a:rPr lang="en-US" altLang="ja-JP" b="1"/>
              <a:t> </a:t>
            </a:r>
            <a:r>
              <a:rPr lang="ja-JP" altLang="en-US" b="1"/>
              <a:t>利点：単純、オペランドが１つ</a:t>
            </a:r>
          </a:p>
          <a:p>
            <a:r>
              <a:rPr lang="ja-JP" altLang="en-US" b="1"/>
              <a:t>欠点：レジスタが１つで不便</a:t>
            </a:r>
          </a:p>
          <a:p>
            <a:r>
              <a:rPr lang="ja-JP" altLang="en-US" b="1"/>
              <a:t>メモリへのポインタができない</a:t>
            </a:r>
          </a:p>
          <a:p>
            <a:r>
              <a:rPr lang="ja-JP" altLang="en-US" b="1"/>
              <a:t>→　他の命令セットへ　　</a:t>
            </a:r>
          </a:p>
        </p:txBody>
      </p:sp>
      <p:sp>
        <p:nvSpPr>
          <p:cNvPr id="92239" name="Rectangle 79"/>
          <p:cNvSpPr>
            <a:spLocks noChangeArrowheads="1"/>
          </p:cNvSpPr>
          <p:nvPr/>
        </p:nvSpPr>
        <p:spPr bwMode="auto">
          <a:xfrm>
            <a:off x="1576388" y="4357688"/>
            <a:ext cx="177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1010 00000000</a:t>
            </a:r>
          </a:p>
        </p:txBody>
      </p:sp>
      <p:sp>
        <p:nvSpPr>
          <p:cNvPr id="92240" name="Text Box 80"/>
          <p:cNvSpPr txBox="1">
            <a:spLocks noChangeArrowheads="1"/>
          </p:cNvSpPr>
          <p:nvPr/>
        </p:nvSpPr>
        <p:spPr bwMode="auto">
          <a:xfrm>
            <a:off x="663575" y="37369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6</a:t>
            </a:r>
          </a:p>
        </p:txBody>
      </p:sp>
      <p:sp>
        <p:nvSpPr>
          <p:cNvPr id="92241" name="Text Box 81"/>
          <p:cNvSpPr txBox="1">
            <a:spLocks noChangeArrowheads="1"/>
          </p:cNvSpPr>
          <p:nvPr/>
        </p:nvSpPr>
        <p:spPr bwMode="auto">
          <a:xfrm>
            <a:off x="4476750" y="57261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a:t>
            </a:r>
          </a:p>
        </p:txBody>
      </p:sp>
      <p:sp>
        <p:nvSpPr>
          <p:cNvPr id="92242" name="Text Box 82"/>
          <p:cNvSpPr txBox="1">
            <a:spLocks noChangeArrowheads="1"/>
          </p:cNvSpPr>
          <p:nvPr/>
        </p:nvSpPr>
        <p:spPr bwMode="auto">
          <a:xfrm>
            <a:off x="3995738" y="227647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92244" name="Text Box 84"/>
          <p:cNvSpPr txBox="1">
            <a:spLocks noChangeArrowheads="1"/>
          </p:cNvSpPr>
          <p:nvPr/>
        </p:nvSpPr>
        <p:spPr bwMode="auto">
          <a:xfrm>
            <a:off x="1042988" y="1916113"/>
            <a:ext cx="3794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7</a:t>
            </a:r>
          </a:p>
        </p:txBody>
      </p:sp>
      <p:sp>
        <p:nvSpPr>
          <p:cNvPr id="92245" name="Text Box 85"/>
          <p:cNvSpPr txBox="1">
            <a:spLocks noChangeArrowheads="1"/>
          </p:cNvSpPr>
          <p:nvPr/>
        </p:nvSpPr>
        <p:spPr bwMode="auto">
          <a:xfrm>
            <a:off x="6372225" y="4646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a:t>
            </a:r>
          </a:p>
        </p:txBody>
      </p:sp>
      <p:sp>
        <p:nvSpPr>
          <p:cNvPr id="92246" name="Text Box 86"/>
          <p:cNvSpPr txBox="1">
            <a:spLocks noChangeArrowheads="1"/>
          </p:cNvSpPr>
          <p:nvPr/>
        </p:nvSpPr>
        <p:spPr bwMode="auto">
          <a:xfrm>
            <a:off x="6372225" y="48688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2</a:t>
            </a:r>
          </a:p>
        </p:txBody>
      </p:sp>
      <p:sp>
        <p:nvSpPr>
          <p:cNvPr id="92247" name="Text Box 87"/>
          <p:cNvSpPr txBox="1">
            <a:spLocks noChangeArrowheads="1"/>
          </p:cNvSpPr>
          <p:nvPr/>
        </p:nvSpPr>
        <p:spPr bwMode="auto">
          <a:xfrm>
            <a:off x="6372225" y="50847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3</a:t>
            </a:r>
          </a:p>
        </p:txBody>
      </p:sp>
      <p:sp>
        <p:nvSpPr>
          <p:cNvPr id="92248" name="Text Box 88"/>
          <p:cNvSpPr txBox="1">
            <a:spLocks noChangeArrowheads="1"/>
          </p:cNvSpPr>
          <p:nvPr/>
        </p:nvSpPr>
        <p:spPr bwMode="auto">
          <a:xfrm>
            <a:off x="6372225" y="53006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1</a:t>
            </a:r>
          </a:p>
        </p:txBody>
      </p:sp>
      <p:sp>
        <p:nvSpPr>
          <p:cNvPr id="92251" name="Line 91"/>
          <p:cNvSpPr>
            <a:spLocks noChangeShapeType="1"/>
          </p:cNvSpPr>
          <p:nvPr/>
        </p:nvSpPr>
        <p:spPr bwMode="auto">
          <a:xfrm>
            <a:off x="3563938" y="3284538"/>
            <a:ext cx="792162"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52" name="Line 92"/>
          <p:cNvSpPr>
            <a:spLocks noChangeShapeType="1"/>
          </p:cNvSpPr>
          <p:nvPr/>
        </p:nvSpPr>
        <p:spPr bwMode="auto">
          <a:xfrm flipV="1">
            <a:off x="4356100" y="36449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53" name="Text Box 93"/>
          <p:cNvSpPr txBox="1">
            <a:spLocks noChangeArrowheads="1"/>
          </p:cNvSpPr>
          <p:nvPr/>
        </p:nvSpPr>
        <p:spPr bwMode="auto">
          <a:xfrm>
            <a:off x="4005263" y="3349625"/>
            <a:ext cx="71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en=0</a:t>
            </a:r>
          </a:p>
        </p:txBody>
      </p:sp>
      <p:sp>
        <p:nvSpPr>
          <p:cNvPr id="92254" name="Rectangle 94"/>
          <p:cNvSpPr>
            <a:spLocks noChangeArrowheads="1"/>
          </p:cNvSpPr>
          <p:nvPr/>
        </p:nvSpPr>
        <p:spPr bwMode="auto">
          <a:xfrm>
            <a:off x="2987675" y="2924175"/>
            <a:ext cx="576263"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2255" name="Line 95"/>
          <p:cNvSpPr>
            <a:spLocks noChangeShapeType="1"/>
          </p:cNvSpPr>
          <p:nvPr/>
        </p:nvSpPr>
        <p:spPr bwMode="auto">
          <a:xfrm>
            <a:off x="2195513" y="3068638"/>
            <a:ext cx="792162"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58" name="Line 98"/>
          <p:cNvSpPr>
            <a:spLocks noChangeShapeType="1"/>
          </p:cNvSpPr>
          <p:nvPr/>
        </p:nvSpPr>
        <p:spPr bwMode="auto">
          <a:xfrm>
            <a:off x="827088" y="2492375"/>
            <a:ext cx="649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59" name="Line 99"/>
          <p:cNvSpPr>
            <a:spLocks noChangeShapeType="1"/>
          </p:cNvSpPr>
          <p:nvPr/>
        </p:nvSpPr>
        <p:spPr bwMode="auto">
          <a:xfrm>
            <a:off x="827088" y="2492375"/>
            <a:ext cx="144462"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0" name="Line 100"/>
          <p:cNvSpPr>
            <a:spLocks noChangeShapeType="1"/>
          </p:cNvSpPr>
          <p:nvPr/>
        </p:nvSpPr>
        <p:spPr bwMode="auto">
          <a:xfrm>
            <a:off x="971550" y="2852738"/>
            <a:ext cx="3603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1" name="Line 101"/>
          <p:cNvSpPr>
            <a:spLocks noChangeShapeType="1"/>
          </p:cNvSpPr>
          <p:nvPr/>
        </p:nvSpPr>
        <p:spPr bwMode="auto">
          <a:xfrm flipV="1">
            <a:off x="1331913" y="2492375"/>
            <a:ext cx="144462"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2" name="Line 102"/>
          <p:cNvSpPr>
            <a:spLocks noChangeShapeType="1"/>
          </p:cNvSpPr>
          <p:nvPr/>
        </p:nvSpPr>
        <p:spPr bwMode="auto">
          <a:xfrm flipV="1">
            <a:off x="3419475" y="2636838"/>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3" name="Line 103"/>
          <p:cNvSpPr>
            <a:spLocks noChangeShapeType="1"/>
          </p:cNvSpPr>
          <p:nvPr/>
        </p:nvSpPr>
        <p:spPr bwMode="auto">
          <a:xfrm flipH="1">
            <a:off x="1403350" y="2636838"/>
            <a:ext cx="20161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4" name="Line 104"/>
          <p:cNvSpPr>
            <a:spLocks noChangeShapeType="1"/>
          </p:cNvSpPr>
          <p:nvPr/>
        </p:nvSpPr>
        <p:spPr bwMode="auto">
          <a:xfrm flipH="1" flipV="1">
            <a:off x="4284663" y="3141663"/>
            <a:ext cx="12239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5" name="Oval 105"/>
          <p:cNvSpPr>
            <a:spLocks noChangeArrowheads="1"/>
          </p:cNvSpPr>
          <p:nvPr/>
        </p:nvSpPr>
        <p:spPr bwMode="auto">
          <a:xfrm>
            <a:off x="3779838" y="2995613"/>
            <a:ext cx="504825" cy="28892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b="1"/>
              <a:t>=0?</a:t>
            </a:r>
          </a:p>
        </p:txBody>
      </p:sp>
      <p:sp>
        <p:nvSpPr>
          <p:cNvPr id="92267" name="Line 107"/>
          <p:cNvSpPr>
            <a:spLocks noChangeShapeType="1"/>
          </p:cNvSpPr>
          <p:nvPr/>
        </p:nvSpPr>
        <p:spPr bwMode="auto">
          <a:xfrm flipH="1">
            <a:off x="3563938" y="3141663"/>
            <a:ext cx="215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68" name="Text Box 108"/>
          <p:cNvSpPr txBox="1">
            <a:spLocks noChangeArrowheads="1"/>
          </p:cNvSpPr>
          <p:nvPr/>
        </p:nvSpPr>
        <p:spPr bwMode="auto">
          <a:xfrm>
            <a:off x="2968625" y="2997200"/>
            <a:ext cx="66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Dec.</a:t>
            </a:r>
          </a:p>
        </p:txBody>
      </p:sp>
      <p:sp>
        <p:nvSpPr>
          <p:cNvPr id="92269" name="Line 109"/>
          <p:cNvSpPr>
            <a:spLocks noChangeShapeType="1"/>
          </p:cNvSpPr>
          <p:nvPr/>
        </p:nvSpPr>
        <p:spPr bwMode="auto">
          <a:xfrm>
            <a:off x="1116013" y="28527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70" name="Line 110"/>
          <p:cNvSpPr>
            <a:spLocks noChangeShapeType="1"/>
          </p:cNvSpPr>
          <p:nvPr/>
        </p:nvSpPr>
        <p:spPr bwMode="auto">
          <a:xfrm flipV="1">
            <a:off x="2195513" y="1700213"/>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71" name="Line 111"/>
          <p:cNvSpPr>
            <a:spLocks noChangeShapeType="1"/>
          </p:cNvSpPr>
          <p:nvPr/>
        </p:nvSpPr>
        <p:spPr bwMode="auto">
          <a:xfrm flipH="1">
            <a:off x="1331913" y="1700213"/>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72" name="Line 112"/>
          <p:cNvSpPr>
            <a:spLocks noChangeShapeType="1"/>
          </p:cNvSpPr>
          <p:nvPr/>
        </p:nvSpPr>
        <p:spPr bwMode="auto">
          <a:xfrm>
            <a:off x="1331913" y="170021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273" name="Rectangle 113"/>
          <p:cNvSpPr>
            <a:spLocks noChangeArrowheads="1"/>
          </p:cNvSpPr>
          <p:nvPr/>
        </p:nvSpPr>
        <p:spPr bwMode="auto">
          <a:xfrm>
            <a:off x="1427163" y="1341438"/>
            <a:ext cx="1200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00000000</a:t>
            </a:r>
          </a:p>
        </p:txBody>
      </p:sp>
      <p:sp>
        <p:nvSpPr>
          <p:cNvPr id="92274" name="Text Box 114"/>
          <p:cNvSpPr txBox="1">
            <a:spLocks noChangeArrowheads="1"/>
          </p:cNvSpPr>
          <p:nvPr/>
        </p:nvSpPr>
        <p:spPr bwMode="auto">
          <a:xfrm>
            <a:off x="1239838" y="857250"/>
            <a:ext cx="1022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operand</a:t>
            </a:r>
          </a:p>
        </p:txBody>
      </p:sp>
      <p:sp>
        <p:nvSpPr>
          <p:cNvPr id="92275" name="Rectangle 115"/>
          <p:cNvSpPr>
            <a:spLocks noChangeArrowheads="1"/>
          </p:cNvSpPr>
          <p:nvPr/>
        </p:nvSpPr>
        <p:spPr bwMode="auto">
          <a:xfrm>
            <a:off x="2339975" y="3068638"/>
            <a:ext cx="6969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1010</a:t>
            </a:r>
          </a:p>
        </p:txBody>
      </p:sp>
      <p:sp>
        <p:nvSpPr>
          <p:cNvPr id="92276" name="Text Box 116"/>
          <p:cNvSpPr txBox="1">
            <a:spLocks noChangeArrowheads="1"/>
          </p:cNvSpPr>
          <p:nvPr/>
        </p:nvSpPr>
        <p:spPr bwMode="auto">
          <a:xfrm>
            <a:off x="2247900" y="260350"/>
            <a:ext cx="2898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a:t>アキュムレータマシン</a:t>
            </a:r>
          </a:p>
        </p:txBody>
      </p:sp>
    </p:spTree>
    <p:extLst>
      <p:ext uri="{BB962C8B-B14F-4D97-AF65-F5344CB8AC3E}">
        <p14:creationId xmlns:p14="http://schemas.microsoft.com/office/powerpoint/2010/main" val="2304978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0"/>
            <a:ext cx="8229600" cy="1143000"/>
          </a:xfrm>
        </p:spPr>
        <p:txBody>
          <a:bodyPr/>
          <a:lstStyle/>
          <a:p>
            <a:pPr eaLnBrk="1" hangingPunct="1"/>
            <a:r>
              <a:rPr lang="ja-JP" altLang="en-US" dirty="0"/>
              <a:t>イミーディエイト命令</a:t>
            </a:r>
          </a:p>
        </p:txBody>
      </p:sp>
      <p:sp>
        <p:nvSpPr>
          <p:cNvPr id="300035" name="Rectangle 3"/>
          <p:cNvSpPr>
            <a:spLocks noGrp="1" noChangeArrowheads="1"/>
          </p:cNvSpPr>
          <p:nvPr>
            <p:ph type="body" idx="1"/>
          </p:nvPr>
        </p:nvSpPr>
        <p:spPr>
          <a:xfrm>
            <a:off x="457200" y="980728"/>
            <a:ext cx="8507288" cy="4708525"/>
          </a:xfrm>
        </p:spPr>
        <p:txBody>
          <a:bodyPr/>
          <a:lstStyle/>
          <a:p>
            <a:pPr eaLnBrk="1" hangingPunct="1">
              <a:lnSpc>
                <a:spcPct val="90000"/>
              </a:lnSpc>
              <a:defRPr/>
            </a:pPr>
            <a:r>
              <a:rPr lang="ja-JP" altLang="en-US" dirty="0"/>
              <a:t>命令コード中の数字</a:t>
            </a:r>
            <a:r>
              <a:rPr lang="en-US" altLang="ja-JP" dirty="0"/>
              <a:t>(</a:t>
            </a:r>
            <a:r>
              <a:rPr lang="ja-JP" altLang="en-US" dirty="0"/>
              <a:t>直値</a:t>
            </a:r>
            <a:r>
              <a:rPr lang="en-US" altLang="ja-JP" dirty="0" err="1"/>
              <a:t>imm</a:t>
            </a:r>
            <a:r>
              <a:rPr lang="ja-JP" altLang="en-US" dirty="0"/>
              <a:t>）がそのまま演算に使われる</a:t>
            </a:r>
            <a:endParaRPr lang="en-US" altLang="ja-JP" dirty="0"/>
          </a:p>
          <a:p>
            <a:pPr eaLnBrk="1" hangingPunct="1">
              <a:lnSpc>
                <a:spcPct val="90000"/>
              </a:lnSpc>
              <a:defRPr/>
            </a:pPr>
            <a:r>
              <a:rPr lang="ja-JP" altLang="en-US" dirty="0"/>
              <a:t>直値は</a:t>
            </a:r>
            <a:r>
              <a:rPr lang="en-US" altLang="ja-JP" dirty="0"/>
              <a:t>12</a:t>
            </a:r>
            <a:r>
              <a:rPr lang="ja-JP" altLang="en-US" dirty="0"/>
              <a:t>ビットの符号付き（ディスプレースメントと同じ）</a:t>
            </a:r>
          </a:p>
          <a:p>
            <a:pPr lvl="1" eaLnBrk="1" hangingPunct="1">
              <a:lnSpc>
                <a:spcPct val="90000"/>
              </a:lnSpc>
              <a:buFont typeface="Wingdings" panose="05000000000000000000" pitchFamily="2" charset="2"/>
              <a:buNone/>
              <a:defRPr/>
            </a:pPr>
            <a:r>
              <a:rPr lang="en-US" altLang="ja-JP" dirty="0" err="1"/>
              <a:t>addi</a:t>
            </a:r>
            <a:r>
              <a:rPr lang="en-US" altLang="ja-JP" dirty="0"/>
              <a:t> rd,rs1,imm   x[</a:t>
            </a:r>
            <a:r>
              <a:rPr lang="en-US" altLang="ja-JP" dirty="0" err="1"/>
              <a:t>rd</a:t>
            </a:r>
            <a:r>
              <a:rPr lang="en-US" altLang="ja-JP" dirty="0"/>
              <a:t>]</a:t>
            </a:r>
            <a:r>
              <a:rPr lang="ja-JP" altLang="en-US" dirty="0"/>
              <a:t>←</a:t>
            </a:r>
            <a:r>
              <a:rPr lang="en-US" altLang="ja-JP" dirty="0"/>
              <a:t>x[rs1]+imm</a:t>
            </a:r>
          </a:p>
          <a:p>
            <a:pPr marL="344487" lvl="1" indent="0" eaLnBrk="1" hangingPunct="1">
              <a:lnSpc>
                <a:spcPct val="90000"/>
              </a:lnSpc>
              <a:buFont typeface="Wingdings" panose="05000000000000000000" pitchFamily="2" charset="2"/>
              <a:buNone/>
              <a:defRPr/>
            </a:pPr>
            <a:r>
              <a:rPr lang="en-US" altLang="ja-JP" dirty="0"/>
              <a:t> </a:t>
            </a:r>
            <a:r>
              <a:rPr lang="en-US" altLang="ja-JP" dirty="0" err="1"/>
              <a:t>addi</a:t>
            </a:r>
            <a:r>
              <a:rPr lang="en-US" altLang="ja-JP" dirty="0"/>
              <a:t> x3,x4,5   x3</a:t>
            </a:r>
            <a:r>
              <a:rPr lang="ja-JP" altLang="en-US" dirty="0"/>
              <a:t>←</a:t>
            </a:r>
            <a:r>
              <a:rPr lang="en-US" altLang="ja-JP" dirty="0"/>
              <a:t>x4+5</a:t>
            </a:r>
          </a:p>
          <a:p>
            <a:pPr marL="344487" lvl="1" indent="0" eaLnBrk="1" hangingPunct="1">
              <a:lnSpc>
                <a:spcPct val="90000"/>
              </a:lnSpc>
              <a:buFont typeface="Wingdings" panose="05000000000000000000" pitchFamily="2" charset="2"/>
              <a:buNone/>
              <a:defRPr/>
            </a:pPr>
            <a:endParaRPr lang="en-US" altLang="ja-JP" dirty="0"/>
          </a:p>
          <a:p>
            <a:pPr marL="744537" lvl="2" indent="0" eaLnBrk="1" hangingPunct="1">
              <a:lnSpc>
                <a:spcPct val="90000"/>
              </a:lnSpc>
              <a:buFont typeface="Wingdings" panose="05000000000000000000" pitchFamily="2" charset="2"/>
              <a:buNone/>
              <a:defRPr/>
            </a:pPr>
            <a:r>
              <a:rPr lang="ja-JP" altLang="en-US" dirty="0"/>
              <a:t>頭に</a:t>
            </a:r>
            <a:r>
              <a:rPr lang="en-US" altLang="ja-JP" dirty="0"/>
              <a:t>0x</a:t>
            </a:r>
            <a:r>
              <a:rPr lang="ja-JP" altLang="en-US" dirty="0"/>
              <a:t>を付けると</a:t>
            </a:r>
            <a:r>
              <a:rPr lang="en-US" altLang="ja-JP" dirty="0"/>
              <a:t>16</a:t>
            </a:r>
            <a:r>
              <a:rPr lang="ja-JP" altLang="en-US" dirty="0"/>
              <a:t>進数としてアセンブラが扱ってくれる</a:t>
            </a:r>
            <a:endParaRPr lang="en-US" altLang="ja-JP" dirty="0"/>
          </a:p>
          <a:p>
            <a:pPr marL="401637" indent="-457200" eaLnBrk="1" hangingPunct="1">
              <a:lnSpc>
                <a:spcPct val="90000"/>
              </a:lnSpc>
              <a:defRPr/>
            </a:pPr>
            <a:r>
              <a:rPr lang="en-US" altLang="ja-JP" dirty="0"/>
              <a:t>12</a:t>
            </a:r>
            <a:r>
              <a:rPr lang="ja-JP" altLang="en-US" dirty="0"/>
              <a:t>ビットを</a:t>
            </a:r>
            <a:r>
              <a:rPr lang="en-US" altLang="ja-JP" dirty="0"/>
              <a:t>32</a:t>
            </a:r>
            <a:r>
              <a:rPr lang="ja-JP" altLang="en-US" dirty="0"/>
              <a:t>ビットに拡張して演算する。</a:t>
            </a:r>
            <a:endParaRPr lang="en-US" altLang="ja-JP" dirty="0"/>
          </a:p>
          <a:p>
            <a:pPr marL="801687" lvl="1" indent="-457200" eaLnBrk="1" hangingPunct="1">
              <a:lnSpc>
                <a:spcPct val="90000"/>
              </a:lnSpc>
              <a:defRPr/>
            </a:pPr>
            <a:r>
              <a:rPr lang="ja-JP" altLang="en-US" dirty="0"/>
              <a:t>算術演算、論理演算：いずれも符号拡張</a:t>
            </a:r>
            <a:endParaRPr lang="en-US" altLang="ja-JP" dirty="0"/>
          </a:p>
          <a:p>
            <a:pPr marL="801687" lvl="1" indent="-457200" eaLnBrk="1" hangingPunct="1">
              <a:lnSpc>
                <a:spcPct val="90000"/>
              </a:lnSpc>
              <a:defRPr/>
            </a:pPr>
            <a:r>
              <a:rPr lang="en-US" altLang="ja-JP" dirty="0" err="1"/>
              <a:t>subi</a:t>
            </a:r>
            <a:r>
              <a:rPr lang="ja-JP" altLang="en-US" dirty="0"/>
              <a:t>は存在しない→マイナスの数を足せばよい</a:t>
            </a:r>
            <a:endParaRPr lang="en-US" altLang="ja-JP" dirty="0"/>
          </a:p>
          <a:p>
            <a:pPr lvl="1" eaLnBrk="1" hangingPunct="1">
              <a:lnSpc>
                <a:spcPct val="90000"/>
              </a:lnSpc>
              <a:defRPr/>
            </a:pPr>
            <a:endParaRPr lang="en-US" altLang="ja-JP" dirty="0"/>
          </a:p>
        </p:txBody>
      </p:sp>
    </p:spTree>
    <p:extLst>
      <p:ext uri="{BB962C8B-B14F-4D97-AF65-F5344CB8AC3E}">
        <p14:creationId xmlns:p14="http://schemas.microsoft.com/office/powerpoint/2010/main" val="2493544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a:t>符号拡張とゼロ拡張</a:t>
            </a:r>
          </a:p>
        </p:txBody>
      </p:sp>
      <p:sp>
        <p:nvSpPr>
          <p:cNvPr id="15363" name="Rectangle 3"/>
          <p:cNvSpPr>
            <a:spLocks noGrp="1" noChangeArrowheads="1"/>
          </p:cNvSpPr>
          <p:nvPr>
            <p:ph type="body" idx="1"/>
          </p:nvPr>
        </p:nvSpPr>
        <p:spPr>
          <a:xfrm>
            <a:off x="361950" y="1162050"/>
            <a:ext cx="8229600" cy="3484563"/>
          </a:xfrm>
        </p:spPr>
        <p:txBody>
          <a:bodyPr/>
          <a:lstStyle/>
          <a:p>
            <a:pPr eaLnBrk="1" hangingPunct="1">
              <a:lnSpc>
                <a:spcPct val="90000"/>
              </a:lnSpc>
            </a:pPr>
            <a:r>
              <a:rPr lang="ja-JP" altLang="en-US" dirty="0"/>
              <a:t>短いサイズに入れたデータの桁数を増やす場合：</a:t>
            </a:r>
            <a:r>
              <a:rPr lang="en-US" altLang="ja-JP" dirty="0"/>
              <a:t>RISC-V</a:t>
            </a:r>
            <a:r>
              <a:rPr lang="ja-JP" altLang="en-US" dirty="0"/>
              <a:t>では</a:t>
            </a:r>
            <a:r>
              <a:rPr lang="en-US" altLang="ja-JP" dirty="0"/>
              <a:t>12</a:t>
            </a:r>
            <a:r>
              <a:rPr lang="ja-JP" altLang="en-US" dirty="0"/>
              <a:t>ビット→</a:t>
            </a:r>
            <a:r>
              <a:rPr lang="en-US" altLang="ja-JP" dirty="0"/>
              <a:t>32</a:t>
            </a:r>
            <a:r>
              <a:rPr lang="ja-JP" altLang="en-US" dirty="0"/>
              <a:t>ビット</a:t>
            </a:r>
            <a:endParaRPr lang="en-US" altLang="ja-JP" dirty="0"/>
          </a:p>
          <a:p>
            <a:pPr lvl="1" eaLnBrk="1" hangingPunct="1">
              <a:lnSpc>
                <a:spcPct val="90000"/>
              </a:lnSpc>
            </a:pPr>
            <a:r>
              <a:rPr lang="ja-JP" altLang="en-US" dirty="0"/>
              <a:t>ここでは</a:t>
            </a:r>
            <a:r>
              <a:rPr lang="en-US" altLang="ja-JP" dirty="0"/>
              <a:t>8</a:t>
            </a:r>
            <a:r>
              <a:rPr lang="ja-JP" altLang="en-US" dirty="0"/>
              <a:t>ビット→</a:t>
            </a:r>
            <a:r>
              <a:rPr lang="en-US" altLang="ja-JP" dirty="0"/>
              <a:t>16</a:t>
            </a:r>
            <a:r>
              <a:rPr lang="ja-JP" altLang="en-US" dirty="0"/>
              <a:t>ビットで解説</a:t>
            </a:r>
          </a:p>
          <a:p>
            <a:pPr eaLnBrk="1" hangingPunct="1">
              <a:lnSpc>
                <a:spcPct val="90000"/>
              </a:lnSpc>
            </a:pPr>
            <a:r>
              <a:rPr lang="ja-JP" altLang="en-US" dirty="0"/>
              <a:t>符号を考えて増やすのが符号拡張</a:t>
            </a:r>
          </a:p>
          <a:p>
            <a:pPr lvl="1" eaLnBrk="1" hangingPunct="1">
              <a:lnSpc>
                <a:spcPct val="90000"/>
              </a:lnSpc>
            </a:pPr>
            <a:r>
              <a:rPr lang="ja-JP" altLang="en-US" dirty="0"/>
              <a:t>一番上の符号ビットを複製して必要な桁数に拡張する</a:t>
            </a:r>
          </a:p>
          <a:p>
            <a:pPr eaLnBrk="1" hangingPunct="1">
              <a:lnSpc>
                <a:spcPct val="90000"/>
              </a:lnSpc>
            </a:pPr>
            <a:r>
              <a:rPr lang="ja-JP" altLang="en-US" dirty="0"/>
              <a:t>考えないのがゼロ拡張</a:t>
            </a:r>
          </a:p>
          <a:p>
            <a:pPr lvl="1" eaLnBrk="1" hangingPunct="1">
              <a:lnSpc>
                <a:spcPct val="90000"/>
              </a:lnSpc>
            </a:pPr>
            <a:r>
              <a:rPr lang="ja-JP" altLang="en-US" dirty="0"/>
              <a:t>単純に</a:t>
            </a:r>
            <a:r>
              <a:rPr lang="en-US" altLang="ja-JP" dirty="0"/>
              <a:t>0</a:t>
            </a:r>
            <a:r>
              <a:rPr lang="ja-JP" altLang="en-US" dirty="0"/>
              <a:t>を入れる　</a:t>
            </a:r>
          </a:p>
        </p:txBody>
      </p:sp>
      <p:sp>
        <p:nvSpPr>
          <p:cNvPr id="15364" name="Text Box 4"/>
          <p:cNvSpPr txBox="1">
            <a:spLocks noChangeArrowheads="1"/>
          </p:cNvSpPr>
          <p:nvPr/>
        </p:nvSpPr>
        <p:spPr bwMode="auto">
          <a:xfrm>
            <a:off x="879475" y="5248275"/>
            <a:ext cx="35972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11111100</a:t>
            </a:r>
            <a:r>
              <a:rPr lang="ja-JP" altLang="en-US" sz="1800" b="1"/>
              <a:t>　（符号付だとマイナス</a:t>
            </a:r>
            <a:r>
              <a:rPr lang="en-US" altLang="ja-JP" sz="1800" b="1"/>
              <a:t>4</a:t>
            </a:r>
            <a:r>
              <a:rPr lang="ja-JP" altLang="en-US" sz="1800" b="1"/>
              <a:t>）</a:t>
            </a:r>
          </a:p>
        </p:txBody>
      </p:sp>
      <p:sp>
        <p:nvSpPr>
          <p:cNvPr id="15365" name="Line 5"/>
          <p:cNvSpPr>
            <a:spLocks noChangeShapeType="1"/>
          </p:cNvSpPr>
          <p:nvPr/>
        </p:nvSpPr>
        <p:spPr bwMode="auto">
          <a:xfrm>
            <a:off x="4572000" y="544512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6" name="Text Box 6"/>
          <p:cNvSpPr txBox="1">
            <a:spLocks noChangeArrowheads="1"/>
          </p:cNvSpPr>
          <p:nvPr/>
        </p:nvSpPr>
        <p:spPr bwMode="auto">
          <a:xfrm>
            <a:off x="5272088" y="5248275"/>
            <a:ext cx="36798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1111111111111100</a:t>
            </a:r>
            <a:r>
              <a:rPr lang="ja-JP" altLang="en-US" sz="1800" b="1"/>
              <a:t>　　</a:t>
            </a:r>
            <a:r>
              <a:rPr lang="en-US" altLang="ja-JP" sz="1800" b="1"/>
              <a:t>16</a:t>
            </a:r>
            <a:r>
              <a:rPr lang="ja-JP" altLang="en-US" sz="1800" b="1"/>
              <a:t>ビットでも</a:t>
            </a:r>
          </a:p>
          <a:p>
            <a:pPr eaLnBrk="1" hangingPunct="1">
              <a:spcBef>
                <a:spcPct val="0"/>
              </a:spcBef>
              <a:buFontTx/>
              <a:buNone/>
            </a:pPr>
            <a:r>
              <a:rPr lang="ja-JP" altLang="en-US" sz="1800" b="1"/>
              <a:t>　　　　　　　　　　　　　　　　－</a:t>
            </a:r>
            <a:r>
              <a:rPr lang="en-US" altLang="ja-JP" sz="1800" b="1"/>
              <a:t>4</a:t>
            </a:r>
          </a:p>
        </p:txBody>
      </p:sp>
      <p:sp>
        <p:nvSpPr>
          <p:cNvPr id="15367" name="Text Box 7"/>
          <p:cNvSpPr txBox="1">
            <a:spLocks noChangeArrowheads="1"/>
          </p:cNvSpPr>
          <p:nvPr/>
        </p:nvSpPr>
        <p:spPr bwMode="auto">
          <a:xfrm>
            <a:off x="4335463" y="4862513"/>
            <a:ext cx="20812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16</a:t>
            </a:r>
            <a:r>
              <a:rPr lang="ja-JP" altLang="en-US" sz="1800"/>
              <a:t>ビットに符号拡張</a:t>
            </a:r>
          </a:p>
        </p:txBody>
      </p:sp>
      <p:sp>
        <p:nvSpPr>
          <p:cNvPr id="15368" name="Line 8"/>
          <p:cNvSpPr>
            <a:spLocks noChangeShapeType="1"/>
          </p:cNvSpPr>
          <p:nvPr/>
        </p:nvSpPr>
        <p:spPr bwMode="auto">
          <a:xfrm>
            <a:off x="4427538" y="5589588"/>
            <a:ext cx="64928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69" name="Text Box 9"/>
          <p:cNvSpPr txBox="1">
            <a:spLocks noChangeArrowheads="1"/>
          </p:cNvSpPr>
          <p:nvPr/>
        </p:nvSpPr>
        <p:spPr bwMode="auto">
          <a:xfrm>
            <a:off x="2700338" y="5876925"/>
            <a:ext cx="20462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16</a:t>
            </a:r>
            <a:r>
              <a:rPr lang="ja-JP" altLang="en-US" sz="1800"/>
              <a:t>ビットにゼロ拡張</a:t>
            </a:r>
          </a:p>
        </p:txBody>
      </p:sp>
      <p:sp>
        <p:nvSpPr>
          <p:cNvPr id="15370" name="Text Box 10"/>
          <p:cNvSpPr txBox="1">
            <a:spLocks noChangeArrowheads="1"/>
          </p:cNvSpPr>
          <p:nvPr/>
        </p:nvSpPr>
        <p:spPr bwMode="auto">
          <a:xfrm>
            <a:off x="5148263" y="5949950"/>
            <a:ext cx="397827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0000000011111100</a:t>
            </a:r>
            <a:r>
              <a:rPr lang="ja-JP" altLang="en-US" sz="1800" b="1"/>
              <a:t>　　　符号付ならば</a:t>
            </a:r>
          </a:p>
          <a:p>
            <a:pPr eaLnBrk="1" hangingPunct="1">
              <a:spcBef>
                <a:spcPct val="0"/>
              </a:spcBef>
              <a:buFontTx/>
              <a:buNone/>
            </a:pPr>
            <a:r>
              <a:rPr lang="ja-JP" altLang="en-US" sz="1800" b="1"/>
              <a:t>　　　　　　　　　　　　　　　　</a:t>
            </a:r>
            <a:r>
              <a:rPr lang="en-US" altLang="ja-JP" sz="1800" b="1"/>
              <a:t>252</a:t>
            </a:r>
          </a:p>
          <a:p>
            <a:pPr eaLnBrk="1" hangingPunct="1">
              <a:spcBef>
                <a:spcPct val="0"/>
              </a:spcBef>
              <a:buFontTx/>
              <a:buNone/>
            </a:pPr>
            <a:r>
              <a:rPr lang="ja-JP" altLang="en-US" sz="1800" b="1"/>
              <a:t>　　　　　　　　　　　　　　　　</a:t>
            </a:r>
          </a:p>
        </p:txBody>
      </p:sp>
    </p:spTree>
    <p:extLst>
      <p:ext uri="{BB962C8B-B14F-4D97-AF65-F5344CB8AC3E}">
        <p14:creationId xmlns:p14="http://schemas.microsoft.com/office/powerpoint/2010/main" val="4146378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a:t>RV32I</a:t>
            </a:r>
            <a:r>
              <a:rPr lang="ja-JP" altLang="en-US" dirty="0"/>
              <a:t>の基本演算</a:t>
            </a:r>
          </a:p>
        </p:txBody>
      </p:sp>
      <p:sp>
        <p:nvSpPr>
          <p:cNvPr id="5123" name="Rectangle 3"/>
          <p:cNvSpPr>
            <a:spLocks noGrp="1" noChangeArrowheads="1"/>
          </p:cNvSpPr>
          <p:nvPr>
            <p:ph type="body" idx="1"/>
          </p:nvPr>
        </p:nvSpPr>
        <p:spPr/>
        <p:txBody>
          <a:bodyPr/>
          <a:lstStyle/>
          <a:p>
            <a:pPr eaLnBrk="1" hangingPunct="1"/>
            <a:r>
              <a:rPr lang="en-US" altLang="ja-JP" dirty="0"/>
              <a:t>RV32I</a:t>
            </a:r>
            <a:r>
              <a:rPr lang="ja-JP" altLang="en-US" dirty="0"/>
              <a:t>での基本演算は、整数演算、論理演算、シフト</a:t>
            </a:r>
            <a:endParaRPr lang="en-US" altLang="ja-JP" dirty="0"/>
          </a:p>
          <a:p>
            <a:pPr eaLnBrk="1" hangingPunct="1"/>
            <a:r>
              <a:rPr lang="ja-JP" altLang="en-US" dirty="0"/>
              <a:t>レジスタ間演算命令、イミーディエイト命令は統一されている（</a:t>
            </a:r>
            <a:r>
              <a:rPr lang="en-US" altLang="ja-JP" dirty="0"/>
              <a:t>sub</a:t>
            </a:r>
            <a:r>
              <a:rPr lang="ja-JP" altLang="en-US" dirty="0"/>
              <a:t>は別：</a:t>
            </a:r>
            <a:r>
              <a:rPr lang="en-US" altLang="ja-JP" dirty="0"/>
              <a:t>funct3</a:t>
            </a:r>
            <a:r>
              <a:rPr lang="ja-JP" altLang="en-US" dirty="0"/>
              <a:t>も同じ）</a:t>
            </a:r>
            <a:endParaRPr lang="en-US" altLang="ja-JP" dirty="0"/>
          </a:p>
          <a:p>
            <a:pPr eaLnBrk="1" hangingPunct="1"/>
            <a:r>
              <a:rPr lang="ja-JP" altLang="en-US" dirty="0"/>
              <a:t>乗算と除算は</a:t>
            </a:r>
            <a:r>
              <a:rPr lang="en-US" altLang="ja-JP" dirty="0"/>
              <a:t>RV32M</a:t>
            </a:r>
            <a:r>
              <a:rPr lang="ja-JP" altLang="en-US" dirty="0"/>
              <a:t>で定義される</a:t>
            </a:r>
            <a:endParaRPr lang="en-US" altLang="ja-JP" dirty="0"/>
          </a:p>
          <a:p>
            <a:pPr eaLnBrk="1" hangingPunct="1"/>
            <a:r>
              <a:rPr lang="ja-JP" altLang="en-US" dirty="0"/>
              <a:t>浮動小数点数は</a:t>
            </a:r>
            <a:r>
              <a:rPr lang="en-US" altLang="ja-JP" dirty="0"/>
              <a:t>RV32F</a:t>
            </a:r>
            <a:r>
              <a:rPr lang="ja-JP" altLang="en-US" dirty="0"/>
              <a:t>、</a:t>
            </a:r>
            <a:r>
              <a:rPr lang="en-US" altLang="ja-JP" dirty="0"/>
              <a:t>RV32D</a:t>
            </a:r>
            <a:r>
              <a:rPr lang="ja-JP" altLang="en-US" dirty="0"/>
              <a:t>で定義される</a:t>
            </a:r>
            <a:endParaRPr lang="en-US" altLang="ja-JP" dirty="0"/>
          </a:p>
        </p:txBody>
      </p:sp>
    </p:spTree>
    <p:extLst>
      <p:ext uri="{BB962C8B-B14F-4D97-AF65-F5344CB8AC3E}">
        <p14:creationId xmlns:p14="http://schemas.microsoft.com/office/powerpoint/2010/main" val="1380879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1143000"/>
          </a:xfrm>
        </p:spPr>
        <p:txBody>
          <a:bodyPr/>
          <a:lstStyle/>
          <a:p>
            <a:pPr eaLnBrk="1" hangingPunct="1"/>
            <a:r>
              <a:rPr lang="ja-JP" altLang="en-US" dirty="0"/>
              <a:t>論理演算</a:t>
            </a:r>
            <a:endParaRPr lang="en-US" altLang="ja-JP" dirty="0"/>
          </a:p>
        </p:txBody>
      </p:sp>
      <p:sp>
        <p:nvSpPr>
          <p:cNvPr id="7171" name="Rectangle 3"/>
          <p:cNvSpPr>
            <a:spLocks noGrp="1" noChangeArrowheads="1"/>
          </p:cNvSpPr>
          <p:nvPr>
            <p:ph type="body" idx="1"/>
          </p:nvPr>
        </p:nvSpPr>
        <p:spPr>
          <a:xfrm>
            <a:off x="474639" y="980728"/>
            <a:ext cx="8229600" cy="4525963"/>
          </a:xfrm>
        </p:spPr>
        <p:txBody>
          <a:bodyPr/>
          <a:lstStyle/>
          <a:p>
            <a:pPr eaLnBrk="1" hangingPunct="1">
              <a:lnSpc>
                <a:spcPct val="90000"/>
              </a:lnSpc>
            </a:pPr>
            <a:r>
              <a:rPr lang="ja-JP" altLang="en-US" dirty="0"/>
              <a:t>論理積（</a:t>
            </a:r>
            <a:r>
              <a:rPr lang="en-US" altLang="ja-JP" dirty="0"/>
              <a:t>and, </a:t>
            </a:r>
            <a:r>
              <a:rPr lang="en-US" altLang="ja-JP" dirty="0" err="1"/>
              <a:t>andi</a:t>
            </a:r>
            <a:r>
              <a:rPr lang="ja-JP" altLang="en-US" dirty="0"/>
              <a:t>）　　＆</a:t>
            </a:r>
          </a:p>
          <a:p>
            <a:pPr lvl="1" eaLnBrk="1" hangingPunct="1">
              <a:lnSpc>
                <a:spcPct val="90000"/>
              </a:lnSpc>
            </a:pPr>
            <a:r>
              <a:rPr lang="en-US" altLang="ja-JP" dirty="0"/>
              <a:t>0&amp;0=0, 1&amp;0=0, 0&amp;1=0, 1&amp;1=1</a:t>
            </a:r>
          </a:p>
          <a:p>
            <a:pPr lvl="1" eaLnBrk="1" hangingPunct="1">
              <a:lnSpc>
                <a:spcPct val="90000"/>
              </a:lnSpc>
            </a:pPr>
            <a:r>
              <a:rPr lang="ja-JP" altLang="en-US" dirty="0"/>
              <a:t>レジスタの対応するビット間の演算となる</a:t>
            </a:r>
          </a:p>
          <a:p>
            <a:pPr lvl="2" eaLnBrk="1" hangingPunct="1">
              <a:lnSpc>
                <a:spcPct val="90000"/>
              </a:lnSpc>
            </a:pPr>
            <a:r>
              <a:rPr lang="ja-JP" altLang="en-US" dirty="0"/>
              <a:t>例） </a:t>
            </a:r>
            <a:r>
              <a:rPr lang="en-US" altLang="ja-JP" dirty="0"/>
              <a:t>1011 &amp; 1101 = 1001</a:t>
            </a:r>
          </a:p>
          <a:p>
            <a:pPr lvl="2" eaLnBrk="1" hangingPunct="1">
              <a:lnSpc>
                <a:spcPct val="90000"/>
              </a:lnSpc>
            </a:pPr>
            <a:r>
              <a:rPr lang="en-US" altLang="ja-JP" dirty="0"/>
              <a:t>1</a:t>
            </a:r>
            <a:r>
              <a:rPr lang="ja-JP" altLang="en-US" dirty="0" err="1"/>
              <a:t>を検</a:t>
            </a:r>
            <a:r>
              <a:rPr lang="ja-JP" altLang="en-US" dirty="0"/>
              <a:t>出するマスク操作に良く用いる</a:t>
            </a:r>
          </a:p>
          <a:p>
            <a:pPr eaLnBrk="1" hangingPunct="1">
              <a:lnSpc>
                <a:spcPct val="90000"/>
              </a:lnSpc>
            </a:pPr>
            <a:r>
              <a:rPr lang="ja-JP" altLang="en-US" dirty="0"/>
              <a:t>論理和（</a:t>
            </a:r>
            <a:r>
              <a:rPr lang="en-US" altLang="ja-JP" dirty="0"/>
              <a:t>or, </a:t>
            </a:r>
            <a:r>
              <a:rPr lang="en-US" altLang="ja-JP" dirty="0" err="1"/>
              <a:t>ori</a:t>
            </a:r>
            <a:r>
              <a:rPr lang="ja-JP" altLang="en-US" dirty="0"/>
              <a:t>）　　｜</a:t>
            </a:r>
          </a:p>
          <a:p>
            <a:pPr lvl="1" eaLnBrk="1" hangingPunct="1">
              <a:lnSpc>
                <a:spcPct val="90000"/>
              </a:lnSpc>
            </a:pPr>
            <a:r>
              <a:rPr lang="en-US" altLang="ja-JP" dirty="0"/>
              <a:t>0|0=0, 1|0=1, 0|1=1, 1|1=1</a:t>
            </a:r>
            <a:endParaRPr lang="ja-JP" altLang="en-US" dirty="0"/>
          </a:p>
          <a:p>
            <a:pPr lvl="2" eaLnBrk="1" hangingPunct="1">
              <a:lnSpc>
                <a:spcPct val="90000"/>
              </a:lnSpc>
            </a:pPr>
            <a:r>
              <a:rPr lang="ja-JP" altLang="en-US" dirty="0"/>
              <a:t>例） </a:t>
            </a:r>
            <a:r>
              <a:rPr lang="en-US" altLang="ja-JP" dirty="0"/>
              <a:t>1001 | 1101 = 1101</a:t>
            </a:r>
          </a:p>
          <a:p>
            <a:pPr eaLnBrk="1" hangingPunct="1">
              <a:lnSpc>
                <a:spcPct val="90000"/>
              </a:lnSpc>
            </a:pPr>
            <a:r>
              <a:rPr lang="ja-JP" altLang="en-US" dirty="0"/>
              <a:t>排他的論理和（</a:t>
            </a:r>
            <a:r>
              <a:rPr lang="en-US" altLang="ja-JP" dirty="0" err="1"/>
              <a:t>xor</a:t>
            </a:r>
            <a:r>
              <a:rPr lang="en-US" altLang="ja-JP" dirty="0"/>
              <a:t>, </a:t>
            </a:r>
            <a:r>
              <a:rPr lang="en-US" altLang="ja-JP" dirty="0" err="1"/>
              <a:t>xori</a:t>
            </a:r>
            <a:r>
              <a:rPr lang="ja-JP" altLang="en-US" dirty="0"/>
              <a:t>）　　</a:t>
            </a:r>
            <a:r>
              <a:rPr lang="en-US" altLang="ja-JP" dirty="0"/>
              <a:t>^</a:t>
            </a:r>
            <a:endParaRPr lang="ja-JP" altLang="en-US" dirty="0"/>
          </a:p>
          <a:p>
            <a:pPr lvl="1" eaLnBrk="1" hangingPunct="1">
              <a:lnSpc>
                <a:spcPct val="90000"/>
              </a:lnSpc>
            </a:pPr>
            <a:r>
              <a:rPr lang="en-US" altLang="ja-JP" dirty="0"/>
              <a:t>0^0=0, 1^0=1, 0^1=1, 1^1=0</a:t>
            </a:r>
            <a:endParaRPr lang="ja-JP" altLang="en-US" dirty="0"/>
          </a:p>
          <a:p>
            <a:pPr lvl="2" eaLnBrk="1" hangingPunct="1">
              <a:lnSpc>
                <a:spcPct val="90000"/>
              </a:lnSpc>
            </a:pPr>
            <a:r>
              <a:rPr lang="ja-JP" altLang="en-US" dirty="0"/>
              <a:t>例） </a:t>
            </a:r>
            <a:r>
              <a:rPr lang="en-US" altLang="ja-JP" dirty="0"/>
              <a:t>1001 ^ 1101 = 0100</a:t>
            </a:r>
          </a:p>
          <a:p>
            <a:pPr eaLnBrk="1" hangingPunct="1">
              <a:lnSpc>
                <a:spcPct val="90000"/>
              </a:lnSpc>
            </a:pPr>
            <a:endParaRPr lang="en-US" altLang="ja-JP" dirty="0"/>
          </a:p>
          <a:p>
            <a:pPr lvl="2" eaLnBrk="1" hangingPunct="1">
              <a:lnSpc>
                <a:spcPct val="90000"/>
              </a:lnSpc>
              <a:buFontTx/>
              <a:buNone/>
            </a:pPr>
            <a:endParaRPr lang="en-US" altLang="ja-JP" dirty="0"/>
          </a:p>
          <a:p>
            <a:pPr eaLnBrk="1" hangingPunct="1">
              <a:lnSpc>
                <a:spcPct val="90000"/>
              </a:lnSpc>
            </a:pPr>
            <a:endParaRPr lang="en-US" altLang="ja-JP" dirty="0"/>
          </a:p>
          <a:p>
            <a:pPr eaLnBrk="1" hangingPunct="1">
              <a:lnSpc>
                <a:spcPct val="90000"/>
              </a:lnSpc>
            </a:pPr>
            <a:endParaRPr lang="en-US" altLang="ja-JP" dirty="0"/>
          </a:p>
          <a:p>
            <a:pPr eaLnBrk="1" hangingPunct="1">
              <a:lnSpc>
                <a:spcPct val="90000"/>
              </a:lnSpc>
              <a:buFontTx/>
              <a:buNone/>
            </a:pPr>
            <a:endParaRPr lang="en-US" altLang="ja-JP" dirty="0"/>
          </a:p>
        </p:txBody>
      </p:sp>
    </p:spTree>
    <p:extLst>
      <p:ext uri="{BB962C8B-B14F-4D97-AF65-F5344CB8AC3E}">
        <p14:creationId xmlns:p14="http://schemas.microsoft.com/office/powerpoint/2010/main" val="1328628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a:t>シフト（論理シフト）</a:t>
            </a:r>
          </a:p>
        </p:txBody>
      </p:sp>
      <p:sp>
        <p:nvSpPr>
          <p:cNvPr id="9219" name="Rectangle 3"/>
          <p:cNvSpPr>
            <a:spLocks noGrp="1" noChangeArrowheads="1"/>
          </p:cNvSpPr>
          <p:nvPr>
            <p:ph type="body" idx="1"/>
          </p:nvPr>
        </p:nvSpPr>
        <p:spPr>
          <a:xfrm>
            <a:off x="430989" y="1052736"/>
            <a:ext cx="8229600" cy="4530725"/>
          </a:xfrm>
        </p:spPr>
        <p:txBody>
          <a:bodyPr/>
          <a:lstStyle/>
          <a:p>
            <a:pPr eaLnBrk="1" hangingPunct="1"/>
            <a:r>
              <a:rPr lang="ja-JP" altLang="en-US" sz="2800" dirty="0"/>
              <a:t>左シフト（</a:t>
            </a:r>
            <a:r>
              <a:rPr lang="en-US" altLang="ja-JP" sz="2800" dirty="0"/>
              <a:t>Shift Left </a:t>
            </a:r>
            <a:r>
              <a:rPr lang="en-US" altLang="ja-JP" sz="2800" dirty="0" err="1"/>
              <a:t>Logical:sll,slli</a:t>
            </a:r>
            <a:r>
              <a:rPr lang="ja-JP" altLang="en-US" sz="2800" dirty="0"/>
              <a:t>命令</a:t>
            </a:r>
            <a:r>
              <a:rPr lang="en-US" altLang="ja-JP" sz="2800" dirty="0"/>
              <a:t>) </a:t>
            </a:r>
            <a:r>
              <a:rPr lang="ja-JP" altLang="en-US" sz="2800" dirty="0"/>
              <a:t>　</a:t>
            </a:r>
            <a:r>
              <a:rPr lang="en-US" altLang="ja-JP" sz="2800" dirty="0"/>
              <a:t>&lt;&lt;</a:t>
            </a:r>
            <a:r>
              <a:rPr lang="ja-JP" altLang="en-US" sz="2800" dirty="0"/>
              <a:t>　</a:t>
            </a:r>
          </a:p>
          <a:p>
            <a:pPr lvl="1" eaLnBrk="1" hangingPunct="1"/>
            <a:r>
              <a:rPr lang="ja-JP" altLang="en-US" sz="2400" dirty="0"/>
              <a:t>指定ビット数分左にずらす　</a:t>
            </a:r>
            <a:r>
              <a:rPr lang="en-US" altLang="ja-JP" sz="2400" dirty="0"/>
              <a:t>2</a:t>
            </a:r>
            <a:r>
              <a:rPr lang="ja-JP" altLang="en-US" sz="2400" dirty="0"/>
              <a:t>倍、</a:t>
            </a:r>
            <a:r>
              <a:rPr lang="en-US" altLang="ja-JP" sz="2400" dirty="0"/>
              <a:t>4</a:t>
            </a:r>
            <a:r>
              <a:rPr lang="ja-JP" altLang="en-US" sz="2400" dirty="0"/>
              <a:t>倍、</a:t>
            </a:r>
            <a:r>
              <a:rPr lang="en-US" altLang="ja-JP" sz="2400" dirty="0"/>
              <a:t>8</a:t>
            </a:r>
            <a:r>
              <a:rPr lang="ja-JP" altLang="en-US" sz="2400" dirty="0"/>
              <a:t>倍</a:t>
            </a:r>
            <a:r>
              <a:rPr lang="ja-JP" altLang="en-US" sz="2400" dirty="0" err="1"/>
              <a:t>、、、</a:t>
            </a:r>
            <a:endParaRPr lang="ja-JP" altLang="en-US" sz="2400" dirty="0"/>
          </a:p>
          <a:p>
            <a:pPr lvl="1" eaLnBrk="1" hangingPunct="1"/>
            <a:r>
              <a:rPr lang="ja-JP" altLang="en-US" sz="2400" dirty="0"/>
              <a:t>ずれた分、右（</a:t>
            </a:r>
            <a:r>
              <a:rPr lang="en-US" altLang="ja-JP" sz="2400" dirty="0" err="1"/>
              <a:t>LSB:Least</a:t>
            </a:r>
            <a:r>
              <a:rPr lang="en-US" altLang="ja-JP" sz="2400" dirty="0"/>
              <a:t> Significant Bit)</a:t>
            </a:r>
            <a:r>
              <a:rPr lang="ja-JP" altLang="en-US" sz="2400" dirty="0" err="1"/>
              <a:t>には</a:t>
            </a:r>
            <a:r>
              <a:rPr lang="en-US" altLang="ja-JP" sz="2400" dirty="0"/>
              <a:t>0</a:t>
            </a:r>
            <a:r>
              <a:rPr lang="ja-JP" altLang="en-US" sz="2400" dirty="0"/>
              <a:t>を詰める</a:t>
            </a:r>
          </a:p>
          <a:p>
            <a:pPr lvl="2" eaLnBrk="1" hangingPunct="1">
              <a:buFontTx/>
              <a:buNone/>
            </a:pPr>
            <a:r>
              <a:rPr lang="en-US" altLang="ja-JP" sz="2000" dirty="0"/>
              <a:t>11101010&lt;&lt;1 = 11010100</a:t>
            </a:r>
          </a:p>
          <a:p>
            <a:pPr lvl="2" eaLnBrk="1" hangingPunct="1">
              <a:buFontTx/>
              <a:buNone/>
            </a:pPr>
            <a:r>
              <a:rPr lang="en-US" altLang="ja-JP" sz="2000" dirty="0"/>
              <a:t>11101010&lt;&lt;5 = 01000000</a:t>
            </a:r>
          </a:p>
          <a:p>
            <a:pPr eaLnBrk="1" hangingPunct="1"/>
            <a:r>
              <a:rPr lang="ja-JP" altLang="en-US" sz="2800" dirty="0"/>
              <a:t>右シフト</a:t>
            </a:r>
            <a:r>
              <a:rPr lang="en-US" altLang="ja-JP" sz="2800" dirty="0"/>
              <a:t>(Shift Right Logical</a:t>
            </a:r>
            <a:r>
              <a:rPr lang="ja-JP" altLang="en-US" sz="2800" dirty="0"/>
              <a:t>：</a:t>
            </a:r>
            <a:r>
              <a:rPr lang="en-US" altLang="ja-JP" sz="2800" dirty="0" err="1"/>
              <a:t>srl,srli</a:t>
            </a:r>
            <a:r>
              <a:rPr lang="ja-JP" altLang="en-US" sz="2800" dirty="0"/>
              <a:t>命令</a:t>
            </a:r>
            <a:r>
              <a:rPr lang="en-US" altLang="ja-JP" sz="2800" dirty="0"/>
              <a:t>) </a:t>
            </a:r>
            <a:r>
              <a:rPr lang="ja-JP" altLang="en-US" sz="2800" dirty="0"/>
              <a:t>　</a:t>
            </a:r>
            <a:r>
              <a:rPr lang="en-US" altLang="ja-JP" sz="2800" dirty="0"/>
              <a:t>&gt;&gt;</a:t>
            </a:r>
          </a:p>
          <a:p>
            <a:pPr lvl="1" eaLnBrk="1" hangingPunct="1"/>
            <a:r>
              <a:rPr lang="ja-JP" altLang="en-US" sz="2400" dirty="0"/>
              <a:t>指定ビット数分右にずらす　</a:t>
            </a:r>
            <a:r>
              <a:rPr lang="en-US" altLang="ja-JP" sz="2400" dirty="0"/>
              <a:t>½</a:t>
            </a:r>
            <a:r>
              <a:rPr lang="ja-JP" altLang="en-US" sz="2400" dirty="0" err="1"/>
              <a:t>、</a:t>
            </a:r>
            <a:r>
              <a:rPr lang="ja-JP" altLang="en-US" sz="2400" dirty="0"/>
              <a:t> </a:t>
            </a:r>
            <a:r>
              <a:rPr lang="en-US" altLang="ja-JP" sz="2400" dirty="0"/>
              <a:t>¼</a:t>
            </a:r>
            <a:r>
              <a:rPr lang="ja-JP" altLang="en-US" sz="2400" dirty="0" err="1"/>
              <a:t>、</a:t>
            </a:r>
            <a:r>
              <a:rPr lang="en-US" altLang="ja-JP" sz="2400" dirty="0"/>
              <a:t>1/8</a:t>
            </a:r>
            <a:r>
              <a:rPr lang="ja-JP" altLang="en-US" sz="2400" dirty="0" err="1"/>
              <a:t>、、、、</a:t>
            </a:r>
            <a:endParaRPr lang="ja-JP" altLang="en-US" sz="2400" dirty="0"/>
          </a:p>
          <a:p>
            <a:pPr lvl="1" eaLnBrk="1" hangingPunct="1"/>
            <a:r>
              <a:rPr lang="ja-JP" altLang="en-US" sz="2400" dirty="0"/>
              <a:t>ずれた分、左（</a:t>
            </a:r>
            <a:r>
              <a:rPr lang="en-US" altLang="ja-JP" sz="2400" dirty="0" err="1"/>
              <a:t>MSB:Most</a:t>
            </a:r>
            <a:r>
              <a:rPr lang="en-US" altLang="ja-JP" sz="2400" dirty="0"/>
              <a:t> Significant Bit)</a:t>
            </a:r>
            <a:r>
              <a:rPr lang="ja-JP" altLang="en-US" sz="2400" dirty="0" err="1"/>
              <a:t>には</a:t>
            </a:r>
            <a:r>
              <a:rPr lang="en-US" altLang="ja-JP" sz="2400" dirty="0"/>
              <a:t>0</a:t>
            </a:r>
            <a:r>
              <a:rPr lang="ja-JP" altLang="en-US" sz="2400" dirty="0"/>
              <a:t>を詰める</a:t>
            </a:r>
          </a:p>
          <a:p>
            <a:pPr lvl="2" eaLnBrk="1" hangingPunct="1">
              <a:buFontTx/>
              <a:buNone/>
            </a:pPr>
            <a:r>
              <a:rPr lang="en-US" altLang="ja-JP" sz="2000" dirty="0"/>
              <a:t>11101010&gt;&gt;1 = 01110101</a:t>
            </a:r>
          </a:p>
          <a:p>
            <a:pPr lvl="2" eaLnBrk="1" hangingPunct="1">
              <a:buFontTx/>
              <a:buNone/>
            </a:pPr>
            <a:r>
              <a:rPr lang="en-US" altLang="ja-JP" sz="2000" dirty="0"/>
              <a:t>11101010&gt;&gt;5 = 00000111</a:t>
            </a:r>
            <a:endParaRPr lang="en-US" altLang="ja-JP" sz="2800" dirty="0"/>
          </a:p>
          <a:p>
            <a:pPr lvl="1" eaLnBrk="1" hangingPunct="1"/>
            <a:endParaRPr lang="en-US" altLang="ja-JP" sz="2400" dirty="0"/>
          </a:p>
          <a:p>
            <a:pPr lvl="1" eaLnBrk="1" hangingPunct="1">
              <a:buFontTx/>
              <a:buNone/>
            </a:pPr>
            <a:endParaRPr lang="en-US" altLang="ja-JP" sz="2400" dirty="0"/>
          </a:p>
        </p:txBody>
      </p:sp>
    </p:spTree>
    <p:extLst>
      <p:ext uri="{BB962C8B-B14F-4D97-AF65-F5344CB8AC3E}">
        <p14:creationId xmlns:p14="http://schemas.microsoft.com/office/powerpoint/2010/main" val="956004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a:t>シフト（算術シフト）</a:t>
            </a:r>
          </a:p>
        </p:txBody>
      </p:sp>
      <p:sp>
        <p:nvSpPr>
          <p:cNvPr id="10243" name="Rectangle 3"/>
          <p:cNvSpPr>
            <a:spLocks noGrp="1" noChangeArrowheads="1"/>
          </p:cNvSpPr>
          <p:nvPr>
            <p:ph type="body" idx="1"/>
          </p:nvPr>
        </p:nvSpPr>
        <p:spPr/>
        <p:txBody>
          <a:bodyPr/>
          <a:lstStyle/>
          <a:p>
            <a:pPr eaLnBrk="1" hangingPunct="1">
              <a:lnSpc>
                <a:spcPct val="80000"/>
              </a:lnSpc>
            </a:pPr>
            <a:r>
              <a:rPr lang="ja-JP" altLang="en-US" sz="2800" dirty="0"/>
              <a:t>右シフト</a:t>
            </a:r>
            <a:r>
              <a:rPr lang="en-US" altLang="ja-JP" sz="2800" dirty="0"/>
              <a:t>(Shift Right </a:t>
            </a:r>
            <a:r>
              <a:rPr lang="en-US" altLang="ja-JP" sz="2800" dirty="0" err="1"/>
              <a:t>Arithmetic:sra</a:t>
            </a:r>
            <a:r>
              <a:rPr lang="en-US" altLang="ja-JP" sz="2800" dirty="0"/>
              <a:t>, </a:t>
            </a:r>
            <a:r>
              <a:rPr lang="en-US" altLang="ja-JP" sz="2800" dirty="0" err="1"/>
              <a:t>srai</a:t>
            </a:r>
            <a:r>
              <a:rPr lang="ja-JP" altLang="en-US" sz="2800" dirty="0"/>
              <a:t>命令）</a:t>
            </a:r>
          </a:p>
          <a:p>
            <a:pPr lvl="1" eaLnBrk="1" hangingPunct="1">
              <a:lnSpc>
                <a:spcPct val="80000"/>
              </a:lnSpc>
            </a:pPr>
            <a:r>
              <a:rPr lang="ja-JP" altLang="en-US" sz="2400" dirty="0"/>
              <a:t>指定ビット数分右にずらす</a:t>
            </a:r>
          </a:p>
          <a:p>
            <a:pPr lvl="1" eaLnBrk="1" hangingPunct="1">
              <a:lnSpc>
                <a:spcPct val="80000"/>
              </a:lnSpc>
            </a:pPr>
            <a:r>
              <a:rPr lang="ja-JP" altLang="en-US" sz="2400" dirty="0"/>
              <a:t>ずれた分、左（</a:t>
            </a:r>
            <a:r>
              <a:rPr lang="en-US" altLang="ja-JP" sz="2400" dirty="0" err="1"/>
              <a:t>MSB:Most</a:t>
            </a:r>
            <a:r>
              <a:rPr lang="en-US" altLang="ja-JP" sz="2400" dirty="0"/>
              <a:t> Significant Bit)</a:t>
            </a:r>
            <a:r>
              <a:rPr lang="ja-JP" altLang="en-US" sz="2400" dirty="0" err="1"/>
              <a:t>には</a:t>
            </a:r>
            <a:r>
              <a:rPr lang="ja-JP" altLang="en-US" sz="2400" dirty="0"/>
              <a:t>符号ビットを詰める</a:t>
            </a:r>
          </a:p>
          <a:p>
            <a:pPr lvl="1" eaLnBrk="1" hangingPunct="1">
              <a:lnSpc>
                <a:spcPct val="80000"/>
              </a:lnSpc>
            </a:pPr>
            <a:r>
              <a:rPr lang="ja-JP" altLang="en-US" sz="2400" dirty="0"/>
              <a:t>負の数を右シフトして</a:t>
            </a:r>
            <a:r>
              <a:rPr lang="en-US" altLang="ja-JP" sz="2400" dirty="0"/>
              <a:t>(1/2</a:t>
            </a:r>
            <a:r>
              <a:rPr lang="ja-JP" altLang="en-US" sz="2400" dirty="0" err="1"/>
              <a:t>、</a:t>
            </a:r>
            <a:r>
              <a:rPr lang="en-US" altLang="ja-JP" sz="2400" dirty="0"/>
              <a:t>1/4</a:t>
            </a:r>
            <a:r>
              <a:rPr lang="ja-JP" altLang="en-US" sz="2400" dirty="0" err="1"/>
              <a:t>、、、</a:t>
            </a:r>
            <a:r>
              <a:rPr lang="en-US" altLang="ja-JP" sz="2400" dirty="0"/>
              <a:t>)</a:t>
            </a:r>
            <a:r>
              <a:rPr lang="ja-JP" altLang="en-US" sz="2400" dirty="0" err="1"/>
              <a:t>も負の</a:t>
            </a:r>
            <a:r>
              <a:rPr lang="ja-JP" altLang="en-US" sz="2400" dirty="0"/>
              <a:t>数の属性を保持する</a:t>
            </a:r>
            <a:endParaRPr lang="en-US" altLang="ja-JP" sz="2400" dirty="0"/>
          </a:p>
          <a:p>
            <a:pPr lvl="1" eaLnBrk="1" hangingPunct="1">
              <a:lnSpc>
                <a:spcPct val="80000"/>
              </a:lnSpc>
            </a:pPr>
            <a:r>
              <a:rPr lang="en-US" altLang="ja-JP" sz="2400" dirty="0"/>
              <a:t>Verilog</a:t>
            </a:r>
            <a:r>
              <a:rPr lang="ja-JP" altLang="en-US" sz="2400" dirty="0"/>
              <a:t>では</a:t>
            </a:r>
            <a:r>
              <a:rPr lang="en-US" altLang="ja-JP" sz="2400" dirty="0"/>
              <a:t>&gt;&gt;&gt; </a:t>
            </a:r>
            <a:r>
              <a:rPr lang="ja-JP" altLang="en-US" sz="2400" dirty="0"/>
              <a:t>と表記するが、符号付数</a:t>
            </a:r>
            <a:r>
              <a:rPr lang="en-US" altLang="ja-JP" sz="2400" dirty="0"/>
              <a:t>wire singed</a:t>
            </a:r>
            <a:r>
              <a:rPr lang="ja-JP" altLang="en-US" sz="2400" dirty="0"/>
              <a:t>を使わなければならない</a:t>
            </a:r>
          </a:p>
          <a:p>
            <a:pPr lvl="2" eaLnBrk="1" hangingPunct="1">
              <a:lnSpc>
                <a:spcPct val="80000"/>
              </a:lnSpc>
              <a:buFontTx/>
              <a:buNone/>
            </a:pPr>
            <a:r>
              <a:rPr lang="en-US" altLang="ja-JP" sz="2000" dirty="0"/>
              <a:t>11101010&gt;&gt;&gt;1 = 11110101</a:t>
            </a:r>
          </a:p>
          <a:p>
            <a:pPr lvl="2" eaLnBrk="1" hangingPunct="1">
              <a:lnSpc>
                <a:spcPct val="80000"/>
              </a:lnSpc>
              <a:buFontTx/>
              <a:buNone/>
            </a:pPr>
            <a:r>
              <a:rPr lang="en-US" altLang="ja-JP" sz="2000" dirty="0"/>
              <a:t>11101010&gt;&gt;&gt;5 = 11111111</a:t>
            </a:r>
          </a:p>
          <a:p>
            <a:pPr lvl="2" eaLnBrk="1" hangingPunct="1">
              <a:lnSpc>
                <a:spcPct val="80000"/>
              </a:lnSpc>
              <a:buFontTx/>
              <a:buNone/>
            </a:pPr>
            <a:r>
              <a:rPr lang="en-US" altLang="ja-JP" sz="2000" dirty="0"/>
              <a:t>01101010&gt;&gt;&gt;5= 00000011</a:t>
            </a:r>
          </a:p>
          <a:p>
            <a:pPr lvl="1" eaLnBrk="1" hangingPunct="1">
              <a:lnSpc>
                <a:spcPct val="80000"/>
              </a:lnSpc>
              <a:buFontTx/>
              <a:buNone/>
            </a:pPr>
            <a:r>
              <a:rPr lang="ja-JP" altLang="en-US" sz="2400" dirty="0"/>
              <a:t>算術左シフトは存在しない</a:t>
            </a:r>
          </a:p>
          <a:p>
            <a:pPr eaLnBrk="1" hangingPunct="1">
              <a:lnSpc>
                <a:spcPct val="80000"/>
              </a:lnSpc>
            </a:pPr>
            <a:endParaRPr lang="en-US" altLang="ja-JP" sz="2800" dirty="0"/>
          </a:p>
        </p:txBody>
      </p:sp>
    </p:spTree>
    <p:extLst>
      <p:ext uri="{BB962C8B-B14F-4D97-AF65-F5344CB8AC3E}">
        <p14:creationId xmlns:p14="http://schemas.microsoft.com/office/powerpoint/2010/main" val="1690266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pPr eaLnBrk="1" hangingPunct="1"/>
            <a:r>
              <a:rPr lang="ja-JP" altLang="en-US" dirty="0"/>
              <a:t>比較命令</a:t>
            </a:r>
            <a:r>
              <a:rPr lang="en-US" altLang="ja-JP" dirty="0" err="1"/>
              <a:t>slt</a:t>
            </a:r>
            <a:r>
              <a:rPr lang="en-US" altLang="ja-JP" dirty="0"/>
              <a:t>, </a:t>
            </a:r>
            <a:r>
              <a:rPr lang="en-US" altLang="ja-JP" dirty="0" err="1"/>
              <a:t>slti</a:t>
            </a:r>
            <a:r>
              <a:rPr lang="en-US" altLang="ja-JP" dirty="0"/>
              <a:t>, </a:t>
            </a:r>
            <a:r>
              <a:rPr lang="en-US" altLang="ja-JP" dirty="0" err="1"/>
              <a:t>sltu</a:t>
            </a:r>
            <a:r>
              <a:rPr lang="en-US" altLang="ja-JP" dirty="0"/>
              <a:t>, </a:t>
            </a:r>
            <a:r>
              <a:rPr lang="en-US" altLang="ja-JP" dirty="0" err="1"/>
              <a:t>sltiu</a:t>
            </a:r>
            <a:r>
              <a:rPr lang="en-US" altLang="ja-JP" dirty="0"/>
              <a:t> (set less than)</a:t>
            </a:r>
            <a:endParaRPr lang="ja-JP" altLang="en-US" dirty="0"/>
          </a:p>
        </p:txBody>
      </p:sp>
      <p:sp>
        <p:nvSpPr>
          <p:cNvPr id="3" name="コンテンツ プレースホルダー 2"/>
          <p:cNvSpPr>
            <a:spLocks noGrp="1"/>
          </p:cNvSpPr>
          <p:nvPr>
            <p:ph idx="1"/>
          </p:nvPr>
        </p:nvSpPr>
        <p:spPr>
          <a:xfrm>
            <a:off x="478771" y="1556792"/>
            <a:ext cx="8229600" cy="4530725"/>
          </a:xfrm>
        </p:spPr>
        <p:txBody>
          <a:bodyPr/>
          <a:lstStyle/>
          <a:p>
            <a:pPr eaLnBrk="1" hangingPunct="1">
              <a:defRPr/>
            </a:pPr>
            <a:r>
              <a:rPr lang="en-US" altLang="ja-JP" dirty="0"/>
              <a:t> </a:t>
            </a:r>
            <a:r>
              <a:rPr lang="en-US" altLang="ja-JP" dirty="0" err="1"/>
              <a:t>slt</a:t>
            </a:r>
            <a:r>
              <a:rPr lang="en-US" altLang="ja-JP" dirty="0"/>
              <a:t> rd,rs1,rs2   if(x[rs1]&lt;x[rs2]) x[</a:t>
            </a:r>
            <a:r>
              <a:rPr lang="en-US" altLang="ja-JP" dirty="0" err="1"/>
              <a:t>rd</a:t>
            </a:r>
            <a:r>
              <a:rPr lang="en-US" altLang="ja-JP" dirty="0"/>
              <a:t>] </a:t>
            </a:r>
            <a:r>
              <a:rPr lang="ja-JP" altLang="en-US" dirty="0"/>
              <a:t>←</a:t>
            </a:r>
            <a:r>
              <a:rPr lang="en-US" altLang="ja-JP" dirty="0"/>
              <a:t>1 else x[</a:t>
            </a:r>
            <a:r>
              <a:rPr lang="en-US" altLang="ja-JP" dirty="0" err="1"/>
              <a:t>rd</a:t>
            </a:r>
            <a:r>
              <a:rPr lang="en-US" altLang="ja-JP" dirty="0"/>
              <a:t>] </a:t>
            </a:r>
            <a:r>
              <a:rPr lang="ja-JP" altLang="en-US" dirty="0"/>
              <a:t>←</a:t>
            </a:r>
            <a:r>
              <a:rPr lang="en-US" altLang="ja-JP" dirty="0"/>
              <a:t>0</a:t>
            </a:r>
          </a:p>
          <a:p>
            <a:pPr eaLnBrk="1" hangingPunct="1">
              <a:defRPr/>
            </a:pPr>
            <a:r>
              <a:rPr lang="en-US" altLang="ja-JP" dirty="0"/>
              <a:t> </a:t>
            </a:r>
            <a:r>
              <a:rPr lang="en-US" altLang="ja-JP" dirty="0" err="1"/>
              <a:t>slti</a:t>
            </a:r>
            <a:r>
              <a:rPr lang="en-US" altLang="ja-JP" dirty="0"/>
              <a:t> rd,rs1,imm if(x[rs1]&lt;</a:t>
            </a:r>
            <a:r>
              <a:rPr lang="en-US" altLang="ja-JP" dirty="0" err="1"/>
              <a:t>imm</a:t>
            </a:r>
            <a:r>
              <a:rPr lang="en-US" altLang="ja-JP" dirty="0"/>
              <a:t>) x[</a:t>
            </a:r>
            <a:r>
              <a:rPr lang="en-US" altLang="ja-JP" dirty="0" err="1"/>
              <a:t>rd</a:t>
            </a:r>
            <a:r>
              <a:rPr lang="en-US" altLang="ja-JP" dirty="0"/>
              <a:t>] </a:t>
            </a:r>
            <a:r>
              <a:rPr lang="ja-JP" altLang="en-US" dirty="0"/>
              <a:t>←</a:t>
            </a:r>
            <a:r>
              <a:rPr lang="en-US" altLang="ja-JP" dirty="0"/>
              <a:t>1 else x[</a:t>
            </a:r>
            <a:r>
              <a:rPr lang="en-US" altLang="ja-JP" dirty="0" err="1"/>
              <a:t>rd</a:t>
            </a:r>
            <a:r>
              <a:rPr lang="en-US" altLang="ja-JP" dirty="0"/>
              <a:t>] </a:t>
            </a:r>
            <a:r>
              <a:rPr lang="ja-JP" altLang="en-US" dirty="0"/>
              <a:t>←</a:t>
            </a:r>
            <a:r>
              <a:rPr lang="en-US" altLang="ja-JP" dirty="0"/>
              <a:t>0</a:t>
            </a:r>
          </a:p>
          <a:p>
            <a:pPr eaLnBrk="1" hangingPunct="1">
              <a:defRPr/>
            </a:pPr>
            <a:r>
              <a:rPr lang="en-US" altLang="ja-JP" dirty="0"/>
              <a:t>unsigned</a:t>
            </a:r>
            <a:r>
              <a:rPr lang="ja-JP" altLang="en-US" dirty="0"/>
              <a:t>はレジスタの値が符号無として、比較する。</a:t>
            </a:r>
            <a:endParaRPr lang="en-US" altLang="ja-JP" dirty="0"/>
          </a:p>
          <a:p>
            <a:pPr marL="0" indent="0" eaLnBrk="1" hangingPunct="1">
              <a:buFont typeface="Wingdings" panose="05000000000000000000" pitchFamily="2" charset="2"/>
              <a:buNone/>
              <a:defRPr/>
            </a:pPr>
            <a:endParaRPr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0663" y="65087"/>
            <a:ext cx="8229600" cy="1143000"/>
          </a:xfrm>
        </p:spPr>
        <p:txBody>
          <a:bodyPr/>
          <a:lstStyle/>
          <a:p>
            <a:pPr eaLnBrk="1" hangingPunct="1"/>
            <a:r>
              <a:rPr lang="en-US" altLang="ja-JP" dirty="0" err="1"/>
              <a:t>lui</a:t>
            </a:r>
            <a:r>
              <a:rPr lang="ja-JP" altLang="en-US" dirty="0"/>
              <a:t>（</a:t>
            </a:r>
            <a:r>
              <a:rPr lang="en-US" altLang="ja-JP" dirty="0"/>
              <a:t>Load Upper Immediate)</a:t>
            </a:r>
          </a:p>
        </p:txBody>
      </p:sp>
      <p:sp>
        <p:nvSpPr>
          <p:cNvPr id="32771" name="Rectangle 3"/>
          <p:cNvSpPr>
            <a:spLocks noGrp="1" noChangeArrowheads="1"/>
          </p:cNvSpPr>
          <p:nvPr>
            <p:ph type="body" idx="1"/>
          </p:nvPr>
        </p:nvSpPr>
        <p:spPr/>
        <p:txBody>
          <a:bodyPr/>
          <a:lstStyle/>
          <a:p>
            <a:pPr eaLnBrk="1" hangingPunct="1">
              <a:buFontTx/>
              <a:buNone/>
            </a:pPr>
            <a:r>
              <a:rPr lang="ja-JP" altLang="en-US" dirty="0"/>
              <a:t>上位</a:t>
            </a:r>
            <a:r>
              <a:rPr lang="en-US" altLang="ja-JP" dirty="0"/>
              <a:t>20bit</a:t>
            </a:r>
            <a:r>
              <a:rPr lang="ja-JP" altLang="en-US" dirty="0"/>
              <a:t>に直値を設定する命令</a:t>
            </a:r>
            <a:endParaRPr lang="en-US" altLang="ja-JP" dirty="0"/>
          </a:p>
          <a:p>
            <a:pPr eaLnBrk="1" hangingPunct="1">
              <a:buFontTx/>
              <a:buNone/>
            </a:pPr>
            <a:r>
              <a:rPr lang="en-US" altLang="ja-JP" dirty="0" err="1"/>
              <a:t>lui</a:t>
            </a:r>
            <a:r>
              <a:rPr lang="ja-JP" altLang="en-US" dirty="0"/>
              <a:t> </a:t>
            </a:r>
            <a:r>
              <a:rPr lang="en-US" altLang="ja-JP" dirty="0" err="1"/>
              <a:t>rd</a:t>
            </a:r>
            <a:r>
              <a:rPr lang="en-US" altLang="ja-JP" dirty="0"/>
              <a:t>,</a:t>
            </a:r>
            <a:r>
              <a:rPr lang="ja-JP" altLang="en-US" dirty="0"/>
              <a:t> </a:t>
            </a:r>
            <a:r>
              <a:rPr lang="en-US" altLang="ja-JP" dirty="0" err="1"/>
              <a:t>imm</a:t>
            </a:r>
            <a:endParaRPr lang="en-US" altLang="ja-JP" dirty="0"/>
          </a:p>
          <a:p>
            <a:pPr lvl="1" eaLnBrk="1" hangingPunct="1"/>
            <a:r>
              <a:rPr lang="ja-JP" altLang="en-US" dirty="0"/>
              <a:t>下位は</a:t>
            </a:r>
            <a:r>
              <a:rPr lang="en-US" altLang="ja-JP" dirty="0"/>
              <a:t>0</a:t>
            </a:r>
            <a:r>
              <a:rPr lang="ja-JP" altLang="en-US" dirty="0"/>
              <a:t>にする</a:t>
            </a:r>
            <a:endParaRPr lang="en-US" altLang="ja-JP" dirty="0"/>
          </a:p>
          <a:p>
            <a:pPr lvl="1" eaLnBrk="1" hangingPunct="1"/>
            <a:r>
              <a:rPr lang="en-US" altLang="ja-JP" dirty="0" err="1"/>
              <a:t>lui</a:t>
            </a:r>
            <a:r>
              <a:rPr lang="en-US" altLang="ja-JP" dirty="0"/>
              <a:t> x1,5  </a:t>
            </a:r>
          </a:p>
          <a:p>
            <a:pPr lvl="1" eaLnBrk="1" hangingPunct="1"/>
            <a:endParaRPr lang="en-US" altLang="ja-JP" dirty="0"/>
          </a:p>
          <a:p>
            <a:pPr lvl="1" eaLnBrk="1" hangingPunct="1"/>
            <a:endParaRPr lang="en-US" altLang="ja-JP" dirty="0"/>
          </a:p>
          <a:p>
            <a:pPr lvl="1" eaLnBrk="1" hangingPunct="1"/>
            <a:r>
              <a:rPr lang="en-US" altLang="ja-JP" dirty="0"/>
              <a:t>x1</a:t>
            </a:r>
            <a:r>
              <a:rPr lang="ja-JP" altLang="en-US" dirty="0"/>
              <a:t>を</a:t>
            </a:r>
            <a:r>
              <a:rPr lang="en-US" altLang="ja-JP" dirty="0"/>
              <a:t>0x12345678</a:t>
            </a:r>
            <a:r>
              <a:rPr lang="ja-JP" altLang="en-US" dirty="0"/>
              <a:t>に設定せよ</a:t>
            </a:r>
            <a:endParaRPr lang="en-US" altLang="ja-JP" dirty="0"/>
          </a:p>
          <a:p>
            <a:pPr lvl="1" eaLnBrk="1" hangingPunct="1"/>
            <a:r>
              <a:rPr lang="en-US" altLang="ja-JP" dirty="0" err="1"/>
              <a:t>lui</a:t>
            </a:r>
            <a:r>
              <a:rPr lang="en-US" altLang="ja-JP" dirty="0"/>
              <a:t> x1, 0x12345</a:t>
            </a:r>
          </a:p>
          <a:p>
            <a:pPr lvl="1" eaLnBrk="1" hangingPunct="1"/>
            <a:r>
              <a:rPr lang="en-US" altLang="ja-JP" dirty="0" err="1"/>
              <a:t>ori</a:t>
            </a:r>
            <a:r>
              <a:rPr lang="en-US" altLang="ja-JP" dirty="0"/>
              <a:t> x1, 0x678</a:t>
            </a:r>
          </a:p>
          <a:p>
            <a:pPr lvl="1" eaLnBrk="1" hangingPunct="1">
              <a:buFontTx/>
              <a:buNone/>
            </a:pPr>
            <a:endParaRPr lang="en-US" altLang="ja-JP" dirty="0"/>
          </a:p>
        </p:txBody>
      </p:sp>
      <p:sp>
        <p:nvSpPr>
          <p:cNvPr id="32772" name="Rectangle 4"/>
          <p:cNvSpPr>
            <a:spLocks noChangeArrowheads="1"/>
          </p:cNvSpPr>
          <p:nvPr/>
        </p:nvSpPr>
        <p:spPr bwMode="auto">
          <a:xfrm>
            <a:off x="1305481" y="4007512"/>
            <a:ext cx="2736556"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3" name="Rectangle 5"/>
          <p:cNvSpPr>
            <a:spLocks noChangeArrowheads="1"/>
          </p:cNvSpPr>
          <p:nvPr/>
        </p:nvSpPr>
        <p:spPr bwMode="auto">
          <a:xfrm>
            <a:off x="4042037" y="4007512"/>
            <a:ext cx="2232025"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4" name="Text Box 6"/>
          <p:cNvSpPr txBox="1">
            <a:spLocks noChangeArrowheads="1"/>
          </p:cNvSpPr>
          <p:nvPr/>
        </p:nvSpPr>
        <p:spPr bwMode="auto">
          <a:xfrm>
            <a:off x="1325626" y="4077072"/>
            <a:ext cx="27494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00000000000000000101</a:t>
            </a:r>
          </a:p>
        </p:txBody>
      </p:sp>
      <p:sp>
        <p:nvSpPr>
          <p:cNvPr id="32775" name="Text Box 7"/>
          <p:cNvSpPr txBox="1">
            <a:spLocks noChangeArrowheads="1"/>
          </p:cNvSpPr>
          <p:nvPr/>
        </p:nvSpPr>
        <p:spPr bwMode="auto">
          <a:xfrm>
            <a:off x="4271250" y="4075258"/>
            <a:ext cx="15953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a:t>
            </a:r>
          </a:p>
        </p:txBody>
      </p:sp>
    </p:spTree>
    <p:extLst>
      <p:ext uri="{BB962C8B-B14F-4D97-AF65-F5344CB8AC3E}">
        <p14:creationId xmlns:p14="http://schemas.microsoft.com/office/powerpoint/2010/main" val="35741362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D2D77-BEC3-4E54-8CA6-CE7EA7DEC744}"/>
              </a:ext>
            </a:extLst>
          </p:cNvPr>
          <p:cNvSpPr>
            <a:spLocks noGrp="1"/>
          </p:cNvSpPr>
          <p:nvPr>
            <p:ph type="title"/>
          </p:nvPr>
        </p:nvSpPr>
        <p:spPr>
          <a:xfrm>
            <a:off x="457200" y="24389"/>
            <a:ext cx="8229600" cy="1143000"/>
          </a:xfrm>
        </p:spPr>
        <p:txBody>
          <a:bodyPr/>
          <a:lstStyle/>
          <a:p>
            <a:r>
              <a:rPr lang="en-US" altLang="ja-JP" dirty="0" err="1"/>
              <a:t>iverilog</a:t>
            </a:r>
            <a:r>
              <a:rPr lang="ja-JP" altLang="en-US" dirty="0"/>
              <a:t>によるシミュレーション</a:t>
            </a:r>
            <a:endParaRPr kumimoji="1" lang="ja-JP" altLang="en-US" dirty="0"/>
          </a:p>
        </p:txBody>
      </p:sp>
      <p:sp>
        <p:nvSpPr>
          <p:cNvPr id="3" name="コンテンツ プレースホルダー 2">
            <a:extLst>
              <a:ext uri="{FF2B5EF4-FFF2-40B4-BE49-F238E27FC236}">
                <a16:creationId xmlns:a16="http://schemas.microsoft.com/office/drawing/2014/main" id="{3370B499-811E-4223-AF6F-9CD908AA54A0}"/>
              </a:ext>
            </a:extLst>
          </p:cNvPr>
          <p:cNvSpPr>
            <a:spLocks noGrp="1"/>
          </p:cNvSpPr>
          <p:nvPr>
            <p:ph idx="1"/>
          </p:nvPr>
        </p:nvSpPr>
        <p:spPr>
          <a:xfrm>
            <a:off x="-162780" y="908720"/>
            <a:ext cx="9469560" cy="4525963"/>
          </a:xfrm>
        </p:spPr>
        <p:txBody>
          <a:bodyPr/>
          <a:lstStyle/>
          <a:p>
            <a:pPr marL="457200" indent="-457200"/>
            <a:r>
              <a:rPr kumimoji="1" lang="ja-JP" altLang="en-US" dirty="0"/>
              <a:t>演習資料を取ってくる</a:t>
            </a:r>
            <a:endParaRPr kumimoji="1" lang="en-US" altLang="ja-JP" dirty="0"/>
          </a:p>
          <a:p>
            <a:pPr marL="857250" lvl="1" indent="-457200"/>
            <a:r>
              <a:rPr lang="en-US" altLang="ja-JP" dirty="0" err="1"/>
              <a:t>wget</a:t>
            </a:r>
            <a:r>
              <a:rPr lang="en-US" altLang="ja-JP" dirty="0"/>
              <a:t> </a:t>
            </a:r>
            <a:r>
              <a:rPr lang="en-US" altLang="ja-JP" dirty="0">
                <a:hlinkClick r:id="rId2"/>
              </a:rPr>
              <a:t>http://www.am.ics.keio.ac.jp/parthenon/base.tar</a:t>
            </a:r>
            <a:endParaRPr lang="en-US" altLang="ja-JP" dirty="0"/>
          </a:p>
          <a:p>
            <a:pPr marL="857250" lvl="1" indent="-457200"/>
            <a:r>
              <a:rPr kumimoji="1" lang="en-US" altLang="ja-JP" dirty="0"/>
              <a:t>tar </a:t>
            </a:r>
            <a:r>
              <a:rPr kumimoji="1" lang="en-US" altLang="ja-JP" dirty="0" err="1"/>
              <a:t>xvf</a:t>
            </a:r>
            <a:r>
              <a:rPr kumimoji="1" lang="en-US" altLang="ja-JP" dirty="0"/>
              <a:t> </a:t>
            </a:r>
            <a:r>
              <a:rPr lang="en-US" altLang="ja-JP" dirty="0"/>
              <a:t>base</a:t>
            </a:r>
            <a:r>
              <a:rPr kumimoji="1" lang="en-US" altLang="ja-JP" dirty="0"/>
              <a:t>.tar</a:t>
            </a:r>
          </a:p>
          <a:p>
            <a:pPr marL="857250" lvl="1" indent="-457200"/>
            <a:r>
              <a:rPr lang="en-US" altLang="ja-JP" dirty="0"/>
              <a:t>cd base</a:t>
            </a:r>
          </a:p>
          <a:p>
            <a:pPr marL="530225" indent="-457200"/>
            <a:r>
              <a:rPr lang="ja-JP" altLang="en-US" dirty="0"/>
              <a:t>プログラムのアセンブル</a:t>
            </a:r>
            <a:endParaRPr lang="en-US" altLang="ja-JP" dirty="0"/>
          </a:p>
          <a:p>
            <a:pPr marL="857250" lvl="1" indent="-457200"/>
            <a:r>
              <a:rPr lang="en-US" altLang="ja-JP" dirty="0"/>
              <a:t>xxxx.asm</a:t>
            </a:r>
            <a:r>
              <a:rPr lang="ja-JP" altLang="en-US" dirty="0"/>
              <a:t>をアセンブルする場合</a:t>
            </a:r>
            <a:endParaRPr lang="en-US" altLang="ja-JP" dirty="0"/>
          </a:p>
          <a:p>
            <a:pPr marL="857250" lvl="1" indent="-457200"/>
            <a:r>
              <a:rPr lang="en-US" altLang="ja-JP" dirty="0"/>
              <a:t>make xxx</a:t>
            </a:r>
          </a:p>
          <a:p>
            <a:pPr marL="857250" lvl="1" indent="-457200"/>
            <a:r>
              <a:rPr lang="ja-JP" altLang="en-US" dirty="0"/>
              <a:t>シミュレーションで読み込む</a:t>
            </a:r>
            <a:r>
              <a:rPr lang="en-US" altLang="ja-JP" dirty="0"/>
              <a:t>imem.dat</a:t>
            </a:r>
            <a:r>
              <a:rPr lang="ja-JP" altLang="en-US" dirty="0"/>
              <a:t>が生成される</a:t>
            </a:r>
            <a:endParaRPr lang="en-US" altLang="ja-JP" dirty="0"/>
          </a:p>
          <a:p>
            <a:pPr marL="530225" indent="-457200"/>
            <a:r>
              <a:rPr lang="ja-JP" altLang="en-US" dirty="0"/>
              <a:t>シミュレーションの実行</a:t>
            </a:r>
            <a:endParaRPr lang="en-US" altLang="ja-JP" dirty="0"/>
          </a:p>
          <a:p>
            <a:pPr marL="857250" lvl="1" indent="-457200"/>
            <a:r>
              <a:rPr kumimoji="1" lang="en-US" altLang="ja-JP" dirty="0"/>
              <a:t>make test (make </a:t>
            </a:r>
            <a:r>
              <a:rPr kumimoji="1" lang="en-US" altLang="ja-JP" dirty="0" err="1"/>
              <a:t>testall</a:t>
            </a:r>
            <a:r>
              <a:rPr kumimoji="1" lang="ja-JP" altLang="en-US" dirty="0"/>
              <a:t>は全レジスタを表示）</a:t>
            </a:r>
            <a:endParaRPr kumimoji="1" lang="en-US" altLang="ja-JP" dirty="0"/>
          </a:p>
          <a:p>
            <a:pPr marL="857250" lvl="1" indent="-457200"/>
            <a:r>
              <a:rPr lang="en-US" altLang="ja-JP" dirty="0"/>
              <a:t>./test</a:t>
            </a:r>
          </a:p>
          <a:p>
            <a:pPr marL="73025" indent="0">
              <a:buNone/>
            </a:pPr>
            <a:endParaRPr kumimoji="1" lang="en-US" altLang="ja-JP" dirty="0"/>
          </a:p>
          <a:p>
            <a:pPr marL="857250" lvl="1" indent="-457200"/>
            <a:endParaRPr kumimoji="1" lang="ja-JP" altLang="en-US" dirty="0"/>
          </a:p>
        </p:txBody>
      </p:sp>
    </p:spTree>
    <p:extLst>
      <p:ext uri="{BB962C8B-B14F-4D97-AF65-F5344CB8AC3E}">
        <p14:creationId xmlns:p14="http://schemas.microsoft.com/office/powerpoint/2010/main" val="30164319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1143000"/>
          </a:xfrm>
        </p:spPr>
        <p:txBody>
          <a:bodyPr/>
          <a:lstStyle/>
          <a:p>
            <a:r>
              <a:rPr kumimoji="1" lang="ja-JP" altLang="en-US" dirty="0"/>
              <a:t>アセンブラ</a:t>
            </a:r>
          </a:p>
        </p:txBody>
      </p:sp>
      <p:sp>
        <p:nvSpPr>
          <p:cNvPr id="3" name="コンテンツ プレースホルダー 2"/>
          <p:cNvSpPr>
            <a:spLocks noGrp="1"/>
          </p:cNvSpPr>
          <p:nvPr>
            <p:ph idx="1"/>
          </p:nvPr>
        </p:nvSpPr>
        <p:spPr>
          <a:xfrm>
            <a:off x="323528" y="1052736"/>
            <a:ext cx="8229600" cy="4525963"/>
          </a:xfrm>
        </p:spPr>
        <p:txBody>
          <a:bodyPr/>
          <a:lstStyle/>
          <a:p>
            <a:r>
              <a:rPr lang="en-US" altLang="ja-JP" dirty="0" err="1"/>
              <a:t>shapa</a:t>
            </a:r>
            <a:r>
              <a:rPr kumimoji="1" lang="ja-JP" altLang="en-US" dirty="0"/>
              <a:t>はアセンブラ</a:t>
            </a:r>
            <a:endParaRPr kumimoji="1" lang="en-US" altLang="ja-JP" dirty="0"/>
          </a:p>
          <a:p>
            <a:pPr lvl="1"/>
            <a:r>
              <a:rPr lang="ja-JP" altLang="en-US" dirty="0"/>
              <a:t>アセンブリ言語で書かれたプログラムを機械語に変換するソフトウェア</a:t>
            </a:r>
            <a:endParaRPr lang="en-US" altLang="ja-JP" dirty="0"/>
          </a:p>
          <a:p>
            <a:pPr lvl="1"/>
            <a:r>
              <a:rPr lang="ja-JP" altLang="en-US" dirty="0"/>
              <a:t>ラベルを使えるので、分岐命令などは便利</a:t>
            </a:r>
            <a:endParaRPr lang="en-US" altLang="ja-JP" dirty="0"/>
          </a:p>
          <a:p>
            <a:r>
              <a:rPr lang="en-US" altLang="ja-JP" dirty="0"/>
              <a:t>ruby</a:t>
            </a:r>
            <a:r>
              <a:rPr kumimoji="1" lang="ja-JP" altLang="en-US" dirty="0"/>
              <a:t>で書かれている</a:t>
            </a:r>
            <a:endParaRPr lang="en-US" altLang="ja-JP" dirty="0"/>
          </a:p>
          <a:p>
            <a:pPr lvl="1"/>
            <a:r>
              <a:rPr lang="ja-JP" altLang="en-US" dirty="0"/>
              <a:t>実は</a:t>
            </a:r>
            <a:r>
              <a:rPr lang="en-US" altLang="ja-JP" dirty="0"/>
              <a:t>Python</a:t>
            </a:r>
            <a:r>
              <a:rPr lang="ja-JP" altLang="en-US" dirty="0"/>
              <a:t>の変換ツールを介している</a:t>
            </a:r>
            <a:endParaRPr lang="en-US" altLang="ja-JP" dirty="0"/>
          </a:p>
          <a:p>
            <a:r>
              <a:rPr lang="en-US" altLang="ja-JP" dirty="0"/>
              <a:t>mult.asm</a:t>
            </a:r>
            <a:r>
              <a:rPr lang="ja-JP" altLang="en-US" dirty="0"/>
              <a:t>をアセンブルするには？</a:t>
            </a:r>
            <a:endParaRPr lang="en-US" altLang="ja-JP" dirty="0"/>
          </a:p>
          <a:p>
            <a:pPr lvl="1"/>
            <a:r>
              <a:rPr kumimoji="1" lang="en-US" altLang="ja-JP" dirty="0"/>
              <a:t>make </a:t>
            </a:r>
            <a:r>
              <a:rPr kumimoji="1" lang="en-US" altLang="ja-JP" dirty="0" err="1"/>
              <a:t>mult</a:t>
            </a:r>
            <a:r>
              <a:rPr kumimoji="1" lang="en-US" altLang="ja-JP" dirty="0"/>
              <a:t> </a:t>
            </a:r>
            <a:r>
              <a:rPr kumimoji="1" lang="ja-JP" altLang="en-US" dirty="0"/>
              <a:t>→　</a:t>
            </a:r>
            <a:r>
              <a:rPr kumimoji="1" lang="en-US" altLang="ja-JP" dirty="0"/>
              <a:t>imem.dat</a:t>
            </a:r>
            <a:r>
              <a:rPr kumimoji="1" lang="ja-JP" altLang="en-US" dirty="0"/>
              <a:t>が生成される</a:t>
            </a:r>
            <a:endParaRPr kumimoji="1" lang="en-US" altLang="ja-JP" dirty="0"/>
          </a:p>
          <a:p>
            <a:r>
              <a:rPr kumimoji="1" lang="ja-JP" altLang="en-US" dirty="0"/>
              <a:t>シミュレーションの実行は？</a:t>
            </a:r>
            <a:endParaRPr kumimoji="1" lang="en-US" altLang="ja-JP" dirty="0"/>
          </a:p>
          <a:p>
            <a:pPr lvl="1"/>
            <a:r>
              <a:rPr lang="en-US" altLang="ja-JP" dirty="0"/>
              <a:t>make</a:t>
            </a:r>
          </a:p>
          <a:p>
            <a:pPr lvl="1"/>
            <a:r>
              <a:rPr kumimoji="1" lang="en-US" altLang="ja-JP" dirty="0"/>
              <a:t>./test</a:t>
            </a:r>
          </a:p>
          <a:p>
            <a:endParaRPr kumimoji="1" lang="en-US" altLang="ja-JP" dirty="0"/>
          </a:p>
          <a:p>
            <a:pPr lvl="1"/>
            <a:endParaRPr kumimoji="1" lang="ja-JP" altLang="en-US" dirty="0"/>
          </a:p>
        </p:txBody>
      </p:sp>
    </p:spTree>
    <p:extLst>
      <p:ext uri="{BB962C8B-B14F-4D97-AF65-F5344CB8AC3E}">
        <p14:creationId xmlns:p14="http://schemas.microsoft.com/office/powerpoint/2010/main" val="4044752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ja-JP" altLang="en-US" sz="4000"/>
              <a:t>命令セットアーキテクチャ</a:t>
            </a:r>
            <a:r>
              <a:rPr lang="en-US" altLang="ja-JP" sz="4000"/>
              <a:t>(Instruction Set Architecture: ISA</a:t>
            </a:r>
            <a:r>
              <a:rPr lang="ja-JP" altLang="en-US" sz="4000"/>
              <a:t>）とは？</a:t>
            </a:r>
          </a:p>
        </p:txBody>
      </p:sp>
      <p:sp>
        <p:nvSpPr>
          <p:cNvPr id="99331" name="Rectangle 3"/>
          <p:cNvSpPr>
            <a:spLocks noGrp="1" noChangeArrowheads="1"/>
          </p:cNvSpPr>
          <p:nvPr>
            <p:ph type="body" idx="1"/>
          </p:nvPr>
        </p:nvSpPr>
        <p:spPr/>
        <p:txBody>
          <a:bodyPr/>
          <a:lstStyle/>
          <a:p>
            <a:r>
              <a:rPr lang="ja-JP" altLang="en-US" sz="2800"/>
              <a:t>ソフトウェアとハードウェアのインタフェース</a:t>
            </a:r>
          </a:p>
          <a:p>
            <a:pPr lvl="1"/>
            <a:r>
              <a:rPr lang="ja-JP" altLang="en-US" sz="2400"/>
              <a:t>プログラムは</a:t>
            </a:r>
            <a:r>
              <a:rPr lang="en-US" altLang="ja-JP" sz="2400"/>
              <a:t>ISA</a:t>
            </a:r>
            <a:r>
              <a:rPr lang="ja-JP" altLang="en-US" sz="2400"/>
              <a:t>を対象にすれば個々のハードウェアは気にしなくてもいい</a:t>
            </a:r>
          </a:p>
          <a:p>
            <a:pPr lvl="1"/>
            <a:r>
              <a:rPr lang="ja-JP" altLang="en-US" sz="2400"/>
              <a:t>ハードウェアは</a:t>
            </a:r>
            <a:r>
              <a:rPr lang="en-US" altLang="ja-JP" sz="2400"/>
              <a:t>ISA</a:t>
            </a:r>
            <a:r>
              <a:rPr lang="ja-JP" altLang="en-US" sz="2400"/>
              <a:t>が動けば共通のプログラムが動く</a:t>
            </a:r>
          </a:p>
          <a:p>
            <a:pPr lvl="1"/>
            <a:r>
              <a:rPr lang="en-US" altLang="ja-JP" sz="2400"/>
              <a:t>IBM360</a:t>
            </a:r>
            <a:r>
              <a:rPr lang="ja-JP" altLang="en-US" sz="2400"/>
              <a:t>開発時に明確になった概念</a:t>
            </a:r>
          </a:p>
          <a:p>
            <a:pPr lvl="2"/>
            <a:r>
              <a:rPr lang="ja-JP" altLang="en-US" sz="2000"/>
              <a:t>それまでは開発したマシン毎にソフトウェアを作っていた</a:t>
            </a:r>
          </a:p>
          <a:p>
            <a:pPr lvl="2"/>
            <a:r>
              <a:rPr lang="ja-JP" altLang="en-US" sz="2000"/>
              <a:t>様々な性能、価格のモデルが同じ</a:t>
            </a:r>
            <a:r>
              <a:rPr lang="en-US" altLang="ja-JP" sz="2000"/>
              <a:t>ISA</a:t>
            </a:r>
            <a:r>
              <a:rPr lang="ja-JP" altLang="en-US" sz="2000"/>
              <a:t>を共通できた</a:t>
            </a:r>
          </a:p>
          <a:p>
            <a:pPr lvl="2">
              <a:buFontTx/>
              <a:buNone/>
            </a:pPr>
            <a:r>
              <a:rPr lang="ja-JP" altLang="en-US" sz="2000"/>
              <a:t>→　</a:t>
            </a:r>
            <a:r>
              <a:rPr lang="en-US" altLang="ja-JP" sz="2000"/>
              <a:t>IBM</a:t>
            </a:r>
            <a:r>
              <a:rPr lang="ja-JP" altLang="en-US" sz="2000"/>
              <a:t>のメインフレームでの覇権を確立した</a:t>
            </a:r>
          </a:p>
          <a:p>
            <a:r>
              <a:rPr lang="en-US" altLang="ja-JP" sz="2800"/>
              <a:t>Intel</a:t>
            </a:r>
            <a:r>
              <a:rPr lang="ja-JP" altLang="en-US" sz="2800"/>
              <a:t>の</a:t>
            </a:r>
            <a:r>
              <a:rPr lang="en-US" altLang="ja-JP" sz="2800"/>
              <a:t>IA32</a:t>
            </a:r>
            <a:r>
              <a:rPr lang="ja-JP" altLang="en-US" sz="2800"/>
              <a:t>、</a:t>
            </a:r>
            <a:r>
              <a:rPr lang="en-US" altLang="ja-JP" sz="2800"/>
              <a:t>ARM</a:t>
            </a:r>
            <a:r>
              <a:rPr lang="ja-JP" altLang="en-US" sz="2800"/>
              <a:t>、</a:t>
            </a:r>
            <a:r>
              <a:rPr lang="en-US" altLang="ja-JP" sz="2800"/>
              <a:t>SPARC</a:t>
            </a:r>
            <a:r>
              <a:rPr lang="ja-JP" altLang="en-US" sz="2800"/>
              <a:t>、</a:t>
            </a:r>
            <a:r>
              <a:rPr lang="en-US" altLang="ja-JP" sz="2800"/>
              <a:t>MIPS</a:t>
            </a:r>
            <a:r>
              <a:rPr lang="ja-JP" altLang="en-US" sz="2800"/>
              <a:t>などが長期間に渡って拡張され、利用されている</a:t>
            </a:r>
          </a:p>
        </p:txBody>
      </p:sp>
    </p:spTree>
    <p:extLst>
      <p:ext uri="{BB962C8B-B14F-4D97-AF65-F5344CB8AC3E}">
        <p14:creationId xmlns:p14="http://schemas.microsoft.com/office/powerpoint/2010/main" val="5227319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例題１のプログラム</a:t>
            </a:r>
          </a:p>
        </p:txBody>
      </p:sp>
      <p:sp>
        <p:nvSpPr>
          <p:cNvPr id="3" name="コンテンツ プレースホルダー 2"/>
          <p:cNvSpPr>
            <a:spLocks noGrp="1"/>
          </p:cNvSpPr>
          <p:nvPr>
            <p:ph idx="1"/>
          </p:nvPr>
        </p:nvSpPr>
        <p:spPr>
          <a:xfrm>
            <a:off x="457200" y="1600200"/>
            <a:ext cx="8507288" cy="4525963"/>
          </a:xfrm>
        </p:spPr>
        <p:txBody>
          <a:bodyPr/>
          <a:lstStyle/>
          <a:p>
            <a:pPr marL="0" indent="0">
              <a:buNone/>
            </a:pPr>
            <a:r>
              <a:rPr kumimoji="1" lang="en-US" altLang="ja-JP" dirty="0" err="1"/>
              <a:t>lw</a:t>
            </a:r>
            <a:r>
              <a:rPr kumimoji="1" lang="en-US" altLang="ja-JP" dirty="0"/>
              <a:t> </a:t>
            </a:r>
            <a:r>
              <a:rPr lang="en-US" altLang="ja-JP" dirty="0"/>
              <a:t>x3,x0,0</a:t>
            </a:r>
            <a:r>
              <a:rPr kumimoji="1" lang="en-US" altLang="ja-JP" dirty="0"/>
              <a:t>       // </a:t>
            </a:r>
            <a:r>
              <a:rPr lang="en-US" altLang="ja-JP" dirty="0"/>
              <a:t>x3</a:t>
            </a:r>
            <a:r>
              <a:rPr kumimoji="1" lang="ja-JP" altLang="en-US" dirty="0"/>
              <a:t>に</a:t>
            </a:r>
            <a:r>
              <a:rPr kumimoji="1" lang="en-US" altLang="ja-JP" dirty="0"/>
              <a:t>0</a:t>
            </a:r>
            <a:r>
              <a:rPr kumimoji="1" lang="ja-JP" altLang="en-US" dirty="0"/>
              <a:t>番地の中身を読み出す</a:t>
            </a:r>
            <a:endParaRPr kumimoji="1" lang="en-US" altLang="ja-JP" dirty="0"/>
          </a:p>
          <a:p>
            <a:pPr marL="0" indent="0">
              <a:buNone/>
            </a:pPr>
            <a:r>
              <a:rPr lang="en-US" altLang="ja-JP" dirty="0" err="1"/>
              <a:t>lw</a:t>
            </a:r>
            <a:r>
              <a:rPr lang="en-US" altLang="ja-JP" dirty="0"/>
              <a:t> x4,x0,4</a:t>
            </a:r>
            <a:r>
              <a:rPr lang="ja-JP" altLang="en-US" dirty="0"/>
              <a:t>     </a:t>
            </a:r>
            <a:r>
              <a:rPr lang="en-US" altLang="ja-JP" dirty="0"/>
              <a:t>//x4</a:t>
            </a:r>
            <a:r>
              <a:rPr lang="ja-JP" altLang="en-US" dirty="0"/>
              <a:t>に</a:t>
            </a:r>
            <a:r>
              <a:rPr lang="en-US" altLang="ja-JP" dirty="0"/>
              <a:t>4</a:t>
            </a:r>
            <a:r>
              <a:rPr lang="ja-JP" altLang="en-US" dirty="0"/>
              <a:t>番地の中身を読み出す</a:t>
            </a:r>
            <a:endParaRPr lang="en-US" altLang="ja-JP" dirty="0"/>
          </a:p>
          <a:p>
            <a:pPr marL="0" indent="0">
              <a:buNone/>
            </a:pPr>
            <a:r>
              <a:rPr kumimoji="1" lang="en-US" altLang="ja-JP" dirty="0"/>
              <a:t>add </a:t>
            </a:r>
            <a:r>
              <a:rPr lang="en-US" altLang="ja-JP" dirty="0"/>
              <a:t>x5,x3,x4</a:t>
            </a:r>
            <a:r>
              <a:rPr kumimoji="1" lang="ja-JP" altLang="en-US" dirty="0"/>
              <a:t>　　</a:t>
            </a:r>
            <a:r>
              <a:rPr kumimoji="1" lang="en-US" altLang="ja-JP" dirty="0"/>
              <a:t>//</a:t>
            </a:r>
            <a:r>
              <a:rPr kumimoji="1" lang="ja-JP" altLang="en-US" dirty="0"/>
              <a:t>加算して答を</a:t>
            </a:r>
            <a:r>
              <a:rPr lang="en-US" altLang="ja-JP" dirty="0"/>
              <a:t>x5</a:t>
            </a:r>
            <a:r>
              <a:rPr kumimoji="1" lang="ja-JP" altLang="en-US" dirty="0"/>
              <a:t>に</a:t>
            </a:r>
            <a:endParaRPr kumimoji="1" lang="en-US" altLang="ja-JP" dirty="0"/>
          </a:p>
          <a:p>
            <a:pPr marL="0" indent="0">
              <a:buNone/>
            </a:pPr>
            <a:r>
              <a:rPr lang="en-US" altLang="ja-JP" dirty="0" err="1"/>
              <a:t>sw</a:t>
            </a:r>
            <a:r>
              <a:rPr lang="en-US" altLang="ja-JP" dirty="0"/>
              <a:t> x5,x0,8       //2</a:t>
            </a:r>
            <a:r>
              <a:rPr lang="ja-JP" altLang="en-US" dirty="0"/>
              <a:t>を</a:t>
            </a:r>
            <a:r>
              <a:rPr lang="en-US" altLang="ja-JP" dirty="0"/>
              <a:t>8</a:t>
            </a:r>
            <a:r>
              <a:rPr lang="ja-JP" altLang="en-US" dirty="0"/>
              <a:t>番地に格納</a:t>
            </a:r>
            <a:endParaRPr lang="en-US" altLang="ja-JP" dirty="0"/>
          </a:p>
          <a:p>
            <a:pPr marL="0" indent="0">
              <a:buNone/>
            </a:pPr>
            <a:endParaRPr kumimoji="1" lang="en-US" altLang="ja-JP" dirty="0"/>
          </a:p>
          <a:p>
            <a:pPr marL="0" indent="0">
              <a:buNone/>
            </a:pPr>
            <a:r>
              <a:rPr lang="ja-JP" altLang="en-US" dirty="0"/>
              <a:t>ポイント：</a:t>
            </a:r>
            <a:r>
              <a:rPr lang="en-US" altLang="ja-JP" dirty="0"/>
              <a:t>x0</a:t>
            </a:r>
            <a:r>
              <a:rPr lang="ja-JP" altLang="en-US" dirty="0"/>
              <a:t>は常に</a:t>
            </a:r>
            <a:r>
              <a:rPr lang="en-US" altLang="ja-JP" dirty="0"/>
              <a:t>0</a:t>
            </a:r>
            <a:r>
              <a:rPr lang="ja-JP" altLang="en-US" dirty="0" err="1"/>
              <a:t>なので</a:t>
            </a:r>
            <a:r>
              <a:rPr lang="ja-JP" altLang="en-US" dirty="0"/>
              <a:t>ディスプレースメントが直接アドレスになる。</a:t>
            </a:r>
            <a:endParaRPr lang="en-US" altLang="ja-JP" dirty="0"/>
          </a:p>
          <a:p>
            <a:pPr marL="0" indent="0">
              <a:buNone/>
            </a:pPr>
            <a:r>
              <a:rPr lang="ja-JP" altLang="en-US" dirty="0"/>
              <a:t>最後の分岐命令はプログラムを止めるため（ダイナミックストップ）</a:t>
            </a:r>
            <a:endParaRPr kumimoji="1" lang="ja-JP" altLang="en-US" dirty="0"/>
          </a:p>
        </p:txBody>
      </p:sp>
    </p:spTree>
    <p:extLst>
      <p:ext uri="{BB962C8B-B14F-4D97-AF65-F5344CB8AC3E}">
        <p14:creationId xmlns:p14="http://schemas.microsoft.com/office/powerpoint/2010/main" val="4047809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77280" y="260648"/>
            <a:ext cx="8229600" cy="1139825"/>
          </a:xfrm>
        </p:spPr>
        <p:txBody>
          <a:bodyPr/>
          <a:lstStyle/>
          <a:p>
            <a:pPr eaLnBrk="1" hangingPunct="1"/>
            <a:r>
              <a:rPr lang="en-US" altLang="ja-JP" dirty="0"/>
              <a:t>RV32I</a:t>
            </a:r>
            <a:r>
              <a:rPr lang="ja-JP" altLang="en-US" dirty="0"/>
              <a:t>の条件分岐命令</a:t>
            </a:r>
          </a:p>
        </p:txBody>
      </p:sp>
      <p:sp>
        <p:nvSpPr>
          <p:cNvPr id="23555"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ja-JP" sz="2600" dirty="0"/>
              <a:t>PC</a:t>
            </a:r>
            <a:r>
              <a:rPr lang="ja-JP" altLang="en-US" sz="2600" dirty="0"/>
              <a:t>相対指定</a:t>
            </a:r>
            <a:endParaRPr lang="en-US" altLang="ja-JP" sz="2600" dirty="0"/>
          </a:p>
          <a:p>
            <a:pPr eaLnBrk="1" hangingPunct="1">
              <a:buFont typeface="Wingdings" panose="05000000000000000000" pitchFamily="2" charset="2"/>
              <a:buNone/>
            </a:pPr>
            <a:endParaRPr lang="en-US" altLang="ja-JP" sz="2600" dirty="0"/>
          </a:p>
          <a:p>
            <a:pPr eaLnBrk="1" hangingPunct="1">
              <a:buFont typeface="Wingdings" panose="05000000000000000000" pitchFamily="2" charset="2"/>
              <a:buNone/>
            </a:pPr>
            <a:r>
              <a:rPr lang="en-US" altLang="ja-JP" sz="2600" dirty="0"/>
              <a:t>target </a:t>
            </a:r>
            <a:r>
              <a:rPr lang="ja-JP" altLang="en-US" sz="2600" dirty="0"/>
              <a:t>←（符号拡張）</a:t>
            </a:r>
            <a:r>
              <a:rPr lang="en-US" altLang="ja-JP" sz="2600" dirty="0"/>
              <a:t>offset</a:t>
            </a:r>
          </a:p>
          <a:p>
            <a:pPr eaLnBrk="1" hangingPunct="1">
              <a:buFont typeface="Wingdings" panose="05000000000000000000" pitchFamily="2" charset="2"/>
              <a:buNone/>
            </a:pPr>
            <a:r>
              <a:rPr lang="en-US" altLang="ja-JP" sz="2600" dirty="0" err="1"/>
              <a:t>beq</a:t>
            </a:r>
            <a:r>
              <a:rPr lang="en-US" altLang="ja-JP" sz="2600" dirty="0"/>
              <a:t>  rs1,rs2,offset</a:t>
            </a:r>
            <a:r>
              <a:rPr lang="ja-JP" altLang="en-US" sz="2600" dirty="0"/>
              <a:t>：  </a:t>
            </a:r>
            <a:r>
              <a:rPr lang="en-US" altLang="ja-JP" sz="2600" dirty="0"/>
              <a:t>if(x[rs1]==x[rs2]) </a:t>
            </a:r>
            <a:r>
              <a:rPr lang="en-US" altLang="ja-JP" sz="2600" dirty="0" err="1"/>
              <a:t>PC←PC+target</a:t>
            </a:r>
            <a:endParaRPr lang="en-US" altLang="ja-JP" sz="2600" dirty="0"/>
          </a:p>
          <a:p>
            <a:pPr eaLnBrk="1" hangingPunct="1">
              <a:buFont typeface="Wingdings" panose="05000000000000000000" pitchFamily="2" charset="2"/>
              <a:buNone/>
            </a:pPr>
            <a:r>
              <a:rPr lang="en-US" altLang="ja-JP" sz="2600" dirty="0"/>
              <a:t>  PC</a:t>
            </a:r>
            <a:r>
              <a:rPr lang="ja-JP" altLang="en-US" sz="2600" dirty="0"/>
              <a:t>は命令コードの置かれたアドレス＋４</a:t>
            </a:r>
            <a:endParaRPr lang="en-US" altLang="ja-JP" sz="2600" dirty="0"/>
          </a:p>
          <a:p>
            <a:pPr eaLnBrk="1" hangingPunct="1">
              <a:buFont typeface="Wingdings" panose="05000000000000000000" pitchFamily="2" charset="2"/>
              <a:buNone/>
            </a:pPr>
            <a:r>
              <a:rPr lang="ja-JP" altLang="en-US" sz="2600" dirty="0"/>
              <a:t>　命令コード中には、</a:t>
            </a:r>
            <a:r>
              <a:rPr lang="en-US" altLang="ja-JP" sz="2600" dirty="0"/>
              <a:t>offset</a:t>
            </a:r>
            <a:r>
              <a:rPr lang="ja-JP" altLang="en-US" sz="2600" dirty="0"/>
              <a:t>の</a:t>
            </a:r>
            <a:r>
              <a:rPr lang="en-US" altLang="ja-JP" sz="2600" dirty="0"/>
              <a:t>0</a:t>
            </a:r>
            <a:r>
              <a:rPr lang="ja-JP" altLang="en-US" sz="2600" dirty="0"/>
              <a:t>ビット目は含まれていない</a:t>
            </a:r>
            <a:endParaRPr lang="en-US" altLang="ja-JP" sz="2600" dirty="0"/>
          </a:p>
          <a:p>
            <a:pPr eaLnBrk="1" hangingPunct="1">
              <a:buFont typeface="Wingdings" panose="05000000000000000000" pitchFamily="2" charset="2"/>
              <a:buNone/>
            </a:pPr>
            <a:r>
              <a:rPr lang="en-US" altLang="ja-JP" sz="2600" dirty="0" err="1"/>
              <a:t>bne</a:t>
            </a:r>
            <a:r>
              <a:rPr lang="en-US" altLang="ja-JP" sz="2600" dirty="0"/>
              <a:t> rs1,rs2,offset     if(x[rs1]≠x[rs2]</a:t>
            </a:r>
            <a:r>
              <a:rPr lang="ja-JP" altLang="en-US" sz="2600" dirty="0"/>
              <a:t>） </a:t>
            </a:r>
            <a:r>
              <a:rPr lang="en-US" altLang="ja-JP" sz="2600" dirty="0" err="1"/>
              <a:t>PC←PC+target</a:t>
            </a:r>
            <a:r>
              <a:rPr lang="en-US" altLang="ja-JP" sz="2600" dirty="0"/>
              <a:t> </a:t>
            </a:r>
          </a:p>
          <a:p>
            <a:pPr eaLnBrk="1" hangingPunct="1">
              <a:buFont typeface="Wingdings" panose="05000000000000000000" pitchFamily="2" charset="2"/>
              <a:buNone/>
            </a:pPr>
            <a:endParaRPr lang="en-US" altLang="ja-JP" sz="2600" dirty="0"/>
          </a:p>
          <a:p>
            <a:pPr eaLnBrk="1" hangingPunct="1">
              <a:buFont typeface="Wingdings" panose="05000000000000000000" pitchFamily="2" charset="2"/>
              <a:buNone/>
            </a:pPr>
            <a:r>
              <a:rPr lang="en-US" altLang="ja-JP" sz="2600" dirty="0"/>
              <a:t>0</a:t>
            </a:r>
            <a:r>
              <a:rPr lang="ja-JP" altLang="en-US" sz="2600" dirty="0"/>
              <a:t>と比較する場合は</a:t>
            </a:r>
            <a:r>
              <a:rPr lang="en-US" altLang="ja-JP" sz="2600" dirty="0"/>
              <a:t>x0</a:t>
            </a:r>
            <a:r>
              <a:rPr lang="ja-JP" altLang="en-US" sz="2600" dirty="0"/>
              <a:t>を使えば良い</a:t>
            </a:r>
            <a:endParaRPr lang="en-US" altLang="ja-JP" sz="2600" dirty="0"/>
          </a:p>
          <a:p>
            <a:pPr eaLnBrk="1" hangingPunct="1"/>
            <a:endParaRPr lang="en-US" altLang="ja-JP" sz="2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77280" y="260648"/>
            <a:ext cx="8229600" cy="1139825"/>
          </a:xfrm>
        </p:spPr>
        <p:txBody>
          <a:bodyPr/>
          <a:lstStyle/>
          <a:p>
            <a:pPr eaLnBrk="1" hangingPunct="1"/>
            <a:r>
              <a:rPr lang="ja-JP" altLang="en-US" dirty="0"/>
              <a:t>大小比較を含んだ分岐</a:t>
            </a:r>
          </a:p>
        </p:txBody>
      </p:sp>
      <p:sp>
        <p:nvSpPr>
          <p:cNvPr id="23555" name="Rectangle 3"/>
          <p:cNvSpPr>
            <a:spLocks noGrp="1" noChangeArrowheads="1"/>
          </p:cNvSpPr>
          <p:nvPr>
            <p:ph type="body" idx="1"/>
          </p:nvPr>
        </p:nvSpPr>
        <p:spPr/>
        <p:txBody>
          <a:bodyPr/>
          <a:lstStyle/>
          <a:p>
            <a:pPr eaLnBrk="1" hangingPunct="1">
              <a:buFont typeface="Wingdings" panose="05000000000000000000" pitchFamily="2" charset="2"/>
              <a:buNone/>
            </a:pPr>
            <a:r>
              <a:rPr lang="en-US" altLang="ja-JP" sz="2600" dirty="0"/>
              <a:t>branch less than</a:t>
            </a:r>
          </a:p>
          <a:p>
            <a:pPr eaLnBrk="1" hangingPunct="1">
              <a:buFont typeface="Wingdings" panose="05000000000000000000" pitchFamily="2" charset="2"/>
              <a:buNone/>
            </a:pPr>
            <a:r>
              <a:rPr lang="en-US" altLang="ja-JP" sz="2600" dirty="0"/>
              <a:t> </a:t>
            </a:r>
            <a:r>
              <a:rPr lang="en-US" altLang="ja-JP" sz="2600" dirty="0" err="1"/>
              <a:t>blt</a:t>
            </a:r>
            <a:r>
              <a:rPr lang="en-US" altLang="ja-JP" sz="2600" dirty="0"/>
              <a:t>  rs1,rs2,offset</a:t>
            </a:r>
            <a:r>
              <a:rPr lang="ja-JP" altLang="en-US" sz="2600" dirty="0"/>
              <a:t>：  </a:t>
            </a:r>
            <a:r>
              <a:rPr lang="en-US" altLang="ja-JP" sz="2600" dirty="0"/>
              <a:t>if(x[rs1]&lt;x[rs2]) </a:t>
            </a:r>
            <a:r>
              <a:rPr lang="en-US" altLang="ja-JP" sz="2600" dirty="0" err="1"/>
              <a:t>PC←PC+target</a:t>
            </a:r>
            <a:endParaRPr lang="en-US" altLang="ja-JP" sz="2600" dirty="0"/>
          </a:p>
          <a:p>
            <a:pPr eaLnBrk="1" hangingPunct="1">
              <a:buFont typeface="Wingdings" panose="05000000000000000000" pitchFamily="2" charset="2"/>
              <a:buNone/>
            </a:pPr>
            <a:r>
              <a:rPr lang="en-US" altLang="ja-JP" sz="2600" dirty="0"/>
              <a:t>branch greater equal</a:t>
            </a:r>
          </a:p>
          <a:p>
            <a:pPr eaLnBrk="1" hangingPunct="1">
              <a:buFont typeface="Wingdings" panose="05000000000000000000" pitchFamily="2" charset="2"/>
              <a:buNone/>
            </a:pPr>
            <a:r>
              <a:rPr lang="en-US" altLang="ja-JP" sz="2600" dirty="0"/>
              <a:t> </a:t>
            </a:r>
            <a:r>
              <a:rPr lang="en-US" altLang="ja-JP" sz="2600" dirty="0" err="1"/>
              <a:t>bge</a:t>
            </a:r>
            <a:r>
              <a:rPr lang="en-US" altLang="ja-JP" sz="2600" dirty="0"/>
              <a:t> rs1,rs2,offset     if(x[rs1]&gt;=x[rs2]</a:t>
            </a:r>
            <a:r>
              <a:rPr lang="ja-JP" altLang="en-US" sz="2600" dirty="0"/>
              <a:t>） </a:t>
            </a:r>
            <a:r>
              <a:rPr lang="en-US" altLang="ja-JP" sz="2600" dirty="0" err="1"/>
              <a:t>PC←PC+target</a:t>
            </a:r>
            <a:r>
              <a:rPr lang="en-US" altLang="ja-JP" sz="2600" dirty="0"/>
              <a:t> </a:t>
            </a:r>
          </a:p>
          <a:p>
            <a:pPr eaLnBrk="1" hangingPunct="1">
              <a:buFont typeface="Wingdings" panose="05000000000000000000" pitchFamily="2" charset="2"/>
              <a:buNone/>
            </a:pPr>
            <a:r>
              <a:rPr lang="en-US" altLang="ja-JP" sz="2600" dirty="0" err="1"/>
              <a:t>bltu</a:t>
            </a:r>
            <a:r>
              <a:rPr lang="en-US" altLang="ja-JP" sz="2600" dirty="0"/>
              <a:t>, </a:t>
            </a:r>
            <a:r>
              <a:rPr lang="en-US" altLang="ja-JP" sz="2600" dirty="0" err="1"/>
              <a:t>bgeu</a:t>
            </a:r>
            <a:r>
              <a:rPr lang="ja-JP" altLang="en-US" sz="2600" dirty="0"/>
              <a:t>は</a:t>
            </a:r>
            <a:r>
              <a:rPr lang="en-US" altLang="ja-JP" sz="2600" dirty="0" err="1"/>
              <a:t>unsighned</a:t>
            </a:r>
            <a:r>
              <a:rPr lang="ja-JP" altLang="en-US" sz="2600" dirty="0"/>
              <a:t>命令で、レジスタの内容を符号無数と考えて比較</a:t>
            </a:r>
            <a:endParaRPr lang="en-US" altLang="ja-JP" sz="2600" dirty="0"/>
          </a:p>
          <a:p>
            <a:pPr eaLnBrk="1" hangingPunct="1">
              <a:buFont typeface="Wingdings" panose="05000000000000000000" pitchFamily="2" charset="2"/>
              <a:buNone/>
            </a:pPr>
            <a:endParaRPr lang="en-US" altLang="ja-JP" sz="2600" dirty="0"/>
          </a:p>
          <a:p>
            <a:pPr eaLnBrk="1" hangingPunct="1">
              <a:buFont typeface="Wingdings" panose="05000000000000000000" pitchFamily="2" charset="2"/>
              <a:buNone/>
            </a:pPr>
            <a:r>
              <a:rPr lang="ja-JP" altLang="en-US" sz="2600" dirty="0"/>
              <a:t>ｂ</a:t>
            </a:r>
            <a:r>
              <a:rPr lang="en-US" altLang="ja-JP" sz="2600" dirty="0"/>
              <a:t>le,</a:t>
            </a:r>
            <a:r>
              <a:rPr lang="ja-JP" altLang="en-US" sz="2600" dirty="0"/>
              <a:t> </a:t>
            </a:r>
            <a:r>
              <a:rPr lang="en-US" altLang="ja-JP" sz="2600" dirty="0" err="1"/>
              <a:t>bgt</a:t>
            </a:r>
            <a:r>
              <a:rPr lang="ja-JP" altLang="en-US" sz="2600" dirty="0"/>
              <a:t>などは存在しないが、レジスタの順番を入れ替えて実現できる→擬似命令</a:t>
            </a:r>
            <a:endParaRPr lang="en-US" altLang="ja-JP" sz="2600" dirty="0"/>
          </a:p>
          <a:p>
            <a:pPr eaLnBrk="1" hangingPunct="1"/>
            <a:endParaRPr lang="en-US" altLang="ja-JP" sz="2600" dirty="0"/>
          </a:p>
        </p:txBody>
      </p:sp>
    </p:spTree>
    <p:extLst>
      <p:ext uri="{BB962C8B-B14F-4D97-AF65-F5344CB8AC3E}">
        <p14:creationId xmlns:p14="http://schemas.microsoft.com/office/powerpoint/2010/main" val="1571885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pPr eaLnBrk="1" hangingPunct="1"/>
            <a:r>
              <a:rPr lang="ja-JP" altLang="en-US" dirty="0"/>
              <a:t>例題</a:t>
            </a:r>
            <a:r>
              <a:rPr lang="en-US" altLang="ja-JP" dirty="0"/>
              <a:t>2(mult.asm)</a:t>
            </a:r>
            <a:endParaRPr lang="ja-JP" altLang="en-US" dirty="0"/>
          </a:p>
        </p:txBody>
      </p:sp>
      <p:sp>
        <p:nvSpPr>
          <p:cNvPr id="24579" name="コンテンツ プレースホルダー 2"/>
          <p:cNvSpPr>
            <a:spLocks noGrp="1"/>
          </p:cNvSpPr>
          <p:nvPr>
            <p:ph idx="1"/>
          </p:nvPr>
        </p:nvSpPr>
        <p:spPr/>
        <p:txBody>
          <a:bodyPr/>
          <a:lstStyle/>
          <a:p>
            <a:pPr eaLnBrk="1" hangingPunct="1"/>
            <a:r>
              <a:rPr lang="ja-JP" altLang="en-US" dirty="0"/>
              <a:t>０番地の内容と</a:t>
            </a:r>
            <a:r>
              <a:rPr lang="en-US" altLang="ja-JP" dirty="0"/>
              <a:t>4</a:t>
            </a:r>
            <a:r>
              <a:rPr lang="ja-JP" altLang="en-US" dirty="0"/>
              <a:t>番地の内容を掛け算した答えを</a:t>
            </a:r>
            <a:r>
              <a:rPr lang="en-US" altLang="ja-JP" dirty="0"/>
              <a:t>8</a:t>
            </a:r>
            <a:r>
              <a:rPr lang="ja-JP" altLang="en-US" dirty="0"/>
              <a:t>番地に格納せよ</a:t>
            </a:r>
            <a:endParaRPr lang="en-US" altLang="ja-JP" dirty="0"/>
          </a:p>
          <a:p>
            <a:pPr eaLnBrk="1" hangingPunct="1"/>
            <a:r>
              <a:rPr lang="en-US" altLang="ja-JP" dirty="0"/>
              <a:t>mult.asm</a:t>
            </a:r>
            <a:r>
              <a:rPr lang="ja-JP" altLang="en-US" dirty="0"/>
              <a:t>を実行して結果を格納</a:t>
            </a:r>
          </a:p>
        </p:txBody>
      </p:sp>
    </p:spTree>
    <p:extLst>
      <p:ext uri="{BB962C8B-B14F-4D97-AF65-F5344CB8AC3E}">
        <p14:creationId xmlns:p14="http://schemas.microsoft.com/office/powerpoint/2010/main" val="1980584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例題</a:t>
            </a:r>
            <a:r>
              <a:rPr kumimoji="1" lang="en-US" altLang="ja-JP" dirty="0"/>
              <a:t>2</a:t>
            </a:r>
            <a:r>
              <a:rPr lang="ja-JP" altLang="en-US" dirty="0"/>
              <a:t>のプログラム</a:t>
            </a:r>
            <a:endParaRPr kumimoji="1" lang="ja-JP" altLang="en-US" dirty="0"/>
          </a:p>
        </p:txBody>
      </p:sp>
      <p:sp>
        <p:nvSpPr>
          <p:cNvPr id="3" name="コンテンツ プレースホルダー 2"/>
          <p:cNvSpPr>
            <a:spLocks noGrp="1"/>
          </p:cNvSpPr>
          <p:nvPr>
            <p:ph idx="1"/>
          </p:nvPr>
        </p:nvSpPr>
        <p:spPr>
          <a:xfrm>
            <a:off x="457200" y="1600200"/>
            <a:ext cx="8686800" cy="4525963"/>
          </a:xfrm>
        </p:spPr>
        <p:txBody>
          <a:bodyPr/>
          <a:lstStyle/>
          <a:p>
            <a:pPr marL="0" indent="0">
              <a:buNone/>
            </a:pPr>
            <a:r>
              <a:rPr lang="en-US" altLang="ja-JP" dirty="0"/>
              <a:t>	</a:t>
            </a:r>
            <a:r>
              <a:rPr lang="en-US" altLang="ja-JP" dirty="0" err="1"/>
              <a:t>lw</a:t>
            </a:r>
            <a:r>
              <a:rPr lang="en-US" altLang="ja-JP" dirty="0"/>
              <a:t> x3,x0,0</a:t>
            </a:r>
            <a:r>
              <a:rPr lang="ja-JP" altLang="en-US" dirty="0"/>
              <a:t>　　　　</a:t>
            </a:r>
            <a:r>
              <a:rPr lang="en-US" altLang="ja-JP" dirty="0"/>
              <a:t>// 0</a:t>
            </a:r>
            <a:r>
              <a:rPr lang="ja-JP" altLang="en-US" dirty="0"/>
              <a:t>番地の中身を</a:t>
            </a:r>
            <a:r>
              <a:rPr lang="en-US" altLang="ja-JP" dirty="0"/>
              <a:t>x3</a:t>
            </a:r>
            <a:r>
              <a:rPr lang="ja-JP" altLang="en-US" dirty="0"/>
              <a:t>へ</a:t>
            </a:r>
            <a:endParaRPr lang="en-US" altLang="ja-JP" dirty="0"/>
          </a:p>
          <a:p>
            <a:pPr marL="0" indent="0">
              <a:buNone/>
            </a:pPr>
            <a:r>
              <a:rPr lang="en-US" altLang="ja-JP" dirty="0"/>
              <a:t>	</a:t>
            </a:r>
            <a:r>
              <a:rPr lang="en-US" altLang="ja-JP" dirty="0" err="1"/>
              <a:t>lw</a:t>
            </a:r>
            <a:r>
              <a:rPr lang="en-US" altLang="ja-JP" dirty="0"/>
              <a:t> x4,x0,4</a:t>
            </a:r>
            <a:r>
              <a:rPr lang="ja-JP" altLang="en-US" dirty="0"/>
              <a:t>　　　　</a:t>
            </a:r>
            <a:r>
              <a:rPr lang="en-US" altLang="ja-JP" dirty="0"/>
              <a:t>// 4</a:t>
            </a:r>
            <a:r>
              <a:rPr lang="ja-JP" altLang="en-US" dirty="0"/>
              <a:t>番地に中身を</a:t>
            </a:r>
            <a:r>
              <a:rPr lang="en-US" altLang="ja-JP" dirty="0"/>
              <a:t>x4</a:t>
            </a:r>
            <a:r>
              <a:rPr lang="ja-JP" altLang="en-US" dirty="0"/>
              <a:t>へ</a:t>
            </a:r>
            <a:endParaRPr lang="en-US" altLang="ja-JP" dirty="0"/>
          </a:p>
          <a:p>
            <a:pPr marL="0" indent="0">
              <a:buNone/>
            </a:pPr>
            <a:r>
              <a:rPr lang="en-US" altLang="ja-JP" dirty="0"/>
              <a:t>	add x5,x0,x0</a:t>
            </a:r>
            <a:r>
              <a:rPr lang="ja-JP" altLang="en-US" dirty="0"/>
              <a:t>　　 </a:t>
            </a:r>
            <a:r>
              <a:rPr lang="en-US" altLang="ja-JP" dirty="0"/>
              <a:t>// x5</a:t>
            </a:r>
            <a:r>
              <a:rPr lang="ja-JP" altLang="en-US" dirty="0"/>
              <a:t>を</a:t>
            </a:r>
            <a:r>
              <a:rPr lang="en-US" altLang="ja-JP" dirty="0"/>
              <a:t>0</a:t>
            </a:r>
            <a:r>
              <a:rPr lang="ja-JP" altLang="en-US" dirty="0"/>
              <a:t>にする</a:t>
            </a:r>
            <a:endParaRPr lang="en-US" altLang="ja-JP" dirty="0"/>
          </a:p>
          <a:p>
            <a:pPr marL="0" indent="0">
              <a:buNone/>
            </a:pPr>
            <a:r>
              <a:rPr lang="nl-NL" altLang="ja-JP" dirty="0"/>
              <a:t>loop:	add x5,x5,x3</a:t>
            </a:r>
            <a:r>
              <a:rPr lang="ja-JP" altLang="en-US" dirty="0"/>
              <a:t>　　</a:t>
            </a:r>
            <a:r>
              <a:rPr lang="en-US" altLang="ja-JP" dirty="0"/>
              <a:t>// x5</a:t>
            </a:r>
            <a:r>
              <a:rPr lang="ja-JP" altLang="en-US" dirty="0"/>
              <a:t>に</a:t>
            </a:r>
            <a:r>
              <a:rPr lang="en-US" altLang="ja-JP" dirty="0"/>
              <a:t>x3</a:t>
            </a:r>
            <a:r>
              <a:rPr lang="ja-JP" altLang="en-US" dirty="0"/>
              <a:t>を足す</a:t>
            </a:r>
            <a:endParaRPr lang="nl-NL" altLang="ja-JP" dirty="0"/>
          </a:p>
          <a:p>
            <a:pPr marL="0" indent="0">
              <a:buNone/>
            </a:pPr>
            <a:r>
              <a:rPr lang="en-US" altLang="ja-JP" dirty="0"/>
              <a:t>	</a:t>
            </a:r>
            <a:r>
              <a:rPr lang="en-US" altLang="ja-JP" dirty="0" err="1"/>
              <a:t>addi</a:t>
            </a:r>
            <a:r>
              <a:rPr lang="en-US" altLang="ja-JP" dirty="0"/>
              <a:t> x4,x4,-1</a:t>
            </a:r>
            <a:r>
              <a:rPr lang="ja-JP" altLang="en-US" dirty="0"/>
              <a:t>　　</a:t>
            </a:r>
            <a:r>
              <a:rPr lang="en-US" altLang="ja-JP" dirty="0"/>
              <a:t>// x4</a:t>
            </a:r>
            <a:r>
              <a:rPr lang="ja-JP" altLang="en-US" dirty="0"/>
              <a:t>から１を引く</a:t>
            </a:r>
            <a:endParaRPr lang="en-US" altLang="ja-JP" dirty="0"/>
          </a:p>
          <a:p>
            <a:pPr marL="0" indent="0">
              <a:buNone/>
            </a:pPr>
            <a:r>
              <a:rPr lang="en-US" altLang="ja-JP" dirty="0"/>
              <a:t>	</a:t>
            </a:r>
            <a:r>
              <a:rPr lang="en-US" altLang="ja-JP" dirty="0" err="1"/>
              <a:t>bne</a:t>
            </a:r>
            <a:r>
              <a:rPr lang="en-US" altLang="ja-JP" dirty="0"/>
              <a:t> x4,x0,loop</a:t>
            </a:r>
            <a:r>
              <a:rPr lang="ja-JP" altLang="en-US" dirty="0"/>
              <a:t>　</a:t>
            </a:r>
            <a:r>
              <a:rPr lang="en-US" altLang="ja-JP" dirty="0"/>
              <a:t>//0</a:t>
            </a:r>
            <a:r>
              <a:rPr lang="ja-JP" altLang="en-US" dirty="0"/>
              <a:t>でなければ</a:t>
            </a:r>
            <a:r>
              <a:rPr lang="en-US" altLang="ja-JP" dirty="0"/>
              <a:t>loop</a:t>
            </a:r>
            <a:r>
              <a:rPr lang="ja-JP" altLang="en-US" dirty="0"/>
              <a:t>へ飛ぶ</a:t>
            </a:r>
            <a:endParaRPr lang="en-US" altLang="ja-JP" dirty="0"/>
          </a:p>
          <a:p>
            <a:pPr marL="0" indent="0">
              <a:buNone/>
            </a:pPr>
            <a:r>
              <a:rPr lang="en-US" altLang="ja-JP" dirty="0"/>
              <a:t>	</a:t>
            </a:r>
            <a:r>
              <a:rPr lang="en-US" altLang="ja-JP" dirty="0" err="1"/>
              <a:t>sw</a:t>
            </a:r>
            <a:r>
              <a:rPr lang="en-US" altLang="ja-JP" dirty="0"/>
              <a:t> x4,x0,8</a:t>
            </a:r>
            <a:r>
              <a:rPr lang="ja-JP" altLang="en-US" dirty="0"/>
              <a:t>　　　</a:t>
            </a:r>
            <a:r>
              <a:rPr lang="en-US" altLang="ja-JP" dirty="0"/>
              <a:t>// 8</a:t>
            </a:r>
            <a:r>
              <a:rPr lang="ja-JP" altLang="en-US" dirty="0"/>
              <a:t>番地に書き込む</a:t>
            </a:r>
            <a:endParaRPr lang="en-US" altLang="ja-JP" dirty="0"/>
          </a:p>
          <a:p>
            <a:pPr marL="0" indent="0">
              <a:buNone/>
            </a:pPr>
            <a:r>
              <a:rPr lang="en-US" altLang="ja-JP" dirty="0"/>
              <a:t>end:	</a:t>
            </a:r>
            <a:r>
              <a:rPr lang="en-US" altLang="ja-JP" dirty="0" err="1"/>
              <a:t>beq</a:t>
            </a:r>
            <a:r>
              <a:rPr lang="en-US" altLang="ja-JP" dirty="0"/>
              <a:t> x0,x0,end</a:t>
            </a:r>
          </a:p>
          <a:p>
            <a:endParaRPr lang="en-US" altLang="ja-JP" dirty="0"/>
          </a:p>
          <a:p>
            <a:pPr marL="0" indent="0">
              <a:buNone/>
            </a:pPr>
            <a:endParaRPr kumimoji="1" lang="ja-JP" altLang="en-US" dirty="0"/>
          </a:p>
        </p:txBody>
      </p:sp>
    </p:spTree>
    <p:extLst>
      <p:ext uri="{BB962C8B-B14F-4D97-AF65-F5344CB8AC3E}">
        <p14:creationId xmlns:p14="http://schemas.microsoft.com/office/powerpoint/2010/main" val="2042813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173266-5BB0-4FC5-B280-46899378A163}"/>
              </a:ext>
            </a:extLst>
          </p:cNvPr>
          <p:cNvSpPr>
            <a:spLocks noGrp="1"/>
          </p:cNvSpPr>
          <p:nvPr>
            <p:ph type="title"/>
          </p:nvPr>
        </p:nvSpPr>
        <p:spPr/>
        <p:txBody>
          <a:bodyPr/>
          <a:lstStyle/>
          <a:p>
            <a:r>
              <a:rPr lang="ja-JP" altLang="en-US" dirty="0"/>
              <a:t>疑似命令</a:t>
            </a:r>
            <a:endParaRPr kumimoji="1" lang="ja-JP" altLang="en-US" dirty="0"/>
          </a:p>
        </p:txBody>
      </p:sp>
      <p:sp>
        <p:nvSpPr>
          <p:cNvPr id="3" name="コンテンツ プレースホルダー 2">
            <a:extLst>
              <a:ext uri="{FF2B5EF4-FFF2-40B4-BE49-F238E27FC236}">
                <a16:creationId xmlns:a16="http://schemas.microsoft.com/office/drawing/2014/main" id="{9284DBA2-0CA1-47AC-9BD6-E444E5A2A26A}"/>
              </a:ext>
            </a:extLst>
          </p:cNvPr>
          <p:cNvSpPr>
            <a:spLocks noGrp="1"/>
          </p:cNvSpPr>
          <p:nvPr>
            <p:ph idx="1"/>
          </p:nvPr>
        </p:nvSpPr>
        <p:spPr>
          <a:xfrm>
            <a:off x="457200" y="1268760"/>
            <a:ext cx="8229600" cy="4530725"/>
          </a:xfrm>
        </p:spPr>
        <p:txBody>
          <a:bodyPr/>
          <a:lstStyle/>
          <a:p>
            <a:r>
              <a:rPr kumimoji="1" lang="en-US" altLang="ja-JP" dirty="0"/>
              <a:t>j offset              </a:t>
            </a:r>
            <a:r>
              <a:rPr kumimoji="1" lang="en-US" altLang="ja-JP" dirty="0" err="1"/>
              <a:t>jal</a:t>
            </a:r>
            <a:r>
              <a:rPr kumimoji="1" lang="en-US" altLang="ja-JP" dirty="0"/>
              <a:t> x0,offset</a:t>
            </a:r>
          </a:p>
          <a:p>
            <a:r>
              <a:rPr lang="en-US" altLang="ja-JP" dirty="0" err="1"/>
              <a:t>jr</a:t>
            </a:r>
            <a:r>
              <a:rPr lang="en-US" altLang="ja-JP" dirty="0"/>
              <a:t> </a:t>
            </a:r>
            <a:r>
              <a:rPr lang="en-US" altLang="ja-JP" dirty="0" err="1"/>
              <a:t>rs</a:t>
            </a:r>
            <a:r>
              <a:rPr lang="en-US" altLang="ja-JP" dirty="0"/>
              <a:t>                  </a:t>
            </a:r>
            <a:r>
              <a:rPr lang="en-US" altLang="ja-JP" dirty="0" err="1"/>
              <a:t>jalr</a:t>
            </a:r>
            <a:r>
              <a:rPr lang="en-US" altLang="ja-JP" dirty="0"/>
              <a:t> x0,rs,0</a:t>
            </a:r>
          </a:p>
          <a:p>
            <a:r>
              <a:rPr kumimoji="1" lang="en-US" altLang="ja-JP" dirty="0" err="1"/>
              <a:t>beqz</a:t>
            </a:r>
            <a:r>
              <a:rPr kumimoji="1" lang="en-US" altLang="ja-JP" dirty="0"/>
              <a:t> </a:t>
            </a:r>
            <a:r>
              <a:rPr kumimoji="1" lang="en-US" altLang="ja-JP" dirty="0" err="1"/>
              <a:t>rs,offset</a:t>
            </a:r>
            <a:r>
              <a:rPr kumimoji="1" lang="en-US" altLang="ja-JP" dirty="0"/>
              <a:t>   </a:t>
            </a:r>
            <a:r>
              <a:rPr kumimoji="1" lang="en-US" altLang="ja-JP" dirty="0" err="1"/>
              <a:t>beq</a:t>
            </a:r>
            <a:r>
              <a:rPr kumimoji="1" lang="en-US" altLang="ja-JP" dirty="0"/>
              <a:t> rs,x0,offset</a:t>
            </a:r>
          </a:p>
          <a:p>
            <a:r>
              <a:rPr lang="en-US" altLang="ja-JP" dirty="0" err="1"/>
              <a:t>bnez</a:t>
            </a:r>
            <a:r>
              <a:rPr lang="en-US" altLang="ja-JP" dirty="0"/>
              <a:t> </a:t>
            </a:r>
            <a:r>
              <a:rPr lang="en-US" altLang="ja-JP" dirty="0" err="1"/>
              <a:t>rs,offset</a:t>
            </a:r>
            <a:r>
              <a:rPr lang="en-US" altLang="ja-JP" dirty="0"/>
              <a:t>   </a:t>
            </a:r>
            <a:r>
              <a:rPr lang="en-US" altLang="ja-JP" dirty="0" err="1"/>
              <a:t>bne</a:t>
            </a:r>
            <a:r>
              <a:rPr lang="en-US" altLang="ja-JP" dirty="0"/>
              <a:t> rs,x0,offset</a:t>
            </a:r>
          </a:p>
          <a:p>
            <a:r>
              <a:rPr kumimoji="1" lang="en-US" altLang="ja-JP" dirty="0" err="1"/>
              <a:t>bgt</a:t>
            </a:r>
            <a:r>
              <a:rPr kumimoji="1" lang="en-US" altLang="ja-JP" dirty="0"/>
              <a:t> </a:t>
            </a:r>
            <a:r>
              <a:rPr kumimoji="1" lang="en-US" altLang="ja-JP" dirty="0" err="1"/>
              <a:t>rs,rt</a:t>
            </a:r>
            <a:r>
              <a:rPr lang="en-US" altLang="ja-JP" dirty="0" err="1"/>
              <a:t>,offset</a:t>
            </a:r>
            <a:r>
              <a:rPr lang="en-US" altLang="ja-JP" dirty="0"/>
              <a:t>   </a:t>
            </a:r>
            <a:r>
              <a:rPr lang="en-US" altLang="ja-JP" dirty="0" err="1"/>
              <a:t>ble</a:t>
            </a:r>
            <a:r>
              <a:rPr lang="en-US" altLang="ja-JP" dirty="0"/>
              <a:t> </a:t>
            </a:r>
            <a:r>
              <a:rPr lang="en-US" altLang="ja-JP" dirty="0" err="1"/>
              <a:t>rt,rs,offset</a:t>
            </a:r>
            <a:endParaRPr lang="en-US" altLang="ja-JP" dirty="0"/>
          </a:p>
          <a:p>
            <a:r>
              <a:rPr kumimoji="1" lang="en-US" altLang="ja-JP" dirty="0" err="1"/>
              <a:t>ble</a:t>
            </a:r>
            <a:r>
              <a:rPr kumimoji="1" lang="en-US" altLang="ja-JP" dirty="0"/>
              <a:t> </a:t>
            </a:r>
            <a:r>
              <a:rPr kumimoji="1" lang="en-US" altLang="ja-JP" dirty="0" err="1"/>
              <a:t>rs,rt,offset</a:t>
            </a:r>
            <a:r>
              <a:rPr kumimoji="1" lang="en-US" altLang="ja-JP" dirty="0"/>
              <a:t>   </a:t>
            </a:r>
            <a:r>
              <a:rPr kumimoji="1" lang="en-US" altLang="ja-JP" dirty="0" err="1"/>
              <a:t>bgt</a:t>
            </a:r>
            <a:r>
              <a:rPr kumimoji="1" lang="en-US" altLang="ja-JP" dirty="0"/>
              <a:t> </a:t>
            </a:r>
            <a:r>
              <a:rPr kumimoji="1" lang="en-US" altLang="ja-JP" dirty="0" err="1"/>
              <a:t>rt,rs,offset</a:t>
            </a:r>
            <a:endParaRPr kumimoji="1" lang="en-US" altLang="ja-JP" dirty="0"/>
          </a:p>
          <a:p>
            <a:r>
              <a:rPr lang="en-US" altLang="ja-JP" dirty="0"/>
              <a:t>li </a:t>
            </a:r>
            <a:r>
              <a:rPr lang="en-US" altLang="ja-JP" dirty="0" err="1"/>
              <a:t>rd,imm</a:t>
            </a:r>
            <a:r>
              <a:rPr lang="en-US" altLang="ja-JP" dirty="0"/>
              <a:t>            </a:t>
            </a:r>
            <a:r>
              <a:rPr lang="en-US" altLang="ja-JP" dirty="0" err="1"/>
              <a:t>addi</a:t>
            </a:r>
            <a:r>
              <a:rPr lang="en-US" altLang="ja-JP" dirty="0"/>
              <a:t> rd,x0,imm</a:t>
            </a:r>
          </a:p>
          <a:p>
            <a:r>
              <a:rPr lang="en-US" altLang="ja-JP" dirty="0"/>
              <a:t>mv </a:t>
            </a:r>
            <a:r>
              <a:rPr lang="en-US" altLang="ja-JP" dirty="0" err="1"/>
              <a:t>rd,rs</a:t>
            </a:r>
            <a:r>
              <a:rPr lang="en-US" altLang="ja-JP" dirty="0"/>
              <a:t>             </a:t>
            </a:r>
            <a:r>
              <a:rPr lang="en-US" altLang="ja-JP" dirty="0" err="1"/>
              <a:t>addi</a:t>
            </a:r>
            <a:r>
              <a:rPr lang="en-US" altLang="ja-JP" dirty="0"/>
              <a:t> rd,rs,0</a:t>
            </a:r>
          </a:p>
        </p:txBody>
      </p:sp>
    </p:spTree>
    <p:extLst>
      <p:ext uri="{BB962C8B-B14F-4D97-AF65-F5344CB8AC3E}">
        <p14:creationId xmlns:p14="http://schemas.microsoft.com/office/powerpoint/2010/main" val="27184124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877AAA-339D-4E4A-A24D-752F12E2C4CD}"/>
              </a:ext>
            </a:extLst>
          </p:cNvPr>
          <p:cNvSpPr>
            <a:spLocks noGrp="1"/>
          </p:cNvSpPr>
          <p:nvPr>
            <p:ph type="title"/>
          </p:nvPr>
        </p:nvSpPr>
        <p:spPr>
          <a:xfrm>
            <a:off x="457200" y="277813"/>
            <a:ext cx="8229600" cy="846931"/>
          </a:xfrm>
        </p:spPr>
        <p:txBody>
          <a:bodyPr/>
          <a:lstStyle/>
          <a:p>
            <a:r>
              <a:rPr lang="en-US" altLang="ja-JP" dirty="0"/>
              <a:t>RISC-V</a:t>
            </a:r>
            <a:r>
              <a:rPr lang="ja-JP" altLang="en-US" dirty="0"/>
              <a:t>命令フォーマット</a:t>
            </a:r>
            <a:endParaRPr kumimoji="1" lang="ja-JP" altLang="en-US" dirty="0"/>
          </a:p>
        </p:txBody>
      </p:sp>
      <p:sp>
        <p:nvSpPr>
          <p:cNvPr id="3" name="コンテンツ プレースホルダー 2">
            <a:extLst>
              <a:ext uri="{FF2B5EF4-FFF2-40B4-BE49-F238E27FC236}">
                <a16:creationId xmlns:a16="http://schemas.microsoft.com/office/drawing/2014/main" id="{5F4E96FC-907A-4651-A29B-308E808C559F}"/>
              </a:ext>
            </a:extLst>
          </p:cNvPr>
          <p:cNvSpPr>
            <a:spLocks noGrp="1"/>
          </p:cNvSpPr>
          <p:nvPr>
            <p:ph idx="1"/>
          </p:nvPr>
        </p:nvSpPr>
        <p:spPr/>
        <p:txBody>
          <a:bodyPr/>
          <a:lstStyle/>
          <a:p>
            <a:endParaRPr kumimoji="1" lang="ja-JP" altLang="en-US"/>
          </a:p>
        </p:txBody>
      </p:sp>
      <p:pic>
        <p:nvPicPr>
          <p:cNvPr id="4" name="図 3">
            <a:extLst>
              <a:ext uri="{FF2B5EF4-FFF2-40B4-BE49-F238E27FC236}">
                <a16:creationId xmlns:a16="http://schemas.microsoft.com/office/drawing/2014/main" id="{5B4B4D53-0DDB-4B61-AD05-B85BAAE3AE7E}"/>
              </a:ext>
            </a:extLst>
          </p:cNvPr>
          <p:cNvPicPr>
            <a:picLocks noChangeAspect="1"/>
          </p:cNvPicPr>
          <p:nvPr/>
        </p:nvPicPr>
        <p:blipFill>
          <a:blip r:embed="rId3"/>
          <a:stretch>
            <a:fillRect/>
          </a:stretch>
        </p:blipFill>
        <p:spPr>
          <a:xfrm>
            <a:off x="-180528" y="1124744"/>
            <a:ext cx="9820583" cy="6244158"/>
          </a:xfrm>
          <a:prstGeom prst="rect">
            <a:avLst/>
          </a:prstGeom>
        </p:spPr>
      </p:pic>
    </p:spTree>
    <p:extLst>
      <p:ext uri="{BB962C8B-B14F-4D97-AF65-F5344CB8AC3E}">
        <p14:creationId xmlns:p14="http://schemas.microsoft.com/office/powerpoint/2010/main" val="37151199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26604" y="1417638"/>
            <a:ext cx="8229600" cy="4525963"/>
          </a:xfrm>
        </p:spPr>
        <p:txBody>
          <a:bodyPr/>
          <a:lstStyle/>
          <a:p>
            <a:r>
              <a:rPr lang="ja-JP" altLang="en-US" sz="2400" dirty="0"/>
              <a:t>命令セットアーキテクチャ（</a:t>
            </a:r>
            <a:r>
              <a:rPr lang="en-US" altLang="ja-JP" sz="2400" dirty="0"/>
              <a:t>ISA)</a:t>
            </a:r>
            <a:r>
              <a:rPr lang="ja-JP" altLang="en-US" sz="2400" dirty="0"/>
              <a:t>はソフトウェアとハードウェアのインタフェースである</a:t>
            </a:r>
            <a:endParaRPr lang="en-US" altLang="ja-JP" sz="2400" dirty="0"/>
          </a:p>
          <a:p>
            <a:pPr lvl="1"/>
            <a:r>
              <a:rPr lang="ja-JP" altLang="en-US" sz="2000" dirty="0"/>
              <a:t>きちんと定義すれば、ソフトウェア、ハードウェアを独立に開発できる</a:t>
            </a:r>
            <a:endParaRPr lang="en-US" altLang="ja-JP" sz="2000" dirty="0"/>
          </a:p>
          <a:p>
            <a:pPr lvl="1"/>
            <a:r>
              <a:rPr lang="en-US" altLang="ja-JP" sz="2000" dirty="0"/>
              <a:t>IBM360</a:t>
            </a:r>
            <a:r>
              <a:rPr lang="ja-JP" altLang="en-US" sz="2000" dirty="0"/>
              <a:t>以降様々な</a:t>
            </a:r>
            <a:r>
              <a:rPr lang="en-US" altLang="ja-JP" sz="2000" dirty="0"/>
              <a:t>ISA</a:t>
            </a:r>
            <a:r>
              <a:rPr lang="ja-JP" altLang="en-US" sz="2000" dirty="0"/>
              <a:t>が登場したが、現在寡占化が進む。</a:t>
            </a:r>
            <a:endParaRPr lang="en-US" altLang="ja-JP" sz="2000" dirty="0"/>
          </a:p>
          <a:p>
            <a:r>
              <a:rPr lang="en-US" altLang="ja-JP" sz="2400" dirty="0"/>
              <a:t>ISA</a:t>
            </a:r>
            <a:r>
              <a:rPr lang="ja-JP" altLang="en-US" sz="2400" dirty="0"/>
              <a:t>の分類は、オペランド数、オペランドの中でいくつメモリを指定できるかで行う</a:t>
            </a:r>
            <a:endParaRPr kumimoji="1" lang="en-US" altLang="ja-JP" sz="2400" dirty="0"/>
          </a:p>
          <a:p>
            <a:pPr lvl="1"/>
            <a:r>
              <a:rPr lang="ja-JP" altLang="en-US" sz="2000" dirty="0"/>
              <a:t>汎用レジスタマシンで、オペランド中でのメモリ指定を許さない</a:t>
            </a:r>
            <a:r>
              <a:rPr lang="en-US" altLang="ja-JP" sz="2000" dirty="0"/>
              <a:t>register-register</a:t>
            </a:r>
            <a:r>
              <a:rPr lang="ja-JP" altLang="en-US" sz="2000" dirty="0"/>
              <a:t>型＝</a:t>
            </a:r>
            <a:r>
              <a:rPr lang="en-US" altLang="ja-JP" sz="2000" dirty="0"/>
              <a:t>RISC</a:t>
            </a:r>
            <a:r>
              <a:rPr lang="ja-JP" altLang="en-US" sz="2000" dirty="0"/>
              <a:t>が現在の</a:t>
            </a:r>
            <a:r>
              <a:rPr lang="en-US" altLang="ja-JP" sz="2000" dirty="0"/>
              <a:t>ISA</a:t>
            </a:r>
            <a:r>
              <a:rPr lang="ja-JP" altLang="en-US" sz="2000" dirty="0"/>
              <a:t>の主流</a:t>
            </a:r>
            <a:endParaRPr lang="en-US" altLang="ja-JP" sz="2000" dirty="0"/>
          </a:p>
          <a:p>
            <a:pPr lvl="1"/>
            <a:r>
              <a:rPr lang="en-US" altLang="ja-JP" sz="2000" dirty="0"/>
              <a:t>Intel</a:t>
            </a:r>
            <a:r>
              <a:rPr lang="ja-JP" altLang="en-US" sz="2000" dirty="0"/>
              <a:t>の</a:t>
            </a:r>
            <a:r>
              <a:rPr lang="en-US" altLang="ja-JP" sz="2000" dirty="0"/>
              <a:t>CPU</a:t>
            </a:r>
            <a:r>
              <a:rPr lang="ja-JP" altLang="en-US" sz="2000" dirty="0"/>
              <a:t>は見かけは</a:t>
            </a:r>
            <a:r>
              <a:rPr lang="en-US" altLang="ja-JP" sz="2000" dirty="0"/>
              <a:t>register-memory</a:t>
            </a:r>
            <a:r>
              <a:rPr lang="ja-JP" altLang="en-US" sz="2000" dirty="0"/>
              <a:t>型だが、</a:t>
            </a:r>
            <a:r>
              <a:rPr lang="en-US" altLang="ja-JP" sz="2000" dirty="0"/>
              <a:t>register-register</a:t>
            </a:r>
            <a:r>
              <a:rPr lang="ja-JP" altLang="en-US" sz="2000" dirty="0"/>
              <a:t>型に変換して実行する</a:t>
            </a:r>
            <a:endParaRPr lang="en-US" altLang="ja-JP" sz="20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74267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57200" y="1124744"/>
            <a:ext cx="8229600" cy="4525963"/>
          </a:xfrm>
        </p:spPr>
        <p:txBody>
          <a:bodyPr/>
          <a:lstStyle/>
          <a:p>
            <a:r>
              <a:rPr lang="en-US" altLang="ja-JP" sz="2400" dirty="0"/>
              <a:t>RV32I</a:t>
            </a:r>
            <a:r>
              <a:rPr lang="ja-JP" altLang="en-US" sz="2400" dirty="0"/>
              <a:t>は</a:t>
            </a:r>
            <a:r>
              <a:rPr lang="en-US" altLang="ja-JP" sz="2400" dirty="0"/>
              <a:t>32</a:t>
            </a:r>
            <a:r>
              <a:rPr lang="ja-JP" altLang="en-US" sz="2400" dirty="0"/>
              <a:t>ビットの</a:t>
            </a:r>
            <a:r>
              <a:rPr lang="en-US" altLang="ja-JP" sz="2400" dirty="0"/>
              <a:t>RISC</a:t>
            </a:r>
            <a:r>
              <a:rPr lang="ja-JP" altLang="en-US" sz="2400" dirty="0" err="1"/>
              <a:t>、</a:t>
            </a:r>
            <a:r>
              <a:rPr lang="ja-JP" altLang="en-US" sz="2400" dirty="0"/>
              <a:t>アドレス、データ共に</a:t>
            </a:r>
            <a:r>
              <a:rPr lang="en-US" altLang="ja-JP" sz="2400" dirty="0"/>
              <a:t>32</a:t>
            </a:r>
            <a:r>
              <a:rPr lang="ja-JP" altLang="en-US" sz="2400" dirty="0"/>
              <a:t>ビット</a:t>
            </a:r>
            <a:endParaRPr lang="en-US" altLang="ja-JP" sz="2400" dirty="0"/>
          </a:p>
          <a:p>
            <a:r>
              <a:rPr lang="ja-JP" altLang="en-US" sz="2400" dirty="0"/>
              <a:t>アドレスはバイトアドレッシング、</a:t>
            </a:r>
            <a:r>
              <a:rPr lang="en-US" altLang="ja-JP" sz="2400" dirty="0"/>
              <a:t>32</a:t>
            </a:r>
            <a:r>
              <a:rPr lang="ja-JP" altLang="en-US" sz="2400" dirty="0"/>
              <a:t>ビット命令、データ</a:t>
            </a:r>
            <a:endParaRPr lang="en-US" altLang="ja-JP" sz="2400" dirty="0"/>
          </a:p>
          <a:p>
            <a:r>
              <a:rPr lang="en-US" altLang="ja-JP" sz="2400" dirty="0"/>
              <a:t>32</a:t>
            </a:r>
            <a:r>
              <a:rPr lang="ja-JP" altLang="en-US" sz="2400" dirty="0"/>
              <a:t>ビットのレジスタを</a:t>
            </a:r>
            <a:r>
              <a:rPr lang="en-US" altLang="ja-JP" sz="2400" dirty="0"/>
              <a:t>32</a:t>
            </a:r>
            <a:r>
              <a:rPr lang="ja-JP" altLang="en-US" sz="2400" dirty="0"/>
              <a:t>持つ。レジスタ</a:t>
            </a:r>
            <a:r>
              <a:rPr lang="en-US" altLang="ja-JP" sz="2400" dirty="0"/>
              <a:t>0</a:t>
            </a:r>
            <a:r>
              <a:rPr lang="ja-JP" altLang="en-US" sz="2400" dirty="0"/>
              <a:t>は常に</a:t>
            </a:r>
            <a:r>
              <a:rPr lang="en-US" altLang="ja-JP" sz="2400" dirty="0"/>
              <a:t>0</a:t>
            </a:r>
          </a:p>
          <a:p>
            <a:r>
              <a:rPr lang="ja-JP" altLang="en-US" sz="2400" dirty="0"/>
              <a:t>ディスプレースメント付きレジスタ間接指定でメモリのアドレスを指定</a:t>
            </a:r>
            <a:endParaRPr lang="en-US" altLang="ja-JP" sz="2400" dirty="0"/>
          </a:p>
          <a:p>
            <a:r>
              <a:rPr lang="en-US" altLang="ja-JP" sz="2400" dirty="0"/>
              <a:t>3</a:t>
            </a:r>
            <a:r>
              <a:rPr lang="ja-JP" altLang="en-US" sz="2400" dirty="0"/>
              <a:t>オペランド</a:t>
            </a:r>
            <a:endParaRPr lang="en-US" altLang="ja-JP" sz="2400" dirty="0"/>
          </a:p>
          <a:p>
            <a:r>
              <a:rPr lang="ja-JP" altLang="en-US" sz="2400" dirty="0"/>
              <a:t>条件分岐はレジスタ二つを比較、</a:t>
            </a:r>
            <a:r>
              <a:rPr lang="en-US" altLang="ja-JP" sz="2400" dirty="0"/>
              <a:t>PC</a:t>
            </a:r>
            <a:r>
              <a:rPr lang="ja-JP" altLang="en-US" sz="2400" dirty="0"/>
              <a:t>相対指定</a:t>
            </a:r>
            <a:endParaRPr lang="en-US" altLang="ja-JP" sz="2400" dirty="0"/>
          </a:p>
          <a:p>
            <a:pPr marL="0" indent="0">
              <a:buNone/>
            </a:pPr>
            <a:endParaRPr kumimoji="1" lang="en-US" altLang="ja-JP" sz="2400" dirty="0"/>
          </a:p>
          <a:p>
            <a:endParaRPr kumimoji="1" lang="en-US" altLang="ja-JP" sz="2400" dirty="0"/>
          </a:p>
          <a:p>
            <a:pPr marL="0" indent="0">
              <a:buNone/>
            </a:pPr>
            <a:endParaRPr lang="en-US" altLang="ja-JP" sz="2400" dirty="0"/>
          </a:p>
          <a:p>
            <a:pPr marL="0" indent="0">
              <a:buNone/>
            </a:pPr>
            <a:endParaRPr kumimoji="1" lang="en-US" altLang="ja-JP" sz="24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71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a:t>演習</a:t>
            </a:r>
          </a:p>
        </p:txBody>
      </p:sp>
      <p:sp>
        <p:nvSpPr>
          <p:cNvPr id="26627" name="Rectangle 3"/>
          <p:cNvSpPr>
            <a:spLocks noGrp="1" noChangeArrowheads="1"/>
          </p:cNvSpPr>
          <p:nvPr>
            <p:ph type="body" idx="1"/>
          </p:nvPr>
        </p:nvSpPr>
        <p:spPr>
          <a:xfrm>
            <a:off x="683568" y="548680"/>
            <a:ext cx="8229600" cy="4525963"/>
          </a:xfrm>
        </p:spPr>
        <p:txBody>
          <a:bodyPr/>
          <a:lstStyle/>
          <a:p>
            <a:pPr marL="0" indent="0" eaLnBrk="1" hangingPunct="1">
              <a:buNone/>
            </a:pPr>
            <a:endParaRPr lang="ja-JP" altLang="en-US" dirty="0"/>
          </a:p>
          <a:p>
            <a:pPr marL="0" indent="0" eaLnBrk="1" hangingPunct="1">
              <a:buNone/>
            </a:pPr>
            <a:endParaRPr lang="en-US" altLang="ja-JP" dirty="0"/>
          </a:p>
          <a:p>
            <a:pPr eaLnBrk="1" hangingPunct="1"/>
            <a:r>
              <a:rPr lang="ja-JP" altLang="en-US" dirty="0"/>
              <a:t>演習</a:t>
            </a:r>
            <a:r>
              <a:rPr lang="en-US" altLang="ja-JP" dirty="0"/>
              <a:t>5.1</a:t>
            </a:r>
            <a:r>
              <a:rPr lang="ja-JP" altLang="en-US" dirty="0"/>
              <a:t>：</a:t>
            </a:r>
            <a:r>
              <a:rPr lang="en-US" altLang="ja-JP" dirty="0"/>
              <a:t>0</a:t>
            </a:r>
            <a:r>
              <a:rPr lang="ja-JP" altLang="en-US" dirty="0"/>
              <a:t>番地のデータ</a:t>
            </a:r>
            <a:r>
              <a:rPr lang="en-US" altLang="ja-JP" dirty="0"/>
              <a:t>X</a:t>
            </a:r>
            <a:r>
              <a:rPr lang="ja-JP" altLang="en-US" dirty="0"/>
              <a:t>が入っている場合、</a:t>
            </a:r>
            <a:endParaRPr lang="en-US" altLang="ja-JP" dirty="0"/>
          </a:p>
          <a:p>
            <a:pPr marL="0" indent="0" eaLnBrk="1" hangingPunct="1">
              <a:buNone/>
            </a:pPr>
            <a:r>
              <a:rPr lang="ja-JP" altLang="en-US" dirty="0"/>
              <a:t>　</a:t>
            </a:r>
            <a:r>
              <a:rPr lang="en-US" altLang="ja-JP" dirty="0"/>
              <a:t>X+(X-1)+(X-2)+….1+0</a:t>
            </a:r>
            <a:r>
              <a:rPr lang="ja-JP" altLang="en-US" dirty="0"/>
              <a:t>　を計算し、答を４番地に入れるプログラムを書け</a:t>
            </a:r>
            <a:endParaRPr lang="en-US" altLang="ja-JP" dirty="0"/>
          </a:p>
          <a:p>
            <a:pPr eaLnBrk="1" hangingPunct="1"/>
            <a:r>
              <a:rPr lang="ja-JP" altLang="en-US" dirty="0"/>
              <a:t>演習</a:t>
            </a:r>
            <a:r>
              <a:rPr lang="en-US" altLang="ja-JP" dirty="0"/>
              <a:t>5.2</a:t>
            </a:r>
            <a:r>
              <a:rPr lang="ja-JP" altLang="en-US" dirty="0"/>
              <a:t>：</a:t>
            </a:r>
            <a:r>
              <a:rPr lang="en-US" altLang="ja-JP" dirty="0"/>
              <a:t>0</a:t>
            </a:r>
            <a:r>
              <a:rPr lang="ja-JP" altLang="en-US" dirty="0"/>
              <a:t>番地から</a:t>
            </a:r>
            <a:r>
              <a:rPr lang="en-US" altLang="ja-JP" dirty="0"/>
              <a:t>28</a:t>
            </a:r>
            <a:r>
              <a:rPr lang="ja-JP" altLang="en-US" dirty="0"/>
              <a:t>番地までの</a:t>
            </a:r>
            <a:r>
              <a:rPr lang="en-US" altLang="ja-JP" dirty="0"/>
              <a:t>8</a:t>
            </a:r>
            <a:r>
              <a:rPr lang="ja-JP" altLang="en-US" dirty="0"/>
              <a:t>個のデータの総和を求めて</a:t>
            </a:r>
            <a:r>
              <a:rPr lang="en-US" altLang="ja-JP" dirty="0"/>
              <a:t>x5</a:t>
            </a:r>
            <a:r>
              <a:rPr lang="ja-JP" altLang="en-US" dirty="0"/>
              <a:t>に入れるプログラムを書け　答えは</a:t>
            </a:r>
            <a:r>
              <a:rPr lang="en-US" altLang="ja-JP" dirty="0"/>
              <a:t>16</a:t>
            </a:r>
            <a:r>
              <a:rPr lang="ja-JP" altLang="en-US" dirty="0"/>
              <a:t>進数で</a:t>
            </a:r>
            <a:r>
              <a:rPr lang="en-US" altLang="ja-JP" dirty="0"/>
              <a:t>38</a:t>
            </a:r>
            <a:r>
              <a:rPr lang="ja-JP" altLang="en-US" dirty="0"/>
              <a:t>になる</a:t>
            </a:r>
            <a:endParaRPr lang="en-US" altLang="ja-JP" dirty="0"/>
          </a:p>
          <a:p>
            <a:pPr marL="0" indent="0" eaLnBrk="1" hangingPunct="1">
              <a:buNone/>
            </a:pPr>
            <a:r>
              <a:rPr lang="ja-JP" altLang="en-US" dirty="0"/>
              <a:t>提出物はアセンブラのファイル</a:t>
            </a:r>
            <a:endParaRPr lang="en-US" altLang="ja-JP" dirty="0"/>
          </a:p>
          <a:p>
            <a:pPr marL="0" indent="0" eaLnBrk="1" hangingPunct="1">
              <a:buNone/>
            </a:pPr>
            <a:endParaRPr lang="en-US" altLang="ja-JP" dirty="0"/>
          </a:p>
          <a:p>
            <a:pPr eaLnBrk="1" hangingPunct="1"/>
            <a:endParaRPr lang="en-US" altLang="ja-JP" dirty="0"/>
          </a:p>
          <a:p>
            <a:pPr eaLnBrk="1" hangingPunct="1"/>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p:cNvPicPr>
            <a:picLocks noGrp="1" noChangeAspect="1"/>
          </p:cNvPicPr>
          <p:nvPr>
            <p:ph idx="1"/>
          </p:nvPr>
        </p:nvPicPr>
        <p:blipFill>
          <a:blip r:embed="rId3"/>
          <a:stretch>
            <a:fillRect/>
          </a:stretch>
        </p:blipFill>
        <p:spPr>
          <a:xfrm>
            <a:off x="86497" y="867304"/>
            <a:ext cx="9408060" cy="5289451"/>
          </a:xfrm>
          <a:prstGeom prst="rect">
            <a:avLst/>
          </a:prstGeom>
        </p:spPr>
      </p:pic>
      <p:pic>
        <p:nvPicPr>
          <p:cNvPr id="1026" name="Picture 2" descr="IBM360 に対する画像結果"/>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1658321"/>
            <a:ext cx="6219783" cy="425775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p:txBody>
          <a:bodyPr/>
          <a:lstStyle/>
          <a:p>
            <a:r>
              <a:rPr kumimoji="1" lang="en-US" altLang="ja-JP" dirty="0" err="1"/>
              <a:t>IBM360</a:t>
            </a:r>
            <a:endParaRPr kumimoji="1" lang="ja-JP" altLang="en-US" dirty="0"/>
          </a:p>
        </p:txBody>
      </p:sp>
    </p:spTree>
    <p:extLst>
      <p:ext uri="{BB962C8B-B14F-4D97-AF65-F5344CB8AC3E}">
        <p14:creationId xmlns:p14="http://schemas.microsoft.com/office/powerpoint/2010/main" val="3645962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468313" y="0"/>
            <a:ext cx="8229600" cy="1143000"/>
          </a:xfrm>
        </p:spPr>
        <p:txBody>
          <a:bodyPr/>
          <a:lstStyle/>
          <a:p>
            <a:r>
              <a:rPr lang="en-US" altLang="ja-JP"/>
              <a:t>ISA</a:t>
            </a:r>
            <a:r>
              <a:rPr lang="ja-JP" altLang="en-US"/>
              <a:t>の分類</a:t>
            </a:r>
          </a:p>
        </p:txBody>
      </p:sp>
      <p:sp>
        <p:nvSpPr>
          <p:cNvPr id="100355" name="Rectangle 3"/>
          <p:cNvSpPr>
            <a:spLocks noGrp="1" noChangeArrowheads="1"/>
          </p:cNvSpPr>
          <p:nvPr>
            <p:ph type="body" idx="1"/>
          </p:nvPr>
        </p:nvSpPr>
        <p:spPr>
          <a:xfrm>
            <a:off x="457200" y="1196975"/>
            <a:ext cx="8229600" cy="5472113"/>
          </a:xfrm>
        </p:spPr>
        <p:txBody>
          <a:bodyPr/>
          <a:lstStyle/>
          <a:p>
            <a:pPr>
              <a:lnSpc>
                <a:spcPct val="80000"/>
              </a:lnSpc>
            </a:pPr>
            <a:r>
              <a:rPr lang="ja-JP" altLang="en-US" sz="2000"/>
              <a:t>オペランド数による分類</a:t>
            </a:r>
          </a:p>
          <a:p>
            <a:pPr lvl="1">
              <a:lnSpc>
                <a:spcPct val="80000"/>
              </a:lnSpc>
            </a:pPr>
            <a:r>
              <a:rPr lang="en-US" altLang="ja-JP" sz="1800"/>
              <a:t>0</a:t>
            </a:r>
            <a:r>
              <a:rPr lang="ja-JP" altLang="en-US" sz="1800"/>
              <a:t>：スタックマシン</a:t>
            </a:r>
          </a:p>
          <a:p>
            <a:pPr lvl="3">
              <a:lnSpc>
                <a:spcPct val="80000"/>
              </a:lnSpc>
              <a:buFontTx/>
              <a:buNone/>
            </a:pPr>
            <a:r>
              <a:rPr lang="en-US" altLang="ja-JP" sz="1400" b="1"/>
              <a:t>PUSH 0</a:t>
            </a:r>
          </a:p>
          <a:p>
            <a:pPr lvl="3">
              <a:lnSpc>
                <a:spcPct val="80000"/>
              </a:lnSpc>
              <a:buFontTx/>
              <a:buNone/>
            </a:pPr>
            <a:r>
              <a:rPr lang="en-US" altLang="ja-JP" sz="1400" b="1"/>
              <a:t>PUSH 1</a:t>
            </a:r>
          </a:p>
          <a:p>
            <a:pPr lvl="3">
              <a:lnSpc>
                <a:spcPct val="80000"/>
              </a:lnSpc>
              <a:buFontTx/>
              <a:buNone/>
            </a:pPr>
            <a:r>
              <a:rPr lang="en-US" altLang="ja-JP" sz="1400" b="1"/>
              <a:t>ADD</a:t>
            </a:r>
          </a:p>
          <a:p>
            <a:pPr lvl="3">
              <a:lnSpc>
                <a:spcPct val="80000"/>
              </a:lnSpc>
              <a:buFontTx/>
              <a:buNone/>
            </a:pPr>
            <a:r>
              <a:rPr lang="en-US" altLang="ja-JP" sz="1400" b="1"/>
              <a:t>POP 2</a:t>
            </a:r>
          </a:p>
          <a:p>
            <a:pPr lvl="2">
              <a:lnSpc>
                <a:spcPct val="80000"/>
              </a:lnSpc>
            </a:pPr>
            <a:r>
              <a:rPr lang="ja-JP" altLang="en-US" sz="1600"/>
              <a:t>演算スタックを使う方法</a:t>
            </a:r>
          </a:p>
          <a:p>
            <a:pPr lvl="2">
              <a:lnSpc>
                <a:spcPct val="80000"/>
              </a:lnSpc>
            </a:pPr>
            <a:r>
              <a:rPr lang="en-US" altLang="ja-JP" sz="1600"/>
              <a:t>B5000</a:t>
            </a:r>
            <a:r>
              <a:rPr lang="ja-JP" altLang="en-US" sz="1600"/>
              <a:t>、</a:t>
            </a:r>
            <a:r>
              <a:rPr lang="en-US" altLang="ja-JP" sz="1600"/>
              <a:t>HP9000</a:t>
            </a:r>
            <a:r>
              <a:rPr lang="ja-JP" altLang="en-US" sz="1600"/>
              <a:t>などの名機があったが</a:t>
            </a:r>
            <a:r>
              <a:rPr lang="en-US" altLang="ja-JP" sz="1600"/>
              <a:t>80</a:t>
            </a:r>
            <a:r>
              <a:rPr lang="ja-JP" altLang="en-US" sz="1600"/>
              <a:t>年代に絶滅→スタックを使うとパイプライン化、複数命令発行ができない</a:t>
            </a:r>
          </a:p>
          <a:p>
            <a:pPr lvl="1">
              <a:lnSpc>
                <a:spcPct val="80000"/>
              </a:lnSpc>
            </a:pPr>
            <a:r>
              <a:rPr lang="ja-JP" altLang="en-US" sz="1800"/>
              <a:t>１：アキュムレータマシン</a:t>
            </a:r>
          </a:p>
          <a:p>
            <a:pPr lvl="3">
              <a:lnSpc>
                <a:spcPct val="80000"/>
              </a:lnSpc>
              <a:buFontTx/>
              <a:buNone/>
            </a:pPr>
            <a:r>
              <a:rPr lang="en-US" altLang="ja-JP" sz="1400" b="1"/>
              <a:t>LD 0</a:t>
            </a:r>
          </a:p>
          <a:p>
            <a:pPr lvl="3">
              <a:lnSpc>
                <a:spcPct val="80000"/>
              </a:lnSpc>
              <a:buFontTx/>
              <a:buNone/>
            </a:pPr>
            <a:r>
              <a:rPr lang="en-US" altLang="ja-JP" sz="1400" b="1"/>
              <a:t>ADD 1</a:t>
            </a:r>
          </a:p>
          <a:p>
            <a:pPr lvl="3">
              <a:lnSpc>
                <a:spcPct val="80000"/>
              </a:lnSpc>
              <a:buFontTx/>
              <a:buNone/>
            </a:pPr>
            <a:r>
              <a:rPr lang="en-US" altLang="ja-JP" sz="1400" b="1"/>
              <a:t>ST 2</a:t>
            </a:r>
          </a:p>
          <a:p>
            <a:pPr lvl="2">
              <a:lnSpc>
                <a:spcPct val="80000"/>
              </a:lnSpc>
            </a:pPr>
            <a:r>
              <a:rPr lang="en-US" altLang="ja-JP" sz="1600"/>
              <a:t>EDSAC</a:t>
            </a:r>
            <a:r>
              <a:rPr lang="ja-JP" altLang="en-US" sz="1600"/>
              <a:t>、</a:t>
            </a:r>
            <a:r>
              <a:rPr lang="en-US" altLang="ja-JP" sz="1600"/>
              <a:t>EDVAC</a:t>
            </a:r>
            <a:r>
              <a:rPr lang="ja-JP" altLang="en-US" sz="1600"/>
              <a:t>など黎明期のマシン</a:t>
            </a:r>
          </a:p>
          <a:p>
            <a:pPr lvl="2">
              <a:lnSpc>
                <a:spcPct val="80000"/>
              </a:lnSpc>
            </a:pPr>
            <a:r>
              <a:rPr lang="en-US" altLang="ja-JP" sz="1600"/>
              <a:t>6800</a:t>
            </a:r>
            <a:r>
              <a:rPr lang="ja-JP" altLang="en-US" sz="1600"/>
              <a:t>、</a:t>
            </a:r>
            <a:r>
              <a:rPr lang="en-US" altLang="ja-JP" sz="1600"/>
              <a:t>6502</a:t>
            </a:r>
            <a:r>
              <a:rPr lang="ja-JP" altLang="en-US" sz="1600"/>
              <a:t>など黎明期のマイクロプロセッサ</a:t>
            </a:r>
          </a:p>
          <a:p>
            <a:pPr lvl="2">
              <a:lnSpc>
                <a:spcPct val="80000"/>
              </a:lnSpc>
            </a:pPr>
            <a:r>
              <a:rPr lang="ja-JP" altLang="en-US" sz="1600"/>
              <a:t>当初からインデックスレジスタは必要としていた</a:t>
            </a:r>
          </a:p>
          <a:p>
            <a:pPr lvl="2">
              <a:lnSpc>
                <a:spcPct val="80000"/>
              </a:lnSpc>
            </a:pPr>
            <a:r>
              <a:rPr lang="ja-JP" altLang="en-US" sz="1600"/>
              <a:t>レジスタが増えて汎用（専用）レジスタマシンに進化し、消滅</a:t>
            </a:r>
          </a:p>
          <a:p>
            <a:pPr lvl="1">
              <a:lnSpc>
                <a:spcPct val="80000"/>
              </a:lnSpc>
            </a:pPr>
            <a:r>
              <a:rPr lang="en-US" altLang="ja-JP" sz="1800"/>
              <a:t>2</a:t>
            </a:r>
            <a:r>
              <a:rPr lang="ja-JP" altLang="en-US" sz="1800"/>
              <a:t>，</a:t>
            </a:r>
            <a:r>
              <a:rPr lang="en-US" altLang="ja-JP" sz="1800"/>
              <a:t>3</a:t>
            </a:r>
            <a:r>
              <a:rPr lang="ja-JP" altLang="en-US" sz="1800"/>
              <a:t>：汎用（専用）レジスタマシン</a:t>
            </a:r>
          </a:p>
          <a:p>
            <a:pPr lvl="3">
              <a:lnSpc>
                <a:spcPct val="80000"/>
              </a:lnSpc>
              <a:buFontTx/>
              <a:buNone/>
            </a:pPr>
            <a:r>
              <a:rPr lang="en-US" altLang="ja-JP" sz="1400" b="1"/>
              <a:t>LD R0,0</a:t>
            </a:r>
          </a:p>
          <a:p>
            <a:pPr lvl="3">
              <a:lnSpc>
                <a:spcPct val="80000"/>
              </a:lnSpc>
              <a:buFontTx/>
              <a:buNone/>
            </a:pPr>
            <a:r>
              <a:rPr lang="en-US" altLang="ja-JP" sz="1400" b="1"/>
              <a:t>ADD R1,1</a:t>
            </a:r>
          </a:p>
          <a:p>
            <a:pPr lvl="3">
              <a:lnSpc>
                <a:spcPct val="80000"/>
              </a:lnSpc>
              <a:buFontTx/>
              <a:buNone/>
            </a:pPr>
            <a:r>
              <a:rPr lang="en-US" altLang="ja-JP" sz="1400" b="1"/>
              <a:t>ST R0,2</a:t>
            </a:r>
          </a:p>
          <a:p>
            <a:pPr lvl="2">
              <a:lnSpc>
                <a:spcPct val="80000"/>
              </a:lnSpc>
            </a:pPr>
            <a:r>
              <a:rPr lang="ja-JP" altLang="en-US" sz="1600" b="1"/>
              <a:t>現在のマシンは全てここに分類される</a:t>
            </a:r>
          </a:p>
          <a:p>
            <a:pPr lvl="2">
              <a:lnSpc>
                <a:spcPct val="80000"/>
              </a:lnSpc>
              <a:buFontTx/>
              <a:buNone/>
            </a:pPr>
            <a:endParaRPr lang="en-US" altLang="ja-JP" sz="1600" b="1"/>
          </a:p>
        </p:txBody>
      </p:sp>
    </p:spTree>
    <p:extLst>
      <p:ext uri="{BB962C8B-B14F-4D97-AF65-F5344CB8AC3E}">
        <p14:creationId xmlns:p14="http://schemas.microsoft.com/office/powerpoint/2010/main" val="396513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ja-JP" altLang="en-US"/>
              <a:t>汎用レジスタマシンの分類</a:t>
            </a:r>
          </a:p>
        </p:txBody>
      </p:sp>
      <p:sp>
        <p:nvSpPr>
          <p:cNvPr id="101379" name="Rectangle 3"/>
          <p:cNvSpPr>
            <a:spLocks noGrp="1" noChangeArrowheads="1"/>
          </p:cNvSpPr>
          <p:nvPr>
            <p:ph type="body" idx="1"/>
          </p:nvPr>
        </p:nvSpPr>
        <p:spPr>
          <a:xfrm>
            <a:off x="457200" y="1600200"/>
            <a:ext cx="8362950" cy="676275"/>
          </a:xfrm>
        </p:spPr>
        <p:txBody>
          <a:bodyPr/>
          <a:lstStyle/>
          <a:p>
            <a:r>
              <a:rPr lang="ja-JP" altLang="en-US"/>
              <a:t>オペランド中にメモリの指定をいくつ許すか？</a:t>
            </a:r>
          </a:p>
        </p:txBody>
      </p:sp>
      <p:sp>
        <p:nvSpPr>
          <p:cNvPr id="101380" name="Text Box 4"/>
          <p:cNvSpPr txBox="1">
            <a:spLocks noChangeArrowheads="1"/>
          </p:cNvSpPr>
          <p:nvPr/>
        </p:nvSpPr>
        <p:spPr bwMode="auto">
          <a:xfrm>
            <a:off x="663575" y="2584450"/>
            <a:ext cx="6124575" cy="1474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solidFill>
                  <a:schemeClr val="hlink"/>
                </a:solidFill>
              </a:rPr>
              <a:t>一つも許さない</a:t>
            </a:r>
            <a:r>
              <a:rPr lang="ja-JP" altLang="en-US" b="1"/>
              <a:t>：</a:t>
            </a:r>
            <a:r>
              <a:rPr lang="en-US" altLang="ja-JP" b="1"/>
              <a:t>register-register</a:t>
            </a:r>
            <a:r>
              <a:rPr lang="ja-JP" altLang="en-US" b="1"/>
              <a:t>型　（</a:t>
            </a:r>
            <a:r>
              <a:rPr lang="en-US" altLang="ja-JP" b="1"/>
              <a:t>load/store</a:t>
            </a:r>
            <a:r>
              <a:rPr lang="ja-JP" altLang="en-US" b="1"/>
              <a:t>マシン</a:t>
            </a:r>
            <a:r>
              <a:rPr lang="en-US" altLang="ja-JP" b="1"/>
              <a:t>)</a:t>
            </a:r>
          </a:p>
          <a:p>
            <a:r>
              <a:rPr lang="en-US" altLang="ja-JP" b="1"/>
              <a:t>                      RISC (Reduced Instruction Set Computer)</a:t>
            </a:r>
          </a:p>
          <a:p>
            <a:r>
              <a:rPr lang="ja-JP" altLang="en-US" b="1"/>
              <a:t>　　</a:t>
            </a:r>
            <a:r>
              <a:rPr lang="ja-JP" altLang="en-US" b="1">
                <a:solidFill>
                  <a:srgbClr val="FF0000"/>
                </a:solidFill>
              </a:rPr>
              <a:t>〇</a:t>
            </a:r>
            <a:r>
              <a:rPr lang="ja-JP" altLang="en-US" b="1"/>
              <a:t>命令長が固定、各命令が簡単、高速実行可能</a:t>
            </a:r>
          </a:p>
          <a:p>
            <a:r>
              <a:rPr lang="ja-JP" altLang="en-US" b="1"/>
              <a:t>　　</a:t>
            </a:r>
            <a:r>
              <a:rPr lang="en-US" altLang="ja-JP" b="1">
                <a:solidFill>
                  <a:srgbClr val="0066FF"/>
                </a:solidFill>
              </a:rPr>
              <a:t>×</a:t>
            </a:r>
            <a:r>
              <a:rPr lang="ja-JP" altLang="en-US" b="1"/>
              <a:t>命令数が多くなる</a:t>
            </a:r>
          </a:p>
          <a:p>
            <a:r>
              <a:rPr lang="ja-JP" altLang="en-US" b="1"/>
              <a:t>　　　　　　　　　</a:t>
            </a:r>
            <a:r>
              <a:rPr lang="en-US" altLang="ja-JP" b="1"/>
              <a:t>ARM</a:t>
            </a:r>
            <a:r>
              <a:rPr lang="ja-JP" altLang="en-US" b="1"/>
              <a:t>、</a:t>
            </a:r>
            <a:r>
              <a:rPr lang="en-US" altLang="ja-JP" b="1"/>
              <a:t>MIPS</a:t>
            </a:r>
            <a:r>
              <a:rPr lang="ja-JP" altLang="en-US" b="1"/>
              <a:t>、</a:t>
            </a:r>
            <a:r>
              <a:rPr lang="en-US" altLang="ja-JP" b="1"/>
              <a:t>SPARC</a:t>
            </a:r>
            <a:r>
              <a:rPr lang="ja-JP" altLang="en-US" b="1"/>
              <a:t>など</a:t>
            </a:r>
          </a:p>
        </p:txBody>
      </p:sp>
      <p:sp>
        <p:nvSpPr>
          <p:cNvPr id="101381" name="Text Box 5"/>
          <p:cNvSpPr txBox="1">
            <a:spLocks noChangeArrowheads="1"/>
          </p:cNvSpPr>
          <p:nvPr/>
        </p:nvSpPr>
        <p:spPr bwMode="auto">
          <a:xfrm>
            <a:off x="684213" y="5300663"/>
            <a:ext cx="6124575" cy="14747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solidFill>
                  <a:schemeClr val="hlink"/>
                </a:solidFill>
              </a:rPr>
              <a:t>全て許す</a:t>
            </a:r>
            <a:r>
              <a:rPr lang="ja-JP" altLang="en-US" b="1"/>
              <a:t>：</a:t>
            </a:r>
            <a:r>
              <a:rPr lang="en-US" altLang="ja-JP" b="1"/>
              <a:t>memory-memory</a:t>
            </a:r>
            <a:r>
              <a:rPr lang="ja-JP" altLang="en-US" b="1"/>
              <a:t>型　</a:t>
            </a:r>
          </a:p>
          <a:p>
            <a:r>
              <a:rPr lang="ja-JP" altLang="en-US" b="1"/>
              <a:t>                      </a:t>
            </a:r>
            <a:r>
              <a:rPr lang="en-US" altLang="ja-JP" b="1"/>
              <a:t>CISC (Complex Instruction Set Computer)</a:t>
            </a:r>
          </a:p>
          <a:p>
            <a:r>
              <a:rPr lang="en-US" altLang="ja-JP" b="1">
                <a:solidFill>
                  <a:srgbClr val="FF0000"/>
                </a:solidFill>
              </a:rPr>
              <a:t>    </a:t>
            </a:r>
            <a:r>
              <a:rPr lang="ja-JP" altLang="en-US" b="1">
                <a:solidFill>
                  <a:srgbClr val="FF0000"/>
                </a:solidFill>
              </a:rPr>
              <a:t>〇</a:t>
            </a:r>
            <a:r>
              <a:rPr lang="ja-JP" altLang="en-US" b="1"/>
              <a:t>命令数が少なくて済む</a:t>
            </a:r>
          </a:p>
          <a:p>
            <a:r>
              <a:rPr lang="ja-JP" altLang="en-US" b="1">
                <a:solidFill>
                  <a:srgbClr val="0066FF"/>
                </a:solidFill>
              </a:rPr>
              <a:t>    </a:t>
            </a:r>
            <a:r>
              <a:rPr lang="en-US" altLang="ja-JP" b="1">
                <a:solidFill>
                  <a:srgbClr val="0066FF"/>
                </a:solidFill>
              </a:rPr>
              <a:t>×</a:t>
            </a:r>
            <a:r>
              <a:rPr lang="ja-JP" altLang="en-US" b="1"/>
              <a:t>命令長が可変、各命令が複雑になりがち</a:t>
            </a:r>
          </a:p>
          <a:p>
            <a:r>
              <a:rPr lang="ja-JP" altLang="en-US" b="1"/>
              <a:t>　　　　　　　　　　</a:t>
            </a:r>
            <a:r>
              <a:rPr lang="en-US" altLang="ja-JP" b="1"/>
              <a:t>VAX-11</a:t>
            </a:r>
            <a:r>
              <a:rPr lang="ja-JP" altLang="en-US" b="1"/>
              <a:t>、</a:t>
            </a:r>
            <a:r>
              <a:rPr lang="en-US" altLang="ja-JP" b="1"/>
              <a:t>PDP-11</a:t>
            </a:r>
            <a:r>
              <a:rPr lang="ja-JP" altLang="en-US" b="1"/>
              <a:t>など</a:t>
            </a:r>
          </a:p>
        </p:txBody>
      </p:sp>
      <p:sp>
        <p:nvSpPr>
          <p:cNvPr id="101382" name="Text Box 6"/>
          <p:cNvSpPr txBox="1">
            <a:spLocks noChangeArrowheads="1"/>
          </p:cNvSpPr>
          <p:nvPr/>
        </p:nvSpPr>
        <p:spPr bwMode="auto">
          <a:xfrm>
            <a:off x="1003300" y="4362450"/>
            <a:ext cx="3814763"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a:solidFill>
                  <a:schemeClr val="hlink"/>
                </a:solidFill>
              </a:rPr>
              <a:t>一つだけ許す</a:t>
            </a:r>
            <a:r>
              <a:rPr lang="ja-JP" altLang="en-US" b="1"/>
              <a:t>：</a:t>
            </a:r>
            <a:r>
              <a:rPr lang="en-US" altLang="ja-JP" b="1"/>
              <a:t>register-memory</a:t>
            </a:r>
            <a:r>
              <a:rPr lang="ja-JP" altLang="en-US" b="1"/>
              <a:t>型　</a:t>
            </a:r>
          </a:p>
          <a:p>
            <a:r>
              <a:rPr lang="ja-JP" altLang="en-US" b="1"/>
              <a:t>中間的な性質：　</a:t>
            </a:r>
            <a:r>
              <a:rPr lang="en-US" altLang="ja-JP" b="1"/>
              <a:t>IA32</a:t>
            </a:r>
            <a:r>
              <a:rPr lang="ja-JP" altLang="en-US" b="1"/>
              <a:t>（ｘ８６）など</a:t>
            </a:r>
          </a:p>
        </p:txBody>
      </p:sp>
    </p:spTree>
    <p:extLst>
      <p:ext uri="{BB962C8B-B14F-4D97-AF65-F5344CB8AC3E}">
        <p14:creationId xmlns:p14="http://schemas.microsoft.com/office/powerpoint/2010/main" val="138026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4" name="Line 14"/>
          <p:cNvSpPr>
            <a:spLocks noChangeShapeType="1"/>
          </p:cNvSpPr>
          <p:nvPr/>
        </p:nvSpPr>
        <p:spPr bwMode="auto">
          <a:xfrm flipV="1">
            <a:off x="5364163" y="2135188"/>
            <a:ext cx="0" cy="50323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5" name="Line 15"/>
          <p:cNvSpPr>
            <a:spLocks noChangeShapeType="1"/>
          </p:cNvSpPr>
          <p:nvPr/>
        </p:nvSpPr>
        <p:spPr bwMode="auto">
          <a:xfrm flipH="1" flipV="1">
            <a:off x="6227763" y="2135188"/>
            <a:ext cx="0" cy="5016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6" name="Line 16"/>
          <p:cNvSpPr>
            <a:spLocks noChangeShapeType="1"/>
          </p:cNvSpPr>
          <p:nvPr/>
        </p:nvSpPr>
        <p:spPr bwMode="auto">
          <a:xfrm flipV="1">
            <a:off x="5795963" y="981075"/>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7" name="Line 17"/>
          <p:cNvSpPr>
            <a:spLocks noChangeShapeType="1"/>
          </p:cNvSpPr>
          <p:nvPr/>
        </p:nvSpPr>
        <p:spPr bwMode="auto">
          <a:xfrm>
            <a:off x="3779838" y="1701800"/>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9" name="Line 19"/>
          <p:cNvSpPr>
            <a:spLocks noChangeShapeType="1"/>
          </p:cNvSpPr>
          <p:nvPr/>
        </p:nvSpPr>
        <p:spPr bwMode="auto">
          <a:xfrm flipH="1">
            <a:off x="4572000" y="981075"/>
            <a:ext cx="12239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20" name="Line 20"/>
          <p:cNvSpPr>
            <a:spLocks noChangeShapeType="1"/>
          </p:cNvSpPr>
          <p:nvPr/>
        </p:nvSpPr>
        <p:spPr bwMode="auto">
          <a:xfrm>
            <a:off x="4572000" y="981075"/>
            <a:ext cx="0" cy="31686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21" name="Line 21"/>
          <p:cNvSpPr>
            <a:spLocks noChangeShapeType="1"/>
          </p:cNvSpPr>
          <p:nvPr/>
        </p:nvSpPr>
        <p:spPr bwMode="auto">
          <a:xfrm flipV="1">
            <a:off x="4572000" y="4149725"/>
            <a:ext cx="10080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22" name="Line 22"/>
          <p:cNvSpPr>
            <a:spLocks noChangeShapeType="1"/>
          </p:cNvSpPr>
          <p:nvPr/>
        </p:nvSpPr>
        <p:spPr bwMode="auto">
          <a:xfrm flipV="1">
            <a:off x="5580063"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27" name="Rectangle 27"/>
          <p:cNvSpPr>
            <a:spLocks noChangeArrowheads="1"/>
          </p:cNvSpPr>
          <p:nvPr/>
        </p:nvSpPr>
        <p:spPr bwMode="auto">
          <a:xfrm>
            <a:off x="4859338"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28" name="Rectangle 28"/>
          <p:cNvSpPr>
            <a:spLocks noChangeArrowheads="1"/>
          </p:cNvSpPr>
          <p:nvPr/>
        </p:nvSpPr>
        <p:spPr bwMode="auto">
          <a:xfrm>
            <a:off x="4859338"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29" name="Rectangle 29"/>
          <p:cNvSpPr>
            <a:spLocks noChangeArrowheads="1"/>
          </p:cNvSpPr>
          <p:nvPr/>
        </p:nvSpPr>
        <p:spPr bwMode="auto">
          <a:xfrm>
            <a:off x="4859338"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30" name="Rectangle 30"/>
          <p:cNvSpPr>
            <a:spLocks noChangeArrowheads="1"/>
          </p:cNvSpPr>
          <p:nvPr/>
        </p:nvSpPr>
        <p:spPr bwMode="auto">
          <a:xfrm>
            <a:off x="4859338"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31" name="Rectangle 31"/>
          <p:cNvSpPr>
            <a:spLocks noChangeArrowheads="1"/>
          </p:cNvSpPr>
          <p:nvPr/>
        </p:nvSpPr>
        <p:spPr bwMode="auto">
          <a:xfrm>
            <a:off x="4859338"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32" name="Rectangle 32"/>
          <p:cNvSpPr>
            <a:spLocks noChangeArrowheads="1"/>
          </p:cNvSpPr>
          <p:nvPr/>
        </p:nvSpPr>
        <p:spPr bwMode="auto">
          <a:xfrm>
            <a:off x="4859338"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433" name="Line 33"/>
          <p:cNvSpPr>
            <a:spLocks noChangeShapeType="1"/>
          </p:cNvSpPr>
          <p:nvPr/>
        </p:nvSpPr>
        <p:spPr bwMode="auto">
          <a:xfrm flipV="1">
            <a:off x="6457950"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02" name="Text Box 2"/>
          <p:cNvSpPr txBox="1">
            <a:spLocks noChangeArrowheads="1"/>
          </p:cNvSpPr>
          <p:nvPr/>
        </p:nvSpPr>
        <p:spPr bwMode="auto">
          <a:xfrm>
            <a:off x="5219700"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02403" name="Text Box 3"/>
          <p:cNvSpPr txBox="1">
            <a:spLocks noChangeArrowheads="1"/>
          </p:cNvSpPr>
          <p:nvPr/>
        </p:nvSpPr>
        <p:spPr bwMode="auto">
          <a:xfrm>
            <a:off x="6011863"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02404" name="Group 4"/>
          <p:cNvGrpSpPr>
            <a:grpSpLocks/>
          </p:cNvGrpSpPr>
          <p:nvPr/>
        </p:nvGrpSpPr>
        <p:grpSpPr bwMode="auto">
          <a:xfrm>
            <a:off x="4932363" y="1419225"/>
            <a:ext cx="1655762" cy="717550"/>
            <a:chOff x="3288" y="1299"/>
            <a:chExt cx="1996" cy="953"/>
          </a:xfrm>
        </p:grpSpPr>
        <p:sp>
          <p:nvSpPr>
            <p:cNvPr id="102405" name="Line 5"/>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06" name="Line 6"/>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07" name="Line 7"/>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08" name="Line 8"/>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09"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0"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11"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2412" name="Text Box 12"/>
          <p:cNvSpPr txBox="1">
            <a:spLocks noChangeArrowheads="1"/>
          </p:cNvSpPr>
          <p:nvPr/>
        </p:nvSpPr>
        <p:spPr bwMode="auto">
          <a:xfrm>
            <a:off x="5580063" y="140652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02413" name="Text Box 13"/>
          <p:cNvSpPr txBox="1">
            <a:spLocks noChangeArrowheads="1"/>
          </p:cNvSpPr>
          <p:nvPr/>
        </p:nvSpPr>
        <p:spPr bwMode="auto">
          <a:xfrm>
            <a:off x="5222875" y="1485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02436" name="Text Box 36"/>
          <p:cNvSpPr txBox="1">
            <a:spLocks noChangeArrowheads="1"/>
          </p:cNvSpPr>
          <p:nvPr/>
        </p:nvSpPr>
        <p:spPr bwMode="auto">
          <a:xfrm>
            <a:off x="5270500"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02437" name="Line 37"/>
          <p:cNvSpPr>
            <a:spLocks noChangeShapeType="1"/>
          </p:cNvSpPr>
          <p:nvPr/>
        </p:nvSpPr>
        <p:spPr bwMode="auto">
          <a:xfrm flipV="1">
            <a:off x="5146675"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38" name="Line 38"/>
          <p:cNvSpPr>
            <a:spLocks noChangeShapeType="1"/>
          </p:cNvSpPr>
          <p:nvPr/>
        </p:nvSpPr>
        <p:spPr bwMode="auto">
          <a:xfrm flipV="1">
            <a:off x="5073650"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39" name="Line 39"/>
          <p:cNvSpPr>
            <a:spLocks noChangeShapeType="1"/>
          </p:cNvSpPr>
          <p:nvPr/>
        </p:nvSpPr>
        <p:spPr bwMode="auto">
          <a:xfrm>
            <a:off x="5146675" y="60928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440" name="Text Box 40"/>
          <p:cNvSpPr txBox="1">
            <a:spLocks noChangeArrowheads="1"/>
          </p:cNvSpPr>
          <p:nvPr/>
        </p:nvSpPr>
        <p:spPr bwMode="auto">
          <a:xfrm>
            <a:off x="6140450" y="6375400"/>
            <a:ext cx="116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02441" name="Text Box 41"/>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102444" name="Text Box 44"/>
          <p:cNvSpPr txBox="1">
            <a:spLocks noChangeArrowheads="1"/>
          </p:cNvSpPr>
          <p:nvPr/>
        </p:nvSpPr>
        <p:spPr bwMode="auto">
          <a:xfrm>
            <a:off x="6135688"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02476" name="Text Box 76"/>
          <p:cNvSpPr txBox="1">
            <a:spLocks noChangeArrowheads="1"/>
          </p:cNvSpPr>
          <p:nvPr/>
        </p:nvSpPr>
        <p:spPr bwMode="auto">
          <a:xfrm>
            <a:off x="395288" y="2492375"/>
            <a:ext cx="3960812"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b="1" dirty="0"/>
              <a:t>必ずレジスタに持ってきてから演算を行う</a:t>
            </a:r>
          </a:p>
          <a:p>
            <a:endParaRPr lang="ja-JP" altLang="en-US" b="1" dirty="0"/>
          </a:p>
          <a:p>
            <a:r>
              <a:rPr lang="en-US" altLang="ja-JP" b="1" dirty="0"/>
              <a:t>LD</a:t>
            </a:r>
            <a:r>
              <a:rPr lang="ja-JP" altLang="en-US" b="1" dirty="0"/>
              <a:t>　</a:t>
            </a:r>
            <a:r>
              <a:rPr lang="en-US" altLang="ja-JP" b="1" dirty="0"/>
              <a:t>R0,0</a:t>
            </a:r>
          </a:p>
          <a:p>
            <a:r>
              <a:rPr lang="en-US" altLang="ja-JP" b="1" dirty="0"/>
              <a:t>LD   R1,1</a:t>
            </a:r>
          </a:p>
          <a:p>
            <a:r>
              <a:rPr lang="en-US" altLang="ja-JP" b="1" dirty="0"/>
              <a:t>ADD R1,R0</a:t>
            </a:r>
          </a:p>
          <a:p>
            <a:r>
              <a:rPr lang="en-US" altLang="ja-JP" b="1" dirty="0"/>
              <a:t>ST</a:t>
            </a:r>
            <a:r>
              <a:rPr lang="ja-JP" altLang="en-US" b="1" dirty="0"/>
              <a:t>　</a:t>
            </a:r>
            <a:r>
              <a:rPr lang="en-US" altLang="ja-JP" b="1" dirty="0"/>
              <a:t>R1,2</a:t>
            </a:r>
          </a:p>
          <a:p>
            <a:endParaRPr lang="en-US" altLang="ja-JP" b="1" dirty="0"/>
          </a:p>
          <a:p>
            <a:r>
              <a:rPr lang="ja-JP" altLang="en-US" b="1" dirty="0"/>
              <a:t>固定長命令が可能だが</a:t>
            </a:r>
          </a:p>
          <a:p>
            <a:r>
              <a:rPr lang="ja-JP" altLang="en-US" b="1" dirty="0"/>
              <a:t>命令数が増える</a:t>
            </a:r>
          </a:p>
          <a:p>
            <a:r>
              <a:rPr lang="en-US" altLang="ja-JP" b="1" dirty="0"/>
              <a:t>LD/ST</a:t>
            </a:r>
            <a:r>
              <a:rPr lang="ja-JP" altLang="en-US" b="1" dirty="0"/>
              <a:t>ばかりやる→</a:t>
            </a:r>
            <a:r>
              <a:rPr lang="en-US" altLang="ja-JP" b="1" dirty="0"/>
              <a:t>load/store</a:t>
            </a:r>
            <a:r>
              <a:rPr lang="ja-JP" altLang="en-US" b="1" dirty="0"/>
              <a:t>マシン</a:t>
            </a:r>
          </a:p>
          <a:p>
            <a:r>
              <a:rPr lang="ja-JP" altLang="en-US" b="1" dirty="0"/>
              <a:t>簡単な命令で構成</a:t>
            </a:r>
          </a:p>
          <a:p>
            <a:r>
              <a:rPr lang="en-US" altLang="ja-JP" b="1" dirty="0"/>
              <a:t>RISC(Reduced Instruction Set Computer)</a:t>
            </a:r>
          </a:p>
        </p:txBody>
      </p:sp>
      <p:sp>
        <p:nvSpPr>
          <p:cNvPr id="102508" name="Text Box 108"/>
          <p:cNvSpPr txBox="1">
            <a:spLocks noChangeArrowheads="1"/>
          </p:cNvSpPr>
          <p:nvPr/>
        </p:nvSpPr>
        <p:spPr bwMode="auto">
          <a:xfrm>
            <a:off x="539750" y="333375"/>
            <a:ext cx="31337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b="1"/>
              <a:t>register-register</a:t>
            </a:r>
            <a:r>
              <a:rPr lang="ja-JP" altLang="en-US" sz="2400" b="1"/>
              <a:t>型の</a:t>
            </a:r>
          </a:p>
          <a:p>
            <a:r>
              <a:rPr lang="ja-JP" altLang="en-US" sz="2400" b="1"/>
              <a:t>データパス</a:t>
            </a:r>
          </a:p>
        </p:txBody>
      </p:sp>
      <p:grpSp>
        <p:nvGrpSpPr>
          <p:cNvPr id="102520" name="Group 120"/>
          <p:cNvGrpSpPr>
            <a:grpSpLocks/>
          </p:cNvGrpSpPr>
          <p:nvPr/>
        </p:nvGrpSpPr>
        <p:grpSpPr bwMode="auto">
          <a:xfrm>
            <a:off x="5219700" y="2636838"/>
            <a:ext cx="1150938" cy="863600"/>
            <a:chOff x="1474" y="1752"/>
            <a:chExt cx="635" cy="544"/>
          </a:xfrm>
        </p:grpSpPr>
        <p:sp>
          <p:nvSpPr>
            <p:cNvPr id="102510" name="Rectangle 110"/>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02514" name="Group 114"/>
            <p:cNvGrpSpPr>
              <a:grpSpLocks/>
            </p:cNvGrpSpPr>
            <p:nvPr/>
          </p:nvGrpSpPr>
          <p:grpSpPr bwMode="auto">
            <a:xfrm rot="-5400000">
              <a:off x="1519" y="2205"/>
              <a:ext cx="91" cy="91"/>
              <a:chOff x="1474" y="1843"/>
              <a:chExt cx="91" cy="91"/>
            </a:xfrm>
          </p:grpSpPr>
          <p:sp>
            <p:nvSpPr>
              <p:cNvPr id="102511" name="Line 11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12" name="Line 11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2515" name="Rectangle 115"/>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516" name="Rectangle 116"/>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517" name="Rectangle 117"/>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518" name="Rectangle 118"/>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519" name="Rectangle 119"/>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02521" name="AutoShape 121"/>
          <p:cNvSpPr>
            <a:spLocks noChangeArrowheads="1"/>
          </p:cNvSpPr>
          <p:nvPr/>
        </p:nvSpPr>
        <p:spPr bwMode="auto">
          <a:xfrm flipV="1">
            <a:off x="5364163" y="3651250"/>
            <a:ext cx="720725" cy="28733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522" name="Line 122"/>
          <p:cNvSpPr>
            <a:spLocks noChangeShapeType="1"/>
          </p:cNvSpPr>
          <p:nvPr/>
        </p:nvSpPr>
        <p:spPr bwMode="auto">
          <a:xfrm flipV="1">
            <a:off x="5724525" y="3506788"/>
            <a:ext cx="0" cy="144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24" name="Line 124"/>
          <p:cNvSpPr>
            <a:spLocks noChangeShapeType="1"/>
          </p:cNvSpPr>
          <p:nvPr/>
        </p:nvSpPr>
        <p:spPr bwMode="auto">
          <a:xfrm flipH="1" flipV="1">
            <a:off x="5940425"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25" name="Line 125"/>
          <p:cNvSpPr>
            <a:spLocks noChangeShapeType="1"/>
          </p:cNvSpPr>
          <p:nvPr/>
        </p:nvSpPr>
        <p:spPr bwMode="auto">
          <a:xfrm flipH="1">
            <a:off x="5003800" y="2420938"/>
            <a:ext cx="3603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526" name="Line 126"/>
          <p:cNvSpPr>
            <a:spLocks noChangeShapeType="1"/>
          </p:cNvSpPr>
          <p:nvPr/>
        </p:nvSpPr>
        <p:spPr bwMode="auto">
          <a:xfrm>
            <a:off x="5003800" y="2420938"/>
            <a:ext cx="0" cy="2303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 name="テキスト ボックス 1"/>
          <p:cNvSpPr txBox="1"/>
          <p:nvPr/>
        </p:nvSpPr>
        <p:spPr>
          <a:xfrm>
            <a:off x="6412611" y="2695496"/>
            <a:ext cx="1792478" cy="369332"/>
          </a:xfrm>
          <a:prstGeom prst="rect">
            <a:avLst/>
          </a:prstGeom>
          <a:noFill/>
        </p:spPr>
        <p:txBody>
          <a:bodyPr wrap="none" rtlCol="0">
            <a:spAutoFit/>
          </a:bodyPr>
          <a:lstStyle/>
          <a:p>
            <a:r>
              <a:rPr kumimoji="1" lang="ja-JP" altLang="en-US" dirty="0"/>
              <a:t>レジスタファイル</a:t>
            </a:r>
          </a:p>
        </p:txBody>
      </p:sp>
      <p:sp>
        <p:nvSpPr>
          <p:cNvPr id="54" name="テキスト ボックス 53"/>
          <p:cNvSpPr txBox="1"/>
          <p:nvPr/>
        </p:nvSpPr>
        <p:spPr>
          <a:xfrm>
            <a:off x="6778833" y="4646097"/>
            <a:ext cx="729687" cy="369332"/>
          </a:xfrm>
          <a:prstGeom prst="rect">
            <a:avLst/>
          </a:prstGeom>
          <a:noFill/>
        </p:spPr>
        <p:txBody>
          <a:bodyPr wrap="none" rtlCol="0">
            <a:spAutoFit/>
          </a:bodyPr>
          <a:lstStyle/>
          <a:p>
            <a:r>
              <a:rPr lang="ja-JP" altLang="en-US" dirty="0"/>
              <a:t>メモリ</a:t>
            </a:r>
            <a:endParaRPr kumimoji="1" lang="ja-JP" altLang="en-US" dirty="0"/>
          </a:p>
        </p:txBody>
      </p:sp>
      <p:sp>
        <p:nvSpPr>
          <p:cNvPr id="55" name="テキスト ボックス 54"/>
          <p:cNvSpPr txBox="1"/>
          <p:nvPr/>
        </p:nvSpPr>
        <p:spPr>
          <a:xfrm>
            <a:off x="6547640" y="1474827"/>
            <a:ext cx="633507" cy="369332"/>
          </a:xfrm>
          <a:prstGeom prst="rect">
            <a:avLst/>
          </a:prstGeom>
          <a:noFill/>
        </p:spPr>
        <p:txBody>
          <a:bodyPr wrap="none" rtlCol="0">
            <a:spAutoFit/>
          </a:bodyPr>
          <a:lstStyle/>
          <a:p>
            <a:r>
              <a:rPr lang="en-US" altLang="ja-JP" dirty="0"/>
              <a:t>ALU</a:t>
            </a:r>
            <a:endParaRPr kumimoji="1" lang="ja-JP" altLang="en-US" dirty="0"/>
          </a:p>
        </p:txBody>
      </p:sp>
    </p:spTree>
    <p:extLst>
      <p:ext uri="{BB962C8B-B14F-4D97-AF65-F5344CB8AC3E}">
        <p14:creationId xmlns:p14="http://schemas.microsoft.com/office/powerpoint/2010/main" val="2687877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Line 2"/>
          <p:cNvSpPr>
            <a:spLocks noChangeShapeType="1"/>
          </p:cNvSpPr>
          <p:nvPr/>
        </p:nvSpPr>
        <p:spPr bwMode="auto">
          <a:xfrm flipV="1">
            <a:off x="5364163" y="2420938"/>
            <a:ext cx="0" cy="217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28" name="Line 4"/>
          <p:cNvSpPr>
            <a:spLocks noChangeShapeType="1"/>
          </p:cNvSpPr>
          <p:nvPr/>
        </p:nvSpPr>
        <p:spPr bwMode="auto">
          <a:xfrm flipV="1">
            <a:off x="5795963" y="981075"/>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29" name="Line 5"/>
          <p:cNvSpPr>
            <a:spLocks noChangeShapeType="1"/>
          </p:cNvSpPr>
          <p:nvPr/>
        </p:nvSpPr>
        <p:spPr bwMode="auto">
          <a:xfrm>
            <a:off x="3779838" y="1701800"/>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30" name="Line 6"/>
          <p:cNvSpPr>
            <a:spLocks noChangeShapeType="1"/>
          </p:cNvSpPr>
          <p:nvPr/>
        </p:nvSpPr>
        <p:spPr bwMode="auto">
          <a:xfrm flipH="1">
            <a:off x="4572000" y="981075"/>
            <a:ext cx="12239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31" name="Line 7"/>
          <p:cNvSpPr>
            <a:spLocks noChangeShapeType="1"/>
          </p:cNvSpPr>
          <p:nvPr/>
        </p:nvSpPr>
        <p:spPr bwMode="auto">
          <a:xfrm>
            <a:off x="4572000" y="981075"/>
            <a:ext cx="0" cy="31686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32" name="Line 8"/>
          <p:cNvSpPr>
            <a:spLocks noChangeShapeType="1"/>
          </p:cNvSpPr>
          <p:nvPr/>
        </p:nvSpPr>
        <p:spPr bwMode="auto">
          <a:xfrm flipV="1">
            <a:off x="4572000" y="4149725"/>
            <a:ext cx="10080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33" name="Line 9"/>
          <p:cNvSpPr>
            <a:spLocks noChangeShapeType="1"/>
          </p:cNvSpPr>
          <p:nvPr/>
        </p:nvSpPr>
        <p:spPr bwMode="auto">
          <a:xfrm flipV="1">
            <a:off x="5580063"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34" name="Rectangle 10"/>
          <p:cNvSpPr>
            <a:spLocks noChangeArrowheads="1"/>
          </p:cNvSpPr>
          <p:nvPr/>
        </p:nvSpPr>
        <p:spPr bwMode="auto">
          <a:xfrm>
            <a:off x="4859338"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35" name="Rectangle 11"/>
          <p:cNvSpPr>
            <a:spLocks noChangeArrowheads="1"/>
          </p:cNvSpPr>
          <p:nvPr/>
        </p:nvSpPr>
        <p:spPr bwMode="auto">
          <a:xfrm>
            <a:off x="4859338"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36" name="Rectangle 12"/>
          <p:cNvSpPr>
            <a:spLocks noChangeArrowheads="1"/>
          </p:cNvSpPr>
          <p:nvPr/>
        </p:nvSpPr>
        <p:spPr bwMode="auto">
          <a:xfrm>
            <a:off x="4859338"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37" name="Rectangle 13"/>
          <p:cNvSpPr>
            <a:spLocks noChangeArrowheads="1"/>
          </p:cNvSpPr>
          <p:nvPr/>
        </p:nvSpPr>
        <p:spPr bwMode="auto">
          <a:xfrm>
            <a:off x="4859338"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38" name="Rectangle 14"/>
          <p:cNvSpPr>
            <a:spLocks noChangeArrowheads="1"/>
          </p:cNvSpPr>
          <p:nvPr/>
        </p:nvSpPr>
        <p:spPr bwMode="auto">
          <a:xfrm>
            <a:off x="4859338"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39" name="Rectangle 15"/>
          <p:cNvSpPr>
            <a:spLocks noChangeArrowheads="1"/>
          </p:cNvSpPr>
          <p:nvPr/>
        </p:nvSpPr>
        <p:spPr bwMode="auto">
          <a:xfrm>
            <a:off x="4859338"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40" name="Line 16"/>
          <p:cNvSpPr>
            <a:spLocks noChangeShapeType="1"/>
          </p:cNvSpPr>
          <p:nvPr/>
        </p:nvSpPr>
        <p:spPr bwMode="auto">
          <a:xfrm flipV="1">
            <a:off x="6457950"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1" name="Text Box 17"/>
          <p:cNvSpPr txBox="1">
            <a:spLocks noChangeArrowheads="1"/>
          </p:cNvSpPr>
          <p:nvPr/>
        </p:nvSpPr>
        <p:spPr bwMode="auto">
          <a:xfrm>
            <a:off x="5219700"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03442" name="Text Box 18"/>
          <p:cNvSpPr txBox="1">
            <a:spLocks noChangeArrowheads="1"/>
          </p:cNvSpPr>
          <p:nvPr/>
        </p:nvSpPr>
        <p:spPr bwMode="auto">
          <a:xfrm>
            <a:off x="6011863"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03443" name="Group 19"/>
          <p:cNvGrpSpPr>
            <a:grpSpLocks/>
          </p:cNvGrpSpPr>
          <p:nvPr/>
        </p:nvGrpSpPr>
        <p:grpSpPr bwMode="auto">
          <a:xfrm>
            <a:off x="4932363" y="1419225"/>
            <a:ext cx="1655762" cy="717550"/>
            <a:chOff x="3288" y="1299"/>
            <a:chExt cx="1996" cy="953"/>
          </a:xfrm>
        </p:grpSpPr>
        <p:sp>
          <p:nvSpPr>
            <p:cNvPr id="103444"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5"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6"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7"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8"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49"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50"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3451" name="Text Box 27"/>
          <p:cNvSpPr txBox="1">
            <a:spLocks noChangeArrowheads="1"/>
          </p:cNvSpPr>
          <p:nvPr/>
        </p:nvSpPr>
        <p:spPr bwMode="auto">
          <a:xfrm>
            <a:off x="5580063" y="140652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03452" name="Text Box 28"/>
          <p:cNvSpPr txBox="1">
            <a:spLocks noChangeArrowheads="1"/>
          </p:cNvSpPr>
          <p:nvPr/>
        </p:nvSpPr>
        <p:spPr bwMode="auto">
          <a:xfrm>
            <a:off x="5222875" y="1485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03453" name="Text Box 29"/>
          <p:cNvSpPr txBox="1">
            <a:spLocks noChangeArrowheads="1"/>
          </p:cNvSpPr>
          <p:nvPr/>
        </p:nvSpPr>
        <p:spPr bwMode="auto">
          <a:xfrm>
            <a:off x="5270500"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03454" name="Line 30"/>
          <p:cNvSpPr>
            <a:spLocks noChangeShapeType="1"/>
          </p:cNvSpPr>
          <p:nvPr/>
        </p:nvSpPr>
        <p:spPr bwMode="auto">
          <a:xfrm flipV="1">
            <a:off x="5146675"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55" name="Line 31"/>
          <p:cNvSpPr>
            <a:spLocks noChangeShapeType="1"/>
          </p:cNvSpPr>
          <p:nvPr/>
        </p:nvSpPr>
        <p:spPr bwMode="auto">
          <a:xfrm flipV="1">
            <a:off x="5073650"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56" name="Line 32"/>
          <p:cNvSpPr>
            <a:spLocks noChangeShapeType="1"/>
          </p:cNvSpPr>
          <p:nvPr/>
        </p:nvSpPr>
        <p:spPr bwMode="auto">
          <a:xfrm>
            <a:off x="5146675" y="60928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57" name="Text Box 33"/>
          <p:cNvSpPr txBox="1">
            <a:spLocks noChangeArrowheads="1"/>
          </p:cNvSpPr>
          <p:nvPr/>
        </p:nvSpPr>
        <p:spPr bwMode="auto">
          <a:xfrm>
            <a:off x="6140450" y="6375400"/>
            <a:ext cx="116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03458" name="Text Box 34"/>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103459" name="Text Box 35"/>
          <p:cNvSpPr txBox="1">
            <a:spLocks noChangeArrowheads="1"/>
          </p:cNvSpPr>
          <p:nvPr/>
        </p:nvSpPr>
        <p:spPr bwMode="auto">
          <a:xfrm>
            <a:off x="6135688"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03460" name="Text Box 36"/>
          <p:cNvSpPr txBox="1">
            <a:spLocks noChangeArrowheads="1"/>
          </p:cNvSpPr>
          <p:nvPr/>
        </p:nvSpPr>
        <p:spPr bwMode="auto">
          <a:xfrm>
            <a:off x="611188" y="2492375"/>
            <a:ext cx="3673475"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b="1"/>
              <a:t>メモリ同士の演算が可能</a:t>
            </a:r>
          </a:p>
          <a:p>
            <a:r>
              <a:rPr lang="ja-JP" altLang="en-US" b="1"/>
              <a:t>（もちろんレジスタとの間でも可能）</a:t>
            </a:r>
          </a:p>
          <a:p>
            <a:endParaRPr lang="ja-JP" altLang="en-US" b="1"/>
          </a:p>
          <a:p>
            <a:r>
              <a:rPr lang="en-US" altLang="ja-JP" b="1"/>
              <a:t>ADD 2,1,0</a:t>
            </a:r>
          </a:p>
          <a:p>
            <a:endParaRPr lang="en-US" altLang="ja-JP" b="1"/>
          </a:p>
          <a:p>
            <a:r>
              <a:rPr lang="ja-JP" altLang="en-US" b="1"/>
              <a:t>一命令で複雑な操作が実行可能</a:t>
            </a:r>
          </a:p>
          <a:p>
            <a:r>
              <a:rPr lang="ja-JP" altLang="en-US" b="1"/>
              <a:t>高級言語との間のギャップ（</a:t>
            </a:r>
            <a:r>
              <a:rPr lang="en-US" altLang="ja-JP" b="1"/>
              <a:t>Semantic Gap)</a:t>
            </a:r>
            <a:r>
              <a:rPr lang="ja-JP" altLang="en-US" b="1"/>
              <a:t>が小さい</a:t>
            </a:r>
          </a:p>
          <a:p>
            <a:r>
              <a:rPr lang="ja-JP" altLang="en-US" b="1"/>
              <a:t>命令長が可変</a:t>
            </a:r>
          </a:p>
          <a:p>
            <a:r>
              <a:rPr lang="ja-JP" altLang="en-US" b="1"/>
              <a:t>複雑</a:t>
            </a:r>
          </a:p>
          <a:p>
            <a:r>
              <a:rPr lang="en-US" altLang="ja-JP" b="1"/>
              <a:t>CISC(Complex Instruction Set</a:t>
            </a:r>
          </a:p>
          <a:p>
            <a:r>
              <a:rPr lang="en-US" altLang="ja-JP" b="1"/>
              <a:t>Computer</a:t>
            </a:r>
            <a:r>
              <a:rPr lang="ja-JP" altLang="en-US" b="1"/>
              <a:t>）</a:t>
            </a:r>
          </a:p>
        </p:txBody>
      </p:sp>
      <p:sp>
        <p:nvSpPr>
          <p:cNvPr id="103461" name="Text Box 37"/>
          <p:cNvSpPr txBox="1">
            <a:spLocks noChangeArrowheads="1"/>
          </p:cNvSpPr>
          <p:nvPr/>
        </p:nvSpPr>
        <p:spPr bwMode="auto">
          <a:xfrm>
            <a:off x="539750" y="333375"/>
            <a:ext cx="327025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b="1"/>
              <a:t>memory-memory</a:t>
            </a:r>
            <a:r>
              <a:rPr lang="ja-JP" altLang="en-US" sz="2400" b="1"/>
              <a:t>型の</a:t>
            </a:r>
          </a:p>
          <a:p>
            <a:r>
              <a:rPr lang="ja-JP" altLang="en-US" sz="2400" b="1"/>
              <a:t>データパス</a:t>
            </a:r>
          </a:p>
        </p:txBody>
      </p:sp>
      <p:grpSp>
        <p:nvGrpSpPr>
          <p:cNvPr id="103462" name="Group 38"/>
          <p:cNvGrpSpPr>
            <a:grpSpLocks/>
          </p:cNvGrpSpPr>
          <p:nvPr/>
        </p:nvGrpSpPr>
        <p:grpSpPr bwMode="auto">
          <a:xfrm>
            <a:off x="5219700" y="2636838"/>
            <a:ext cx="1150938" cy="863600"/>
            <a:chOff x="1474" y="1752"/>
            <a:chExt cx="635" cy="544"/>
          </a:xfrm>
        </p:grpSpPr>
        <p:sp>
          <p:nvSpPr>
            <p:cNvPr id="103463"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03464" name="Group 40"/>
            <p:cNvGrpSpPr>
              <a:grpSpLocks/>
            </p:cNvGrpSpPr>
            <p:nvPr/>
          </p:nvGrpSpPr>
          <p:grpSpPr bwMode="auto">
            <a:xfrm rot="-5400000">
              <a:off x="1519" y="2205"/>
              <a:ext cx="91" cy="91"/>
              <a:chOff x="1474" y="1843"/>
              <a:chExt cx="91" cy="91"/>
            </a:xfrm>
          </p:grpSpPr>
          <p:sp>
            <p:nvSpPr>
              <p:cNvPr id="103465"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66"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3467"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68"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69"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70"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71"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03472" name="AutoShape 48"/>
          <p:cNvSpPr>
            <a:spLocks noChangeArrowheads="1"/>
          </p:cNvSpPr>
          <p:nvPr/>
        </p:nvSpPr>
        <p:spPr bwMode="auto">
          <a:xfrm flipV="1">
            <a:off x="5364163" y="3644900"/>
            <a:ext cx="720725" cy="28733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73" name="Line 49"/>
          <p:cNvSpPr>
            <a:spLocks noChangeShapeType="1"/>
          </p:cNvSpPr>
          <p:nvPr/>
        </p:nvSpPr>
        <p:spPr bwMode="auto">
          <a:xfrm flipV="1">
            <a:off x="5724525" y="3506788"/>
            <a:ext cx="0" cy="144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74" name="Line 50"/>
          <p:cNvSpPr>
            <a:spLocks noChangeShapeType="1"/>
          </p:cNvSpPr>
          <p:nvPr/>
        </p:nvSpPr>
        <p:spPr bwMode="auto">
          <a:xfrm flipH="1" flipV="1">
            <a:off x="5940425"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76" name="Line 52"/>
          <p:cNvSpPr>
            <a:spLocks noChangeShapeType="1"/>
          </p:cNvSpPr>
          <p:nvPr/>
        </p:nvSpPr>
        <p:spPr bwMode="auto">
          <a:xfrm>
            <a:off x="5580063" y="4149725"/>
            <a:ext cx="0" cy="5746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77" name="AutoShape 53"/>
          <p:cNvSpPr>
            <a:spLocks noChangeArrowheads="1"/>
          </p:cNvSpPr>
          <p:nvPr/>
        </p:nvSpPr>
        <p:spPr bwMode="auto">
          <a:xfrm flipV="1">
            <a:off x="4859338" y="2276475"/>
            <a:ext cx="720725" cy="14922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78" name="Line 54"/>
          <p:cNvSpPr>
            <a:spLocks noChangeShapeType="1"/>
          </p:cNvSpPr>
          <p:nvPr/>
        </p:nvSpPr>
        <p:spPr bwMode="auto">
          <a:xfrm flipV="1">
            <a:off x="5219700" y="2133600"/>
            <a:ext cx="0" cy="1444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79" name="Line 55"/>
          <p:cNvSpPr>
            <a:spLocks noChangeShapeType="1"/>
          </p:cNvSpPr>
          <p:nvPr/>
        </p:nvSpPr>
        <p:spPr bwMode="auto">
          <a:xfrm flipV="1">
            <a:off x="6156325" y="2420938"/>
            <a:ext cx="0" cy="217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80" name="AutoShape 56"/>
          <p:cNvSpPr>
            <a:spLocks noChangeArrowheads="1"/>
          </p:cNvSpPr>
          <p:nvPr/>
        </p:nvSpPr>
        <p:spPr bwMode="auto">
          <a:xfrm flipV="1">
            <a:off x="5938838" y="2276475"/>
            <a:ext cx="720725" cy="14922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481" name="Line 57"/>
          <p:cNvSpPr>
            <a:spLocks noChangeShapeType="1"/>
          </p:cNvSpPr>
          <p:nvPr/>
        </p:nvSpPr>
        <p:spPr bwMode="auto">
          <a:xfrm flipV="1">
            <a:off x="6300788" y="2132013"/>
            <a:ext cx="0" cy="144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82" name="Line 58"/>
          <p:cNvSpPr>
            <a:spLocks noChangeShapeType="1"/>
          </p:cNvSpPr>
          <p:nvPr/>
        </p:nvSpPr>
        <p:spPr bwMode="auto">
          <a:xfrm flipH="1" flipV="1">
            <a:off x="5003800" y="2420938"/>
            <a:ext cx="0" cy="2303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483" name="Line 59"/>
          <p:cNvSpPr>
            <a:spLocks noChangeShapeType="1"/>
          </p:cNvSpPr>
          <p:nvPr/>
        </p:nvSpPr>
        <p:spPr bwMode="auto">
          <a:xfrm flipH="1" flipV="1">
            <a:off x="6516688" y="2420938"/>
            <a:ext cx="0" cy="2303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4141702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Line 2"/>
          <p:cNvSpPr>
            <a:spLocks noChangeShapeType="1"/>
          </p:cNvSpPr>
          <p:nvPr/>
        </p:nvSpPr>
        <p:spPr bwMode="auto">
          <a:xfrm flipV="1">
            <a:off x="5364163" y="2133600"/>
            <a:ext cx="0" cy="5048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1" name="Line 3"/>
          <p:cNvSpPr>
            <a:spLocks noChangeShapeType="1"/>
          </p:cNvSpPr>
          <p:nvPr/>
        </p:nvSpPr>
        <p:spPr bwMode="auto">
          <a:xfrm flipV="1">
            <a:off x="5795963" y="981075"/>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2" name="Line 4"/>
          <p:cNvSpPr>
            <a:spLocks noChangeShapeType="1"/>
          </p:cNvSpPr>
          <p:nvPr/>
        </p:nvSpPr>
        <p:spPr bwMode="auto">
          <a:xfrm>
            <a:off x="3779838" y="1701800"/>
            <a:ext cx="139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3" name="Line 5"/>
          <p:cNvSpPr>
            <a:spLocks noChangeShapeType="1"/>
          </p:cNvSpPr>
          <p:nvPr/>
        </p:nvSpPr>
        <p:spPr bwMode="auto">
          <a:xfrm flipH="1">
            <a:off x="4572000" y="981075"/>
            <a:ext cx="12239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4" name="Line 6"/>
          <p:cNvSpPr>
            <a:spLocks noChangeShapeType="1"/>
          </p:cNvSpPr>
          <p:nvPr/>
        </p:nvSpPr>
        <p:spPr bwMode="auto">
          <a:xfrm>
            <a:off x="4572000" y="981075"/>
            <a:ext cx="0" cy="31686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5" name="Line 7"/>
          <p:cNvSpPr>
            <a:spLocks noChangeShapeType="1"/>
          </p:cNvSpPr>
          <p:nvPr/>
        </p:nvSpPr>
        <p:spPr bwMode="auto">
          <a:xfrm flipV="1">
            <a:off x="4572000" y="4149725"/>
            <a:ext cx="10080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6" name="Line 8"/>
          <p:cNvSpPr>
            <a:spLocks noChangeShapeType="1"/>
          </p:cNvSpPr>
          <p:nvPr/>
        </p:nvSpPr>
        <p:spPr bwMode="auto">
          <a:xfrm flipV="1">
            <a:off x="5580063"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57" name="Rectangle 9"/>
          <p:cNvSpPr>
            <a:spLocks noChangeArrowheads="1"/>
          </p:cNvSpPr>
          <p:nvPr/>
        </p:nvSpPr>
        <p:spPr bwMode="auto">
          <a:xfrm>
            <a:off x="4859338"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58" name="Rectangle 10"/>
          <p:cNvSpPr>
            <a:spLocks noChangeArrowheads="1"/>
          </p:cNvSpPr>
          <p:nvPr/>
        </p:nvSpPr>
        <p:spPr bwMode="auto">
          <a:xfrm>
            <a:off x="4859338"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59" name="Rectangle 11"/>
          <p:cNvSpPr>
            <a:spLocks noChangeArrowheads="1"/>
          </p:cNvSpPr>
          <p:nvPr/>
        </p:nvSpPr>
        <p:spPr bwMode="auto">
          <a:xfrm>
            <a:off x="4859338"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60" name="Rectangle 12"/>
          <p:cNvSpPr>
            <a:spLocks noChangeArrowheads="1"/>
          </p:cNvSpPr>
          <p:nvPr/>
        </p:nvSpPr>
        <p:spPr bwMode="auto">
          <a:xfrm>
            <a:off x="4859338"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61" name="Rectangle 13"/>
          <p:cNvSpPr>
            <a:spLocks noChangeArrowheads="1"/>
          </p:cNvSpPr>
          <p:nvPr/>
        </p:nvSpPr>
        <p:spPr bwMode="auto">
          <a:xfrm>
            <a:off x="4859338"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62" name="Rectangle 14"/>
          <p:cNvSpPr>
            <a:spLocks noChangeArrowheads="1"/>
          </p:cNvSpPr>
          <p:nvPr/>
        </p:nvSpPr>
        <p:spPr bwMode="auto">
          <a:xfrm>
            <a:off x="4859338"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63" name="Line 15"/>
          <p:cNvSpPr>
            <a:spLocks noChangeShapeType="1"/>
          </p:cNvSpPr>
          <p:nvPr/>
        </p:nvSpPr>
        <p:spPr bwMode="auto">
          <a:xfrm flipV="1">
            <a:off x="6457950"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64" name="Text Box 16"/>
          <p:cNvSpPr txBox="1">
            <a:spLocks noChangeArrowheads="1"/>
          </p:cNvSpPr>
          <p:nvPr/>
        </p:nvSpPr>
        <p:spPr bwMode="auto">
          <a:xfrm>
            <a:off x="5219700"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04465" name="Text Box 17"/>
          <p:cNvSpPr txBox="1">
            <a:spLocks noChangeArrowheads="1"/>
          </p:cNvSpPr>
          <p:nvPr/>
        </p:nvSpPr>
        <p:spPr bwMode="auto">
          <a:xfrm>
            <a:off x="6011863" y="18462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04466" name="Group 18"/>
          <p:cNvGrpSpPr>
            <a:grpSpLocks/>
          </p:cNvGrpSpPr>
          <p:nvPr/>
        </p:nvGrpSpPr>
        <p:grpSpPr bwMode="auto">
          <a:xfrm>
            <a:off x="4932363" y="1419225"/>
            <a:ext cx="1655762" cy="717550"/>
            <a:chOff x="3288" y="1299"/>
            <a:chExt cx="1996" cy="953"/>
          </a:xfrm>
        </p:grpSpPr>
        <p:sp>
          <p:nvSpPr>
            <p:cNvPr id="104467" name="Line 19"/>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68" name="Line 20"/>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69" name="Line 21"/>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0" name="Line 22"/>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1" name="Line 23"/>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2" name="Line 24"/>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3" name="Line 25"/>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4474" name="Text Box 26"/>
          <p:cNvSpPr txBox="1">
            <a:spLocks noChangeArrowheads="1"/>
          </p:cNvSpPr>
          <p:nvPr/>
        </p:nvSpPr>
        <p:spPr bwMode="auto">
          <a:xfrm>
            <a:off x="5580063" y="140652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04475" name="Text Box 27"/>
          <p:cNvSpPr txBox="1">
            <a:spLocks noChangeArrowheads="1"/>
          </p:cNvSpPr>
          <p:nvPr/>
        </p:nvSpPr>
        <p:spPr bwMode="auto">
          <a:xfrm>
            <a:off x="5222875" y="14859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04476" name="Text Box 28"/>
          <p:cNvSpPr txBox="1">
            <a:spLocks noChangeArrowheads="1"/>
          </p:cNvSpPr>
          <p:nvPr/>
        </p:nvSpPr>
        <p:spPr bwMode="auto">
          <a:xfrm>
            <a:off x="5270500"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04477" name="Line 29"/>
          <p:cNvSpPr>
            <a:spLocks noChangeShapeType="1"/>
          </p:cNvSpPr>
          <p:nvPr/>
        </p:nvSpPr>
        <p:spPr bwMode="auto">
          <a:xfrm flipV="1">
            <a:off x="5146675"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8" name="Line 30"/>
          <p:cNvSpPr>
            <a:spLocks noChangeShapeType="1"/>
          </p:cNvSpPr>
          <p:nvPr/>
        </p:nvSpPr>
        <p:spPr bwMode="auto">
          <a:xfrm flipV="1">
            <a:off x="5073650"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79" name="Line 31"/>
          <p:cNvSpPr>
            <a:spLocks noChangeShapeType="1"/>
          </p:cNvSpPr>
          <p:nvPr/>
        </p:nvSpPr>
        <p:spPr bwMode="auto">
          <a:xfrm>
            <a:off x="5146675" y="6092825"/>
            <a:ext cx="71438"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80" name="Text Box 32"/>
          <p:cNvSpPr txBox="1">
            <a:spLocks noChangeArrowheads="1"/>
          </p:cNvSpPr>
          <p:nvPr/>
        </p:nvSpPr>
        <p:spPr bwMode="auto">
          <a:xfrm>
            <a:off x="6140450" y="6375400"/>
            <a:ext cx="116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04481" name="Text Box 33"/>
          <p:cNvSpPr txBox="1">
            <a:spLocks noChangeArrowheads="1"/>
          </p:cNvSpPr>
          <p:nvPr/>
        </p:nvSpPr>
        <p:spPr bwMode="auto">
          <a:xfrm>
            <a:off x="5348288" y="649128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104482" name="Text Box 34"/>
          <p:cNvSpPr txBox="1">
            <a:spLocks noChangeArrowheads="1"/>
          </p:cNvSpPr>
          <p:nvPr/>
        </p:nvSpPr>
        <p:spPr bwMode="auto">
          <a:xfrm>
            <a:off x="6135688"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04483" name="Text Box 35"/>
          <p:cNvSpPr txBox="1">
            <a:spLocks noChangeArrowheads="1"/>
          </p:cNvSpPr>
          <p:nvPr/>
        </p:nvSpPr>
        <p:spPr bwMode="auto">
          <a:xfrm>
            <a:off x="395288" y="2492375"/>
            <a:ext cx="3889375"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b="1"/>
              <a:t>メモリとレジスタの演算は可能</a:t>
            </a:r>
          </a:p>
          <a:p>
            <a:r>
              <a:rPr lang="en-US" altLang="ja-JP" b="1"/>
              <a:t>LD</a:t>
            </a:r>
            <a:r>
              <a:rPr lang="ja-JP" altLang="en-US" b="1"/>
              <a:t>　</a:t>
            </a:r>
            <a:r>
              <a:rPr lang="en-US" altLang="ja-JP" b="1"/>
              <a:t>R0,0</a:t>
            </a:r>
          </a:p>
          <a:p>
            <a:r>
              <a:rPr lang="en-US" altLang="ja-JP" b="1"/>
              <a:t>ADD R0,1</a:t>
            </a:r>
          </a:p>
          <a:p>
            <a:r>
              <a:rPr lang="en-US" altLang="ja-JP" b="1"/>
              <a:t>ST</a:t>
            </a:r>
            <a:r>
              <a:rPr lang="ja-JP" altLang="en-US" b="1"/>
              <a:t>　</a:t>
            </a:r>
            <a:r>
              <a:rPr lang="en-US" altLang="ja-JP" b="1"/>
              <a:t>R0,2</a:t>
            </a:r>
          </a:p>
          <a:p>
            <a:endParaRPr lang="en-US" altLang="ja-JP" b="1"/>
          </a:p>
          <a:p>
            <a:r>
              <a:rPr lang="ja-JP" altLang="en-US" b="1"/>
              <a:t>命令長は可変だが</a:t>
            </a:r>
            <a:r>
              <a:rPr lang="en-US" altLang="ja-JP" b="1"/>
              <a:t>memory-memory</a:t>
            </a:r>
            <a:r>
              <a:rPr lang="ja-JP" altLang="en-US" b="1"/>
              <a:t>よりは簡単</a:t>
            </a:r>
          </a:p>
          <a:p>
            <a:endParaRPr lang="ja-JP" altLang="en-US" b="1"/>
          </a:p>
          <a:p>
            <a:r>
              <a:rPr lang="ja-JP" altLang="en-US" b="1"/>
              <a:t>アキュムレータマシンの自然な発展形</a:t>
            </a:r>
          </a:p>
          <a:p>
            <a:endParaRPr lang="en-US" altLang="ja-JP" b="1"/>
          </a:p>
        </p:txBody>
      </p:sp>
      <p:sp>
        <p:nvSpPr>
          <p:cNvPr id="104484" name="Text Box 36"/>
          <p:cNvSpPr txBox="1">
            <a:spLocks noChangeArrowheads="1"/>
          </p:cNvSpPr>
          <p:nvPr/>
        </p:nvSpPr>
        <p:spPr bwMode="auto">
          <a:xfrm>
            <a:off x="539750" y="333375"/>
            <a:ext cx="32019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b="1"/>
              <a:t>register-memory</a:t>
            </a:r>
            <a:r>
              <a:rPr lang="ja-JP" altLang="en-US" sz="2400" b="1"/>
              <a:t>型の</a:t>
            </a:r>
          </a:p>
          <a:p>
            <a:r>
              <a:rPr lang="ja-JP" altLang="en-US" sz="2400" b="1"/>
              <a:t>データパス</a:t>
            </a:r>
          </a:p>
        </p:txBody>
      </p:sp>
      <p:grpSp>
        <p:nvGrpSpPr>
          <p:cNvPr id="104485" name="Group 37"/>
          <p:cNvGrpSpPr>
            <a:grpSpLocks/>
          </p:cNvGrpSpPr>
          <p:nvPr/>
        </p:nvGrpSpPr>
        <p:grpSpPr bwMode="auto">
          <a:xfrm>
            <a:off x="5219700" y="2636838"/>
            <a:ext cx="1150938" cy="863600"/>
            <a:chOff x="1474" y="1752"/>
            <a:chExt cx="635" cy="544"/>
          </a:xfrm>
        </p:grpSpPr>
        <p:sp>
          <p:nvSpPr>
            <p:cNvPr id="104486" name="Rectangle 38"/>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04487" name="Group 39"/>
            <p:cNvGrpSpPr>
              <a:grpSpLocks/>
            </p:cNvGrpSpPr>
            <p:nvPr/>
          </p:nvGrpSpPr>
          <p:grpSpPr bwMode="auto">
            <a:xfrm rot="-5400000">
              <a:off x="1519" y="2205"/>
              <a:ext cx="91" cy="91"/>
              <a:chOff x="1474" y="1843"/>
              <a:chExt cx="91" cy="91"/>
            </a:xfrm>
          </p:grpSpPr>
          <p:sp>
            <p:nvSpPr>
              <p:cNvPr id="104488" name="Line 40"/>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89" name="Line 41"/>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04490" name="Rectangle 42"/>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91" name="Rectangle 43"/>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92" name="Rectangle 44"/>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93" name="Rectangle 45"/>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94" name="Rectangle 46"/>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04495" name="AutoShape 47"/>
          <p:cNvSpPr>
            <a:spLocks noChangeArrowheads="1"/>
          </p:cNvSpPr>
          <p:nvPr/>
        </p:nvSpPr>
        <p:spPr bwMode="auto">
          <a:xfrm flipV="1">
            <a:off x="5364163" y="3644900"/>
            <a:ext cx="720725" cy="28733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496" name="Line 48"/>
          <p:cNvSpPr>
            <a:spLocks noChangeShapeType="1"/>
          </p:cNvSpPr>
          <p:nvPr/>
        </p:nvSpPr>
        <p:spPr bwMode="auto">
          <a:xfrm flipV="1">
            <a:off x="5724525" y="3506788"/>
            <a:ext cx="0" cy="144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97" name="Line 49"/>
          <p:cNvSpPr>
            <a:spLocks noChangeShapeType="1"/>
          </p:cNvSpPr>
          <p:nvPr/>
        </p:nvSpPr>
        <p:spPr bwMode="auto">
          <a:xfrm flipH="1" flipV="1">
            <a:off x="5940425"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499" name="AutoShape 51"/>
          <p:cNvSpPr>
            <a:spLocks noChangeArrowheads="1"/>
          </p:cNvSpPr>
          <p:nvPr/>
        </p:nvSpPr>
        <p:spPr bwMode="auto">
          <a:xfrm flipV="1">
            <a:off x="6011863" y="2276475"/>
            <a:ext cx="720725" cy="149225"/>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500" name="Line 52"/>
          <p:cNvSpPr>
            <a:spLocks noChangeShapeType="1"/>
          </p:cNvSpPr>
          <p:nvPr/>
        </p:nvSpPr>
        <p:spPr bwMode="auto">
          <a:xfrm flipV="1">
            <a:off x="6372225" y="2133600"/>
            <a:ext cx="0" cy="1444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501" name="Line 53"/>
          <p:cNvSpPr>
            <a:spLocks noChangeShapeType="1"/>
          </p:cNvSpPr>
          <p:nvPr/>
        </p:nvSpPr>
        <p:spPr bwMode="auto">
          <a:xfrm flipV="1">
            <a:off x="6156325" y="2420938"/>
            <a:ext cx="0" cy="217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504" name="Line 56"/>
          <p:cNvSpPr>
            <a:spLocks noChangeShapeType="1"/>
          </p:cNvSpPr>
          <p:nvPr/>
        </p:nvSpPr>
        <p:spPr bwMode="auto">
          <a:xfrm flipH="1" flipV="1">
            <a:off x="6516688" y="2420938"/>
            <a:ext cx="0" cy="230346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506" name="Line 58"/>
          <p:cNvSpPr>
            <a:spLocks noChangeShapeType="1"/>
          </p:cNvSpPr>
          <p:nvPr/>
        </p:nvSpPr>
        <p:spPr bwMode="auto">
          <a:xfrm flipH="1">
            <a:off x="5148263" y="2565400"/>
            <a:ext cx="2159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507" name="Line 59"/>
          <p:cNvSpPr>
            <a:spLocks noChangeShapeType="1"/>
          </p:cNvSpPr>
          <p:nvPr/>
        </p:nvSpPr>
        <p:spPr bwMode="auto">
          <a:xfrm>
            <a:off x="5148263" y="2565400"/>
            <a:ext cx="0" cy="21590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3925077276"/>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3605</TotalTime>
  <Words>7940</Words>
  <Application>Microsoft Office PowerPoint</Application>
  <PresentationFormat>画面に合わせる (4:3)</PresentationFormat>
  <Paragraphs>533</Paragraphs>
  <Slides>39</Slides>
  <Notes>36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39</vt:i4>
      </vt:variant>
    </vt:vector>
  </HeadingPairs>
  <TitlesOfParts>
    <vt:vector size="43" baseType="lpstr">
      <vt:lpstr>游ゴシック</vt:lpstr>
      <vt:lpstr>Arial</vt:lpstr>
      <vt:lpstr>Wingdings</vt:lpstr>
      <vt:lpstr>標準デザイン</vt:lpstr>
      <vt:lpstr>計算機構成　第5回 RISCの命令セットアーキテクチャ</vt:lpstr>
      <vt:lpstr>PowerPoint プレゼンテーション</vt:lpstr>
      <vt:lpstr>命令セットアーキテクチャ(Instruction Set Architecture: ISA）とは？</vt:lpstr>
      <vt:lpstr>IBM360</vt:lpstr>
      <vt:lpstr>ISAの分類</vt:lpstr>
      <vt:lpstr>汎用レジスタマシンの分類</vt:lpstr>
      <vt:lpstr>PowerPoint プレゼンテーション</vt:lpstr>
      <vt:lpstr>PowerPoint プレゼンテーション</vt:lpstr>
      <vt:lpstr>PowerPoint プレゼンテーション</vt:lpstr>
      <vt:lpstr>各型の消長</vt:lpstr>
      <vt:lpstr>RISC vs. CISC</vt:lpstr>
      <vt:lpstr>PowerPoint プレゼンテーション</vt:lpstr>
      <vt:lpstr>命令セットアーキテクチャは テクノロジというよりはビジネス的に重要</vt:lpstr>
      <vt:lpstr>Intel vs. ARM </vt:lpstr>
      <vt:lpstr>RISC-Vの挑戦</vt:lpstr>
      <vt:lpstr>RISC-V　RV32I</vt:lpstr>
      <vt:lpstr>RV32Iの基本アーキテクチャ</vt:lpstr>
      <vt:lpstr>メモリの読み書き</vt:lpstr>
      <vt:lpstr>レジスタ間演算命令</vt:lpstr>
      <vt:lpstr>イミーディエイト命令</vt:lpstr>
      <vt:lpstr>符号拡張とゼロ拡張</vt:lpstr>
      <vt:lpstr>RV32Iの基本演算</vt:lpstr>
      <vt:lpstr>論理演算</vt:lpstr>
      <vt:lpstr>シフト（論理シフト）</vt:lpstr>
      <vt:lpstr>シフト（算術シフト）</vt:lpstr>
      <vt:lpstr>比較命令slt, slti, sltu, sltiu (set less than)</vt:lpstr>
      <vt:lpstr>lui（Load Upper Immediate)</vt:lpstr>
      <vt:lpstr>iverilogによるシミュレーション</vt:lpstr>
      <vt:lpstr>アセンブラ</vt:lpstr>
      <vt:lpstr>例題１のプログラム</vt:lpstr>
      <vt:lpstr>RV32Iの条件分岐命令</vt:lpstr>
      <vt:lpstr>大小比較を含んだ分岐</vt:lpstr>
      <vt:lpstr>例題2(mult.asm)</vt:lpstr>
      <vt:lpstr>例題2のプログラム</vt:lpstr>
      <vt:lpstr>疑似命令</vt:lpstr>
      <vt:lpstr>RISC-V命令フォーマット</vt:lpstr>
      <vt:lpstr>本日のまとめ</vt:lpstr>
      <vt:lpstr>本日のまとめ</vt:lpstr>
      <vt:lpstr>演習</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137</cp:revision>
  <dcterms:created xsi:type="dcterms:W3CDTF">2012-09-21T14:05:15Z</dcterms:created>
  <dcterms:modified xsi:type="dcterms:W3CDTF">2020-10-21T11:05:42Z</dcterms:modified>
</cp:coreProperties>
</file>