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5"/>
  </p:notesMasterIdLst>
  <p:handoutMasterIdLst>
    <p:handoutMasterId r:id="rId36"/>
  </p:handoutMasterIdLst>
  <p:sldIdLst>
    <p:sldId id="566" r:id="rId2"/>
    <p:sldId id="569" r:id="rId3"/>
    <p:sldId id="580" r:id="rId4"/>
    <p:sldId id="581" r:id="rId5"/>
    <p:sldId id="582" r:id="rId6"/>
    <p:sldId id="583" r:id="rId7"/>
    <p:sldId id="584" r:id="rId8"/>
    <p:sldId id="585" r:id="rId9"/>
    <p:sldId id="586" r:id="rId10"/>
    <p:sldId id="696" r:id="rId11"/>
    <p:sldId id="587" r:id="rId12"/>
    <p:sldId id="670" r:id="rId13"/>
    <p:sldId id="691" r:id="rId14"/>
    <p:sldId id="692" r:id="rId15"/>
    <p:sldId id="693" r:id="rId16"/>
    <p:sldId id="694" r:id="rId17"/>
    <p:sldId id="695" r:id="rId18"/>
    <p:sldId id="676" r:id="rId19"/>
    <p:sldId id="677" r:id="rId20"/>
    <p:sldId id="678" r:id="rId21"/>
    <p:sldId id="679" r:id="rId22"/>
    <p:sldId id="680" r:id="rId23"/>
    <p:sldId id="681" r:id="rId24"/>
    <p:sldId id="682" r:id="rId25"/>
    <p:sldId id="683" r:id="rId26"/>
    <p:sldId id="684" r:id="rId27"/>
    <p:sldId id="685" r:id="rId28"/>
    <p:sldId id="686" r:id="rId29"/>
    <p:sldId id="687" r:id="rId30"/>
    <p:sldId id="688" r:id="rId31"/>
    <p:sldId id="697" r:id="rId32"/>
    <p:sldId id="668" r:id="rId33"/>
    <p:sldId id="690" r:id="rId34"/>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a:srgbClr val="FFFF00"/>
    <a:srgbClr val="FF99FF"/>
    <a:srgbClr val="CCFF99"/>
    <a:srgbClr val="00FFFF"/>
    <a:srgbClr val="6666FF"/>
    <a:srgbClr val="CC33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8685" autoAdjust="0"/>
  </p:normalViewPr>
  <p:slideViewPr>
    <p:cSldViewPr>
      <p:cViewPr varScale="1">
        <p:scale>
          <a:sx n="52" d="100"/>
          <a:sy n="52" d="100"/>
        </p:scale>
        <p:origin x="1724"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7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spcBef>
                <a:spcPct val="50000"/>
              </a:spcBef>
              <a:defRPr sz="1200" smtClean="0">
                <a:latin typeface="Times New Roman" panose="02020603050405020304"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spcBef>
                <a:spcPct val="50000"/>
              </a:spcBef>
              <a:defRPr sz="1200" smtClean="0">
                <a:latin typeface="Times New Roman" panose="02020603050405020304" pitchFamily="18" charset="0"/>
              </a:defRPr>
            </a:lvl1pPr>
          </a:lstStyle>
          <a:p>
            <a:pPr>
              <a:defRPr/>
            </a:pPr>
            <a:endParaRPr lang="en-US" altLang="ja-JP"/>
          </a:p>
        </p:txBody>
      </p:sp>
      <p:sp>
        <p:nvSpPr>
          <p:cNvPr id="2052" name="Rectangle 4"/>
          <p:cNvSpPr>
            <a:spLocks noGrp="1" noChangeArrowheads="1"/>
          </p:cNvSpPr>
          <p:nvPr>
            <p:ph type="ftr" sz="quarter" idx="2"/>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1" hangingPunct="1">
              <a:spcBef>
                <a:spcPct val="50000"/>
              </a:spcBef>
              <a:defRPr sz="1200" smtClean="0">
                <a:latin typeface="Times New Roman" panose="02020603050405020304"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1" hangingPunct="1">
              <a:spcBef>
                <a:spcPct val="50000"/>
              </a:spcBef>
              <a:defRPr sz="1200" smtClean="0">
                <a:latin typeface="Times New Roman" panose="02020603050405020304" pitchFamily="18" charset="0"/>
              </a:defRPr>
            </a:lvl1pPr>
          </a:lstStyle>
          <a:p>
            <a:pPr>
              <a:defRPr/>
            </a:pPr>
            <a:fld id="{C2B2871A-E682-413C-AE45-29FB4C9EE32B}" type="slidenum">
              <a:rPr lang="en-US" altLang="ja-JP"/>
              <a:pPr>
                <a:defRPr/>
              </a:pPr>
              <a:t>‹#›</a:t>
            </a:fld>
            <a:endParaRPr lang="en-US" altLang="ja-JP"/>
          </a:p>
        </p:txBody>
      </p:sp>
    </p:spTree>
    <p:extLst>
      <p:ext uri="{BB962C8B-B14F-4D97-AF65-F5344CB8AC3E}">
        <p14:creationId xmlns:p14="http://schemas.microsoft.com/office/powerpoint/2010/main" val="26225609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spcBef>
                <a:spcPct val="50000"/>
              </a:spcBef>
              <a:defRPr sz="1200" smtClean="0">
                <a:latin typeface="Times New Roman" panose="02020603050405020304" pitchFamily="18" charset="0"/>
              </a:defRPr>
            </a:lvl1pPr>
          </a:lstStyle>
          <a:p>
            <a:pPr>
              <a:defRPr/>
            </a:pPr>
            <a:endParaRPr lang="en-US" altLang="ja-JP"/>
          </a:p>
        </p:txBody>
      </p:sp>
      <p:sp>
        <p:nvSpPr>
          <p:cNvPr id="4099" name="Rectangle 1027"/>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spcBef>
                <a:spcPct val="50000"/>
              </a:spcBef>
              <a:defRPr sz="1200" smtClean="0">
                <a:latin typeface="Times New Roman" panose="02020603050405020304" pitchFamily="18" charset="0"/>
              </a:defRPr>
            </a:lvl1pPr>
          </a:lstStyle>
          <a:p>
            <a:pPr>
              <a:defRPr/>
            </a:pPr>
            <a:endParaRPr lang="en-US" altLang="ja-JP"/>
          </a:p>
        </p:txBody>
      </p:sp>
      <p:sp>
        <p:nvSpPr>
          <p:cNvPr id="3076" name="Rectangle 1028"/>
          <p:cNvSpPr>
            <a:spLocks noGrp="1" noRot="1" noChangeAspect="1" noChangeArrowheads="1"/>
          </p:cNvSpPr>
          <p:nvPr>
            <p:ph type="sldImg" idx="2"/>
          </p:nvPr>
        </p:nvSpPr>
        <p:spPr bwMode="auto">
          <a:xfrm>
            <a:off x="1143000" y="685800"/>
            <a:ext cx="4572000" cy="3429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1029"/>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1030"/>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1" hangingPunct="1">
              <a:spcBef>
                <a:spcPct val="50000"/>
              </a:spcBef>
              <a:defRPr sz="1200" smtClean="0">
                <a:latin typeface="Times New Roman" panose="02020603050405020304" pitchFamily="18" charset="0"/>
              </a:defRPr>
            </a:lvl1pPr>
          </a:lstStyle>
          <a:p>
            <a:pPr>
              <a:defRPr/>
            </a:pPr>
            <a:endParaRPr lang="en-US" altLang="ja-JP"/>
          </a:p>
        </p:txBody>
      </p:sp>
      <p:sp>
        <p:nvSpPr>
          <p:cNvPr id="4103" name="Rectangle 1031"/>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1" hangingPunct="1">
              <a:spcBef>
                <a:spcPct val="50000"/>
              </a:spcBef>
              <a:defRPr sz="1200" smtClean="0">
                <a:latin typeface="Times New Roman" panose="02020603050405020304" pitchFamily="18" charset="0"/>
              </a:defRPr>
            </a:lvl1pPr>
          </a:lstStyle>
          <a:p>
            <a:pPr>
              <a:defRPr/>
            </a:pPr>
            <a:fld id="{036C1C32-FFFC-49EC-9D80-2E16257020DA}" type="slidenum">
              <a:rPr lang="en-US" altLang="ja-JP"/>
              <a:pPr>
                <a:defRPr/>
              </a:pPr>
              <a:t>‹#›</a:t>
            </a:fld>
            <a:endParaRPr lang="en-US" altLang="ja-JP"/>
          </a:p>
        </p:txBody>
      </p:sp>
    </p:spTree>
    <p:extLst>
      <p:ext uri="{BB962C8B-B14F-4D97-AF65-F5344CB8AC3E}">
        <p14:creationId xmlns:p14="http://schemas.microsoft.com/office/powerpoint/2010/main" val="36476741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今回は前回の続きでキャッシュの書き込みポリシー、性能の検討をやって、仮想記憶を紹介します。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a:t>
            </a:fld>
            <a:endParaRPr lang="en-US" altLang="ja-JP"/>
          </a:p>
        </p:txBody>
      </p:sp>
    </p:spTree>
    <p:extLst>
      <p:ext uri="{BB962C8B-B14F-4D97-AF65-F5344CB8AC3E}">
        <p14:creationId xmlns:p14="http://schemas.microsoft.com/office/powerpoint/2010/main" val="33413882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ではキャッシュの書き込みについての動作を確認しましょう。</a:t>
            </a:r>
            <a:r>
              <a:rPr kumimoji="1" lang="en-US" altLang="ja-JP" dirty="0"/>
              <a:t>c2kai.tar</a:t>
            </a:r>
            <a:r>
              <a:rPr kumimoji="1" lang="ja-JP" altLang="en-US" dirty="0"/>
              <a:t>を取ってきてこの</a:t>
            </a:r>
            <a:r>
              <a:rPr kumimoji="1" lang="en-US" altLang="ja-JP" dirty="0" err="1"/>
              <a:t>wth,wback</a:t>
            </a:r>
            <a:r>
              <a:rPr kumimoji="1" lang="ja-JP" altLang="en-US" dirty="0"/>
              <a:t>のそれぞれで単純なテストプログラム</a:t>
            </a:r>
            <a:r>
              <a:rPr kumimoji="1" lang="en-US" altLang="ja-JP" dirty="0"/>
              <a:t>ctest.asm</a:t>
            </a:r>
            <a:r>
              <a:rPr kumimoji="1" lang="ja-JP" altLang="en-US" dirty="0"/>
              <a:t>を動かして様子を見ましょう。メッセージは多少見やすくなっていると思います。</a:t>
            </a:r>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10</a:t>
            </a:fld>
            <a:endParaRPr lang="en-US" altLang="ja-JP"/>
          </a:p>
        </p:txBody>
      </p:sp>
    </p:spTree>
    <p:extLst>
      <p:ext uri="{BB962C8B-B14F-4D97-AF65-F5344CB8AC3E}">
        <p14:creationId xmlns:p14="http://schemas.microsoft.com/office/powerpoint/2010/main" val="3839090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のポイントは、リプレイスポリシーです。これはリプレイス、すなわち主記憶からブロックを持ってきて、キャッシュに入れる際に、セット内のどのウェイに入れるのかを決める方法のことです。セット内に</a:t>
            </a:r>
            <a:r>
              <a:rPr kumimoji="1" lang="en-US" altLang="ja-JP" dirty="0"/>
              <a:t>1</a:t>
            </a:r>
            <a:r>
              <a:rPr kumimoji="1" lang="ja-JP" altLang="en-US" dirty="0"/>
              <a:t>ウェイしかないダイレクトマップは入れる場所が一つに決まるので悩みがありません。セット内に複数のウェイがある場合は、どれかのウェイのブロックを選んで、ここに新しいブロックを入れる必要があります。このリプレイスポリシーで最も良く使われるのが</a:t>
            </a:r>
            <a:r>
              <a:rPr kumimoji="1" lang="en-US" altLang="ja-JP" dirty="0"/>
              <a:t>LRU</a:t>
            </a:r>
            <a:r>
              <a:rPr kumimoji="1" lang="ja-JP" altLang="en-US" dirty="0"/>
              <a:t>（</a:t>
            </a:r>
            <a:r>
              <a:rPr kumimoji="1" lang="en-US" altLang="ja-JP" dirty="0"/>
              <a:t>Least Recently</a:t>
            </a:r>
            <a:r>
              <a:rPr kumimoji="1" lang="en-US" altLang="ja-JP" baseline="0" dirty="0"/>
              <a:t> Used)</a:t>
            </a:r>
          </a:p>
          <a:p>
            <a:r>
              <a:rPr kumimoji="1" lang="ja-JP" altLang="en-US" baseline="0" dirty="0"/>
              <a:t>で、対象ブロックの中で、使われた時間が最も古いものを選ぶ方法です。つまり最近使われていないものを選びます。最近使われたものは、また使われる可能性が高いので、追い出しの対象にするのは良くないです。</a:t>
            </a:r>
            <a:r>
              <a:rPr kumimoji="1" lang="en-US" altLang="ja-JP" baseline="0" dirty="0"/>
              <a:t>LRU</a:t>
            </a:r>
            <a:r>
              <a:rPr kumimoji="1" lang="ja-JP" altLang="en-US" baseline="0" dirty="0"/>
              <a:t>は最後に使われたのが最も古いものを選ぶので、局所性の原則に適っています。これは２ウェイの場合、最後に使われた方のビットをセットしておけば良いので簡単です。</a:t>
            </a:r>
            <a:r>
              <a:rPr kumimoji="1" lang="en-US" altLang="ja-JP" baseline="0" dirty="0"/>
              <a:t>Verilog</a:t>
            </a:r>
            <a:r>
              <a:rPr kumimoji="1" lang="ja-JP" altLang="en-US" baseline="0" dirty="0"/>
              <a:t>のコードを見てもとても簡単なことが分かります。しかし４ウェイ以上は履歴を取っておく必要があって結構面倒です。実際は、最近使われたもの、その次に使われたもの、を除外して後は適当に選んでもさほど性能は低下しないので、擬似的な</a:t>
            </a:r>
            <a:r>
              <a:rPr kumimoji="1" lang="en-US" altLang="ja-JP" baseline="0" dirty="0"/>
              <a:t>LRU</a:t>
            </a:r>
            <a:r>
              <a:rPr kumimoji="1" lang="ja-JP" altLang="en-US" baseline="0" dirty="0"/>
              <a:t>で済ませる場合が多いです。</a:t>
            </a:r>
            <a:endParaRPr kumimoji="1" lang="en-US" altLang="ja-JP" baseline="0" dirty="0"/>
          </a:p>
          <a:p>
            <a:r>
              <a:rPr kumimoji="1" lang="ja-JP" altLang="en-US" baseline="0" dirty="0"/>
              <a:t>他にもランダムに選んだり、入ってきた順に選んだり（</a:t>
            </a:r>
            <a:r>
              <a:rPr kumimoji="1" lang="en-US" altLang="ja-JP" baseline="0" dirty="0"/>
              <a:t>FIFO</a:t>
            </a:r>
            <a:r>
              <a:rPr kumimoji="1" lang="ja-JP" altLang="en-US" baseline="0" dirty="0"/>
              <a:t>：</a:t>
            </a:r>
            <a:r>
              <a:rPr kumimoji="1" lang="en-US" altLang="ja-JP" baseline="0" dirty="0"/>
              <a:t>First</a:t>
            </a:r>
            <a:r>
              <a:rPr kumimoji="1" lang="ja-JP" altLang="en-US" baseline="0" dirty="0"/>
              <a:t> </a:t>
            </a:r>
            <a:r>
              <a:rPr kumimoji="1" lang="en-US" altLang="ja-JP" baseline="0" dirty="0"/>
              <a:t>In</a:t>
            </a:r>
            <a:r>
              <a:rPr kumimoji="1" lang="ja-JP" altLang="en-US" baseline="0" dirty="0"/>
              <a:t> </a:t>
            </a:r>
            <a:r>
              <a:rPr kumimoji="1" lang="en-US" altLang="ja-JP" baseline="0" dirty="0"/>
              <a:t>First</a:t>
            </a:r>
            <a:r>
              <a:rPr kumimoji="1" lang="ja-JP" altLang="en-US" baseline="0" dirty="0"/>
              <a:t> </a:t>
            </a:r>
            <a:r>
              <a:rPr kumimoji="1" lang="en-US" altLang="ja-JP" baseline="0" dirty="0"/>
              <a:t>Out)</a:t>
            </a:r>
            <a:r>
              <a:rPr kumimoji="1" lang="ja-JP" altLang="en-US" baseline="0" dirty="0"/>
              <a:t>する方法もあるのですが、実際上は</a:t>
            </a:r>
            <a:r>
              <a:rPr kumimoji="1" lang="en-US" altLang="ja-JP" baseline="0" dirty="0"/>
              <a:t>LRU</a:t>
            </a:r>
            <a:r>
              <a:rPr kumimoji="1" lang="ja-JP" altLang="en-US" baseline="0"/>
              <a:t>以外には用いられません。</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11</a:t>
            </a:fld>
            <a:endParaRPr lang="en-US" altLang="ja-JP"/>
          </a:p>
        </p:txBody>
      </p:sp>
    </p:spTree>
    <p:extLst>
      <p:ext uri="{BB962C8B-B14F-4D97-AF65-F5344CB8AC3E}">
        <p14:creationId xmlns:p14="http://schemas.microsoft.com/office/powerpoint/2010/main" val="2445619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理想のキャッシュを使った場合の</a:t>
            </a:r>
            <a:r>
              <a:rPr kumimoji="1" lang="en-US" altLang="ja-JP" dirty="0"/>
              <a:t>CPI(Clock</a:t>
            </a:r>
            <a:r>
              <a:rPr kumimoji="1" lang="ja-JP" altLang="en-US" dirty="0"/>
              <a:t> </a:t>
            </a:r>
            <a:r>
              <a:rPr kumimoji="1" lang="en-US" altLang="ja-JP" dirty="0"/>
              <a:t>cycles</a:t>
            </a:r>
            <a:r>
              <a:rPr kumimoji="1" lang="ja-JP" altLang="en-US" dirty="0"/>
              <a:t> </a:t>
            </a:r>
            <a:r>
              <a:rPr kumimoji="1" lang="en-US" altLang="ja-JP" dirty="0"/>
              <a:t>Per</a:t>
            </a:r>
            <a:r>
              <a:rPr kumimoji="1" lang="ja-JP" altLang="en-US" dirty="0"/>
              <a:t> </a:t>
            </a:r>
            <a:r>
              <a:rPr kumimoji="1" lang="en-US" altLang="ja-JP" dirty="0"/>
              <a:t>Instruction)</a:t>
            </a:r>
            <a:r>
              <a:rPr kumimoji="1" lang="ja-JP" altLang="en-US" dirty="0"/>
              <a:t>は、キャッシュミスが起きると延びてしまいます。キャッシュの性能は、キャッシュのオーバーヘッドを含む</a:t>
            </a:r>
            <a:r>
              <a:rPr kumimoji="1" lang="en-US" altLang="ja-JP" dirty="0"/>
              <a:t>CPI</a:t>
            </a:r>
            <a:r>
              <a:rPr kumimoji="1" lang="ja-JP" altLang="en-US" dirty="0"/>
              <a:t>の値で示すことができます。命令を一つ読み出す度に命令キャッシュがアクセスされます。このため、命令キャッシュのミス率</a:t>
            </a:r>
            <a:r>
              <a:rPr kumimoji="1" lang="en-US" altLang="ja-JP" dirty="0"/>
              <a:t>×</a:t>
            </a:r>
            <a:r>
              <a:rPr kumimoji="1" lang="ja-JP" altLang="en-US" dirty="0"/>
              <a:t>ミスペナルティでミス時のオーバーヘッドが表されます。ちなみにミスペナルティはミス時に増加するクロック数で表します。命令の中でデータを読み出す命令についてはデータキャッシュがミスすると、そのペナルティだけ</a:t>
            </a:r>
            <a:r>
              <a:rPr kumimoji="1" lang="en-US" altLang="ja-JP" dirty="0"/>
              <a:t>CPI</a:t>
            </a:r>
            <a:r>
              <a:rPr kumimoji="1" lang="ja-JP" altLang="en-US" dirty="0"/>
              <a:t>が延びます。すなわち、データキャッシュの読み出しミス率</a:t>
            </a:r>
            <a:r>
              <a:rPr kumimoji="1" lang="en-US" altLang="ja-JP" dirty="0"/>
              <a:t>×</a:t>
            </a:r>
            <a:r>
              <a:rPr kumimoji="1" lang="ja-JP" altLang="en-US" dirty="0"/>
              <a:t>読み出し命令の生起確率</a:t>
            </a:r>
            <a:r>
              <a:rPr kumimoji="1" lang="en-US" altLang="ja-JP" dirty="0"/>
              <a:t>×</a:t>
            </a:r>
            <a:r>
              <a:rPr kumimoji="1" lang="ja-JP" altLang="en-US" dirty="0"/>
              <a:t>ミスペナルティがこれに加わります。この式ではデータキャッシュへの書き込みミスについては無視しています。これは</a:t>
            </a:r>
            <a:r>
              <a:rPr kumimoji="1" lang="en-US" altLang="ja-JP" dirty="0"/>
              <a:t>CPU</a:t>
            </a:r>
            <a:r>
              <a:rPr kumimoji="1" lang="ja-JP" altLang="en-US" dirty="0"/>
              <a:t>はミスが起きた場合でも次の命令を実行することができるからです。</a:t>
            </a:r>
            <a:endParaRPr kumimoji="1" lang="en-US" altLang="ja-JP" dirty="0"/>
          </a:p>
          <a:p>
            <a:r>
              <a:rPr kumimoji="1" lang="ja-JP" altLang="en-US" dirty="0"/>
              <a:t>ただし、この式は問題があります。まずミスペナルティは一定ではないです。</a:t>
            </a:r>
            <a:r>
              <a:rPr kumimoji="1" lang="en-US" altLang="ja-JP" dirty="0"/>
              <a:t>Write</a:t>
            </a:r>
            <a:r>
              <a:rPr kumimoji="1" lang="ja-JP" altLang="en-US" dirty="0"/>
              <a:t> </a:t>
            </a:r>
            <a:r>
              <a:rPr kumimoji="1" lang="en-US" altLang="ja-JP" dirty="0"/>
              <a:t>Back</a:t>
            </a:r>
            <a:r>
              <a:rPr kumimoji="1" lang="ja-JP" altLang="en-US" dirty="0"/>
              <a:t>キャッシュでは書き戻しを伴うかどうかで</a:t>
            </a:r>
            <a:r>
              <a:rPr kumimoji="1" lang="en-US" altLang="ja-JP" dirty="0"/>
              <a:t>2</a:t>
            </a:r>
            <a:r>
              <a:rPr kumimoji="1" lang="ja-JP" altLang="en-US" dirty="0"/>
              <a:t>倍くらい違ってきます。次にこの式では書き込みミスでも</a:t>
            </a:r>
            <a:r>
              <a:rPr kumimoji="1" lang="en-US" altLang="ja-JP" dirty="0"/>
              <a:t>CPU</a:t>
            </a:r>
            <a:r>
              <a:rPr kumimoji="1" lang="ja-JP" altLang="en-US" dirty="0"/>
              <a:t>は次の命令を実行できるとしましたが、書き込みが続いたり、書き込み命令がミスした直後に読み出しを行う時などその読み出しがヒットしてもキャッシュが使えない場合がでてきます。（これを防ぐには後に示すノンブロッキングキャッシュを使います）</a:t>
            </a:r>
            <a:endParaRPr kumimoji="1" lang="en-US" altLang="ja-JP" dirty="0"/>
          </a:p>
          <a:p>
            <a:r>
              <a:rPr kumimoji="1" lang="ja-JP" altLang="en-US" dirty="0"/>
              <a:t>実際の記憶の階層は、</a:t>
            </a:r>
            <a:r>
              <a:rPr kumimoji="1" lang="en-US" altLang="ja-JP" dirty="0"/>
              <a:t>1</a:t>
            </a:r>
            <a:r>
              <a:rPr kumimoji="1" lang="ja-JP" altLang="en-US" dirty="0"/>
              <a:t>階層ではなくてもっと深いので、これも考えないといけません。最後に</a:t>
            </a:r>
            <a:r>
              <a:rPr kumimoji="1" lang="en-US" altLang="ja-JP" dirty="0"/>
              <a:t>CPU</a:t>
            </a:r>
            <a:r>
              <a:rPr kumimoji="1" lang="ja-JP" altLang="en-US" dirty="0"/>
              <a:t>がアウトオブオーダー実行可能（この話は来年やります）な場合、ミスが起きてもそのままオーバーヘッドにならない場合があります。</a:t>
            </a:r>
            <a:endParaRPr kumimoji="1" lang="en-US" altLang="ja-JP" dirty="0"/>
          </a:p>
          <a:p>
            <a:r>
              <a:rPr kumimoji="1" lang="ja-JP" altLang="en-US" dirty="0"/>
              <a:t>というわけで、キャッシュの性能をきちんと評価したかったらシミュレータを用いるしかありません。ここに示す式は、単純なものの中ではマシな方とお考え下さい。</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12</a:t>
            </a:fld>
            <a:endParaRPr lang="en-US" altLang="ja-JP"/>
          </a:p>
        </p:txBody>
      </p:sp>
    </p:spTree>
    <p:extLst>
      <p:ext uri="{BB962C8B-B14F-4D97-AF65-F5344CB8AC3E}">
        <p14:creationId xmlns:p14="http://schemas.microsoft.com/office/powerpoint/2010/main" val="18238350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先ほどの式がどの程度正確かどうかは疑問の余地があるとはいえ、キャッシュの性能がミス率とミスペナルティによって決まることは間違いないです。すなわち、キャッシュの性能を上げるには、ミス率を減らすか、ミスペナルティを小さくすれば良いのです。まずミスについて検討しましょう。ミスは、容量ミス、競合ミス、初期化ミスの三つに分けて考えることができます。英語の頭文字をとって３つの</a:t>
            </a:r>
            <a:r>
              <a:rPr kumimoji="1" lang="en-US" altLang="ja-JP" dirty="0"/>
              <a:t>C</a:t>
            </a:r>
            <a:r>
              <a:rPr kumimoji="1" lang="ja-JP" altLang="en-US" dirty="0"/>
              <a:t>と呼びます。容量ミスは、キャッシュの絶対的な容量不足により生じるミス、競合（衝突）ミスは、インデックスが衝突することによって格納できなくなってしまう問題、最後の初期化（</a:t>
            </a:r>
            <a:r>
              <a:rPr kumimoji="1" lang="en-US" altLang="ja-JP" dirty="0"/>
              <a:t>Compulsory:</a:t>
            </a:r>
            <a:r>
              <a:rPr kumimoji="1" lang="ja-JP" altLang="en-US" dirty="0"/>
              <a:t>強制、必須という意味です）ミスは、スタート時、プロセス切り替え時など最初にキャッシュにブロックを持ってくるためのミスです。これは避けることができません。</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13</a:t>
            </a:fld>
            <a:endParaRPr lang="en-US" altLang="ja-JP"/>
          </a:p>
        </p:txBody>
      </p:sp>
    </p:spTree>
    <p:extLst>
      <p:ext uri="{BB962C8B-B14F-4D97-AF65-F5344CB8AC3E}">
        <p14:creationId xmlns:p14="http://schemas.microsoft.com/office/powerpoint/2010/main" val="2709783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このグラフは、キャッシュの原因を分類したもので、横軸にキャッシュ容量、縦軸にミス率を取っています。</a:t>
            </a:r>
            <a:r>
              <a:rPr kumimoji="1" lang="en-US" altLang="ja-JP" dirty="0"/>
              <a:t>1-way(</a:t>
            </a:r>
            <a:r>
              <a:rPr kumimoji="1" lang="ja-JP" altLang="en-US" dirty="0"/>
              <a:t>ダイレクトマップ）、</a:t>
            </a:r>
            <a:r>
              <a:rPr kumimoji="1" lang="en-US" altLang="ja-JP" dirty="0"/>
              <a:t>2-way…</a:t>
            </a:r>
            <a:r>
              <a:rPr kumimoji="1" lang="ja-JP" altLang="en-US" dirty="0"/>
              <a:t>とウェイ数が増えていくにつれ、競合ミスが減っていきます。ウェイ数を無限に増やしても減らすことができない部分が容量ミスになります。初期化ミスは下のほうに見える非常に細い筋です。下のグラフは上のグラフと同じデータですが、ミス率全体を</a:t>
            </a:r>
            <a:r>
              <a:rPr kumimoji="1" lang="en-US" altLang="ja-JP" dirty="0"/>
              <a:t>100</a:t>
            </a:r>
            <a:r>
              <a:rPr kumimoji="1" lang="ja-JP" altLang="en-US" dirty="0"/>
              <a:t>％と考えて、この中のミスの成分を示しています。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14</a:t>
            </a:fld>
            <a:endParaRPr lang="en-US" altLang="ja-JP"/>
          </a:p>
        </p:txBody>
      </p:sp>
    </p:spTree>
    <p:extLst>
      <p:ext uri="{BB962C8B-B14F-4D97-AF65-F5344CB8AC3E}">
        <p14:creationId xmlns:p14="http://schemas.microsoft.com/office/powerpoint/2010/main" val="28285745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ミス率を減らすのに最も効果的な方法は容量を増やすことで、このことで容量ミス、競合ミスの両方が減ります。しかし、容量が増えるとコストが大きくなり、ヒット時間が増えます。さらに物理的にチップやボードに搭載できる量は制限されます。</a:t>
            </a:r>
            <a:endParaRPr kumimoji="1" lang="en-US" altLang="ja-JP" dirty="0"/>
          </a:p>
          <a:p>
            <a:r>
              <a:rPr kumimoji="1" lang="ja-JP" altLang="en-US" dirty="0"/>
              <a:t>次に</a:t>
            </a:r>
            <a:r>
              <a:rPr kumimoji="1" lang="en-US" altLang="ja-JP" dirty="0"/>
              <a:t>Way</a:t>
            </a:r>
            <a:r>
              <a:rPr kumimoji="1" lang="ja-JP" altLang="en-US" dirty="0"/>
              <a:t>数を増やすと競合（衝突）ミスが減ります。先の図を見ると、キャッシュ容量が小さいとき、</a:t>
            </a:r>
            <a:r>
              <a:rPr kumimoji="1" lang="en-US" altLang="ja-JP" dirty="0"/>
              <a:t>2way</a:t>
            </a:r>
            <a:r>
              <a:rPr kumimoji="1" lang="ja-JP" altLang="en-US" dirty="0"/>
              <a:t>は</a:t>
            </a:r>
            <a:r>
              <a:rPr kumimoji="1" lang="en-US" altLang="ja-JP" dirty="0"/>
              <a:t>2</a:t>
            </a:r>
            <a:r>
              <a:rPr kumimoji="1" lang="ja-JP" altLang="en-US" dirty="0"/>
              <a:t>倍の容量のダイレクトマップとほとんど同じくらいのミス率になります。</a:t>
            </a:r>
            <a:r>
              <a:rPr kumimoji="1" lang="en-US" altLang="ja-JP" dirty="0"/>
              <a:t>Way</a:t>
            </a:r>
            <a:r>
              <a:rPr kumimoji="1" lang="ja-JP" altLang="en-US" dirty="0"/>
              <a:t>数を増やす効果は４，８と大きくするほど小さくなってしまい、</a:t>
            </a:r>
            <a:r>
              <a:rPr kumimoji="1" lang="en-US" altLang="ja-JP" dirty="0"/>
              <a:t>4</a:t>
            </a:r>
            <a:r>
              <a:rPr kumimoji="1" lang="ja-JP" altLang="en-US" dirty="0"/>
              <a:t>以上にしてもほとんど効果がなくなります。</a:t>
            </a:r>
            <a:r>
              <a:rPr kumimoji="1" lang="en-US" altLang="ja-JP" dirty="0"/>
              <a:t>Way</a:t>
            </a:r>
            <a:r>
              <a:rPr kumimoji="1" lang="ja-JP" altLang="en-US" dirty="0"/>
              <a:t>数を増やす効果はキャッシュ容量が小さいときに大きいですが、逆に容量が非常に大きい場合にも、不運な競合ミスを減らしてミス率を非常に小さくするために有効です。前のページの図をご覧下さい。</a:t>
            </a:r>
            <a:r>
              <a:rPr kumimoji="1" lang="en-US" altLang="ja-JP" dirty="0"/>
              <a:t>Way</a:t>
            </a:r>
            <a:r>
              <a:rPr kumimoji="1" lang="ja-JP" altLang="en-US" dirty="0"/>
              <a:t>数を増やすと比較器やマルチプレクサのコストが大きくなり、ヒット時の遅延が増えます。このため</a:t>
            </a:r>
            <a:r>
              <a:rPr kumimoji="1" lang="en-US" altLang="ja-JP" dirty="0"/>
              <a:t>8</a:t>
            </a:r>
            <a:r>
              <a:rPr kumimoji="1" lang="ja-JP" altLang="en-US" dirty="0"/>
              <a:t>より大きいものはほとんど使われません。</a:t>
            </a:r>
            <a:endParaRPr kumimoji="1" lang="en-US" altLang="ja-JP" dirty="0"/>
          </a:p>
          <a:p>
            <a:r>
              <a:rPr kumimoji="1" lang="ja-JP" altLang="en-US" dirty="0"/>
              <a:t>最後にブロックサイズを大きくする手があります。これについては次のページにグラフが載っています。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15</a:t>
            </a:fld>
            <a:endParaRPr lang="en-US" altLang="ja-JP"/>
          </a:p>
        </p:txBody>
      </p:sp>
    </p:spTree>
    <p:extLst>
      <p:ext uri="{BB962C8B-B14F-4D97-AF65-F5344CB8AC3E}">
        <p14:creationId xmlns:p14="http://schemas.microsoft.com/office/powerpoint/2010/main" val="21644126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ブロックサイズを増やすと、一度に周辺のデータを取って来ることができるので、局所性の原則からミス率を減らすことができます。しかし、キャッシュ容量自体が小さいときにブロックサイズを大きくすると、インデックスが重なる可能性が増えるため、競合ミスが増えてしまいます。この図はサイズをパラメータに取っているので、一番小さい４</a:t>
            </a:r>
            <a:r>
              <a:rPr kumimoji="1" lang="en-US" altLang="ja-JP" dirty="0"/>
              <a:t>K</a:t>
            </a:r>
            <a:r>
              <a:rPr kumimoji="1" lang="ja-JP" altLang="en-US" dirty="0"/>
              <a:t>でこの傾向がはっきり出ています。</a:t>
            </a:r>
            <a:r>
              <a:rPr kumimoji="1" lang="en-US" altLang="ja-JP" dirty="0"/>
              <a:t>64K</a:t>
            </a:r>
            <a:r>
              <a:rPr kumimoji="1" lang="ja-JP" altLang="en-US" dirty="0"/>
              <a:t>以上のサイズならばブロックサイズを増やしてもミス率は上がりません。とはいえ下がることもないです。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16</a:t>
            </a:fld>
            <a:endParaRPr lang="en-US" altLang="ja-JP"/>
          </a:p>
        </p:txBody>
      </p:sp>
    </p:spTree>
    <p:extLst>
      <p:ext uri="{BB962C8B-B14F-4D97-AF65-F5344CB8AC3E}">
        <p14:creationId xmlns:p14="http://schemas.microsoft.com/office/powerpoint/2010/main" val="20354849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ブロックサイズを増やす問題点は、ミスペナルティが大きくなることです。大きいサイズのデータを動かすのでこれは当然です。しかし</a:t>
            </a:r>
            <a:r>
              <a:rPr kumimoji="1" lang="en-US" altLang="ja-JP" dirty="0"/>
              <a:t>DRAM</a:t>
            </a:r>
            <a:r>
              <a:rPr kumimoji="1" lang="ja-JP" altLang="en-US" dirty="0"/>
              <a:t>やバスの性質上、サイズに比例して増えるのではなく、増え方はずっとおだやかなものになります。この表はひとつの例であり実装でいろいろ変わりますが、ブロックサイズとミスペナルティ（クロック数）を示しています。キャッシュサイズのところに示してる数値はミス率とペナルティを掛けたものです。太字がもっとも小さい値です。これを見るともっとも小さくなるのは、ブロックサイズが</a:t>
            </a:r>
            <a:r>
              <a:rPr kumimoji="1" lang="en-US" altLang="ja-JP" dirty="0"/>
              <a:t>32-64</a:t>
            </a:r>
            <a:r>
              <a:rPr kumimoji="1" lang="ja-JP" altLang="en-US" dirty="0"/>
              <a:t>バイトであることがわかります。実際のキャッシュのブロックサイズもこの程度の値を取ります。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17</a:t>
            </a:fld>
            <a:endParaRPr lang="en-US" altLang="ja-JP"/>
          </a:p>
        </p:txBody>
      </p:sp>
    </p:spTree>
    <p:extLst>
      <p:ext uri="{BB962C8B-B14F-4D97-AF65-F5344CB8AC3E}">
        <p14:creationId xmlns:p14="http://schemas.microsoft.com/office/powerpoint/2010/main" val="22632382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では、キャッシュの性能を向上する代表的な手法を紹介します。ざっと概念だけ理解しましょう。</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18</a:t>
            </a:fld>
            <a:endParaRPr lang="en-US" altLang="ja-JP"/>
          </a:p>
        </p:txBody>
      </p:sp>
    </p:spTree>
    <p:extLst>
      <p:ext uri="{BB962C8B-B14F-4D97-AF65-F5344CB8AC3E}">
        <p14:creationId xmlns:p14="http://schemas.microsoft.com/office/powerpoint/2010/main" val="20221749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階層キャッシュは主記憶と</a:t>
            </a:r>
            <a:r>
              <a:rPr kumimoji="1" lang="en-US" altLang="ja-JP" dirty="0"/>
              <a:t>CPU</a:t>
            </a:r>
            <a:r>
              <a:rPr kumimoji="1" lang="ja-JP" altLang="en-US" dirty="0"/>
              <a:t>の間にアクセス時間と容量の違った複数のキャッシュを置く方法です。まず</a:t>
            </a:r>
            <a:r>
              <a:rPr kumimoji="1" lang="en-US" altLang="ja-JP" dirty="0"/>
              <a:t>CPU</a:t>
            </a:r>
            <a:r>
              <a:rPr kumimoji="1" lang="ja-JP" altLang="en-US" dirty="0"/>
              <a:t>の直近に小容量でもできるだけ高速なキャッシュを置きます。これが</a:t>
            </a:r>
            <a:r>
              <a:rPr kumimoji="1" lang="en-US" altLang="ja-JP" dirty="0"/>
              <a:t>L1</a:t>
            </a:r>
            <a:r>
              <a:rPr kumimoji="1" lang="ja-JP" altLang="en-US" dirty="0"/>
              <a:t>キャッシュです。次に</a:t>
            </a:r>
            <a:r>
              <a:rPr kumimoji="1" lang="en-US" altLang="ja-JP" dirty="0"/>
              <a:t>CPU</a:t>
            </a:r>
            <a:r>
              <a:rPr kumimoji="1" lang="ja-JP" altLang="en-US" dirty="0"/>
              <a:t>と同じチップ内に容量が大きい</a:t>
            </a:r>
            <a:r>
              <a:rPr kumimoji="1" lang="en-US" altLang="ja-JP" dirty="0"/>
              <a:t>L2</a:t>
            </a:r>
            <a:r>
              <a:rPr kumimoji="1" lang="ja-JP" altLang="en-US" dirty="0"/>
              <a:t>キャッシュを置きます。最近のマルチコアプロセッサではさらに次の</a:t>
            </a:r>
            <a:r>
              <a:rPr kumimoji="1" lang="en-US" altLang="ja-JP" dirty="0"/>
              <a:t>L3</a:t>
            </a:r>
            <a:r>
              <a:rPr kumimoji="1" lang="ja-JP" altLang="en-US" dirty="0"/>
              <a:t>キャッシュも同一チップ内に置く場合が多いです。この図では、次に</a:t>
            </a:r>
            <a:r>
              <a:rPr kumimoji="1" lang="en-US" altLang="ja-JP" dirty="0"/>
              <a:t>CPU</a:t>
            </a:r>
            <a:r>
              <a:rPr kumimoji="1" lang="ja-JP" altLang="en-US" dirty="0"/>
              <a:t>チップ外で同じボード上にオンボードキャッシュを置きます。オンボードキャッシュは高速</a:t>
            </a:r>
            <a:r>
              <a:rPr kumimoji="1" lang="en-US" altLang="ja-JP" dirty="0"/>
              <a:t>SSRAM</a:t>
            </a:r>
            <a:r>
              <a:rPr kumimoji="1" lang="ja-JP" altLang="en-US" dirty="0"/>
              <a:t>が用いられます。この次のレベルが</a:t>
            </a:r>
            <a:r>
              <a:rPr kumimoji="1" lang="en-US" altLang="ja-JP" dirty="0"/>
              <a:t>DRAM</a:t>
            </a:r>
            <a:r>
              <a:rPr kumimoji="1" lang="ja-JP" altLang="en-US" dirty="0"/>
              <a:t>の主記憶になります。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19</a:t>
            </a:fld>
            <a:endParaRPr lang="en-US" altLang="ja-JP"/>
          </a:p>
        </p:txBody>
      </p:sp>
    </p:spTree>
    <p:extLst>
      <p:ext uri="{BB962C8B-B14F-4D97-AF65-F5344CB8AC3E}">
        <p14:creationId xmlns:p14="http://schemas.microsoft.com/office/powerpoint/2010/main" val="775548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ではメモリの基本がわかったところでキャッシュの話をしましょう。キャッシュとは頻繁にアクセスされるデータ（命令もデータの一種と考える）を入れておく小規模高速なメモリを指します。小銭の</a:t>
            </a:r>
            <a:r>
              <a:rPr kumimoji="1" lang="en-US" altLang="ja-JP" dirty="0"/>
              <a:t>Cash</a:t>
            </a:r>
            <a:r>
              <a:rPr kumimoji="1" lang="ja-JP" altLang="en-US" dirty="0"/>
              <a:t>ではなく、</a:t>
            </a:r>
            <a:r>
              <a:rPr kumimoji="1" lang="en-US" altLang="ja-JP" dirty="0"/>
              <a:t>Cache</a:t>
            </a:r>
            <a:r>
              <a:rPr kumimoji="1" lang="ja-JP" altLang="en-US" dirty="0"/>
              <a:t>（貴重なものを入れておく小物入れ）なのでご注意ください。この言葉はコンピュータの世界で大変有名になったので、</a:t>
            </a:r>
            <a:r>
              <a:rPr kumimoji="1" lang="en-US" altLang="ja-JP" dirty="0"/>
              <a:t>IT</a:t>
            </a:r>
            <a:r>
              <a:rPr kumimoji="1" lang="ja-JP" altLang="en-US" dirty="0"/>
              <a:t>機器の色々なところで使われるようになりました。ディスクキャッシュやページキャッシュとかがこの例です。キャッシュ上にデータが存在する場合は、ヒットと呼び、はずれるとミスヒット（ミス）と呼びます。ミスヒットしたら、下のメモリ階層から持ってきて入れ替えます。この処理をリプレイスと呼びます。キャッシュを理解するには三つのポイントがあります。一つはマッピングです。主記憶とキャッシュのアドレスを高速に対応付ける方法です。二つ目は書き込みポリシー、三つ目はリプレイスポリシーです。これを順に紹介しましょう。</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a:t>
            </a:fld>
            <a:endParaRPr lang="en-US" altLang="ja-JP"/>
          </a:p>
        </p:txBody>
      </p:sp>
    </p:spTree>
    <p:extLst>
      <p:ext uri="{BB962C8B-B14F-4D97-AF65-F5344CB8AC3E}">
        <p14:creationId xmlns:p14="http://schemas.microsoft.com/office/powerpoint/2010/main" val="4596831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マルチレベルキャッシュの制御法にはマルチレベルインクルージョンとマルチレベルエクスクルージョンがあります。マルチレベルインクルージョンは、上位階層のキャッシュがそれより低い階層の内容を全て含んでいます。したがって階層間のやり取りはキャッシューメモリの場合と同じで、それぞれの階層で今まで紹介してきた構成にすれば良く、一度リプレイスされたキャッシュブロックに再びアクセスがあった場合、一つ深い階層に存在する利点があります。しかしメモリシステム全体として、データのコピーが複数個所に存在することになり、無駄が多いといえます。</a:t>
            </a:r>
            <a:endParaRPr kumimoji="1" lang="en-US" altLang="ja-JP" dirty="0"/>
          </a:p>
          <a:p>
            <a:r>
              <a:rPr kumimoji="1" lang="ja-JP" altLang="en-US" dirty="0"/>
              <a:t>一方でマルチレベルエクスクルージョンは、上位階層のキャッシュと下位階層のキャッシュを入れ替えてしまい、内容が重ならないようにする方法です。ミスヒットが起きたら、キャッシュブロックは上位階層に移動し、その場所にあったブロックが下位階層に移動します。リプレースというよりもスワップを行います。マルチレベルエクスクルージョンは、メモリ全体の利用効率は良いのですが、ミスが起きた際、深い階層までとりに行かなければならない場合が増え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20</a:t>
            </a:fld>
            <a:endParaRPr lang="en-US" altLang="ja-JP"/>
          </a:p>
        </p:txBody>
      </p:sp>
    </p:spTree>
    <p:extLst>
      <p:ext uri="{BB962C8B-B14F-4D97-AF65-F5344CB8AC3E}">
        <p14:creationId xmlns:p14="http://schemas.microsoft.com/office/powerpoint/2010/main" val="20088365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キャッシュの書き込みミスが起きても、</a:t>
            </a:r>
            <a:r>
              <a:rPr kumimoji="1" lang="en-US" altLang="ja-JP" dirty="0"/>
              <a:t>CPU</a:t>
            </a:r>
            <a:r>
              <a:rPr kumimoji="1" lang="ja-JP" altLang="en-US" dirty="0"/>
              <a:t>は引き続き命令を実行することができます。この場合、再び</a:t>
            </a:r>
            <a:r>
              <a:rPr kumimoji="1" lang="en-US" altLang="ja-JP" dirty="0"/>
              <a:t>CPU</a:t>
            </a:r>
            <a:r>
              <a:rPr kumimoji="1" lang="ja-JP" altLang="en-US" dirty="0"/>
              <a:t>が読み出し命令を実行したらキャッシュはどうすれば良いでしょう。キャッシュコントローラが単純なものだと、書き込みミスヒット時の処理中は次のアクセスが受け付けられず、例えヒットしても値を返すことができません。このようなことを防ぐためにキャッシュ自体をパイプライン化（これも</a:t>
            </a:r>
            <a:r>
              <a:rPr kumimoji="1" lang="en-US" altLang="ja-JP" dirty="0"/>
              <a:t>3</a:t>
            </a:r>
            <a:r>
              <a:rPr kumimoji="1" lang="ja-JP" altLang="en-US" dirty="0"/>
              <a:t>年生でやります）して、連続した要求を処理できるようにするのがノンブロッキングキャッシュです。ノンブロッキングキャッシュは、次々に到着した要求を待たせることなしに次々と受け付けるのが理想ですが、実際にはミスの間に起きた一つのヒットを扱えれば、十分な性能向上が得られます。また、この方法は</a:t>
            </a:r>
            <a:r>
              <a:rPr kumimoji="1" lang="en-US" altLang="ja-JP" dirty="0"/>
              <a:t>CPU</a:t>
            </a:r>
            <a:r>
              <a:rPr kumimoji="1" lang="ja-JP" altLang="en-US" dirty="0"/>
              <a:t>がアウトオブオーダ実行できないとあまり効果が上がりません。このため今年はこの程度の説明にとどめたいです。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21</a:t>
            </a:fld>
            <a:endParaRPr lang="en-US" altLang="ja-JP"/>
          </a:p>
        </p:txBody>
      </p:sp>
    </p:spTree>
    <p:extLst>
      <p:ext uri="{BB962C8B-B14F-4D97-AF65-F5344CB8AC3E}">
        <p14:creationId xmlns:p14="http://schemas.microsoft.com/office/powerpoint/2010/main" val="36051574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クリティカルワードファーストとアーリーリスタートはもっと簡単な実装上のアイディアです。ミスをしたキャッシュを主記憶から取って来る際に、通常はまずブロックを取ってきてキャッシュに転送し終わってから、</a:t>
            </a:r>
            <a:r>
              <a:rPr kumimoji="1" lang="en-US" altLang="ja-JP" dirty="0"/>
              <a:t>CPU</a:t>
            </a:r>
            <a:r>
              <a:rPr kumimoji="1" lang="ja-JP" altLang="en-US" dirty="0"/>
              <a:t>にそのことを知らせてそのワードを読みこんでもらいます。しかし、</a:t>
            </a:r>
            <a:r>
              <a:rPr kumimoji="1" lang="en-US" altLang="ja-JP" dirty="0"/>
              <a:t>CPU</a:t>
            </a:r>
            <a:r>
              <a:rPr kumimoji="1" lang="ja-JP" altLang="en-US" dirty="0"/>
              <a:t>はブロック全体の転送が終わるのを待っている必要はなく、自分が欲しいワードが主記憶から読み出されてきたら、すぐそれを受け取って次の処理に移ればペナルティが減ります。</a:t>
            </a:r>
            <a:r>
              <a:rPr kumimoji="1" lang="en-US" altLang="ja-JP" dirty="0"/>
              <a:t>CPU</a:t>
            </a:r>
            <a:r>
              <a:rPr kumimoji="1" lang="ja-JP" altLang="en-US" dirty="0"/>
              <a:t>が動くのと並行してキャッシュの転送も引き続き行われます。さらにこの考え方を進め、ブロックの先頭からではなく、</a:t>
            </a:r>
            <a:r>
              <a:rPr kumimoji="1" lang="en-US" altLang="ja-JP" dirty="0"/>
              <a:t>CPU</a:t>
            </a:r>
            <a:r>
              <a:rPr kumimoji="1" lang="ja-JP" altLang="en-US" dirty="0"/>
              <a:t>が要求したワードから先に読み出して１ブロック分を</a:t>
            </a:r>
            <a:r>
              <a:rPr kumimoji="1" lang="ja-JP" altLang="en-US" dirty="0" err="1"/>
              <a:t>ぐるっと</a:t>
            </a:r>
            <a:r>
              <a:rPr kumimoji="1" lang="ja-JP" altLang="en-US" dirty="0"/>
              <a:t>まわって読む方法をクリティカルワードファーストと呼びます。これはメモリの方が対応する必要がありますが、最速で必要なワードを</a:t>
            </a:r>
            <a:r>
              <a:rPr kumimoji="1" lang="en-US" altLang="ja-JP" dirty="0"/>
              <a:t>CPU</a:t>
            </a:r>
            <a:r>
              <a:rPr kumimoji="1" lang="ja-JP" altLang="en-US" dirty="0"/>
              <a:t>に渡してスタートさせることができます。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22</a:t>
            </a:fld>
            <a:endParaRPr lang="en-US" altLang="ja-JP"/>
          </a:p>
        </p:txBody>
      </p:sp>
    </p:spTree>
    <p:extLst>
      <p:ext uri="{BB962C8B-B14F-4D97-AF65-F5344CB8AC3E}">
        <p14:creationId xmlns:p14="http://schemas.microsoft.com/office/powerpoint/2010/main" val="101211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プリフェッチは、キャッシュ上に存在しないブロックを、アクセスされることを予測して、それがアクセスされる前にキャッシュに取って来る方法です。予測が当たればペナルティを場合によってはゼロにすることができます。しかし、これには問題点があり、予測がはずれた場合、不要なブロックによって使うかもしれないブロックが追い出される可能性が出てきてしまいます。そこで、プリフェッチしたブロックは、まず小規模なプリフェッチバッファに入れておき、本当にアクセスされた場合にキャッシュに移すのが標準的な方法になっています。プリフェッチは、ハードウェアプリフェッチ</a:t>
            </a:r>
            <a:r>
              <a:rPr kumimoji="1" lang="ja-JP" altLang="en-US"/>
              <a:t>とソフトウェアプリフェッチがあり、</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23</a:t>
            </a:fld>
            <a:endParaRPr lang="en-US" altLang="ja-JP"/>
          </a:p>
        </p:txBody>
      </p:sp>
    </p:spTree>
    <p:extLst>
      <p:ext uri="{BB962C8B-B14F-4D97-AF65-F5344CB8AC3E}">
        <p14:creationId xmlns:p14="http://schemas.microsoft.com/office/powerpoint/2010/main" val="31578994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プリフェッチ以外でも、コンパイラががんばることで、キャッシュのヒット率を上げることができます。例えば左の入れ子構造を見てください。</a:t>
            </a:r>
            <a:r>
              <a:rPr kumimoji="1" lang="en-US" altLang="ja-JP" dirty="0" err="1"/>
              <a:t>i</a:t>
            </a:r>
            <a:r>
              <a:rPr kumimoji="1" lang="ja-JP" altLang="en-US" dirty="0"/>
              <a:t>が</a:t>
            </a:r>
            <a:r>
              <a:rPr kumimoji="1" lang="en-US" altLang="ja-JP" dirty="0"/>
              <a:t>0</a:t>
            </a:r>
            <a:r>
              <a:rPr kumimoji="1" lang="ja-JP" altLang="en-US" dirty="0"/>
              <a:t>から</a:t>
            </a:r>
            <a:r>
              <a:rPr kumimoji="1" lang="en-US" altLang="ja-JP" dirty="0"/>
              <a:t>5000</a:t>
            </a:r>
            <a:r>
              <a:rPr kumimoji="1" lang="ja-JP" altLang="en-US" dirty="0" err="1"/>
              <a:t>まで</a:t>
            </a:r>
            <a:r>
              <a:rPr kumimoji="1" lang="ja-JP" altLang="en-US" dirty="0"/>
              <a:t>変化するので、ループの内部で何回もミスヒットが起きます。これを外側のループと内側のループを入れ替えれば、内側のループで扱う構造がキャッシュの中に入ってしまうので、ミス数が減ります。これをループ交換と呼びます。他にもループをくっつけたり、扱う配列をキャッシュに入るようにブロック化する方法が知られています。これらは行列のように静的なデータ構造を扱う科学技術計算では効果的で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24</a:t>
            </a:fld>
            <a:endParaRPr lang="en-US" altLang="ja-JP"/>
          </a:p>
        </p:txBody>
      </p:sp>
    </p:spTree>
    <p:extLst>
      <p:ext uri="{BB962C8B-B14F-4D97-AF65-F5344CB8AC3E}">
        <p14:creationId xmlns:p14="http://schemas.microsoft.com/office/powerpoint/2010/main" val="41147532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最後に仮想記憶について紹介します。実はこの仮想記憶は</a:t>
            </a:r>
            <a:r>
              <a:rPr kumimoji="1" lang="en-US" altLang="ja-JP" dirty="0"/>
              <a:t>OS</a:t>
            </a:r>
            <a:r>
              <a:rPr kumimoji="1" lang="ja-JP" altLang="en-US" dirty="0"/>
              <a:t>の守備範囲です。最近のプロセッサの多くはプロセッサから見たアドレス（論理アドレス、あるいは仮想アドレス）と、実際のメモリ上のアドレスを分離しています。このことで、実メモリよりも大きいメモリを扱うことができ、複数のプロセスを互いのアドレスを気にしないで実行させることもできます。さらに管理単位で記憶領域の保護もできます。この管理単位は固定サイズのページ（これはキャッシュブロックよりも大きく４</a:t>
            </a:r>
            <a:r>
              <a:rPr kumimoji="1" lang="en-US" altLang="ja-JP" dirty="0"/>
              <a:t>KB</a:t>
            </a:r>
            <a:r>
              <a:rPr kumimoji="1" lang="ja-JP" altLang="en-US" dirty="0"/>
              <a:t>から１６</a:t>
            </a:r>
            <a:r>
              <a:rPr kumimoji="1" lang="en-US" altLang="ja-JP" dirty="0"/>
              <a:t>KB</a:t>
            </a:r>
            <a:r>
              <a:rPr kumimoji="1" lang="ja-JP" altLang="en-US" dirty="0"/>
              <a:t>くらいです）と可変サイズのセグメントがありますが、最近の</a:t>
            </a:r>
            <a:r>
              <a:rPr kumimoji="1" lang="en-US" altLang="ja-JP" dirty="0"/>
              <a:t>OS</a:t>
            </a:r>
            <a:r>
              <a:rPr kumimoji="1" lang="ja-JP" altLang="en-US" dirty="0"/>
              <a:t>ではページを用いる場合が多いです。この仮想記憶は、記憶の階層の最後の主記憶と補助記憶間のやりとりであり、概念としては今まで紹介してきたキャッシュに似ていますが、ハードウェアではなく</a:t>
            </a:r>
            <a:r>
              <a:rPr kumimoji="1" lang="en-US" altLang="ja-JP" dirty="0"/>
              <a:t>OS</a:t>
            </a:r>
            <a:r>
              <a:rPr kumimoji="1" lang="ja-JP" altLang="en-US" dirty="0"/>
              <a:t>が管理する点が大きく違います。用語も違っており、キャッシュブロックに対応するのがページ、リプレイスはスワップイン、ライトバックはスワップアウトと呼びます。主記憶と補助記憶（ディスク）とのアドレスのマッピングは</a:t>
            </a:r>
            <a:r>
              <a:rPr kumimoji="1" lang="en-US" altLang="ja-JP" dirty="0"/>
              <a:t>OS</a:t>
            </a:r>
            <a:r>
              <a:rPr kumimoji="1" lang="ja-JP" altLang="en-US" dirty="0"/>
              <a:t>が管理するので、ダイレクトマップのようなキャッシュで使った方法よりもずっと高度な方法が用いられます。しかし、スワップの方法は</a:t>
            </a:r>
            <a:r>
              <a:rPr kumimoji="1" lang="en-US" altLang="ja-JP" dirty="0"/>
              <a:t>LRU</a:t>
            </a:r>
            <a:r>
              <a:rPr kumimoji="1" lang="ja-JP" altLang="en-US" dirty="0"/>
              <a:t>で同じです。書き込みの制御は、補助記憶とのやり取りを減らすために当然ライトバックです。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25</a:t>
            </a:fld>
            <a:endParaRPr lang="en-US" altLang="ja-JP"/>
          </a:p>
        </p:txBody>
      </p:sp>
    </p:spTree>
    <p:extLst>
      <p:ext uri="{BB962C8B-B14F-4D97-AF65-F5344CB8AC3E}">
        <p14:creationId xmlns:p14="http://schemas.microsoft.com/office/powerpoint/2010/main" val="31845985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論理アドレスと物理アドレスの変換の例を図に示します。この例では仮想アドレス空間は</a:t>
            </a:r>
            <a:r>
              <a:rPr kumimoji="1" lang="en-US" altLang="ja-JP" dirty="0"/>
              <a:t>32</a:t>
            </a:r>
            <a:r>
              <a:rPr kumimoji="1" lang="ja-JP" altLang="en-US" dirty="0"/>
              <a:t>ビット分すなわち４</a:t>
            </a:r>
            <a:r>
              <a:rPr kumimoji="1" lang="en-US" altLang="ja-JP" dirty="0"/>
              <a:t>GB</a:t>
            </a:r>
            <a:r>
              <a:rPr kumimoji="1" lang="ja-JP" altLang="en-US" dirty="0"/>
              <a:t>で、物理アドレス空間は１６</a:t>
            </a:r>
            <a:r>
              <a:rPr kumimoji="1" lang="en-US" altLang="ja-JP" dirty="0"/>
              <a:t>MB</a:t>
            </a:r>
            <a:r>
              <a:rPr kumimoji="1" lang="ja-JP" altLang="en-US" dirty="0"/>
              <a:t>を想定しています。実際はもっと大きいですが、原理は同じです。両者ともに４</a:t>
            </a:r>
            <a:r>
              <a:rPr kumimoji="1" lang="en-US" altLang="ja-JP" dirty="0"/>
              <a:t>KB</a:t>
            </a:r>
            <a:r>
              <a:rPr kumimoji="1" lang="ja-JP" altLang="en-US" dirty="0"/>
              <a:t>のページで区切られていますので、アドレスの対応は論理ページと物理ページの対応表により行います。すなわち、</a:t>
            </a:r>
            <a:r>
              <a:rPr kumimoji="1" lang="en-US" altLang="ja-JP" dirty="0"/>
              <a:t>20</a:t>
            </a:r>
            <a:r>
              <a:rPr kumimoji="1" lang="ja-JP" altLang="en-US" dirty="0"/>
              <a:t>ビットの論理ページ番号で参照すると</a:t>
            </a:r>
            <a:r>
              <a:rPr kumimoji="1" lang="en-US" altLang="ja-JP" dirty="0"/>
              <a:t>12</a:t>
            </a:r>
            <a:r>
              <a:rPr kumimoji="1" lang="ja-JP" altLang="en-US" dirty="0"/>
              <a:t>ビットの物理ページ番号が出てくる表を用意すればいいです。しかし、このような表は巨大になってしまうため、実際は主記憶上で</a:t>
            </a:r>
            <a:r>
              <a:rPr kumimoji="1" lang="en-US" altLang="ja-JP" dirty="0"/>
              <a:t>OS</a:t>
            </a:r>
            <a:r>
              <a:rPr kumimoji="1" lang="ja-JP" altLang="en-US" dirty="0"/>
              <a:t>により管理されます。</a:t>
            </a:r>
            <a:endParaRPr kumimoji="1" lang="en-US" altLang="ja-JP" dirty="0"/>
          </a:p>
          <a:p>
            <a:r>
              <a:rPr kumimoji="1" lang="ja-JP" altLang="en-US" dirty="0"/>
              <a:t>変換の度に巨大な表を引いていては大変なので、小規模高速なメモリを設けて変換テーブルの内容をキャッシュします。このメモリを</a:t>
            </a:r>
            <a:r>
              <a:rPr kumimoji="1" lang="en-US" altLang="ja-JP" dirty="0"/>
              <a:t>TLB</a:t>
            </a:r>
            <a:r>
              <a:rPr kumimoji="1" lang="ja-JP" altLang="en-US" dirty="0"/>
              <a:t>（</a:t>
            </a:r>
            <a:r>
              <a:rPr kumimoji="1" lang="en-US" altLang="ja-JP" dirty="0"/>
              <a:t>Translation</a:t>
            </a:r>
            <a:r>
              <a:rPr kumimoji="1" lang="ja-JP" altLang="en-US" dirty="0"/>
              <a:t> </a:t>
            </a:r>
            <a:r>
              <a:rPr kumimoji="1" lang="en-US" altLang="ja-JP" dirty="0"/>
              <a:t>Lookaside</a:t>
            </a:r>
            <a:r>
              <a:rPr kumimoji="1" lang="ja-JP" altLang="en-US" dirty="0"/>
              <a:t> </a:t>
            </a:r>
            <a:r>
              <a:rPr kumimoji="1" lang="en-US" altLang="ja-JP" dirty="0"/>
              <a:t>Buffer)</a:t>
            </a:r>
            <a:r>
              <a:rPr kumimoji="1" lang="ja-JP" altLang="en-US" dirty="0"/>
              <a:t>と呼びます。ページは４</a:t>
            </a:r>
            <a:r>
              <a:rPr kumimoji="1" lang="en-US" altLang="ja-JP" dirty="0"/>
              <a:t>KB</a:t>
            </a:r>
            <a:r>
              <a:rPr kumimoji="1" lang="ja-JP" altLang="en-US" dirty="0"/>
              <a:t>程度の大きさがあるので、局所性の原則からプログラムが利用するページのアドレスが</a:t>
            </a:r>
            <a:r>
              <a:rPr kumimoji="1" lang="en-US" altLang="ja-JP" dirty="0"/>
              <a:t>TLB</a:t>
            </a:r>
            <a:r>
              <a:rPr kumimoji="1" lang="ja-JP" altLang="en-US" dirty="0"/>
              <a:t>に入ってしまえば、実行中ほとんどミスをすることはなくなります。</a:t>
            </a:r>
            <a:endParaRPr kumimoji="1" lang="en-US" altLang="ja-JP" dirty="0"/>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26</a:t>
            </a:fld>
            <a:endParaRPr lang="en-US" altLang="ja-JP"/>
          </a:p>
        </p:txBody>
      </p:sp>
    </p:spTree>
    <p:extLst>
      <p:ext uri="{BB962C8B-B14F-4D97-AF65-F5344CB8AC3E}">
        <p14:creationId xmlns:p14="http://schemas.microsoft.com/office/powerpoint/2010/main" val="28947321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TLB</a:t>
            </a:r>
            <a:r>
              <a:rPr kumimoji="1" lang="ja-JP" altLang="en-US" dirty="0"/>
              <a:t>は、小規模のメモリを効率良く利用するため、キャッシュではほとんど用いられることはないフルマップ方式を用いることが多いです。ここでは先のスライドの</a:t>
            </a:r>
            <a:r>
              <a:rPr kumimoji="1" lang="en-US" altLang="ja-JP" dirty="0"/>
              <a:t>TLB</a:t>
            </a:r>
            <a:r>
              <a:rPr kumimoji="1" lang="ja-JP" altLang="en-US" dirty="0"/>
              <a:t>に相当する実装例を示します。論理ページ番号は、一度に</a:t>
            </a:r>
            <a:r>
              <a:rPr kumimoji="1" lang="en-US" altLang="ja-JP" dirty="0"/>
              <a:t>TLB</a:t>
            </a:r>
            <a:r>
              <a:rPr kumimoji="1" lang="ja-JP" altLang="en-US" dirty="0"/>
              <a:t>の全ての値と比較し、マッチすれば、対応する物理ページ番号が出力されます。物理ページ番号のほかにもそのページに書き込みがあったかどうかを示す</a:t>
            </a:r>
            <a:r>
              <a:rPr kumimoji="1" lang="en-US" altLang="ja-JP" dirty="0"/>
              <a:t>Dirty</a:t>
            </a:r>
            <a:r>
              <a:rPr kumimoji="1" lang="ja-JP" altLang="en-US" dirty="0"/>
              <a:t> </a:t>
            </a:r>
            <a:r>
              <a:rPr kumimoji="1" lang="en-US" altLang="ja-JP" dirty="0"/>
              <a:t>bit</a:t>
            </a:r>
            <a:r>
              <a:rPr kumimoji="1" lang="ja-JP" altLang="en-US" dirty="0" err="1"/>
              <a:t>、</a:t>
            </a:r>
            <a:r>
              <a:rPr kumimoji="1" lang="ja-JP" altLang="en-US" dirty="0"/>
              <a:t>そのページを普通のユーザがアクセスして良いのかどうかを示す</a:t>
            </a:r>
            <a:r>
              <a:rPr kumimoji="1" lang="en-US" altLang="ja-JP" dirty="0"/>
              <a:t>Priority</a:t>
            </a:r>
            <a:r>
              <a:rPr kumimoji="1" lang="ja-JP" altLang="en-US" dirty="0"/>
              <a:t>ビットなど、ページの管理に必要なデータをも持たせておきます。ページ内アドレスは変わらないので、これを物理ページ番号にくっつけて物理アドレスができあがりです。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27</a:t>
            </a:fld>
            <a:endParaRPr lang="en-US" altLang="ja-JP"/>
          </a:p>
        </p:txBody>
      </p:sp>
    </p:spTree>
    <p:extLst>
      <p:ext uri="{BB962C8B-B14F-4D97-AF65-F5344CB8AC3E}">
        <p14:creationId xmlns:p14="http://schemas.microsoft.com/office/powerpoint/2010/main" val="13346453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CPU</a:t>
            </a:r>
            <a:r>
              <a:rPr kumimoji="1" lang="ja-JP" altLang="en-US" dirty="0"/>
              <a:t>からのアドレスが</a:t>
            </a:r>
            <a:r>
              <a:rPr kumimoji="1" lang="en-US" altLang="ja-JP" dirty="0"/>
              <a:t>TLB</a:t>
            </a:r>
            <a:r>
              <a:rPr kumimoji="1" lang="ja-JP" altLang="en-US" dirty="0"/>
              <a:t>にマッチしなかったらどうなるでしょう？この時にはページフォールトと呼ばれる例外処理が発生します。この話は、</a:t>
            </a:r>
            <a:r>
              <a:rPr kumimoji="1" lang="en-US" altLang="ja-JP" dirty="0"/>
              <a:t>3</a:t>
            </a:r>
            <a:r>
              <a:rPr kumimoji="1" lang="ja-JP" altLang="en-US" dirty="0"/>
              <a:t>年のコンピュータアーキテクチャ、</a:t>
            </a:r>
            <a:r>
              <a:rPr kumimoji="1" lang="en-US" altLang="ja-JP" dirty="0"/>
              <a:t>OS</a:t>
            </a:r>
            <a:r>
              <a:rPr kumimoji="1" lang="ja-JP" altLang="en-US" dirty="0"/>
              <a:t>の授業で学びます。ページフォールトは、ページ自体は主記憶に存在するけれど、そのコピーが</a:t>
            </a:r>
            <a:r>
              <a:rPr kumimoji="1" lang="en-US" altLang="ja-JP" dirty="0"/>
              <a:t>TLB</a:t>
            </a:r>
            <a:r>
              <a:rPr kumimoji="1" lang="ja-JP" altLang="en-US" dirty="0"/>
              <a:t>に存在しない場合と、ページ自体が主記憶中に存在しない場合の両方で生じます。前者は</a:t>
            </a:r>
            <a:r>
              <a:rPr kumimoji="1" lang="en-US" altLang="ja-JP" dirty="0"/>
              <a:t>TLB</a:t>
            </a:r>
            <a:r>
              <a:rPr kumimoji="1" lang="ja-JP" altLang="en-US" dirty="0"/>
              <a:t>を入れ替えだけで済みますが、後者はディスクなどの補助記憶からページをスワップインしてきて、さらに</a:t>
            </a:r>
            <a:r>
              <a:rPr kumimoji="1" lang="en-US" altLang="ja-JP" dirty="0"/>
              <a:t>TLB</a:t>
            </a:r>
            <a:r>
              <a:rPr kumimoji="1" lang="ja-JP" altLang="en-US" dirty="0"/>
              <a:t>を入れ替えます。この処理はいずれも</a:t>
            </a:r>
            <a:r>
              <a:rPr kumimoji="1" lang="en-US" altLang="ja-JP" dirty="0"/>
              <a:t>OS</a:t>
            </a:r>
            <a:r>
              <a:rPr kumimoji="1" lang="ja-JP" altLang="en-US" dirty="0"/>
              <a:t>が行います。他にも</a:t>
            </a:r>
            <a:r>
              <a:rPr kumimoji="1" lang="en-US" altLang="ja-JP" dirty="0"/>
              <a:t>TLB</a:t>
            </a:r>
            <a:r>
              <a:rPr kumimoji="1" lang="ja-JP" altLang="en-US" dirty="0"/>
              <a:t>自体にヒットしたけれど、</a:t>
            </a:r>
            <a:r>
              <a:rPr kumimoji="1" lang="en-US" altLang="ja-JP" dirty="0"/>
              <a:t>Dirty</a:t>
            </a:r>
            <a:r>
              <a:rPr kumimoji="1" lang="ja-JP" altLang="en-US" dirty="0"/>
              <a:t> </a:t>
            </a:r>
            <a:r>
              <a:rPr kumimoji="1" lang="en-US" altLang="ja-JP" dirty="0"/>
              <a:t>bit</a:t>
            </a:r>
            <a:r>
              <a:rPr kumimoji="1" lang="ja-JP" altLang="en-US" dirty="0"/>
              <a:t>が</a:t>
            </a:r>
            <a:r>
              <a:rPr kumimoji="1" lang="en-US" altLang="ja-JP" dirty="0"/>
              <a:t>0</a:t>
            </a:r>
            <a:r>
              <a:rPr kumimoji="1" lang="ja-JP" altLang="en-US" dirty="0"/>
              <a:t>のページに書き込みを行った場合も、ページフォルトが生じます。これは、</a:t>
            </a:r>
            <a:r>
              <a:rPr kumimoji="1" lang="en-US" altLang="ja-JP" dirty="0"/>
              <a:t>Dirty</a:t>
            </a:r>
            <a:r>
              <a:rPr kumimoji="1" lang="ja-JP" altLang="en-US" dirty="0"/>
              <a:t> </a:t>
            </a:r>
            <a:r>
              <a:rPr kumimoji="1" lang="en-US" altLang="ja-JP" dirty="0"/>
              <a:t>bit</a:t>
            </a:r>
            <a:r>
              <a:rPr kumimoji="1" lang="ja-JP" altLang="en-US" dirty="0"/>
              <a:t>をセットする必要があるからで、ライトバックキャッシュ同様、</a:t>
            </a:r>
            <a:r>
              <a:rPr kumimoji="1" lang="en-US" altLang="ja-JP" dirty="0"/>
              <a:t>Dirty</a:t>
            </a:r>
            <a:r>
              <a:rPr kumimoji="1" lang="ja-JP" altLang="en-US" dirty="0"/>
              <a:t> </a:t>
            </a:r>
            <a:r>
              <a:rPr kumimoji="1" lang="en-US" altLang="ja-JP" dirty="0"/>
              <a:t>bit</a:t>
            </a:r>
            <a:r>
              <a:rPr kumimoji="1" lang="ja-JP" altLang="en-US" dirty="0"/>
              <a:t>がセットされているページはスワップアウトの際、補助記憶にライトバックしなければなりません。さらに特権違反などでもページフォルトが生じ、全て</a:t>
            </a:r>
            <a:r>
              <a:rPr kumimoji="1" lang="en-US" altLang="ja-JP" dirty="0"/>
              <a:t>OS</a:t>
            </a:r>
            <a:r>
              <a:rPr kumimoji="1" lang="ja-JP" altLang="en-US" dirty="0"/>
              <a:t>により処理されます。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28</a:t>
            </a:fld>
            <a:endParaRPr lang="en-US" altLang="ja-JP"/>
          </a:p>
        </p:txBody>
      </p:sp>
    </p:spTree>
    <p:extLst>
      <p:ext uri="{BB962C8B-B14F-4D97-AF65-F5344CB8AC3E}">
        <p14:creationId xmlns:p14="http://schemas.microsoft.com/office/powerpoint/2010/main" val="63733464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TLB</a:t>
            </a:r>
            <a:r>
              <a:rPr kumimoji="1" lang="ja-JP" altLang="en-US" dirty="0"/>
              <a:t>でやっかいな点は、キャッシュは物理アドレスでアクセスされるのが普通で、このため、論理アドレスと物理アドレスの変換は、キャッシュをアクセスする前に行なわれなければならないです。これは論理アドレスでキャッシュをアクセスすると、違った　プロセスでアドレスが重複してしまう問題（シノニム問題）が発生してしまうためです。しかし、</a:t>
            </a:r>
            <a:r>
              <a:rPr kumimoji="1" lang="en-US" altLang="ja-JP" dirty="0"/>
              <a:t>TLB</a:t>
            </a:r>
            <a:r>
              <a:rPr kumimoji="1" lang="ja-JP" altLang="en-US" dirty="0"/>
              <a:t>で変換してからキャッシュをアクセスすると、時間が掛かってしまい、折角のキャッシュの効果が台無しになりかねません。そこでよく使われるのが仮想アドレスインデックスー物理アドレスタグ方式です。これは、論理アドレスと物理アドレスの変換の対象外のページ内アドレスをキャッシュのインデックスにつかうことで、</a:t>
            </a:r>
            <a:r>
              <a:rPr kumimoji="1" lang="en-US" altLang="ja-JP" dirty="0"/>
              <a:t>TLB</a:t>
            </a:r>
            <a:r>
              <a:rPr kumimoji="1" lang="ja-JP" altLang="en-US" dirty="0"/>
              <a:t>参照と、タグ参照、キャッシュ参照を同時に行なって</a:t>
            </a:r>
            <a:r>
              <a:rPr kumimoji="1" lang="en-US" altLang="ja-JP" dirty="0"/>
              <a:t>TLB</a:t>
            </a:r>
            <a:r>
              <a:rPr kumimoji="1" lang="ja-JP" altLang="en-US" dirty="0"/>
              <a:t>変換による時間的ロスを防ぐ方法です。ページサイズが４</a:t>
            </a:r>
            <a:r>
              <a:rPr kumimoji="1" lang="en-US" altLang="ja-JP" dirty="0"/>
              <a:t>KB</a:t>
            </a:r>
            <a:r>
              <a:rPr kumimoji="1" lang="ja-JP" altLang="en-US" dirty="0"/>
              <a:t>の場合は、インデックスも</a:t>
            </a:r>
            <a:r>
              <a:rPr kumimoji="1" lang="en-US" altLang="ja-JP" dirty="0"/>
              <a:t>12</a:t>
            </a:r>
            <a:r>
              <a:rPr kumimoji="1" lang="ja-JP" altLang="en-US" dirty="0"/>
              <a:t>ビットまでの範囲で収めなければならないため、ダイレクトマップだとキャッシュサイズは４</a:t>
            </a:r>
            <a:r>
              <a:rPr kumimoji="1" lang="en-US" altLang="ja-JP" dirty="0"/>
              <a:t>KB</a:t>
            </a:r>
            <a:r>
              <a:rPr kumimoji="1" lang="ja-JP" altLang="en-US" dirty="0"/>
              <a:t>に制限されます。</a:t>
            </a:r>
            <a:r>
              <a:rPr kumimoji="1" lang="en-US" altLang="ja-JP" dirty="0"/>
              <a:t>2way</a:t>
            </a:r>
            <a:r>
              <a:rPr kumimoji="1" lang="ja-JP" altLang="en-US" dirty="0"/>
              <a:t>ならば８</a:t>
            </a:r>
            <a:r>
              <a:rPr kumimoji="1" lang="en-US" altLang="ja-JP" dirty="0"/>
              <a:t>K,4way</a:t>
            </a:r>
            <a:r>
              <a:rPr kumimoji="1" lang="ja-JP" altLang="en-US" dirty="0"/>
              <a:t>ならば</a:t>
            </a:r>
            <a:r>
              <a:rPr kumimoji="1" lang="en-US" altLang="ja-JP" dirty="0"/>
              <a:t>16K</a:t>
            </a:r>
            <a:r>
              <a:rPr kumimoji="1" lang="ja-JP" altLang="en-US" dirty="0" err="1"/>
              <a:t>までに</a:t>
            </a:r>
            <a:r>
              <a:rPr kumimoji="1" lang="ja-JP" altLang="en-US" dirty="0"/>
              <a:t>なります。しかし、</a:t>
            </a:r>
            <a:r>
              <a:rPr kumimoji="1" lang="en-US" altLang="ja-JP" dirty="0"/>
              <a:t>TLB</a:t>
            </a:r>
            <a:r>
              <a:rPr kumimoji="1" lang="ja-JP" altLang="en-US" dirty="0"/>
              <a:t>の変換時間が問題になるのは</a:t>
            </a:r>
            <a:r>
              <a:rPr kumimoji="1" lang="en-US" altLang="ja-JP" dirty="0"/>
              <a:t>L1</a:t>
            </a:r>
            <a:r>
              <a:rPr kumimoji="1" lang="ja-JP" altLang="en-US" dirty="0"/>
              <a:t>キャッシュまでの話なので、サイズは小さくても問題は少ない場合が多いです。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29</a:t>
            </a:fld>
            <a:endParaRPr lang="en-US" altLang="ja-JP"/>
          </a:p>
        </p:txBody>
      </p:sp>
    </p:spTree>
    <p:extLst>
      <p:ext uri="{BB962C8B-B14F-4D97-AF65-F5344CB8AC3E}">
        <p14:creationId xmlns:p14="http://schemas.microsoft.com/office/powerpoint/2010/main" val="1694213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次のポイントである書き込みポリシーについて説明します。キャッシュから読み出す場合、ヒットすれば直接読み、ミスヒットすれば主記憶からブロックを取ってきて（リプレイス）してから読み出します。しかし書き込みの際どのようにするかには二つの方法があります。ライトスルーは、キャッシュに書き込む時に主記憶にもデータを書いてしまう方法で、キャッシュ上のデータと主記憶上のデータが常に一致するようにします。一方、ライトバックは書き込みはキャッシュだけにして、キャッシュ上のデータと主記憶のデータが一時的に異なった状態にすることを許しています。以下、順に説明し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3</a:t>
            </a:fld>
            <a:endParaRPr lang="en-US" altLang="ja-JP"/>
          </a:p>
        </p:txBody>
      </p:sp>
    </p:spTree>
    <p:extLst>
      <p:ext uri="{BB962C8B-B14F-4D97-AF65-F5344CB8AC3E}">
        <p14:creationId xmlns:p14="http://schemas.microsoft.com/office/powerpoint/2010/main" val="236856922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仮想アドレスインテックス、物理アドレスタグ方式の図です。ページ番号の部分で</a:t>
            </a:r>
            <a:r>
              <a:rPr kumimoji="1" lang="en-US" altLang="ja-JP" dirty="0"/>
              <a:t>TLB</a:t>
            </a:r>
            <a:r>
              <a:rPr kumimoji="1" lang="ja-JP" altLang="en-US" dirty="0"/>
              <a:t>を引き、残りの部分はインデックスとしてタグメモリ、キャッシュをアクセスします。同時に</a:t>
            </a:r>
            <a:r>
              <a:rPr kumimoji="1" lang="en-US" altLang="ja-JP" dirty="0"/>
              <a:t>TLB</a:t>
            </a:r>
            <a:r>
              <a:rPr kumimoji="1" lang="ja-JP" altLang="en-US" dirty="0"/>
              <a:t>により得られた物理アドレスのタグと、タグメモリから出力されるタグを比較します。この方法は三つの記憶要素を同時にアクセスすることで、</a:t>
            </a:r>
            <a:r>
              <a:rPr kumimoji="1" lang="en-US" altLang="ja-JP" dirty="0"/>
              <a:t>TLB</a:t>
            </a:r>
            <a:r>
              <a:rPr kumimoji="1" lang="ja-JP" altLang="en-US" dirty="0"/>
              <a:t>の変換時間を隠蔽することができます。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30</a:t>
            </a:fld>
            <a:endParaRPr lang="en-US" altLang="ja-JP"/>
          </a:p>
        </p:txBody>
      </p:sp>
    </p:spTree>
    <p:extLst>
      <p:ext uri="{BB962C8B-B14F-4D97-AF65-F5344CB8AC3E}">
        <p14:creationId xmlns:p14="http://schemas.microsoft.com/office/powerpoint/2010/main" val="3824288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インフォ丸が教えてくれる今日のまとめです。</a:t>
            </a:r>
          </a:p>
        </p:txBody>
      </p:sp>
      <p:sp>
        <p:nvSpPr>
          <p:cNvPr id="4" name="スライド番号プレースホルダー 3"/>
          <p:cNvSpPr>
            <a:spLocks noGrp="1"/>
          </p:cNvSpPr>
          <p:nvPr>
            <p:ph type="sldNum" sz="quarter" idx="10"/>
          </p:nvPr>
        </p:nvSpPr>
        <p:spPr/>
        <p:txBody>
          <a:bodyPr/>
          <a:lstStyle/>
          <a:p>
            <a:fld id="{E5D61B09-DFB2-437B-942D-150EE4C7ACBE}" type="slidenum">
              <a:rPr kumimoji="1" lang="ja-JP" altLang="en-US" smtClean="0"/>
              <a:t>31</a:t>
            </a:fld>
            <a:endParaRPr kumimoji="1" lang="ja-JP" altLang="en-US"/>
          </a:p>
        </p:txBody>
      </p:sp>
    </p:spTree>
    <p:extLst>
      <p:ext uri="{BB962C8B-B14F-4D97-AF65-F5344CB8AC3E}">
        <p14:creationId xmlns:p14="http://schemas.microsoft.com/office/powerpoint/2010/main" val="38184492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32</a:t>
            </a:fld>
            <a:endParaRPr lang="en-US" altLang="ja-JP"/>
          </a:p>
        </p:txBody>
      </p:sp>
    </p:spTree>
    <p:extLst>
      <p:ext uri="{BB962C8B-B14F-4D97-AF65-F5344CB8AC3E}">
        <p14:creationId xmlns:p14="http://schemas.microsoft.com/office/powerpoint/2010/main" val="30985046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33</a:t>
            </a:fld>
            <a:endParaRPr lang="en-US" altLang="ja-JP"/>
          </a:p>
        </p:txBody>
      </p:sp>
    </p:spTree>
    <p:extLst>
      <p:ext uri="{BB962C8B-B14F-4D97-AF65-F5344CB8AC3E}">
        <p14:creationId xmlns:p14="http://schemas.microsoft.com/office/powerpoint/2010/main" val="2821454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ライトスルーキャッシュは、図に示すようにヒットした場合は、キャッシュに書いたデータをそのまま主記憶に串刺しで書き込みます。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4</a:t>
            </a:fld>
            <a:endParaRPr lang="en-US" altLang="ja-JP"/>
          </a:p>
        </p:txBody>
      </p:sp>
    </p:spTree>
    <p:extLst>
      <p:ext uri="{BB962C8B-B14F-4D97-AF65-F5344CB8AC3E}">
        <p14:creationId xmlns:p14="http://schemas.microsoft.com/office/powerpoint/2010/main" val="1255611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ではミスした場合はどうなるでしょう？この時の処理によりライトスルーキャッシュは二つの方法に分かれます。一つはダイレクトライトと呼び、ミスした場合、キャッシュをすっとばしてデータを直接主記憶に書いてしまう方法です。キャッシュへの書き込み信号をストップするだけなので、実装が簡単な利点があり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5</a:t>
            </a:fld>
            <a:endParaRPr lang="en-US" altLang="ja-JP"/>
          </a:p>
        </p:txBody>
      </p:sp>
    </p:spTree>
    <p:extLst>
      <p:ext uri="{BB962C8B-B14F-4D97-AF65-F5344CB8AC3E}">
        <p14:creationId xmlns:p14="http://schemas.microsoft.com/office/powerpoint/2010/main" val="2893058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もう一つの方法では、書き込みミスの場合も、読み出しミス同様、まず主記憶からブロックを取ってきてキャッシュに入れ（リプレイス）てやり、それから書き込みヒットと同様にキャッシュと主記憶に同時にデータを書き込みます。これをフェッチオンライトと呼びます。フェッチオンライトは、ダイレクトライトに比べて実装がやや複雑（リードミスとライトヒットを順に行えばよいのでそんなに複雑というほどではない）ですが、局所性の原則により書いたブロックには次には読み出しが予想されるので、この際にヒットする可能性が高く、ヒット率が若干改善されるという利点があり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6</a:t>
            </a:fld>
            <a:endParaRPr lang="en-US" altLang="ja-JP"/>
          </a:p>
        </p:txBody>
      </p:sp>
    </p:spTree>
    <p:extLst>
      <p:ext uri="{BB962C8B-B14F-4D97-AF65-F5344CB8AC3E}">
        <p14:creationId xmlns:p14="http://schemas.microsoft.com/office/powerpoint/2010/main" val="3983468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方、ライトバックキャッシュでは、キャッシュにだけデータを書き込み、主記憶には書き込みません。このため、キャッシュの内容と主記憶の内容が違ってしまいます。この状態をダーティ（汚れちゃった）と呼び、主記憶と一致している状態をクリーンと呼びます。キャッシュディレクトリにこの状態を示すダーティビットを付けておき、最初に書いたときにこのビットをセットし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7</a:t>
            </a:fld>
            <a:endParaRPr lang="en-US" altLang="ja-JP"/>
          </a:p>
        </p:txBody>
      </p:sp>
    </p:spTree>
    <p:extLst>
      <p:ext uri="{BB962C8B-B14F-4D97-AF65-F5344CB8AC3E}">
        <p14:creationId xmlns:p14="http://schemas.microsoft.com/office/powerpoint/2010/main" val="2608768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ライトバックキャッシュはキャッシュにヒットしつづける限り、そこに書いて読めばよいので問題ないです。問題はこのキャッシュブロックがキャッシュから追い出されるときに生じます。今、キャッシュがミスしてブロックのリプレイスが起きる際に、今までのように単純に主記憶からブロックを持ってきて上書きすると、書いたデータが消えてしまいます。そこで、まず、ダーティなブロックを主記憶に書き戻し</a:t>
            </a:r>
            <a:r>
              <a:rPr kumimoji="1" lang="en-US" altLang="ja-JP" dirty="0"/>
              <a:t>(</a:t>
            </a:r>
            <a:r>
              <a:rPr kumimoji="1" lang="ja-JP" altLang="en-US" dirty="0"/>
              <a:t>ライトバックし）、それから新しいキャッシュブロックを取って来ます。ディレクトリを更新するとともにダーティビットを</a:t>
            </a:r>
            <a:r>
              <a:rPr kumimoji="1" lang="en-US" altLang="ja-JP" dirty="0"/>
              <a:t>0</a:t>
            </a:r>
            <a:r>
              <a:rPr kumimoji="1" lang="ja-JP" altLang="en-US" dirty="0"/>
              <a:t>にします。この書き戻しはダーティビットがセットされているブロックだけに必要です。クリーンなキャッシュに対しては今まで同様、単にキャッシュブロックを取ってくれば良いです。ダーティビットの存在によりこの部分で効率化を行ってい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8</a:t>
            </a:fld>
            <a:endParaRPr lang="en-US" altLang="ja-JP"/>
          </a:p>
        </p:txBody>
      </p:sp>
    </p:spTree>
    <p:extLst>
      <p:ext uri="{BB962C8B-B14F-4D97-AF65-F5344CB8AC3E}">
        <p14:creationId xmlns:p14="http://schemas.microsoft.com/office/powerpoint/2010/main" val="2920654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さて、ライトスルーとライトバックを比較してみます。「ライトスルーは遅い主記憶を待たなければならないので非効率」と書いてあるテキストもありますが、これは半分嘘です。書き込みの場合、</a:t>
            </a:r>
            <a:r>
              <a:rPr kumimoji="1" lang="en-US" altLang="ja-JP" dirty="0"/>
              <a:t>CPU</a:t>
            </a:r>
            <a:r>
              <a:rPr kumimoji="1" lang="ja-JP" altLang="en-US" dirty="0"/>
              <a:t>は終了を待たずに次の命令の実行に入れるので、キャッシュと主記憶の間にきちんとした中間記憶（ライトバッファ）を設けておけばライトスルーの性能はライトバックに比べてさほど落ちません。しかし、ライトバックは性質上、シングルワードの書き込みが必要です。先ほどメモリで紹介したように最近の</a:t>
            </a:r>
            <a:r>
              <a:rPr kumimoji="1" lang="en-US" altLang="ja-JP" dirty="0"/>
              <a:t>DRAM</a:t>
            </a:r>
            <a:r>
              <a:rPr kumimoji="1" lang="ja-JP" altLang="en-US" dirty="0"/>
              <a:t>はブロックライトしか受け付けないので、シングルワードの書き込みを行うためには</a:t>
            </a:r>
            <a:r>
              <a:rPr kumimoji="1" lang="en-US" altLang="ja-JP" dirty="0"/>
              <a:t>1</a:t>
            </a:r>
            <a:r>
              <a:rPr kumimoji="1" lang="ja-JP" altLang="en-US" dirty="0"/>
              <a:t>ブロック読み出して、この一部を変更して書き込む操作が必要になります。これは非効率です。したがってライトスルーは</a:t>
            </a:r>
            <a:r>
              <a:rPr kumimoji="1" lang="en-US" altLang="ja-JP" dirty="0"/>
              <a:t>L1</a:t>
            </a:r>
            <a:r>
              <a:rPr kumimoji="1" lang="ja-JP" altLang="en-US" dirty="0"/>
              <a:t>キャッシュと</a:t>
            </a:r>
            <a:r>
              <a:rPr kumimoji="1" lang="en-US" altLang="ja-JP" dirty="0"/>
              <a:t>L2</a:t>
            </a:r>
            <a:r>
              <a:rPr kumimoji="1" lang="ja-JP" altLang="en-US" dirty="0"/>
              <a:t>キャッシュの間などキャッシュ間のみで使われます。ライトスルーの良い点は常にデータの一致が取れることです。観測性が良く、来年やりますが入出力を行う場合に有利です。</a:t>
            </a:r>
            <a:endParaRPr kumimoji="1" lang="en-US" altLang="ja-JP" dirty="0"/>
          </a:p>
          <a:p>
            <a:r>
              <a:rPr kumimoji="1" lang="ja-JP" altLang="en-US" dirty="0"/>
              <a:t>一方、ライトバックは主記憶との転送が常にブロック単位なので、</a:t>
            </a:r>
            <a:r>
              <a:rPr kumimoji="1" lang="en-US" altLang="ja-JP" dirty="0"/>
              <a:t>DRAM</a:t>
            </a:r>
            <a:r>
              <a:rPr kumimoji="1" lang="ja-JP" altLang="en-US" dirty="0"/>
              <a:t>やブロック転送の得意な高速バスに良く合っています。またバスの利用率が下がるので、最近のマルチコアに適合します。世の中のマルチコア化が進むにつれ、ライトバックはライトスルーを圧倒して使われるようになってい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9</a:t>
            </a:fld>
            <a:endParaRPr lang="en-US" altLang="ja-JP"/>
          </a:p>
        </p:txBody>
      </p:sp>
    </p:spTree>
    <p:extLst>
      <p:ext uri="{BB962C8B-B14F-4D97-AF65-F5344CB8AC3E}">
        <p14:creationId xmlns:p14="http://schemas.microsoft.com/office/powerpoint/2010/main" val="24634259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914400 h 1000"/>
              <a:gd name="T2" fmla="*/ 0 w 1000"/>
              <a:gd name="T3" fmla="*/ 0 h 1000"/>
              <a:gd name="T4" fmla="*/ 79248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8834" name="Rectangle 2"/>
          <p:cNvSpPr>
            <a:spLocks noGrp="1" noChangeArrowheads="1"/>
          </p:cNvSpPr>
          <p:nvPr>
            <p:ph type="ctrTitle"/>
          </p:nvPr>
        </p:nvSpPr>
        <p:spPr>
          <a:xfrm>
            <a:off x="914400" y="1524000"/>
            <a:ext cx="7623175" cy="1752600"/>
          </a:xfrm>
        </p:spPr>
        <p:txBody>
          <a:bodyPr/>
          <a:lstStyle>
            <a:lvl1pPr>
              <a:defRPr sz="5000"/>
            </a:lvl1pPr>
          </a:lstStyle>
          <a:p>
            <a:pPr lvl="0"/>
            <a:r>
              <a:rPr lang="ja-JP" altLang="en-US" noProof="0"/>
              <a:t>マスタ タイトルの書式設定</a:t>
            </a:r>
          </a:p>
        </p:txBody>
      </p:sp>
      <p:sp>
        <p:nvSpPr>
          <p:cNvPr id="248835" name="Rectangle 3"/>
          <p:cNvSpPr>
            <a:spLocks noGrp="1" noChangeArrowheads="1"/>
          </p:cNvSpPr>
          <p:nvPr>
            <p:ph type="subTitle" idx="1"/>
          </p:nvPr>
        </p:nvSpPr>
        <p:spPr>
          <a:xfrm>
            <a:off x="1981200" y="3962400"/>
            <a:ext cx="6553200" cy="1752600"/>
          </a:xfrm>
        </p:spPr>
        <p:txBody>
          <a:bodyPr/>
          <a:lstStyle>
            <a:lvl1pPr marL="0" indent="0">
              <a:buFont typeface="Wingdings" panose="05000000000000000000" pitchFamily="2" charset="2"/>
              <a:buNone/>
              <a:defRPr sz="2800"/>
            </a:lvl1pPr>
          </a:lstStyle>
          <a:p>
            <a:pPr lvl="0"/>
            <a:r>
              <a:rPr lang="ja-JP" altLang="en-US" noProof="0"/>
              <a:t>マスタ サブタイトルの書式設定</a:t>
            </a:r>
          </a:p>
        </p:txBody>
      </p:sp>
      <p:sp>
        <p:nvSpPr>
          <p:cNvPr id="6" name="Rectangle 4"/>
          <p:cNvSpPr>
            <a:spLocks noGrp="1" noChangeArrowheads="1"/>
          </p:cNvSpPr>
          <p:nvPr>
            <p:ph type="dt" sz="half" idx="10"/>
          </p:nvPr>
        </p:nvSpPr>
        <p:spPr/>
        <p:txBody>
          <a:bodyPr/>
          <a:lstStyle>
            <a:lvl1pPr>
              <a:defRPr smtClean="0"/>
            </a:lvl1pPr>
          </a:lstStyle>
          <a:p>
            <a:pPr>
              <a:defRPr/>
            </a:pPr>
            <a:endParaRPr lang="en-US" altLang="ja-JP"/>
          </a:p>
        </p:txBody>
      </p:sp>
      <p:sp>
        <p:nvSpPr>
          <p:cNvPr id="7" name="Rectangle 5"/>
          <p:cNvSpPr>
            <a:spLocks noGrp="1" noChangeArrowheads="1"/>
          </p:cNvSpPr>
          <p:nvPr>
            <p:ph type="ftr" sz="quarter" idx="11"/>
          </p:nvPr>
        </p:nvSpPr>
        <p:spPr>
          <a:xfrm>
            <a:off x="3124200" y="6243638"/>
            <a:ext cx="2895600" cy="457200"/>
          </a:xfrm>
        </p:spPr>
        <p:txBody>
          <a:bodyPr/>
          <a:lstStyle>
            <a:lvl1pPr>
              <a:defRPr smtClean="0"/>
            </a:lvl1pPr>
          </a:lstStyle>
          <a:p>
            <a:pPr>
              <a:defRPr/>
            </a:pPr>
            <a:endParaRPr lang="en-US" altLang="ja-JP"/>
          </a:p>
        </p:txBody>
      </p:sp>
      <p:sp>
        <p:nvSpPr>
          <p:cNvPr id="8" name="Rectangle 6"/>
          <p:cNvSpPr>
            <a:spLocks noGrp="1" noChangeArrowheads="1"/>
          </p:cNvSpPr>
          <p:nvPr>
            <p:ph type="sldNum" sz="quarter" idx="12"/>
          </p:nvPr>
        </p:nvSpPr>
        <p:spPr/>
        <p:txBody>
          <a:bodyPr/>
          <a:lstStyle>
            <a:lvl1pPr>
              <a:defRPr smtClean="0"/>
            </a:lvl1pPr>
          </a:lstStyle>
          <a:p>
            <a:pPr>
              <a:defRPr/>
            </a:pPr>
            <a:fld id="{203CA79A-B61C-4801-86E9-29682CE1AF0B}" type="slidenum">
              <a:rPr lang="en-US" altLang="ja-JP"/>
              <a:pPr>
                <a:defRPr/>
              </a:pPr>
              <a:t>‹#›</a:t>
            </a:fld>
            <a:endParaRPr lang="en-US" altLang="ja-JP"/>
          </a:p>
        </p:txBody>
      </p:sp>
    </p:spTree>
    <p:extLst>
      <p:ext uri="{BB962C8B-B14F-4D97-AF65-F5344CB8AC3E}">
        <p14:creationId xmlns:p14="http://schemas.microsoft.com/office/powerpoint/2010/main" val="323265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78E8ACD-81E0-4566-A315-C42842F2E735}" type="slidenum">
              <a:rPr lang="en-US" altLang="ja-JP"/>
              <a:pPr>
                <a:defRPr/>
              </a:pPr>
              <a:t>‹#›</a:t>
            </a:fld>
            <a:endParaRPr lang="en-US" altLang="ja-JP"/>
          </a:p>
        </p:txBody>
      </p:sp>
    </p:spTree>
    <p:extLst>
      <p:ext uri="{BB962C8B-B14F-4D97-AF65-F5344CB8AC3E}">
        <p14:creationId xmlns:p14="http://schemas.microsoft.com/office/powerpoint/2010/main" val="2890589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7813"/>
            <a:ext cx="2057400" cy="58531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7813"/>
            <a:ext cx="6019800" cy="58531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ECFF34D-02EC-455A-9A28-F253B91888BA}" type="slidenum">
              <a:rPr lang="en-US" altLang="ja-JP"/>
              <a:pPr>
                <a:defRPr/>
              </a:pPr>
              <a:t>‹#›</a:t>
            </a:fld>
            <a:endParaRPr lang="en-US" altLang="ja-JP"/>
          </a:p>
        </p:txBody>
      </p:sp>
    </p:spTree>
    <p:extLst>
      <p:ext uri="{BB962C8B-B14F-4D97-AF65-F5344CB8AC3E}">
        <p14:creationId xmlns:p14="http://schemas.microsoft.com/office/powerpoint/2010/main" val="2660592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7813"/>
            <a:ext cx="8229600" cy="1139825"/>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457200" y="1600200"/>
            <a:ext cx="4038600" cy="4530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30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E79B39E2-10D0-41C0-A846-D7D2292CCD0A}" type="slidenum">
              <a:rPr lang="en-US" altLang="ja-JP"/>
              <a:pPr>
                <a:defRPr/>
              </a:pPr>
              <a:t>‹#›</a:t>
            </a:fld>
            <a:endParaRPr lang="en-US" altLang="ja-JP"/>
          </a:p>
        </p:txBody>
      </p:sp>
    </p:spTree>
    <p:extLst>
      <p:ext uri="{BB962C8B-B14F-4D97-AF65-F5344CB8AC3E}">
        <p14:creationId xmlns:p14="http://schemas.microsoft.com/office/powerpoint/2010/main" val="3163906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92E8C12-968F-45AD-A507-F056461A3198}" type="slidenum">
              <a:rPr lang="en-US" altLang="ja-JP"/>
              <a:pPr>
                <a:defRPr/>
              </a:pPr>
              <a:t>‹#›</a:t>
            </a:fld>
            <a:endParaRPr lang="en-US" altLang="ja-JP"/>
          </a:p>
        </p:txBody>
      </p:sp>
    </p:spTree>
    <p:extLst>
      <p:ext uri="{BB962C8B-B14F-4D97-AF65-F5344CB8AC3E}">
        <p14:creationId xmlns:p14="http://schemas.microsoft.com/office/powerpoint/2010/main" val="3259182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B7A8070F-2F4E-4A76-8DE8-B058E395AF5D}" type="slidenum">
              <a:rPr lang="en-US" altLang="ja-JP"/>
              <a:pPr>
                <a:defRPr/>
              </a:pPr>
              <a:t>‹#›</a:t>
            </a:fld>
            <a:endParaRPr lang="en-US" altLang="ja-JP"/>
          </a:p>
        </p:txBody>
      </p:sp>
    </p:spTree>
    <p:extLst>
      <p:ext uri="{BB962C8B-B14F-4D97-AF65-F5344CB8AC3E}">
        <p14:creationId xmlns:p14="http://schemas.microsoft.com/office/powerpoint/2010/main" val="2324104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30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30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2C7558D-3857-4A0A-B21E-C8324BB61AFD}" type="slidenum">
              <a:rPr lang="en-US" altLang="ja-JP"/>
              <a:pPr>
                <a:defRPr/>
              </a:pPr>
              <a:t>‹#›</a:t>
            </a:fld>
            <a:endParaRPr lang="en-US" altLang="ja-JP"/>
          </a:p>
        </p:txBody>
      </p:sp>
    </p:spTree>
    <p:extLst>
      <p:ext uri="{BB962C8B-B14F-4D97-AF65-F5344CB8AC3E}">
        <p14:creationId xmlns:p14="http://schemas.microsoft.com/office/powerpoint/2010/main" val="1283540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6FA78A56-1B1F-47F4-BB5B-B8FE1571561D}" type="slidenum">
              <a:rPr lang="en-US" altLang="ja-JP"/>
              <a:pPr>
                <a:defRPr/>
              </a:pPr>
              <a:t>‹#›</a:t>
            </a:fld>
            <a:endParaRPr lang="en-US" altLang="ja-JP"/>
          </a:p>
        </p:txBody>
      </p:sp>
    </p:spTree>
    <p:extLst>
      <p:ext uri="{BB962C8B-B14F-4D97-AF65-F5344CB8AC3E}">
        <p14:creationId xmlns:p14="http://schemas.microsoft.com/office/powerpoint/2010/main" val="2222731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EA2CCEEB-FF01-4597-AE74-D1E187D04DC4}" type="slidenum">
              <a:rPr lang="en-US" altLang="ja-JP"/>
              <a:pPr>
                <a:defRPr/>
              </a:pPr>
              <a:t>‹#›</a:t>
            </a:fld>
            <a:endParaRPr lang="en-US" altLang="ja-JP"/>
          </a:p>
        </p:txBody>
      </p:sp>
    </p:spTree>
    <p:extLst>
      <p:ext uri="{BB962C8B-B14F-4D97-AF65-F5344CB8AC3E}">
        <p14:creationId xmlns:p14="http://schemas.microsoft.com/office/powerpoint/2010/main" val="1082630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62C70F2F-9CFD-4661-8BA6-8D36B3A8D823}" type="slidenum">
              <a:rPr lang="en-US" altLang="ja-JP"/>
              <a:pPr>
                <a:defRPr/>
              </a:pPr>
              <a:t>‹#›</a:t>
            </a:fld>
            <a:endParaRPr lang="en-US" altLang="ja-JP"/>
          </a:p>
        </p:txBody>
      </p:sp>
    </p:spTree>
    <p:extLst>
      <p:ext uri="{BB962C8B-B14F-4D97-AF65-F5344CB8AC3E}">
        <p14:creationId xmlns:p14="http://schemas.microsoft.com/office/powerpoint/2010/main" val="3845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B6A696E-C0B8-4A93-8CD5-291EDCA535B5}" type="slidenum">
              <a:rPr lang="en-US" altLang="ja-JP"/>
              <a:pPr>
                <a:defRPr/>
              </a:pPr>
              <a:t>‹#›</a:t>
            </a:fld>
            <a:endParaRPr lang="en-US" altLang="ja-JP"/>
          </a:p>
        </p:txBody>
      </p:sp>
    </p:spTree>
    <p:extLst>
      <p:ext uri="{BB962C8B-B14F-4D97-AF65-F5344CB8AC3E}">
        <p14:creationId xmlns:p14="http://schemas.microsoft.com/office/powerpoint/2010/main" val="44581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7B08626-0F45-40E0-BC6D-7B25C82BD010}" type="slidenum">
              <a:rPr lang="en-US" altLang="ja-JP"/>
              <a:pPr>
                <a:defRPr/>
              </a:pPr>
              <a:t>‹#›</a:t>
            </a:fld>
            <a:endParaRPr lang="en-US" altLang="ja-JP"/>
          </a:p>
        </p:txBody>
      </p:sp>
    </p:spTree>
    <p:extLst>
      <p:ext uri="{BB962C8B-B14F-4D97-AF65-F5344CB8AC3E}">
        <p14:creationId xmlns:p14="http://schemas.microsoft.com/office/powerpoint/2010/main" val="981893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47812"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kumimoji="0" sz="1200" smtClean="0">
                <a:latin typeface="+mj-lt"/>
              </a:defRPr>
            </a:lvl1pPr>
          </a:lstStyle>
          <a:p>
            <a:pPr>
              <a:defRPr/>
            </a:pPr>
            <a:endParaRPr lang="en-US" altLang="ja-JP"/>
          </a:p>
        </p:txBody>
      </p:sp>
      <p:sp>
        <p:nvSpPr>
          <p:cNvPr id="247813"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kumimoji="0" sz="1200" smtClean="0">
                <a:latin typeface="+mj-lt"/>
              </a:defRPr>
            </a:lvl1pPr>
          </a:lstStyle>
          <a:p>
            <a:pPr>
              <a:defRPr/>
            </a:pPr>
            <a:endParaRPr lang="en-US" altLang="ja-JP"/>
          </a:p>
        </p:txBody>
      </p:sp>
      <p:sp>
        <p:nvSpPr>
          <p:cNvPr id="247814"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200" smtClean="0">
                <a:latin typeface="+mj-lt"/>
              </a:defRPr>
            </a:lvl1pPr>
          </a:lstStyle>
          <a:p>
            <a:pPr>
              <a:defRPr/>
            </a:pPr>
            <a:fld id="{9ED63648-7B82-43BE-B665-469B7E9DDCCB}" type="slidenum">
              <a:rPr lang="en-US" altLang="ja-JP"/>
              <a:pPr>
                <a:defRPr/>
              </a:pPr>
              <a:t>‹#›</a:t>
            </a:fld>
            <a:endParaRPr lang="en-US" altLang="ja-JP"/>
          </a:p>
        </p:txBody>
      </p:sp>
      <p:sp>
        <p:nvSpPr>
          <p:cNvPr id="1031" name="Freeform 7"/>
          <p:cNvSpPr>
            <a:spLocks noChangeArrowheads="1"/>
          </p:cNvSpPr>
          <p:nvPr/>
        </p:nvSpPr>
        <p:spPr bwMode="auto">
          <a:xfrm>
            <a:off x="381000" y="228600"/>
            <a:ext cx="8229600" cy="609600"/>
          </a:xfrm>
          <a:custGeom>
            <a:avLst/>
            <a:gdLst>
              <a:gd name="T0" fmla="*/ 0 w 1000"/>
              <a:gd name="T1" fmla="*/ 609600 h 1000"/>
              <a:gd name="T2" fmla="*/ 0 w 1000"/>
              <a:gd name="T3" fmla="*/ 0 h 1000"/>
              <a:gd name="T4" fmla="*/ 82296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676"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l" rtl="0" eaLnBrk="0" fontAlgn="base" hangingPunct="0">
        <a:spcBef>
          <a:spcPct val="0"/>
        </a:spcBef>
        <a:spcAft>
          <a:spcPct val="0"/>
        </a:spcAft>
        <a:defRPr kumimoji="1" sz="4200" kern="1200">
          <a:solidFill>
            <a:schemeClr val="tx2"/>
          </a:solidFill>
          <a:latin typeface="+mj-lt"/>
          <a:ea typeface="+mj-ea"/>
          <a:cs typeface="+mj-cs"/>
        </a:defRPr>
      </a:lvl1pPr>
      <a:lvl2pPr algn="l" rtl="0" eaLnBrk="0" fontAlgn="base" hangingPunct="0">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2pPr>
      <a:lvl3pPr algn="l" rtl="0" eaLnBrk="0" fontAlgn="base" hangingPunct="0">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3pPr>
      <a:lvl4pPr algn="l" rtl="0" eaLnBrk="0" fontAlgn="base" hangingPunct="0">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4pPr>
      <a:lvl5pPr algn="l" rtl="0" eaLnBrk="0" fontAlgn="base" hangingPunct="0">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5pPr>
      <a:lvl6pPr marL="457200" algn="l" rtl="0" fontAlgn="base">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6pPr>
      <a:lvl7pPr marL="914400" algn="l" rtl="0" fontAlgn="base">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7pPr>
      <a:lvl8pPr marL="1371600" algn="l" rtl="0" fontAlgn="base">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8pPr>
      <a:lvl9pPr marL="1828800" algn="l" rtl="0" fontAlgn="base">
        <a:spcBef>
          <a:spcPct val="0"/>
        </a:spcBef>
        <a:spcAft>
          <a:spcPct val="0"/>
        </a:spcAft>
        <a:defRPr kumimoji="1" sz="4200">
          <a:solidFill>
            <a:schemeClr val="tx2"/>
          </a:solidFill>
          <a:latin typeface="Garamond" panose="02020404030301010803" pitchFamily="18"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kumimoji="1"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anose="05000000000000000000" pitchFamily="2" charset="2"/>
        <a:buChar char="q"/>
        <a:defRPr kumimoji="1"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kumimoji="1"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2"/>
        </a:buClr>
        <a:buSzPct val="70000"/>
        <a:buFont typeface="Wingdings" panose="05000000000000000000" pitchFamily="2" charset="2"/>
        <a:buChar char="q"/>
        <a:defRPr kumimoji="1"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827584" y="1524000"/>
            <a:ext cx="7992888" cy="1752600"/>
          </a:xfrm>
        </p:spPr>
        <p:txBody>
          <a:bodyPr/>
          <a:lstStyle/>
          <a:p>
            <a:pPr eaLnBrk="1" hangingPunct="1"/>
            <a:r>
              <a:rPr lang="ja-JP" altLang="en-US" dirty="0"/>
              <a:t>キャッシュの</a:t>
            </a:r>
            <a:br>
              <a:rPr lang="en-US" altLang="ja-JP" dirty="0"/>
            </a:br>
            <a:r>
              <a:rPr lang="ja-JP" altLang="en-US" dirty="0"/>
              <a:t>書き込みポリシーと仮想記憶</a:t>
            </a:r>
          </a:p>
        </p:txBody>
      </p:sp>
      <p:sp>
        <p:nvSpPr>
          <p:cNvPr id="5123" name="Rectangle 3"/>
          <p:cNvSpPr>
            <a:spLocks noGrp="1" noChangeArrowheads="1"/>
          </p:cNvSpPr>
          <p:nvPr>
            <p:ph type="subTitle" idx="1"/>
          </p:nvPr>
        </p:nvSpPr>
        <p:spPr/>
        <p:txBody>
          <a:bodyPr/>
          <a:lstStyle/>
          <a:p>
            <a:pPr eaLnBrk="1" hangingPunct="1"/>
            <a:r>
              <a:rPr lang="ja-JP" altLang="en-US"/>
              <a:t>天野英晴</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シミュレーション</a:t>
            </a:r>
          </a:p>
        </p:txBody>
      </p:sp>
      <p:sp>
        <p:nvSpPr>
          <p:cNvPr id="3" name="コンテンツ プレースホルダー 2"/>
          <p:cNvSpPr>
            <a:spLocks noGrp="1"/>
          </p:cNvSpPr>
          <p:nvPr>
            <p:ph idx="1"/>
          </p:nvPr>
        </p:nvSpPr>
        <p:spPr/>
        <p:txBody>
          <a:bodyPr/>
          <a:lstStyle/>
          <a:p>
            <a:r>
              <a:rPr kumimoji="1" lang="en-US" altLang="ja-JP" dirty="0"/>
              <a:t>c2kai/</a:t>
            </a:r>
            <a:r>
              <a:rPr kumimoji="1" lang="en-US" altLang="ja-JP" dirty="0" err="1"/>
              <a:t>wth</a:t>
            </a:r>
            <a:r>
              <a:rPr kumimoji="1" lang="ja-JP" altLang="en-US" dirty="0"/>
              <a:t>にライトスルー</a:t>
            </a:r>
            <a:endParaRPr kumimoji="1" lang="en-US" altLang="ja-JP" dirty="0"/>
          </a:p>
          <a:p>
            <a:r>
              <a:rPr lang="en-US" altLang="ja-JP" dirty="0"/>
              <a:t>c2kai/</a:t>
            </a:r>
            <a:r>
              <a:rPr lang="en-US" altLang="ja-JP" dirty="0" err="1"/>
              <a:t>wback</a:t>
            </a:r>
            <a:r>
              <a:rPr lang="ja-JP" altLang="en-US" dirty="0"/>
              <a:t>にライトバック</a:t>
            </a:r>
            <a:endParaRPr lang="en-US" altLang="ja-JP" dirty="0"/>
          </a:p>
          <a:p>
            <a:r>
              <a:rPr kumimoji="1" lang="ja-JP" altLang="en-US" dirty="0"/>
              <a:t>それぞれ</a:t>
            </a:r>
            <a:r>
              <a:rPr kumimoji="1" lang="en-US" altLang="ja-JP" dirty="0"/>
              <a:t>c</a:t>
            </a:r>
            <a:r>
              <a:rPr lang="en-US" altLang="ja-JP" dirty="0"/>
              <a:t>test.asm</a:t>
            </a:r>
            <a:r>
              <a:rPr lang="ja-JP" altLang="en-US" dirty="0"/>
              <a:t>をシミュレーションしてみよう</a:t>
            </a:r>
            <a:endParaRPr lang="en-US" altLang="ja-JP" dirty="0"/>
          </a:p>
          <a:p>
            <a:pPr lvl="1"/>
            <a:r>
              <a:rPr kumimoji="1" lang="en-US" altLang="ja-JP" dirty="0"/>
              <a:t>make</a:t>
            </a:r>
          </a:p>
          <a:p>
            <a:pPr lvl="1"/>
            <a:r>
              <a:rPr lang="en-US" altLang="ja-JP" dirty="0"/>
              <a:t>make </a:t>
            </a:r>
            <a:r>
              <a:rPr lang="en-US" altLang="ja-JP" dirty="0" err="1"/>
              <a:t>ctest</a:t>
            </a:r>
            <a:endParaRPr lang="en-US" altLang="ja-JP" dirty="0"/>
          </a:p>
          <a:p>
            <a:pPr lvl="1"/>
            <a:r>
              <a:rPr kumimoji="1" lang="en-US" altLang="ja-JP" dirty="0"/>
              <a:t>./test &gt;| </a:t>
            </a:r>
            <a:r>
              <a:rPr kumimoji="1" lang="en-US" altLang="ja-JP" dirty="0" err="1"/>
              <a:t>tmp</a:t>
            </a:r>
            <a:r>
              <a:rPr kumimoji="1" lang="en-US" altLang="ja-JP" dirty="0"/>
              <a:t>  </a:t>
            </a:r>
            <a:r>
              <a:rPr kumimoji="1" lang="ja-JP" altLang="en-US" dirty="0"/>
              <a:t>で</a:t>
            </a:r>
            <a:r>
              <a:rPr lang="ja-JP" altLang="en-US" dirty="0"/>
              <a:t>実行可能</a:t>
            </a:r>
            <a:endParaRPr kumimoji="1" lang="en-US" altLang="ja-JP" dirty="0"/>
          </a:p>
          <a:p>
            <a:r>
              <a:rPr lang="ja-JP" altLang="en-US" dirty="0"/>
              <a:t>メッセージを見やすくした</a:t>
            </a:r>
            <a:endParaRPr lang="en-US" altLang="ja-JP" dirty="0"/>
          </a:p>
          <a:p>
            <a:r>
              <a:rPr kumimoji="1" lang="ja-JP" altLang="en-US" dirty="0"/>
              <a:t>キャッシュの動きを観測しよう</a:t>
            </a:r>
          </a:p>
        </p:txBody>
      </p:sp>
    </p:spTree>
    <p:extLst>
      <p:ext uri="{BB962C8B-B14F-4D97-AF65-F5344CB8AC3E}">
        <p14:creationId xmlns:p14="http://schemas.microsoft.com/office/powerpoint/2010/main" val="2354589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ja-JP" altLang="en-US"/>
              <a:t>リプレイスポリシー</a:t>
            </a:r>
          </a:p>
        </p:txBody>
      </p:sp>
      <p:sp>
        <p:nvSpPr>
          <p:cNvPr id="39939" name="Rectangle 3"/>
          <p:cNvSpPr>
            <a:spLocks noGrp="1" noChangeArrowheads="1"/>
          </p:cNvSpPr>
          <p:nvPr>
            <p:ph type="body" idx="1"/>
          </p:nvPr>
        </p:nvSpPr>
        <p:spPr/>
        <p:txBody>
          <a:bodyPr/>
          <a:lstStyle/>
          <a:p>
            <a:pPr eaLnBrk="1" hangingPunct="1"/>
            <a:r>
              <a:rPr lang="ja-JP" altLang="en-US"/>
              <a:t>リプレイスの際、どの</a:t>
            </a:r>
            <a:r>
              <a:rPr lang="en-US" altLang="ja-JP"/>
              <a:t>Way</a:t>
            </a:r>
            <a:r>
              <a:rPr lang="ja-JP" altLang="en-US"/>
              <a:t>を選ぶか？</a:t>
            </a:r>
          </a:p>
          <a:p>
            <a:pPr lvl="1" eaLnBrk="1" hangingPunct="1"/>
            <a:r>
              <a:rPr lang="en-US" altLang="ja-JP"/>
              <a:t>Direct map</a:t>
            </a:r>
            <a:r>
              <a:rPr lang="ja-JP" altLang="en-US"/>
              <a:t>以外のキャッシュで問題になる</a:t>
            </a:r>
          </a:p>
          <a:p>
            <a:pPr eaLnBrk="1" hangingPunct="1"/>
            <a:r>
              <a:rPr lang="en-US" altLang="ja-JP"/>
              <a:t>LRU (Least Recently Used)</a:t>
            </a:r>
          </a:p>
          <a:p>
            <a:pPr lvl="1" eaLnBrk="1" hangingPunct="1"/>
            <a:r>
              <a:rPr lang="ja-JP" altLang="en-US"/>
              <a:t>最近もっとも使っていない</a:t>
            </a:r>
            <a:r>
              <a:rPr lang="en-US" altLang="ja-JP"/>
              <a:t>way</a:t>
            </a:r>
            <a:r>
              <a:rPr lang="ja-JP" altLang="en-US"/>
              <a:t>を選ぶ</a:t>
            </a:r>
          </a:p>
          <a:p>
            <a:pPr lvl="1" eaLnBrk="1" hangingPunct="1"/>
            <a:r>
              <a:rPr lang="en-US" altLang="ja-JP"/>
              <a:t>2-way</a:t>
            </a:r>
            <a:r>
              <a:rPr lang="ja-JP" altLang="en-US"/>
              <a:t>ならば簡単→ </a:t>
            </a:r>
            <a:r>
              <a:rPr lang="en-US" altLang="ja-JP"/>
              <a:t>Verilog</a:t>
            </a:r>
            <a:r>
              <a:rPr lang="ja-JP" altLang="en-US"/>
              <a:t>記述参照</a:t>
            </a:r>
          </a:p>
          <a:p>
            <a:pPr lvl="1" eaLnBrk="1" hangingPunct="1"/>
            <a:r>
              <a:rPr lang="en-US" altLang="ja-JP"/>
              <a:t>4-way</a:t>
            </a:r>
            <a:r>
              <a:rPr lang="ja-JP" altLang="en-US"/>
              <a:t>以上は結構面倒→　擬似的な</a:t>
            </a:r>
            <a:r>
              <a:rPr lang="en-US" altLang="ja-JP"/>
              <a:t>LRU</a:t>
            </a:r>
            <a:r>
              <a:rPr lang="ja-JP" altLang="en-US"/>
              <a:t>でも大体</a:t>
            </a:r>
            <a:r>
              <a:rPr lang="en-US" altLang="ja-JP"/>
              <a:t>OK</a:t>
            </a:r>
          </a:p>
          <a:p>
            <a:pPr eaLnBrk="1" hangingPunct="1"/>
            <a:r>
              <a:rPr lang="ja-JP" altLang="en-US"/>
              <a:t>他にランダム、</a:t>
            </a:r>
            <a:r>
              <a:rPr lang="en-US" altLang="ja-JP"/>
              <a:t>FIFO</a:t>
            </a:r>
            <a:r>
              <a:rPr lang="ja-JP" altLang="en-US"/>
              <a:t>などが考えられるが実際上あまり用いられない</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ja-JP" altLang="en-US"/>
              <a:t>キャッシュの性能</a:t>
            </a:r>
          </a:p>
        </p:txBody>
      </p:sp>
      <p:sp>
        <p:nvSpPr>
          <p:cNvPr id="40963" name="Rectangle 3"/>
          <p:cNvSpPr>
            <a:spLocks noGrp="1" noChangeArrowheads="1"/>
          </p:cNvSpPr>
          <p:nvPr>
            <p:ph type="body" idx="1"/>
          </p:nvPr>
        </p:nvSpPr>
        <p:spPr>
          <a:xfrm>
            <a:off x="457200" y="1341438"/>
            <a:ext cx="8291513" cy="4789487"/>
          </a:xfrm>
        </p:spPr>
        <p:txBody>
          <a:bodyPr/>
          <a:lstStyle/>
          <a:p>
            <a:pPr eaLnBrk="1" hangingPunct="1">
              <a:lnSpc>
                <a:spcPct val="80000"/>
              </a:lnSpc>
              <a:buFont typeface="Wingdings" panose="05000000000000000000" pitchFamily="2" charset="2"/>
              <a:buNone/>
            </a:pPr>
            <a:r>
              <a:rPr lang="ja-JP" altLang="en-US" sz="2100" dirty="0"/>
              <a:t>キャッシュオーバーヘッド付き</a:t>
            </a:r>
            <a:r>
              <a:rPr lang="en-US" altLang="ja-JP" sz="2100" dirty="0"/>
              <a:t>CPI(Clock cycles Per Instruction)</a:t>
            </a:r>
            <a:r>
              <a:rPr lang="ja-JP" altLang="en-US" sz="2100" dirty="0"/>
              <a:t>＝</a:t>
            </a:r>
          </a:p>
          <a:p>
            <a:pPr eaLnBrk="1" hangingPunct="1">
              <a:lnSpc>
                <a:spcPct val="80000"/>
              </a:lnSpc>
              <a:buFont typeface="Wingdings" panose="05000000000000000000" pitchFamily="2" charset="2"/>
              <a:buNone/>
            </a:pPr>
            <a:r>
              <a:rPr lang="ja-JP" altLang="en-US" sz="2100" dirty="0"/>
              <a:t>　理想の</a:t>
            </a:r>
            <a:r>
              <a:rPr lang="en-US" altLang="ja-JP" sz="2100" dirty="0"/>
              <a:t>CPI</a:t>
            </a:r>
            <a:r>
              <a:rPr lang="ja-JP" altLang="en-US" sz="2100" dirty="0"/>
              <a:t>　</a:t>
            </a:r>
            <a:r>
              <a:rPr lang="en-US" altLang="ja-JP" sz="2100" dirty="0"/>
              <a:t>+</a:t>
            </a:r>
            <a:r>
              <a:rPr lang="ja-JP" altLang="en-US" sz="2100" dirty="0"/>
              <a:t>　</a:t>
            </a:r>
          </a:p>
          <a:p>
            <a:pPr eaLnBrk="1" hangingPunct="1">
              <a:lnSpc>
                <a:spcPct val="80000"/>
              </a:lnSpc>
              <a:buFont typeface="Wingdings" panose="05000000000000000000" pitchFamily="2" charset="2"/>
              <a:buNone/>
            </a:pPr>
            <a:r>
              <a:rPr lang="ja-JP" altLang="en-US" sz="2100" dirty="0"/>
              <a:t>　　命令キャッシュのミス率</a:t>
            </a:r>
            <a:r>
              <a:rPr lang="en-US" altLang="ja-JP" sz="2100" dirty="0"/>
              <a:t>×</a:t>
            </a:r>
            <a:r>
              <a:rPr lang="ja-JP" altLang="en-US" sz="2100" dirty="0"/>
              <a:t>ミスペナルティ　＋</a:t>
            </a:r>
          </a:p>
          <a:p>
            <a:pPr eaLnBrk="1" hangingPunct="1">
              <a:lnSpc>
                <a:spcPct val="80000"/>
              </a:lnSpc>
              <a:buFont typeface="Wingdings" panose="05000000000000000000" pitchFamily="2" charset="2"/>
              <a:buNone/>
            </a:pPr>
            <a:r>
              <a:rPr lang="ja-JP" altLang="en-US" sz="2100" dirty="0"/>
              <a:t>　　データキャッシュの読み出しミス率</a:t>
            </a:r>
            <a:r>
              <a:rPr lang="en-US" altLang="ja-JP" sz="2100" dirty="0"/>
              <a:t>×</a:t>
            </a:r>
            <a:r>
              <a:rPr lang="ja-JP" altLang="en-US" sz="2100" dirty="0"/>
              <a:t>読み出し命令の生起確率</a:t>
            </a:r>
            <a:r>
              <a:rPr lang="en-US" altLang="ja-JP" sz="2100" dirty="0"/>
              <a:t>×</a:t>
            </a:r>
            <a:r>
              <a:rPr lang="ja-JP" altLang="en-US" sz="2100" dirty="0"/>
              <a:t>ミスペナルティ</a:t>
            </a:r>
          </a:p>
          <a:p>
            <a:pPr eaLnBrk="1" hangingPunct="1">
              <a:lnSpc>
                <a:spcPct val="80000"/>
              </a:lnSpc>
            </a:pPr>
            <a:r>
              <a:rPr lang="ja-JP" altLang="en-US" sz="2100" dirty="0"/>
              <a:t>この式の問題点</a:t>
            </a:r>
          </a:p>
          <a:p>
            <a:pPr lvl="1" eaLnBrk="1" hangingPunct="1">
              <a:lnSpc>
                <a:spcPct val="80000"/>
              </a:lnSpc>
            </a:pPr>
            <a:r>
              <a:rPr lang="ja-JP" altLang="en-US" sz="2000" dirty="0"/>
              <a:t>ミスペナルティは書き戻しを伴うかどうかで違ってくる（</a:t>
            </a:r>
            <a:r>
              <a:rPr lang="en-US" altLang="ja-JP" sz="2000" dirty="0"/>
              <a:t>Write Back)</a:t>
            </a:r>
          </a:p>
          <a:p>
            <a:pPr lvl="1" eaLnBrk="1" hangingPunct="1">
              <a:lnSpc>
                <a:spcPct val="80000"/>
              </a:lnSpc>
            </a:pPr>
            <a:r>
              <a:rPr lang="ja-JP" altLang="en-US" sz="2000" dirty="0"/>
              <a:t>ライトバッファの容量、連続書き込み回数によっては書き込みミスでも</a:t>
            </a:r>
            <a:r>
              <a:rPr lang="en-US" altLang="ja-JP" sz="2000" dirty="0"/>
              <a:t>CPU</a:t>
            </a:r>
            <a:r>
              <a:rPr lang="ja-JP" altLang="en-US" sz="2000" dirty="0"/>
              <a:t>は停止する</a:t>
            </a:r>
          </a:p>
          <a:p>
            <a:pPr lvl="1" eaLnBrk="1" hangingPunct="1">
              <a:lnSpc>
                <a:spcPct val="80000"/>
              </a:lnSpc>
            </a:pPr>
            <a:r>
              <a:rPr lang="ja-JP" altLang="en-US" sz="2000" dirty="0"/>
              <a:t>書き込み直後に読み出しをするとキャッシュが対応できないでペナルティが増えることもある→ノンブロッキングキャッシュ</a:t>
            </a:r>
          </a:p>
          <a:p>
            <a:pPr lvl="1" eaLnBrk="1" hangingPunct="1">
              <a:lnSpc>
                <a:spcPct val="80000"/>
              </a:lnSpc>
            </a:pPr>
            <a:r>
              <a:rPr lang="ja-JP" altLang="en-US" sz="2000" dirty="0"/>
              <a:t>実際は階層化されているのでそれぞれの階層を考えないといけない</a:t>
            </a:r>
          </a:p>
          <a:p>
            <a:pPr lvl="1" eaLnBrk="1" hangingPunct="1">
              <a:lnSpc>
                <a:spcPct val="80000"/>
              </a:lnSpc>
            </a:pPr>
            <a:r>
              <a:rPr lang="ja-JP" altLang="en-US" sz="2000" dirty="0"/>
              <a:t>プロセッサが</a:t>
            </a:r>
            <a:r>
              <a:rPr lang="en-US" altLang="ja-JP" sz="2000" dirty="0"/>
              <a:t>Out-of-order</a:t>
            </a:r>
            <a:r>
              <a:rPr lang="ja-JP" altLang="en-US" sz="2000" dirty="0"/>
              <a:t>実行可能ならば読み出し時にストールしないかもしれない（この話は</a:t>
            </a:r>
            <a:r>
              <a:rPr lang="en-US" altLang="ja-JP" sz="2000" dirty="0"/>
              <a:t>3</a:t>
            </a:r>
            <a:r>
              <a:rPr lang="ja-JP" altLang="en-US" sz="2000" dirty="0"/>
              <a:t>年生で）</a:t>
            </a:r>
          </a:p>
          <a:p>
            <a:pPr eaLnBrk="1" hangingPunct="1">
              <a:lnSpc>
                <a:spcPct val="80000"/>
              </a:lnSpc>
            </a:pPr>
            <a:r>
              <a:rPr lang="ja-JP" altLang="en-US" sz="2100" dirty="0"/>
              <a:t>ちゃんと評価するにはシミュレータを使うしかない</a:t>
            </a:r>
            <a:r>
              <a:rPr lang="ja-JP" altLang="en-US" sz="2100" dirty="0" err="1"/>
              <a:t>、、、、</a:t>
            </a:r>
            <a:endParaRPr lang="ja-JP" altLang="en-US" sz="2100" dirty="0"/>
          </a:p>
          <a:p>
            <a:pPr lvl="1" eaLnBrk="1" hangingPunct="1">
              <a:lnSpc>
                <a:spcPct val="80000"/>
              </a:lnSpc>
            </a:pPr>
            <a:endParaRPr lang="en-US" altLang="ja-JP"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ja-JP" altLang="en-US"/>
              <a:t>ミスの原因：３つの</a:t>
            </a:r>
            <a:r>
              <a:rPr lang="en-US" altLang="ja-JP"/>
              <a:t>C</a:t>
            </a:r>
          </a:p>
        </p:txBody>
      </p:sp>
      <p:sp>
        <p:nvSpPr>
          <p:cNvPr id="41987" name="Rectangle 3"/>
          <p:cNvSpPr>
            <a:spLocks noGrp="1" noChangeArrowheads="1"/>
          </p:cNvSpPr>
          <p:nvPr>
            <p:ph type="body" idx="1"/>
          </p:nvPr>
        </p:nvSpPr>
        <p:spPr>
          <a:xfrm>
            <a:off x="323850" y="1341438"/>
            <a:ext cx="8362950" cy="4530725"/>
          </a:xfrm>
        </p:spPr>
        <p:txBody>
          <a:bodyPr/>
          <a:lstStyle/>
          <a:p>
            <a:pPr eaLnBrk="1" hangingPunct="1"/>
            <a:r>
              <a:rPr lang="en-US" altLang="ja-JP" dirty="0"/>
              <a:t>Capacity Miss</a:t>
            </a:r>
            <a:r>
              <a:rPr lang="ja-JP" altLang="en-US" dirty="0"/>
              <a:t>：容量ミス</a:t>
            </a:r>
          </a:p>
          <a:p>
            <a:pPr lvl="1" eaLnBrk="1" hangingPunct="1"/>
            <a:r>
              <a:rPr lang="ja-JP" altLang="en-US" dirty="0"/>
              <a:t>絶対的な容量不足により起きる</a:t>
            </a:r>
          </a:p>
          <a:p>
            <a:pPr eaLnBrk="1" hangingPunct="1"/>
            <a:r>
              <a:rPr lang="en-US" altLang="ja-JP" dirty="0"/>
              <a:t>Conflict Miss:</a:t>
            </a:r>
            <a:r>
              <a:rPr lang="ja-JP" altLang="en-US" dirty="0"/>
              <a:t>競合（衝突）ミス</a:t>
            </a:r>
          </a:p>
          <a:p>
            <a:pPr lvl="1" eaLnBrk="1" hangingPunct="1"/>
            <a:r>
              <a:rPr lang="ja-JP" altLang="en-US" dirty="0"/>
              <a:t>容量に余裕があっても、</a:t>
            </a:r>
            <a:r>
              <a:rPr lang="en-US" altLang="ja-JP" dirty="0"/>
              <a:t>index</a:t>
            </a:r>
            <a:r>
              <a:rPr lang="ja-JP" altLang="en-US" dirty="0"/>
              <a:t>が衝突することで、格納することができなくなる</a:t>
            </a:r>
          </a:p>
          <a:p>
            <a:pPr eaLnBrk="1" hangingPunct="1"/>
            <a:r>
              <a:rPr lang="en-US" altLang="ja-JP" dirty="0"/>
              <a:t>Compulsory Miss (Cold Start Miss) </a:t>
            </a:r>
            <a:r>
              <a:rPr lang="ja-JP" altLang="en-US" dirty="0"/>
              <a:t>初期化ミス</a:t>
            </a:r>
          </a:p>
          <a:p>
            <a:pPr lvl="1" eaLnBrk="1" hangingPunct="1"/>
            <a:r>
              <a:rPr lang="ja-JP" altLang="en-US" dirty="0"/>
              <a:t>スタート時、プロセス切り替え時に最初にキャッシュにブロックを持ってくるためのミス。避けることができない</a:t>
            </a:r>
          </a:p>
        </p:txBody>
      </p:sp>
    </p:spTree>
    <p:extLst>
      <p:ext uri="{BB962C8B-B14F-4D97-AF65-F5344CB8AC3E}">
        <p14:creationId xmlns:p14="http://schemas.microsoft.com/office/powerpoint/2010/main" val="3838267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cmis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315913"/>
            <a:ext cx="6518275" cy="773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1" name="Text Box 3"/>
          <p:cNvSpPr txBox="1">
            <a:spLocks noChangeArrowheads="1"/>
          </p:cNvSpPr>
          <p:nvPr/>
        </p:nvSpPr>
        <p:spPr bwMode="auto">
          <a:xfrm>
            <a:off x="6948488" y="2349500"/>
            <a:ext cx="1958975" cy="201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キャッシュサイズと</a:t>
            </a:r>
          </a:p>
          <a:p>
            <a:pPr eaLnBrk="1" hangingPunct="1"/>
            <a:r>
              <a:rPr lang="ja-JP" altLang="en-US"/>
              <a:t>それぞれもミスの</a:t>
            </a:r>
          </a:p>
          <a:p>
            <a:pPr eaLnBrk="1" hangingPunct="1"/>
            <a:r>
              <a:rPr lang="ja-JP" altLang="en-US"/>
              <a:t>割合</a:t>
            </a:r>
          </a:p>
          <a:p>
            <a:pPr eaLnBrk="1" hangingPunct="1"/>
            <a:r>
              <a:rPr lang="en-US" altLang="ja-JP"/>
              <a:t>Hennessy &amp; </a:t>
            </a:r>
          </a:p>
          <a:p>
            <a:pPr eaLnBrk="1" hangingPunct="1"/>
            <a:r>
              <a:rPr lang="en-US" altLang="ja-JP"/>
              <a:t>Patterson</a:t>
            </a:r>
          </a:p>
          <a:p>
            <a:pPr eaLnBrk="1" hangingPunct="1"/>
            <a:r>
              <a:rPr lang="en-US" altLang="ja-JP"/>
              <a:t>Computer </a:t>
            </a:r>
          </a:p>
          <a:p>
            <a:pPr eaLnBrk="1" hangingPunct="1"/>
            <a:r>
              <a:rPr lang="en-US" altLang="ja-JP"/>
              <a:t>Architecture</a:t>
            </a:r>
            <a:r>
              <a:rPr lang="ja-JP" altLang="en-US"/>
              <a:t>より</a:t>
            </a:r>
          </a:p>
        </p:txBody>
      </p:sp>
    </p:spTree>
    <p:extLst>
      <p:ext uri="{BB962C8B-B14F-4D97-AF65-F5344CB8AC3E}">
        <p14:creationId xmlns:p14="http://schemas.microsoft.com/office/powerpoint/2010/main" val="19477527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ja-JP" altLang="en-US" dirty="0"/>
              <a:t>キャッシュの基本的なパラメータ</a:t>
            </a:r>
          </a:p>
        </p:txBody>
      </p:sp>
      <p:sp>
        <p:nvSpPr>
          <p:cNvPr id="44035" name="Rectangle 3"/>
          <p:cNvSpPr>
            <a:spLocks noGrp="1" noChangeArrowheads="1"/>
          </p:cNvSpPr>
          <p:nvPr>
            <p:ph type="body" idx="1"/>
          </p:nvPr>
        </p:nvSpPr>
        <p:spPr>
          <a:xfrm>
            <a:off x="457200" y="1341438"/>
            <a:ext cx="8229600" cy="4708525"/>
          </a:xfrm>
        </p:spPr>
        <p:txBody>
          <a:bodyPr/>
          <a:lstStyle/>
          <a:p>
            <a:pPr eaLnBrk="1" hangingPunct="1">
              <a:lnSpc>
                <a:spcPct val="90000"/>
              </a:lnSpc>
            </a:pPr>
            <a:r>
              <a:rPr lang="ja-JP" altLang="en-US" sz="2100" dirty="0"/>
              <a:t>容量を増やす</a:t>
            </a:r>
          </a:p>
          <a:p>
            <a:pPr lvl="1" eaLnBrk="1" hangingPunct="1">
              <a:lnSpc>
                <a:spcPct val="90000"/>
              </a:lnSpc>
              <a:buFont typeface="Wingdings" panose="05000000000000000000" pitchFamily="2" charset="2"/>
              <a:buNone/>
            </a:pPr>
            <a:r>
              <a:rPr lang="ja-JP" altLang="en-US" sz="2000" dirty="0"/>
              <a:t>〇容量ミスはもちろん減る。競合（衝突）ミスも減る。</a:t>
            </a:r>
          </a:p>
          <a:p>
            <a:pPr lvl="1" eaLnBrk="1" hangingPunct="1">
              <a:lnSpc>
                <a:spcPct val="90000"/>
              </a:lnSpc>
              <a:buFont typeface="Wingdings" panose="05000000000000000000" pitchFamily="2" charset="2"/>
              <a:buNone/>
            </a:pPr>
            <a:r>
              <a:rPr lang="en-US" altLang="ja-JP" sz="2000" dirty="0"/>
              <a:t>×</a:t>
            </a:r>
            <a:r>
              <a:rPr lang="ja-JP" altLang="en-US" sz="2000" dirty="0"/>
              <a:t>コストが大きくなる。ヒット時間が増える。チップ（ボード）に載らない</a:t>
            </a:r>
          </a:p>
          <a:p>
            <a:pPr eaLnBrk="1" hangingPunct="1">
              <a:lnSpc>
                <a:spcPct val="90000"/>
              </a:lnSpc>
            </a:pPr>
            <a:r>
              <a:rPr lang="en-US" altLang="ja-JP" sz="2100" dirty="0"/>
              <a:t>Way</a:t>
            </a:r>
            <a:r>
              <a:rPr lang="ja-JP" altLang="en-US" sz="2100" dirty="0"/>
              <a:t>数を増やす</a:t>
            </a:r>
          </a:p>
          <a:p>
            <a:pPr lvl="1" eaLnBrk="1" hangingPunct="1">
              <a:lnSpc>
                <a:spcPct val="90000"/>
              </a:lnSpc>
              <a:buFont typeface="Wingdings" panose="05000000000000000000" pitchFamily="2" charset="2"/>
              <a:buNone/>
            </a:pPr>
            <a:r>
              <a:rPr lang="ja-JP" altLang="en-US" sz="2000" dirty="0"/>
              <a:t>〇競合（衝突）ミスが減る</a:t>
            </a:r>
          </a:p>
          <a:p>
            <a:pPr lvl="2" eaLnBrk="1" hangingPunct="1">
              <a:lnSpc>
                <a:spcPct val="90000"/>
              </a:lnSpc>
              <a:buFont typeface="Wingdings" panose="05000000000000000000" pitchFamily="2" charset="2"/>
              <a:buNone/>
            </a:pPr>
            <a:r>
              <a:rPr lang="ja-JP" altLang="en-US" sz="1800" dirty="0"/>
              <a:t>キャッシュ容量が小さいと効果的、</a:t>
            </a:r>
            <a:r>
              <a:rPr lang="en-US" altLang="ja-JP" sz="1800" dirty="0"/>
              <a:t>2Way</a:t>
            </a:r>
            <a:r>
              <a:rPr lang="ja-JP" altLang="en-US" sz="1800" dirty="0"/>
              <a:t>は、</a:t>
            </a:r>
            <a:r>
              <a:rPr lang="en-US" altLang="ja-JP" sz="1800" dirty="0"/>
              <a:t>2</a:t>
            </a:r>
            <a:r>
              <a:rPr lang="ja-JP" altLang="en-US" sz="1800" dirty="0"/>
              <a:t>倍の大きさの</a:t>
            </a:r>
            <a:r>
              <a:rPr lang="en-US" altLang="ja-JP" sz="1800" dirty="0"/>
              <a:t>Direct Map</a:t>
            </a:r>
            <a:r>
              <a:rPr lang="ja-JP" altLang="en-US" sz="1800" dirty="0"/>
              <a:t>と同じ位のミス率になる</a:t>
            </a:r>
          </a:p>
          <a:p>
            <a:pPr lvl="2" eaLnBrk="1" hangingPunct="1">
              <a:lnSpc>
                <a:spcPct val="90000"/>
              </a:lnSpc>
              <a:buFont typeface="Wingdings" panose="05000000000000000000" pitchFamily="2" charset="2"/>
              <a:buNone/>
            </a:pPr>
            <a:r>
              <a:rPr lang="ja-JP" altLang="en-US" sz="1800" dirty="0"/>
              <a:t>キャッシュ容量が大きい場合、残った不運な競合（衝突）ミスを減らす効果がある</a:t>
            </a:r>
          </a:p>
          <a:p>
            <a:pPr lvl="1" eaLnBrk="1" hangingPunct="1">
              <a:lnSpc>
                <a:spcPct val="90000"/>
              </a:lnSpc>
              <a:buFont typeface="Wingdings" panose="05000000000000000000" pitchFamily="2" charset="2"/>
              <a:buNone/>
            </a:pPr>
            <a:r>
              <a:rPr lang="en-US" altLang="ja-JP" sz="2000" dirty="0"/>
              <a:t>×</a:t>
            </a:r>
            <a:r>
              <a:rPr lang="ja-JP" altLang="en-US" sz="2000" dirty="0"/>
              <a:t>コストが大きくなる。ヒット時間が増える。</a:t>
            </a:r>
            <a:r>
              <a:rPr lang="en-US" altLang="ja-JP" sz="2000" dirty="0"/>
              <a:t>4</a:t>
            </a:r>
            <a:r>
              <a:rPr lang="ja-JP" altLang="en-US" sz="2000" dirty="0"/>
              <a:t>以上はあまり効果がない。</a:t>
            </a:r>
          </a:p>
          <a:p>
            <a:pPr eaLnBrk="1" hangingPunct="1">
              <a:lnSpc>
                <a:spcPct val="90000"/>
              </a:lnSpc>
            </a:pPr>
            <a:r>
              <a:rPr lang="ja-JP" altLang="en-US" sz="2100" dirty="0"/>
              <a:t>ブロックサイズを大きくする</a:t>
            </a:r>
          </a:p>
          <a:p>
            <a:pPr lvl="1" eaLnBrk="1" hangingPunct="1">
              <a:lnSpc>
                <a:spcPct val="90000"/>
              </a:lnSpc>
              <a:buFont typeface="Wingdings" panose="05000000000000000000" pitchFamily="2" charset="2"/>
              <a:buNone/>
            </a:pPr>
            <a:r>
              <a:rPr lang="ja-JP" altLang="en-US" sz="2000" dirty="0"/>
              <a:t>　〇局所性によりミスが減る。</a:t>
            </a:r>
          </a:p>
          <a:p>
            <a:pPr lvl="1" eaLnBrk="1" hangingPunct="1">
              <a:lnSpc>
                <a:spcPct val="90000"/>
              </a:lnSpc>
              <a:buFont typeface="Wingdings" panose="05000000000000000000" pitchFamily="2" charset="2"/>
              <a:buNone/>
            </a:pPr>
            <a:r>
              <a:rPr lang="ja-JP" altLang="en-US" sz="2000" dirty="0"/>
              <a:t>　</a:t>
            </a:r>
            <a:r>
              <a:rPr lang="en-US" altLang="ja-JP" sz="2000" dirty="0"/>
              <a:t>×</a:t>
            </a:r>
            <a:r>
              <a:rPr lang="ja-JP" altLang="en-US" sz="2000" dirty="0"/>
              <a:t>ミスペナルテイが増える。（ブロックサイズに比例はしないが</a:t>
            </a:r>
            <a:r>
              <a:rPr lang="ja-JP" altLang="en-US" sz="2000" dirty="0" err="1"/>
              <a:t>、、</a:t>
            </a:r>
            <a:r>
              <a:rPr lang="ja-JP" altLang="en-US" sz="2000" dirty="0"/>
              <a:t>）</a:t>
            </a:r>
          </a:p>
          <a:p>
            <a:pPr lvl="1" eaLnBrk="1" hangingPunct="1">
              <a:lnSpc>
                <a:spcPct val="90000"/>
              </a:lnSpc>
              <a:buFont typeface="Wingdings" panose="05000000000000000000" pitchFamily="2" charset="2"/>
              <a:buNone/>
            </a:pPr>
            <a:r>
              <a:rPr lang="ja-JP" altLang="en-US" sz="2000" dirty="0"/>
              <a:t>　　　キャッシュ容量が小さいと衝突ミスが増える</a:t>
            </a:r>
          </a:p>
          <a:p>
            <a:pPr lvl="1" eaLnBrk="1" hangingPunct="1">
              <a:lnSpc>
                <a:spcPct val="90000"/>
              </a:lnSpc>
              <a:buFont typeface="Wingdings" panose="05000000000000000000" pitchFamily="2" charset="2"/>
              <a:buNone/>
            </a:pPr>
            <a:r>
              <a:rPr lang="ja-JP" altLang="en-US" sz="2000" dirty="0"/>
              <a:t>容量に応じて適切なブロックサイズを選ぶ。</a:t>
            </a:r>
            <a:r>
              <a:rPr lang="en-US" altLang="ja-JP" sz="2000" dirty="0"/>
              <a:t>32byte-128byte</a:t>
            </a:r>
          </a:p>
        </p:txBody>
      </p:sp>
    </p:spTree>
    <p:extLst>
      <p:ext uri="{BB962C8B-B14F-4D97-AF65-F5344CB8AC3E}">
        <p14:creationId xmlns:p14="http://schemas.microsoft.com/office/powerpoint/2010/main" val="888682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endParaRPr lang="ja-JP" altLang="ja-JP"/>
          </a:p>
        </p:txBody>
      </p:sp>
      <p:sp>
        <p:nvSpPr>
          <p:cNvPr id="45059" name="Rectangle 3"/>
          <p:cNvSpPr>
            <a:spLocks noGrp="1" noChangeArrowheads="1"/>
          </p:cNvSpPr>
          <p:nvPr>
            <p:ph type="body" idx="1"/>
          </p:nvPr>
        </p:nvSpPr>
        <p:spPr/>
        <p:txBody>
          <a:bodyPr/>
          <a:lstStyle/>
          <a:p>
            <a:pPr eaLnBrk="1" hangingPunct="1"/>
            <a:endParaRPr lang="ja-JP" altLang="ja-JP"/>
          </a:p>
        </p:txBody>
      </p:sp>
      <p:pic>
        <p:nvPicPr>
          <p:cNvPr id="45060" name="Picture 4" descr="csiz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388" y="-604838"/>
            <a:ext cx="9039225" cy="80676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1" name="Text Box 5"/>
          <p:cNvSpPr txBox="1">
            <a:spLocks noChangeArrowheads="1"/>
          </p:cNvSpPr>
          <p:nvPr/>
        </p:nvSpPr>
        <p:spPr bwMode="auto">
          <a:xfrm>
            <a:off x="34925" y="188913"/>
            <a:ext cx="1770063"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ブロックサイズと</a:t>
            </a:r>
          </a:p>
          <a:p>
            <a:pPr eaLnBrk="1" hangingPunct="1"/>
            <a:r>
              <a:rPr lang="ja-JP" altLang="en-US"/>
              <a:t>ミスの割合</a:t>
            </a:r>
          </a:p>
          <a:p>
            <a:pPr eaLnBrk="1" hangingPunct="1"/>
            <a:r>
              <a:rPr lang="en-US" altLang="ja-JP"/>
              <a:t>Hennessy &amp; </a:t>
            </a:r>
          </a:p>
          <a:p>
            <a:pPr eaLnBrk="1" hangingPunct="1"/>
            <a:r>
              <a:rPr lang="en-US" altLang="ja-JP"/>
              <a:t>Patterson</a:t>
            </a:r>
          </a:p>
          <a:p>
            <a:pPr eaLnBrk="1" hangingPunct="1"/>
            <a:r>
              <a:rPr lang="en-US" altLang="ja-JP"/>
              <a:t>Computer </a:t>
            </a:r>
          </a:p>
          <a:p>
            <a:pPr eaLnBrk="1" hangingPunct="1"/>
            <a:r>
              <a:rPr lang="en-US" altLang="ja-JP"/>
              <a:t>Architecture</a:t>
            </a:r>
            <a:r>
              <a:rPr lang="ja-JP" altLang="en-US"/>
              <a:t>より</a:t>
            </a:r>
          </a:p>
        </p:txBody>
      </p:sp>
    </p:spTree>
    <p:extLst>
      <p:ext uri="{BB962C8B-B14F-4D97-AF65-F5344CB8AC3E}">
        <p14:creationId xmlns:p14="http://schemas.microsoft.com/office/powerpoint/2010/main" val="2386412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endParaRPr lang="ja-JP" altLang="ja-JP"/>
          </a:p>
        </p:txBody>
      </p:sp>
      <p:sp>
        <p:nvSpPr>
          <p:cNvPr id="46083" name="Rectangle 3"/>
          <p:cNvSpPr>
            <a:spLocks noGrp="1" noChangeArrowheads="1"/>
          </p:cNvSpPr>
          <p:nvPr>
            <p:ph type="body" idx="1"/>
          </p:nvPr>
        </p:nvSpPr>
        <p:spPr/>
        <p:txBody>
          <a:bodyPr/>
          <a:lstStyle/>
          <a:p>
            <a:pPr eaLnBrk="1" hangingPunct="1"/>
            <a:endParaRPr lang="ja-JP" altLang="ja-JP"/>
          </a:p>
        </p:txBody>
      </p:sp>
      <p:pic>
        <p:nvPicPr>
          <p:cNvPr id="46084" name="Picture 4" descr="tab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388" y="0"/>
            <a:ext cx="9144000" cy="579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5" name="Text Box 5"/>
          <p:cNvSpPr txBox="1">
            <a:spLocks noChangeArrowheads="1"/>
          </p:cNvSpPr>
          <p:nvPr/>
        </p:nvSpPr>
        <p:spPr bwMode="auto">
          <a:xfrm>
            <a:off x="468313" y="3141663"/>
            <a:ext cx="1903412"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ブロックサイズと</a:t>
            </a:r>
          </a:p>
          <a:p>
            <a:pPr eaLnBrk="1" hangingPunct="1"/>
            <a:r>
              <a:rPr lang="ja-JP" altLang="en-US"/>
              <a:t>平均アクセス時間</a:t>
            </a:r>
          </a:p>
          <a:p>
            <a:pPr eaLnBrk="1" hangingPunct="1"/>
            <a:r>
              <a:rPr lang="en-US" altLang="ja-JP"/>
              <a:t>Hennessy &amp; </a:t>
            </a:r>
          </a:p>
          <a:p>
            <a:pPr eaLnBrk="1" hangingPunct="1"/>
            <a:r>
              <a:rPr lang="en-US" altLang="ja-JP"/>
              <a:t>Patterson</a:t>
            </a:r>
          </a:p>
          <a:p>
            <a:pPr eaLnBrk="1" hangingPunct="1"/>
            <a:r>
              <a:rPr lang="en-US" altLang="ja-JP"/>
              <a:t>Computer </a:t>
            </a:r>
          </a:p>
          <a:p>
            <a:pPr eaLnBrk="1" hangingPunct="1"/>
            <a:r>
              <a:rPr lang="en-US" altLang="ja-JP"/>
              <a:t>Architecture</a:t>
            </a:r>
            <a:r>
              <a:rPr lang="ja-JP" altLang="en-US"/>
              <a:t>より</a:t>
            </a:r>
          </a:p>
        </p:txBody>
      </p:sp>
    </p:spTree>
    <p:extLst>
      <p:ext uri="{BB962C8B-B14F-4D97-AF65-F5344CB8AC3E}">
        <p14:creationId xmlns:p14="http://schemas.microsoft.com/office/powerpoint/2010/main" val="2709734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188640"/>
            <a:ext cx="8229600" cy="1139825"/>
          </a:xfrm>
        </p:spPr>
        <p:txBody>
          <a:bodyPr/>
          <a:lstStyle/>
          <a:p>
            <a:pPr eaLnBrk="1" hangingPunct="1"/>
            <a:r>
              <a:rPr lang="ja-JP" altLang="en-US" dirty="0"/>
              <a:t>キャッシュの性能向上法</a:t>
            </a:r>
          </a:p>
        </p:txBody>
      </p:sp>
      <p:sp>
        <p:nvSpPr>
          <p:cNvPr id="47107" name="Rectangle 3"/>
          <p:cNvSpPr>
            <a:spLocks noGrp="1" noChangeArrowheads="1"/>
          </p:cNvSpPr>
          <p:nvPr>
            <p:ph type="body" idx="1"/>
          </p:nvPr>
        </p:nvSpPr>
        <p:spPr>
          <a:xfrm>
            <a:off x="611560" y="1124744"/>
            <a:ext cx="8229600" cy="4530725"/>
          </a:xfrm>
        </p:spPr>
        <p:txBody>
          <a:bodyPr/>
          <a:lstStyle/>
          <a:p>
            <a:pPr eaLnBrk="1" hangingPunct="1"/>
            <a:r>
              <a:rPr lang="ja-JP" altLang="en-US" dirty="0"/>
              <a:t>マルチレベルキャッシュ（階層キャッシュ）</a:t>
            </a:r>
          </a:p>
          <a:p>
            <a:pPr lvl="1" eaLnBrk="1" hangingPunct="1"/>
            <a:r>
              <a:rPr lang="en-US" altLang="ja-JP" dirty="0"/>
              <a:t>CPU</a:t>
            </a:r>
            <a:r>
              <a:rPr lang="ja-JP" altLang="en-US" dirty="0"/>
              <a:t>－</a:t>
            </a:r>
            <a:r>
              <a:rPr lang="en-US" altLang="ja-JP" dirty="0"/>
              <a:t>Memory</a:t>
            </a:r>
            <a:r>
              <a:rPr lang="ja-JP" altLang="en-US" dirty="0"/>
              <a:t>間に複数のキャッシュを設ける</a:t>
            </a:r>
          </a:p>
          <a:p>
            <a:pPr eaLnBrk="1" hangingPunct="1"/>
            <a:r>
              <a:rPr lang="ja-JP" altLang="en-US" dirty="0"/>
              <a:t>ノンブロッキングキャッシュ</a:t>
            </a:r>
          </a:p>
          <a:p>
            <a:pPr lvl="1" eaLnBrk="1" hangingPunct="1"/>
            <a:r>
              <a:rPr lang="ja-JP" altLang="en-US" dirty="0"/>
              <a:t>ミス処理の間にも次のアクセスを受け付ける</a:t>
            </a:r>
          </a:p>
          <a:p>
            <a:pPr eaLnBrk="1" hangingPunct="1"/>
            <a:r>
              <a:rPr lang="en-US" altLang="ja-JP" dirty="0"/>
              <a:t>Critical Word First</a:t>
            </a:r>
            <a:r>
              <a:rPr lang="ja-JP" altLang="en-US" dirty="0"/>
              <a:t>と</a:t>
            </a:r>
            <a:r>
              <a:rPr lang="en-US" altLang="ja-JP" dirty="0"/>
              <a:t>Early Restart</a:t>
            </a:r>
          </a:p>
          <a:p>
            <a:pPr lvl="1" eaLnBrk="1" hangingPunct="1"/>
            <a:r>
              <a:rPr lang="en-US" altLang="ja-JP" dirty="0"/>
              <a:t>CPU</a:t>
            </a:r>
            <a:r>
              <a:rPr lang="ja-JP" altLang="en-US" dirty="0"/>
              <a:t>に対して可能な限り早くアクセスされたデータ（命令）を渡す</a:t>
            </a:r>
            <a:endParaRPr lang="en-US" altLang="ja-JP" dirty="0"/>
          </a:p>
          <a:p>
            <a:pPr eaLnBrk="1" hangingPunct="1"/>
            <a:r>
              <a:rPr lang="ja-JP" altLang="en-US" dirty="0"/>
              <a:t>プリフェッチ</a:t>
            </a:r>
            <a:endParaRPr lang="en-US" altLang="ja-JP" dirty="0"/>
          </a:p>
          <a:p>
            <a:pPr lvl="1" eaLnBrk="1" hangingPunct="1"/>
            <a:r>
              <a:rPr lang="ja-JP" altLang="en-US" dirty="0"/>
              <a:t>あらかじめ早めにキャッシュへの要求を出しておく</a:t>
            </a:r>
            <a:endParaRPr lang="en-US" altLang="ja-JP" dirty="0"/>
          </a:p>
          <a:p>
            <a:pPr eaLnBrk="1" hangingPunct="1"/>
            <a:r>
              <a:rPr lang="ja-JP" altLang="en-US" dirty="0"/>
              <a:t>コンパイラによる最適化</a:t>
            </a:r>
            <a:endParaRPr lang="en-US" altLang="ja-JP" dirty="0"/>
          </a:p>
          <a:p>
            <a:pPr lvl="1" eaLnBrk="1" hangingPunct="1"/>
            <a:r>
              <a:rPr lang="ja-JP" altLang="en-US" dirty="0"/>
              <a:t>キャッシュに入るようにデータ構造を変換</a:t>
            </a:r>
          </a:p>
          <a:p>
            <a:pPr eaLnBrk="1" hangingPunct="1"/>
            <a:endParaRPr lang="en-US" altLang="ja-JP"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Line 2"/>
          <p:cNvSpPr>
            <a:spLocks noChangeShapeType="1"/>
          </p:cNvSpPr>
          <p:nvPr/>
        </p:nvSpPr>
        <p:spPr bwMode="auto">
          <a:xfrm>
            <a:off x="4211638" y="1052513"/>
            <a:ext cx="0" cy="3816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131" name="Oval 3"/>
          <p:cNvSpPr>
            <a:spLocks noChangeArrowheads="1"/>
          </p:cNvSpPr>
          <p:nvPr/>
        </p:nvSpPr>
        <p:spPr bwMode="auto">
          <a:xfrm>
            <a:off x="3708400" y="404813"/>
            <a:ext cx="935038" cy="6477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CPU </a:t>
            </a:r>
          </a:p>
        </p:txBody>
      </p:sp>
      <p:sp>
        <p:nvSpPr>
          <p:cNvPr id="48132" name="Rectangle 4"/>
          <p:cNvSpPr>
            <a:spLocks noChangeArrowheads="1"/>
          </p:cNvSpPr>
          <p:nvPr/>
        </p:nvSpPr>
        <p:spPr bwMode="auto">
          <a:xfrm>
            <a:off x="3635375" y="1412875"/>
            <a:ext cx="1441450" cy="4318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L1</a:t>
            </a:r>
            <a:r>
              <a:rPr lang="ja-JP" altLang="en-US"/>
              <a:t>キャッシュ</a:t>
            </a:r>
          </a:p>
        </p:txBody>
      </p:sp>
      <p:sp>
        <p:nvSpPr>
          <p:cNvPr id="48133" name="Rectangle 5"/>
          <p:cNvSpPr>
            <a:spLocks noChangeArrowheads="1"/>
          </p:cNvSpPr>
          <p:nvPr/>
        </p:nvSpPr>
        <p:spPr bwMode="auto">
          <a:xfrm>
            <a:off x="3348038" y="2133600"/>
            <a:ext cx="1944687" cy="6477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L2</a:t>
            </a:r>
            <a:r>
              <a:rPr lang="ja-JP" altLang="en-US"/>
              <a:t>キャッシュ</a:t>
            </a:r>
          </a:p>
        </p:txBody>
      </p:sp>
      <p:sp>
        <p:nvSpPr>
          <p:cNvPr id="48134" name="Rectangle 6"/>
          <p:cNvSpPr>
            <a:spLocks noChangeArrowheads="1"/>
          </p:cNvSpPr>
          <p:nvPr/>
        </p:nvSpPr>
        <p:spPr bwMode="auto">
          <a:xfrm>
            <a:off x="3060700" y="3213100"/>
            <a:ext cx="2447925" cy="8636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L3</a:t>
            </a:r>
            <a:r>
              <a:rPr lang="ja-JP" altLang="en-US"/>
              <a:t>キャッシュ</a:t>
            </a:r>
          </a:p>
        </p:txBody>
      </p:sp>
      <p:sp>
        <p:nvSpPr>
          <p:cNvPr id="48135" name="Rectangle 7"/>
          <p:cNvSpPr>
            <a:spLocks noChangeArrowheads="1"/>
          </p:cNvSpPr>
          <p:nvPr/>
        </p:nvSpPr>
        <p:spPr bwMode="auto">
          <a:xfrm>
            <a:off x="2555875" y="4868863"/>
            <a:ext cx="3313113" cy="1295400"/>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主記憶</a:t>
            </a:r>
          </a:p>
        </p:txBody>
      </p:sp>
      <p:sp>
        <p:nvSpPr>
          <p:cNvPr id="48136" name="Text Box 8"/>
          <p:cNvSpPr txBox="1">
            <a:spLocks noChangeArrowheads="1"/>
          </p:cNvSpPr>
          <p:nvPr/>
        </p:nvSpPr>
        <p:spPr bwMode="auto">
          <a:xfrm>
            <a:off x="5632450" y="1431925"/>
            <a:ext cx="1974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a:t>
            </a:r>
            <a:r>
              <a:rPr lang="en-US" altLang="ja-JP"/>
              <a:t>64KB</a:t>
            </a:r>
            <a:r>
              <a:rPr lang="ja-JP" altLang="en-US"/>
              <a:t>　</a:t>
            </a:r>
            <a:r>
              <a:rPr lang="en-US" altLang="ja-JP"/>
              <a:t>1-2clock</a:t>
            </a:r>
          </a:p>
        </p:txBody>
      </p:sp>
      <p:sp>
        <p:nvSpPr>
          <p:cNvPr id="48137" name="Text Box 9"/>
          <p:cNvSpPr txBox="1">
            <a:spLocks noChangeArrowheads="1"/>
          </p:cNvSpPr>
          <p:nvPr/>
        </p:nvSpPr>
        <p:spPr bwMode="auto">
          <a:xfrm>
            <a:off x="5724525" y="2198688"/>
            <a:ext cx="2139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a:t>
            </a:r>
            <a:r>
              <a:rPr lang="en-US" altLang="ja-JP"/>
              <a:t>256KB 3-10clock</a:t>
            </a:r>
          </a:p>
        </p:txBody>
      </p:sp>
      <p:sp>
        <p:nvSpPr>
          <p:cNvPr id="48138" name="Text Box 10"/>
          <p:cNvSpPr txBox="1">
            <a:spLocks noChangeArrowheads="1"/>
          </p:cNvSpPr>
          <p:nvPr/>
        </p:nvSpPr>
        <p:spPr bwMode="auto">
          <a:xfrm>
            <a:off x="5724525" y="3278188"/>
            <a:ext cx="2368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2M</a:t>
            </a:r>
            <a:r>
              <a:rPr lang="ja-JP" altLang="en-US"/>
              <a:t>～</a:t>
            </a:r>
            <a:r>
              <a:rPr lang="en-US" altLang="ja-JP"/>
              <a:t>4MB 10-20clock</a:t>
            </a:r>
          </a:p>
        </p:txBody>
      </p:sp>
      <p:sp>
        <p:nvSpPr>
          <p:cNvPr id="48139" name="Text Box 11"/>
          <p:cNvSpPr txBox="1">
            <a:spLocks noChangeArrowheads="1"/>
          </p:cNvSpPr>
          <p:nvPr/>
        </p:nvSpPr>
        <p:spPr bwMode="auto">
          <a:xfrm>
            <a:off x="6035675" y="5222875"/>
            <a:ext cx="2419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4</a:t>
            </a:r>
            <a:r>
              <a:rPr lang="ja-JP" altLang="en-US"/>
              <a:t>～</a:t>
            </a:r>
            <a:r>
              <a:rPr lang="en-US" altLang="ja-JP"/>
              <a:t>16GB 50-100clock</a:t>
            </a:r>
          </a:p>
        </p:txBody>
      </p:sp>
      <p:sp>
        <p:nvSpPr>
          <p:cNvPr id="48140" name="Rectangle 12"/>
          <p:cNvSpPr>
            <a:spLocks noChangeArrowheads="1"/>
          </p:cNvSpPr>
          <p:nvPr/>
        </p:nvSpPr>
        <p:spPr bwMode="auto">
          <a:xfrm>
            <a:off x="2843213" y="260350"/>
            <a:ext cx="2736850" cy="273685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8141" name="Text Box 13"/>
          <p:cNvSpPr txBox="1">
            <a:spLocks noChangeArrowheads="1"/>
          </p:cNvSpPr>
          <p:nvPr/>
        </p:nvSpPr>
        <p:spPr bwMode="auto">
          <a:xfrm>
            <a:off x="519113" y="981075"/>
            <a:ext cx="2603500"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マルチレベル</a:t>
            </a:r>
          </a:p>
          <a:p>
            <a:pPr eaLnBrk="1" hangingPunct="1"/>
            <a:r>
              <a:rPr lang="ja-JP" altLang="en-US" sz="2400">
                <a:latin typeface="Times New Roman" panose="02020603050405020304" pitchFamily="18" charset="0"/>
              </a:rPr>
              <a:t>キャッシュ</a:t>
            </a:r>
          </a:p>
          <a:p>
            <a:pPr eaLnBrk="1" hangingPunct="1"/>
            <a:endParaRPr lang="ja-JP" altLang="en-US" sz="2400">
              <a:latin typeface="Times New Roman" panose="02020603050405020304" pitchFamily="18" charset="0"/>
            </a:endParaRPr>
          </a:p>
          <a:p>
            <a:pPr eaLnBrk="1" hangingPunct="1"/>
            <a:r>
              <a:rPr lang="en-US" altLang="ja-JP" sz="2400">
                <a:latin typeface="Times New Roman" panose="02020603050405020304" pitchFamily="18" charset="0"/>
              </a:rPr>
              <a:t>CPU</a:t>
            </a:r>
            <a:r>
              <a:rPr lang="ja-JP" altLang="en-US" sz="2400">
                <a:latin typeface="Times New Roman" panose="02020603050405020304" pitchFamily="18" charset="0"/>
              </a:rPr>
              <a:t>に近い</a:t>
            </a:r>
          </a:p>
          <a:p>
            <a:pPr eaLnBrk="1" hangingPunct="1"/>
            <a:r>
              <a:rPr lang="ja-JP" altLang="en-US" sz="2400">
                <a:latin typeface="Times New Roman" panose="02020603050405020304" pitchFamily="18" charset="0"/>
              </a:rPr>
              <a:t>方から</a:t>
            </a:r>
            <a:r>
              <a:rPr lang="en-US" altLang="ja-JP" sz="2400">
                <a:latin typeface="Times New Roman" panose="02020603050405020304" pitchFamily="18" charset="0"/>
              </a:rPr>
              <a:t>L1,L2..</a:t>
            </a:r>
          </a:p>
          <a:p>
            <a:pPr eaLnBrk="1" hangingPunct="1"/>
            <a:r>
              <a:rPr lang="ja-JP" altLang="en-US" sz="2400">
                <a:latin typeface="Times New Roman" panose="02020603050405020304" pitchFamily="18" charset="0"/>
              </a:rPr>
              <a:t>と番号を付ける</a:t>
            </a:r>
          </a:p>
          <a:p>
            <a:pPr eaLnBrk="1" hangingPunct="1"/>
            <a:endParaRPr lang="ja-JP" altLang="en-US" sz="2400">
              <a:latin typeface="Times New Roman" panose="02020603050405020304" pitchFamily="18" charset="0"/>
            </a:endParaRPr>
          </a:p>
          <a:p>
            <a:pPr eaLnBrk="1" hangingPunct="1"/>
            <a:r>
              <a:rPr lang="en-US" altLang="ja-JP" sz="2400">
                <a:latin typeface="Times New Roman" panose="02020603050405020304" pitchFamily="18" charset="0"/>
              </a:rPr>
              <a:t>L2</a:t>
            </a:r>
            <a:r>
              <a:rPr lang="ja-JP" altLang="en-US" sz="2400">
                <a:latin typeface="Times New Roman" panose="02020603050405020304" pitchFamily="18" charset="0"/>
              </a:rPr>
              <a:t>・</a:t>
            </a:r>
            <a:r>
              <a:rPr lang="en-US" altLang="ja-JP" sz="2400">
                <a:latin typeface="Times New Roman" panose="02020603050405020304" pitchFamily="18" charset="0"/>
              </a:rPr>
              <a:t>L3</a:t>
            </a:r>
            <a:r>
              <a:rPr lang="ja-JP" altLang="en-US" sz="2400">
                <a:latin typeface="Times New Roman" panose="02020603050405020304" pitchFamily="18" charset="0"/>
              </a:rPr>
              <a:t>キャッシュの</a:t>
            </a:r>
          </a:p>
          <a:p>
            <a:pPr eaLnBrk="1" hangingPunct="1"/>
            <a:r>
              <a:rPr lang="ja-JP" altLang="en-US" sz="2400">
                <a:latin typeface="Times New Roman" panose="02020603050405020304" pitchFamily="18" charset="0"/>
              </a:rPr>
              <a:t>局所ミス率は</a:t>
            </a:r>
          </a:p>
          <a:p>
            <a:pPr eaLnBrk="1" hangingPunct="1"/>
            <a:r>
              <a:rPr lang="en-US" altLang="ja-JP" sz="2400">
                <a:latin typeface="Times New Roman" panose="02020603050405020304" pitchFamily="18" charset="0"/>
              </a:rPr>
              <a:t>L1</a:t>
            </a:r>
            <a:r>
              <a:rPr lang="ja-JP" altLang="en-US" sz="2400">
                <a:latin typeface="Times New Roman" panose="02020603050405020304" pitchFamily="18" charset="0"/>
              </a:rPr>
              <a:t>キャッシュより</a:t>
            </a:r>
          </a:p>
          <a:p>
            <a:pPr eaLnBrk="1" hangingPunct="1"/>
            <a:r>
              <a:rPr lang="ja-JP" altLang="en-US" sz="2400">
                <a:latin typeface="Times New Roman" panose="02020603050405020304" pitchFamily="18" charset="0"/>
              </a:rPr>
              <a:t>高い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ja-JP" altLang="en-US"/>
              <a:t>キャッシュ</a:t>
            </a:r>
          </a:p>
        </p:txBody>
      </p:sp>
      <p:sp>
        <p:nvSpPr>
          <p:cNvPr id="21507" name="Rectangle 3"/>
          <p:cNvSpPr>
            <a:spLocks noGrp="1" noChangeArrowheads="1"/>
          </p:cNvSpPr>
          <p:nvPr>
            <p:ph type="body" idx="1"/>
          </p:nvPr>
        </p:nvSpPr>
        <p:spPr>
          <a:xfrm>
            <a:off x="457200" y="1412875"/>
            <a:ext cx="8229600" cy="4530725"/>
          </a:xfrm>
        </p:spPr>
        <p:txBody>
          <a:bodyPr/>
          <a:lstStyle/>
          <a:p>
            <a:pPr eaLnBrk="1" hangingPunct="1">
              <a:lnSpc>
                <a:spcPct val="80000"/>
              </a:lnSpc>
            </a:pPr>
            <a:r>
              <a:rPr lang="ja-JP" altLang="en-US" sz="2100"/>
              <a:t>頻繁にアクセスされるデータを入れておく小規模高速なメモリ</a:t>
            </a:r>
          </a:p>
          <a:p>
            <a:pPr lvl="1" eaLnBrk="1" hangingPunct="1">
              <a:lnSpc>
                <a:spcPct val="80000"/>
              </a:lnSpc>
            </a:pPr>
            <a:r>
              <a:rPr lang="en-US" altLang="ja-JP" sz="2000"/>
              <a:t>Cache</a:t>
            </a:r>
            <a:r>
              <a:rPr lang="ja-JP" altLang="en-US" sz="2000"/>
              <a:t>であって</a:t>
            </a:r>
            <a:r>
              <a:rPr lang="en-US" altLang="ja-JP" sz="2000"/>
              <a:t>Cash</a:t>
            </a:r>
            <a:r>
              <a:rPr lang="ja-JP" altLang="en-US" sz="2000"/>
              <a:t>ではないので注意</a:t>
            </a:r>
          </a:p>
          <a:p>
            <a:pPr lvl="1" eaLnBrk="1" hangingPunct="1">
              <a:lnSpc>
                <a:spcPct val="80000"/>
              </a:lnSpc>
            </a:pPr>
            <a:r>
              <a:rPr lang="ja-JP" altLang="en-US" sz="2000"/>
              <a:t>元々はコンピュータの主記憶に対するものだが、</a:t>
            </a:r>
            <a:r>
              <a:rPr lang="en-US" altLang="ja-JP" sz="2000"/>
              <a:t>IT</a:t>
            </a:r>
            <a:r>
              <a:rPr lang="ja-JP" altLang="en-US" sz="2000"/>
              <a:t>装置の色々なところに使われるようになった</a:t>
            </a:r>
          </a:p>
          <a:p>
            <a:pPr lvl="2" eaLnBrk="1" hangingPunct="1">
              <a:lnSpc>
                <a:spcPct val="80000"/>
              </a:lnSpc>
            </a:pPr>
            <a:r>
              <a:rPr lang="ja-JP" altLang="en-US" sz="1800"/>
              <a:t>ディスクキャッシュ、ページキャッシュ</a:t>
            </a:r>
            <a:r>
              <a:rPr lang="en-US" altLang="ja-JP" sz="1800"/>
              <a:t>..etc..</a:t>
            </a:r>
          </a:p>
          <a:p>
            <a:pPr eaLnBrk="1" hangingPunct="1">
              <a:lnSpc>
                <a:spcPct val="80000"/>
              </a:lnSpc>
            </a:pPr>
            <a:r>
              <a:rPr lang="ja-JP" altLang="en-US" sz="2100"/>
              <a:t>当たる</a:t>
            </a:r>
            <a:r>
              <a:rPr lang="en-US" altLang="ja-JP" sz="2100"/>
              <a:t>(</a:t>
            </a:r>
            <a:r>
              <a:rPr lang="ja-JP" altLang="en-US" sz="2100"/>
              <a:t>ヒット）、はずれる（ミスヒット）</a:t>
            </a:r>
          </a:p>
          <a:p>
            <a:pPr lvl="1" eaLnBrk="1" hangingPunct="1">
              <a:lnSpc>
                <a:spcPct val="80000"/>
              </a:lnSpc>
            </a:pPr>
            <a:r>
              <a:rPr lang="ja-JP" altLang="en-US" sz="2000"/>
              <a:t>ミスヒットしたら、下のメモリ階層から取ってきて入れ替える</a:t>
            </a:r>
            <a:r>
              <a:rPr lang="en-US" altLang="ja-JP" sz="2000"/>
              <a:t>(</a:t>
            </a:r>
            <a:r>
              <a:rPr lang="ja-JP" altLang="en-US" sz="2000"/>
              <a:t>リプレイス）</a:t>
            </a:r>
          </a:p>
          <a:p>
            <a:pPr eaLnBrk="1" hangingPunct="1">
              <a:lnSpc>
                <a:spcPct val="80000"/>
              </a:lnSpc>
            </a:pPr>
            <a:r>
              <a:rPr lang="ja-JP" altLang="en-US" sz="2100"/>
              <a:t>マッピング（割り付け）</a:t>
            </a:r>
          </a:p>
          <a:p>
            <a:pPr lvl="1" eaLnBrk="1" hangingPunct="1">
              <a:lnSpc>
                <a:spcPct val="80000"/>
              </a:lnSpc>
            </a:pPr>
            <a:r>
              <a:rPr lang="ja-JP" altLang="en-US" sz="2000"/>
              <a:t>主記憶とキャッシュのアドレスを高速に対応付ける</a:t>
            </a:r>
          </a:p>
          <a:p>
            <a:pPr lvl="1" eaLnBrk="1" hangingPunct="1">
              <a:lnSpc>
                <a:spcPct val="80000"/>
              </a:lnSpc>
            </a:pPr>
            <a:r>
              <a:rPr lang="en-US" altLang="ja-JP" sz="2000"/>
              <a:t>Direct map</a:t>
            </a:r>
            <a:r>
              <a:rPr lang="ja-JP" altLang="en-US" sz="2000"/>
              <a:t>　⇔　</a:t>
            </a:r>
            <a:r>
              <a:rPr lang="en-US" altLang="ja-JP" sz="2000"/>
              <a:t>Full associative cache</a:t>
            </a:r>
          </a:p>
          <a:p>
            <a:pPr eaLnBrk="1" hangingPunct="1">
              <a:lnSpc>
                <a:spcPct val="80000"/>
              </a:lnSpc>
            </a:pPr>
            <a:r>
              <a:rPr lang="ja-JP" altLang="en-US" sz="2100"/>
              <a:t>書き込みポリシー</a:t>
            </a:r>
          </a:p>
          <a:p>
            <a:pPr lvl="1" eaLnBrk="1" hangingPunct="1">
              <a:lnSpc>
                <a:spcPct val="80000"/>
              </a:lnSpc>
            </a:pPr>
            <a:r>
              <a:rPr lang="ja-JP" altLang="en-US" sz="2000"/>
              <a:t>ライトスルー、ライトバック</a:t>
            </a:r>
          </a:p>
          <a:p>
            <a:pPr eaLnBrk="1" hangingPunct="1">
              <a:lnSpc>
                <a:spcPct val="80000"/>
              </a:lnSpc>
            </a:pPr>
            <a:r>
              <a:rPr lang="ja-JP" altLang="en-US" sz="2100"/>
              <a:t>リプレイス（追い出し）ポリシー</a:t>
            </a:r>
          </a:p>
          <a:p>
            <a:pPr lvl="1" eaLnBrk="1" hangingPunct="1">
              <a:lnSpc>
                <a:spcPct val="80000"/>
              </a:lnSpc>
            </a:pPr>
            <a:r>
              <a:rPr lang="en-US" altLang="ja-JP" sz="2000"/>
              <a:t>LRU</a:t>
            </a:r>
            <a:r>
              <a:rPr lang="ja-JP" altLang="en-US" sz="2000"/>
              <a:t>　</a:t>
            </a:r>
            <a:r>
              <a:rPr lang="en-US" altLang="ja-JP" sz="2000"/>
              <a:t>(Least Recently Used)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ja-JP" altLang="en-US"/>
              <a:t>マルチレベルキャッシュの制御</a:t>
            </a:r>
          </a:p>
        </p:txBody>
      </p:sp>
      <p:sp>
        <p:nvSpPr>
          <p:cNvPr id="49155" name="Rectangle 3"/>
          <p:cNvSpPr>
            <a:spLocks noGrp="1" noChangeArrowheads="1"/>
          </p:cNvSpPr>
          <p:nvPr>
            <p:ph type="body" idx="1"/>
          </p:nvPr>
        </p:nvSpPr>
        <p:spPr/>
        <p:txBody>
          <a:bodyPr/>
          <a:lstStyle/>
          <a:p>
            <a:pPr eaLnBrk="1" hangingPunct="1"/>
            <a:r>
              <a:rPr lang="en-US" altLang="ja-JP"/>
              <a:t>Multi-level Inclusion</a:t>
            </a:r>
          </a:p>
          <a:p>
            <a:pPr lvl="1" eaLnBrk="1" hangingPunct="1"/>
            <a:r>
              <a:rPr lang="ja-JP" altLang="en-US"/>
              <a:t>上位階層のキャッシュが下位階層の内容を全て含む</a:t>
            </a:r>
          </a:p>
          <a:p>
            <a:pPr lvl="1" eaLnBrk="1" hangingPunct="1"/>
            <a:r>
              <a:rPr lang="ja-JP" altLang="en-US"/>
              <a:t>階層間のやり取りは、キャッシューメモリ間と同じ</a:t>
            </a:r>
          </a:p>
          <a:p>
            <a:pPr lvl="1" eaLnBrk="1" hangingPunct="1"/>
            <a:r>
              <a:rPr lang="ja-JP" altLang="en-US"/>
              <a:t>メモリシステム中にデータの重複が数多く存在</a:t>
            </a:r>
          </a:p>
          <a:p>
            <a:pPr eaLnBrk="1" hangingPunct="1"/>
            <a:r>
              <a:rPr lang="en-US" altLang="ja-JP"/>
              <a:t>Multi-level Exclusion</a:t>
            </a:r>
          </a:p>
          <a:p>
            <a:pPr lvl="1" eaLnBrk="1" hangingPunct="1"/>
            <a:r>
              <a:rPr lang="ja-JP" altLang="en-US"/>
              <a:t>上位階層のキャッシュと下位階層のキャッシュの内容が重なることはない</a:t>
            </a:r>
          </a:p>
          <a:p>
            <a:pPr lvl="1" eaLnBrk="1" hangingPunct="1"/>
            <a:r>
              <a:rPr lang="ja-JP" altLang="en-US"/>
              <a:t>階層間のやり取りは、リプレースというよりはスワップ</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ja-JP" altLang="en-US"/>
              <a:t>ノンブロッキングキャッシュ</a:t>
            </a:r>
          </a:p>
        </p:txBody>
      </p:sp>
      <p:sp>
        <p:nvSpPr>
          <p:cNvPr id="50179" name="Rectangle 3"/>
          <p:cNvSpPr>
            <a:spLocks noGrp="1" noChangeArrowheads="1"/>
          </p:cNvSpPr>
          <p:nvPr>
            <p:ph type="body" idx="1"/>
          </p:nvPr>
        </p:nvSpPr>
        <p:spPr/>
        <p:txBody>
          <a:bodyPr/>
          <a:lstStyle/>
          <a:p>
            <a:pPr eaLnBrk="1" hangingPunct="1"/>
            <a:r>
              <a:rPr lang="ja-JP" altLang="en-US" dirty="0"/>
              <a:t>キャッシュが動作中にも次のアクセスを受け付ける</a:t>
            </a:r>
          </a:p>
          <a:p>
            <a:pPr lvl="1" eaLnBrk="1" hangingPunct="1"/>
            <a:r>
              <a:rPr lang="ja-JP" altLang="en-US" dirty="0"/>
              <a:t>キャッシュの操作をパイプライン化（来年やる）する</a:t>
            </a:r>
          </a:p>
          <a:p>
            <a:pPr lvl="1" eaLnBrk="1" hangingPunct="1"/>
            <a:r>
              <a:rPr lang="ja-JP" altLang="en-US" dirty="0"/>
              <a:t>メモリアクセスを強化しないとノンブロッキングキャッシュにはできない</a:t>
            </a:r>
          </a:p>
          <a:p>
            <a:pPr lvl="1" eaLnBrk="1" hangingPunct="1"/>
            <a:r>
              <a:rPr lang="ja-JP" altLang="en-US" dirty="0"/>
              <a:t>実際はミス中のヒットを</a:t>
            </a:r>
            <a:r>
              <a:rPr lang="en-US" altLang="ja-JP" dirty="0"/>
              <a:t>1</a:t>
            </a:r>
            <a:r>
              <a:rPr lang="ja-JP" altLang="en-US" dirty="0"/>
              <a:t>回許せば大体</a:t>
            </a:r>
            <a:r>
              <a:rPr lang="en-US" altLang="ja-JP" dirty="0"/>
              <a:t>OK</a:t>
            </a:r>
          </a:p>
          <a:p>
            <a:pPr eaLnBrk="1" hangingPunct="1"/>
            <a:r>
              <a:rPr lang="en-US" altLang="ja-JP" dirty="0"/>
              <a:t>CPU</a:t>
            </a:r>
            <a:r>
              <a:rPr lang="ja-JP" altLang="en-US" dirty="0"/>
              <a:t>がアウトオブオーダ実行可能でないと効果が小さい→来年</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Line 2"/>
          <p:cNvSpPr>
            <a:spLocks noChangeShapeType="1"/>
          </p:cNvSpPr>
          <p:nvPr/>
        </p:nvSpPr>
        <p:spPr bwMode="auto">
          <a:xfrm>
            <a:off x="4211638" y="1916113"/>
            <a:ext cx="0" cy="7921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03" name="Rectangle 3"/>
          <p:cNvSpPr>
            <a:spLocks noGrp="1" noChangeArrowheads="1"/>
          </p:cNvSpPr>
          <p:nvPr>
            <p:ph type="title"/>
          </p:nvPr>
        </p:nvSpPr>
        <p:spPr/>
        <p:txBody>
          <a:bodyPr/>
          <a:lstStyle/>
          <a:p>
            <a:pPr eaLnBrk="1" hangingPunct="1"/>
            <a:r>
              <a:rPr lang="en-US" altLang="ja-JP"/>
              <a:t>Critical Word First</a:t>
            </a:r>
            <a:r>
              <a:rPr lang="ja-JP" altLang="en-US"/>
              <a:t>と</a:t>
            </a:r>
            <a:r>
              <a:rPr lang="en-US" altLang="ja-JP"/>
              <a:t>Early Restart</a:t>
            </a:r>
          </a:p>
        </p:txBody>
      </p:sp>
      <p:sp>
        <p:nvSpPr>
          <p:cNvPr id="51204" name="Rectangle 4"/>
          <p:cNvSpPr>
            <a:spLocks noChangeArrowheads="1"/>
          </p:cNvSpPr>
          <p:nvPr/>
        </p:nvSpPr>
        <p:spPr bwMode="auto">
          <a:xfrm>
            <a:off x="3060700" y="2708275"/>
            <a:ext cx="2447925" cy="863600"/>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キャッシュ</a:t>
            </a:r>
          </a:p>
        </p:txBody>
      </p:sp>
      <p:sp>
        <p:nvSpPr>
          <p:cNvPr id="51205" name="Rectangle 5"/>
          <p:cNvSpPr>
            <a:spLocks noChangeArrowheads="1"/>
          </p:cNvSpPr>
          <p:nvPr/>
        </p:nvSpPr>
        <p:spPr bwMode="auto">
          <a:xfrm>
            <a:off x="2555875" y="4364038"/>
            <a:ext cx="3313113" cy="1295400"/>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主記憶</a:t>
            </a:r>
          </a:p>
        </p:txBody>
      </p:sp>
      <p:sp>
        <p:nvSpPr>
          <p:cNvPr id="51206" name="Line 6"/>
          <p:cNvSpPr>
            <a:spLocks noChangeShapeType="1"/>
          </p:cNvSpPr>
          <p:nvPr/>
        </p:nvSpPr>
        <p:spPr bwMode="auto">
          <a:xfrm>
            <a:off x="4211638" y="3573463"/>
            <a:ext cx="0" cy="7921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07" name="Oval 7"/>
          <p:cNvSpPr>
            <a:spLocks noChangeArrowheads="1"/>
          </p:cNvSpPr>
          <p:nvPr/>
        </p:nvSpPr>
        <p:spPr bwMode="auto">
          <a:xfrm>
            <a:off x="3708400" y="1341438"/>
            <a:ext cx="935038" cy="647700"/>
          </a:xfrm>
          <a:prstGeom prst="ellipse">
            <a:avLst/>
          </a:prstGeom>
          <a:solidFill>
            <a:srgbClr val="FFFF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CPU </a:t>
            </a:r>
          </a:p>
        </p:txBody>
      </p:sp>
      <p:sp>
        <p:nvSpPr>
          <p:cNvPr id="51208" name="Rectangle 8"/>
          <p:cNvSpPr>
            <a:spLocks noChangeArrowheads="1"/>
          </p:cNvSpPr>
          <p:nvPr/>
        </p:nvSpPr>
        <p:spPr bwMode="auto">
          <a:xfrm>
            <a:off x="6300788" y="3500438"/>
            <a:ext cx="935037" cy="144462"/>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209" name="Rectangle 9"/>
          <p:cNvSpPr>
            <a:spLocks noChangeArrowheads="1"/>
          </p:cNvSpPr>
          <p:nvPr/>
        </p:nvSpPr>
        <p:spPr bwMode="auto">
          <a:xfrm>
            <a:off x="6300788" y="3644900"/>
            <a:ext cx="935037" cy="144463"/>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210" name="Rectangle 10"/>
          <p:cNvSpPr>
            <a:spLocks noChangeArrowheads="1"/>
          </p:cNvSpPr>
          <p:nvPr/>
        </p:nvSpPr>
        <p:spPr bwMode="auto">
          <a:xfrm>
            <a:off x="6300788" y="3789363"/>
            <a:ext cx="935037" cy="144462"/>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211" name="Rectangle 11"/>
          <p:cNvSpPr>
            <a:spLocks noChangeArrowheads="1"/>
          </p:cNvSpPr>
          <p:nvPr/>
        </p:nvSpPr>
        <p:spPr bwMode="auto">
          <a:xfrm>
            <a:off x="6300788" y="3933825"/>
            <a:ext cx="935037" cy="1444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51212" name="Rectangle 12"/>
          <p:cNvSpPr>
            <a:spLocks noChangeArrowheads="1"/>
          </p:cNvSpPr>
          <p:nvPr/>
        </p:nvSpPr>
        <p:spPr bwMode="auto">
          <a:xfrm>
            <a:off x="6300788" y="4078288"/>
            <a:ext cx="935037" cy="144462"/>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213" name="Rectangle 13"/>
          <p:cNvSpPr>
            <a:spLocks noChangeArrowheads="1"/>
          </p:cNvSpPr>
          <p:nvPr/>
        </p:nvSpPr>
        <p:spPr bwMode="auto">
          <a:xfrm>
            <a:off x="6300788" y="4222750"/>
            <a:ext cx="935037" cy="144463"/>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1214" name="Freeform 14"/>
          <p:cNvSpPr>
            <a:spLocks/>
          </p:cNvSpPr>
          <p:nvPr/>
        </p:nvSpPr>
        <p:spPr bwMode="auto">
          <a:xfrm>
            <a:off x="7285038" y="3273425"/>
            <a:ext cx="190500" cy="1247775"/>
          </a:xfrm>
          <a:custGeom>
            <a:avLst/>
            <a:gdLst>
              <a:gd name="T0" fmla="*/ 37803138 w 120"/>
              <a:gd name="T1" fmla="*/ 1275199063 h 786"/>
              <a:gd name="T2" fmla="*/ 37803138 w 120"/>
              <a:gd name="T3" fmla="*/ 1733867500 h 786"/>
              <a:gd name="T4" fmla="*/ 264617200 w 120"/>
              <a:gd name="T5" fmla="*/ 1733867500 h 786"/>
              <a:gd name="T6" fmla="*/ 264617200 w 120"/>
              <a:gd name="T7" fmla="*/ 246975313 h 786"/>
              <a:gd name="T8" fmla="*/ 37803138 w 120"/>
              <a:gd name="T9" fmla="*/ 246975313 h 786"/>
              <a:gd name="T10" fmla="*/ 37803138 w 120"/>
              <a:gd name="T11" fmla="*/ 932457813 h 78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0" h="786">
                <a:moveTo>
                  <a:pt x="15" y="506"/>
                </a:moveTo>
                <a:cubicBezTo>
                  <a:pt x="7" y="582"/>
                  <a:pt x="0" y="658"/>
                  <a:pt x="15" y="688"/>
                </a:cubicBezTo>
                <a:cubicBezTo>
                  <a:pt x="30" y="718"/>
                  <a:pt x="90" y="786"/>
                  <a:pt x="105" y="688"/>
                </a:cubicBezTo>
                <a:cubicBezTo>
                  <a:pt x="120" y="590"/>
                  <a:pt x="120" y="196"/>
                  <a:pt x="105" y="98"/>
                </a:cubicBezTo>
                <a:cubicBezTo>
                  <a:pt x="90" y="0"/>
                  <a:pt x="30" y="53"/>
                  <a:pt x="15" y="98"/>
                </a:cubicBezTo>
                <a:cubicBezTo>
                  <a:pt x="0" y="143"/>
                  <a:pt x="7" y="256"/>
                  <a:pt x="15" y="370"/>
                </a:cubicBezTo>
              </a:path>
            </a:pathLst>
          </a:custGeom>
          <a:noFill/>
          <a:ln w="28575" cmpd="sng">
            <a:solidFill>
              <a:srgbClr val="CC3300"/>
            </a:solidFill>
            <a:round/>
            <a:headEnd type="none" w="med" len="me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15" name="Line 15"/>
          <p:cNvSpPr>
            <a:spLocks noChangeShapeType="1"/>
          </p:cNvSpPr>
          <p:nvPr/>
        </p:nvSpPr>
        <p:spPr bwMode="auto">
          <a:xfrm flipH="1" flipV="1">
            <a:off x="5867400" y="2060575"/>
            <a:ext cx="865188" cy="18732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16" name="Rectangle 16"/>
          <p:cNvSpPr>
            <a:spLocks noChangeArrowheads="1"/>
          </p:cNvSpPr>
          <p:nvPr/>
        </p:nvSpPr>
        <p:spPr bwMode="auto">
          <a:xfrm>
            <a:off x="5364163" y="1916113"/>
            <a:ext cx="935037" cy="1444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51217" name="Line 17"/>
          <p:cNvSpPr>
            <a:spLocks noChangeShapeType="1"/>
          </p:cNvSpPr>
          <p:nvPr/>
        </p:nvSpPr>
        <p:spPr bwMode="auto">
          <a:xfrm flipV="1">
            <a:off x="5364163" y="3284538"/>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218" name="Text Box 18"/>
          <p:cNvSpPr txBox="1">
            <a:spLocks noChangeArrowheads="1"/>
          </p:cNvSpPr>
          <p:nvPr/>
        </p:nvSpPr>
        <p:spPr bwMode="auto">
          <a:xfrm>
            <a:off x="7596188" y="3578225"/>
            <a:ext cx="1606550" cy="1465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dirty="0"/>
              <a:t>アクセスした</a:t>
            </a:r>
          </a:p>
          <a:p>
            <a:pPr eaLnBrk="1" hangingPunct="1"/>
            <a:r>
              <a:rPr lang="ja-JP" altLang="en-US" dirty="0"/>
              <a:t>ワードを先に</a:t>
            </a:r>
          </a:p>
          <a:p>
            <a:pPr eaLnBrk="1" hangingPunct="1"/>
            <a:r>
              <a:rPr lang="ja-JP" altLang="en-US" dirty="0"/>
              <a:t>送る</a:t>
            </a:r>
          </a:p>
          <a:p>
            <a:pPr eaLnBrk="1" hangingPunct="1"/>
            <a:r>
              <a:rPr lang="ja-JP" altLang="en-US" dirty="0"/>
              <a:t>（</a:t>
            </a:r>
            <a:r>
              <a:rPr lang="en-US" altLang="ja-JP" dirty="0"/>
              <a:t>Critical Word</a:t>
            </a:r>
          </a:p>
          <a:p>
            <a:pPr eaLnBrk="1" hangingPunct="1"/>
            <a:r>
              <a:rPr lang="en-US" altLang="ja-JP" dirty="0"/>
              <a:t>Firs</a:t>
            </a:r>
            <a:r>
              <a:rPr lang="ja-JP" altLang="en-US" dirty="0"/>
              <a:t>ｔ）</a:t>
            </a:r>
          </a:p>
        </p:txBody>
      </p:sp>
      <p:sp>
        <p:nvSpPr>
          <p:cNvPr id="51219" name="Text Box 19"/>
          <p:cNvSpPr txBox="1">
            <a:spLocks noChangeArrowheads="1"/>
          </p:cNvSpPr>
          <p:nvPr/>
        </p:nvSpPr>
        <p:spPr bwMode="auto">
          <a:xfrm>
            <a:off x="6516688" y="1557338"/>
            <a:ext cx="26797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dirty="0"/>
              <a:t>キャッシュに転送する前に</a:t>
            </a:r>
          </a:p>
          <a:p>
            <a:pPr eaLnBrk="1" hangingPunct="1"/>
            <a:r>
              <a:rPr lang="en-US" altLang="ja-JP" dirty="0"/>
              <a:t>CPU</a:t>
            </a:r>
            <a:r>
              <a:rPr lang="ja-JP" altLang="en-US" dirty="0"/>
              <a:t>にワードを渡す</a:t>
            </a:r>
          </a:p>
          <a:p>
            <a:pPr eaLnBrk="1" hangingPunct="1"/>
            <a:r>
              <a:rPr lang="ja-JP" altLang="en-US" dirty="0"/>
              <a:t>（</a:t>
            </a:r>
            <a:r>
              <a:rPr lang="en-US" altLang="ja-JP" dirty="0"/>
              <a:t>Early Restart)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ja-JP" altLang="en-US"/>
              <a:t>プリフェッチ</a:t>
            </a:r>
          </a:p>
        </p:txBody>
      </p:sp>
      <p:sp>
        <p:nvSpPr>
          <p:cNvPr id="52227" name="Rectangle 3"/>
          <p:cNvSpPr>
            <a:spLocks noGrp="1" noChangeArrowheads="1"/>
          </p:cNvSpPr>
          <p:nvPr>
            <p:ph type="body" idx="1"/>
          </p:nvPr>
        </p:nvSpPr>
        <p:spPr/>
        <p:txBody>
          <a:bodyPr/>
          <a:lstStyle/>
          <a:p>
            <a:pPr eaLnBrk="1" hangingPunct="1">
              <a:lnSpc>
                <a:spcPct val="80000"/>
              </a:lnSpc>
            </a:pPr>
            <a:r>
              <a:rPr lang="ja-JP" altLang="en-US" sz="2600" dirty="0"/>
              <a:t>アクセスする前にキャッシュに取って来る</a:t>
            </a:r>
          </a:p>
          <a:p>
            <a:pPr lvl="1" eaLnBrk="1" hangingPunct="1">
              <a:lnSpc>
                <a:spcPct val="80000"/>
              </a:lnSpc>
            </a:pPr>
            <a:r>
              <a:rPr lang="en-US" altLang="ja-JP" sz="2200" dirty="0"/>
              <a:t>(</a:t>
            </a:r>
            <a:r>
              <a:rPr lang="ja-JP" altLang="en-US" sz="2200" dirty="0"/>
              <a:t>問題点</a:t>
            </a:r>
            <a:r>
              <a:rPr lang="en-US" altLang="ja-JP" sz="2200" dirty="0"/>
              <a:t>)</a:t>
            </a:r>
            <a:r>
              <a:rPr lang="ja-JP" altLang="en-US" sz="2200" dirty="0"/>
              <a:t>　使うかどうか分からないデータ（命令）のために他のブロックを追い出していいのか？？</a:t>
            </a:r>
          </a:p>
          <a:p>
            <a:pPr lvl="1" eaLnBrk="1" hangingPunct="1">
              <a:lnSpc>
                <a:spcPct val="80000"/>
              </a:lnSpc>
              <a:buFont typeface="Wingdings" panose="05000000000000000000" pitchFamily="2" charset="2"/>
              <a:buNone/>
            </a:pPr>
            <a:r>
              <a:rPr lang="ja-JP" altLang="en-US" sz="2200" dirty="0"/>
              <a:t>→プリフェッチバッファを使う場合が多い</a:t>
            </a:r>
          </a:p>
          <a:p>
            <a:pPr lvl="1" eaLnBrk="1" hangingPunct="1">
              <a:lnSpc>
                <a:spcPct val="80000"/>
              </a:lnSpc>
            </a:pPr>
            <a:r>
              <a:rPr lang="ja-JP" altLang="en-US" sz="2200" dirty="0"/>
              <a:t>本当にアクセスされたらキャッシュに入れる</a:t>
            </a:r>
          </a:p>
          <a:p>
            <a:pPr eaLnBrk="1" hangingPunct="1">
              <a:lnSpc>
                <a:spcPct val="80000"/>
              </a:lnSpc>
            </a:pPr>
            <a:r>
              <a:rPr lang="ja-JP" altLang="en-US" sz="2600" dirty="0"/>
              <a:t>ハードウェアプリフェッチ</a:t>
            </a:r>
          </a:p>
          <a:p>
            <a:pPr lvl="1" eaLnBrk="1" hangingPunct="1">
              <a:lnSpc>
                <a:spcPct val="80000"/>
              </a:lnSpc>
            </a:pPr>
            <a:r>
              <a:rPr lang="ja-JP" altLang="en-US" sz="2200" dirty="0"/>
              <a:t>命令キャッシュで用いる。一つ（二つ）先のブロックまで取って来る</a:t>
            </a:r>
          </a:p>
          <a:p>
            <a:pPr lvl="2" eaLnBrk="1" hangingPunct="1">
              <a:lnSpc>
                <a:spcPct val="80000"/>
              </a:lnSpc>
            </a:pPr>
            <a:r>
              <a:rPr lang="ja-JP" altLang="en-US" sz="2000" dirty="0"/>
              <a:t>命令キャッシュは局所性が高いので効果的</a:t>
            </a:r>
          </a:p>
          <a:p>
            <a:pPr eaLnBrk="1" hangingPunct="1">
              <a:lnSpc>
                <a:spcPct val="80000"/>
              </a:lnSpc>
            </a:pPr>
            <a:r>
              <a:rPr lang="ja-JP" altLang="en-US" sz="2600" dirty="0"/>
              <a:t>ソフトウェアプリフェッチ</a:t>
            </a:r>
          </a:p>
          <a:p>
            <a:pPr lvl="1" eaLnBrk="1" hangingPunct="1">
              <a:lnSpc>
                <a:spcPct val="80000"/>
              </a:lnSpc>
            </a:pPr>
            <a:r>
              <a:rPr lang="ja-JP" altLang="en-US" sz="2200" dirty="0"/>
              <a:t>プリフェッチ命令を使う：データキャッシュ</a:t>
            </a:r>
          </a:p>
          <a:p>
            <a:pPr lvl="1" eaLnBrk="1" hangingPunct="1">
              <a:lnSpc>
                <a:spcPct val="80000"/>
              </a:lnSpc>
            </a:pPr>
            <a:r>
              <a:rPr lang="ja-JP" altLang="en-US" sz="2200" dirty="0"/>
              <a:t>コンパイラが挿入</a:t>
            </a:r>
          </a:p>
          <a:p>
            <a:pPr lvl="1" eaLnBrk="1" hangingPunct="1">
              <a:lnSpc>
                <a:spcPct val="80000"/>
              </a:lnSpc>
            </a:pPr>
            <a:r>
              <a:rPr lang="ja-JP" altLang="en-US" sz="2200" dirty="0"/>
              <a:t>命令実行のオーバーヘッドを伴う</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ja-JP" altLang="en-US"/>
              <a:t>コンパイラによる最適化</a:t>
            </a:r>
          </a:p>
        </p:txBody>
      </p:sp>
      <p:sp>
        <p:nvSpPr>
          <p:cNvPr id="53251" name="Rectangle 3"/>
          <p:cNvSpPr>
            <a:spLocks noGrp="1" noChangeArrowheads="1"/>
          </p:cNvSpPr>
          <p:nvPr>
            <p:ph type="body" idx="1"/>
          </p:nvPr>
        </p:nvSpPr>
        <p:spPr/>
        <p:txBody>
          <a:bodyPr/>
          <a:lstStyle/>
          <a:p>
            <a:pPr eaLnBrk="1" hangingPunct="1"/>
            <a:r>
              <a:rPr lang="ja-JP" altLang="en-US"/>
              <a:t>ループ構造の最適化</a:t>
            </a:r>
          </a:p>
          <a:p>
            <a:pPr lvl="1" eaLnBrk="1" hangingPunct="1"/>
            <a:r>
              <a:rPr lang="ja-JP" altLang="en-US"/>
              <a:t>ループの入れ子を入れ替える</a:t>
            </a:r>
          </a:p>
          <a:p>
            <a:pPr lvl="1" eaLnBrk="1" hangingPunct="1">
              <a:buFont typeface="Wingdings" panose="05000000000000000000" pitchFamily="2" charset="2"/>
              <a:buNone/>
            </a:pPr>
            <a:r>
              <a:rPr lang="ja-JP" altLang="en-US"/>
              <a:t>  </a:t>
            </a:r>
          </a:p>
          <a:p>
            <a:pPr lvl="1" eaLnBrk="1" hangingPunct="1">
              <a:buFont typeface="Wingdings" panose="05000000000000000000" pitchFamily="2" charset="2"/>
              <a:buNone/>
            </a:pPr>
            <a:r>
              <a:rPr lang="ja-JP" altLang="en-US"/>
              <a:t>    </a:t>
            </a:r>
          </a:p>
          <a:p>
            <a:pPr lvl="1" eaLnBrk="1" hangingPunct="1">
              <a:buFont typeface="Wingdings" panose="05000000000000000000" pitchFamily="2" charset="2"/>
              <a:buNone/>
            </a:pPr>
            <a:r>
              <a:rPr lang="ja-JP" altLang="en-US"/>
              <a:t> </a:t>
            </a:r>
          </a:p>
          <a:p>
            <a:pPr lvl="1" eaLnBrk="1" hangingPunct="1"/>
            <a:r>
              <a:rPr lang="ja-JP" altLang="en-US"/>
              <a:t>ループをくっつける</a:t>
            </a:r>
          </a:p>
          <a:p>
            <a:pPr eaLnBrk="1" hangingPunct="1"/>
            <a:r>
              <a:rPr lang="ja-JP" altLang="en-US"/>
              <a:t>ブロック化</a:t>
            </a:r>
          </a:p>
          <a:p>
            <a:pPr lvl="1" eaLnBrk="1" hangingPunct="1"/>
            <a:r>
              <a:rPr lang="ja-JP" altLang="en-US"/>
              <a:t>キャッシュにうまく入るようにデータ構造を変更する</a:t>
            </a:r>
          </a:p>
          <a:p>
            <a:pPr eaLnBrk="1" hangingPunct="1"/>
            <a:r>
              <a:rPr lang="ja-JP" altLang="en-US"/>
              <a:t>科学技術計算には効果的</a:t>
            </a:r>
          </a:p>
        </p:txBody>
      </p:sp>
      <p:sp>
        <p:nvSpPr>
          <p:cNvPr id="53252" name="Text Box 4"/>
          <p:cNvSpPr txBox="1">
            <a:spLocks noChangeArrowheads="1"/>
          </p:cNvSpPr>
          <p:nvPr/>
        </p:nvSpPr>
        <p:spPr bwMode="auto">
          <a:xfrm>
            <a:off x="1258888" y="2708275"/>
            <a:ext cx="2881312" cy="13382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1" eaLnBrk="1" hangingPunct="1"/>
            <a:r>
              <a:rPr lang="en-US" altLang="ja-JP" b="1"/>
              <a:t>for(j=0; j&lt;100; j=j+1)</a:t>
            </a:r>
          </a:p>
          <a:p>
            <a:pPr lvl="1" eaLnBrk="1" hangingPunct="1"/>
            <a:r>
              <a:rPr lang="en-US" altLang="ja-JP" b="1"/>
              <a:t>    for(i=0; i&lt;5000; i=i+1) </a:t>
            </a:r>
          </a:p>
          <a:p>
            <a:pPr lvl="1" eaLnBrk="1" hangingPunct="1"/>
            <a:r>
              <a:rPr lang="en-US" altLang="ja-JP" b="1"/>
              <a:t>      x[i][j] = a * x[i][j];</a:t>
            </a:r>
          </a:p>
          <a:p>
            <a:pPr eaLnBrk="1" hangingPunct="1">
              <a:spcBef>
                <a:spcPct val="50000"/>
              </a:spcBef>
            </a:pPr>
            <a:endParaRPr lang="en-US" altLang="ja-JP" b="1"/>
          </a:p>
        </p:txBody>
      </p:sp>
      <p:sp>
        <p:nvSpPr>
          <p:cNvPr id="53253" name="Text Box 5"/>
          <p:cNvSpPr txBox="1">
            <a:spLocks noChangeArrowheads="1"/>
          </p:cNvSpPr>
          <p:nvPr/>
        </p:nvSpPr>
        <p:spPr bwMode="auto">
          <a:xfrm>
            <a:off x="4786313" y="2708275"/>
            <a:ext cx="3170237" cy="13382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1" eaLnBrk="1" hangingPunct="1"/>
            <a:r>
              <a:rPr lang="en-US" altLang="ja-JP" b="1"/>
              <a:t>for(i=0; i&lt;5000; i=i+1) </a:t>
            </a:r>
          </a:p>
          <a:p>
            <a:pPr lvl="1" eaLnBrk="1" hangingPunct="1"/>
            <a:r>
              <a:rPr lang="en-US" altLang="ja-JP" b="1"/>
              <a:t>   for(j=0; j&lt;100; j=j+1)</a:t>
            </a:r>
          </a:p>
          <a:p>
            <a:pPr lvl="1" eaLnBrk="1" hangingPunct="1"/>
            <a:r>
              <a:rPr lang="en-US" altLang="ja-JP" b="1"/>
              <a:t>      x[i][j] = a * x[i][j];</a:t>
            </a:r>
          </a:p>
          <a:p>
            <a:pPr eaLnBrk="1" hangingPunct="1">
              <a:spcBef>
                <a:spcPct val="50000"/>
              </a:spcBef>
            </a:pPr>
            <a:endParaRPr lang="en-US" altLang="ja-JP" b="1"/>
          </a:p>
        </p:txBody>
      </p:sp>
      <p:sp>
        <p:nvSpPr>
          <p:cNvPr id="53254" name="AutoShape 6"/>
          <p:cNvSpPr>
            <a:spLocks noChangeArrowheads="1"/>
          </p:cNvSpPr>
          <p:nvPr/>
        </p:nvSpPr>
        <p:spPr bwMode="auto">
          <a:xfrm>
            <a:off x="4284663" y="3141663"/>
            <a:ext cx="287337" cy="287337"/>
          </a:xfrm>
          <a:prstGeom prst="rightArrow">
            <a:avLst>
              <a:gd name="adj1" fmla="val 50000"/>
              <a:gd name="adj2" fmla="val 25000"/>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ja-JP" altLang="en-US"/>
              <a:t>仮想記憶（</a:t>
            </a:r>
            <a:r>
              <a:rPr lang="en-US" altLang="ja-JP"/>
              <a:t>Virtual Memory)</a:t>
            </a:r>
          </a:p>
        </p:txBody>
      </p:sp>
      <p:sp>
        <p:nvSpPr>
          <p:cNvPr id="54275" name="Rectangle 3"/>
          <p:cNvSpPr>
            <a:spLocks noGrp="1" noChangeArrowheads="1"/>
          </p:cNvSpPr>
          <p:nvPr>
            <p:ph type="body" idx="1"/>
          </p:nvPr>
        </p:nvSpPr>
        <p:spPr/>
        <p:txBody>
          <a:bodyPr/>
          <a:lstStyle/>
          <a:p>
            <a:pPr eaLnBrk="1" hangingPunct="1">
              <a:lnSpc>
                <a:spcPct val="80000"/>
              </a:lnSpc>
            </a:pPr>
            <a:r>
              <a:rPr lang="ja-JP" altLang="en-US" sz="2100" dirty="0"/>
              <a:t>プロセッサから見たアドレス（論理アドレス）と実際のメモリ上のアドレス（物理アドレス）を分離する</a:t>
            </a:r>
          </a:p>
          <a:p>
            <a:pPr lvl="1" eaLnBrk="1" hangingPunct="1">
              <a:lnSpc>
                <a:spcPct val="80000"/>
              </a:lnSpc>
            </a:pPr>
            <a:r>
              <a:rPr lang="ja-JP" altLang="en-US" sz="2000" dirty="0"/>
              <a:t>実メモリよりも大きいメモリを扱うことができる</a:t>
            </a:r>
          </a:p>
          <a:p>
            <a:pPr lvl="1" eaLnBrk="1" hangingPunct="1">
              <a:lnSpc>
                <a:spcPct val="80000"/>
              </a:lnSpc>
            </a:pPr>
            <a:r>
              <a:rPr lang="ja-JP" altLang="en-US" sz="2000" dirty="0"/>
              <a:t>複数のプロセスを互いのアドレスを気にせずに並行実行可能</a:t>
            </a:r>
          </a:p>
          <a:p>
            <a:pPr lvl="1" eaLnBrk="1" hangingPunct="1">
              <a:lnSpc>
                <a:spcPct val="80000"/>
              </a:lnSpc>
            </a:pPr>
            <a:r>
              <a:rPr lang="ja-JP" altLang="en-US" sz="2000" dirty="0"/>
              <a:t>管理単位で記憶の保護</a:t>
            </a:r>
          </a:p>
          <a:p>
            <a:pPr eaLnBrk="1" hangingPunct="1">
              <a:lnSpc>
                <a:spcPct val="80000"/>
              </a:lnSpc>
            </a:pPr>
            <a:r>
              <a:rPr lang="ja-JP" altLang="en-US" sz="2100" dirty="0"/>
              <a:t>ページ：固定サイズ</a:t>
            </a:r>
            <a:r>
              <a:rPr lang="en-US" altLang="ja-JP" sz="2100" dirty="0"/>
              <a:t>(</a:t>
            </a:r>
            <a:r>
              <a:rPr lang="en-US" altLang="ja-JP" sz="2100" dirty="0" err="1"/>
              <a:t>4K-16KB</a:t>
            </a:r>
            <a:r>
              <a:rPr lang="en-US" altLang="ja-JP" sz="2100" dirty="0"/>
              <a:t>)</a:t>
            </a:r>
            <a:r>
              <a:rPr lang="ja-JP" altLang="en-US" sz="2100" dirty="0"/>
              <a:t>　 </a:t>
            </a:r>
            <a:r>
              <a:rPr lang="en-US" altLang="ja-JP" sz="2100" dirty="0"/>
              <a:t>vs. </a:t>
            </a:r>
            <a:r>
              <a:rPr lang="ja-JP" altLang="en-US" sz="2100" dirty="0"/>
              <a:t>セグメント：可変サイズ→ページを用いる場合が多い</a:t>
            </a:r>
          </a:p>
          <a:p>
            <a:pPr eaLnBrk="1" hangingPunct="1">
              <a:lnSpc>
                <a:spcPct val="80000"/>
              </a:lnSpc>
            </a:pPr>
            <a:r>
              <a:rPr lang="ja-JP" altLang="en-US" sz="2100" dirty="0"/>
              <a:t>概念はキャッシュに似ているが</a:t>
            </a:r>
            <a:r>
              <a:rPr lang="en-US" altLang="ja-JP" sz="2100" dirty="0"/>
              <a:t>OS</a:t>
            </a:r>
            <a:r>
              <a:rPr lang="ja-JP" altLang="en-US" sz="2100" dirty="0"/>
              <a:t>が管理、用語も違う</a:t>
            </a:r>
          </a:p>
          <a:p>
            <a:pPr lvl="1" eaLnBrk="1" hangingPunct="1">
              <a:lnSpc>
                <a:spcPct val="80000"/>
              </a:lnSpc>
            </a:pPr>
            <a:r>
              <a:rPr lang="ja-JP" altLang="en-US" sz="2000" dirty="0"/>
              <a:t>ブロック</a:t>
            </a:r>
            <a:r>
              <a:rPr lang="en-US" altLang="ja-JP" sz="2000" dirty="0"/>
              <a:t>(</a:t>
            </a:r>
            <a:r>
              <a:rPr lang="ja-JP" altLang="en-US" sz="2000" dirty="0"/>
              <a:t>ライン</a:t>
            </a:r>
            <a:r>
              <a:rPr lang="en-US" altLang="ja-JP" sz="2000" dirty="0"/>
              <a:t>)</a:t>
            </a:r>
            <a:r>
              <a:rPr lang="ja-JP" altLang="en-US" sz="2000" dirty="0"/>
              <a:t>：</a:t>
            </a:r>
            <a:r>
              <a:rPr lang="en-US" altLang="ja-JP" sz="2000" dirty="0"/>
              <a:t>32-</a:t>
            </a:r>
            <a:r>
              <a:rPr lang="en-US" altLang="ja-JP" sz="2000" dirty="0" err="1"/>
              <a:t>128B</a:t>
            </a:r>
            <a:r>
              <a:rPr lang="ja-JP" altLang="en-US" sz="2000" dirty="0"/>
              <a:t>　⇔　ページ</a:t>
            </a:r>
            <a:r>
              <a:rPr lang="en-US" altLang="ja-JP" sz="2000" dirty="0"/>
              <a:t>:</a:t>
            </a:r>
            <a:r>
              <a:rPr lang="en-US" altLang="ja-JP" sz="2000" dirty="0" err="1"/>
              <a:t>4KB</a:t>
            </a:r>
            <a:endParaRPr lang="en-US" altLang="ja-JP" sz="2000" dirty="0"/>
          </a:p>
          <a:p>
            <a:pPr lvl="1" eaLnBrk="1" hangingPunct="1">
              <a:lnSpc>
                <a:spcPct val="80000"/>
              </a:lnSpc>
            </a:pPr>
            <a:r>
              <a:rPr lang="ja-JP" altLang="en-US" sz="2000" dirty="0"/>
              <a:t>リプレイス　</a:t>
            </a:r>
            <a:r>
              <a:rPr lang="ja-JP" altLang="en-US" sz="2000" dirty="0">
                <a:sym typeface="Wingdings" panose="05000000000000000000" pitchFamily="2" charset="2"/>
              </a:rPr>
              <a:t>　スワップイン</a:t>
            </a:r>
          </a:p>
          <a:p>
            <a:pPr lvl="1" eaLnBrk="1" hangingPunct="1">
              <a:lnSpc>
                <a:spcPct val="80000"/>
              </a:lnSpc>
            </a:pPr>
            <a:r>
              <a:rPr lang="ja-JP" altLang="en-US" sz="2000" dirty="0"/>
              <a:t>ライトバック　⇔　スワップアウト</a:t>
            </a:r>
          </a:p>
          <a:p>
            <a:pPr eaLnBrk="1" hangingPunct="1">
              <a:lnSpc>
                <a:spcPct val="80000"/>
              </a:lnSpc>
            </a:pPr>
            <a:r>
              <a:rPr lang="ja-JP" altLang="en-US" sz="2100" dirty="0"/>
              <a:t>ページの割り付けは</a:t>
            </a:r>
            <a:r>
              <a:rPr lang="en-US" altLang="ja-JP" sz="2100" dirty="0"/>
              <a:t>OS</a:t>
            </a:r>
            <a:r>
              <a:rPr lang="ja-JP" altLang="en-US" sz="2100" dirty="0"/>
              <a:t>が管理</a:t>
            </a:r>
          </a:p>
          <a:p>
            <a:pPr eaLnBrk="1" hangingPunct="1">
              <a:lnSpc>
                <a:spcPct val="80000"/>
              </a:lnSpc>
            </a:pPr>
            <a:r>
              <a:rPr lang="ja-JP" altLang="en-US" sz="2100" dirty="0"/>
              <a:t>リプレイスは</a:t>
            </a:r>
            <a:r>
              <a:rPr lang="en-US" altLang="ja-JP" sz="2100" dirty="0" err="1"/>
              <a:t>LRU</a:t>
            </a:r>
            <a:r>
              <a:rPr lang="en-US" altLang="ja-JP" sz="2100" dirty="0"/>
              <a:t>(Least Recently Used)</a:t>
            </a:r>
          </a:p>
          <a:p>
            <a:pPr eaLnBrk="1" hangingPunct="1">
              <a:lnSpc>
                <a:spcPct val="80000"/>
              </a:lnSpc>
            </a:pPr>
            <a:r>
              <a:rPr lang="ja-JP" altLang="en-US" sz="2100" dirty="0"/>
              <a:t>書き込み制御は当然ライトバック</a:t>
            </a:r>
          </a:p>
          <a:p>
            <a:pPr lvl="1" eaLnBrk="1" hangingPunct="1">
              <a:lnSpc>
                <a:spcPct val="80000"/>
              </a:lnSpc>
            </a:pPr>
            <a:endParaRPr lang="en-US" altLang="ja-JP"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ja-JP" altLang="en-US"/>
              <a:t>仮想記憶のアドレス変換</a:t>
            </a:r>
          </a:p>
        </p:txBody>
      </p:sp>
      <p:sp>
        <p:nvSpPr>
          <p:cNvPr id="55299" name="Rectangle 3"/>
          <p:cNvSpPr>
            <a:spLocks noChangeArrowheads="1"/>
          </p:cNvSpPr>
          <p:nvPr/>
        </p:nvSpPr>
        <p:spPr bwMode="auto">
          <a:xfrm>
            <a:off x="827088" y="1484313"/>
            <a:ext cx="1728787" cy="43211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5300" name="Rectangle 4"/>
          <p:cNvSpPr>
            <a:spLocks noChangeArrowheads="1"/>
          </p:cNvSpPr>
          <p:nvPr/>
        </p:nvSpPr>
        <p:spPr bwMode="auto">
          <a:xfrm>
            <a:off x="827088" y="1989138"/>
            <a:ext cx="1728787" cy="5762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5301" name="Rectangle 5"/>
          <p:cNvSpPr>
            <a:spLocks noChangeArrowheads="1"/>
          </p:cNvSpPr>
          <p:nvPr/>
        </p:nvSpPr>
        <p:spPr bwMode="auto">
          <a:xfrm>
            <a:off x="827088" y="3068638"/>
            <a:ext cx="1728787" cy="576262"/>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5302" name="Rectangle 6"/>
          <p:cNvSpPr>
            <a:spLocks noChangeArrowheads="1"/>
          </p:cNvSpPr>
          <p:nvPr/>
        </p:nvSpPr>
        <p:spPr bwMode="auto">
          <a:xfrm>
            <a:off x="827088" y="4724400"/>
            <a:ext cx="1728787" cy="576263"/>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5303" name="Rectangle 7"/>
          <p:cNvSpPr>
            <a:spLocks noChangeArrowheads="1"/>
          </p:cNvSpPr>
          <p:nvPr/>
        </p:nvSpPr>
        <p:spPr bwMode="auto">
          <a:xfrm>
            <a:off x="6477000" y="2708275"/>
            <a:ext cx="1728788" cy="26654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5304" name="Rectangle 8"/>
          <p:cNvSpPr>
            <a:spLocks noChangeArrowheads="1"/>
          </p:cNvSpPr>
          <p:nvPr/>
        </p:nvSpPr>
        <p:spPr bwMode="auto">
          <a:xfrm>
            <a:off x="6477000" y="4435475"/>
            <a:ext cx="1728788" cy="576263"/>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5305" name="Rectangle 9"/>
          <p:cNvSpPr>
            <a:spLocks noChangeArrowheads="1"/>
          </p:cNvSpPr>
          <p:nvPr/>
        </p:nvSpPr>
        <p:spPr bwMode="auto">
          <a:xfrm>
            <a:off x="6477000" y="3643313"/>
            <a:ext cx="1728788" cy="576262"/>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5306" name="Rectangle 10"/>
          <p:cNvSpPr>
            <a:spLocks noChangeArrowheads="1"/>
          </p:cNvSpPr>
          <p:nvPr/>
        </p:nvSpPr>
        <p:spPr bwMode="auto">
          <a:xfrm>
            <a:off x="6477000" y="2852738"/>
            <a:ext cx="1728788" cy="576262"/>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5307" name="Rectangle 11"/>
          <p:cNvSpPr>
            <a:spLocks noChangeArrowheads="1"/>
          </p:cNvSpPr>
          <p:nvPr/>
        </p:nvSpPr>
        <p:spPr bwMode="auto">
          <a:xfrm>
            <a:off x="3348038" y="2492375"/>
            <a:ext cx="12954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20bit</a:t>
            </a:r>
          </a:p>
        </p:txBody>
      </p:sp>
      <p:sp>
        <p:nvSpPr>
          <p:cNvPr id="55308" name="Rectangle 12"/>
          <p:cNvSpPr>
            <a:spLocks noChangeArrowheads="1"/>
          </p:cNvSpPr>
          <p:nvPr/>
        </p:nvSpPr>
        <p:spPr bwMode="auto">
          <a:xfrm>
            <a:off x="4645025" y="2492375"/>
            <a:ext cx="8636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12bit</a:t>
            </a:r>
          </a:p>
        </p:txBody>
      </p:sp>
      <p:sp>
        <p:nvSpPr>
          <p:cNvPr id="55309" name="Text Box 13"/>
          <p:cNvSpPr txBox="1">
            <a:spLocks noChangeArrowheads="1"/>
          </p:cNvSpPr>
          <p:nvPr/>
        </p:nvSpPr>
        <p:spPr bwMode="auto">
          <a:xfrm>
            <a:off x="4716463" y="1844675"/>
            <a:ext cx="105251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ページ内</a:t>
            </a:r>
          </a:p>
          <a:p>
            <a:pPr eaLnBrk="1" hangingPunct="1"/>
            <a:r>
              <a:rPr lang="ja-JP" altLang="en-US"/>
              <a:t>アドレス</a:t>
            </a:r>
          </a:p>
        </p:txBody>
      </p:sp>
      <p:sp>
        <p:nvSpPr>
          <p:cNvPr id="55310" name="Text Box 14"/>
          <p:cNvSpPr txBox="1">
            <a:spLocks noChangeArrowheads="1"/>
          </p:cNvSpPr>
          <p:nvPr/>
        </p:nvSpPr>
        <p:spPr bwMode="auto">
          <a:xfrm>
            <a:off x="3348038" y="1844675"/>
            <a:ext cx="12811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ページ番号</a:t>
            </a:r>
          </a:p>
        </p:txBody>
      </p:sp>
      <p:sp>
        <p:nvSpPr>
          <p:cNvPr id="55311" name="Text Box 15"/>
          <p:cNvSpPr txBox="1">
            <a:spLocks noChangeArrowheads="1"/>
          </p:cNvSpPr>
          <p:nvPr/>
        </p:nvSpPr>
        <p:spPr bwMode="auto">
          <a:xfrm>
            <a:off x="760413" y="1073150"/>
            <a:ext cx="25431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論理アドレス空間（４</a:t>
            </a:r>
            <a:r>
              <a:rPr lang="en-US" altLang="ja-JP"/>
              <a:t>GB)</a:t>
            </a:r>
          </a:p>
        </p:txBody>
      </p:sp>
      <p:sp>
        <p:nvSpPr>
          <p:cNvPr id="55312" name="Text Box 16"/>
          <p:cNvSpPr txBox="1">
            <a:spLocks noChangeArrowheads="1"/>
          </p:cNvSpPr>
          <p:nvPr/>
        </p:nvSpPr>
        <p:spPr bwMode="auto">
          <a:xfrm>
            <a:off x="6021388" y="2268538"/>
            <a:ext cx="26543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a:t>物理アドレス空間（</a:t>
            </a:r>
            <a:r>
              <a:rPr lang="en-US" altLang="ja-JP"/>
              <a:t>16MB)</a:t>
            </a:r>
          </a:p>
        </p:txBody>
      </p:sp>
      <p:sp>
        <p:nvSpPr>
          <p:cNvPr id="55313" name="Line 17"/>
          <p:cNvSpPr>
            <a:spLocks noChangeShapeType="1"/>
          </p:cNvSpPr>
          <p:nvPr/>
        </p:nvSpPr>
        <p:spPr bwMode="auto">
          <a:xfrm>
            <a:off x="2700338" y="1484313"/>
            <a:ext cx="1079500" cy="8651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14" name="Line 18"/>
          <p:cNvSpPr>
            <a:spLocks noChangeShapeType="1"/>
          </p:cNvSpPr>
          <p:nvPr/>
        </p:nvSpPr>
        <p:spPr bwMode="auto">
          <a:xfrm>
            <a:off x="4211638" y="2781300"/>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15" name="Rectangle 19"/>
          <p:cNvSpPr>
            <a:spLocks noChangeArrowheads="1"/>
          </p:cNvSpPr>
          <p:nvPr/>
        </p:nvSpPr>
        <p:spPr bwMode="auto">
          <a:xfrm>
            <a:off x="3419475" y="3213100"/>
            <a:ext cx="1439863" cy="792163"/>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TLB</a:t>
            </a:r>
          </a:p>
        </p:txBody>
      </p:sp>
      <p:sp>
        <p:nvSpPr>
          <p:cNvPr id="55316" name="Line 20"/>
          <p:cNvSpPr>
            <a:spLocks noChangeShapeType="1"/>
          </p:cNvSpPr>
          <p:nvPr/>
        </p:nvSpPr>
        <p:spPr bwMode="auto">
          <a:xfrm>
            <a:off x="4211638" y="4005263"/>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17" name="Rectangle 21"/>
          <p:cNvSpPr>
            <a:spLocks noChangeArrowheads="1"/>
          </p:cNvSpPr>
          <p:nvPr/>
        </p:nvSpPr>
        <p:spPr bwMode="auto">
          <a:xfrm>
            <a:off x="4714875" y="4508500"/>
            <a:ext cx="8636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12bit</a:t>
            </a:r>
          </a:p>
        </p:txBody>
      </p:sp>
      <p:sp>
        <p:nvSpPr>
          <p:cNvPr id="55318" name="Rectangle 22"/>
          <p:cNvSpPr>
            <a:spLocks noChangeArrowheads="1"/>
          </p:cNvSpPr>
          <p:nvPr/>
        </p:nvSpPr>
        <p:spPr bwMode="auto">
          <a:xfrm>
            <a:off x="3851275" y="4508500"/>
            <a:ext cx="863600" cy="2159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12bit</a:t>
            </a:r>
          </a:p>
        </p:txBody>
      </p:sp>
      <p:sp>
        <p:nvSpPr>
          <p:cNvPr id="55319" name="Line 23"/>
          <p:cNvSpPr>
            <a:spLocks noChangeShapeType="1"/>
          </p:cNvSpPr>
          <p:nvPr/>
        </p:nvSpPr>
        <p:spPr bwMode="auto">
          <a:xfrm>
            <a:off x="5580063" y="4652963"/>
            <a:ext cx="863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0" name="Line 24"/>
          <p:cNvSpPr>
            <a:spLocks noChangeShapeType="1"/>
          </p:cNvSpPr>
          <p:nvPr/>
        </p:nvSpPr>
        <p:spPr bwMode="auto">
          <a:xfrm>
            <a:off x="5076825" y="2708275"/>
            <a:ext cx="0" cy="18002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321" name="Text Box 25"/>
          <p:cNvSpPr txBox="1">
            <a:spLocks noChangeArrowheads="1"/>
          </p:cNvSpPr>
          <p:nvPr/>
        </p:nvSpPr>
        <p:spPr bwMode="auto">
          <a:xfrm>
            <a:off x="2843213" y="5516563"/>
            <a:ext cx="58293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20bit→12bit</a:t>
            </a:r>
            <a:r>
              <a:rPr lang="ja-JP" altLang="en-US"/>
              <a:t>の変換テーブルは巨大</a:t>
            </a:r>
          </a:p>
          <a:p>
            <a:pPr eaLnBrk="1" hangingPunct="1"/>
            <a:r>
              <a:rPr lang="ja-JP" altLang="en-US"/>
              <a:t>ソフトウェアで管理</a:t>
            </a:r>
          </a:p>
          <a:p>
            <a:pPr eaLnBrk="1" hangingPunct="1"/>
            <a:r>
              <a:rPr lang="en-US" altLang="ja-JP"/>
              <a:t>TLB(Translation Lookaside Buffer)</a:t>
            </a:r>
            <a:r>
              <a:rPr lang="ja-JP" altLang="en-US"/>
              <a:t>はこの変換テーブルに</a:t>
            </a:r>
          </a:p>
          <a:p>
            <a:pPr eaLnBrk="1" hangingPunct="1"/>
            <a:r>
              <a:rPr lang="ja-JP" altLang="en-US"/>
              <a:t>対するキャッシュ</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ja-JP"/>
              <a:t>TLB(Translation Lookaside Buffer) </a:t>
            </a:r>
          </a:p>
        </p:txBody>
      </p:sp>
      <p:sp>
        <p:nvSpPr>
          <p:cNvPr id="56323" name="Rectangle 3"/>
          <p:cNvSpPr>
            <a:spLocks noChangeArrowheads="1"/>
          </p:cNvSpPr>
          <p:nvPr/>
        </p:nvSpPr>
        <p:spPr bwMode="auto">
          <a:xfrm>
            <a:off x="287338" y="1628775"/>
            <a:ext cx="24844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00110101011100000010</a:t>
            </a:r>
          </a:p>
        </p:txBody>
      </p:sp>
      <p:sp>
        <p:nvSpPr>
          <p:cNvPr id="56324" name="Rectangle 4"/>
          <p:cNvSpPr>
            <a:spLocks noChangeArrowheads="1"/>
          </p:cNvSpPr>
          <p:nvPr/>
        </p:nvSpPr>
        <p:spPr bwMode="auto">
          <a:xfrm>
            <a:off x="2771775" y="1628775"/>
            <a:ext cx="1584325"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001011001100</a:t>
            </a:r>
          </a:p>
        </p:txBody>
      </p:sp>
      <p:sp>
        <p:nvSpPr>
          <p:cNvPr id="56325" name="Rectangle 5"/>
          <p:cNvSpPr>
            <a:spLocks noChangeArrowheads="1"/>
          </p:cNvSpPr>
          <p:nvPr/>
        </p:nvSpPr>
        <p:spPr bwMode="auto">
          <a:xfrm>
            <a:off x="395288" y="2636838"/>
            <a:ext cx="252095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sz="1600" b="1"/>
          </a:p>
        </p:txBody>
      </p:sp>
      <p:sp>
        <p:nvSpPr>
          <p:cNvPr id="56326" name="Oval 6"/>
          <p:cNvSpPr>
            <a:spLocks noChangeArrowheads="1"/>
          </p:cNvSpPr>
          <p:nvPr/>
        </p:nvSpPr>
        <p:spPr bwMode="auto">
          <a:xfrm>
            <a:off x="3276600" y="2708275"/>
            <a:ext cx="358775" cy="288925"/>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t>
            </a:r>
          </a:p>
        </p:txBody>
      </p:sp>
      <p:sp>
        <p:nvSpPr>
          <p:cNvPr id="391175" name="Text Box 7"/>
          <p:cNvSpPr txBox="1">
            <a:spLocks noChangeArrowheads="1"/>
          </p:cNvSpPr>
          <p:nvPr/>
        </p:nvSpPr>
        <p:spPr bwMode="auto">
          <a:xfrm>
            <a:off x="1187450" y="908050"/>
            <a:ext cx="1416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論理アドレス</a:t>
            </a:r>
          </a:p>
        </p:txBody>
      </p:sp>
      <p:sp>
        <p:nvSpPr>
          <p:cNvPr id="56328" name="Text Box 8"/>
          <p:cNvSpPr txBox="1">
            <a:spLocks noChangeArrowheads="1"/>
          </p:cNvSpPr>
          <p:nvPr/>
        </p:nvSpPr>
        <p:spPr bwMode="auto">
          <a:xfrm>
            <a:off x="2392363" y="2498725"/>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ja-JP"/>
          </a:p>
        </p:txBody>
      </p:sp>
      <p:sp>
        <p:nvSpPr>
          <p:cNvPr id="56329" name="Line 9"/>
          <p:cNvSpPr>
            <a:spLocks noChangeShapeType="1"/>
          </p:cNvSpPr>
          <p:nvPr/>
        </p:nvSpPr>
        <p:spPr bwMode="auto">
          <a:xfrm>
            <a:off x="2916238" y="3789363"/>
            <a:ext cx="3603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30" name="Line 10"/>
          <p:cNvSpPr>
            <a:spLocks noChangeShapeType="1"/>
          </p:cNvSpPr>
          <p:nvPr/>
        </p:nvSpPr>
        <p:spPr bwMode="auto">
          <a:xfrm>
            <a:off x="1403350" y="198913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31" name="Line 11"/>
          <p:cNvSpPr>
            <a:spLocks noChangeShapeType="1"/>
          </p:cNvSpPr>
          <p:nvPr/>
        </p:nvSpPr>
        <p:spPr bwMode="auto">
          <a:xfrm>
            <a:off x="1403350" y="2205038"/>
            <a:ext cx="16557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32" name="Line 12"/>
          <p:cNvSpPr>
            <a:spLocks noChangeShapeType="1"/>
          </p:cNvSpPr>
          <p:nvPr/>
        </p:nvSpPr>
        <p:spPr bwMode="auto">
          <a:xfrm>
            <a:off x="3059113" y="2205038"/>
            <a:ext cx="0" cy="41036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33" name="Line 13"/>
          <p:cNvSpPr>
            <a:spLocks noChangeShapeType="1"/>
          </p:cNvSpPr>
          <p:nvPr/>
        </p:nvSpPr>
        <p:spPr bwMode="auto">
          <a:xfrm flipV="1">
            <a:off x="3060700" y="5229225"/>
            <a:ext cx="215900" cy="714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34" name="Line 14"/>
          <p:cNvSpPr>
            <a:spLocks noChangeShapeType="1"/>
          </p:cNvSpPr>
          <p:nvPr/>
        </p:nvSpPr>
        <p:spPr bwMode="auto">
          <a:xfrm flipV="1">
            <a:off x="3060700" y="2924175"/>
            <a:ext cx="215900" cy="714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35" name="AutoShape 15"/>
          <p:cNvSpPr>
            <a:spLocks noChangeArrowheads="1"/>
          </p:cNvSpPr>
          <p:nvPr/>
        </p:nvSpPr>
        <p:spPr bwMode="auto">
          <a:xfrm rot="-5400000">
            <a:off x="5795962" y="4149726"/>
            <a:ext cx="1223963" cy="360362"/>
          </a:xfrm>
          <a:custGeom>
            <a:avLst/>
            <a:gdLst>
              <a:gd name="T0" fmla="*/ 60686352 w 21600"/>
              <a:gd name="T1" fmla="*/ 3006036 h 21600"/>
              <a:gd name="T2" fmla="*/ 34677932 w 21600"/>
              <a:gd name="T3" fmla="*/ 6012073 h 21600"/>
              <a:gd name="T4" fmla="*/ 8669455 w 21600"/>
              <a:gd name="T5" fmla="*/ 3006036 h 21600"/>
              <a:gd name="T6" fmla="*/ 34677932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lnTo>
                  <a:pt x="0" y="0"/>
                </a:lnTo>
                <a:close/>
              </a:path>
            </a:pathLst>
          </a:cu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56336" name="Line 16"/>
          <p:cNvSpPr>
            <a:spLocks noChangeShapeType="1"/>
          </p:cNvSpPr>
          <p:nvPr/>
        </p:nvSpPr>
        <p:spPr bwMode="auto">
          <a:xfrm>
            <a:off x="5724525" y="3357563"/>
            <a:ext cx="2159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37" name="Line 17"/>
          <p:cNvSpPr>
            <a:spLocks noChangeShapeType="1"/>
          </p:cNvSpPr>
          <p:nvPr/>
        </p:nvSpPr>
        <p:spPr bwMode="auto">
          <a:xfrm>
            <a:off x="5940425" y="3357563"/>
            <a:ext cx="0" cy="5762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38" name="Line 18"/>
          <p:cNvSpPr>
            <a:spLocks noChangeShapeType="1"/>
          </p:cNvSpPr>
          <p:nvPr/>
        </p:nvSpPr>
        <p:spPr bwMode="auto">
          <a:xfrm>
            <a:off x="5940425" y="3933825"/>
            <a:ext cx="28733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39" name="Line 19"/>
          <p:cNvSpPr>
            <a:spLocks noChangeShapeType="1"/>
          </p:cNvSpPr>
          <p:nvPr/>
        </p:nvSpPr>
        <p:spPr bwMode="auto">
          <a:xfrm>
            <a:off x="5797550" y="4149725"/>
            <a:ext cx="43021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40" name="Line 20"/>
          <p:cNvSpPr>
            <a:spLocks noChangeShapeType="1"/>
          </p:cNvSpPr>
          <p:nvPr/>
        </p:nvSpPr>
        <p:spPr bwMode="auto">
          <a:xfrm>
            <a:off x="5797550" y="4438650"/>
            <a:ext cx="430213"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41" name="Line 21"/>
          <p:cNvSpPr>
            <a:spLocks noChangeShapeType="1"/>
          </p:cNvSpPr>
          <p:nvPr/>
        </p:nvSpPr>
        <p:spPr bwMode="auto">
          <a:xfrm>
            <a:off x="5724525" y="5229225"/>
            <a:ext cx="2159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42" name="Line 22"/>
          <p:cNvSpPr>
            <a:spLocks noChangeShapeType="1"/>
          </p:cNvSpPr>
          <p:nvPr/>
        </p:nvSpPr>
        <p:spPr bwMode="auto">
          <a:xfrm flipV="1">
            <a:off x="5940425" y="4581525"/>
            <a:ext cx="0" cy="6477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43" name="Line 23"/>
          <p:cNvSpPr>
            <a:spLocks noChangeShapeType="1"/>
          </p:cNvSpPr>
          <p:nvPr/>
        </p:nvSpPr>
        <p:spPr bwMode="auto">
          <a:xfrm>
            <a:off x="5940425" y="4581525"/>
            <a:ext cx="28733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44" name="Line 24"/>
          <p:cNvSpPr>
            <a:spLocks noChangeShapeType="1"/>
          </p:cNvSpPr>
          <p:nvPr/>
        </p:nvSpPr>
        <p:spPr bwMode="auto">
          <a:xfrm>
            <a:off x="5724525" y="4294188"/>
            <a:ext cx="50323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45" name="Line 25"/>
          <p:cNvSpPr>
            <a:spLocks noChangeShapeType="1"/>
          </p:cNvSpPr>
          <p:nvPr/>
        </p:nvSpPr>
        <p:spPr bwMode="auto">
          <a:xfrm>
            <a:off x="2916238" y="3284538"/>
            <a:ext cx="3603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46" name="Oval 26"/>
          <p:cNvSpPr>
            <a:spLocks noChangeArrowheads="1"/>
          </p:cNvSpPr>
          <p:nvPr/>
        </p:nvSpPr>
        <p:spPr bwMode="auto">
          <a:xfrm>
            <a:off x="3276600" y="3211513"/>
            <a:ext cx="358775" cy="288925"/>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t>
            </a:r>
          </a:p>
        </p:txBody>
      </p:sp>
      <p:sp>
        <p:nvSpPr>
          <p:cNvPr id="56347" name="Line 27"/>
          <p:cNvSpPr>
            <a:spLocks noChangeShapeType="1"/>
          </p:cNvSpPr>
          <p:nvPr/>
        </p:nvSpPr>
        <p:spPr bwMode="auto">
          <a:xfrm flipV="1">
            <a:off x="3060700" y="3427413"/>
            <a:ext cx="215900"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48" name="Oval 28"/>
          <p:cNvSpPr>
            <a:spLocks noChangeArrowheads="1"/>
          </p:cNvSpPr>
          <p:nvPr/>
        </p:nvSpPr>
        <p:spPr bwMode="auto">
          <a:xfrm>
            <a:off x="3276600" y="3716338"/>
            <a:ext cx="358775" cy="288925"/>
          </a:xfrm>
          <a:prstGeom prst="ellipse">
            <a:avLst/>
          </a:prstGeom>
          <a:solidFill>
            <a:srgbClr val="FF99FF"/>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t>
            </a:r>
          </a:p>
        </p:txBody>
      </p:sp>
      <p:sp>
        <p:nvSpPr>
          <p:cNvPr id="56349" name="Line 29"/>
          <p:cNvSpPr>
            <a:spLocks noChangeShapeType="1"/>
          </p:cNvSpPr>
          <p:nvPr/>
        </p:nvSpPr>
        <p:spPr bwMode="auto">
          <a:xfrm flipV="1">
            <a:off x="3060700" y="3932238"/>
            <a:ext cx="215900"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50" name="Oval 30"/>
          <p:cNvSpPr>
            <a:spLocks noChangeArrowheads="1"/>
          </p:cNvSpPr>
          <p:nvPr/>
        </p:nvSpPr>
        <p:spPr bwMode="auto">
          <a:xfrm>
            <a:off x="3276600" y="4148138"/>
            <a:ext cx="358775" cy="288925"/>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t>
            </a:r>
          </a:p>
        </p:txBody>
      </p:sp>
      <p:sp>
        <p:nvSpPr>
          <p:cNvPr id="56351" name="Line 31"/>
          <p:cNvSpPr>
            <a:spLocks noChangeShapeType="1"/>
          </p:cNvSpPr>
          <p:nvPr/>
        </p:nvSpPr>
        <p:spPr bwMode="auto">
          <a:xfrm flipV="1">
            <a:off x="3060700" y="4364038"/>
            <a:ext cx="215900"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52" name="Oval 32"/>
          <p:cNvSpPr>
            <a:spLocks noChangeArrowheads="1"/>
          </p:cNvSpPr>
          <p:nvPr/>
        </p:nvSpPr>
        <p:spPr bwMode="auto">
          <a:xfrm>
            <a:off x="3276600" y="4579938"/>
            <a:ext cx="358775" cy="288925"/>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t>
            </a:r>
          </a:p>
        </p:txBody>
      </p:sp>
      <p:sp>
        <p:nvSpPr>
          <p:cNvPr id="56353" name="Line 33"/>
          <p:cNvSpPr>
            <a:spLocks noChangeShapeType="1"/>
          </p:cNvSpPr>
          <p:nvPr/>
        </p:nvSpPr>
        <p:spPr bwMode="auto">
          <a:xfrm flipV="1">
            <a:off x="3060700" y="4795838"/>
            <a:ext cx="215900"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54" name="Oval 34"/>
          <p:cNvSpPr>
            <a:spLocks noChangeArrowheads="1"/>
          </p:cNvSpPr>
          <p:nvPr/>
        </p:nvSpPr>
        <p:spPr bwMode="auto">
          <a:xfrm>
            <a:off x="3276600" y="5084763"/>
            <a:ext cx="358775" cy="288925"/>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t>
            </a:r>
          </a:p>
        </p:txBody>
      </p:sp>
      <p:sp>
        <p:nvSpPr>
          <p:cNvPr id="56355" name="Oval 35"/>
          <p:cNvSpPr>
            <a:spLocks noChangeArrowheads="1"/>
          </p:cNvSpPr>
          <p:nvPr/>
        </p:nvSpPr>
        <p:spPr bwMode="auto">
          <a:xfrm>
            <a:off x="3276600" y="5443538"/>
            <a:ext cx="358775" cy="288925"/>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t>
            </a:r>
          </a:p>
        </p:txBody>
      </p:sp>
      <p:sp>
        <p:nvSpPr>
          <p:cNvPr id="56356" name="Line 36"/>
          <p:cNvSpPr>
            <a:spLocks noChangeShapeType="1"/>
          </p:cNvSpPr>
          <p:nvPr/>
        </p:nvSpPr>
        <p:spPr bwMode="auto">
          <a:xfrm flipV="1">
            <a:off x="3060700" y="5659438"/>
            <a:ext cx="215900"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57" name="Oval 37"/>
          <p:cNvSpPr>
            <a:spLocks noChangeArrowheads="1"/>
          </p:cNvSpPr>
          <p:nvPr/>
        </p:nvSpPr>
        <p:spPr bwMode="auto">
          <a:xfrm>
            <a:off x="3276600" y="6019800"/>
            <a:ext cx="358775" cy="288925"/>
          </a:xfrm>
          <a:prstGeom prst="ellipse">
            <a:avLst/>
          </a:prstGeom>
          <a:solidFill>
            <a:srgbClr val="FF99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a:t>
            </a:r>
          </a:p>
        </p:txBody>
      </p:sp>
      <p:sp>
        <p:nvSpPr>
          <p:cNvPr id="56358" name="Line 38"/>
          <p:cNvSpPr>
            <a:spLocks noChangeShapeType="1"/>
          </p:cNvSpPr>
          <p:nvPr/>
        </p:nvSpPr>
        <p:spPr bwMode="auto">
          <a:xfrm flipV="1">
            <a:off x="3060700" y="6235700"/>
            <a:ext cx="215900" cy="714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59" name="Line 39"/>
          <p:cNvSpPr>
            <a:spLocks noChangeShapeType="1"/>
          </p:cNvSpPr>
          <p:nvPr/>
        </p:nvSpPr>
        <p:spPr bwMode="auto">
          <a:xfrm>
            <a:off x="2916238" y="2781300"/>
            <a:ext cx="3603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60" name="Line 40"/>
          <p:cNvSpPr>
            <a:spLocks noChangeShapeType="1"/>
          </p:cNvSpPr>
          <p:nvPr/>
        </p:nvSpPr>
        <p:spPr bwMode="auto">
          <a:xfrm>
            <a:off x="2916238" y="4221163"/>
            <a:ext cx="3603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61" name="Line 41"/>
          <p:cNvSpPr>
            <a:spLocks noChangeShapeType="1"/>
          </p:cNvSpPr>
          <p:nvPr/>
        </p:nvSpPr>
        <p:spPr bwMode="auto">
          <a:xfrm>
            <a:off x="2916238" y="4724400"/>
            <a:ext cx="3603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62" name="Line 42"/>
          <p:cNvSpPr>
            <a:spLocks noChangeShapeType="1"/>
          </p:cNvSpPr>
          <p:nvPr/>
        </p:nvSpPr>
        <p:spPr bwMode="auto">
          <a:xfrm>
            <a:off x="2916238" y="5157788"/>
            <a:ext cx="3603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63" name="Line 43"/>
          <p:cNvSpPr>
            <a:spLocks noChangeShapeType="1"/>
          </p:cNvSpPr>
          <p:nvPr/>
        </p:nvSpPr>
        <p:spPr bwMode="auto">
          <a:xfrm>
            <a:off x="2916238" y="5589588"/>
            <a:ext cx="3603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64" name="Line 44"/>
          <p:cNvSpPr>
            <a:spLocks noChangeShapeType="1"/>
          </p:cNvSpPr>
          <p:nvPr/>
        </p:nvSpPr>
        <p:spPr bwMode="auto">
          <a:xfrm>
            <a:off x="2916238" y="6165850"/>
            <a:ext cx="3603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65" name="Line 45"/>
          <p:cNvSpPr>
            <a:spLocks noChangeShapeType="1"/>
          </p:cNvSpPr>
          <p:nvPr/>
        </p:nvSpPr>
        <p:spPr bwMode="auto">
          <a:xfrm>
            <a:off x="5724525" y="5589588"/>
            <a:ext cx="2873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66" name="Line 46"/>
          <p:cNvSpPr>
            <a:spLocks noChangeShapeType="1"/>
          </p:cNvSpPr>
          <p:nvPr/>
        </p:nvSpPr>
        <p:spPr bwMode="auto">
          <a:xfrm flipV="1">
            <a:off x="6011863" y="4725988"/>
            <a:ext cx="0" cy="8636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67" name="Line 47"/>
          <p:cNvSpPr>
            <a:spLocks noChangeShapeType="1"/>
          </p:cNvSpPr>
          <p:nvPr/>
        </p:nvSpPr>
        <p:spPr bwMode="auto">
          <a:xfrm>
            <a:off x="5724525" y="6021388"/>
            <a:ext cx="3603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68" name="Line 48"/>
          <p:cNvSpPr>
            <a:spLocks noChangeShapeType="1"/>
          </p:cNvSpPr>
          <p:nvPr/>
        </p:nvSpPr>
        <p:spPr bwMode="auto">
          <a:xfrm flipV="1">
            <a:off x="6084888" y="4870450"/>
            <a:ext cx="0" cy="115093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69" name="Line 49"/>
          <p:cNvSpPr>
            <a:spLocks noChangeShapeType="1"/>
          </p:cNvSpPr>
          <p:nvPr/>
        </p:nvSpPr>
        <p:spPr bwMode="auto">
          <a:xfrm>
            <a:off x="6011863" y="4725988"/>
            <a:ext cx="2159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70" name="Line 50"/>
          <p:cNvSpPr>
            <a:spLocks noChangeShapeType="1"/>
          </p:cNvSpPr>
          <p:nvPr/>
        </p:nvSpPr>
        <p:spPr bwMode="auto">
          <a:xfrm>
            <a:off x="6084888" y="4870450"/>
            <a:ext cx="142875"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71" name="Line 51"/>
          <p:cNvSpPr>
            <a:spLocks noChangeShapeType="1"/>
          </p:cNvSpPr>
          <p:nvPr/>
        </p:nvSpPr>
        <p:spPr bwMode="auto">
          <a:xfrm>
            <a:off x="5724525" y="2781300"/>
            <a:ext cx="2873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72" name="Line 52"/>
          <p:cNvSpPr>
            <a:spLocks noChangeShapeType="1"/>
          </p:cNvSpPr>
          <p:nvPr/>
        </p:nvSpPr>
        <p:spPr bwMode="auto">
          <a:xfrm>
            <a:off x="6011863" y="2781300"/>
            <a:ext cx="0" cy="100806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73" name="Line 53"/>
          <p:cNvSpPr>
            <a:spLocks noChangeShapeType="1"/>
          </p:cNvSpPr>
          <p:nvPr/>
        </p:nvSpPr>
        <p:spPr bwMode="auto">
          <a:xfrm>
            <a:off x="6011863" y="3789363"/>
            <a:ext cx="215900"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74" name="Line 54"/>
          <p:cNvSpPr>
            <a:spLocks noChangeShapeType="1"/>
          </p:cNvSpPr>
          <p:nvPr/>
        </p:nvSpPr>
        <p:spPr bwMode="auto">
          <a:xfrm>
            <a:off x="6588125" y="4365625"/>
            <a:ext cx="144463"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75" name="Line 55"/>
          <p:cNvSpPr>
            <a:spLocks noChangeShapeType="1"/>
          </p:cNvSpPr>
          <p:nvPr/>
        </p:nvSpPr>
        <p:spPr bwMode="auto">
          <a:xfrm>
            <a:off x="3635375" y="2852738"/>
            <a:ext cx="288925" cy="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76" name="Line 56"/>
          <p:cNvSpPr>
            <a:spLocks noChangeShapeType="1"/>
          </p:cNvSpPr>
          <p:nvPr/>
        </p:nvSpPr>
        <p:spPr bwMode="auto">
          <a:xfrm>
            <a:off x="3635375" y="3357563"/>
            <a:ext cx="288925" cy="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77" name="Line 57"/>
          <p:cNvSpPr>
            <a:spLocks noChangeShapeType="1"/>
          </p:cNvSpPr>
          <p:nvPr/>
        </p:nvSpPr>
        <p:spPr bwMode="auto">
          <a:xfrm>
            <a:off x="3635375" y="3860800"/>
            <a:ext cx="288925" cy="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78" name="Line 58"/>
          <p:cNvSpPr>
            <a:spLocks noChangeShapeType="1"/>
          </p:cNvSpPr>
          <p:nvPr/>
        </p:nvSpPr>
        <p:spPr bwMode="auto">
          <a:xfrm>
            <a:off x="3635375" y="4292600"/>
            <a:ext cx="288925" cy="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79" name="Line 59"/>
          <p:cNvSpPr>
            <a:spLocks noChangeShapeType="1"/>
          </p:cNvSpPr>
          <p:nvPr/>
        </p:nvSpPr>
        <p:spPr bwMode="auto">
          <a:xfrm>
            <a:off x="3635375" y="4724400"/>
            <a:ext cx="288925" cy="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80" name="Line 60"/>
          <p:cNvSpPr>
            <a:spLocks noChangeShapeType="1"/>
          </p:cNvSpPr>
          <p:nvPr/>
        </p:nvSpPr>
        <p:spPr bwMode="auto">
          <a:xfrm>
            <a:off x="3635375" y="5229225"/>
            <a:ext cx="288925" cy="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81" name="Line 61"/>
          <p:cNvSpPr>
            <a:spLocks noChangeShapeType="1"/>
          </p:cNvSpPr>
          <p:nvPr/>
        </p:nvSpPr>
        <p:spPr bwMode="auto">
          <a:xfrm>
            <a:off x="3635375" y="5589588"/>
            <a:ext cx="288925" cy="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382" name="Line 62"/>
          <p:cNvSpPr>
            <a:spLocks noChangeShapeType="1"/>
          </p:cNvSpPr>
          <p:nvPr/>
        </p:nvSpPr>
        <p:spPr bwMode="auto">
          <a:xfrm>
            <a:off x="3635375" y="6165850"/>
            <a:ext cx="288925" cy="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1231" name="Text Box 63"/>
          <p:cNvSpPr txBox="1">
            <a:spLocks noChangeArrowheads="1"/>
          </p:cNvSpPr>
          <p:nvPr/>
        </p:nvSpPr>
        <p:spPr bwMode="auto">
          <a:xfrm>
            <a:off x="827088" y="1262063"/>
            <a:ext cx="1289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ページ番号</a:t>
            </a:r>
          </a:p>
        </p:txBody>
      </p:sp>
      <p:sp>
        <p:nvSpPr>
          <p:cNvPr id="391232" name="Text Box 64"/>
          <p:cNvSpPr txBox="1">
            <a:spLocks noChangeArrowheads="1"/>
          </p:cNvSpPr>
          <p:nvPr/>
        </p:nvSpPr>
        <p:spPr bwMode="auto">
          <a:xfrm>
            <a:off x="2851150" y="1268413"/>
            <a:ext cx="18303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ページ内アドレス</a:t>
            </a:r>
          </a:p>
        </p:txBody>
      </p:sp>
      <p:sp>
        <p:nvSpPr>
          <p:cNvPr id="56385" name="Rectangle 65"/>
          <p:cNvSpPr>
            <a:spLocks noChangeArrowheads="1"/>
          </p:cNvSpPr>
          <p:nvPr/>
        </p:nvSpPr>
        <p:spPr bwMode="auto">
          <a:xfrm>
            <a:off x="395288" y="3068638"/>
            <a:ext cx="252095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sz="1600" b="1"/>
          </a:p>
        </p:txBody>
      </p:sp>
      <p:sp>
        <p:nvSpPr>
          <p:cNvPr id="56386" name="Rectangle 66"/>
          <p:cNvSpPr>
            <a:spLocks noChangeArrowheads="1"/>
          </p:cNvSpPr>
          <p:nvPr/>
        </p:nvSpPr>
        <p:spPr bwMode="auto">
          <a:xfrm>
            <a:off x="395288" y="4076700"/>
            <a:ext cx="252095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sz="1600" b="1"/>
          </a:p>
        </p:txBody>
      </p:sp>
      <p:sp>
        <p:nvSpPr>
          <p:cNvPr id="56387" name="Rectangle 67"/>
          <p:cNvSpPr>
            <a:spLocks noChangeArrowheads="1"/>
          </p:cNvSpPr>
          <p:nvPr/>
        </p:nvSpPr>
        <p:spPr bwMode="auto">
          <a:xfrm>
            <a:off x="395288" y="4508500"/>
            <a:ext cx="252095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sz="1600" b="1"/>
          </a:p>
        </p:txBody>
      </p:sp>
      <p:sp>
        <p:nvSpPr>
          <p:cNvPr id="56388" name="Rectangle 68"/>
          <p:cNvSpPr>
            <a:spLocks noChangeArrowheads="1"/>
          </p:cNvSpPr>
          <p:nvPr/>
        </p:nvSpPr>
        <p:spPr bwMode="auto">
          <a:xfrm>
            <a:off x="395288" y="4940300"/>
            <a:ext cx="252095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sz="1600" b="1"/>
          </a:p>
        </p:txBody>
      </p:sp>
      <p:sp>
        <p:nvSpPr>
          <p:cNvPr id="56389" name="Rectangle 69"/>
          <p:cNvSpPr>
            <a:spLocks noChangeArrowheads="1"/>
          </p:cNvSpPr>
          <p:nvPr/>
        </p:nvSpPr>
        <p:spPr bwMode="auto">
          <a:xfrm>
            <a:off x="395288" y="5372100"/>
            <a:ext cx="252095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sz="1600" b="1"/>
          </a:p>
        </p:txBody>
      </p:sp>
      <p:sp>
        <p:nvSpPr>
          <p:cNvPr id="56390" name="Rectangle 70"/>
          <p:cNvSpPr>
            <a:spLocks noChangeArrowheads="1"/>
          </p:cNvSpPr>
          <p:nvPr/>
        </p:nvSpPr>
        <p:spPr bwMode="auto">
          <a:xfrm>
            <a:off x="395288" y="5876925"/>
            <a:ext cx="252095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sz="1600" b="1"/>
          </a:p>
        </p:txBody>
      </p:sp>
      <p:sp>
        <p:nvSpPr>
          <p:cNvPr id="56391" name="Rectangle 71"/>
          <p:cNvSpPr>
            <a:spLocks noChangeArrowheads="1"/>
          </p:cNvSpPr>
          <p:nvPr/>
        </p:nvSpPr>
        <p:spPr bwMode="auto">
          <a:xfrm>
            <a:off x="323850" y="3644900"/>
            <a:ext cx="2592388"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00110101011100000010</a:t>
            </a:r>
          </a:p>
        </p:txBody>
      </p:sp>
      <p:sp>
        <p:nvSpPr>
          <p:cNvPr id="56392" name="Rectangle 72"/>
          <p:cNvSpPr>
            <a:spLocks noChangeArrowheads="1"/>
          </p:cNvSpPr>
          <p:nvPr/>
        </p:nvSpPr>
        <p:spPr bwMode="auto">
          <a:xfrm>
            <a:off x="3995738" y="3716338"/>
            <a:ext cx="1584325"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111011001110</a:t>
            </a:r>
          </a:p>
        </p:txBody>
      </p:sp>
      <p:sp>
        <p:nvSpPr>
          <p:cNvPr id="56393" name="Rectangle 73"/>
          <p:cNvSpPr>
            <a:spLocks noChangeArrowheads="1"/>
          </p:cNvSpPr>
          <p:nvPr/>
        </p:nvSpPr>
        <p:spPr bwMode="auto">
          <a:xfrm>
            <a:off x="3995738" y="2636838"/>
            <a:ext cx="1584325"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56394" name="Rectangle 74"/>
          <p:cNvSpPr>
            <a:spLocks noChangeArrowheads="1"/>
          </p:cNvSpPr>
          <p:nvPr/>
        </p:nvSpPr>
        <p:spPr bwMode="auto">
          <a:xfrm>
            <a:off x="3995738" y="3140075"/>
            <a:ext cx="1584325"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56395" name="Rectangle 75"/>
          <p:cNvSpPr>
            <a:spLocks noChangeArrowheads="1"/>
          </p:cNvSpPr>
          <p:nvPr/>
        </p:nvSpPr>
        <p:spPr bwMode="auto">
          <a:xfrm>
            <a:off x="3995738" y="4148138"/>
            <a:ext cx="1584325"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56396" name="Rectangle 76"/>
          <p:cNvSpPr>
            <a:spLocks noChangeArrowheads="1"/>
          </p:cNvSpPr>
          <p:nvPr/>
        </p:nvSpPr>
        <p:spPr bwMode="auto">
          <a:xfrm>
            <a:off x="3995738" y="4581525"/>
            <a:ext cx="1584325"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56397" name="Rectangle 77"/>
          <p:cNvSpPr>
            <a:spLocks noChangeArrowheads="1"/>
          </p:cNvSpPr>
          <p:nvPr/>
        </p:nvSpPr>
        <p:spPr bwMode="auto">
          <a:xfrm>
            <a:off x="3995738" y="5014913"/>
            <a:ext cx="1584325"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56398" name="Rectangle 78"/>
          <p:cNvSpPr>
            <a:spLocks noChangeArrowheads="1"/>
          </p:cNvSpPr>
          <p:nvPr/>
        </p:nvSpPr>
        <p:spPr bwMode="auto">
          <a:xfrm>
            <a:off x="3995738" y="5448300"/>
            <a:ext cx="1584325"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56399" name="Rectangle 79"/>
          <p:cNvSpPr>
            <a:spLocks noChangeArrowheads="1"/>
          </p:cNvSpPr>
          <p:nvPr/>
        </p:nvSpPr>
        <p:spPr bwMode="auto">
          <a:xfrm>
            <a:off x="3995738" y="5876925"/>
            <a:ext cx="1584325" cy="3651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56400" name="Line 80"/>
          <p:cNvSpPr>
            <a:spLocks noChangeShapeType="1"/>
          </p:cNvSpPr>
          <p:nvPr/>
        </p:nvSpPr>
        <p:spPr bwMode="auto">
          <a:xfrm>
            <a:off x="5795963" y="4437063"/>
            <a:ext cx="0" cy="3603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401" name="Line 81"/>
          <p:cNvSpPr>
            <a:spLocks noChangeShapeType="1"/>
          </p:cNvSpPr>
          <p:nvPr/>
        </p:nvSpPr>
        <p:spPr bwMode="auto">
          <a:xfrm flipH="1">
            <a:off x="5724525" y="4797425"/>
            <a:ext cx="714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402" name="Line 82"/>
          <p:cNvSpPr>
            <a:spLocks noChangeShapeType="1"/>
          </p:cNvSpPr>
          <p:nvPr/>
        </p:nvSpPr>
        <p:spPr bwMode="auto">
          <a:xfrm flipV="1">
            <a:off x="5795963" y="3933825"/>
            <a:ext cx="0" cy="2159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403" name="Line 83"/>
          <p:cNvSpPr>
            <a:spLocks noChangeShapeType="1"/>
          </p:cNvSpPr>
          <p:nvPr/>
        </p:nvSpPr>
        <p:spPr bwMode="auto">
          <a:xfrm flipH="1">
            <a:off x="5724525" y="3933825"/>
            <a:ext cx="7143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404" name="Rectangle 84"/>
          <p:cNvSpPr>
            <a:spLocks noChangeArrowheads="1"/>
          </p:cNvSpPr>
          <p:nvPr/>
        </p:nvSpPr>
        <p:spPr bwMode="auto">
          <a:xfrm>
            <a:off x="5435600" y="6308725"/>
            <a:ext cx="1584325"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111011001110</a:t>
            </a:r>
          </a:p>
        </p:txBody>
      </p:sp>
      <p:sp>
        <p:nvSpPr>
          <p:cNvPr id="56405" name="Line 85"/>
          <p:cNvSpPr>
            <a:spLocks noChangeShapeType="1"/>
          </p:cNvSpPr>
          <p:nvPr/>
        </p:nvSpPr>
        <p:spPr bwMode="auto">
          <a:xfrm>
            <a:off x="6732588" y="4365625"/>
            <a:ext cx="0" cy="19431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406" name="Rectangle 86"/>
          <p:cNvSpPr>
            <a:spLocks noChangeArrowheads="1"/>
          </p:cNvSpPr>
          <p:nvPr/>
        </p:nvSpPr>
        <p:spPr bwMode="auto">
          <a:xfrm>
            <a:off x="7019925" y="6308725"/>
            <a:ext cx="1584325"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001011001100</a:t>
            </a:r>
          </a:p>
        </p:txBody>
      </p:sp>
      <p:sp>
        <p:nvSpPr>
          <p:cNvPr id="56407" name="Line 87"/>
          <p:cNvSpPr>
            <a:spLocks noChangeShapeType="1"/>
          </p:cNvSpPr>
          <p:nvPr/>
        </p:nvSpPr>
        <p:spPr bwMode="auto">
          <a:xfrm>
            <a:off x="7667625" y="1773238"/>
            <a:ext cx="0" cy="4535487"/>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408" name="Line 88"/>
          <p:cNvSpPr>
            <a:spLocks noChangeShapeType="1"/>
          </p:cNvSpPr>
          <p:nvPr/>
        </p:nvSpPr>
        <p:spPr bwMode="auto">
          <a:xfrm>
            <a:off x="4356100" y="1773238"/>
            <a:ext cx="3311525"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409" name="Rectangle 89"/>
          <p:cNvSpPr>
            <a:spLocks noChangeArrowheads="1"/>
          </p:cNvSpPr>
          <p:nvPr/>
        </p:nvSpPr>
        <p:spPr bwMode="auto">
          <a:xfrm>
            <a:off x="5580063" y="2636838"/>
            <a:ext cx="71437" cy="3603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10" name="Rectangle 90"/>
          <p:cNvSpPr>
            <a:spLocks noChangeArrowheads="1"/>
          </p:cNvSpPr>
          <p:nvPr/>
        </p:nvSpPr>
        <p:spPr bwMode="auto">
          <a:xfrm>
            <a:off x="5651500" y="2636838"/>
            <a:ext cx="71438" cy="3603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11" name="Rectangle 91"/>
          <p:cNvSpPr>
            <a:spLocks noChangeArrowheads="1"/>
          </p:cNvSpPr>
          <p:nvPr/>
        </p:nvSpPr>
        <p:spPr bwMode="auto">
          <a:xfrm>
            <a:off x="5580063" y="3140075"/>
            <a:ext cx="71437"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12" name="Rectangle 92"/>
          <p:cNvSpPr>
            <a:spLocks noChangeArrowheads="1"/>
          </p:cNvSpPr>
          <p:nvPr/>
        </p:nvSpPr>
        <p:spPr bwMode="auto">
          <a:xfrm>
            <a:off x="5651500" y="3140075"/>
            <a:ext cx="71438"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13" name="Rectangle 93"/>
          <p:cNvSpPr>
            <a:spLocks noChangeArrowheads="1"/>
          </p:cNvSpPr>
          <p:nvPr/>
        </p:nvSpPr>
        <p:spPr bwMode="auto">
          <a:xfrm>
            <a:off x="5580063" y="3716338"/>
            <a:ext cx="71437" cy="3603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14" name="Rectangle 94"/>
          <p:cNvSpPr>
            <a:spLocks noChangeArrowheads="1"/>
          </p:cNvSpPr>
          <p:nvPr/>
        </p:nvSpPr>
        <p:spPr bwMode="auto">
          <a:xfrm>
            <a:off x="5651500" y="3716338"/>
            <a:ext cx="71438" cy="3603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15" name="Rectangle 95"/>
          <p:cNvSpPr>
            <a:spLocks noChangeArrowheads="1"/>
          </p:cNvSpPr>
          <p:nvPr/>
        </p:nvSpPr>
        <p:spPr bwMode="auto">
          <a:xfrm>
            <a:off x="5580063" y="4149725"/>
            <a:ext cx="71437"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16" name="Rectangle 96"/>
          <p:cNvSpPr>
            <a:spLocks noChangeArrowheads="1"/>
          </p:cNvSpPr>
          <p:nvPr/>
        </p:nvSpPr>
        <p:spPr bwMode="auto">
          <a:xfrm>
            <a:off x="5651500" y="4149725"/>
            <a:ext cx="71438"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17" name="Rectangle 97"/>
          <p:cNvSpPr>
            <a:spLocks noChangeArrowheads="1"/>
          </p:cNvSpPr>
          <p:nvPr/>
        </p:nvSpPr>
        <p:spPr bwMode="auto">
          <a:xfrm>
            <a:off x="5580063" y="4583113"/>
            <a:ext cx="71437" cy="3603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18" name="Rectangle 98"/>
          <p:cNvSpPr>
            <a:spLocks noChangeArrowheads="1"/>
          </p:cNvSpPr>
          <p:nvPr/>
        </p:nvSpPr>
        <p:spPr bwMode="auto">
          <a:xfrm>
            <a:off x="5651500" y="4583113"/>
            <a:ext cx="71438" cy="3603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19" name="Rectangle 99"/>
          <p:cNvSpPr>
            <a:spLocks noChangeArrowheads="1"/>
          </p:cNvSpPr>
          <p:nvPr/>
        </p:nvSpPr>
        <p:spPr bwMode="auto">
          <a:xfrm>
            <a:off x="5580063" y="5016500"/>
            <a:ext cx="71437"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20" name="Rectangle 100"/>
          <p:cNvSpPr>
            <a:spLocks noChangeArrowheads="1"/>
          </p:cNvSpPr>
          <p:nvPr/>
        </p:nvSpPr>
        <p:spPr bwMode="auto">
          <a:xfrm>
            <a:off x="5651500" y="5016500"/>
            <a:ext cx="71438"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21" name="Rectangle 101"/>
          <p:cNvSpPr>
            <a:spLocks noChangeArrowheads="1"/>
          </p:cNvSpPr>
          <p:nvPr/>
        </p:nvSpPr>
        <p:spPr bwMode="auto">
          <a:xfrm>
            <a:off x="5580063" y="5449888"/>
            <a:ext cx="71437" cy="3603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22" name="Rectangle 102"/>
          <p:cNvSpPr>
            <a:spLocks noChangeArrowheads="1"/>
          </p:cNvSpPr>
          <p:nvPr/>
        </p:nvSpPr>
        <p:spPr bwMode="auto">
          <a:xfrm>
            <a:off x="5651500" y="5449888"/>
            <a:ext cx="71438" cy="3603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23" name="Rectangle 103"/>
          <p:cNvSpPr>
            <a:spLocks noChangeArrowheads="1"/>
          </p:cNvSpPr>
          <p:nvPr/>
        </p:nvSpPr>
        <p:spPr bwMode="auto">
          <a:xfrm>
            <a:off x="5580063" y="5883275"/>
            <a:ext cx="71437"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24" name="Rectangle 104"/>
          <p:cNvSpPr>
            <a:spLocks noChangeArrowheads="1"/>
          </p:cNvSpPr>
          <p:nvPr/>
        </p:nvSpPr>
        <p:spPr bwMode="auto">
          <a:xfrm>
            <a:off x="5651500" y="5883275"/>
            <a:ext cx="71438"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6425" name="Text Box 105"/>
          <p:cNvSpPr txBox="1">
            <a:spLocks noChangeArrowheads="1"/>
          </p:cNvSpPr>
          <p:nvPr/>
        </p:nvSpPr>
        <p:spPr bwMode="auto">
          <a:xfrm>
            <a:off x="5200650" y="1989138"/>
            <a:ext cx="65405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Dirty</a:t>
            </a:r>
          </a:p>
          <a:p>
            <a:pPr eaLnBrk="1" hangingPunct="1"/>
            <a:r>
              <a:rPr lang="en-US" altLang="ja-JP"/>
              <a:t>bit</a:t>
            </a:r>
          </a:p>
          <a:p>
            <a:pPr eaLnBrk="1" hangingPunct="1"/>
            <a:endParaRPr lang="en-US" altLang="ja-JP"/>
          </a:p>
        </p:txBody>
      </p:sp>
      <p:sp>
        <p:nvSpPr>
          <p:cNvPr id="56426" name="Text Box 106"/>
          <p:cNvSpPr txBox="1">
            <a:spLocks noChangeArrowheads="1"/>
          </p:cNvSpPr>
          <p:nvPr/>
        </p:nvSpPr>
        <p:spPr bwMode="auto">
          <a:xfrm>
            <a:off x="6084888" y="1989138"/>
            <a:ext cx="1150937"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Priority</a:t>
            </a:r>
          </a:p>
          <a:p>
            <a:pPr eaLnBrk="1" hangingPunct="1"/>
            <a:r>
              <a:rPr lang="en-US" altLang="ja-JP"/>
              <a:t>bit</a:t>
            </a:r>
          </a:p>
          <a:p>
            <a:pPr eaLnBrk="1" hangingPunct="1"/>
            <a:endParaRPr lang="en-US" altLang="ja-JP"/>
          </a:p>
        </p:txBody>
      </p:sp>
      <p:sp>
        <p:nvSpPr>
          <p:cNvPr id="56427" name="Line 107"/>
          <p:cNvSpPr>
            <a:spLocks noChangeShapeType="1"/>
          </p:cNvSpPr>
          <p:nvPr/>
        </p:nvSpPr>
        <p:spPr bwMode="auto">
          <a:xfrm flipH="1">
            <a:off x="5724525" y="2420938"/>
            <a:ext cx="360363"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428" name="Line 108"/>
          <p:cNvSpPr>
            <a:spLocks noChangeShapeType="1"/>
          </p:cNvSpPr>
          <p:nvPr/>
        </p:nvSpPr>
        <p:spPr bwMode="auto">
          <a:xfrm>
            <a:off x="5580063" y="2349500"/>
            <a:ext cx="0" cy="2873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1277" name="Text Box 109"/>
          <p:cNvSpPr txBox="1">
            <a:spLocks noChangeArrowheads="1"/>
          </p:cNvSpPr>
          <p:nvPr/>
        </p:nvSpPr>
        <p:spPr bwMode="auto">
          <a:xfrm>
            <a:off x="7727950" y="5661025"/>
            <a:ext cx="1416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物理アドレス</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117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123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123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12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175" grpId="0"/>
      <p:bldP spid="391231" grpId="0"/>
      <p:bldP spid="391232" grpId="0"/>
      <p:bldP spid="39127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ja-JP" altLang="en-US"/>
              <a:t>ページフォルト（</a:t>
            </a:r>
            <a:r>
              <a:rPr lang="en-US" altLang="ja-JP"/>
              <a:t>Page Fault)</a:t>
            </a:r>
            <a:r>
              <a:rPr lang="ja-JP" altLang="en-US"/>
              <a:t>の発生</a:t>
            </a:r>
          </a:p>
        </p:txBody>
      </p:sp>
      <p:sp>
        <p:nvSpPr>
          <p:cNvPr id="57347" name="Rectangle 3"/>
          <p:cNvSpPr>
            <a:spLocks noGrp="1" noChangeArrowheads="1"/>
          </p:cNvSpPr>
          <p:nvPr>
            <p:ph type="body" idx="1"/>
          </p:nvPr>
        </p:nvSpPr>
        <p:spPr>
          <a:xfrm>
            <a:off x="611188" y="1125538"/>
            <a:ext cx="8229600" cy="4530725"/>
          </a:xfrm>
        </p:spPr>
        <p:txBody>
          <a:bodyPr/>
          <a:lstStyle/>
          <a:p>
            <a:pPr eaLnBrk="1" hangingPunct="1">
              <a:lnSpc>
                <a:spcPct val="90000"/>
              </a:lnSpc>
            </a:pPr>
            <a:r>
              <a:rPr lang="en-US" altLang="ja-JP" dirty="0"/>
              <a:t>OS</a:t>
            </a:r>
            <a:r>
              <a:rPr lang="ja-JP" altLang="en-US" dirty="0"/>
              <a:t>の授業で学ぶ例外処理の一つ</a:t>
            </a:r>
            <a:endParaRPr lang="en-US" altLang="ja-JP" dirty="0"/>
          </a:p>
          <a:p>
            <a:pPr eaLnBrk="1" hangingPunct="1">
              <a:lnSpc>
                <a:spcPct val="90000"/>
              </a:lnSpc>
            </a:pPr>
            <a:r>
              <a:rPr lang="en-US" altLang="ja-JP" dirty="0"/>
              <a:t>TLB</a:t>
            </a:r>
            <a:r>
              <a:rPr lang="ja-JP" altLang="en-US" dirty="0"/>
              <a:t>ミス</a:t>
            </a:r>
          </a:p>
          <a:p>
            <a:pPr lvl="1" eaLnBrk="1" hangingPunct="1">
              <a:lnSpc>
                <a:spcPct val="90000"/>
              </a:lnSpc>
            </a:pPr>
            <a:r>
              <a:rPr lang="ja-JP" altLang="en-US" dirty="0"/>
              <a:t>ページ自体は主記憶中に存在→</a:t>
            </a:r>
            <a:r>
              <a:rPr lang="en-US" altLang="ja-JP" dirty="0"/>
              <a:t>TLB</a:t>
            </a:r>
            <a:r>
              <a:rPr lang="ja-JP" altLang="en-US" dirty="0"/>
              <a:t>の入れ替え</a:t>
            </a:r>
          </a:p>
          <a:p>
            <a:pPr lvl="1" eaLnBrk="1" hangingPunct="1">
              <a:lnSpc>
                <a:spcPct val="90000"/>
              </a:lnSpc>
            </a:pPr>
            <a:r>
              <a:rPr lang="ja-JP" altLang="en-US" dirty="0"/>
              <a:t>ページ自体が主記憶中にない→スワップイン＋</a:t>
            </a:r>
            <a:r>
              <a:rPr lang="en-US" altLang="ja-JP" dirty="0"/>
              <a:t>TLB</a:t>
            </a:r>
            <a:r>
              <a:rPr lang="ja-JP" altLang="en-US" dirty="0"/>
              <a:t>の入れ替え</a:t>
            </a:r>
          </a:p>
          <a:p>
            <a:pPr eaLnBrk="1" hangingPunct="1">
              <a:lnSpc>
                <a:spcPct val="90000"/>
              </a:lnSpc>
            </a:pPr>
            <a:r>
              <a:rPr lang="ja-JP" altLang="en-US" dirty="0"/>
              <a:t>ヒットしたが</a:t>
            </a:r>
            <a:r>
              <a:rPr lang="en-US" altLang="ja-JP" dirty="0"/>
              <a:t>Dirty bit</a:t>
            </a:r>
            <a:r>
              <a:rPr lang="ja-JP" altLang="en-US" dirty="0"/>
              <a:t>が</a:t>
            </a:r>
            <a:r>
              <a:rPr lang="en-US" altLang="ja-JP" dirty="0"/>
              <a:t>0</a:t>
            </a:r>
            <a:r>
              <a:rPr lang="ja-JP" altLang="en-US" dirty="0"/>
              <a:t>のページに書き込みを行った</a:t>
            </a:r>
          </a:p>
          <a:p>
            <a:pPr lvl="1" eaLnBrk="1" hangingPunct="1">
              <a:lnSpc>
                <a:spcPct val="90000"/>
              </a:lnSpc>
            </a:pPr>
            <a:r>
              <a:rPr lang="en-US" altLang="ja-JP" dirty="0"/>
              <a:t>Dirty bit</a:t>
            </a:r>
            <a:r>
              <a:rPr lang="ja-JP" altLang="en-US" dirty="0"/>
              <a:t>のセット</a:t>
            </a:r>
          </a:p>
          <a:p>
            <a:pPr eaLnBrk="1" hangingPunct="1">
              <a:lnSpc>
                <a:spcPct val="90000"/>
              </a:lnSpc>
            </a:pPr>
            <a:r>
              <a:rPr lang="ja-JP" altLang="en-US" dirty="0"/>
              <a:t>ヒットしたが特権命令でないのに特権ページを扱った</a:t>
            </a:r>
          </a:p>
          <a:p>
            <a:pPr eaLnBrk="1" hangingPunct="1">
              <a:lnSpc>
                <a:spcPct val="90000"/>
              </a:lnSpc>
            </a:pPr>
            <a:r>
              <a:rPr lang="ja-JP" altLang="en-US" dirty="0"/>
              <a:t>いずれのケースも</a:t>
            </a:r>
            <a:r>
              <a:rPr lang="en-US" altLang="ja-JP" dirty="0"/>
              <a:t>OS</a:t>
            </a:r>
            <a:r>
              <a:rPr lang="ja-JP" altLang="en-US" dirty="0"/>
              <a:t>で処理する</a:t>
            </a:r>
          </a:p>
          <a:p>
            <a:pPr lvl="1" eaLnBrk="1" hangingPunct="1">
              <a:lnSpc>
                <a:spcPct val="90000"/>
              </a:lnSpc>
            </a:pPr>
            <a:endParaRPr lang="en-US" altLang="ja-JP"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altLang="ja-JP"/>
              <a:t>TLB</a:t>
            </a:r>
            <a:r>
              <a:rPr lang="ja-JP" altLang="en-US"/>
              <a:t>変換時間の短縮</a:t>
            </a:r>
          </a:p>
        </p:txBody>
      </p:sp>
      <p:sp>
        <p:nvSpPr>
          <p:cNvPr id="58371" name="Rectangle 3"/>
          <p:cNvSpPr>
            <a:spLocks noGrp="1" noChangeArrowheads="1"/>
          </p:cNvSpPr>
          <p:nvPr>
            <p:ph type="body" idx="1"/>
          </p:nvPr>
        </p:nvSpPr>
        <p:spPr/>
        <p:txBody>
          <a:bodyPr/>
          <a:lstStyle/>
          <a:p>
            <a:pPr eaLnBrk="1" hangingPunct="1">
              <a:lnSpc>
                <a:spcPct val="90000"/>
              </a:lnSpc>
            </a:pPr>
            <a:r>
              <a:rPr lang="ja-JP" altLang="en-US" sz="2600" dirty="0"/>
              <a:t>仮想アドレスキャッシュ</a:t>
            </a:r>
          </a:p>
          <a:p>
            <a:pPr lvl="1" eaLnBrk="1" hangingPunct="1">
              <a:lnSpc>
                <a:spcPct val="90000"/>
              </a:lnSpc>
            </a:pPr>
            <a:r>
              <a:rPr lang="ja-JP" altLang="en-US" sz="2200" dirty="0"/>
              <a:t>キャッシュは仮想アドレスで参照する</a:t>
            </a:r>
          </a:p>
          <a:p>
            <a:pPr lvl="1" eaLnBrk="1" hangingPunct="1">
              <a:lnSpc>
                <a:spcPct val="90000"/>
              </a:lnSpc>
            </a:pPr>
            <a:r>
              <a:rPr lang="ja-JP" altLang="en-US" sz="2200" dirty="0"/>
              <a:t>違ったプロセスでアドレスが重複する問題（シノニム問題）の解決が難しい</a:t>
            </a:r>
          </a:p>
          <a:p>
            <a:pPr eaLnBrk="1" hangingPunct="1">
              <a:lnSpc>
                <a:spcPct val="90000"/>
              </a:lnSpc>
            </a:pPr>
            <a:r>
              <a:rPr lang="ja-JP" altLang="en-US" sz="2600" dirty="0"/>
              <a:t>仮想アドレスインデックス</a:t>
            </a:r>
            <a:r>
              <a:rPr lang="en-US" altLang="ja-JP" sz="2600" dirty="0"/>
              <a:t>-</a:t>
            </a:r>
            <a:r>
              <a:rPr lang="ja-JP" altLang="en-US" sz="2600" dirty="0"/>
              <a:t>物理アドレスタグ方式</a:t>
            </a:r>
          </a:p>
          <a:p>
            <a:pPr eaLnBrk="1" hangingPunct="1">
              <a:lnSpc>
                <a:spcPct val="90000"/>
              </a:lnSpc>
              <a:buFont typeface="Wingdings" panose="05000000000000000000" pitchFamily="2" charset="2"/>
              <a:buNone/>
            </a:pPr>
            <a:r>
              <a:rPr lang="ja-JP" altLang="en-US" sz="2600" dirty="0"/>
              <a:t>　　</a:t>
            </a:r>
            <a:r>
              <a:rPr lang="en-US" altLang="ja-JP" sz="2600" dirty="0"/>
              <a:t>(Virtually indexed, Physically Tagged)</a:t>
            </a:r>
          </a:p>
          <a:p>
            <a:pPr lvl="1" eaLnBrk="1" hangingPunct="1">
              <a:lnSpc>
                <a:spcPct val="90000"/>
              </a:lnSpc>
            </a:pPr>
            <a:r>
              <a:rPr lang="ja-JP" altLang="en-US" sz="2200" dirty="0"/>
              <a:t>変換を行わないページ内アドレスをキャッシュのインデックスに使う</a:t>
            </a:r>
          </a:p>
          <a:p>
            <a:pPr lvl="1" eaLnBrk="1" hangingPunct="1">
              <a:lnSpc>
                <a:spcPct val="90000"/>
              </a:lnSpc>
            </a:pPr>
            <a:r>
              <a:rPr lang="ja-JP" altLang="en-US" sz="2200" dirty="0"/>
              <a:t>タグ参照、キャッシュ参照、</a:t>
            </a:r>
            <a:r>
              <a:rPr lang="en-US" altLang="ja-JP" sz="2200" dirty="0"/>
              <a:t>TLB</a:t>
            </a:r>
            <a:r>
              <a:rPr lang="ja-JP" altLang="en-US" sz="2200" dirty="0"/>
              <a:t>変換が同時に可能</a:t>
            </a:r>
          </a:p>
          <a:p>
            <a:pPr lvl="1" eaLnBrk="1" hangingPunct="1">
              <a:lnSpc>
                <a:spcPct val="90000"/>
              </a:lnSpc>
            </a:pPr>
            <a:r>
              <a:rPr lang="en-US" altLang="ja-JP" sz="2200" dirty="0"/>
              <a:t>Direct Map</a:t>
            </a:r>
            <a:r>
              <a:rPr lang="ja-JP" altLang="en-US" sz="2200" dirty="0"/>
              <a:t>だとキャッシュサイズが</a:t>
            </a:r>
            <a:r>
              <a:rPr lang="en-US" altLang="ja-JP" sz="2200" dirty="0"/>
              <a:t>4KB</a:t>
            </a:r>
            <a:r>
              <a:rPr lang="ja-JP" altLang="en-US" sz="2200" dirty="0"/>
              <a:t>に制限される</a:t>
            </a:r>
          </a:p>
          <a:p>
            <a:pPr lvl="2" eaLnBrk="1" hangingPunct="1">
              <a:lnSpc>
                <a:spcPct val="90000"/>
              </a:lnSpc>
            </a:pPr>
            <a:r>
              <a:rPr lang="en-US" altLang="ja-JP" sz="2000" dirty="0"/>
              <a:t>2 way </a:t>
            </a:r>
            <a:r>
              <a:rPr lang="ja-JP" altLang="en-US" sz="2000" dirty="0"/>
              <a:t>だと</a:t>
            </a:r>
            <a:r>
              <a:rPr lang="en-US" altLang="ja-JP" sz="2000" dirty="0"/>
              <a:t>8K</a:t>
            </a:r>
            <a:r>
              <a:rPr lang="ja-JP" altLang="en-US" sz="2000" dirty="0" err="1"/>
              <a:t>、</a:t>
            </a:r>
            <a:r>
              <a:rPr lang="en-US" altLang="ja-JP" sz="2000" dirty="0"/>
              <a:t>4 way</a:t>
            </a:r>
            <a:r>
              <a:rPr lang="ja-JP" altLang="en-US" sz="2000" dirty="0"/>
              <a:t>だと</a:t>
            </a:r>
            <a:r>
              <a:rPr lang="en-US" altLang="ja-JP" sz="2000" dirty="0"/>
              <a:t>16K</a:t>
            </a:r>
            <a:r>
              <a:rPr lang="ja-JP" altLang="en-US" sz="2000" dirty="0" err="1"/>
              <a:t>、</a:t>
            </a:r>
            <a:r>
              <a:rPr lang="en-US" altLang="ja-JP" sz="2000" dirty="0"/>
              <a:t>8 way</a:t>
            </a:r>
            <a:r>
              <a:rPr lang="ja-JP" altLang="en-US" sz="2000" dirty="0"/>
              <a:t>だと</a:t>
            </a:r>
            <a:r>
              <a:rPr lang="en-US" altLang="ja-JP" sz="2000" dirty="0"/>
              <a:t>32K</a:t>
            </a:r>
          </a:p>
          <a:p>
            <a:pPr lvl="2" eaLnBrk="1" hangingPunct="1">
              <a:lnSpc>
                <a:spcPct val="90000"/>
              </a:lnSpc>
            </a:pPr>
            <a:r>
              <a:rPr lang="ja-JP" altLang="en-US" sz="2000" dirty="0"/>
              <a:t>１次キャッシュだけの話なので、多少小さくてもいいか</a:t>
            </a:r>
            <a:r>
              <a:rPr lang="ja-JP" altLang="en-US" sz="2000" dirty="0" err="1"/>
              <a:t>。。。。</a:t>
            </a:r>
            <a:endParaRPr lang="ja-JP" alt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ja-JP" altLang="en-US"/>
              <a:t>書き込みポリシー</a:t>
            </a:r>
          </a:p>
        </p:txBody>
      </p:sp>
      <p:sp>
        <p:nvSpPr>
          <p:cNvPr id="32771" name="Rectangle 3"/>
          <p:cNvSpPr>
            <a:spLocks noGrp="1" noChangeArrowheads="1"/>
          </p:cNvSpPr>
          <p:nvPr>
            <p:ph type="body" idx="1"/>
          </p:nvPr>
        </p:nvSpPr>
        <p:spPr/>
        <p:txBody>
          <a:bodyPr/>
          <a:lstStyle/>
          <a:p>
            <a:pPr eaLnBrk="1" hangingPunct="1">
              <a:lnSpc>
                <a:spcPct val="90000"/>
              </a:lnSpc>
            </a:pPr>
            <a:r>
              <a:rPr lang="en-US" altLang="ja-JP" sz="2600"/>
              <a:t>Write Through</a:t>
            </a:r>
          </a:p>
          <a:p>
            <a:pPr lvl="1" eaLnBrk="1" hangingPunct="1">
              <a:lnSpc>
                <a:spcPct val="90000"/>
              </a:lnSpc>
            </a:pPr>
            <a:r>
              <a:rPr lang="ja-JP" altLang="en-US" sz="2200"/>
              <a:t>書き込み時に主記憶にもデータを書く</a:t>
            </a:r>
          </a:p>
          <a:p>
            <a:pPr lvl="1" eaLnBrk="1" hangingPunct="1">
              <a:lnSpc>
                <a:spcPct val="90000"/>
              </a:lnSpc>
            </a:pPr>
            <a:r>
              <a:rPr lang="en-US" altLang="ja-JP" sz="2200"/>
              <a:t>Direct Write:</a:t>
            </a:r>
            <a:r>
              <a:rPr lang="ja-JP" altLang="en-US" sz="2200"/>
              <a:t>ミス時は主記憶だけに書く</a:t>
            </a:r>
          </a:p>
          <a:p>
            <a:pPr lvl="1" eaLnBrk="1" hangingPunct="1">
              <a:lnSpc>
                <a:spcPct val="90000"/>
              </a:lnSpc>
            </a:pPr>
            <a:r>
              <a:rPr lang="en-US" altLang="ja-JP" sz="2200"/>
              <a:t>Fetch-on-write:</a:t>
            </a:r>
            <a:r>
              <a:rPr lang="ja-JP" altLang="en-US" sz="2200"/>
              <a:t>ミス時はリプレイスしてから書く</a:t>
            </a:r>
          </a:p>
          <a:p>
            <a:pPr lvl="1" eaLnBrk="1" hangingPunct="1">
              <a:lnSpc>
                <a:spcPct val="90000"/>
              </a:lnSpc>
            </a:pPr>
            <a:r>
              <a:rPr lang="ja-JP" altLang="en-US" sz="2200"/>
              <a:t>主記憶に合わせると性能ががた落ち（</a:t>
            </a:r>
            <a:r>
              <a:rPr lang="en-US" altLang="ja-JP" sz="2200"/>
              <a:t>Verilog</a:t>
            </a:r>
            <a:r>
              <a:rPr lang="ja-JP" altLang="en-US" sz="2200"/>
              <a:t>の設計はそうなっている）だが、</a:t>
            </a:r>
            <a:r>
              <a:rPr lang="en-US" altLang="ja-JP" sz="2200"/>
              <a:t>Write buffer</a:t>
            </a:r>
            <a:r>
              <a:rPr lang="ja-JP" altLang="en-US" sz="2200"/>
              <a:t>があれば性能がさほど落ちることはない</a:t>
            </a:r>
          </a:p>
          <a:p>
            <a:pPr eaLnBrk="1" hangingPunct="1">
              <a:lnSpc>
                <a:spcPct val="90000"/>
              </a:lnSpc>
            </a:pPr>
            <a:r>
              <a:rPr lang="en-US" altLang="ja-JP" sz="2600"/>
              <a:t>Write Back</a:t>
            </a:r>
          </a:p>
          <a:p>
            <a:pPr lvl="1" eaLnBrk="1" hangingPunct="1">
              <a:lnSpc>
                <a:spcPct val="90000"/>
              </a:lnSpc>
            </a:pPr>
            <a:r>
              <a:rPr lang="ja-JP" altLang="en-US" sz="2200"/>
              <a:t>書き込みはキャッシュのみ</a:t>
            </a:r>
          </a:p>
          <a:p>
            <a:pPr lvl="1" eaLnBrk="1" hangingPunct="1">
              <a:lnSpc>
                <a:spcPct val="90000"/>
              </a:lnSpc>
            </a:pPr>
            <a:r>
              <a:rPr lang="ja-JP" altLang="en-US" sz="2200"/>
              <a:t>キャッシュと主記憶が一致：</a:t>
            </a:r>
            <a:r>
              <a:rPr lang="en-US" altLang="ja-JP" sz="2200"/>
              <a:t>Clean</a:t>
            </a:r>
            <a:r>
              <a:rPr lang="ja-JP" altLang="en-US" sz="2200"/>
              <a:t>、違う：</a:t>
            </a:r>
            <a:r>
              <a:rPr lang="en-US" altLang="ja-JP" sz="2200"/>
              <a:t>Dirty</a:t>
            </a:r>
          </a:p>
          <a:p>
            <a:pPr lvl="1" eaLnBrk="1" hangingPunct="1">
              <a:lnSpc>
                <a:spcPct val="90000"/>
              </a:lnSpc>
            </a:pPr>
            <a:r>
              <a:rPr lang="en-US" altLang="ja-JP" sz="2200"/>
              <a:t>Dirty</a:t>
            </a:r>
            <a:r>
              <a:rPr lang="ja-JP" altLang="en-US" sz="2200"/>
              <a:t>なキャッシュブロックは書き戻し（</a:t>
            </a:r>
            <a:r>
              <a:rPr lang="en-US" altLang="ja-JP" sz="2200"/>
              <a:t>Write Back)</a:t>
            </a:r>
            <a:r>
              <a:rPr lang="ja-JP" altLang="en-US" sz="2200"/>
              <a:t>をしてからリプレイス</a:t>
            </a:r>
          </a:p>
          <a:p>
            <a:pPr eaLnBrk="1" hangingPunct="1">
              <a:lnSpc>
                <a:spcPct val="90000"/>
              </a:lnSpc>
            </a:pPr>
            <a:endParaRPr lang="ja-JP" altLang="en-US" sz="2600"/>
          </a:p>
          <a:p>
            <a:pPr lvl="1" eaLnBrk="1" hangingPunct="1">
              <a:lnSpc>
                <a:spcPct val="90000"/>
              </a:lnSpc>
            </a:pPr>
            <a:endParaRPr lang="en-US" altLang="ja-JP" sz="22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ja-JP" altLang="en-US" sz="3800"/>
              <a:t>仮想アドレスインデックス・物理アドレスタグ方式</a:t>
            </a:r>
          </a:p>
        </p:txBody>
      </p:sp>
      <p:sp>
        <p:nvSpPr>
          <p:cNvPr id="59395" name="Rectangle 3"/>
          <p:cNvSpPr>
            <a:spLocks noChangeArrowheads="1"/>
          </p:cNvSpPr>
          <p:nvPr/>
        </p:nvSpPr>
        <p:spPr bwMode="auto">
          <a:xfrm>
            <a:off x="322263" y="1844675"/>
            <a:ext cx="24844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20bit</a:t>
            </a:r>
          </a:p>
        </p:txBody>
      </p:sp>
      <p:sp>
        <p:nvSpPr>
          <p:cNvPr id="59396" name="Rectangle 4"/>
          <p:cNvSpPr>
            <a:spLocks noChangeArrowheads="1"/>
          </p:cNvSpPr>
          <p:nvPr/>
        </p:nvSpPr>
        <p:spPr bwMode="auto">
          <a:xfrm>
            <a:off x="2771775" y="1844675"/>
            <a:ext cx="1296988"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index</a:t>
            </a:r>
          </a:p>
        </p:txBody>
      </p:sp>
      <p:sp>
        <p:nvSpPr>
          <p:cNvPr id="394245" name="Text Box 5"/>
          <p:cNvSpPr txBox="1">
            <a:spLocks noChangeArrowheads="1"/>
          </p:cNvSpPr>
          <p:nvPr/>
        </p:nvSpPr>
        <p:spPr bwMode="auto">
          <a:xfrm>
            <a:off x="862013" y="1477963"/>
            <a:ext cx="1289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ページ番号</a:t>
            </a:r>
          </a:p>
        </p:txBody>
      </p:sp>
      <p:sp>
        <p:nvSpPr>
          <p:cNvPr id="394246" name="Text Box 6"/>
          <p:cNvSpPr txBox="1">
            <a:spLocks noChangeArrowheads="1"/>
          </p:cNvSpPr>
          <p:nvPr/>
        </p:nvSpPr>
        <p:spPr bwMode="auto">
          <a:xfrm>
            <a:off x="2886075" y="1498600"/>
            <a:ext cx="25161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ページ内アドレス</a:t>
            </a:r>
            <a:r>
              <a:rPr lang="en-US" altLang="ja-JP" b="1"/>
              <a:t>(12bit)</a:t>
            </a:r>
          </a:p>
        </p:txBody>
      </p:sp>
      <p:sp>
        <p:nvSpPr>
          <p:cNvPr id="59399" name="Rectangle 7"/>
          <p:cNvSpPr>
            <a:spLocks noChangeArrowheads="1"/>
          </p:cNvSpPr>
          <p:nvPr/>
        </p:nvSpPr>
        <p:spPr bwMode="auto">
          <a:xfrm>
            <a:off x="539750" y="3141663"/>
            <a:ext cx="1944688" cy="1366837"/>
          </a:xfrm>
          <a:prstGeom prst="rect">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TLB</a:t>
            </a:r>
          </a:p>
          <a:p>
            <a:pPr algn="ctr" eaLnBrk="1" hangingPunct="1"/>
            <a:endParaRPr lang="en-US" altLang="ja-JP"/>
          </a:p>
        </p:txBody>
      </p:sp>
      <p:sp>
        <p:nvSpPr>
          <p:cNvPr id="59400" name="Line 8"/>
          <p:cNvSpPr>
            <a:spLocks noChangeShapeType="1"/>
          </p:cNvSpPr>
          <p:nvPr/>
        </p:nvSpPr>
        <p:spPr bwMode="auto">
          <a:xfrm>
            <a:off x="1547813" y="2205038"/>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01" name="Rectangle 9"/>
          <p:cNvSpPr>
            <a:spLocks noChangeArrowheads="1"/>
          </p:cNvSpPr>
          <p:nvPr/>
        </p:nvSpPr>
        <p:spPr bwMode="auto">
          <a:xfrm>
            <a:off x="4067175" y="2997200"/>
            <a:ext cx="865188" cy="1295400"/>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Tag</a:t>
            </a:r>
          </a:p>
          <a:p>
            <a:pPr algn="ctr" eaLnBrk="1" hangingPunct="1"/>
            <a:r>
              <a:rPr lang="en-US" altLang="ja-JP"/>
              <a:t>Mem.</a:t>
            </a:r>
          </a:p>
        </p:txBody>
      </p:sp>
      <p:sp>
        <p:nvSpPr>
          <p:cNvPr id="59402" name="Rectangle 10"/>
          <p:cNvSpPr>
            <a:spLocks noChangeArrowheads="1"/>
          </p:cNvSpPr>
          <p:nvPr/>
        </p:nvSpPr>
        <p:spPr bwMode="auto">
          <a:xfrm>
            <a:off x="5724525" y="3068638"/>
            <a:ext cx="2447925" cy="1223962"/>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ja-JP" altLang="en-US"/>
              <a:t>キャッシュ</a:t>
            </a:r>
          </a:p>
        </p:txBody>
      </p:sp>
      <p:sp>
        <p:nvSpPr>
          <p:cNvPr id="59403" name="Rectangle 11"/>
          <p:cNvSpPr>
            <a:spLocks noChangeArrowheads="1"/>
          </p:cNvSpPr>
          <p:nvPr/>
        </p:nvSpPr>
        <p:spPr bwMode="auto">
          <a:xfrm>
            <a:off x="4067175" y="1844675"/>
            <a:ext cx="360363"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9404" name="Line 12"/>
          <p:cNvSpPr>
            <a:spLocks noChangeShapeType="1"/>
          </p:cNvSpPr>
          <p:nvPr/>
        </p:nvSpPr>
        <p:spPr bwMode="auto">
          <a:xfrm>
            <a:off x="3348038" y="2205038"/>
            <a:ext cx="0" cy="1295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05" name="Line 13"/>
          <p:cNvSpPr>
            <a:spLocks noChangeShapeType="1"/>
          </p:cNvSpPr>
          <p:nvPr/>
        </p:nvSpPr>
        <p:spPr bwMode="auto">
          <a:xfrm>
            <a:off x="3348038" y="3500438"/>
            <a:ext cx="6477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06" name="Line 14"/>
          <p:cNvSpPr>
            <a:spLocks noChangeShapeType="1"/>
          </p:cNvSpPr>
          <p:nvPr/>
        </p:nvSpPr>
        <p:spPr bwMode="auto">
          <a:xfrm>
            <a:off x="4356100" y="4292600"/>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07" name="Line 15"/>
          <p:cNvSpPr>
            <a:spLocks noChangeShapeType="1"/>
          </p:cNvSpPr>
          <p:nvPr/>
        </p:nvSpPr>
        <p:spPr bwMode="auto">
          <a:xfrm>
            <a:off x="1547813" y="4508500"/>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08" name="Line 16"/>
          <p:cNvSpPr>
            <a:spLocks noChangeShapeType="1"/>
          </p:cNvSpPr>
          <p:nvPr/>
        </p:nvSpPr>
        <p:spPr bwMode="auto">
          <a:xfrm>
            <a:off x="1547813" y="5229225"/>
            <a:ext cx="28082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09" name="Line 17"/>
          <p:cNvSpPr>
            <a:spLocks noChangeShapeType="1"/>
          </p:cNvSpPr>
          <p:nvPr/>
        </p:nvSpPr>
        <p:spPr bwMode="auto">
          <a:xfrm flipV="1">
            <a:off x="4356100" y="5013325"/>
            <a:ext cx="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10" name="Oval 18"/>
          <p:cNvSpPr>
            <a:spLocks noChangeArrowheads="1"/>
          </p:cNvSpPr>
          <p:nvPr/>
        </p:nvSpPr>
        <p:spPr bwMode="auto">
          <a:xfrm>
            <a:off x="4140200" y="4652963"/>
            <a:ext cx="360363" cy="360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a:t>
            </a:r>
          </a:p>
        </p:txBody>
      </p:sp>
      <p:sp>
        <p:nvSpPr>
          <p:cNvPr id="59411" name="Line 19"/>
          <p:cNvSpPr>
            <a:spLocks noChangeShapeType="1"/>
          </p:cNvSpPr>
          <p:nvPr/>
        </p:nvSpPr>
        <p:spPr bwMode="auto">
          <a:xfrm>
            <a:off x="4500563" y="4797425"/>
            <a:ext cx="22320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12" name="Text Box 20"/>
          <p:cNvSpPr txBox="1">
            <a:spLocks noChangeArrowheads="1"/>
          </p:cNvSpPr>
          <p:nvPr/>
        </p:nvSpPr>
        <p:spPr bwMode="auto">
          <a:xfrm>
            <a:off x="4551363" y="4960938"/>
            <a:ext cx="463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Hit</a:t>
            </a:r>
          </a:p>
        </p:txBody>
      </p:sp>
      <p:sp>
        <p:nvSpPr>
          <p:cNvPr id="59413" name="Rectangle 21"/>
          <p:cNvSpPr>
            <a:spLocks noChangeArrowheads="1"/>
          </p:cNvSpPr>
          <p:nvPr/>
        </p:nvSpPr>
        <p:spPr bwMode="auto">
          <a:xfrm>
            <a:off x="2268538" y="4868863"/>
            <a:ext cx="1295400" cy="2889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12bit Tag</a:t>
            </a:r>
          </a:p>
        </p:txBody>
      </p:sp>
      <p:sp>
        <p:nvSpPr>
          <p:cNvPr id="59414" name="Line 22"/>
          <p:cNvSpPr>
            <a:spLocks noChangeShapeType="1"/>
          </p:cNvSpPr>
          <p:nvPr/>
        </p:nvSpPr>
        <p:spPr bwMode="auto">
          <a:xfrm>
            <a:off x="3924300" y="2205038"/>
            <a:ext cx="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15" name="Line 23"/>
          <p:cNvSpPr>
            <a:spLocks noChangeShapeType="1"/>
          </p:cNvSpPr>
          <p:nvPr/>
        </p:nvSpPr>
        <p:spPr bwMode="auto">
          <a:xfrm>
            <a:off x="3924300" y="2492375"/>
            <a:ext cx="30241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16" name="Line 24"/>
          <p:cNvSpPr>
            <a:spLocks noChangeShapeType="1"/>
          </p:cNvSpPr>
          <p:nvPr/>
        </p:nvSpPr>
        <p:spPr bwMode="auto">
          <a:xfrm>
            <a:off x="6948488" y="2492375"/>
            <a:ext cx="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17" name="Line 25"/>
          <p:cNvSpPr>
            <a:spLocks noChangeShapeType="1"/>
          </p:cNvSpPr>
          <p:nvPr/>
        </p:nvSpPr>
        <p:spPr bwMode="auto">
          <a:xfrm>
            <a:off x="6948488" y="4292600"/>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18" name="Rectangle 26"/>
          <p:cNvSpPr>
            <a:spLocks noChangeArrowheads="1"/>
          </p:cNvSpPr>
          <p:nvPr/>
        </p:nvSpPr>
        <p:spPr bwMode="auto">
          <a:xfrm>
            <a:off x="6804025" y="4652963"/>
            <a:ext cx="288925" cy="2889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59419" name="Line 27"/>
          <p:cNvSpPr>
            <a:spLocks noChangeShapeType="1"/>
          </p:cNvSpPr>
          <p:nvPr/>
        </p:nvSpPr>
        <p:spPr bwMode="auto">
          <a:xfrm>
            <a:off x="6948488" y="4941888"/>
            <a:ext cx="0"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420" name="Text Box 28"/>
          <p:cNvSpPr txBox="1">
            <a:spLocks noChangeArrowheads="1"/>
          </p:cNvSpPr>
          <p:nvPr/>
        </p:nvSpPr>
        <p:spPr bwMode="auto">
          <a:xfrm>
            <a:off x="7072313" y="5321300"/>
            <a:ext cx="895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t>CPU</a:t>
            </a:r>
            <a:r>
              <a:rPr lang="ja-JP" altLang="en-US"/>
              <a:t>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424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4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4245" grpId="0"/>
      <p:bldP spid="39424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04900" y="38330"/>
            <a:ext cx="8229600" cy="1139825"/>
          </a:xfrm>
        </p:spPr>
        <p:txBody>
          <a:bodyPr/>
          <a:lstStyle/>
          <a:p>
            <a:r>
              <a:rPr kumimoji="1" lang="ja-JP" altLang="en-US" dirty="0"/>
              <a:t>本日のまとめ</a:t>
            </a:r>
          </a:p>
        </p:txBody>
      </p:sp>
      <p:sp>
        <p:nvSpPr>
          <p:cNvPr id="3" name="コンテンツ プレースホルダー 2"/>
          <p:cNvSpPr>
            <a:spLocks noGrp="1"/>
          </p:cNvSpPr>
          <p:nvPr>
            <p:ph idx="1"/>
          </p:nvPr>
        </p:nvSpPr>
        <p:spPr>
          <a:xfrm>
            <a:off x="402263" y="692696"/>
            <a:ext cx="8717396" cy="5760640"/>
          </a:xfrm>
        </p:spPr>
        <p:txBody>
          <a:bodyPr/>
          <a:lstStyle/>
          <a:p>
            <a:r>
              <a:rPr lang="ja-JP" altLang="en-US" sz="2400" dirty="0"/>
              <a:t>書き込みポリシー</a:t>
            </a:r>
            <a:endParaRPr lang="en-US" altLang="ja-JP" sz="2400" dirty="0"/>
          </a:p>
          <a:p>
            <a:pPr lvl="1"/>
            <a:r>
              <a:rPr lang="ja-JP" altLang="en-US" sz="2000" dirty="0"/>
              <a:t>ライトスルーは、書いたデータをそのまま主記憶に書き込む</a:t>
            </a:r>
            <a:endParaRPr lang="en-US" altLang="ja-JP" sz="2000" dirty="0"/>
          </a:p>
          <a:p>
            <a:pPr lvl="1"/>
            <a:r>
              <a:rPr lang="ja-JP" altLang="en-US" sz="2000" dirty="0"/>
              <a:t>ライトバックは、キャッシュにだけ書き込む</a:t>
            </a:r>
            <a:endParaRPr lang="en-US" altLang="ja-JP" sz="2000" dirty="0"/>
          </a:p>
          <a:p>
            <a:pPr lvl="2"/>
            <a:r>
              <a:rPr lang="ja-JP" altLang="en-US" sz="1600" dirty="0"/>
              <a:t>書き込んだブロックには</a:t>
            </a:r>
            <a:r>
              <a:rPr lang="en-US" altLang="ja-JP" sz="1600" dirty="0"/>
              <a:t>Dirty bit</a:t>
            </a:r>
            <a:r>
              <a:rPr lang="ja-JP" altLang="en-US" sz="1600" dirty="0"/>
              <a:t>をセット</a:t>
            </a:r>
            <a:endParaRPr lang="en-US" altLang="ja-JP" sz="1600" dirty="0"/>
          </a:p>
          <a:p>
            <a:pPr lvl="2"/>
            <a:r>
              <a:rPr lang="en-US" altLang="ja-JP" sz="1600" dirty="0"/>
              <a:t>Dirty</a:t>
            </a:r>
            <a:r>
              <a:rPr lang="ja-JP" altLang="en-US" sz="1600" dirty="0"/>
              <a:t> </a:t>
            </a:r>
            <a:r>
              <a:rPr lang="en-US" altLang="ja-JP" sz="1600" dirty="0"/>
              <a:t>bit</a:t>
            </a:r>
            <a:r>
              <a:rPr lang="ja-JP" altLang="en-US" sz="1600" dirty="0"/>
              <a:t>がセットされているブロックは追い出しの際に書き戻しを行なう</a:t>
            </a:r>
            <a:endParaRPr lang="en-US" altLang="ja-JP" sz="1600" dirty="0"/>
          </a:p>
          <a:p>
            <a:r>
              <a:rPr lang="ja-JP" altLang="en-US" sz="2400" dirty="0"/>
              <a:t>リプレイスポリシー　</a:t>
            </a:r>
            <a:endParaRPr lang="en-US" altLang="ja-JP" sz="2400" dirty="0"/>
          </a:p>
          <a:p>
            <a:pPr lvl="1"/>
            <a:r>
              <a:rPr lang="en-US" altLang="ja-JP" sz="2000" dirty="0"/>
              <a:t>LRU(Least Recently Used)</a:t>
            </a:r>
          </a:p>
          <a:p>
            <a:r>
              <a:rPr lang="ja-JP" altLang="en-US" sz="2400" dirty="0"/>
              <a:t>キャッシュの性能評価</a:t>
            </a:r>
            <a:endParaRPr lang="en-US" altLang="ja-JP" sz="2400" dirty="0"/>
          </a:p>
          <a:p>
            <a:pPr lvl="1"/>
            <a:r>
              <a:rPr lang="en-US" altLang="ja-JP" sz="2000" dirty="0"/>
              <a:t>CPI</a:t>
            </a:r>
            <a:r>
              <a:rPr lang="ja-JP" altLang="en-US" sz="2000" dirty="0"/>
              <a:t>の増加として考える。ミス率とミスペナルティ</a:t>
            </a:r>
            <a:endParaRPr lang="en-US" altLang="ja-JP" sz="2400" dirty="0"/>
          </a:p>
          <a:p>
            <a:r>
              <a:rPr lang="ja-JP" altLang="en-US" sz="2800" dirty="0"/>
              <a:t>キャッシュのミスの原因は</a:t>
            </a:r>
            <a:r>
              <a:rPr lang="en-US" altLang="ja-JP" sz="2800" dirty="0"/>
              <a:t>3</a:t>
            </a:r>
            <a:r>
              <a:rPr lang="ja-JP" altLang="en-US" sz="2800" dirty="0" err="1"/>
              <a:t>つの</a:t>
            </a:r>
            <a:r>
              <a:rPr lang="en-US" altLang="ja-JP" sz="2800" dirty="0"/>
              <a:t>C</a:t>
            </a:r>
          </a:p>
          <a:p>
            <a:pPr lvl="1"/>
            <a:r>
              <a:rPr lang="ja-JP" altLang="en-US" sz="2400" dirty="0"/>
              <a:t>キャッシュ容量、ブロックサイズ、</a:t>
            </a:r>
            <a:r>
              <a:rPr lang="en-US" altLang="ja-JP" sz="2400" dirty="0"/>
              <a:t>way</a:t>
            </a:r>
            <a:r>
              <a:rPr lang="ja-JP" altLang="en-US" sz="2400" dirty="0"/>
              <a:t>数に依存</a:t>
            </a:r>
            <a:endParaRPr lang="en-US" altLang="ja-JP" sz="2400" dirty="0"/>
          </a:p>
          <a:p>
            <a:r>
              <a:rPr lang="ja-JP" altLang="en-US" sz="2800" dirty="0"/>
              <a:t>キャッシュのミスペナルティ</a:t>
            </a:r>
            <a:endParaRPr lang="en-US" altLang="ja-JP" sz="2800" dirty="0"/>
          </a:p>
          <a:p>
            <a:pPr lvl="1"/>
            <a:r>
              <a:rPr lang="ja-JP" altLang="en-US" sz="2400" dirty="0"/>
              <a:t>階層キャッシュ、ノンブロッキングキャッシュなど</a:t>
            </a:r>
            <a:endParaRPr lang="en-US" altLang="ja-JP" sz="2400" dirty="0"/>
          </a:p>
          <a:p>
            <a:r>
              <a:rPr lang="ja-JP" altLang="en-US" sz="2800" dirty="0"/>
              <a:t>仮想記憶</a:t>
            </a:r>
            <a:endParaRPr lang="en-US" altLang="ja-JP" sz="2800" dirty="0"/>
          </a:p>
          <a:p>
            <a:pPr lvl="1"/>
            <a:r>
              <a:rPr lang="en-US" altLang="ja-JP" sz="2400" dirty="0"/>
              <a:t>OS</a:t>
            </a:r>
            <a:r>
              <a:rPr lang="ja-JP" altLang="en-US" sz="2400" dirty="0"/>
              <a:t>の領域だが</a:t>
            </a:r>
            <a:r>
              <a:rPr lang="en-US" altLang="ja-JP" sz="2400" dirty="0"/>
              <a:t>TLB</a:t>
            </a:r>
            <a:r>
              <a:rPr lang="ja-JP" altLang="en-US" sz="2400" dirty="0"/>
              <a:t>の周辺だけ理解して</a:t>
            </a:r>
            <a:endParaRPr lang="en-US" altLang="ja-JP" sz="2400" dirty="0"/>
          </a:p>
          <a:p>
            <a:pPr lvl="1"/>
            <a:endParaRPr lang="en-US" altLang="ja-JP" sz="2400" dirty="0"/>
          </a:p>
          <a:p>
            <a:pPr lvl="1"/>
            <a:endParaRPr lang="en-US" altLang="ja-JP" sz="2400" dirty="0"/>
          </a:p>
          <a:p>
            <a:pPr lvl="1"/>
            <a:endParaRPr lang="en-US" altLang="ja-JP" sz="2000" dirty="0"/>
          </a:p>
          <a:p>
            <a:endParaRPr lang="en-US" altLang="ja-JP" sz="2000" dirty="0"/>
          </a:p>
          <a:p>
            <a:pPr marL="0" indent="0" eaLnBrk="1" hangingPunct="1">
              <a:buFontTx/>
              <a:buNone/>
            </a:pPr>
            <a:r>
              <a:rPr lang="ja-JP" altLang="en-US" sz="2400" dirty="0"/>
              <a:t>　</a:t>
            </a:r>
            <a:endParaRPr lang="en-US" altLang="ja-JP" sz="2400" dirty="0"/>
          </a:p>
          <a:p>
            <a:endParaRPr kumimoji="1" lang="en-US" altLang="ja-JP" sz="2400" dirty="0"/>
          </a:p>
          <a:p>
            <a:endParaRPr kumimoji="1" lang="en-US" altLang="ja-JP" sz="2400" dirty="0"/>
          </a:p>
          <a:p>
            <a:pPr marL="0" indent="0">
              <a:buNone/>
            </a:pPr>
            <a:endParaRPr lang="en-US" altLang="ja-JP" sz="2400" dirty="0"/>
          </a:p>
          <a:p>
            <a:pPr marL="0" indent="0">
              <a:buNone/>
            </a:pPr>
            <a:endParaRPr kumimoji="1" lang="en-US" altLang="ja-JP" sz="2400" dirty="0"/>
          </a:p>
        </p:txBody>
      </p:sp>
      <p:pic>
        <p:nvPicPr>
          <p:cNvPr id="4" name="コンテンツ プレースホルダー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7148624" y="4823498"/>
            <a:ext cx="1995376" cy="203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83547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ja-JP" altLang="en-US"/>
              <a:t>演習</a:t>
            </a:r>
            <a:r>
              <a:rPr lang="en-US" altLang="ja-JP"/>
              <a:t>1</a:t>
            </a:r>
          </a:p>
        </p:txBody>
      </p:sp>
      <p:sp>
        <p:nvSpPr>
          <p:cNvPr id="60419" name="Rectangle 3"/>
          <p:cNvSpPr>
            <a:spLocks noGrp="1" noChangeArrowheads="1"/>
          </p:cNvSpPr>
          <p:nvPr>
            <p:ph type="body" idx="1"/>
          </p:nvPr>
        </p:nvSpPr>
        <p:spPr/>
        <p:txBody>
          <a:bodyPr/>
          <a:lstStyle/>
          <a:p>
            <a:pPr eaLnBrk="1" hangingPunct="1">
              <a:lnSpc>
                <a:spcPct val="80000"/>
              </a:lnSpc>
            </a:pPr>
            <a:r>
              <a:rPr lang="en-US" altLang="ja-JP" sz="2600" dirty="0"/>
              <a:t>0x00</a:t>
            </a:r>
            <a:r>
              <a:rPr lang="ja-JP" altLang="en-US" sz="2600" dirty="0"/>
              <a:t>番地からサイズ</a:t>
            </a:r>
            <a:r>
              <a:rPr lang="en-US" altLang="ja-JP" sz="2600" dirty="0"/>
              <a:t>8</a:t>
            </a:r>
            <a:r>
              <a:rPr lang="ja-JP" altLang="en-US" sz="2600" dirty="0"/>
              <a:t>の配列</a:t>
            </a:r>
            <a:r>
              <a:rPr lang="en-US" altLang="ja-JP" sz="2600" dirty="0"/>
              <a:t>A[</a:t>
            </a:r>
            <a:r>
              <a:rPr lang="en-US" altLang="ja-JP" sz="2600" dirty="0" err="1"/>
              <a:t>i</a:t>
            </a:r>
            <a:r>
              <a:rPr lang="en-US" altLang="ja-JP" sz="2600" dirty="0"/>
              <a:t>]</a:t>
            </a:r>
            <a:r>
              <a:rPr lang="ja-JP" altLang="en-US" sz="2600" dirty="0"/>
              <a:t>の総和を求めた答</a:t>
            </a:r>
            <a:r>
              <a:rPr lang="en-US" altLang="ja-JP" sz="2600" dirty="0"/>
              <a:t>S</a:t>
            </a:r>
            <a:r>
              <a:rPr lang="ja-JP" altLang="en-US" sz="2600" dirty="0"/>
              <a:t>を</a:t>
            </a:r>
            <a:r>
              <a:rPr lang="en-US" altLang="ja-JP" sz="2600" dirty="0"/>
              <a:t>A[0]</a:t>
            </a:r>
            <a:r>
              <a:rPr lang="ja-JP" altLang="en-US" sz="2600" dirty="0"/>
              <a:t>に書いた後、</a:t>
            </a:r>
            <a:r>
              <a:rPr lang="en-US" altLang="ja-JP" sz="2600" dirty="0" err="1"/>
              <a:t>0x100</a:t>
            </a:r>
            <a:r>
              <a:rPr lang="ja-JP" altLang="en-US" sz="2600" dirty="0"/>
              <a:t>番地からのサイズ</a:t>
            </a:r>
            <a:r>
              <a:rPr lang="en-US" altLang="ja-JP" sz="2600" dirty="0"/>
              <a:t>8</a:t>
            </a:r>
            <a:r>
              <a:rPr lang="ja-JP" altLang="en-US" sz="2600" dirty="0"/>
              <a:t>の配列</a:t>
            </a:r>
            <a:r>
              <a:rPr lang="en-US" altLang="ja-JP" sz="2600" dirty="0"/>
              <a:t>B[</a:t>
            </a:r>
            <a:r>
              <a:rPr lang="en-US" altLang="ja-JP" sz="2600" dirty="0" err="1"/>
              <a:t>i</a:t>
            </a:r>
            <a:r>
              <a:rPr lang="en-US" altLang="ja-JP" sz="2600" dirty="0"/>
              <a:t>]</a:t>
            </a:r>
            <a:r>
              <a:rPr lang="ja-JP" altLang="en-US" sz="2600" dirty="0"/>
              <a:t>の各要素に加算するプログラムを作れ。</a:t>
            </a:r>
          </a:p>
          <a:p>
            <a:pPr eaLnBrk="1" hangingPunct="1">
              <a:lnSpc>
                <a:spcPct val="80000"/>
              </a:lnSpc>
              <a:buFont typeface="Wingdings" panose="05000000000000000000" pitchFamily="2" charset="2"/>
              <a:buNone/>
            </a:pPr>
            <a:r>
              <a:rPr lang="en-US" altLang="ja-JP" sz="2600" dirty="0" err="1"/>
              <a:t>int</a:t>
            </a:r>
            <a:r>
              <a:rPr lang="en-US" altLang="ja-JP" sz="2600" dirty="0"/>
              <a:t> </a:t>
            </a:r>
            <a:r>
              <a:rPr lang="en-US" altLang="ja-JP" sz="2600" dirty="0" err="1"/>
              <a:t>i</a:t>
            </a:r>
            <a:r>
              <a:rPr lang="ja-JP" altLang="en-US" sz="2600" dirty="0" err="1"/>
              <a:t>、</a:t>
            </a:r>
            <a:r>
              <a:rPr lang="en-US" altLang="ja-JP" sz="2600" dirty="0"/>
              <a:t>S=0;</a:t>
            </a:r>
          </a:p>
          <a:p>
            <a:pPr eaLnBrk="1" hangingPunct="1">
              <a:lnSpc>
                <a:spcPct val="80000"/>
              </a:lnSpc>
              <a:buFont typeface="Wingdings" panose="05000000000000000000" pitchFamily="2" charset="2"/>
              <a:buNone/>
            </a:pPr>
            <a:r>
              <a:rPr lang="en-US" altLang="ja-JP" sz="2600" dirty="0"/>
              <a:t>for(</a:t>
            </a:r>
            <a:r>
              <a:rPr lang="en-US" altLang="ja-JP" sz="2600" dirty="0" err="1"/>
              <a:t>i</a:t>
            </a:r>
            <a:r>
              <a:rPr lang="en-US" altLang="ja-JP" sz="2600" dirty="0"/>
              <a:t>=0;i&lt;8;i++)  S=A[</a:t>
            </a:r>
            <a:r>
              <a:rPr lang="en-US" altLang="ja-JP" sz="2600" dirty="0" err="1"/>
              <a:t>i</a:t>
            </a:r>
            <a:r>
              <a:rPr lang="en-US" altLang="ja-JP" sz="2600" dirty="0"/>
              <a:t>]+S;</a:t>
            </a:r>
            <a:r>
              <a:rPr lang="ja-JP" altLang="en-US" sz="2600" dirty="0"/>
              <a:t>　</a:t>
            </a:r>
            <a:r>
              <a:rPr lang="en-US" altLang="ja-JP" sz="2600" dirty="0"/>
              <a:t>A[0]=S;</a:t>
            </a:r>
          </a:p>
          <a:p>
            <a:pPr eaLnBrk="1" hangingPunct="1">
              <a:lnSpc>
                <a:spcPct val="80000"/>
              </a:lnSpc>
              <a:buFont typeface="Wingdings" panose="05000000000000000000" pitchFamily="2" charset="2"/>
              <a:buNone/>
            </a:pPr>
            <a:r>
              <a:rPr lang="en-US" altLang="ja-JP" sz="2600" dirty="0"/>
              <a:t>for(</a:t>
            </a:r>
            <a:r>
              <a:rPr lang="en-US" altLang="ja-JP" sz="2600" dirty="0" err="1"/>
              <a:t>i</a:t>
            </a:r>
            <a:r>
              <a:rPr lang="en-US" altLang="ja-JP" sz="2600" dirty="0"/>
              <a:t>=0;i&lt;8;i++)  B[</a:t>
            </a:r>
            <a:r>
              <a:rPr lang="en-US" altLang="ja-JP" sz="2600" dirty="0" err="1"/>
              <a:t>i</a:t>
            </a:r>
            <a:r>
              <a:rPr lang="en-US" altLang="ja-JP" sz="2600" dirty="0"/>
              <a:t>]=B[</a:t>
            </a:r>
            <a:r>
              <a:rPr lang="en-US" altLang="ja-JP" sz="2600" dirty="0" err="1"/>
              <a:t>i</a:t>
            </a:r>
            <a:r>
              <a:rPr lang="en-US" altLang="ja-JP" sz="2600" dirty="0"/>
              <a:t>]+S:</a:t>
            </a:r>
          </a:p>
          <a:p>
            <a:pPr eaLnBrk="1" hangingPunct="1">
              <a:lnSpc>
                <a:spcPct val="80000"/>
              </a:lnSpc>
              <a:buFont typeface="Wingdings" panose="05000000000000000000" pitchFamily="2" charset="2"/>
              <a:buNone/>
            </a:pPr>
            <a:r>
              <a:rPr lang="en-US" altLang="ja-JP" sz="2600" dirty="0"/>
              <a:t>S=44(16</a:t>
            </a:r>
            <a:r>
              <a:rPr lang="ja-JP" altLang="en-US" sz="2600" dirty="0"/>
              <a:t>進数）</a:t>
            </a:r>
            <a:endParaRPr lang="en-US" altLang="ja-JP" sz="2600" dirty="0"/>
          </a:p>
          <a:p>
            <a:pPr eaLnBrk="1" hangingPunct="1">
              <a:lnSpc>
                <a:spcPct val="80000"/>
              </a:lnSpc>
              <a:buFont typeface="Wingdings" panose="05000000000000000000" pitchFamily="2" charset="2"/>
              <a:buNone/>
            </a:pPr>
            <a:r>
              <a:rPr lang="en-US" altLang="ja-JP" sz="2600" dirty="0"/>
              <a:t>B[</a:t>
            </a:r>
            <a:r>
              <a:rPr lang="en-US" altLang="ja-JP" sz="2600" dirty="0" err="1"/>
              <a:t>i</a:t>
            </a:r>
            <a:r>
              <a:rPr lang="en-US" altLang="ja-JP" sz="2600" dirty="0"/>
              <a:t>]</a:t>
            </a:r>
            <a:r>
              <a:rPr lang="ja-JP" altLang="en-US" sz="2600" dirty="0"/>
              <a:t> </a:t>
            </a:r>
            <a:r>
              <a:rPr lang="en-US" altLang="ja-JP" sz="2600" dirty="0"/>
              <a:t>=</a:t>
            </a:r>
            <a:r>
              <a:rPr lang="ja-JP" altLang="en-US" sz="2600" dirty="0"/>
              <a:t> </a:t>
            </a:r>
            <a:r>
              <a:rPr lang="en-US" altLang="ja-JP" sz="2600" dirty="0"/>
              <a:t>45,46,47…</a:t>
            </a:r>
            <a:r>
              <a:rPr lang="ja-JP" altLang="en-US" sz="2600" dirty="0"/>
              <a:t>に加えると、</a:t>
            </a:r>
            <a:r>
              <a:rPr lang="en-US" altLang="ja-JP" sz="2600" dirty="0"/>
              <a:t>89,8a,8b…</a:t>
            </a:r>
            <a:r>
              <a:rPr lang="ja-JP" altLang="en-US" sz="2600" dirty="0"/>
              <a:t>になるはず</a:t>
            </a:r>
            <a:endParaRPr lang="en-US" altLang="ja-JP" sz="2600" dirty="0"/>
          </a:p>
          <a:p>
            <a:pPr eaLnBrk="1" hangingPunct="1">
              <a:lnSpc>
                <a:spcPct val="80000"/>
              </a:lnSpc>
              <a:buFont typeface="Wingdings" panose="05000000000000000000" pitchFamily="2" charset="2"/>
              <a:buNone/>
            </a:pPr>
            <a:endParaRPr lang="en-US" altLang="ja-JP" sz="2600" dirty="0"/>
          </a:p>
          <a:p>
            <a:pPr eaLnBrk="1" hangingPunct="1">
              <a:lnSpc>
                <a:spcPct val="80000"/>
              </a:lnSpc>
              <a:buFont typeface="Wingdings" panose="05000000000000000000" pitchFamily="2" charset="2"/>
              <a:buNone/>
            </a:pPr>
            <a:r>
              <a:rPr lang="ja-JP" altLang="en-US" sz="2600" dirty="0"/>
              <a:t>上記のアセンブラプログラム</a:t>
            </a:r>
            <a:r>
              <a:rPr lang="en-US" altLang="ja-JP" sz="2600" dirty="0"/>
              <a:t>enshu.asm</a:t>
            </a:r>
            <a:r>
              <a:rPr lang="ja-JP" altLang="en-US" sz="2600" dirty="0"/>
              <a:t>を書け</a:t>
            </a:r>
            <a:endParaRPr lang="en-US" altLang="ja-JP" sz="2600" dirty="0"/>
          </a:p>
          <a:p>
            <a:pPr eaLnBrk="1" hangingPunct="1">
              <a:lnSpc>
                <a:spcPct val="80000"/>
              </a:lnSpc>
              <a:buFont typeface="Wingdings" panose="05000000000000000000" pitchFamily="2" charset="2"/>
              <a:buNone/>
            </a:pPr>
            <a:r>
              <a:rPr lang="ja-JP" altLang="en-US" sz="2600" dirty="0"/>
              <a:t>これをライトスルーキャッシュとライトバックキャッシュで実行した際、終了するまでのクロック数を求めよ</a:t>
            </a:r>
            <a:endParaRPr lang="en-US" altLang="ja-JP" sz="2600" dirty="0"/>
          </a:p>
          <a:p>
            <a:pPr eaLnBrk="1" hangingPunct="1">
              <a:lnSpc>
                <a:spcPct val="80000"/>
              </a:lnSpc>
              <a:buFont typeface="Wingdings" panose="05000000000000000000" pitchFamily="2" charset="2"/>
              <a:buNone/>
            </a:pPr>
            <a:r>
              <a:rPr lang="ja-JP" altLang="en-US" sz="2600" dirty="0"/>
              <a:t>提出物は、</a:t>
            </a:r>
            <a:r>
              <a:rPr lang="en-US" altLang="ja-JP" sz="2600" dirty="0"/>
              <a:t>enshu.asm</a:t>
            </a:r>
            <a:r>
              <a:rPr lang="ja-JP" altLang="en-US" sz="2600" dirty="0"/>
              <a:t>と終了までのクロック数</a:t>
            </a:r>
          </a:p>
          <a:p>
            <a:pPr eaLnBrk="1" hangingPunct="1">
              <a:lnSpc>
                <a:spcPct val="80000"/>
              </a:lnSpc>
              <a:buFont typeface="Wingdings" panose="05000000000000000000" pitchFamily="2" charset="2"/>
              <a:buNone/>
            </a:pPr>
            <a:endParaRPr lang="en-US" altLang="ja-JP" sz="2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タイトル 1"/>
          <p:cNvSpPr>
            <a:spLocks noGrp="1"/>
          </p:cNvSpPr>
          <p:nvPr>
            <p:ph type="title"/>
          </p:nvPr>
        </p:nvSpPr>
        <p:spPr/>
        <p:txBody>
          <a:bodyPr/>
          <a:lstStyle/>
          <a:p>
            <a:pPr eaLnBrk="1" hangingPunct="1"/>
            <a:r>
              <a:rPr lang="ja-JP" altLang="en-US" dirty="0"/>
              <a:t>演習２</a:t>
            </a:r>
          </a:p>
        </p:txBody>
      </p:sp>
      <p:sp>
        <p:nvSpPr>
          <p:cNvPr id="62467" name="コンテンツ プレースホルダー 2"/>
          <p:cNvSpPr>
            <a:spLocks noGrp="1"/>
          </p:cNvSpPr>
          <p:nvPr>
            <p:ph idx="1"/>
          </p:nvPr>
        </p:nvSpPr>
        <p:spPr>
          <a:xfrm>
            <a:off x="467544" y="908720"/>
            <a:ext cx="8362950" cy="4895850"/>
          </a:xfrm>
        </p:spPr>
        <p:txBody>
          <a:bodyPr/>
          <a:lstStyle/>
          <a:p>
            <a:pPr eaLnBrk="1" hangingPunct="1"/>
            <a:r>
              <a:rPr lang="ja-JP" altLang="en-US" sz="2400" dirty="0"/>
              <a:t>アドレス</a:t>
            </a:r>
            <a:r>
              <a:rPr lang="en-US" altLang="ja-JP" sz="2400" dirty="0" err="1"/>
              <a:t>A,B</a:t>
            </a:r>
            <a:r>
              <a:rPr lang="ja-JP" altLang="en-US" sz="2400" dirty="0"/>
              <a:t>は、ダイレクトマップ方式において互いにブロックが競合するアドレスである。これに対して以下のアクセスを順に行う。</a:t>
            </a:r>
            <a:endParaRPr lang="en-US" altLang="ja-JP" sz="2400" dirty="0"/>
          </a:p>
          <a:p>
            <a:pPr marL="800100" lvl="1" indent="-457200" eaLnBrk="1" hangingPunct="1">
              <a:buFont typeface="Garamond" panose="02020404030301010803" pitchFamily="18" charset="0"/>
              <a:buAutoNum type="arabicPeriod"/>
            </a:pPr>
            <a:r>
              <a:rPr lang="en-US" altLang="ja-JP" sz="2400" dirty="0"/>
              <a:t>A</a:t>
            </a:r>
            <a:r>
              <a:rPr lang="ja-JP" altLang="en-US" sz="2400" dirty="0"/>
              <a:t>から読み出し</a:t>
            </a:r>
            <a:endParaRPr lang="en-US" altLang="ja-JP" sz="2400" dirty="0"/>
          </a:p>
          <a:p>
            <a:pPr marL="800100" lvl="1" indent="-457200" eaLnBrk="1" hangingPunct="1">
              <a:buFont typeface="Garamond" panose="02020404030301010803" pitchFamily="18" charset="0"/>
              <a:buAutoNum type="arabicPeriod"/>
            </a:pPr>
            <a:r>
              <a:rPr lang="en-US" altLang="ja-JP" sz="2400" dirty="0"/>
              <a:t>B</a:t>
            </a:r>
            <a:r>
              <a:rPr lang="ja-JP" altLang="en-US" sz="2400" dirty="0"/>
              <a:t>から読み出し</a:t>
            </a:r>
            <a:endParaRPr lang="en-US" altLang="ja-JP" sz="2400" dirty="0"/>
          </a:p>
          <a:p>
            <a:pPr marL="800100" lvl="1" indent="-457200" eaLnBrk="1" hangingPunct="1">
              <a:buFont typeface="Garamond" panose="02020404030301010803" pitchFamily="18" charset="0"/>
              <a:buAutoNum type="arabicPeriod"/>
            </a:pPr>
            <a:r>
              <a:rPr lang="en-US" altLang="ja-JP" sz="2400" dirty="0"/>
              <a:t>A</a:t>
            </a:r>
            <a:r>
              <a:rPr lang="ja-JP" altLang="en-US" sz="2400" dirty="0"/>
              <a:t>に書き込み</a:t>
            </a:r>
            <a:endParaRPr lang="en-US" altLang="ja-JP" sz="2400" dirty="0"/>
          </a:p>
          <a:p>
            <a:pPr marL="800100" lvl="1" indent="-457200" eaLnBrk="1" hangingPunct="1">
              <a:buFont typeface="Garamond" panose="02020404030301010803" pitchFamily="18" charset="0"/>
              <a:buAutoNum type="arabicPeriod"/>
            </a:pPr>
            <a:r>
              <a:rPr lang="en-US" altLang="ja-JP" sz="2400" dirty="0"/>
              <a:t>A</a:t>
            </a:r>
            <a:r>
              <a:rPr lang="ja-JP" altLang="en-US" sz="2400" dirty="0"/>
              <a:t>から読み出し</a:t>
            </a:r>
            <a:endParaRPr lang="en-US" altLang="ja-JP" sz="2400" dirty="0"/>
          </a:p>
          <a:p>
            <a:pPr marL="800100" lvl="1" indent="-457200" eaLnBrk="1" hangingPunct="1">
              <a:buFont typeface="Garamond" panose="02020404030301010803" pitchFamily="18" charset="0"/>
              <a:buAutoNum type="arabicPeriod"/>
            </a:pPr>
            <a:r>
              <a:rPr lang="en-US" altLang="ja-JP" sz="2400" dirty="0"/>
              <a:t>B</a:t>
            </a:r>
            <a:r>
              <a:rPr lang="ja-JP" altLang="en-US" sz="2400" dirty="0"/>
              <a:t>に書き込み</a:t>
            </a:r>
            <a:endParaRPr lang="en-US" altLang="ja-JP" sz="2400" dirty="0"/>
          </a:p>
          <a:p>
            <a:pPr marL="800100" lvl="1" indent="-457200" eaLnBrk="1" hangingPunct="1">
              <a:buFont typeface="Garamond" panose="02020404030301010803" pitchFamily="18" charset="0"/>
              <a:buAutoNum type="arabicPeriod"/>
            </a:pPr>
            <a:r>
              <a:rPr lang="en-US" altLang="ja-JP" sz="2400" dirty="0"/>
              <a:t>A</a:t>
            </a:r>
            <a:r>
              <a:rPr lang="ja-JP" altLang="en-US" sz="2400" dirty="0"/>
              <a:t>から読み出し</a:t>
            </a:r>
            <a:endParaRPr lang="en-US" altLang="ja-JP" sz="2400" dirty="0"/>
          </a:p>
          <a:p>
            <a:pPr marL="800100" lvl="1" indent="-457200" eaLnBrk="1" hangingPunct="1">
              <a:buFont typeface="Garamond" panose="02020404030301010803" pitchFamily="18" charset="0"/>
              <a:buAutoNum type="arabicPeriod"/>
            </a:pPr>
            <a:r>
              <a:rPr lang="en-US" altLang="ja-JP" sz="2400" dirty="0"/>
              <a:t>A</a:t>
            </a:r>
            <a:r>
              <a:rPr lang="ja-JP" altLang="en-US" sz="2400" dirty="0"/>
              <a:t>に書き込み</a:t>
            </a:r>
            <a:endParaRPr lang="en-US" altLang="ja-JP" sz="2400" dirty="0"/>
          </a:p>
          <a:p>
            <a:pPr eaLnBrk="1" hangingPunct="1"/>
            <a:r>
              <a:rPr lang="ja-JP" altLang="en-US" sz="2000" dirty="0"/>
              <a:t>ダイレクトライト型のライトスルーキャッシュ、ライトバックキャッシュについて、それぞれのアクセスがミスするかヒットするかを示せ。また、各アクセスによってメモリに対してどのような操作（リプレイス</a:t>
            </a:r>
            <a:r>
              <a:rPr lang="en-US" altLang="ja-JP" sz="2000" dirty="0"/>
              <a:t>R</a:t>
            </a:r>
            <a:r>
              <a:rPr lang="ja-JP" altLang="en-US" sz="2000" dirty="0" err="1"/>
              <a:t>、</a:t>
            </a:r>
            <a:r>
              <a:rPr lang="ja-JP" altLang="en-US" sz="2000" dirty="0"/>
              <a:t>ライトバック</a:t>
            </a:r>
            <a:r>
              <a:rPr lang="en-US" altLang="ja-JP" sz="2000" dirty="0"/>
              <a:t>WB</a:t>
            </a:r>
            <a:r>
              <a:rPr lang="ja-JP" altLang="en-US" sz="2000" dirty="0" err="1"/>
              <a:t>、</a:t>
            </a:r>
            <a:r>
              <a:rPr lang="ja-JP" altLang="en-US" sz="2000" dirty="0"/>
              <a:t>ライトスルーの書き込み</a:t>
            </a:r>
            <a:r>
              <a:rPr lang="en-US" altLang="ja-JP" sz="2000" dirty="0"/>
              <a:t>WTH</a:t>
            </a:r>
            <a:r>
              <a:rPr lang="ja-JP" altLang="en-US" sz="2000" dirty="0"/>
              <a:t>）が必要か？ライトバックについてはブロックは</a:t>
            </a:r>
            <a:r>
              <a:rPr lang="en-US" altLang="ja-JP" sz="2000" dirty="0"/>
              <a:t>C</a:t>
            </a:r>
            <a:r>
              <a:rPr lang="ja-JP" altLang="en-US" sz="2000" dirty="0" err="1"/>
              <a:t>、</a:t>
            </a:r>
            <a:r>
              <a:rPr lang="en-US" altLang="ja-JP" sz="2000" dirty="0"/>
              <a:t>D</a:t>
            </a:r>
            <a:r>
              <a:rPr lang="ja-JP" altLang="en-US" sz="2000" dirty="0"/>
              <a:t>のうちどちらの状態になるか？</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ja-JP" sz="3800"/>
              <a:t>Write</a:t>
            </a:r>
            <a:r>
              <a:rPr lang="ja-JP" altLang="en-US" sz="3800"/>
              <a:t>　</a:t>
            </a:r>
            <a:r>
              <a:rPr lang="en-US" altLang="ja-JP" sz="3800"/>
              <a:t>Through</a:t>
            </a:r>
            <a:r>
              <a:rPr lang="ja-JP" altLang="en-US" sz="3800"/>
              <a:t>　（</a:t>
            </a:r>
            <a:r>
              <a:rPr lang="en-US" altLang="ja-JP" sz="3800"/>
              <a:t>Hit</a:t>
            </a:r>
            <a:r>
              <a:rPr lang="ja-JP" altLang="en-US" sz="3800"/>
              <a:t>）</a:t>
            </a:r>
          </a:p>
        </p:txBody>
      </p:sp>
      <p:sp>
        <p:nvSpPr>
          <p:cNvPr id="33795" name="Rectangle 3"/>
          <p:cNvSpPr>
            <a:spLocks noChangeArrowheads="1"/>
          </p:cNvSpPr>
          <p:nvPr/>
        </p:nvSpPr>
        <p:spPr bwMode="auto">
          <a:xfrm>
            <a:off x="20510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796" name="Rectangle 4"/>
          <p:cNvSpPr>
            <a:spLocks noChangeArrowheads="1"/>
          </p:cNvSpPr>
          <p:nvPr/>
        </p:nvSpPr>
        <p:spPr bwMode="auto">
          <a:xfrm>
            <a:off x="2555875"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797" name="Rectangle 5"/>
          <p:cNvSpPr>
            <a:spLocks noChangeArrowheads="1"/>
          </p:cNvSpPr>
          <p:nvPr/>
        </p:nvSpPr>
        <p:spPr bwMode="auto">
          <a:xfrm>
            <a:off x="306070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798" name="Rectangle 6"/>
          <p:cNvSpPr>
            <a:spLocks noChangeArrowheads="1"/>
          </p:cNvSpPr>
          <p:nvPr/>
        </p:nvSpPr>
        <p:spPr bwMode="auto">
          <a:xfrm>
            <a:off x="4498975" y="170021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799" name="Rectangle 7"/>
          <p:cNvSpPr>
            <a:spLocks noChangeArrowheads="1"/>
          </p:cNvSpPr>
          <p:nvPr/>
        </p:nvSpPr>
        <p:spPr bwMode="auto">
          <a:xfrm>
            <a:off x="59372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00" name="Rectangle 8"/>
          <p:cNvSpPr>
            <a:spLocks noChangeArrowheads="1"/>
          </p:cNvSpPr>
          <p:nvPr/>
        </p:nvSpPr>
        <p:spPr bwMode="auto">
          <a:xfrm>
            <a:off x="6443663" y="1700213"/>
            <a:ext cx="503237"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01" name="Rectangle 9"/>
          <p:cNvSpPr>
            <a:spLocks noChangeArrowheads="1"/>
          </p:cNvSpPr>
          <p:nvPr/>
        </p:nvSpPr>
        <p:spPr bwMode="auto">
          <a:xfrm>
            <a:off x="3562350" y="1700213"/>
            <a:ext cx="2376488"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3802" name="Rectangle 10"/>
          <p:cNvSpPr>
            <a:spLocks noChangeArrowheads="1"/>
          </p:cNvSpPr>
          <p:nvPr/>
        </p:nvSpPr>
        <p:spPr bwMode="auto">
          <a:xfrm>
            <a:off x="2054225" y="3859213"/>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a:t>
            </a:r>
          </a:p>
        </p:txBody>
      </p:sp>
      <p:sp>
        <p:nvSpPr>
          <p:cNvPr id="33803" name="Rectangle 11"/>
          <p:cNvSpPr>
            <a:spLocks noChangeArrowheads="1"/>
          </p:cNvSpPr>
          <p:nvPr/>
        </p:nvSpPr>
        <p:spPr bwMode="auto">
          <a:xfrm>
            <a:off x="2052638" y="3500438"/>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04" name="Rectangle 12"/>
          <p:cNvSpPr>
            <a:spLocks noChangeArrowheads="1"/>
          </p:cNvSpPr>
          <p:nvPr/>
        </p:nvSpPr>
        <p:spPr bwMode="auto">
          <a:xfrm>
            <a:off x="2052638" y="314166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05" name="Rectangle 13"/>
          <p:cNvSpPr>
            <a:spLocks noChangeArrowheads="1"/>
          </p:cNvSpPr>
          <p:nvPr/>
        </p:nvSpPr>
        <p:spPr bwMode="auto">
          <a:xfrm>
            <a:off x="2052638" y="4219575"/>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06" name="Rectangle 14"/>
          <p:cNvSpPr>
            <a:spLocks noChangeArrowheads="1"/>
          </p:cNvSpPr>
          <p:nvPr/>
        </p:nvSpPr>
        <p:spPr bwMode="auto">
          <a:xfrm>
            <a:off x="2052638" y="4579938"/>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07" name="Rectangle 15"/>
          <p:cNvSpPr>
            <a:spLocks noChangeArrowheads="1"/>
          </p:cNvSpPr>
          <p:nvPr/>
        </p:nvSpPr>
        <p:spPr bwMode="auto">
          <a:xfrm>
            <a:off x="2052638" y="4940300"/>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08" name="Rectangle 16"/>
          <p:cNvSpPr>
            <a:spLocks noChangeArrowheads="1"/>
          </p:cNvSpPr>
          <p:nvPr/>
        </p:nvSpPr>
        <p:spPr bwMode="auto">
          <a:xfrm>
            <a:off x="2052638" y="530066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09" name="Rectangle 17"/>
          <p:cNvSpPr>
            <a:spLocks noChangeArrowheads="1"/>
          </p:cNvSpPr>
          <p:nvPr/>
        </p:nvSpPr>
        <p:spPr bwMode="auto">
          <a:xfrm>
            <a:off x="2052638" y="5661025"/>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10" name="Rectangle 18"/>
          <p:cNvSpPr>
            <a:spLocks noChangeArrowheads="1"/>
          </p:cNvSpPr>
          <p:nvPr/>
        </p:nvSpPr>
        <p:spPr bwMode="auto">
          <a:xfrm>
            <a:off x="41402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11" name="Rectangle 19"/>
          <p:cNvSpPr>
            <a:spLocks noChangeArrowheads="1"/>
          </p:cNvSpPr>
          <p:nvPr/>
        </p:nvSpPr>
        <p:spPr bwMode="auto">
          <a:xfrm>
            <a:off x="46450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12" name="Rectangle 20"/>
          <p:cNvSpPr>
            <a:spLocks noChangeArrowheads="1"/>
          </p:cNvSpPr>
          <p:nvPr/>
        </p:nvSpPr>
        <p:spPr bwMode="auto">
          <a:xfrm>
            <a:off x="5149850" y="378936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13" name="Rectangle 21"/>
          <p:cNvSpPr>
            <a:spLocks noChangeArrowheads="1"/>
          </p:cNvSpPr>
          <p:nvPr/>
        </p:nvSpPr>
        <p:spPr bwMode="auto">
          <a:xfrm>
            <a:off x="56546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14" name="Rectangle 22"/>
          <p:cNvSpPr>
            <a:spLocks noChangeArrowheads="1"/>
          </p:cNvSpPr>
          <p:nvPr/>
        </p:nvSpPr>
        <p:spPr bwMode="auto">
          <a:xfrm>
            <a:off x="61595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15" name="Rectangle 23"/>
          <p:cNvSpPr>
            <a:spLocks noChangeArrowheads="1"/>
          </p:cNvSpPr>
          <p:nvPr/>
        </p:nvSpPr>
        <p:spPr bwMode="auto">
          <a:xfrm>
            <a:off x="66643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16" name="Rectangle 24"/>
          <p:cNvSpPr>
            <a:spLocks noChangeArrowheads="1"/>
          </p:cNvSpPr>
          <p:nvPr/>
        </p:nvSpPr>
        <p:spPr bwMode="auto">
          <a:xfrm>
            <a:off x="716915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17" name="Rectangle 25"/>
          <p:cNvSpPr>
            <a:spLocks noChangeArrowheads="1"/>
          </p:cNvSpPr>
          <p:nvPr/>
        </p:nvSpPr>
        <p:spPr bwMode="auto">
          <a:xfrm>
            <a:off x="76739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3818" name="Text Box 26"/>
          <p:cNvSpPr txBox="1">
            <a:spLocks noChangeArrowheads="1"/>
          </p:cNvSpPr>
          <p:nvPr/>
        </p:nvSpPr>
        <p:spPr bwMode="auto">
          <a:xfrm>
            <a:off x="3686175" y="179228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3819" name="Text Box 27"/>
          <p:cNvSpPr txBox="1">
            <a:spLocks noChangeArrowheads="1"/>
          </p:cNvSpPr>
          <p:nvPr/>
        </p:nvSpPr>
        <p:spPr bwMode="auto">
          <a:xfrm>
            <a:off x="5165725" y="1773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3820" name="Text Box 28"/>
          <p:cNvSpPr txBox="1">
            <a:spLocks noChangeArrowheads="1"/>
          </p:cNvSpPr>
          <p:nvPr/>
        </p:nvSpPr>
        <p:spPr bwMode="auto">
          <a:xfrm>
            <a:off x="4262438" y="121602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0011010</a:t>
            </a:r>
          </a:p>
        </p:txBody>
      </p:sp>
      <p:sp>
        <p:nvSpPr>
          <p:cNvPr id="33821" name="Text Box 29"/>
          <p:cNvSpPr txBox="1">
            <a:spLocks noChangeArrowheads="1"/>
          </p:cNvSpPr>
          <p:nvPr/>
        </p:nvSpPr>
        <p:spPr bwMode="auto">
          <a:xfrm>
            <a:off x="2895600" y="5157788"/>
            <a:ext cx="202565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66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Cache Directory</a:t>
            </a:r>
          </a:p>
          <a:p>
            <a:pPr eaLnBrk="1" hangingPunct="1"/>
            <a:r>
              <a:rPr lang="en-US" altLang="ja-JP" b="1">
                <a:solidFill>
                  <a:srgbClr val="6666FF"/>
                </a:solidFill>
              </a:rPr>
              <a:t>(Tag Memory)</a:t>
            </a:r>
          </a:p>
          <a:p>
            <a:pPr eaLnBrk="1" hangingPunct="1"/>
            <a:r>
              <a:rPr lang="en-US" altLang="ja-JP" b="1">
                <a:solidFill>
                  <a:srgbClr val="6666FF"/>
                </a:solidFill>
              </a:rPr>
              <a:t>8 entries X (4bit )</a:t>
            </a:r>
          </a:p>
          <a:p>
            <a:pPr eaLnBrk="1" hangingPunct="1"/>
            <a:endParaRPr lang="en-US" altLang="ja-JP" b="1">
              <a:solidFill>
                <a:srgbClr val="6666FF"/>
              </a:solidFill>
            </a:endParaRPr>
          </a:p>
        </p:txBody>
      </p:sp>
      <p:grpSp>
        <p:nvGrpSpPr>
          <p:cNvPr id="366622" name="Group 30"/>
          <p:cNvGrpSpPr>
            <a:grpSpLocks/>
          </p:cNvGrpSpPr>
          <p:nvPr/>
        </p:nvGrpSpPr>
        <p:grpSpPr bwMode="auto">
          <a:xfrm>
            <a:off x="2771775" y="4070350"/>
            <a:ext cx="1368425" cy="366713"/>
            <a:chOff x="1746" y="2564"/>
            <a:chExt cx="862" cy="231"/>
          </a:xfrm>
        </p:grpSpPr>
        <p:sp>
          <p:nvSpPr>
            <p:cNvPr id="33836" name="Line 31"/>
            <p:cNvSpPr>
              <a:spLocks noChangeShapeType="1"/>
            </p:cNvSpPr>
            <p:nvPr/>
          </p:nvSpPr>
          <p:spPr bwMode="auto">
            <a:xfrm>
              <a:off x="1746" y="2568"/>
              <a:ext cx="862" cy="0"/>
            </a:xfrm>
            <a:prstGeom prst="line">
              <a:avLst/>
            </a:prstGeom>
            <a:noFill/>
            <a:ln w="9525">
              <a:solidFill>
                <a:srgbClr val="CC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837" name="Text Box 32"/>
            <p:cNvSpPr txBox="1">
              <a:spLocks noChangeArrowheads="1"/>
            </p:cNvSpPr>
            <p:nvPr/>
          </p:nvSpPr>
          <p:spPr bwMode="auto">
            <a:xfrm>
              <a:off x="2070" y="2564"/>
              <a:ext cx="30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CC0000"/>
                  </a:solidFill>
                </a:rPr>
                <a:t>Hit</a:t>
              </a:r>
            </a:p>
          </p:txBody>
        </p:sp>
      </p:grpSp>
      <p:sp>
        <p:nvSpPr>
          <p:cNvPr id="33823" name="Text Box 33"/>
          <p:cNvSpPr txBox="1">
            <a:spLocks noChangeArrowheads="1"/>
          </p:cNvSpPr>
          <p:nvPr/>
        </p:nvSpPr>
        <p:spPr bwMode="auto">
          <a:xfrm>
            <a:off x="7143750" y="4313238"/>
            <a:ext cx="16129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solidFill>
                  <a:srgbClr val="6666FF"/>
                </a:solidFill>
              </a:rPr>
              <a:t>Cache</a:t>
            </a:r>
          </a:p>
          <a:p>
            <a:pPr eaLnBrk="1" hangingPunct="1"/>
            <a:r>
              <a:rPr lang="en-US" altLang="ja-JP" b="1" dirty="0">
                <a:solidFill>
                  <a:srgbClr val="6666FF"/>
                </a:solidFill>
              </a:rPr>
              <a:t>(</a:t>
            </a:r>
            <a:r>
              <a:rPr lang="en-US" altLang="ja-JP" b="1" dirty="0" err="1">
                <a:solidFill>
                  <a:srgbClr val="6666FF"/>
                </a:solidFill>
              </a:rPr>
              <a:t>64B</a:t>
            </a:r>
            <a:r>
              <a:rPr lang="en-US" altLang="ja-JP" b="1" dirty="0">
                <a:solidFill>
                  <a:srgbClr val="6666FF"/>
                </a:solidFill>
              </a:rPr>
              <a:t>=</a:t>
            </a:r>
            <a:r>
              <a:rPr lang="en-US" altLang="ja-JP" b="1" dirty="0" err="1">
                <a:solidFill>
                  <a:srgbClr val="6666FF"/>
                </a:solidFill>
              </a:rPr>
              <a:t>8bytes</a:t>
            </a:r>
            <a:r>
              <a:rPr lang="en-US" altLang="ja-JP" b="1" dirty="0">
                <a:solidFill>
                  <a:srgbClr val="6666FF"/>
                </a:solidFill>
              </a:rPr>
              <a:t>)</a:t>
            </a:r>
          </a:p>
        </p:txBody>
      </p:sp>
      <p:sp>
        <p:nvSpPr>
          <p:cNvPr id="33824" name="Text Box 34"/>
          <p:cNvSpPr txBox="1">
            <a:spLocks noChangeArrowheads="1"/>
          </p:cNvSpPr>
          <p:nvPr/>
        </p:nvSpPr>
        <p:spPr bwMode="auto">
          <a:xfrm>
            <a:off x="5559425" y="2224088"/>
            <a:ext cx="19050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solidFill>
                  <a:srgbClr val="6666FF"/>
                </a:solidFill>
              </a:rPr>
              <a:t>Main Memory</a:t>
            </a:r>
          </a:p>
          <a:p>
            <a:pPr eaLnBrk="1" hangingPunct="1"/>
            <a:r>
              <a:rPr lang="en-US" altLang="ja-JP" b="1" dirty="0">
                <a:solidFill>
                  <a:srgbClr val="6666FF"/>
                </a:solidFill>
              </a:rPr>
              <a:t>(</a:t>
            </a:r>
            <a:r>
              <a:rPr lang="en-US" altLang="ja-JP" b="1" dirty="0" err="1">
                <a:solidFill>
                  <a:srgbClr val="6666FF"/>
                </a:solidFill>
              </a:rPr>
              <a:t>1KB</a:t>
            </a:r>
            <a:r>
              <a:rPr lang="en-US" altLang="ja-JP" b="1" dirty="0">
                <a:solidFill>
                  <a:srgbClr val="6666FF"/>
                </a:solidFill>
              </a:rPr>
              <a:t>=</a:t>
            </a:r>
            <a:r>
              <a:rPr lang="en-US" altLang="ja-JP" b="1" dirty="0" err="1">
                <a:solidFill>
                  <a:srgbClr val="6666FF"/>
                </a:solidFill>
              </a:rPr>
              <a:t>128bytes</a:t>
            </a:r>
            <a:r>
              <a:rPr lang="en-US" altLang="ja-JP" b="1" dirty="0">
                <a:solidFill>
                  <a:srgbClr val="6666FF"/>
                </a:solidFill>
              </a:rPr>
              <a:t>)</a:t>
            </a:r>
          </a:p>
          <a:p>
            <a:pPr eaLnBrk="1" hangingPunct="1"/>
            <a:endParaRPr lang="en-US" altLang="ja-JP" b="1" dirty="0">
              <a:solidFill>
                <a:srgbClr val="6666FF"/>
              </a:solidFill>
            </a:endParaRPr>
          </a:p>
        </p:txBody>
      </p:sp>
      <p:sp>
        <p:nvSpPr>
          <p:cNvPr id="366627" name="Rectangle 35"/>
          <p:cNvSpPr>
            <a:spLocks noChangeArrowheads="1"/>
          </p:cNvSpPr>
          <p:nvPr/>
        </p:nvSpPr>
        <p:spPr bwMode="auto">
          <a:xfrm>
            <a:off x="5148263" y="4076700"/>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6628" name="Rectangle 36"/>
          <p:cNvSpPr>
            <a:spLocks noChangeArrowheads="1"/>
          </p:cNvSpPr>
          <p:nvPr/>
        </p:nvSpPr>
        <p:spPr bwMode="auto">
          <a:xfrm>
            <a:off x="4500563" y="1987550"/>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6629" name="Line 37"/>
          <p:cNvSpPr>
            <a:spLocks noChangeShapeType="1"/>
          </p:cNvSpPr>
          <p:nvPr/>
        </p:nvSpPr>
        <p:spPr bwMode="auto">
          <a:xfrm flipV="1">
            <a:off x="5364163" y="4149725"/>
            <a:ext cx="0" cy="1008063"/>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6630" name="Line 38"/>
          <p:cNvSpPr>
            <a:spLocks noChangeShapeType="1"/>
          </p:cNvSpPr>
          <p:nvPr/>
        </p:nvSpPr>
        <p:spPr bwMode="auto">
          <a:xfrm flipH="1" flipV="1">
            <a:off x="4787900" y="2060575"/>
            <a:ext cx="576263" cy="2016125"/>
          </a:xfrm>
          <a:prstGeom prst="line">
            <a:avLst/>
          </a:prstGeom>
          <a:noFill/>
          <a:ln w="381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6631" name="Text Box 39"/>
          <p:cNvSpPr txBox="1">
            <a:spLocks noChangeArrowheads="1"/>
          </p:cNvSpPr>
          <p:nvPr/>
        </p:nvSpPr>
        <p:spPr bwMode="auto">
          <a:xfrm>
            <a:off x="5416550" y="5032375"/>
            <a:ext cx="1314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Write Data</a:t>
            </a:r>
          </a:p>
        </p:txBody>
      </p:sp>
      <p:sp>
        <p:nvSpPr>
          <p:cNvPr id="366632" name="Text Box 40"/>
          <p:cNvSpPr txBox="1">
            <a:spLocks noChangeArrowheads="1"/>
          </p:cNvSpPr>
          <p:nvPr/>
        </p:nvSpPr>
        <p:spPr bwMode="auto">
          <a:xfrm>
            <a:off x="5219700" y="3133725"/>
            <a:ext cx="2184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主記憶も同時に更新</a:t>
            </a:r>
          </a:p>
        </p:txBody>
      </p:sp>
      <p:sp>
        <p:nvSpPr>
          <p:cNvPr id="366633" name="Text Box 41"/>
          <p:cNvSpPr txBox="1">
            <a:spLocks noChangeArrowheads="1"/>
          </p:cNvSpPr>
          <p:nvPr/>
        </p:nvSpPr>
        <p:spPr bwMode="auto">
          <a:xfrm>
            <a:off x="468313" y="2054225"/>
            <a:ext cx="1301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From CPU</a:t>
            </a:r>
          </a:p>
        </p:txBody>
      </p:sp>
      <p:grpSp>
        <p:nvGrpSpPr>
          <p:cNvPr id="366634" name="Group 42"/>
          <p:cNvGrpSpPr>
            <a:grpSpLocks/>
          </p:cNvGrpSpPr>
          <p:nvPr/>
        </p:nvGrpSpPr>
        <p:grpSpPr bwMode="auto">
          <a:xfrm>
            <a:off x="323850" y="2492375"/>
            <a:ext cx="1728788" cy="360363"/>
            <a:chOff x="567" y="1026"/>
            <a:chExt cx="1089" cy="227"/>
          </a:xfrm>
        </p:grpSpPr>
        <p:sp>
          <p:nvSpPr>
            <p:cNvPr id="33833" name="Rectangle 43"/>
            <p:cNvSpPr>
              <a:spLocks noChangeArrowheads="1"/>
            </p:cNvSpPr>
            <p:nvPr/>
          </p:nvSpPr>
          <p:spPr bwMode="auto">
            <a:xfrm>
              <a:off x="567" y="1026"/>
              <a:ext cx="453"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a:t>
              </a:r>
            </a:p>
          </p:txBody>
        </p:sp>
        <p:sp>
          <p:nvSpPr>
            <p:cNvPr id="33834" name="Rectangle 44"/>
            <p:cNvSpPr>
              <a:spLocks noChangeArrowheads="1"/>
            </p:cNvSpPr>
            <p:nvPr/>
          </p:nvSpPr>
          <p:spPr bwMode="auto">
            <a:xfrm>
              <a:off x="1020"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010</a:t>
              </a:r>
            </a:p>
          </p:txBody>
        </p:sp>
        <p:sp>
          <p:nvSpPr>
            <p:cNvPr id="33835" name="Rectangle 45"/>
            <p:cNvSpPr>
              <a:spLocks noChangeArrowheads="1"/>
            </p:cNvSpPr>
            <p:nvPr/>
          </p:nvSpPr>
          <p:spPr bwMode="auto">
            <a:xfrm>
              <a:off x="1338"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100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663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663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66622"/>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663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662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6627"/>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6663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6663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66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6627" grpId="0" animBg="1"/>
      <p:bldP spid="366628" grpId="0" animBg="1"/>
      <p:bldP spid="366629" grpId="0" animBg="1"/>
      <p:bldP spid="366630" grpId="0" animBg="1"/>
      <p:bldP spid="366631" grpId="0"/>
      <p:bldP spid="366632" grpId="0"/>
      <p:bldP spid="3666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ja-JP" sz="2800" dirty="0"/>
              <a:t>Write</a:t>
            </a:r>
            <a:r>
              <a:rPr lang="ja-JP" altLang="en-US" sz="2800" dirty="0"/>
              <a:t>　</a:t>
            </a:r>
            <a:r>
              <a:rPr lang="en-US" altLang="ja-JP" sz="2800" dirty="0"/>
              <a:t>Through</a:t>
            </a:r>
            <a:r>
              <a:rPr lang="ja-JP" altLang="en-US" sz="2800" dirty="0"/>
              <a:t>　（</a:t>
            </a:r>
            <a:r>
              <a:rPr lang="en-US" altLang="ja-JP" sz="2800" dirty="0"/>
              <a:t>Miss</a:t>
            </a:r>
            <a:r>
              <a:rPr lang="ja-JP" altLang="en-US" sz="2800" dirty="0"/>
              <a:t>：</a:t>
            </a:r>
            <a:r>
              <a:rPr lang="en-US" altLang="ja-JP" sz="2800" dirty="0"/>
              <a:t>Direct</a:t>
            </a:r>
            <a:r>
              <a:rPr lang="ja-JP" altLang="en-US" sz="2800" dirty="0"/>
              <a:t>　</a:t>
            </a:r>
            <a:r>
              <a:rPr lang="en-US" altLang="ja-JP" sz="2800" dirty="0"/>
              <a:t>Write/write non-allocate</a:t>
            </a:r>
            <a:r>
              <a:rPr lang="ja-JP" altLang="en-US" sz="2800" dirty="0"/>
              <a:t>）</a:t>
            </a:r>
          </a:p>
        </p:txBody>
      </p:sp>
      <p:sp>
        <p:nvSpPr>
          <p:cNvPr id="34819" name="Rectangle 3"/>
          <p:cNvSpPr>
            <a:spLocks noChangeArrowheads="1"/>
          </p:cNvSpPr>
          <p:nvPr/>
        </p:nvSpPr>
        <p:spPr bwMode="auto">
          <a:xfrm>
            <a:off x="20510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20" name="Rectangle 4"/>
          <p:cNvSpPr>
            <a:spLocks noChangeArrowheads="1"/>
          </p:cNvSpPr>
          <p:nvPr/>
        </p:nvSpPr>
        <p:spPr bwMode="auto">
          <a:xfrm>
            <a:off x="2555875"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21" name="Rectangle 5"/>
          <p:cNvSpPr>
            <a:spLocks noChangeArrowheads="1"/>
          </p:cNvSpPr>
          <p:nvPr/>
        </p:nvSpPr>
        <p:spPr bwMode="auto">
          <a:xfrm>
            <a:off x="306070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22" name="Rectangle 6"/>
          <p:cNvSpPr>
            <a:spLocks noChangeArrowheads="1"/>
          </p:cNvSpPr>
          <p:nvPr/>
        </p:nvSpPr>
        <p:spPr bwMode="auto">
          <a:xfrm>
            <a:off x="4498975" y="170021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23" name="Rectangle 7"/>
          <p:cNvSpPr>
            <a:spLocks noChangeArrowheads="1"/>
          </p:cNvSpPr>
          <p:nvPr/>
        </p:nvSpPr>
        <p:spPr bwMode="auto">
          <a:xfrm>
            <a:off x="59372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24" name="Rectangle 8"/>
          <p:cNvSpPr>
            <a:spLocks noChangeArrowheads="1"/>
          </p:cNvSpPr>
          <p:nvPr/>
        </p:nvSpPr>
        <p:spPr bwMode="auto">
          <a:xfrm>
            <a:off x="6443663" y="1700213"/>
            <a:ext cx="503237"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25" name="Rectangle 9"/>
          <p:cNvSpPr>
            <a:spLocks noChangeArrowheads="1"/>
          </p:cNvSpPr>
          <p:nvPr/>
        </p:nvSpPr>
        <p:spPr bwMode="auto">
          <a:xfrm>
            <a:off x="3562350" y="1700213"/>
            <a:ext cx="2376488"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4826" name="Rectangle 10"/>
          <p:cNvSpPr>
            <a:spLocks noChangeArrowheads="1"/>
          </p:cNvSpPr>
          <p:nvPr/>
        </p:nvSpPr>
        <p:spPr bwMode="auto">
          <a:xfrm>
            <a:off x="2054225" y="3859213"/>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a:t>
            </a:r>
          </a:p>
        </p:txBody>
      </p:sp>
      <p:sp>
        <p:nvSpPr>
          <p:cNvPr id="34827" name="Rectangle 11"/>
          <p:cNvSpPr>
            <a:spLocks noChangeArrowheads="1"/>
          </p:cNvSpPr>
          <p:nvPr/>
        </p:nvSpPr>
        <p:spPr bwMode="auto">
          <a:xfrm>
            <a:off x="2052638" y="3500438"/>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28" name="Rectangle 12"/>
          <p:cNvSpPr>
            <a:spLocks noChangeArrowheads="1"/>
          </p:cNvSpPr>
          <p:nvPr/>
        </p:nvSpPr>
        <p:spPr bwMode="auto">
          <a:xfrm>
            <a:off x="2052638" y="314166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29" name="Rectangle 13"/>
          <p:cNvSpPr>
            <a:spLocks noChangeArrowheads="1"/>
          </p:cNvSpPr>
          <p:nvPr/>
        </p:nvSpPr>
        <p:spPr bwMode="auto">
          <a:xfrm>
            <a:off x="2052638" y="4219575"/>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30" name="Rectangle 14"/>
          <p:cNvSpPr>
            <a:spLocks noChangeArrowheads="1"/>
          </p:cNvSpPr>
          <p:nvPr/>
        </p:nvSpPr>
        <p:spPr bwMode="auto">
          <a:xfrm>
            <a:off x="2052638" y="4579938"/>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31" name="Rectangle 15"/>
          <p:cNvSpPr>
            <a:spLocks noChangeArrowheads="1"/>
          </p:cNvSpPr>
          <p:nvPr/>
        </p:nvSpPr>
        <p:spPr bwMode="auto">
          <a:xfrm>
            <a:off x="2052638" y="4940300"/>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32" name="Rectangle 16"/>
          <p:cNvSpPr>
            <a:spLocks noChangeArrowheads="1"/>
          </p:cNvSpPr>
          <p:nvPr/>
        </p:nvSpPr>
        <p:spPr bwMode="auto">
          <a:xfrm>
            <a:off x="2052638" y="530066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33" name="Rectangle 17"/>
          <p:cNvSpPr>
            <a:spLocks noChangeArrowheads="1"/>
          </p:cNvSpPr>
          <p:nvPr/>
        </p:nvSpPr>
        <p:spPr bwMode="auto">
          <a:xfrm>
            <a:off x="2052638" y="5661025"/>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34" name="Rectangle 18"/>
          <p:cNvSpPr>
            <a:spLocks noChangeArrowheads="1"/>
          </p:cNvSpPr>
          <p:nvPr/>
        </p:nvSpPr>
        <p:spPr bwMode="auto">
          <a:xfrm>
            <a:off x="41402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35" name="Rectangle 19"/>
          <p:cNvSpPr>
            <a:spLocks noChangeArrowheads="1"/>
          </p:cNvSpPr>
          <p:nvPr/>
        </p:nvSpPr>
        <p:spPr bwMode="auto">
          <a:xfrm>
            <a:off x="46450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36" name="Rectangle 20"/>
          <p:cNvSpPr>
            <a:spLocks noChangeArrowheads="1"/>
          </p:cNvSpPr>
          <p:nvPr/>
        </p:nvSpPr>
        <p:spPr bwMode="auto">
          <a:xfrm>
            <a:off x="5149850" y="378936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37" name="Rectangle 21"/>
          <p:cNvSpPr>
            <a:spLocks noChangeArrowheads="1"/>
          </p:cNvSpPr>
          <p:nvPr/>
        </p:nvSpPr>
        <p:spPr bwMode="auto">
          <a:xfrm>
            <a:off x="56546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38" name="Rectangle 22"/>
          <p:cNvSpPr>
            <a:spLocks noChangeArrowheads="1"/>
          </p:cNvSpPr>
          <p:nvPr/>
        </p:nvSpPr>
        <p:spPr bwMode="auto">
          <a:xfrm>
            <a:off x="61595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39" name="Rectangle 23"/>
          <p:cNvSpPr>
            <a:spLocks noChangeArrowheads="1"/>
          </p:cNvSpPr>
          <p:nvPr/>
        </p:nvSpPr>
        <p:spPr bwMode="auto">
          <a:xfrm>
            <a:off x="66643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40" name="Rectangle 24"/>
          <p:cNvSpPr>
            <a:spLocks noChangeArrowheads="1"/>
          </p:cNvSpPr>
          <p:nvPr/>
        </p:nvSpPr>
        <p:spPr bwMode="auto">
          <a:xfrm>
            <a:off x="716915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41" name="Rectangle 25"/>
          <p:cNvSpPr>
            <a:spLocks noChangeArrowheads="1"/>
          </p:cNvSpPr>
          <p:nvPr/>
        </p:nvSpPr>
        <p:spPr bwMode="auto">
          <a:xfrm>
            <a:off x="76739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42" name="Text Box 26"/>
          <p:cNvSpPr txBox="1">
            <a:spLocks noChangeArrowheads="1"/>
          </p:cNvSpPr>
          <p:nvPr/>
        </p:nvSpPr>
        <p:spPr bwMode="auto">
          <a:xfrm>
            <a:off x="3686175" y="179228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4843" name="Text Box 27"/>
          <p:cNvSpPr txBox="1">
            <a:spLocks noChangeArrowheads="1"/>
          </p:cNvSpPr>
          <p:nvPr/>
        </p:nvSpPr>
        <p:spPr bwMode="auto">
          <a:xfrm>
            <a:off x="5165725" y="1773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4844" name="Text Box 28"/>
          <p:cNvSpPr txBox="1">
            <a:spLocks noChangeArrowheads="1"/>
          </p:cNvSpPr>
          <p:nvPr/>
        </p:nvSpPr>
        <p:spPr bwMode="auto">
          <a:xfrm>
            <a:off x="4291013" y="121602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0011010</a:t>
            </a:r>
          </a:p>
        </p:txBody>
      </p:sp>
      <p:sp>
        <p:nvSpPr>
          <p:cNvPr id="34845" name="Text Box 29"/>
          <p:cNvSpPr txBox="1">
            <a:spLocks noChangeArrowheads="1"/>
          </p:cNvSpPr>
          <p:nvPr/>
        </p:nvSpPr>
        <p:spPr bwMode="auto">
          <a:xfrm>
            <a:off x="2895600" y="5157788"/>
            <a:ext cx="202565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66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Cache Directory</a:t>
            </a:r>
          </a:p>
          <a:p>
            <a:pPr eaLnBrk="1" hangingPunct="1"/>
            <a:r>
              <a:rPr lang="en-US" altLang="ja-JP" b="1">
                <a:solidFill>
                  <a:srgbClr val="6666FF"/>
                </a:solidFill>
              </a:rPr>
              <a:t>(Tag Memory)</a:t>
            </a:r>
          </a:p>
          <a:p>
            <a:pPr eaLnBrk="1" hangingPunct="1"/>
            <a:r>
              <a:rPr lang="en-US" altLang="ja-JP" b="1">
                <a:solidFill>
                  <a:srgbClr val="6666FF"/>
                </a:solidFill>
              </a:rPr>
              <a:t>8 entries X (4bit )</a:t>
            </a:r>
          </a:p>
          <a:p>
            <a:pPr eaLnBrk="1" hangingPunct="1"/>
            <a:endParaRPr lang="en-US" altLang="ja-JP" b="1">
              <a:solidFill>
                <a:srgbClr val="6666FF"/>
              </a:solidFill>
            </a:endParaRPr>
          </a:p>
        </p:txBody>
      </p:sp>
      <p:grpSp>
        <p:nvGrpSpPr>
          <p:cNvPr id="367646" name="Group 30"/>
          <p:cNvGrpSpPr>
            <a:grpSpLocks/>
          </p:cNvGrpSpPr>
          <p:nvPr/>
        </p:nvGrpSpPr>
        <p:grpSpPr bwMode="auto">
          <a:xfrm>
            <a:off x="2771775" y="4070350"/>
            <a:ext cx="1368425" cy="366713"/>
            <a:chOff x="1746" y="2564"/>
            <a:chExt cx="862" cy="231"/>
          </a:xfrm>
        </p:grpSpPr>
        <p:sp>
          <p:nvSpPr>
            <p:cNvPr id="34860" name="Line 31"/>
            <p:cNvSpPr>
              <a:spLocks noChangeShapeType="1"/>
            </p:cNvSpPr>
            <p:nvPr/>
          </p:nvSpPr>
          <p:spPr bwMode="auto">
            <a:xfrm>
              <a:off x="1746" y="2568"/>
              <a:ext cx="862" cy="0"/>
            </a:xfrm>
            <a:prstGeom prst="line">
              <a:avLst/>
            </a:prstGeom>
            <a:noFill/>
            <a:ln w="9525">
              <a:solidFill>
                <a:srgbClr val="CC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861" name="Text Box 32"/>
            <p:cNvSpPr txBox="1">
              <a:spLocks noChangeArrowheads="1"/>
            </p:cNvSpPr>
            <p:nvPr/>
          </p:nvSpPr>
          <p:spPr bwMode="auto">
            <a:xfrm>
              <a:off x="2070" y="2564"/>
              <a:ext cx="4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CC0000"/>
                  </a:solidFill>
                </a:rPr>
                <a:t>Miss</a:t>
              </a:r>
            </a:p>
          </p:txBody>
        </p:sp>
      </p:grpSp>
      <p:sp>
        <p:nvSpPr>
          <p:cNvPr id="34847" name="Text Box 33"/>
          <p:cNvSpPr txBox="1">
            <a:spLocks noChangeArrowheads="1"/>
          </p:cNvSpPr>
          <p:nvPr/>
        </p:nvSpPr>
        <p:spPr bwMode="auto">
          <a:xfrm>
            <a:off x="7143750" y="4313238"/>
            <a:ext cx="16129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solidFill>
                  <a:srgbClr val="6666FF"/>
                </a:solidFill>
              </a:rPr>
              <a:t>Cache</a:t>
            </a:r>
          </a:p>
          <a:p>
            <a:pPr eaLnBrk="1" hangingPunct="1"/>
            <a:r>
              <a:rPr lang="en-US" altLang="ja-JP" b="1" dirty="0">
                <a:solidFill>
                  <a:srgbClr val="6666FF"/>
                </a:solidFill>
              </a:rPr>
              <a:t>(</a:t>
            </a:r>
            <a:r>
              <a:rPr lang="en-US" altLang="ja-JP" b="1" dirty="0" err="1">
                <a:solidFill>
                  <a:srgbClr val="6666FF"/>
                </a:solidFill>
              </a:rPr>
              <a:t>64B</a:t>
            </a:r>
            <a:r>
              <a:rPr lang="en-US" altLang="ja-JP" b="1" dirty="0">
                <a:solidFill>
                  <a:srgbClr val="6666FF"/>
                </a:solidFill>
              </a:rPr>
              <a:t>=</a:t>
            </a:r>
            <a:r>
              <a:rPr lang="en-US" altLang="ja-JP" b="1" dirty="0" err="1">
                <a:solidFill>
                  <a:srgbClr val="6666FF"/>
                </a:solidFill>
              </a:rPr>
              <a:t>8bytes</a:t>
            </a:r>
            <a:r>
              <a:rPr lang="en-US" altLang="ja-JP" b="1" dirty="0">
                <a:solidFill>
                  <a:srgbClr val="6666FF"/>
                </a:solidFill>
              </a:rPr>
              <a:t>)</a:t>
            </a:r>
          </a:p>
        </p:txBody>
      </p:sp>
      <p:sp>
        <p:nvSpPr>
          <p:cNvPr id="34848" name="Text Box 34"/>
          <p:cNvSpPr txBox="1">
            <a:spLocks noChangeArrowheads="1"/>
          </p:cNvSpPr>
          <p:nvPr/>
        </p:nvSpPr>
        <p:spPr bwMode="auto">
          <a:xfrm>
            <a:off x="5559425" y="2224088"/>
            <a:ext cx="19050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solidFill>
                  <a:srgbClr val="6666FF"/>
                </a:solidFill>
              </a:rPr>
              <a:t>Main Memory</a:t>
            </a:r>
          </a:p>
          <a:p>
            <a:pPr eaLnBrk="1" hangingPunct="1"/>
            <a:r>
              <a:rPr lang="en-US" altLang="ja-JP" b="1" dirty="0">
                <a:solidFill>
                  <a:srgbClr val="6666FF"/>
                </a:solidFill>
              </a:rPr>
              <a:t>(</a:t>
            </a:r>
            <a:r>
              <a:rPr lang="en-US" altLang="ja-JP" b="1" dirty="0" err="1">
                <a:solidFill>
                  <a:srgbClr val="6666FF"/>
                </a:solidFill>
              </a:rPr>
              <a:t>1KB</a:t>
            </a:r>
            <a:r>
              <a:rPr lang="en-US" altLang="ja-JP" b="1" dirty="0">
                <a:solidFill>
                  <a:srgbClr val="6666FF"/>
                </a:solidFill>
              </a:rPr>
              <a:t>=</a:t>
            </a:r>
            <a:r>
              <a:rPr lang="en-US" altLang="ja-JP" b="1" dirty="0" err="1">
                <a:solidFill>
                  <a:srgbClr val="6666FF"/>
                </a:solidFill>
              </a:rPr>
              <a:t>128bytes</a:t>
            </a:r>
            <a:r>
              <a:rPr lang="en-US" altLang="ja-JP" b="1" dirty="0">
                <a:solidFill>
                  <a:srgbClr val="6666FF"/>
                </a:solidFill>
              </a:rPr>
              <a:t>)</a:t>
            </a:r>
          </a:p>
          <a:p>
            <a:pPr eaLnBrk="1" hangingPunct="1"/>
            <a:endParaRPr lang="en-US" altLang="ja-JP" b="1" dirty="0">
              <a:solidFill>
                <a:srgbClr val="6666FF"/>
              </a:solidFill>
            </a:endParaRPr>
          </a:p>
        </p:txBody>
      </p:sp>
      <p:sp>
        <p:nvSpPr>
          <p:cNvPr id="367651" name="Text Box 35"/>
          <p:cNvSpPr txBox="1">
            <a:spLocks noChangeArrowheads="1"/>
          </p:cNvSpPr>
          <p:nvPr/>
        </p:nvSpPr>
        <p:spPr bwMode="auto">
          <a:xfrm>
            <a:off x="4932363" y="5006975"/>
            <a:ext cx="1314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Write Data</a:t>
            </a:r>
          </a:p>
        </p:txBody>
      </p:sp>
      <p:sp>
        <p:nvSpPr>
          <p:cNvPr id="367652" name="Text Box 36"/>
          <p:cNvSpPr txBox="1">
            <a:spLocks noChangeArrowheads="1"/>
          </p:cNvSpPr>
          <p:nvPr/>
        </p:nvSpPr>
        <p:spPr bwMode="auto">
          <a:xfrm>
            <a:off x="4187825" y="2990850"/>
            <a:ext cx="1784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b="1"/>
              <a:t>主記憶のみ更新</a:t>
            </a:r>
          </a:p>
        </p:txBody>
      </p:sp>
      <p:sp>
        <p:nvSpPr>
          <p:cNvPr id="367653" name="Text Box 37"/>
          <p:cNvSpPr txBox="1">
            <a:spLocks noChangeArrowheads="1"/>
          </p:cNvSpPr>
          <p:nvPr/>
        </p:nvSpPr>
        <p:spPr bwMode="auto">
          <a:xfrm>
            <a:off x="468313" y="2054225"/>
            <a:ext cx="1301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From CPU</a:t>
            </a:r>
          </a:p>
        </p:txBody>
      </p:sp>
      <p:grpSp>
        <p:nvGrpSpPr>
          <p:cNvPr id="367654" name="Group 38"/>
          <p:cNvGrpSpPr>
            <a:grpSpLocks/>
          </p:cNvGrpSpPr>
          <p:nvPr/>
        </p:nvGrpSpPr>
        <p:grpSpPr bwMode="auto">
          <a:xfrm>
            <a:off x="323850" y="2492375"/>
            <a:ext cx="1728788" cy="360363"/>
            <a:chOff x="567" y="1026"/>
            <a:chExt cx="1089" cy="227"/>
          </a:xfrm>
        </p:grpSpPr>
        <p:sp>
          <p:nvSpPr>
            <p:cNvPr id="34857" name="Rectangle 39"/>
            <p:cNvSpPr>
              <a:spLocks noChangeArrowheads="1"/>
            </p:cNvSpPr>
            <p:nvPr/>
          </p:nvSpPr>
          <p:spPr bwMode="auto">
            <a:xfrm>
              <a:off x="567" y="1026"/>
              <a:ext cx="453"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0000</a:t>
              </a:r>
            </a:p>
          </p:txBody>
        </p:sp>
        <p:sp>
          <p:nvSpPr>
            <p:cNvPr id="34858" name="Rectangle 40"/>
            <p:cNvSpPr>
              <a:spLocks noChangeArrowheads="1"/>
            </p:cNvSpPr>
            <p:nvPr/>
          </p:nvSpPr>
          <p:spPr bwMode="auto">
            <a:xfrm>
              <a:off x="1020"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010</a:t>
              </a:r>
            </a:p>
          </p:txBody>
        </p:sp>
        <p:sp>
          <p:nvSpPr>
            <p:cNvPr id="34859" name="Rectangle 41"/>
            <p:cNvSpPr>
              <a:spLocks noChangeArrowheads="1"/>
            </p:cNvSpPr>
            <p:nvPr/>
          </p:nvSpPr>
          <p:spPr bwMode="auto">
            <a:xfrm>
              <a:off x="1338"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100</a:t>
              </a:r>
            </a:p>
          </p:txBody>
        </p:sp>
      </p:grpSp>
      <p:sp>
        <p:nvSpPr>
          <p:cNvPr id="34853" name="Rectangle 42"/>
          <p:cNvSpPr>
            <a:spLocks noChangeArrowheads="1"/>
          </p:cNvSpPr>
          <p:nvPr/>
        </p:nvSpPr>
        <p:spPr bwMode="auto">
          <a:xfrm>
            <a:off x="3059113" y="1700213"/>
            <a:ext cx="503237" cy="504825"/>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4854" name="Text Box 43"/>
          <p:cNvSpPr txBox="1">
            <a:spLocks noChangeArrowheads="1"/>
          </p:cNvSpPr>
          <p:nvPr/>
        </p:nvSpPr>
        <p:spPr bwMode="auto">
          <a:xfrm>
            <a:off x="2771775" y="119697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0000010</a:t>
            </a:r>
          </a:p>
        </p:txBody>
      </p:sp>
      <p:sp>
        <p:nvSpPr>
          <p:cNvPr id="367660" name="Rectangle 44"/>
          <p:cNvSpPr>
            <a:spLocks noChangeArrowheads="1"/>
          </p:cNvSpPr>
          <p:nvPr/>
        </p:nvSpPr>
        <p:spPr bwMode="auto">
          <a:xfrm>
            <a:off x="3059113" y="1916113"/>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7661" name="Line 45"/>
          <p:cNvSpPr>
            <a:spLocks noChangeShapeType="1"/>
          </p:cNvSpPr>
          <p:nvPr/>
        </p:nvSpPr>
        <p:spPr bwMode="auto">
          <a:xfrm flipH="1" flipV="1">
            <a:off x="3276600" y="1989138"/>
            <a:ext cx="2159000" cy="3024187"/>
          </a:xfrm>
          <a:prstGeom prst="line">
            <a:avLst/>
          </a:prstGeom>
          <a:noFill/>
          <a:ln w="381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76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765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67646"/>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765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766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765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76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51" grpId="0"/>
      <p:bldP spid="367652" grpId="0"/>
      <p:bldP spid="367653" grpId="0"/>
      <p:bldP spid="367660" grpId="0" animBg="1"/>
      <p:bldP spid="36766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ja-JP" sz="3200" dirty="0"/>
              <a:t>Write</a:t>
            </a:r>
            <a:r>
              <a:rPr lang="ja-JP" altLang="en-US" sz="3200" dirty="0"/>
              <a:t>　</a:t>
            </a:r>
            <a:r>
              <a:rPr lang="en-US" altLang="ja-JP" sz="3200" dirty="0"/>
              <a:t>Through</a:t>
            </a:r>
            <a:r>
              <a:rPr lang="ja-JP" altLang="en-US" sz="3200" dirty="0"/>
              <a:t>　（</a:t>
            </a:r>
            <a:r>
              <a:rPr lang="en-US" altLang="ja-JP" sz="3200" dirty="0"/>
              <a:t>Miss</a:t>
            </a:r>
            <a:r>
              <a:rPr lang="ja-JP" altLang="en-US" sz="3200" dirty="0"/>
              <a:t>：</a:t>
            </a:r>
            <a:r>
              <a:rPr lang="en-US" altLang="ja-JP" sz="3200" dirty="0"/>
              <a:t>Fetch on Write/write-allocate</a:t>
            </a:r>
            <a:r>
              <a:rPr lang="ja-JP" altLang="en-US" sz="3200" dirty="0"/>
              <a:t>）</a:t>
            </a:r>
          </a:p>
        </p:txBody>
      </p:sp>
      <p:sp>
        <p:nvSpPr>
          <p:cNvPr id="35843" name="Rectangle 3"/>
          <p:cNvSpPr>
            <a:spLocks noChangeArrowheads="1"/>
          </p:cNvSpPr>
          <p:nvPr/>
        </p:nvSpPr>
        <p:spPr bwMode="auto">
          <a:xfrm>
            <a:off x="20510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44" name="Rectangle 4"/>
          <p:cNvSpPr>
            <a:spLocks noChangeArrowheads="1"/>
          </p:cNvSpPr>
          <p:nvPr/>
        </p:nvSpPr>
        <p:spPr bwMode="auto">
          <a:xfrm>
            <a:off x="2555875"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45" name="Rectangle 5"/>
          <p:cNvSpPr>
            <a:spLocks noChangeArrowheads="1"/>
          </p:cNvSpPr>
          <p:nvPr/>
        </p:nvSpPr>
        <p:spPr bwMode="auto">
          <a:xfrm>
            <a:off x="306070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46" name="Rectangle 6"/>
          <p:cNvSpPr>
            <a:spLocks noChangeArrowheads="1"/>
          </p:cNvSpPr>
          <p:nvPr/>
        </p:nvSpPr>
        <p:spPr bwMode="auto">
          <a:xfrm>
            <a:off x="4498975" y="170021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47" name="Rectangle 7"/>
          <p:cNvSpPr>
            <a:spLocks noChangeArrowheads="1"/>
          </p:cNvSpPr>
          <p:nvPr/>
        </p:nvSpPr>
        <p:spPr bwMode="auto">
          <a:xfrm>
            <a:off x="59372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48" name="Rectangle 8"/>
          <p:cNvSpPr>
            <a:spLocks noChangeArrowheads="1"/>
          </p:cNvSpPr>
          <p:nvPr/>
        </p:nvSpPr>
        <p:spPr bwMode="auto">
          <a:xfrm>
            <a:off x="6443663" y="1700213"/>
            <a:ext cx="503237"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49" name="Rectangle 9"/>
          <p:cNvSpPr>
            <a:spLocks noChangeArrowheads="1"/>
          </p:cNvSpPr>
          <p:nvPr/>
        </p:nvSpPr>
        <p:spPr bwMode="auto">
          <a:xfrm>
            <a:off x="3562350" y="1700213"/>
            <a:ext cx="2376488"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5850" name="Rectangle 10"/>
          <p:cNvSpPr>
            <a:spLocks noChangeArrowheads="1"/>
          </p:cNvSpPr>
          <p:nvPr/>
        </p:nvSpPr>
        <p:spPr bwMode="auto">
          <a:xfrm>
            <a:off x="2054225" y="3859213"/>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a:t>
            </a:r>
          </a:p>
        </p:txBody>
      </p:sp>
      <p:sp>
        <p:nvSpPr>
          <p:cNvPr id="35851" name="Rectangle 11"/>
          <p:cNvSpPr>
            <a:spLocks noChangeArrowheads="1"/>
          </p:cNvSpPr>
          <p:nvPr/>
        </p:nvSpPr>
        <p:spPr bwMode="auto">
          <a:xfrm>
            <a:off x="2052638" y="3500438"/>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52" name="Rectangle 12"/>
          <p:cNvSpPr>
            <a:spLocks noChangeArrowheads="1"/>
          </p:cNvSpPr>
          <p:nvPr/>
        </p:nvSpPr>
        <p:spPr bwMode="auto">
          <a:xfrm>
            <a:off x="2052638" y="314166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53" name="Rectangle 13"/>
          <p:cNvSpPr>
            <a:spLocks noChangeArrowheads="1"/>
          </p:cNvSpPr>
          <p:nvPr/>
        </p:nvSpPr>
        <p:spPr bwMode="auto">
          <a:xfrm>
            <a:off x="2052638" y="4219575"/>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54" name="Rectangle 14"/>
          <p:cNvSpPr>
            <a:spLocks noChangeArrowheads="1"/>
          </p:cNvSpPr>
          <p:nvPr/>
        </p:nvSpPr>
        <p:spPr bwMode="auto">
          <a:xfrm>
            <a:off x="2052638" y="4579938"/>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55" name="Rectangle 15"/>
          <p:cNvSpPr>
            <a:spLocks noChangeArrowheads="1"/>
          </p:cNvSpPr>
          <p:nvPr/>
        </p:nvSpPr>
        <p:spPr bwMode="auto">
          <a:xfrm>
            <a:off x="2052638" y="4940300"/>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56" name="Rectangle 16"/>
          <p:cNvSpPr>
            <a:spLocks noChangeArrowheads="1"/>
          </p:cNvSpPr>
          <p:nvPr/>
        </p:nvSpPr>
        <p:spPr bwMode="auto">
          <a:xfrm>
            <a:off x="2052638" y="530066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57" name="Rectangle 17"/>
          <p:cNvSpPr>
            <a:spLocks noChangeArrowheads="1"/>
          </p:cNvSpPr>
          <p:nvPr/>
        </p:nvSpPr>
        <p:spPr bwMode="auto">
          <a:xfrm>
            <a:off x="2052638" y="5661025"/>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58" name="Rectangle 18"/>
          <p:cNvSpPr>
            <a:spLocks noChangeArrowheads="1"/>
          </p:cNvSpPr>
          <p:nvPr/>
        </p:nvSpPr>
        <p:spPr bwMode="auto">
          <a:xfrm>
            <a:off x="41402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59" name="Rectangle 19"/>
          <p:cNvSpPr>
            <a:spLocks noChangeArrowheads="1"/>
          </p:cNvSpPr>
          <p:nvPr/>
        </p:nvSpPr>
        <p:spPr bwMode="auto">
          <a:xfrm>
            <a:off x="46450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60" name="Rectangle 20"/>
          <p:cNvSpPr>
            <a:spLocks noChangeArrowheads="1"/>
          </p:cNvSpPr>
          <p:nvPr/>
        </p:nvSpPr>
        <p:spPr bwMode="auto">
          <a:xfrm>
            <a:off x="5149850" y="378936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61" name="Rectangle 21"/>
          <p:cNvSpPr>
            <a:spLocks noChangeArrowheads="1"/>
          </p:cNvSpPr>
          <p:nvPr/>
        </p:nvSpPr>
        <p:spPr bwMode="auto">
          <a:xfrm>
            <a:off x="56546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62" name="Rectangle 22"/>
          <p:cNvSpPr>
            <a:spLocks noChangeArrowheads="1"/>
          </p:cNvSpPr>
          <p:nvPr/>
        </p:nvSpPr>
        <p:spPr bwMode="auto">
          <a:xfrm>
            <a:off x="61595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63" name="Rectangle 23"/>
          <p:cNvSpPr>
            <a:spLocks noChangeArrowheads="1"/>
          </p:cNvSpPr>
          <p:nvPr/>
        </p:nvSpPr>
        <p:spPr bwMode="auto">
          <a:xfrm>
            <a:off x="66643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64" name="Rectangle 24"/>
          <p:cNvSpPr>
            <a:spLocks noChangeArrowheads="1"/>
          </p:cNvSpPr>
          <p:nvPr/>
        </p:nvSpPr>
        <p:spPr bwMode="auto">
          <a:xfrm>
            <a:off x="716915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65" name="Rectangle 25"/>
          <p:cNvSpPr>
            <a:spLocks noChangeArrowheads="1"/>
          </p:cNvSpPr>
          <p:nvPr/>
        </p:nvSpPr>
        <p:spPr bwMode="auto">
          <a:xfrm>
            <a:off x="76739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66" name="Text Box 26"/>
          <p:cNvSpPr txBox="1">
            <a:spLocks noChangeArrowheads="1"/>
          </p:cNvSpPr>
          <p:nvPr/>
        </p:nvSpPr>
        <p:spPr bwMode="auto">
          <a:xfrm>
            <a:off x="3686175" y="179228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5867" name="Text Box 27"/>
          <p:cNvSpPr txBox="1">
            <a:spLocks noChangeArrowheads="1"/>
          </p:cNvSpPr>
          <p:nvPr/>
        </p:nvSpPr>
        <p:spPr bwMode="auto">
          <a:xfrm>
            <a:off x="5165725" y="1773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5868" name="Text Box 28"/>
          <p:cNvSpPr txBox="1">
            <a:spLocks noChangeArrowheads="1"/>
          </p:cNvSpPr>
          <p:nvPr/>
        </p:nvSpPr>
        <p:spPr bwMode="auto">
          <a:xfrm>
            <a:off x="4291013" y="121602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0011010</a:t>
            </a:r>
          </a:p>
        </p:txBody>
      </p:sp>
      <p:sp>
        <p:nvSpPr>
          <p:cNvPr id="35869" name="Text Box 29"/>
          <p:cNvSpPr txBox="1">
            <a:spLocks noChangeArrowheads="1"/>
          </p:cNvSpPr>
          <p:nvPr/>
        </p:nvSpPr>
        <p:spPr bwMode="auto">
          <a:xfrm>
            <a:off x="2895600" y="5157788"/>
            <a:ext cx="202565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66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Cache Directory</a:t>
            </a:r>
          </a:p>
          <a:p>
            <a:pPr eaLnBrk="1" hangingPunct="1"/>
            <a:r>
              <a:rPr lang="en-US" altLang="ja-JP" b="1">
                <a:solidFill>
                  <a:srgbClr val="6666FF"/>
                </a:solidFill>
              </a:rPr>
              <a:t>(Tag Memory)</a:t>
            </a:r>
          </a:p>
          <a:p>
            <a:pPr eaLnBrk="1" hangingPunct="1"/>
            <a:r>
              <a:rPr lang="en-US" altLang="ja-JP" b="1">
                <a:solidFill>
                  <a:srgbClr val="6666FF"/>
                </a:solidFill>
              </a:rPr>
              <a:t>8 entries X (4bit )</a:t>
            </a:r>
          </a:p>
          <a:p>
            <a:pPr eaLnBrk="1" hangingPunct="1"/>
            <a:endParaRPr lang="en-US" altLang="ja-JP" b="1">
              <a:solidFill>
                <a:srgbClr val="6666FF"/>
              </a:solidFill>
            </a:endParaRPr>
          </a:p>
        </p:txBody>
      </p:sp>
      <p:grpSp>
        <p:nvGrpSpPr>
          <p:cNvPr id="368670" name="Group 30"/>
          <p:cNvGrpSpPr>
            <a:grpSpLocks/>
          </p:cNvGrpSpPr>
          <p:nvPr/>
        </p:nvGrpSpPr>
        <p:grpSpPr bwMode="auto">
          <a:xfrm>
            <a:off x="2771775" y="4070350"/>
            <a:ext cx="1368425" cy="366713"/>
            <a:chOff x="1746" y="2564"/>
            <a:chExt cx="862" cy="231"/>
          </a:xfrm>
        </p:grpSpPr>
        <p:sp>
          <p:nvSpPr>
            <p:cNvPr id="35888" name="Line 31"/>
            <p:cNvSpPr>
              <a:spLocks noChangeShapeType="1"/>
            </p:cNvSpPr>
            <p:nvPr/>
          </p:nvSpPr>
          <p:spPr bwMode="auto">
            <a:xfrm>
              <a:off x="1746" y="2568"/>
              <a:ext cx="862" cy="0"/>
            </a:xfrm>
            <a:prstGeom prst="line">
              <a:avLst/>
            </a:prstGeom>
            <a:noFill/>
            <a:ln w="9525">
              <a:solidFill>
                <a:srgbClr val="CC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889" name="Text Box 32"/>
            <p:cNvSpPr txBox="1">
              <a:spLocks noChangeArrowheads="1"/>
            </p:cNvSpPr>
            <p:nvPr/>
          </p:nvSpPr>
          <p:spPr bwMode="auto">
            <a:xfrm>
              <a:off x="2070" y="2564"/>
              <a:ext cx="4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CC0000"/>
                  </a:solidFill>
                </a:rPr>
                <a:t>Miss</a:t>
              </a:r>
            </a:p>
          </p:txBody>
        </p:sp>
      </p:grpSp>
      <p:sp>
        <p:nvSpPr>
          <p:cNvPr id="35871" name="Text Box 33"/>
          <p:cNvSpPr txBox="1">
            <a:spLocks noChangeArrowheads="1"/>
          </p:cNvSpPr>
          <p:nvPr/>
        </p:nvSpPr>
        <p:spPr bwMode="auto">
          <a:xfrm>
            <a:off x="7143750" y="4313238"/>
            <a:ext cx="16129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solidFill>
                  <a:srgbClr val="6666FF"/>
                </a:solidFill>
              </a:rPr>
              <a:t>Cache</a:t>
            </a:r>
          </a:p>
          <a:p>
            <a:pPr eaLnBrk="1" hangingPunct="1"/>
            <a:r>
              <a:rPr lang="en-US" altLang="ja-JP" b="1" dirty="0">
                <a:solidFill>
                  <a:srgbClr val="6666FF"/>
                </a:solidFill>
              </a:rPr>
              <a:t>(</a:t>
            </a:r>
            <a:r>
              <a:rPr lang="en-US" altLang="ja-JP" b="1" dirty="0" err="1">
                <a:solidFill>
                  <a:srgbClr val="6666FF"/>
                </a:solidFill>
              </a:rPr>
              <a:t>64B</a:t>
            </a:r>
            <a:r>
              <a:rPr lang="en-US" altLang="ja-JP" b="1" dirty="0">
                <a:solidFill>
                  <a:srgbClr val="6666FF"/>
                </a:solidFill>
              </a:rPr>
              <a:t>=</a:t>
            </a:r>
            <a:r>
              <a:rPr lang="en-US" altLang="ja-JP" b="1" dirty="0" err="1">
                <a:solidFill>
                  <a:srgbClr val="6666FF"/>
                </a:solidFill>
              </a:rPr>
              <a:t>8bytes</a:t>
            </a:r>
            <a:r>
              <a:rPr lang="en-US" altLang="ja-JP" b="1" dirty="0">
                <a:solidFill>
                  <a:srgbClr val="6666FF"/>
                </a:solidFill>
              </a:rPr>
              <a:t>)</a:t>
            </a:r>
          </a:p>
        </p:txBody>
      </p:sp>
      <p:sp>
        <p:nvSpPr>
          <p:cNvPr id="35872" name="Text Box 34"/>
          <p:cNvSpPr txBox="1">
            <a:spLocks noChangeArrowheads="1"/>
          </p:cNvSpPr>
          <p:nvPr/>
        </p:nvSpPr>
        <p:spPr bwMode="auto">
          <a:xfrm>
            <a:off x="5559425" y="2224088"/>
            <a:ext cx="19050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solidFill>
                  <a:srgbClr val="6666FF"/>
                </a:solidFill>
              </a:rPr>
              <a:t>Main Memory</a:t>
            </a:r>
          </a:p>
          <a:p>
            <a:pPr eaLnBrk="1" hangingPunct="1"/>
            <a:r>
              <a:rPr lang="en-US" altLang="ja-JP" b="1" dirty="0">
                <a:solidFill>
                  <a:srgbClr val="6666FF"/>
                </a:solidFill>
              </a:rPr>
              <a:t>(</a:t>
            </a:r>
            <a:r>
              <a:rPr lang="en-US" altLang="ja-JP" b="1" dirty="0" err="1">
                <a:solidFill>
                  <a:srgbClr val="6666FF"/>
                </a:solidFill>
              </a:rPr>
              <a:t>1KB</a:t>
            </a:r>
            <a:r>
              <a:rPr lang="en-US" altLang="ja-JP" b="1" dirty="0">
                <a:solidFill>
                  <a:srgbClr val="6666FF"/>
                </a:solidFill>
              </a:rPr>
              <a:t>=</a:t>
            </a:r>
            <a:r>
              <a:rPr lang="en-US" altLang="ja-JP" b="1" dirty="0" err="1">
                <a:solidFill>
                  <a:srgbClr val="6666FF"/>
                </a:solidFill>
              </a:rPr>
              <a:t>128bytes</a:t>
            </a:r>
            <a:r>
              <a:rPr lang="en-US" altLang="ja-JP" b="1" dirty="0">
                <a:solidFill>
                  <a:srgbClr val="6666FF"/>
                </a:solidFill>
              </a:rPr>
              <a:t>)</a:t>
            </a:r>
          </a:p>
          <a:p>
            <a:pPr eaLnBrk="1" hangingPunct="1"/>
            <a:endParaRPr lang="en-US" altLang="ja-JP" b="1" dirty="0">
              <a:solidFill>
                <a:srgbClr val="6666FF"/>
              </a:solidFill>
            </a:endParaRPr>
          </a:p>
        </p:txBody>
      </p:sp>
      <p:sp>
        <p:nvSpPr>
          <p:cNvPr id="368675" name="Text Box 35"/>
          <p:cNvSpPr txBox="1">
            <a:spLocks noChangeArrowheads="1"/>
          </p:cNvSpPr>
          <p:nvPr/>
        </p:nvSpPr>
        <p:spPr bwMode="auto">
          <a:xfrm>
            <a:off x="4932363" y="5006975"/>
            <a:ext cx="1314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Write Data</a:t>
            </a:r>
          </a:p>
        </p:txBody>
      </p:sp>
      <p:sp>
        <p:nvSpPr>
          <p:cNvPr id="368676" name="Text Box 36"/>
          <p:cNvSpPr txBox="1">
            <a:spLocks noChangeArrowheads="1"/>
          </p:cNvSpPr>
          <p:nvPr/>
        </p:nvSpPr>
        <p:spPr bwMode="auto">
          <a:xfrm>
            <a:off x="468313" y="2054225"/>
            <a:ext cx="1301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From CPU</a:t>
            </a:r>
          </a:p>
        </p:txBody>
      </p:sp>
      <p:grpSp>
        <p:nvGrpSpPr>
          <p:cNvPr id="368677" name="Group 37"/>
          <p:cNvGrpSpPr>
            <a:grpSpLocks/>
          </p:cNvGrpSpPr>
          <p:nvPr/>
        </p:nvGrpSpPr>
        <p:grpSpPr bwMode="auto">
          <a:xfrm>
            <a:off x="323850" y="2492375"/>
            <a:ext cx="1728788" cy="360363"/>
            <a:chOff x="567" y="1026"/>
            <a:chExt cx="1089" cy="227"/>
          </a:xfrm>
        </p:grpSpPr>
        <p:sp>
          <p:nvSpPr>
            <p:cNvPr id="35885" name="Rectangle 38"/>
            <p:cNvSpPr>
              <a:spLocks noChangeArrowheads="1"/>
            </p:cNvSpPr>
            <p:nvPr/>
          </p:nvSpPr>
          <p:spPr bwMode="auto">
            <a:xfrm>
              <a:off x="567" y="1026"/>
              <a:ext cx="453"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0000</a:t>
              </a:r>
            </a:p>
          </p:txBody>
        </p:sp>
        <p:sp>
          <p:nvSpPr>
            <p:cNvPr id="35886" name="Rectangle 39"/>
            <p:cNvSpPr>
              <a:spLocks noChangeArrowheads="1"/>
            </p:cNvSpPr>
            <p:nvPr/>
          </p:nvSpPr>
          <p:spPr bwMode="auto">
            <a:xfrm>
              <a:off x="1020"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010</a:t>
              </a:r>
            </a:p>
          </p:txBody>
        </p:sp>
        <p:sp>
          <p:nvSpPr>
            <p:cNvPr id="35887" name="Rectangle 40"/>
            <p:cNvSpPr>
              <a:spLocks noChangeArrowheads="1"/>
            </p:cNvSpPr>
            <p:nvPr/>
          </p:nvSpPr>
          <p:spPr bwMode="auto">
            <a:xfrm>
              <a:off x="1338"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100</a:t>
              </a:r>
            </a:p>
          </p:txBody>
        </p:sp>
      </p:grpSp>
      <p:sp>
        <p:nvSpPr>
          <p:cNvPr id="35876" name="Rectangle 41"/>
          <p:cNvSpPr>
            <a:spLocks noChangeArrowheads="1"/>
          </p:cNvSpPr>
          <p:nvPr/>
        </p:nvSpPr>
        <p:spPr bwMode="auto">
          <a:xfrm>
            <a:off x="3059113" y="1700213"/>
            <a:ext cx="503237" cy="504825"/>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5877" name="Text Box 42"/>
          <p:cNvSpPr txBox="1">
            <a:spLocks noChangeArrowheads="1"/>
          </p:cNvSpPr>
          <p:nvPr/>
        </p:nvSpPr>
        <p:spPr bwMode="auto">
          <a:xfrm>
            <a:off x="2771775" y="119697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0000010</a:t>
            </a:r>
          </a:p>
        </p:txBody>
      </p:sp>
      <p:sp>
        <p:nvSpPr>
          <p:cNvPr id="368683" name="Rectangle 43"/>
          <p:cNvSpPr>
            <a:spLocks noChangeArrowheads="1"/>
          </p:cNvSpPr>
          <p:nvPr/>
        </p:nvSpPr>
        <p:spPr bwMode="auto">
          <a:xfrm>
            <a:off x="5148263" y="3787775"/>
            <a:ext cx="503237" cy="504825"/>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684" name="Line 44"/>
          <p:cNvSpPr>
            <a:spLocks noChangeShapeType="1"/>
          </p:cNvSpPr>
          <p:nvPr/>
        </p:nvSpPr>
        <p:spPr bwMode="auto">
          <a:xfrm>
            <a:off x="3348038" y="2205038"/>
            <a:ext cx="2016125" cy="15843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685" name="Rectangle 45"/>
          <p:cNvSpPr>
            <a:spLocks noChangeArrowheads="1"/>
          </p:cNvSpPr>
          <p:nvPr/>
        </p:nvSpPr>
        <p:spPr bwMode="auto">
          <a:xfrm>
            <a:off x="5148263" y="4005263"/>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8686" name="Line 46"/>
          <p:cNvSpPr>
            <a:spLocks noChangeShapeType="1"/>
          </p:cNvSpPr>
          <p:nvPr/>
        </p:nvSpPr>
        <p:spPr bwMode="auto">
          <a:xfrm flipV="1">
            <a:off x="5364163" y="4076700"/>
            <a:ext cx="0" cy="792163"/>
          </a:xfrm>
          <a:prstGeom prst="line">
            <a:avLst/>
          </a:prstGeom>
          <a:noFill/>
          <a:ln w="381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687" name="Rectangle 47"/>
          <p:cNvSpPr>
            <a:spLocks noChangeArrowheads="1"/>
          </p:cNvSpPr>
          <p:nvPr/>
        </p:nvSpPr>
        <p:spPr bwMode="auto">
          <a:xfrm>
            <a:off x="3059113" y="1916113"/>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8688" name="Line 48"/>
          <p:cNvSpPr>
            <a:spLocks noChangeShapeType="1"/>
          </p:cNvSpPr>
          <p:nvPr/>
        </p:nvSpPr>
        <p:spPr bwMode="auto">
          <a:xfrm flipH="1" flipV="1">
            <a:off x="3348038" y="1989138"/>
            <a:ext cx="2016125" cy="1944687"/>
          </a:xfrm>
          <a:prstGeom prst="line">
            <a:avLst/>
          </a:prstGeom>
          <a:noFill/>
          <a:ln w="381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8689" name="Text Box 49"/>
          <p:cNvSpPr txBox="1">
            <a:spLocks noChangeArrowheads="1"/>
          </p:cNvSpPr>
          <p:nvPr/>
        </p:nvSpPr>
        <p:spPr bwMode="auto">
          <a:xfrm>
            <a:off x="2051050" y="3860800"/>
            <a:ext cx="692150" cy="36671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8677"/>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68670"/>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867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6868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868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368684"/>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6868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8685"/>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6868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68687"/>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686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5" grpId="0"/>
      <p:bldP spid="368676" grpId="0"/>
      <p:bldP spid="368683" grpId="0" animBg="1"/>
      <p:bldP spid="368684" grpId="0" animBg="1"/>
      <p:bldP spid="368684" grpId="1" animBg="1"/>
      <p:bldP spid="368685" grpId="0" animBg="1"/>
      <p:bldP spid="368686" grpId="0" animBg="1"/>
      <p:bldP spid="368687" grpId="0" animBg="1"/>
      <p:bldP spid="368688" grpId="0" animBg="1"/>
      <p:bldP spid="36868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ja-JP" sz="3800"/>
              <a:t>Write Back</a:t>
            </a:r>
            <a:r>
              <a:rPr lang="ja-JP" altLang="en-US" sz="3800"/>
              <a:t>　（</a:t>
            </a:r>
            <a:r>
              <a:rPr lang="en-US" altLang="ja-JP" sz="3800"/>
              <a:t>Hit</a:t>
            </a:r>
            <a:r>
              <a:rPr lang="ja-JP" altLang="en-US" sz="3800"/>
              <a:t>）</a:t>
            </a:r>
          </a:p>
        </p:txBody>
      </p:sp>
      <p:sp>
        <p:nvSpPr>
          <p:cNvPr id="36867" name="Rectangle 3"/>
          <p:cNvSpPr>
            <a:spLocks noChangeArrowheads="1"/>
          </p:cNvSpPr>
          <p:nvPr/>
        </p:nvSpPr>
        <p:spPr bwMode="auto">
          <a:xfrm>
            <a:off x="20510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68" name="Rectangle 4"/>
          <p:cNvSpPr>
            <a:spLocks noChangeArrowheads="1"/>
          </p:cNvSpPr>
          <p:nvPr/>
        </p:nvSpPr>
        <p:spPr bwMode="auto">
          <a:xfrm>
            <a:off x="2555875"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69" name="Rectangle 5"/>
          <p:cNvSpPr>
            <a:spLocks noChangeArrowheads="1"/>
          </p:cNvSpPr>
          <p:nvPr/>
        </p:nvSpPr>
        <p:spPr bwMode="auto">
          <a:xfrm>
            <a:off x="306070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0" name="Rectangle 6"/>
          <p:cNvSpPr>
            <a:spLocks noChangeArrowheads="1"/>
          </p:cNvSpPr>
          <p:nvPr/>
        </p:nvSpPr>
        <p:spPr bwMode="auto">
          <a:xfrm>
            <a:off x="4498975" y="170021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1" name="Rectangle 7"/>
          <p:cNvSpPr>
            <a:spLocks noChangeArrowheads="1"/>
          </p:cNvSpPr>
          <p:nvPr/>
        </p:nvSpPr>
        <p:spPr bwMode="auto">
          <a:xfrm>
            <a:off x="59372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2" name="Rectangle 8"/>
          <p:cNvSpPr>
            <a:spLocks noChangeArrowheads="1"/>
          </p:cNvSpPr>
          <p:nvPr/>
        </p:nvSpPr>
        <p:spPr bwMode="auto">
          <a:xfrm>
            <a:off x="6443663" y="1700213"/>
            <a:ext cx="503237"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3" name="Rectangle 9"/>
          <p:cNvSpPr>
            <a:spLocks noChangeArrowheads="1"/>
          </p:cNvSpPr>
          <p:nvPr/>
        </p:nvSpPr>
        <p:spPr bwMode="auto">
          <a:xfrm>
            <a:off x="3562350" y="1700213"/>
            <a:ext cx="2376488"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874" name="Rectangle 10"/>
          <p:cNvSpPr>
            <a:spLocks noChangeArrowheads="1"/>
          </p:cNvSpPr>
          <p:nvPr/>
        </p:nvSpPr>
        <p:spPr bwMode="auto">
          <a:xfrm>
            <a:off x="1981200" y="3859213"/>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a:t>
            </a:r>
          </a:p>
        </p:txBody>
      </p:sp>
      <p:sp>
        <p:nvSpPr>
          <p:cNvPr id="36875" name="Rectangle 11"/>
          <p:cNvSpPr>
            <a:spLocks noChangeArrowheads="1"/>
          </p:cNvSpPr>
          <p:nvPr/>
        </p:nvSpPr>
        <p:spPr bwMode="auto">
          <a:xfrm>
            <a:off x="1979613" y="3500438"/>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6" name="Rectangle 12"/>
          <p:cNvSpPr>
            <a:spLocks noChangeArrowheads="1"/>
          </p:cNvSpPr>
          <p:nvPr/>
        </p:nvSpPr>
        <p:spPr bwMode="auto">
          <a:xfrm>
            <a:off x="1979613" y="314166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7" name="Rectangle 13"/>
          <p:cNvSpPr>
            <a:spLocks noChangeArrowheads="1"/>
          </p:cNvSpPr>
          <p:nvPr/>
        </p:nvSpPr>
        <p:spPr bwMode="auto">
          <a:xfrm>
            <a:off x="1979613" y="4219575"/>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8" name="Rectangle 14"/>
          <p:cNvSpPr>
            <a:spLocks noChangeArrowheads="1"/>
          </p:cNvSpPr>
          <p:nvPr/>
        </p:nvSpPr>
        <p:spPr bwMode="auto">
          <a:xfrm>
            <a:off x="1979613" y="4579938"/>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9" name="Rectangle 15"/>
          <p:cNvSpPr>
            <a:spLocks noChangeArrowheads="1"/>
          </p:cNvSpPr>
          <p:nvPr/>
        </p:nvSpPr>
        <p:spPr bwMode="auto">
          <a:xfrm>
            <a:off x="1979613" y="4940300"/>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0" name="Rectangle 16"/>
          <p:cNvSpPr>
            <a:spLocks noChangeArrowheads="1"/>
          </p:cNvSpPr>
          <p:nvPr/>
        </p:nvSpPr>
        <p:spPr bwMode="auto">
          <a:xfrm>
            <a:off x="1979613" y="530066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1" name="Rectangle 17"/>
          <p:cNvSpPr>
            <a:spLocks noChangeArrowheads="1"/>
          </p:cNvSpPr>
          <p:nvPr/>
        </p:nvSpPr>
        <p:spPr bwMode="auto">
          <a:xfrm>
            <a:off x="1979613" y="5661025"/>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2" name="Rectangle 18"/>
          <p:cNvSpPr>
            <a:spLocks noChangeArrowheads="1"/>
          </p:cNvSpPr>
          <p:nvPr/>
        </p:nvSpPr>
        <p:spPr bwMode="auto">
          <a:xfrm>
            <a:off x="41402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3" name="Rectangle 19"/>
          <p:cNvSpPr>
            <a:spLocks noChangeArrowheads="1"/>
          </p:cNvSpPr>
          <p:nvPr/>
        </p:nvSpPr>
        <p:spPr bwMode="auto">
          <a:xfrm>
            <a:off x="46450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4" name="Rectangle 20"/>
          <p:cNvSpPr>
            <a:spLocks noChangeArrowheads="1"/>
          </p:cNvSpPr>
          <p:nvPr/>
        </p:nvSpPr>
        <p:spPr bwMode="auto">
          <a:xfrm>
            <a:off x="5149850" y="378936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5" name="Rectangle 21"/>
          <p:cNvSpPr>
            <a:spLocks noChangeArrowheads="1"/>
          </p:cNvSpPr>
          <p:nvPr/>
        </p:nvSpPr>
        <p:spPr bwMode="auto">
          <a:xfrm>
            <a:off x="56546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6" name="Rectangle 22"/>
          <p:cNvSpPr>
            <a:spLocks noChangeArrowheads="1"/>
          </p:cNvSpPr>
          <p:nvPr/>
        </p:nvSpPr>
        <p:spPr bwMode="auto">
          <a:xfrm>
            <a:off x="61595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7" name="Rectangle 23"/>
          <p:cNvSpPr>
            <a:spLocks noChangeArrowheads="1"/>
          </p:cNvSpPr>
          <p:nvPr/>
        </p:nvSpPr>
        <p:spPr bwMode="auto">
          <a:xfrm>
            <a:off x="66643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8" name="Rectangle 24"/>
          <p:cNvSpPr>
            <a:spLocks noChangeArrowheads="1"/>
          </p:cNvSpPr>
          <p:nvPr/>
        </p:nvSpPr>
        <p:spPr bwMode="auto">
          <a:xfrm>
            <a:off x="716915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9" name="Rectangle 25"/>
          <p:cNvSpPr>
            <a:spLocks noChangeArrowheads="1"/>
          </p:cNvSpPr>
          <p:nvPr/>
        </p:nvSpPr>
        <p:spPr bwMode="auto">
          <a:xfrm>
            <a:off x="76739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90" name="Text Box 26"/>
          <p:cNvSpPr txBox="1">
            <a:spLocks noChangeArrowheads="1"/>
          </p:cNvSpPr>
          <p:nvPr/>
        </p:nvSpPr>
        <p:spPr bwMode="auto">
          <a:xfrm>
            <a:off x="3686175" y="179228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6891" name="Text Box 27"/>
          <p:cNvSpPr txBox="1">
            <a:spLocks noChangeArrowheads="1"/>
          </p:cNvSpPr>
          <p:nvPr/>
        </p:nvSpPr>
        <p:spPr bwMode="auto">
          <a:xfrm>
            <a:off x="5165725" y="1773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6892" name="Text Box 28"/>
          <p:cNvSpPr txBox="1">
            <a:spLocks noChangeArrowheads="1"/>
          </p:cNvSpPr>
          <p:nvPr/>
        </p:nvSpPr>
        <p:spPr bwMode="auto">
          <a:xfrm>
            <a:off x="4262438" y="121602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0011010</a:t>
            </a:r>
          </a:p>
        </p:txBody>
      </p:sp>
      <p:sp>
        <p:nvSpPr>
          <p:cNvPr id="36893" name="Text Box 29"/>
          <p:cNvSpPr txBox="1">
            <a:spLocks noChangeArrowheads="1"/>
          </p:cNvSpPr>
          <p:nvPr/>
        </p:nvSpPr>
        <p:spPr bwMode="auto">
          <a:xfrm>
            <a:off x="2895600" y="5157788"/>
            <a:ext cx="2565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66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Cache Directory</a:t>
            </a:r>
          </a:p>
          <a:p>
            <a:pPr eaLnBrk="1" hangingPunct="1"/>
            <a:r>
              <a:rPr lang="en-US" altLang="ja-JP" b="1">
                <a:solidFill>
                  <a:srgbClr val="6666FF"/>
                </a:solidFill>
              </a:rPr>
              <a:t>(Tag Memory)</a:t>
            </a:r>
          </a:p>
          <a:p>
            <a:pPr eaLnBrk="1" hangingPunct="1"/>
            <a:r>
              <a:rPr lang="en-US" altLang="ja-JP" b="1">
                <a:solidFill>
                  <a:srgbClr val="6666FF"/>
                </a:solidFill>
              </a:rPr>
              <a:t>8 entries X (4bit+1bit )</a:t>
            </a:r>
          </a:p>
          <a:p>
            <a:pPr eaLnBrk="1" hangingPunct="1"/>
            <a:endParaRPr lang="en-US" altLang="ja-JP" b="1">
              <a:solidFill>
                <a:srgbClr val="6666FF"/>
              </a:solidFill>
            </a:endParaRPr>
          </a:p>
        </p:txBody>
      </p:sp>
      <p:grpSp>
        <p:nvGrpSpPr>
          <p:cNvPr id="369694" name="Group 30"/>
          <p:cNvGrpSpPr>
            <a:grpSpLocks/>
          </p:cNvGrpSpPr>
          <p:nvPr/>
        </p:nvGrpSpPr>
        <p:grpSpPr bwMode="auto">
          <a:xfrm>
            <a:off x="2987675" y="4076700"/>
            <a:ext cx="1152525" cy="366713"/>
            <a:chOff x="1746" y="2564"/>
            <a:chExt cx="862" cy="235"/>
          </a:xfrm>
        </p:grpSpPr>
        <p:sp>
          <p:nvSpPr>
            <p:cNvPr id="36917" name="Line 31"/>
            <p:cNvSpPr>
              <a:spLocks noChangeShapeType="1"/>
            </p:cNvSpPr>
            <p:nvPr/>
          </p:nvSpPr>
          <p:spPr bwMode="auto">
            <a:xfrm>
              <a:off x="1746" y="2568"/>
              <a:ext cx="862" cy="0"/>
            </a:xfrm>
            <a:prstGeom prst="line">
              <a:avLst/>
            </a:prstGeom>
            <a:noFill/>
            <a:ln w="9525">
              <a:solidFill>
                <a:srgbClr val="CC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918" name="Text Box 32"/>
            <p:cNvSpPr txBox="1">
              <a:spLocks noChangeArrowheads="1"/>
            </p:cNvSpPr>
            <p:nvPr/>
          </p:nvSpPr>
          <p:spPr bwMode="auto">
            <a:xfrm>
              <a:off x="2070" y="2564"/>
              <a:ext cx="366" cy="2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CC0000"/>
                  </a:solidFill>
                </a:rPr>
                <a:t>Hit</a:t>
              </a:r>
            </a:p>
          </p:txBody>
        </p:sp>
      </p:grpSp>
      <p:sp>
        <p:nvSpPr>
          <p:cNvPr id="36895" name="Text Box 33"/>
          <p:cNvSpPr txBox="1">
            <a:spLocks noChangeArrowheads="1"/>
          </p:cNvSpPr>
          <p:nvPr/>
        </p:nvSpPr>
        <p:spPr bwMode="auto">
          <a:xfrm>
            <a:off x="7143750" y="4313238"/>
            <a:ext cx="16129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solidFill>
                  <a:srgbClr val="6666FF"/>
                </a:solidFill>
              </a:rPr>
              <a:t>Cache</a:t>
            </a:r>
          </a:p>
          <a:p>
            <a:pPr eaLnBrk="1" hangingPunct="1"/>
            <a:r>
              <a:rPr lang="en-US" altLang="ja-JP" b="1" dirty="0">
                <a:solidFill>
                  <a:srgbClr val="6666FF"/>
                </a:solidFill>
              </a:rPr>
              <a:t>(</a:t>
            </a:r>
            <a:r>
              <a:rPr lang="en-US" altLang="ja-JP" b="1" dirty="0" err="1">
                <a:solidFill>
                  <a:srgbClr val="6666FF"/>
                </a:solidFill>
              </a:rPr>
              <a:t>64B</a:t>
            </a:r>
            <a:r>
              <a:rPr lang="en-US" altLang="ja-JP" b="1" dirty="0">
                <a:solidFill>
                  <a:srgbClr val="6666FF"/>
                </a:solidFill>
              </a:rPr>
              <a:t>=</a:t>
            </a:r>
            <a:r>
              <a:rPr lang="en-US" altLang="ja-JP" b="1" dirty="0" err="1">
                <a:solidFill>
                  <a:srgbClr val="6666FF"/>
                </a:solidFill>
              </a:rPr>
              <a:t>8bytes</a:t>
            </a:r>
            <a:r>
              <a:rPr lang="en-US" altLang="ja-JP" b="1" dirty="0">
                <a:solidFill>
                  <a:srgbClr val="6666FF"/>
                </a:solidFill>
              </a:rPr>
              <a:t>)</a:t>
            </a:r>
          </a:p>
        </p:txBody>
      </p:sp>
      <p:sp>
        <p:nvSpPr>
          <p:cNvPr id="36896" name="Text Box 34"/>
          <p:cNvSpPr txBox="1">
            <a:spLocks noChangeArrowheads="1"/>
          </p:cNvSpPr>
          <p:nvPr/>
        </p:nvSpPr>
        <p:spPr bwMode="auto">
          <a:xfrm>
            <a:off x="5559425" y="2224088"/>
            <a:ext cx="19050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solidFill>
                  <a:srgbClr val="6666FF"/>
                </a:solidFill>
              </a:rPr>
              <a:t>Main Memory</a:t>
            </a:r>
          </a:p>
          <a:p>
            <a:pPr eaLnBrk="1" hangingPunct="1"/>
            <a:r>
              <a:rPr lang="en-US" altLang="ja-JP" b="1" dirty="0">
                <a:solidFill>
                  <a:srgbClr val="6666FF"/>
                </a:solidFill>
              </a:rPr>
              <a:t>(</a:t>
            </a:r>
            <a:r>
              <a:rPr lang="en-US" altLang="ja-JP" b="1" dirty="0" err="1">
                <a:solidFill>
                  <a:srgbClr val="6666FF"/>
                </a:solidFill>
              </a:rPr>
              <a:t>1KB</a:t>
            </a:r>
            <a:r>
              <a:rPr lang="en-US" altLang="ja-JP" b="1" dirty="0">
                <a:solidFill>
                  <a:srgbClr val="6666FF"/>
                </a:solidFill>
              </a:rPr>
              <a:t>=</a:t>
            </a:r>
            <a:r>
              <a:rPr lang="en-US" altLang="ja-JP" b="1" dirty="0" err="1">
                <a:solidFill>
                  <a:srgbClr val="6666FF"/>
                </a:solidFill>
              </a:rPr>
              <a:t>128bytes</a:t>
            </a:r>
            <a:r>
              <a:rPr lang="en-US" altLang="ja-JP" b="1" dirty="0">
                <a:solidFill>
                  <a:srgbClr val="6666FF"/>
                </a:solidFill>
              </a:rPr>
              <a:t>)</a:t>
            </a:r>
          </a:p>
          <a:p>
            <a:pPr eaLnBrk="1" hangingPunct="1"/>
            <a:endParaRPr lang="en-US" altLang="ja-JP" b="1" dirty="0">
              <a:solidFill>
                <a:srgbClr val="6666FF"/>
              </a:solidFill>
            </a:endParaRPr>
          </a:p>
        </p:txBody>
      </p:sp>
      <p:sp>
        <p:nvSpPr>
          <p:cNvPr id="369699" name="Rectangle 35"/>
          <p:cNvSpPr>
            <a:spLocks noChangeArrowheads="1"/>
          </p:cNvSpPr>
          <p:nvPr/>
        </p:nvSpPr>
        <p:spPr bwMode="auto">
          <a:xfrm>
            <a:off x="5148263" y="4076700"/>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700" name="Line 36"/>
          <p:cNvSpPr>
            <a:spLocks noChangeShapeType="1"/>
          </p:cNvSpPr>
          <p:nvPr/>
        </p:nvSpPr>
        <p:spPr bwMode="auto">
          <a:xfrm flipV="1">
            <a:off x="5364163" y="4149725"/>
            <a:ext cx="0" cy="1008063"/>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9701" name="Text Box 37"/>
          <p:cNvSpPr txBox="1">
            <a:spLocks noChangeArrowheads="1"/>
          </p:cNvSpPr>
          <p:nvPr/>
        </p:nvSpPr>
        <p:spPr bwMode="auto">
          <a:xfrm>
            <a:off x="5416550" y="5032375"/>
            <a:ext cx="1314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Write Data</a:t>
            </a:r>
          </a:p>
        </p:txBody>
      </p:sp>
      <p:sp>
        <p:nvSpPr>
          <p:cNvPr id="369702" name="Text Box 38"/>
          <p:cNvSpPr txBox="1">
            <a:spLocks noChangeArrowheads="1"/>
          </p:cNvSpPr>
          <p:nvPr/>
        </p:nvSpPr>
        <p:spPr bwMode="auto">
          <a:xfrm>
            <a:off x="468313" y="2054225"/>
            <a:ext cx="1301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From CPU</a:t>
            </a:r>
          </a:p>
        </p:txBody>
      </p:sp>
      <p:grpSp>
        <p:nvGrpSpPr>
          <p:cNvPr id="369703" name="Group 39"/>
          <p:cNvGrpSpPr>
            <a:grpSpLocks/>
          </p:cNvGrpSpPr>
          <p:nvPr/>
        </p:nvGrpSpPr>
        <p:grpSpPr bwMode="auto">
          <a:xfrm>
            <a:off x="323850" y="2492375"/>
            <a:ext cx="1728788" cy="360363"/>
            <a:chOff x="567" y="1026"/>
            <a:chExt cx="1089" cy="227"/>
          </a:xfrm>
        </p:grpSpPr>
        <p:sp>
          <p:nvSpPr>
            <p:cNvPr id="36914" name="Rectangle 40"/>
            <p:cNvSpPr>
              <a:spLocks noChangeArrowheads="1"/>
            </p:cNvSpPr>
            <p:nvPr/>
          </p:nvSpPr>
          <p:spPr bwMode="auto">
            <a:xfrm>
              <a:off x="567" y="1026"/>
              <a:ext cx="453"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a:t>
              </a:r>
            </a:p>
          </p:txBody>
        </p:sp>
        <p:sp>
          <p:nvSpPr>
            <p:cNvPr id="36915" name="Rectangle 41"/>
            <p:cNvSpPr>
              <a:spLocks noChangeArrowheads="1"/>
            </p:cNvSpPr>
            <p:nvPr/>
          </p:nvSpPr>
          <p:spPr bwMode="auto">
            <a:xfrm>
              <a:off x="1020"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010</a:t>
              </a:r>
            </a:p>
          </p:txBody>
        </p:sp>
        <p:sp>
          <p:nvSpPr>
            <p:cNvPr id="36916" name="Rectangle 42"/>
            <p:cNvSpPr>
              <a:spLocks noChangeArrowheads="1"/>
            </p:cNvSpPr>
            <p:nvPr/>
          </p:nvSpPr>
          <p:spPr bwMode="auto">
            <a:xfrm>
              <a:off x="1338"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100</a:t>
              </a:r>
            </a:p>
          </p:txBody>
        </p:sp>
      </p:grpSp>
      <p:sp>
        <p:nvSpPr>
          <p:cNvPr id="369707" name="Line 43"/>
          <p:cNvSpPr>
            <a:spLocks noChangeShapeType="1"/>
          </p:cNvSpPr>
          <p:nvPr/>
        </p:nvSpPr>
        <p:spPr bwMode="auto">
          <a:xfrm flipV="1">
            <a:off x="5508625" y="4005263"/>
            <a:ext cx="0" cy="1008062"/>
          </a:xfrm>
          <a:prstGeom prst="line">
            <a:avLst/>
          </a:prstGeom>
          <a:noFill/>
          <a:ln w="38100">
            <a:solidFill>
              <a:srgbClr val="CC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9708" name="Rectangle 44"/>
          <p:cNvSpPr>
            <a:spLocks noChangeArrowheads="1"/>
          </p:cNvSpPr>
          <p:nvPr/>
        </p:nvSpPr>
        <p:spPr bwMode="auto">
          <a:xfrm>
            <a:off x="5148263" y="3933825"/>
            <a:ext cx="503237" cy="73025"/>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04" name="Rectangle 45"/>
          <p:cNvSpPr>
            <a:spLocks noChangeArrowheads="1"/>
          </p:cNvSpPr>
          <p:nvPr/>
        </p:nvSpPr>
        <p:spPr bwMode="auto">
          <a:xfrm>
            <a:off x="2700338" y="3860800"/>
            <a:ext cx="215900"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710" name="Text Box 46"/>
          <p:cNvSpPr txBox="1">
            <a:spLocks noChangeArrowheads="1"/>
          </p:cNvSpPr>
          <p:nvPr/>
        </p:nvSpPr>
        <p:spPr bwMode="auto">
          <a:xfrm>
            <a:off x="2627313" y="385445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p>
        </p:txBody>
      </p:sp>
      <p:sp>
        <p:nvSpPr>
          <p:cNvPr id="36906" name="Rectangle 47"/>
          <p:cNvSpPr>
            <a:spLocks noChangeArrowheads="1"/>
          </p:cNvSpPr>
          <p:nvPr/>
        </p:nvSpPr>
        <p:spPr bwMode="auto">
          <a:xfrm>
            <a:off x="2700338" y="4221163"/>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07" name="Rectangle 48"/>
          <p:cNvSpPr>
            <a:spLocks noChangeArrowheads="1"/>
          </p:cNvSpPr>
          <p:nvPr/>
        </p:nvSpPr>
        <p:spPr bwMode="auto">
          <a:xfrm>
            <a:off x="2700338" y="4581525"/>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08" name="Rectangle 49"/>
          <p:cNvSpPr>
            <a:spLocks noChangeArrowheads="1"/>
          </p:cNvSpPr>
          <p:nvPr/>
        </p:nvSpPr>
        <p:spPr bwMode="auto">
          <a:xfrm>
            <a:off x="2700338" y="4941888"/>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09" name="Rectangle 50"/>
          <p:cNvSpPr>
            <a:spLocks noChangeArrowheads="1"/>
          </p:cNvSpPr>
          <p:nvPr/>
        </p:nvSpPr>
        <p:spPr bwMode="auto">
          <a:xfrm>
            <a:off x="2700338" y="5302250"/>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10" name="Rectangle 51"/>
          <p:cNvSpPr>
            <a:spLocks noChangeArrowheads="1"/>
          </p:cNvSpPr>
          <p:nvPr/>
        </p:nvSpPr>
        <p:spPr bwMode="auto">
          <a:xfrm>
            <a:off x="2700338" y="5662613"/>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11" name="Rectangle 52"/>
          <p:cNvSpPr>
            <a:spLocks noChangeArrowheads="1"/>
          </p:cNvSpPr>
          <p:nvPr/>
        </p:nvSpPr>
        <p:spPr bwMode="auto">
          <a:xfrm>
            <a:off x="2700338" y="3500438"/>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12" name="Rectangle 53"/>
          <p:cNvSpPr>
            <a:spLocks noChangeArrowheads="1"/>
          </p:cNvSpPr>
          <p:nvPr/>
        </p:nvSpPr>
        <p:spPr bwMode="auto">
          <a:xfrm>
            <a:off x="2700338" y="3140075"/>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13" name="Text Box 54"/>
          <p:cNvSpPr txBox="1">
            <a:spLocks noChangeArrowheads="1"/>
          </p:cNvSpPr>
          <p:nvPr/>
        </p:nvSpPr>
        <p:spPr bwMode="auto">
          <a:xfrm>
            <a:off x="2535238" y="2774950"/>
            <a:ext cx="704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Dirty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970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970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69694"/>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970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970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96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971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369700"/>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6970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9708"/>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36970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699" grpId="0" animBg="1"/>
      <p:bldP spid="369700" grpId="0" animBg="1"/>
      <p:bldP spid="369700" grpId="1" animBg="1"/>
      <p:bldP spid="369701" grpId="0"/>
      <p:bldP spid="369702" grpId="0"/>
      <p:bldP spid="369707" grpId="0" animBg="1"/>
      <p:bldP spid="369707" grpId="1" animBg="1"/>
      <p:bldP spid="369708" grpId="0" animBg="1"/>
      <p:bldP spid="3697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sz="3800"/>
              <a:t>Write</a:t>
            </a:r>
            <a:r>
              <a:rPr lang="ja-JP" altLang="en-US" sz="3800"/>
              <a:t>　</a:t>
            </a:r>
            <a:r>
              <a:rPr lang="en-US" altLang="ja-JP" sz="3800"/>
              <a:t>Back</a:t>
            </a:r>
            <a:r>
              <a:rPr lang="ja-JP" altLang="en-US" sz="3800"/>
              <a:t>　（</a:t>
            </a:r>
            <a:r>
              <a:rPr lang="en-US" altLang="ja-JP" sz="3800"/>
              <a:t>Replace</a:t>
            </a:r>
            <a:r>
              <a:rPr lang="ja-JP" altLang="en-US" sz="3800"/>
              <a:t>）</a:t>
            </a:r>
          </a:p>
        </p:txBody>
      </p:sp>
      <p:sp>
        <p:nvSpPr>
          <p:cNvPr id="37891" name="Rectangle 3"/>
          <p:cNvSpPr>
            <a:spLocks noChangeArrowheads="1"/>
          </p:cNvSpPr>
          <p:nvPr/>
        </p:nvSpPr>
        <p:spPr bwMode="auto">
          <a:xfrm>
            <a:off x="20510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2" name="Rectangle 4"/>
          <p:cNvSpPr>
            <a:spLocks noChangeArrowheads="1"/>
          </p:cNvSpPr>
          <p:nvPr/>
        </p:nvSpPr>
        <p:spPr bwMode="auto">
          <a:xfrm>
            <a:off x="2555875"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3" name="Rectangle 5"/>
          <p:cNvSpPr>
            <a:spLocks noChangeArrowheads="1"/>
          </p:cNvSpPr>
          <p:nvPr/>
        </p:nvSpPr>
        <p:spPr bwMode="auto">
          <a:xfrm>
            <a:off x="306070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4" name="Rectangle 6"/>
          <p:cNvSpPr>
            <a:spLocks noChangeArrowheads="1"/>
          </p:cNvSpPr>
          <p:nvPr/>
        </p:nvSpPr>
        <p:spPr bwMode="auto">
          <a:xfrm>
            <a:off x="4498975" y="170021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5" name="Rectangle 7"/>
          <p:cNvSpPr>
            <a:spLocks noChangeArrowheads="1"/>
          </p:cNvSpPr>
          <p:nvPr/>
        </p:nvSpPr>
        <p:spPr bwMode="auto">
          <a:xfrm>
            <a:off x="59372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6" name="Rectangle 8"/>
          <p:cNvSpPr>
            <a:spLocks noChangeArrowheads="1"/>
          </p:cNvSpPr>
          <p:nvPr/>
        </p:nvSpPr>
        <p:spPr bwMode="auto">
          <a:xfrm>
            <a:off x="6443663" y="1700213"/>
            <a:ext cx="503237"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7" name="Rectangle 9"/>
          <p:cNvSpPr>
            <a:spLocks noChangeArrowheads="1"/>
          </p:cNvSpPr>
          <p:nvPr/>
        </p:nvSpPr>
        <p:spPr bwMode="auto">
          <a:xfrm>
            <a:off x="3562350" y="1700213"/>
            <a:ext cx="2376488"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898" name="Rectangle 10"/>
          <p:cNvSpPr>
            <a:spLocks noChangeArrowheads="1"/>
          </p:cNvSpPr>
          <p:nvPr/>
        </p:nvSpPr>
        <p:spPr bwMode="auto">
          <a:xfrm>
            <a:off x="41402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9" name="Rectangle 11"/>
          <p:cNvSpPr>
            <a:spLocks noChangeArrowheads="1"/>
          </p:cNvSpPr>
          <p:nvPr/>
        </p:nvSpPr>
        <p:spPr bwMode="auto">
          <a:xfrm>
            <a:off x="46450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0" name="Rectangle 12"/>
          <p:cNvSpPr>
            <a:spLocks noChangeArrowheads="1"/>
          </p:cNvSpPr>
          <p:nvPr/>
        </p:nvSpPr>
        <p:spPr bwMode="auto">
          <a:xfrm>
            <a:off x="5149850" y="378936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1" name="Rectangle 13"/>
          <p:cNvSpPr>
            <a:spLocks noChangeArrowheads="1"/>
          </p:cNvSpPr>
          <p:nvPr/>
        </p:nvSpPr>
        <p:spPr bwMode="auto">
          <a:xfrm>
            <a:off x="56546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2" name="Rectangle 14"/>
          <p:cNvSpPr>
            <a:spLocks noChangeArrowheads="1"/>
          </p:cNvSpPr>
          <p:nvPr/>
        </p:nvSpPr>
        <p:spPr bwMode="auto">
          <a:xfrm>
            <a:off x="61595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3" name="Rectangle 15"/>
          <p:cNvSpPr>
            <a:spLocks noChangeArrowheads="1"/>
          </p:cNvSpPr>
          <p:nvPr/>
        </p:nvSpPr>
        <p:spPr bwMode="auto">
          <a:xfrm>
            <a:off x="66643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4" name="Rectangle 16"/>
          <p:cNvSpPr>
            <a:spLocks noChangeArrowheads="1"/>
          </p:cNvSpPr>
          <p:nvPr/>
        </p:nvSpPr>
        <p:spPr bwMode="auto">
          <a:xfrm>
            <a:off x="716915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5" name="Rectangle 17"/>
          <p:cNvSpPr>
            <a:spLocks noChangeArrowheads="1"/>
          </p:cNvSpPr>
          <p:nvPr/>
        </p:nvSpPr>
        <p:spPr bwMode="auto">
          <a:xfrm>
            <a:off x="76739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6" name="Text Box 18"/>
          <p:cNvSpPr txBox="1">
            <a:spLocks noChangeArrowheads="1"/>
          </p:cNvSpPr>
          <p:nvPr/>
        </p:nvSpPr>
        <p:spPr bwMode="auto">
          <a:xfrm>
            <a:off x="3686175" y="179228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7907" name="Text Box 19"/>
          <p:cNvSpPr txBox="1">
            <a:spLocks noChangeArrowheads="1"/>
          </p:cNvSpPr>
          <p:nvPr/>
        </p:nvSpPr>
        <p:spPr bwMode="auto">
          <a:xfrm>
            <a:off x="5165725" y="1773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7908" name="Text Box 20"/>
          <p:cNvSpPr txBox="1">
            <a:spLocks noChangeArrowheads="1"/>
          </p:cNvSpPr>
          <p:nvPr/>
        </p:nvSpPr>
        <p:spPr bwMode="auto">
          <a:xfrm>
            <a:off x="4291013" y="121602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0011010</a:t>
            </a:r>
          </a:p>
        </p:txBody>
      </p:sp>
      <p:sp>
        <p:nvSpPr>
          <p:cNvPr id="37909" name="Text Box 21"/>
          <p:cNvSpPr txBox="1">
            <a:spLocks noChangeArrowheads="1"/>
          </p:cNvSpPr>
          <p:nvPr/>
        </p:nvSpPr>
        <p:spPr bwMode="auto">
          <a:xfrm>
            <a:off x="2895600" y="5157788"/>
            <a:ext cx="2565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66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Cache Directory</a:t>
            </a:r>
          </a:p>
          <a:p>
            <a:pPr eaLnBrk="1" hangingPunct="1"/>
            <a:r>
              <a:rPr lang="en-US" altLang="ja-JP" b="1">
                <a:solidFill>
                  <a:srgbClr val="6666FF"/>
                </a:solidFill>
              </a:rPr>
              <a:t>(Tag Memory)</a:t>
            </a:r>
          </a:p>
          <a:p>
            <a:pPr eaLnBrk="1" hangingPunct="1"/>
            <a:r>
              <a:rPr lang="en-US" altLang="ja-JP" b="1">
                <a:solidFill>
                  <a:srgbClr val="6666FF"/>
                </a:solidFill>
              </a:rPr>
              <a:t>8 entries X (4bit+1bit )</a:t>
            </a:r>
          </a:p>
          <a:p>
            <a:pPr eaLnBrk="1" hangingPunct="1"/>
            <a:endParaRPr lang="en-US" altLang="ja-JP" b="1">
              <a:solidFill>
                <a:srgbClr val="6666FF"/>
              </a:solidFill>
            </a:endParaRPr>
          </a:p>
        </p:txBody>
      </p:sp>
      <p:grpSp>
        <p:nvGrpSpPr>
          <p:cNvPr id="370710" name="Group 22"/>
          <p:cNvGrpSpPr>
            <a:grpSpLocks/>
          </p:cNvGrpSpPr>
          <p:nvPr/>
        </p:nvGrpSpPr>
        <p:grpSpPr bwMode="auto">
          <a:xfrm>
            <a:off x="2771775" y="4070350"/>
            <a:ext cx="1368425" cy="366713"/>
            <a:chOff x="1746" y="2564"/>
            <a:chExt cx="862" cy="231"/>
          </a:xfrm>
        </p:grpSpPr>
        <p:sp>
          <p:nvSpPr>
            <p:cNvPr id="37949" name="Line 23"/>
            <p:cNvSpPr>
              <a:spLocks noChangeShapeType="1"/>
            </p:cNvSpPr>
            <p:nvPr/>
          </p:nvSpPr>
          <p:spPr bwMode="auto">
            <a:xfrm>
              <a:off x="1746" y="2568"/>
              <a:ext cx="862" cy="0"/>
            </a:xfrm>
            <a:prstGeom prst="line">
              <a:avLst/>
            </a:prstGeom>
            <a:noFill/>
            <a:ln w="9525">
              <a:solidFill>
                <a:srgbClr val="CC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50" name="Text Box 24"/>
            <p:cNvSpPr txBox="1">
              <a:spLocks noChangeArrowheads="1"/>
            </p:cNvSpPr>
            <p:nvPr/>
          </p:nvSpPr>
          <p:spPr bwMode="auto">
            <a:xfrm>
              <a:off x="2070" y="2564"/>
              <a:ext cx="4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CC0000"/>
                  </a:solidFill>
                </a:rPr>
                <a:t>Miss</a:t>
              </a:r>
            </a:p>
          </p:txBody>
        </p:sp>
      </p:grpSp>
      <p:sp>
        <p:nvSpPr>
          <p:cNvPr id="37911" name="Text Box 25"/>
          <p:cNvSpPr txBox="1">
            <a:spLocks noChangeArrowheads="1"/>
          </p:cNvSpPr>
          <p:nvPr/>
        </p:nvSpPr>
        <p:spPr bwMode="auto">
          <a:xfrm>
            <a:off x="7143750" y="4313238"/>
            <a:ext cx="16129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solidFill>
                  <a:srgbClr val="6666FF"/>
                </a:solidFill>
              </a:rPr>
              <a:t>Cache</a:t>
            </a:r>
          </a:p>
          <a:p>
            <a:pPr eaLnBrk="1" hangingPunct="1"/>
            <a:r>
              <a:rPr lang="en-US" altLang="ja-JP" b="1" dirty="0">
                <a:solidFill>
                  <a:srgbClr val="6666FF"/>
                </a:solidFill>
              </a:rPr>
              <a:t>(</a:t>
            </a:r>
            <a:r>
              <a:rPr lang="en-US" altLang="ja-JP" b="1" dirty="0" err="1">
                <a:solidFill>
                  <a:srgbClr val="6666FF"/>
                </a:solidFill>
              </a:rPr>
              <a:t>64B</a:t>
            </a:r>
            <a:r>
              <a:rPr lang="en-US" altLang="ja-JP" b="1" dirty="0">
                <a:solidFill>
                  <a:srgbClr val="6666FF"/>
                </a:solidFill>
              </a:rPr>
              <a:t>=</a:t>
            </a:r>
            <a:r>
              <a:rPr lang="en-US" altLang="ja-JP" b="1" dirty="0" err="1">
                <a:solidFill>
                  <a:srgbClr val="6666FF"/>
                </a:solidFill>
              </a:rPr>
              <a:t>8bytes</a:t>
            </a:r>
            <a:r>
              <a:rPr lang="en-US" altLang="ja-JP" b="1" dirty="0">
                <a:solidFill>
                  <a:srgbClr val="6666FF"/>
                </a:solidFill>
              </a:rPr>
              <a:t>)</a:t>
            </a:r>
          </a:p>
        </p:txBody>
      </p:sp>
      <p:sp>
        <p:nvSpPr>
          <p:cNvPr id="37912" name="Text Box 26"/>
          <p:cNvSpPr txBox="1">
            <a:spLocks noChangeArrowheads="1"/>
          </p:cNvSpPr>
          <p:nvPr/>
        </p:nvSpPr>
        <p:spPr bwMode="auto">
          <a:xfrm>
            <a:off x="5559425" y="2224088"/>
            <a:ext cx="19050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dirty="0">
                <a:solidFill>
                  <a:srgbClr val="6666FF"/>
                </a:solidFill>
              </a:rPr>
              <a:t>Main Memory</a:t>
            </a:r>
          </a:p>
          <a:p>
            <a:pPr eaLnBrk="1" hangingPunct="1"/>
            <a:r>
              <a:rPr lang="en-US" altLang="ja-JP" b="1" dirty="0">
                <a:solidFill>
                  <a:srgbClr val="6666FF"/>
                </a:solidFill>
              </a:rPr>
              <a:t>(</a:t>
            </a:r>
            <a:r>
              <a:rPr lang="en-US" altLang="ja-JP" b="1" dirty="0" err="1">
                <a:solidFill>
                  <a:srgbClr val="6666FF"/>
                </a:solidFill>
              </a:rPr>
              <a:t>1KB</a:t>
            </a:r>
            <a:r>
              <a:rPr lang="en-US" altLang="ja-JP" b="1" dirty="0">
                <a:solidFill>
                  <a:srgbClr val="6666FF"/>
                </a:solidFill>
              </a:rPr>
              <a:t>=</a:t>
            </a:r>
            <a:r>
              <a:rPr lang="en-US" altLang="ja-JP" b="1" dirty="0" err="1">
                <a:solidFill>
                  <a:srgbClr val="6666FF"/>
                </a:solidFill>
              </a:rPr>
              <a:t>128bytes</a:t>
            </a:r>
            <a:r>
              <a:rPr lang="en-US" altLang="ja-JP" b="1" dirty="0">
                <a:solidFill>
                  <a:srgbClr val="6666FF"/>
                </a:solidFill>
              </a:rPr>
              <a:t>)</a:t>
            </a:r>
          </a:p>
          <a:p>
            <a:pPr eaLnBrk="1" hangingPunct="1"/>
            <a:endParaRPr lang="en-US" altLang="ja-JP" b="1" dirty="0">
              <a:solidFill>
                <a:srgbClr val="6666FF"/>
              </a:solidFill>
            </a:endParaRPr>
          </a:p>
        </p:txBody>
      </p:sp>
      <p:sp>
        <p:nvSpPr>
          <p:cNvPr id="370715" name="Text Box 27"/>
          <p:cNvSpPr txBox="1">
            <a:spLocks noChangeArrowheads="1"/>
          </p:cNvSpPr>
          <p:nvPr/>
        </p:nvSpPr>
        <p:spPr bwMode="auto">
          <a:xfrm>
            <a:off x="468313" y="2054225"/>
            <a:ext cx="1301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From CPU</a:t>
            </a:r>
          </a:p>
        </p:txBody>
      </p:sp>
      <p:grpSp>
        <p:nvGrpSpPr>
          <p:cNvPr id="370716" name="Group 28"/>
          <p:cNvGrpSpPr>
            <a:grpSpLocks/>
          </p:cNvGrpSpPr>
          <p:nvPr/>
        </p:nvGrpSpPr>
        <p:grpSpPr bwMode="auto">
          <a:xfrm>
            <a:off x="323850" y="2492375"/>
            <a:ext cx="1728788" cy="360363"/>
            <a:chOff x="567" y="1026"/>
            <a:chExt cx="1089" cy="227"/>
          </a:xfrm>
        </p:grpSpPr>
        <p:sp>
          <p:nvSpPr>
            <p:cNvPr id="37946" name="Rectangle 29"/>
            <p:cNvSpPr>
              <a:spLocks noChangeArrowheads="1"/>
            </p:cNvSpPr>
            <p:nvPr/>
          </p:nvSpPr>
          <p:spPr bwMode="auto">
            <a:xfrm>
              <a:off x="567" y="1026"/>
              <a:ext cx="453"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0000</a:t>
              </a:r>
            </a:p>
          </p:txBody>
        </p:sp>
        <p:sp>
          <p:nvSpPr>
            <p:cNvPr id="37947" name="Rectangle 30"/>
            <p:cNvSpPr>
              <a:spLocks noChangeArrowheads="1"/>
            </p:cNvSpPr>
            <p:nvPr/>
          </p:nvSpPr>
          <p:spPr bwMode="auto">
            <a:xfrm>
              <a:off x="1020"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010</a:t>
              </a:r>
            </a:p>
          </p:txBody>
        </p:sp>
        <p:sp>
          <p:nvSpPr>
            <p:cNvPr id="37948" name="Rectangle 31"/>
            <p:cNvSpPr>
              <a:spLocks noChangeArrowheads="1"/>
            </p:cNvSpPr>
            <p:nvPr/>
          </p:nvSpPr>
          <p:spPr bwMode="auto">
            <a:xfrm>
              <a:off x="1338"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100</a:t>
              </a:r>
            </a:p>
          </p:txBody>
        </p:sp>
      </p:grpSp>
      <p:sp>
        <p:nvSpPr>
          <p:cNvPr id="37915" name="Rectangle 32"/>
          <p:cNvSpPr>
            <a:spLocks noChangeArrowheads="1"/>
          </p:cNvSpPr>
          <p:nvPr/>
        </p:nvSpPr>
        <p:spPr bwMode="auto">
          <a:xfrm>
            <a:off x="3059113" y="1700213"/>
            <a:ext cx="503237" cy="504825"/>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16" name="Text Box 33"/>
          <p:cNvSpPr txBox="1">
            <a:spLocks noChangeArrowheads="1"/>
          </p:cNvSpPr>
          <p:nvPr/>
        </p:nvSpPr>
        <p:spPr bwMode="auto">
          <a:xfrm>
            <a:off x="2771775" y="119697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0000010</a:t>
            </a:r>
          </a:p>
        </p:txBody>
      </p:sp>
      <p:sp>
        <p:nvSpPr>
          <p:cNvPr id="370722" name="Line 34"/>
          <p:cNvSpPr>
            <a:spLocks noChangeShapeType="1"/>
          </p:cNvSpPr>
          <p:nvPr/>
        </p:nvSpPr>
        <p:spPr bwMode="auto">
          <a:xfrm>
            <a:off x="3348038" y="2205038"/>
            <a:ext cx="2016125" cy="15843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18" name="Rectangle 35"/>
          <p:cNvSpPr>
            <a:spLocks noChangeArrowheads="1"/>
          </p:cNvSpPr>
          <p:nvPr/>
        </p:nvSpPr>
        <p:spPr bwMode="auto">
          <a:xfrm>
            <a:off x="5148263" y="4076700"/>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0724" name="Rectangle 36"/>
          <p:cNvSpPr>
            <a:spLocks noChangeArrowheads="1"/>
          </p:cNvSpPr>
          <p:nvPr/>
        </p:nvSpPr>
        <p:spPr bwMode="auto">
          <a:xfrm>
            <a:off x="4500563" y="1987550"/>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20" name="Rectangle 37"/>
          <p:cNvSpPr>
            <a:spLocks noChangeArrowheads="1"/>
          </p:cNvSpPr>
          <p:nvPr/>
        </p:nvSpPr>
        <p:spPr bwMode="auto">
          <a:xfrm>
            <a:off x="5148263" y="3933825"/>
            <a:ext cx="503237" cy="73025"/>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0726" name="Rectangle 38"/>
          <p:cNvSpPr>
            <a:spLocks noChangeArrowheads="1"/>
          </p:cNvSpPr>
          <p:nvPr/>
        </p:nvSpPr>
        <p:spPr bwMode="auto">
          <a:xfrm>
            <a:off x="4500563" y="1844675"/>
            <a:ext cx="503237" cy="73025"/>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nvGrpSpPr>
          <p:cNvPr id="370727" name="Group 39"/>
          <p:cNvGrpSpPr>
            <a:grpSpLocks/>
          </p:cNvGrpSpPr>
          <p:nvPr/>
        </p:nvGrpSpPr>
        <p:grpSpPr bwMode="auto">
          <a:xfrm>
            <a:off x="4140200" y="2276475"/>
            <a:ext cx="1295400" cy="1512888"/>
            <a:chOff x="2608" y="1434"/>
            <a:chExt cx="816" cy="953"/>
          </a:xfrm>
        </p:grpSpPr>
        <p:sp>
          <p:nvSpPr>
            <p:cNvPr id="37944" name="Line 40"/>
            <p:cNvSpPr>
              <a:spLocks noChangeShapeType="1"/>
            </p:cNvSpPr>
            <p:nvPr/>
          </p:nvSpPr>
          <p:spPr bwMode="auto">
            <a:xfrm flipH="1" flipV="1">
              <a:off x="3016" y="1434"/>
              <a:ext cx="408" cy="95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45" name="Text Box 41"/>
            <p:cNvSpPr txBox="1">
              <a:spLocks noChangeArrowheads="1"/>
            </p:cNvSpPr>
            <p:nvPr/>
          </p:nvSpPr>
          <p:spPr bwMode="auto">
            <a:xfrm>
              <a:off x="2608" y="1434"/>
              <a:ext cx="47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Write</a:t>
              </a:r>
            </a:p>
            <a:p>
              <a:pPr eaLnBrk="1" hangingPunct="1"/>
              <a:r>
                <a:rPr lang="en-US" altLang="ja-JP" b="1">
                  <a:solidFill>
                    <a:srgbClr val="FF0000"/>
                  </a:solidFill>
                </a:rPr>
                <a:t>Back</a:t>
              </a:r>
            </a:p>
          </p:txBody>
        </p:sp>
      </p:grpSp>
      <p:sp>
        <p:nvSpPr>
          <p:cNvPr id="370730" name="Rectangle 42"/>
          <p:cNvSpPr>
            <a:spLocks noChangeArrowheads="1"/>
          </p:cNvSpPr>
          <p:nvPr/>
        </p:nvSpPr>
        <p:spPr bwMode="auto">
          <a:xfrm>
            <a:off x="5148263" y="3789363"/>
            <a:ext cx="503237" cy="504825"/>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0731" name="Rectangle 43"/>
          <p:cNvSpPr>
            <a:spLocks noChangeArrowheads="1"/>
          </p:cNvSpPr>
          <p:nvPr/>
        </p:nvSpPr>
        <p:spPr bwMode="auto">
          <a:xfrm>
            <a:off x="1836738" y="385921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a:t>
            </a:r>
          </a:p>
        </p:txBody>
      </p:sp>
      <p:sp>
        <p:nvSpPr>
          <p:cNvPr id="37925" name="Rectangle 44"/>
          <p:cNvSpPr>
            <a:spLocks noChangeArrowheads="1"/>
          </p:cNvSpPr>
          <p:nvPr/>
        </p:nvSpPr>
        <p:spPr bwMode="auto">
          <a:xfrm>
            <a:off x="1835150" y="3500438"/>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26" name="Rectangle 45"/>
          <p:cNvSpPr>
            <a:spLocks noChangeArrowheads="1"/>
          </p:cNvSpPr>
          <p:nvPr/>
        </p:nvSpPr>
        <p:spPr bwMode="auto">
          <a:xfrm>
            <a:off x="1835150" y="3141663"/>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27" name="Rectangle 46"/>
          <p:cNvSpPr>
            <a:spLocks noChangeArrowheads="1"/>
          </p:cNvSpPr>
          <p:nvPr/>
        </p:nvSpPr>
        <p:spPr bwMode="auto">
          <a:xfrm>
            <a:off x="1835150" y="4219575"/>
            <a:ext cx="719138"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28" name="Rectangle 47"/>
          <p:cNvSpPr>
            <a:spLocks noChangeArrowheads="1"/>
          </p:cNvSpPr>
          <p:nvPr/>
        </p:nvSpPr>
        <p:spPr bwMode="auto">
          <a:xfrm>
            <a:off x="1835150" y="4579938"/>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29" name="Rectangle 48"/>
          <p:cNvSpPr>
            <a:spLocks noChangeArrowheads="1"/>
          </p:cNvSpPr>
          <p:nvPr/>
        </p:nvSpPr>
        <p:spPr bwMode="auto">
          <a:xfrm>
            <a:off x="1835150" y="4940300"/>
            <a:ext cx="719138"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30" name="Rectangle 49"/>
          <p:cNvSpPr>
            <a:spLocks noChangeArrowheads="1"/>
          </p:cNvSpPr>
          <p:nvPr/>
        </p:nvSpPr>
        <p:spPr bwMode="auto">
          <a:xfrm>
            <a:off x="1835150" y="5300663"/>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31" name="Rectangle 50"/>
          <p:cNvSpPr>
            <a:spLocks noChangeArrowheads="1"/>
          </p:cNvSpPr>
          <p:nvPr/>
        </p:nvSpPr>
        <p:spPr bwMode="auto">
          <a:xfrm>
            <a:off x="1835150" y="5661025"/>
            <a:ext cx="719138"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32" name="Rectangle 51"/>
          <p:cNvSpPr>
            <a:spLocks noChangeArrowheads="1"/>
          </p:cNvSpPr>
          <p:nvPr/>
        </p:nvSpPr>
        <p:spPr bwMode="auto">
          <a:xfrm>
            <a:off x="2555875" y="3860800"/>
            <a:ext cx="215900"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0740" name="Text Box 52"/>
          <p:cNvSpPr txBox="1">
            <a:spLocks noChangeArrowheads="1"/>
          </p:cNvSpPr>
          <p:nvPr/>
        </p:nvSpPr>
        <p:spPr bwMode="auto">
          <a:xfrm>
            <a:off x="2482850" y="385445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p>
        </p:txBody>
      </p:sp>
      <p:sp>
        <p:nvSpPr>
          <p:cNvPr id="37934" name="Rectangle 53"/>
          <p:cNvSpPr>
            <a:spLocks noChangeArrowheads="1"/>
          </p:cNvSpPr>
          <p:nvPr/>
        </p:nvSpPr>
        <p:spPr bwMode="auto">
          <a:xfrm>
            <a:off x="2555875" y="4221163"/>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35" name="Rectangle 54"/>
          <p:cNvSpPr>
            <a:spLocks noChangeArrowheads="1"/>
          </p:cNvSpPr>
          <p:nvPr/>
        </p:nvSpPr>
        <p:spPr bwMode="auto">
          <a:xfrm>
            <a:off x="2555875" y="4581525"/>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36" name="Rectangle 55"/>
          <p:cNvSpPr>
            <a:spLocks noChangeArrowheads="1"/>
          </p:cNvSpPr>
          <p:nvPr/>
        </p:nvSpPr>
        <p:spPr bwMode="auto">
          <a:xfrm>
            <a:off x="2555875" y="4941888"/>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37" name="Rectangle 56"/>
          <p:cNvSpPr>
            <a:spLocks noChangeArrowheads="1"/>
          </p:cNvSpPr>
          <p:nvPr/>
        </p:nvSpPr>
        <p:spPr bwMode="auto">
          <a:xfrm>
            <a:off x="2555875" y="5302250"/>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38" name="Rectangle 57"/>
          <p:cNvSpPr>
            <a:spLocks noChangeArrowheads="1"/>
          </p:cNvSpPr>
          <p:nvPr/>
        </p:nvSpPr>
        <p:spPr bwMode="auto">
          <a:xfrm>
            <a:off x="2555875" y="5662613"/>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39" name="Rectangle 58"/>
          <p:cNvSpPr>
            <a:spLocks noChangeArrowheads="1"/>
          </p:cNvSpPr>
          <p:nvPr/>
        </p:nvSpPr>
        <p:spPr bwMode="auto">
          <a:xfrm>
            <a:off x="2555875" y="3500438"/>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40" name="Rectangle 59"/>
          <p:cNvSpPr>
            <a:spLocks noChangeArrowheads="1"/>
          </p:cNvSpPr>
          <p:nvPr/>
        </p:nvSpPr>
        <p:spPr bwMode="auto">
          <a:xfrm>
            <a:off x="2555875" y="3140075"/>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41" name="Text Box 60"/>
          <p:cNvSpPr txBox="1">
            <a:spLocks noChangeArrowheads="1"/>
          </p:cNvSpPr>
          <p:nvPr/>
        </p:nvSpPr>
        <p:spPr bwMode="auto">
          <a:xfrm>
            <a:off x="2427288" y="2774950"/>
            <a:ext cx="704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Dirty</a:t>
            </a:r>
          </a:p>
        </p:txBody>
      </p:sp>
      <p:sp>
        <p:nvSpPr>
          <p:cNvPr id="370749" name="Text Box 61"/>
          <p:cNvSpPr txBox="1">
            <a:spLocks noChangeArrowheads="1"/>
          </p:cNvSpPr>
          <p:nvPr/>
        </p:nvSpPr>
        <p:spPr bwMode="auto">
          <a:xfrm>
            <a:off x="2495550" y="38608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p>
        </p:txBody>
      </p:sp>
      <p:sp>
        <p:nvSpPr>
          <p:cNvPr id="370750" name="Text Box 62"/>
          <p:cNvSpPr txBox="1">
            <a:spLocks noChangeArrowheads="1"/>
          </p:cNvSpPr>
          <p:nvPr/>
        </p:nvSpPr>
        <p:spPr bwMode="auto">
          <a:xfrm>
            <a:off x="1835150" y="3860800"/>
            <a:ext cx="720725"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07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071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70710"/>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70727"/>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07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072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nodeType="clickEffect">
                                  <p:stCondLst>
                                    <p:cond delay="0"/>
                                  </p:stCondLst>
                                  <p:childTnLst>
                                    <p:set>
                                      <p:cBhvr>
                                        <p:cTn id="26" dur="1" fill="hold">
                                          <p:stCondLst>
                                            <p:cond delay="0"/>
                                          </p:stCondLst>
                                        </p:cTn>
                                        <p:tgtEl>
                                          <p:spTgt spid="370727"/>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072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0730"/>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370740"/>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370749"/>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70750"/>
                                        </p:tgtEl>
                                        <p:attrNameLst>
                                          <p:attrName>style.visibility</p:attrName>
                                        </p:attrNameLst>
                                      </p:cBhvr>
                                      <p:to>
                                        <p:strVal val="visible"/>
                                      </p:to>
                                    </p:set>
                                  </p:childTnLst>
                                </p:cTn>
                              </p:par>
                              <p:par>
                                <p:cTn id="45" presetID="1" presetClass="exit" presetSubtype="0" fill="hold" grpId="0" nodeType="withEffect">
                                  <p:stCondLst>
                                    <p:cond delay="0"/>
                                  </p:stCondLst>
                                  <p:childTnLst>
                                    <p:set>
                                      <p:cBhvr>
                                        <p:cTn id="46" dur="1" fill="hold">
                                          <p:stCondLst>
                                            <p:cond delay="0"/>
                                          </p:stCondLst>
                                        </p:cTn>
                                        <p:tgtEl>
                                          <p:spTgt spid="3707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715" grpId="0"/>
      <p:bldP spid="370722" grpId="0" animBg="1"/>
      <p:bldP spid="370724" grpId="0" animBg="1"/>
      <p:bldP spid="370726" grpId="0" animBg="1"/>
      <p:bldP spid="370730" grpId="0" animBg="1"/>
      <p:bldP spid="370731" grpId="0" animBg="1"/>
      <p:bldP spid="370740" grpId="0"/>
      <p:bldP spid="370749" grpId="0"/>
      <p:bldP spid="37075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ja-JP" altLang="en-US"/>
              <a:t>ライトスルーとライトバック</a:t>
            </a:r>
          </a:p>
        </p:txBody>
      </p:sp>
      <p:sp>
        <p:nvSpPr>
          <p:cNvPr id="38915" name="Rectangle 3"/>
          <p:cNvSpPr>
            <a:spLocks noGrp="1" noChangeArrowheads="1"/>
          </p:cNvSpPr>
          <p:nvPr>
            <p:ph type="body" idx="1"/>
          </p:nvPr>
        </p:nvSpPr>
        <p:spPr>
          <a:xfrm>
            <a:off x="457200" y="1412875"/>
            <a:ext cx="8229600" cy="4530725"/>
          </a:xfrm>
        </p:spPr>
        <p:txBody>
          <a:bodyPr/>
          <a:lstStyle/>
          <a:p>
            <a:pPr eaLnBrk="1" hangingPunct="1"/>
            <a:r>
              <a:rPr lang="ja-JP" altLang="en-US" sz="2600"/>
              <a:t>「ライトスルーは主記憶を待たなければならないので非効率」というのは嘘</a:t>
            </a:r>
          </a:p>
          <a:p>
            <a:pPr lvl="1" eaLnBrk="1" hangingPunct="1"/>
            <a:r>
              <a:rPr lang="ja-JP" altLang="en-US" sz="2200"/>
              <a:t>ちゃんとライトバッファを装備すれば性能的に悪くはならない</a:t>
            </a:r>
          </a:p>
          <a:p>
            <a:pPr lvl="1" eaLnBrk="1" hangingPunct="1"/>
            <a:r>
              <a:rPr lang="ja-JP" altLang="en-US" sz="2200"/>
              <a:t>しかし、シングルライトが必要→</a:t>
            </a:r>
            <a:r>
              <a:rPr lang="en-US" altLang="ja-JP" sz="2200"/>
              <a:t>DRAM</a:t>
            </a:r>
            <a:r>
              <a:rPr lang="ja-JP" altLang="en-US" sz="2200"/>
              <a:t>に合わない</a:t>
            </a:r>
          </a:p>
          <a:p>
            <a:pPr lvl="1" eaLnBrk="1" hangingPunct="1"/>
            <a:r>
              <a:rPr lang="ja-JP" altLang="en-US" sz="2200"/>
              <a:t>常にデータの一致が取れるのがメリット、観測性が高い、</a:t>
            </a:r>
            <a:r>
              <a:rPr lang="en-US" altLang="ja-JP" sz="2200"/>
              <a:t>I/O</a:t>
            </a:r>
            <a:r>
              <a:rPr lang="ja-JP" altLang="en-US" sz="2200"/>
              <a:t>で有利</a:t>
            </a:r>
          </a:p>
          <a:p>
            <a:pPr eaLnBrk="1" hangingPunct="1"/>
            <a:r>
              <a:rPr lang="ja-JP" altLang="en-US" sz="2600"/>
              <a:t>ライトバック</a:t>
            </a:r>
          </a:p>
          <a:p>
            <a:pPr lvl="1" eaLnBrk="1" hangingPunct="1"/>
            <a:r>
              <a:rPr lang="ja-JP" altLang="en-US" sz="2200"/>
              <a:t>常にデータ転送がブロック単位→</a:t>
            </a:r>
            <a:r>
              <a:rPr lang="en-US" altLang="ja-JP" sz="2200"/>
              <a:t>DRAM</a:t>
            </a:r>
            <a:r>
              <a:rPr lang="ja-JP" altLang="en-US" sz="2200"/>
              <a:t>、高速バスに適合</a:t>
            </a:r>
          </a:p>
          <a:p>
            <a:pPr lvl="1" eaLnBrk="1" hangingPunct="1"/>
            <a:r>
              <a:rPr lang="ja-JP" altLang="en-US" sz="2200"/>
              <a:t>バスの利用率が下がる→マルチコアに適合</a:t>
            </a:r>
          </a:p>
          <a:p>
            <a:pPr lvl="1" eaLnBrk="1" hangingPunct="1">
              <a:buFont typeface="Wingdings" panose="05000000000000000000" pitchFamily="2" charset="2"/>
              <a:buNone/>
            </a:pPr>
            <a:endParaRPr lang="ja-JP" altLang="en-US" sz="2200"/>
          </a:p>
          <a:p>
            <a:pPr lvl="1" eaLnBrk="1" hangingPunct="1">
              <a:buFont typeface="Wingdings" panose="05000000000000000000" pitchFamily="2" charset="2"/>
              <a:buNone/>
            </a:pPr>
            <a:r>
              <a:rPr lang="ja-JP" altLang="en-US" sz="2200"/>
              <a:t>大体世の中はライトバックになりつつある</a:t>
            </a:r>
          </a:p>
          <a:p>
            <a:pPr lvl="1" eaLnBrk="1" hangingPunct="1"/>
            <a:endParaRPr lang="en-US" altLang="ja-JP" sz="2200"/>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4326</TotalTime>
  <Words>6962</Words>
  <Application>Microsoft Office PowerPoint</Application>
  <PresentationFormat>画面に合わせる (4:3)</PresentationFormat>
  <Paragraphs>495</Paragraphs>
  <Slides>33</Slides>
  <Notes>33</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33</vt:i4>
      </vt:variant>
    </vt:vector>
  </HeadingPairs>
  <TitlesOfParts>
    <vt:vector size="38" baseType="lpstr">
      <vt:lpstr>Arial</vt:lpstr>
      <vt:lpstr>Garamond</vt:lpstr>
      <vt:lpstr>Times New Roman</vt:lpstr>
      <vt:lpstr>Wingdings</vt:lpstr>
      <vt:lpstr>Edge</vt:lpstr>
      <vt:lpstr>キャッシュの 書き込みポリシーと仮想記憶</vt:lpstr>
      <vt:lpstr>キャッシュ</vt:lpstr>
      <vt:lpstr>書き込みポリシー</vt:lpstr>
      <vt:lpstr>Write　Through　（Hit）</vt:lpstr>
      <vt:lpstr>Write　Through　（Miss：Direct　Write/write non-allocate）</vt:lpstr>
      <vt:lpstr>Write　Through　（Miss：Fetch on Write/write-allocate）</vt:lpstr>
      <vt:lpstr>Write Back　（Hit）</vt:lpstr>
      <vt:lpstr>Write　Back　（Replace）</vt:lpstr>
      <vt:lpstr>ライトスルーとライトバック</vt:lpstr>
      <vt:lpstr>シミュレーション</vt:lpstr>
      <vt:lpstr>リプレイスポリシー</vt:lpstr>
      <vt:lpstr>キャッシュの性能</vt:lpstr>
      <vt:lpstr>ミスの原因：３つのC</vt:lpstr>
      <vt:lpstr>PowerPoint プレゼンテーション</vt:lpstr>
      <vt:lpstr>キャッシュの基本的なパラメータ</vt:lpstr>
      <vt:lpstr>PowerPoint プレゼンテーション</vt:lpstr>
      <vt:lpstr>PowerPoint プレゼンテーション</vt:lpstr>
      <vt:lpstr>キャッシュの性能向上法</vt:lpstr>
      <vt:lpstr>PowerPoint プレゼンテーション</vt:lpstr>
      <vt:lpstr>マルチレベルキャッシュの制御</vt:lpstr>
      <vt:lpstr>ノンブロッキングキャッシュ</vt:lpstr>
      <vt:lpstr>Critical Word FirstとEarly Restart</vt:lpstr>
      <vt:lpstr>プリフェッチ</vt:lpstr>
      <vt:lpstr>コンパイラによる最適化</vt:lpstr>
      <vt:lpstr>仮想記憶（Virtual Memory)</vt:lpstr>
      <vt:lpstr>仮想記憶のアドレス変換</vt:lpstr>
      <vt:lpstr>TLB(Translation Lookaside Buffer) </vt:lpstr>
      <vt:lpstr>ページフォルト（Page Fault)の発生</vt:lpstr>
      <vt:lpstr>TLB変換時間の短縮</vt:lpstr>
      <vt:lpstr>仮想アドレスインデックス・物理アドレスタグ方式</vt:lpstr>
      <vt:lpstr>本日のまとめ</vt:lpstr>
      <vt:lpstr>演習1</vt:lpstr>
      <vt:lpstr>演習２</vt:lpstr>
    </vt:vector>
  </TitlesOfParts>
  <Company>慶應義塾大学理工学部</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システムLSIとアーキテクチャ技術　 （part　II：オンチップ並列 　　　　　　　　　　　アーキテクチャ）</dc:title>
  <dc:creator>情報工学科</dc:creator>
  <cp:lastModifiedBy>hunga</cp:lastModifiedBy>
  <cp:revision>130</cp:revision>
  <dcterms:created xsi:type="dcterms:W3CDTF">1999-01-27T05:32:30Z</dcterms:created>
  <dcterms:modified xsi:type="dcterms:W3CDTF">2019-12-24T09:01:01Z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2</vt:i4>
  </property>
  <property fmtid="{D5CDD505-2E9C-101B-9397-08002B2CF9AE}" pid="6" name="ScreenUsage">
    <vt:i4>2</vt:i4>
  </property>
  <property fmtid="{D5CDD505-2E9C-101B-9397-08002B2CF9AE}" pid="7" name="MailAddress">
    <vt:lpwstr>hunga@aa.cs.keio.ac.jp</vt:lpwstr>
  </property>
  <property fmtid="{D5CDD505-2E9C-101B-9397-08002B2CF9AE}" pid="8" name="HomePage">
    <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1</vt:i4>
  </property>
  <property fmtid="{D5CDD505-2E9C-101B-9397-08002B2CF9AE}" pid="21" name="OutputDir">
    <vt:lpwstr>A:\</vt:lpwstr>
  </property>
</Properties>
</file>