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4"/>
  </p:notesMasterIdLst>
  <p:sldIdLst>
    <p:sldId id="256" r:id="rId2"/>
    <p:sldId id="399" r:id="rId3"/>
    <p:sldId id="400" r:id="rId4"/>
    <p:sldId id="401" r:id="rId5"/>
    <p:sldId id="426" r:id="rId6"/>
    <p:sldId id="398" r:id="rId7"/>
    <p:sldId id="304" r:id="rId8"/>
    <p:sldId id="368" r:id="rId9"/>
    <p:sldId id="434" r:id="rId10"/>
    <p:sldId id="435" r:id="rId11"/>
    <p:sldId id="305" r:id="rId12"/>
    <p:sldId id="456" r:id="rId13"/>
    <p:sldId id="457" r:id="rId14"/>
    <p:sldId id="427" r:id="rId15"/>
    <p:sldId id="306" r:id="rId16"/>
    <p:sldId id="307" r:id="rId17"/>
    <p:sldId id="374" r:id="rId18"/>
    <p:sldId id="442" r:id="rId19"/>
    <p:sldId id="448" r:id="rId20"/>
    <p:sldId id="443" r:id="rId21"/>
    <p:sldId id="377" r:id="rId22"/>
    <p:sldId id="309" r:id="rId23"/>
    <p:sldId id="308" r:id="rId24"/>
    <p:sldId id="357" r:id="rId25"/>
    <p:sldId id="352" r:id="rId26"/>
    <p:sldId id="420" r:id="rId27"/>
    <p:sldId id="433" r:id="rId28"/>
    <p:sldId id="445" r:id="rId29"/>
    <p:sldId id="424" r:id="rId30"/>
    <p:sldId id="421" r:id="rId31"/>
    <p:sldId id="358" r:id="rId32"/>
    <p:sldId id="354" r:id="rId33"/>
    <p:sldId id="359" r:id="rId34"/>
    <p:sldId id="451" r:id="rId35"/>
    <p:sldId id="452" r:id="rId36"/>
    <p:sldId id="454" r:id="rId37"/>
    <p:sldId id="455" r:id="rId38"/>
    <p:sldId id="360" r:id="rId39"/>
    <p:sldId id="370" r:id="rId40"/>
    <p:sldId id="416" r:id="rId41"/>
    <p:sldId id="407" r:id="rId42"/>
    <p:sldId id="408" r:id="rId43"/>
    <p:sldId id="402" r:id="rId44"/>
    <p:sldId id="403" r:id="rId45"/>
    <p:sldId id="447" r:id="rId46"/>
    <p:sldId id="453" r:id="rId47"/>
    <p:sldId id="444" r:id="rId48"/>
    <p:sldId id="428" r:id="rId49"/>
    <p:sldId id="362" r:id="rId50"/>
    <p:sldId id="449" r:id="rId51"/>
    <p:sldId id="364" r:id="rId52"/>
    <p:sldId id="397" r:id="rId53"/>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CCFF"/>
    <a:srgbClr val="D60093"/>
    <a:srgbClr val="FF3399"/>
    <a:srgbClr val="6666FF"/>
    <a:srgbClr val="FF66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709" autoAdjust="0"/>
  </p:normalViewPr>
  <p:slideViewPr>
    <p:cSldViewPr>
      <p:cViewPr varScale="1">
        <p:scale>
          <a:sx n="73" d="100"/>
          <a:sy n="73" d="100"/>
        </p:scale>
        <p:origin x="1434"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24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ja-JP"/>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ja-JP"/>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737757D-2614-4409-9D52-5CC74374C261}" type="slidenum">
              <a:rPr lang="en-US" altLang="ja-JP"/>
              <a:pPr>
                <a:defRPr/>
              </a:pPr>
              <a:t>‹#›</a:t>
            </a:fld>
            <a:endParaRPr lang="en-US" altLang="ja-JP"/>
          </a:p>
        </p:txBody>
      </p:sp>
    </p:spTree>
    <p:extLst>
      <p:ext uri="{BB962C8B-B14F-4D97-AF65-F5344CB8AC3E}">
        <p14:creationId xmlns:p14="http://schemas.microsoft.com/office/powerpoint/2010/main" val="318653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B91D56F-5289-4460-BAFE-DFC4C0CDCCA8}" type="slidenum">
              <a:rPr lang="en-US" altLang="ja-JP" smtClean="0">
                <a:latin typeface="Times New Roman" panose="02020603050405020304" pitchFamily="18" charset="0"/>
              </a:rPr>
              <a:pPr/>
              <a:t>9</a:t>
            </a:fld>
            <a:endParaRPr lang="en-US" altLang="ja-JP" smtClean="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1195388" y="706438"/>
            <a:ext cx="4516437" cy="3387725"/>
          </a:xfrm>
          <a:ln/>
        </p:spPr>
      </p:sp>
      <p:sp>
        <p:nvSpPr>
          <p:cNvPr id="15364" name="Rectangle 3"/>
          <p:cNvSpPr>
            <a:spLocks noGrp="1" noChangeArrowheads="1"/>
          </p:cNvSpPr>
          <p:nvPr>
            <p:ph type="body" idx="1"/>
          </p:nvPr>
        </p:nvSpPr>
        <p:spPr>
          <a:xfrm>
            <a:off x="930275" y="4376738"/>
            <a:ext cx="5043488" cy="4095750"/>
          </a:xfrm>
          <a:noFill/>
        </p:spPr>
        <p:txBody>
          <a:bodyPr/>
          <a:lstStyle/>
          <a:p>
            <a:pPr eaLnBrk="1" hangingPunct="1"/>
            <a:endParaRPr lang="ja-JP" altLang="ja-JP" smtClean="0"/>
          </a:p>
        </p:txBody>
      </p:sp>
    </p:spTree>
    <p:extLst>
      <p:ext uri="{BB962C8B-B14F-4D97-AF65-F5344CB8AC3E}">
        <p14:creationId xmlns:p14="http://schemas.microsoft.com/office/powerpoint/2010/main" val="75937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000F413-FC0E-45B9-8B68-2FC24A48FB63}" type="slidenum">
              <a:rPr lang="en-US" altLang="ja-JP" smtClean="0">
                <a:latin typeface="Times New Roman" panose="02020603050405020304" pitchFamily="18" charset="0"/>
              </a:rPr>
              <a:pPr/>
              <a:t>18</a:t>
            </a:fld>
            <a:endParaRPr lang="en-US" altLang="ja-JP" smtClean="0">
              <a:latin typeface="Times New Roman" panose="02020603050405020304" pitchFamily="18" charset="0"/>
            </a:endParaRPr>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049BA6F-FD26-4894-937E-7B8A70519E5E}" type="slidenum">
              <a:rPr kumimoji="0" lang="de-DE" altLang="ja-JP" sz="1200">
                <a:cs typeface="Arial" panose="020B0604020202020204" pitchFamily="34" charset="0"/>
              </a:rPr>
              <a:pPr algn="r" eaLnBrk="1" hangingPunct="1"/>
              <a:t>18</a:t>
            </a:fld>
            <a:endParaRPr kumimoji="0" lang="de-DE" altLang="ja-JP" sz="1200">
              <a:cs typeface="Arial" panose="020B0604020202020204" pitchFamily="34" charset="0"/>
            </a:endParaRPr>
          </a:p>
        </p:txBody>
      </p:sp>
      <p:sp>
        <p:nvSpPr>
          <p:cNvPr id="23556" name="Rectangle 2"/>
          <p:cNvSpPr>
            <a:spLocks noGrp="1" noRot="1" noChangeAspect="1" noChangeArrowheads="1" noTextEdit="1"/>
          </p:cNvSpPr>
          <p:nvPr>
            <p:ph type="sldImg"/>
          </p:nvPr>
        </p:nvSpPr>
        <p:spPr>
          <a:xfrm>
            <a:off x="1143000" y="685800"/>
            <a:ext cx="4573588" cy="3430588"/>
          </a:xfrm>
          <a:ln/>
        </p:spPr>
      </p:sp>
      <p:sp>
        <p:nvSpPr>
          <p:cNvPr id="23557" name="Rectangle 3"/>
          <p:cNvSpPr>
            <a:spLocks noGrp="1" noChangeArrowheads="1"/>
          </p:cNvSpPr>
          <p:nvPr>
            <p:ph type="body" idx="1"/>
          </p:nvPr>
        </p:nvSpPr>
        <p:spPr>
          <a:noFill/>
        </p:spPr>
        <p:txBody>
          <a:bodyPr lIns="91434" tIns="45717" rIns="91434" bIns="45717"/>
          <a:lstStyle/>
          <a:p>
            <a:pPr eaLnBrk="1" hangingPunct="1"/>
            <a:r>
              <a:rPr lang="ja-JP" altLang="en-US" noProof="1" smtClean="0">
                <a:ea typeface="ＭＳ Ｐゴシック" panose="020B0600070205080204" pitchFamily="50" charset="-128"/>
              </a:rPr>
              <a:t>近年、</a:t>
            </a:r>
            <a:r>
              <a:rPr lang="en-US" altLang="ja-JP" noProof="1" smtClean="0">
                <a:ea typeface="ＭＳ Ｐゴシック" panose="020B0600070205080204" pitchFamily="50" charset="-128"/>
              </a:rPr>
              <a:t>CPU</a:t>
            </a:r>
            <a:r>
              <a:rPr lang="ja-JP" altLang="en-US" noProof="1" smtClean="0">
                <a:ea typeface="ＭＳ Ｐゴシック" panose="020B0600070205080204" pitchFamily="50" charset="-128"/>
              </a:rPr>
              <a:t>と</a:t>
            </a:r>
            <a:r>
              <a:rPr lang="en-US" altLang="ja-JP" noProof="1" smtClean="0">
                <a:ea typeface="ＭＳ Ｐゴシック" panose="020B0600070205080204" pitchFamily="50" charset="-128"/>
              </a:rPr>
              <a:t>GPU</a:t>
            </a:r>
            <a:r>
              <a:rPr lang="ja-JP" altLang="en-US" noProof="1" smtClean="0">
                <a:ea typeface="ＭＳ Ｐゴシック" panose="020B0600070205080204" pitchFamily="50" charset="-128"/>
              </a:rPr>
              <a:t>や</a:t>
            </a:r>
            <a:r>
              <a:rPr lang="en-US" altLang="ja-JP" noProof="1" smtClean="0">
                <a:ea typeface="ＭＳ Ｐゴシック" panose="020B0600070205080204" pitchFamily="50" charset="-128"/>
              </a:rPr>
              <a:t>CELL</a:t>
            </a:r>
            <a:r>
              <a:rPr lang="ja-JP" altLang="en-US" noProof="1" smtClean="0">
                <a:ea typeface="ＭＳ Ｐゴシック" panose="020B0600070205080204" pitchFamily="50" charset="-128"/>
              </a:rPr>
              <a:t>といったマルチコアアクセラレータを組み合わせて使うハイブリッドの計算環境が普及しています。</a:t>
            </a:r>
            <a:endParaRPr lang="ja-JP" altLang="ja-JP" noProof="1" smtClean="0">
              <a:ea typeface="ＭＳ Ｐゴシック" panose="020B0600070205080204" pitchFamily="50" charset="-128"/>
            </a:endParaRPr>
          </a:p>
          <a:p>
            <a:pPr eaLnBrk="1" hangingPunct="1"/>
            <a:r>
              <a:rPr lang="ja-JP" altLang="en-US" noProof="1" smtClean="0">
                <a:ea typeface="ＭＳ Ｐゴシック" panose="020B0600070205080204" pitchFamily="50" charset="-128"/>
              </a:rPr>
              <a:t>例えば</a:t>
            </a:r>
            <a:r>
              <a:rPr lang="en-US" altLang="ja-JP" noProof="1" smtClean="0">
                <a:ea typeface="ＭＳ Ｐゴシック" panose="020B0600070205080204" pitchFamily="50" charset="-128"/>
              </a:rPr>
              <a:t>TOP500</a:t>
            </a:r>
            <a:r>
              <a:rPr lang="ja-JP" altLang="en-US" noProof="1" smtClean="0">
                <a:ea typeface="ＭＳ Ｐゴシック" panose="020B0600070205080204" pitchFamily="50" charset="-128"/>
              </a:rPr>
              <a:t>を見ると、</a:t>
            </a:r>
            <a:r>
              <a:rPr lang="en-US" altLang="ja-JP" noProof="1" smtClean="0">
                <a:ea typeface="ＭＳ Ｐゴシック" panose="020B0600070205080204" pitchFamily="50" charset="-128"/>
              </a:rPr>
              <a:t>TSUBAME</a:t>
            </a:r>
            <a:r>
              <a:rPr lang="ja-JP" altLang="en-US" noProof="1" smtClean="0">
                <a:ea typeface="ＭＳ Ｐゴシック" panose="020B0600070205080204" pitchFamily="50" charset="-128"/>
              </a:rPr>
              <a:t>の</a:t>
            </a:r>
            <a:r>
              <a:rPr lang="en-US" altLang="ja-JP" noProof="1" smtClean="0">
                <a:ea typeface="ＭＳ Ｐゴシック" panose="020B0600070205080204" pitchFamily="50" charset="-128"/>
              </a:rPr>
              <a:t>NVIDIA GPU</a:t>
            </a:r>
            <a:r>
              <a:rPr lang="ja-JP" altLang="en-US" noProof="1" smtClean="0">
                <a:ea typeface="ＭＳ Ｐゴシック" panose="020B0600070205080204" pitchFamily="50" charset="-128"/>
              </a:rPr>
              <a:t>はもちろんですが、↑こういった</a:t>
            </a:r>
            <a:r>
              <a:rPr lang="en-US" altLang="ja-JP" noProof="1" smtClean="0">
                <a:ea typeface="ＭＳ Ｐゴシック" panose="020B0600070205080204" pitchFamily="50" charset="-128"/>
              </a:rPr>
              <a:t>ATI</a:t>
            </a:r>
            <a:r>
              <a:rPr lang="ja-JP" altLang="en-US" noProof="1" smtClean="0">
                <a:ea typeface="ＭＳ Ｐゴシック" panose="020B0600070205080204" pitchFamily="50" charset="-128"/>
              </a:rPr>
              <a:t>の</a:t>
            </a:r>
            <a:r>
              <a:rPr lang="en-US" altLang="ja-JP" noProof="1" smtClean="0">
                <a:ea typeface="ＭＳ Ｐゴシック" panose="020B0600070205080204" pitchFamily="50" charset="-128"/>
              </a:rPr>
              <a:t>GPU</a:t>
            </a:r>
            <a:r>
              <a:rPr lang="ja-JP" altLang="en-US" noProof="1" smtClean="0">
                <a:ea typeface="ＭＳ Ｐゴシック" panose="020B0600070205080204" pitchFamily="50" charset="-128"/>
              </a:rPr>
              <a:t>を使ったスパコンも存在します。</a:t>
            </a:r>
            <a:endParaRPr lang="ja-JP" altLang="ja-JP" noProof="1" smtClean="0">
              <a:ea typeface="ＭＳ Ｐゴシック" panose="020B0600070205080204" pitchFamily="50" charset="-128"/>
            </a:endParaRPr>
          </a:p>
          <a:p>
            <a:pPr eaLnBrk="1" hangingPunct="1"/>
            <a:r>
              <a:rPr lang="ja-JP" altLang="en-US" noProof="1" smtClean="0">
                <a:ea typeface="ＭＳ Ｐゴシック" panose="020B0600070205080204" pitchFamily="50" charset="-128"/>
              </a:rPr>
              <a:t>また</a:t>
            </a:r>
            <a:r>
              <a:rPr lang="en-US" altLang="ja-JP" noProof="1" smtClean="0">
                <a:ea typeface="ＭＳ Ｐゴシック" panose="020B0600070205080204" pitchFamily="50" charset="-128"/>
              </a:rPr>
              <a:t>Cell B.E.</a:t>
            </a:r>
            <a:r>
              <a:rPr lang="ja-JP" altLang="en-US" noProof="1" smtClean="0">
                <a:ea typeface="ＭＳ Ｐゴシック" panose="020B0600070205080204" pitchFamily="50" charset="-128"/>
              </a:rPr>
              <a:t>を搭載したアクセラレータもあります。</a:t>
            </a:r>
            <a:endParaRPr lang="ja-JP" altLang="ja-JP" noProof="1" smtClean="0">
              <a:ea typeface="ＭＳ Ｐゴシック" panose="020B0600070205080204" pitchFamily="50" charset="-128"/>
            </a:endParaRPr>
          </a:p>
          <a:p>
            <a:pPr eaLnBrk="1" hangingPunct="1"/>
            <a:r>
              <a:rPr lang="ja-JP" altLang="en-US" noProof="1" smtClean="0">
                <a:ea typeface="ＭＳ Ｐゴシック" panose="020B0600070205080204" pitchFamily="50" charset="-128"/>
              </a:rPr>
              <a:t>これらのアクセラレータを使って高い性能が得られるのですが、アクセラレータごとに異なる環境を用いなければなりませんでした。</a:t>
            </a:r>
            <a:endParaRPr lang="ja-JP" altLang="ja-JP" noProof="1" smtClean="0">
              <a:ea typeface="ＭＳ Ｐゴシック" panose="020B0600070205080204" pitchFamily="50" charset="-128"/>
            </a:endParaRPr>
          </a:p>
          <a:p>
            <a:pPr eaLnBrk="1" hangingPunct="1"/>
            <a:r>
              <a:rPr lang="ja-JP" altLang="en-US" noProof="1" smtClean="0">
                <a:ea typeface="ＭＳ Ｐゴシック" panose="020B0600070205080204" pitchFamily="50" charset="-128"/>
              </a:rPr>
              <a:t>そこで、</a:t>
            </a:r>
            <a:r>
              <a:rPr lang="en-US" altLang="ja-JP" noProof="1" smtClean="0">
                <a:ea typeface="ＭＳ Ｐゴシック" panose="020B0600070205080204" pitchFamily="50" charset="-128"/>
              </a:rPr>
              <a:t>Open CL</a:t>
            </a:r>
            <a:r>
              <a:rPr lang="ja-JP" altLang="en-US" noProof="1" smtClean="0">
                <a:ea typeface="ＭＳ Ｐゴシック" panose="020B0600070205080204" pitchFamily="50" charset="-128"/>
              </a:rPr>
              <a:t>という開発環境が登場しました。</a:t>
            </a:r>
            <a:endParaRPr lang="ja-JP" altLang="ja-JP" noProof="1" smtClean="0">
              <a:ea typeface="ＭＳ Ｐゴシック" panose="020B0600070205080204" pitchFamily="50" charset="-128"/>
            </a:endParaRPr>
          </a:p>
          <a:p>
            <a:pPr eaLnBrk="1" hangingPunct="1"/>
            <a:r>
              <a:rPr lang="en-US" altLang="ja-JP" noProof="1" smtClean="0">
                <a:ea typeface="ＭＳ Ｐゴシック" panose="020B0600070205080204" pitchFamily="50" charset="-128"/>
              </a:rPr>
              <a:t>OpenCL</a:t>
            </a:r>
            <a:r>
              <a:rPr lang="ja-JP" altLang="en-US" noProof="1" smtClean="0">
                <a:ea typeface="ＭＳ Ｐゴシック" panose="020B0600070205080204" pitchFamily="50" charset="-128"/>
              </a:rPr>
              <a:t>は、マルチコアプロセッサ向けの共通プログラミング環境で、</a:t>
            </a:r>
            <a:r>
              <a:rPr lang="en-US" altLang="ja-JP" noProof="1" smtClean="0">
                <a:ea typeface="ＭＳ Ｐゴシック" panose="020B0600070205080204" pitchFamily="50" charset="-128"/>
              </a:rPr>
              <a:t>Open CL</a:t>
            </a:r>
            <a:r>
              <a:rPr lang="ja-JP" altLang="en-US" noProof="1" smtClean="0">
                <a:ea typeface="ＭＳ Ｐゴシック" panose="020B0600070205080204" pitchFamily="50" charset="-128"/>
              </a:rPr>
              <a:t>により、</a:t>
            </a:r>
            <a:endParaRPr lang="ja-JP" altLang="ja-JP" noProof="1" smtClean="0">
              <a:ea typeface="ＭＳ Ｐゴシック" panose="020B0600070205080204" pitchFamily="50" charset="-128"/>
            </a:endParaRPr>
          </a:p>
          <a:p>
            <a:pPr eaLnBrk="1" hangingPunct="1"/>
            <a:r>
              <a:rPr lang="ja-JP" altLang="en-US" noProof="1" smtClean="0">
                <a:ea typeface="ＭＳ Ｐゴシック" panose="020B0600070205080204" pitchFamily="50" charset="-128"/>
              </a:rPr>
              <a:t>異なるアーキテクチャでも</a:t>
            </a:r>
            <a:r>
              <a:rPr lang="en-US" altLang="ja-JP" noProof="1" smtClean="0">
                <a:ea typeface="ＭＳ Ｐゴシック" panose="020B0600070205080204" pitchFamily="50" charset="-128"/>
              </a:rPr>
              <a:t>C</a:t>
            </a:r>
            <a:r>
              <a:rPr lang="ja-JP" altLang="en-US" noProof="1" smtClean="0">
                <a:ea typeface="ＭＳ Ｐゴシック" panose="020B0600070205080204" pitchFamily="50" charset="-128"/>
              </a:rPr>
              <a:t>ライクの同一ソースコードで開発が可能になりました。</a:t>
            </a:r>
            <a:endParaRPr lang="ja-JP" altLang="ja-JP" noProof="1" smtClean="0">
              <a:ea typeface="ＭＳ Ｐゴシック" panose="020B0600070205080204" pitchFamily="50" charset="-128"/>
            </a:endParaRPr>
          </a:p>
        </p:txBody>
      </p:sp>
    </p:spTree>
    <p:extLst>
      <p:ext uri="{BB962C8B-B14F-4D97-AF65-F5344CB8AC3E}">
        <p14:creationId xmlns:p14="http://schemas.microsoft.com/office/powerpoint/2010/main" val="423889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2B4F6C5-AF17-4722-B2CF-DC272EACF602}" type="slidenum">
              <a:rPr lang="en-US" altLang="ja-JP" smtClean="0">
                <a:latin typeface="Times New Roman" panose="02020603050405020304" pitchFamily="18" charset="0"/>
              </a:rPr>
              <a:pPr/>
              <a:t>26</a:t>
            </a:fld>
            <a:endParaRPr lang="en-US" altLang="ja-JP"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xfrm>
            <a:off x="1143000" y="684213"/>
            <a:ext cx="4576763" cy="3432175"/>
          </a:xfrm>
          <a:ln/>
        </p:spPr>
      </p:sp>
      <p:sp>
        <p:nvSpPr>
          <p:cNvPr id="37892" name="Rectangle 3"/>
          <p:cNvSpPr>
            <a:spLocks noGrp="1" noChangeArrowheads="1"/>
          </p:cNvSpPr>
          <p:nvPr>
            <p:ph type="body" idx="1"/>
          </p:nvPr>
        </p:nvSpPr>
        <p:spPr>
          <a:xfrm>
            <a:off x="685800" y="4341813"/>
            <a:ext cx="5486400" cy="4117975"/>
          </a:xfrm>
          <a:noFill/>
        </p:spPr>
        <p:txBody>
          <a:bodyPr/>
          <a:lstStyle/>
          <a:p>
            <a:pPr eaLnBrk="1" hangingPunct="1"/>
            <a:r>
              <a:rPr lang="ja-JP" altLang="en-US" sz="1400" smtClean="0">
                <a:ea typeface="Arial Unicode MS" panose="020B0604020202020204" pitchFamily="50" charset="-128"/>
                <a:cs typeface="Arial Unicode MS" panose="020B0604020202020204" pitchFamily="50" charset="-128"/>
              </a:rPr>
              <a:t>４つのコアを搭載可能、共有データのキャッシングはスヌープで管理する</a:t>
            </a:r>
          </a:p>
        </p:txBody>
      </p:sp>
    </p:spTree>
    <p:extLst>
      <p:ext uri="{BB962C8B-B14F-4D97-AF65-F5344CB8AC3E}">
        <p14:creationId xmlns:p14="http://schemas.microsoft.com/office/powerpoint/2010/main" val="36693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kumimoji="1">
                <a:solidFill>
                  <a:schemeClr val="tx1"/>
                </a:solidFill>
                <a:latin typeface="Arial Black" panose="020B0A04020102020204" pitchFamily="34" charset="0"/>
                <a:ea typeface="ＭＳ Ｐ明朝" panose="02020600040205080304" pitchFamily="18" charset="-128"/>
              </a:defRPr>
            </a:lvl1pPr>
            <a:lvl2pPr marL="742950" indent="-285750">
              <a:defRPr kumimoji="1">
                <a:solidFill>
                  <a:schemeClr val="tx1"/>
                </a:solidFill>
                <a:latin typeface="Arial Black" panose="020B0A04020102020204" pitchFamily="34" charset="0"/>
                <a:ea typeface="ＭＳ Ｐ明朝" panose="02020600040205080304" pitchFamily="18" charset="-128"/>
              </a:defRPr>
            </a:lvl2pPr>
            <a:lvl3pPr marL="1143000" indent="-228600">
              <a:defRPr kumimoji="1">
                <a:solidFill>
                  <a:schemeClr val="tx1"/>
                </a:solidFill>
                <a:latin typeface="Arial Black" panose="020B0A04020102020204" pitchFamily="34" charset="0"/>
                <a:ea typeface="ＭＳ Ｐ明朝" panose="02020600040205080304" pitchFamily="18" charset="-128"/>
              </a:defRPr>
            </a:lvl3pPr>
            <a:lvl4pPr marL="1600200" indent="-228600">
              <a:defRPr kumimoji="1">
                <a:solidFill>
                  <a:schemeClr val="tx1"/>
                </a:solidFill>
                <a:latin typeface="Arial Black" panose="020B0A04020102020204" pitchFamily="34" charset="0"/>
                <a:ea typeface="ＭＳ Ｐ明朝" panose="02020600040205080304" pitchFamily="18" charset="-128"/>
              </a:defRPr>
            </a:lvl4pPr>
            <a:lvl5pPr marL="2057400" indent="-228600">
              <a:defRPr kumimoji="1">
                <a:solidFill>
                  <a:schemeClr val="tx1"/>
                </a:solidFill>
                <a:latin typeface="Arial Black" panose="020B0A04020102020204" pitchFamily="34" charset="0"/>
                <a:ea typeface="ＭＳ Ｐ明朝" panose="02020600040205080304" pitchFamily="18" charset="-128"/>
              </a:defRPr>
            </a:lvl5pPr>
            <a:lvl6pPr marL="25146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9718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4290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8862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fld id="{2432F89E-3E13-437C-A940-9E20653962B0}" type="slidenum">
              <a:rPr lang="en-US" altLang="ja-JP">
                <a:latin typeface="Times New Roman" panose="02020603050405020304" pitchFamily="18" charset="0"/>
                <a:ea typeface="ＭＳ Ｐゴシック" panose="020B0600070205080204" pitchFamily="50" charset="-128"/>
              </a:rPr>
              <a:pPr/>
              <a:t>36</a:t>
            </a:fld>
            <a:endParaRPr lang="en-US" altLang="ja-JP">
              <a:latin typeface="Times New Roman" panose="02020603050405020304" pitchFamily="18" charset="0"/>
              <a:ea typeface="ＭＳ Ｐゴシック" panose="020B0600070205080204" pitchFamily="50" charset="-128"/>
            </a:endParaRPr>
          </a:p>
        </p:txBody>
      </p:sp>
      <p:sp>
        <p:nvSpPr>
          <p:cNvPr id="30723"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lstStyle>
            <a:lvl1pPr defTabSz="892175">
              <a:defRPr kumimoji="1">
                <a:solidFill>
                  <a:schemeClr val="tx1"/>
                </a:solidFill>
                <a:latin typeface="Arial Black" panose="020B0A04020102020204" pitchFamily="34" charset="0"/>
                <a:ea typeface="ＭＳ Ｐ明朝" panose="02020600040205080304" pitchFamily="18" charset="-128"/>
              </a:defRPr>
            </a:lvl1pPr>
            <a:lvl2pPr marL="685800" indent="-263525" defTabSz="892175">
              <a:defRPr kumimoji="1">
                <a:solidFill>
                  <a:schemeClr val="tx1"/>
                </a:solidFill>
                <a:latin typeface="Arial Black" panose="020B0A04020102020204" pitchFamily="34" charset="0"/>
                <a:ea typeface="ＭＳ Ｐ明朝" panose="02020600040205080304" pitchFamily="18" charset="-128"/>
              </a:defRPr>
            </a:lvl2pPr>
            <a:lvl3pPr marL="1055688" indent="-211138" defTabSz="892175">
              <a:defRPr kumimoji="1">
                <a:solidFill>
                  <a:schemeClr val="tx1"/>
                </a:solidFill>
                <a:latin typeface="Arial Black" panose="020B0A04020102020204" pitchFamily="34" charset="0"/>
                <a:ea typeface="ＭＳ Ｐ明朝" panose="02020600040205080304" pitchFamily="18" charset="-128"/>
              </a:defRPr>
            </a:lvl3pPr>
            <a:lvl4pPr marL="1476375" indent="-209550" defTabSz="892175">
              <a:defRPr kumimoji="1">
                <a:solidFill>
                  <a:schemeClr val="tx1"/>
                </a:solidFill>
                <a:latin typeface="Arial Black" panose="020B0A04020102020204" pitchFamily="34" charset="0"/>
                <a:ea typeface="ＭＳ Ｐ明朝" panose="02020600040205080304" pitchFamily="18" charset="-128"/>
              </a:defRPr>
            </a:lvl4pPr>
            <a:lvl5pPr marL="1898650" indent="-211138" defTabSz="892175">
              <a:defRPr kumimoji="1">
                <a:solidFill>
                  <a:schemeClr val="tx1"/>
                </a:solidFill>
                <a:latin typeface="Arial Black" panose="020B0A04020102020204" pitchFamily="34" charset="0"/>
                <a:ea typeface="ＭＳ Ｐ明朝" panose="02020600040205080304" pitchFamily="18" charset="-128"/>
              </a:defRPr>
            </a:lvl5pPr>
            <a:lvl6pPr marL="23558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8130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2702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7274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r>
              <a:rPr kumimoji="0" lang="en-US" altLang="ja-JP" sz="1200">
                <a:latin typeface="Times New Roman" panose="02020603050405020304" pitchFamily="18" charset="0"/>
                <a:ea typeface="ＭＳ Ｐゴシック" panose="020B0600070205080204" pitchFamily="50" charset="-128"/>
              </a:rPr>
              <a:t>The University of Adelaide, School of Computer Science</a:t>
            </a:r>
          </a:p>
        </p:txBody>
      </p:sp>
      <p:sp>
        <p:nvSpPr>
          <p:cNvPr id="30724"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lstStyle>
            <a:lvl1pPr defTabSz="892175">
              <a:defRPr kumimoji="1">
                <a:solidFill>
                  <a:schemeClr val="tx1"/>
                </a:solidFill>
                <a:latin typeface="Arial Black" panose="020B0A04020102020204" pitchFamily="34" charset="0"/>
                <a:ea typeface="ＭＳ Ｐ明朝" panose="02020600040205080304" pitchFamily="18" charset="-128"/>
              </a:defRPr>
            </a:lvl1pPr>
            <a:lvl2pPr marL="685800" indent="-263525" defTabSz="892175">
              <a:defRPr kumimoji="1">
                <a:solidFill>
                  <a:schemeClr val="tx1"/>
                </a:solidFill>
                <a:latin typeface="Arial Black" panose="020B0A04020102020204" pitchFamily="34" charset="0"/>
                <a:ea typeface="ＭＳ Ｐ明朝" panose="02020600040205080304" pitchFamily="18" charset="-128"/>
              </a:defRPr>
            </a:lvl2pPr>
            <a:lvl3pPr marL="1055688" indent="-211138" defTabSz="892175">
              <a:defRPr kumimoji="1">
                <a:solidFill>
                  <a:schemeClr val="tx1"/>
                </a:solidFill>
                <a:latin typeface="Arial Black" panose="020B0A04020102020204" pitchFamily="34" charset="0"/>
                <a:ea typeface="ＭＳ Ｐ明朝" panose="02020600040205080304" pitchFamily="18" charset="-128"/>
              </a:defRPr>
            </a:lvl3pPr>
            <a:lvl4pPr marL="1476375" indent="-209550" defTabSz="892175">
              <a:defRPr kumimoji="1">
                <a:solidFill>
                  <a:schemeClr val="tx1"/>
                </a:solidFill>
                <a:latin typeface="Arial Black" panose="020B0A04020102020204" pitchFamily="34" charset="0"/>
                <a:ea typeface="ＭＳ Ｐ明朝" panose="02020600040205080304" pitchFamily="18" charset="-128"/>
              </a:defRPr>
            </a:lvl4pPr>
            <a:lvl5pPr marL="1898650" indent="-211138" defTabSz="892175">
              <a:defRPr kumimoji="1">
                <a:solidFill>
                  <a:schemeClr val="tx1"/>
                </a:solidFill>
                <a:latin typeface="Arial Black" panose="020B0A04020102020204" pitchFamily="34" charset="0"/>
                <a:ea typeface="ＭＳ Ｐ明朝" panose="02020600040205080304" pitchFamily="18" charset="-128"/>
              </a:defRPr>
            </a:lvl5pPr>
            <a:lvl6pPr marL="23558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8130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2702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7274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pPr algn="r"/>
            <a:fld id="{CAA10DA8-57D8-4DBB-90E8-8F998F667BA3}" type="datetime3">
              <a:rPr kumimoji="0" lang="ja-JP" altLang="en-US" sz="1200">
                <a:latin typeface="Times New Roman" panose="02020603050405020304" pitchFamily="18" charset="0"/>
                <a:ea typeface="ＭＳ Ｐゴシック" panose="020B0600070205080204" pitchFamily="50" charset="-128"/>
              </a:rPr>
              <a:pPr algn="r"/>
              <a:t>平成30年4月6日</a:t>
            </a:fld>
            <a:endParaRPr kumimoji="0" lang="en-US" altLang="ja-JP" sz="1200">
              <a:latin typeface="Times New Roman" panose="02020603050405020304" pitchFamily="18" charset="0"/>
              <a:ea typeface="ＭＳ Ｐゴシック" panose="020B0600070205080204" pitchFamily="50" charset="-128"/>
            </a:endParaRPr>
          </a:p>
        </p:txBody>
      </p:sp>
      <p:sp>
        <p:nvSpPr>
          <p:cNvPr id="30725"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nchor="b"/>
          <a:lstStyle>
            <a:lvl1pPr defTabSz="892175">
              <a:defRPr kumimoji="1">
                <a:solidFill>
                  <a:schemeClr val="tx1"/>
                </a:solidFill>
                <a:latin typeface="Arial Black" panose="020B0A04020102020204" pitchFamily="34" charset="0"/>
                <a:ea typeface="ＭＳ Ｐ明朝" panose="02020600040205080304" pitchFamily="18" charset="-128"/>
              </a:defRPr>
            </a:lvl1pPr>
            <a:lvl2pPr marL="685800" indent="-263525" defTabSz="892175">
              <a:defRPr kumimoji="1">
                <a:solidFill>
                  <a:schemeClr val="tx1"/>
                </a:solidFill>
                <a:latin typeface="Arial Black" panose="020B0A04020102020204" pitchFamily="34" charset="0"/>
                <a:ea typeface="ＭＳ Ｐ明朝" panose="02020600040205080304" pitchFamily="18" charset="-128"/>
              </a:defRPr>
            </a:lvl2pPr>
            <a:lvl3pPr marL="1055688" indent="-211138" defTabSz="892175">
              <a:defRPr kumimoji="1">
                <a:solidFill>
                  <a:schemeClr val="tx1"/>
                </a:solidFill>
                <a:latin typeface="Arial Black" panose="020B0A04020102020204" pitchFamily="34" charset="0"/>
                <a:ea typeface="ＭＳ Ｐ明朝" panose="02020600040205080304" pitchFamily="18" charset="-128"/>
              </a:defRPr>
            </a:lvl3pPr>
            <a:lvl4pPr marL="1476375" indent="-209550" defTabSz="892175">
              <a:defRPr kumimoji="1">
                <a:solidFill>
                  <a:schemeClr val="tx1"/>
                </a:solidFill>
                <a:latin typeface="Arial Black" panose="020B0A04020102020204" pitchFamily="34" charset="0"/>
                <a:ea typeface="ＭＳ Ｐ明朝" panose="02020600040205080304" pitchFamily="18" charset="-128"/>
              </a:defRPr>
            </a:lvl4pPr>
            <a:lvl5pPr marL="1898650" indent="-211138" defTabSz="892175">
              <a:defRPr kumimoji="1">
                <a:solidFill>
                  <a:schemeClr val="tx1"/>
                </a:solidFill>
                <a:latin typeface="Arial Black" panose="020B0A04020102020204" pitchFamily="34" charset="0"/>
                <a:ea typeface="ＭＳ Ｐ明朝" panose="02020600040205080304" pitchFamily="18" charset="-128"/>
              </a:defRPr>
            </a:lvl5pPr>
            <a:lvl6pPr marL="23558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8130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2702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7274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r>
              <a:rPr kumimoji="0" lang="en-US" altLang="ja-JP" sz="1200">
                <a:latin typeface="Times New Roman" panose="02020603050405020304" pitchFamily="18" charset="0"/>
                <a:ea typeface="ＭＳ Ｐゴシック" panose="020B0600070205080204" pitchFamily="50" charset="-128"/>
              </a:rPr>
              <a:t>Chapter 2 — Instructions: Language of the Computer</a:t>
            </a:r>
          </a:p>
        </p:txBody>
      </p:sp>
      <p:sp>
        <p:nvSpPr>
          <p:cNvPr id="307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nchor="b"/>
          <a:lstStyle>
            <a:lvl1pPr defTabSz="892175">
              <a:defRPr kumimoji="1">
                <a:solidFill>
                  <a:schemeClr val="tx1"/>
                </a:solidFill>
                <a:latin typeface="Arial Black" panose="020B0A04020102020204" pitchFamily="34" charset="0"/>
                <a:ea typeface="ＭＳ Ｐ明朝" panose="02020600040205080304" pitchFamily="18" charset="-128"/>
              </a:defRPr>
            </a:lvl1pPr>
            <a:lvl2pPr marL="685800" indent="-263525" defTabSz="892175">
              <a:defRPr kumimoji="1">
                <a:solidFill>
                  <a:schemeClr val="tx1"/>
                </a:solidFill>
                <a:latin typeface="Arial Black" panose="020B0A04020102020204" pitchFamily="34" charset="0"/>
                <a:ea typeface="ＭＳ Ｐ明朝" panose="02020600040205080304" pitchFamily="18" charset="-128"/>
              </a:defRPr>
            </a:lvl2pPr>
            <a:lvl3pPr marL="1055688" indent="-211138" defTabSz="892175">
              <a:defRPr kumimoji="1">
                <a:solidFill>
                  <a:schemeClr val="tx1"/>
                </a:solidFill>
                <a:latin typeface="Arial Black" panose="020B0A04020102020204" pitchFamily="34" charset="0"/>
                <a:ea typeface="ＭＳ Ｐ明朝" panose="02020600040205080304" pitchFamily="18" charset="-128"/>
              </a:defRPr>
            </a:lvl3pPr>
            <a:lvl4pPr marL="1476375" indent="-209550" defTabSz="892175">
              <a:defRPr kumimoji="1">
                <a:solidFill>
                  <a:schemeClr val="tx1"/>
                </a:solidFill>
                <a:latin typeface="Arial Black" panose="020B0A04020102020204" pitchFamily="34" charset="0"/>
                <a:ea typeface="ＭＳ Ｐ明朝" panose="02020600040205080304" pitchFamily="18" charset="-128"/>
              </a:defRPr>
            </a:lvl4pPr>
            <a:lvl5pPr marL="1898650" indent="-211138" defTabSz="892175">
              <a:defRPr kumimoji="1">
                <a:solidFill>
                  <a:schemeClr val="tx1"/>
                </a:solidFill>
                <a:latin typeface="Arial Black" panose="020B0A04020102020204" pitchFamily="34" charset="0"/>
                <a:ea typeface="ＭＳ Ｐ明朝" panose="02020600040205080304" pitchFamily="18" charset="-128"/>
              </a:defRPr>
            </a:lvl5pPr>
            <a:lvl6pPr marL="23558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8130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2702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727450" indent="-211138" defTabSz="892175"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pPr algn="r"/>
            <a:fld id="{F0AFDA03-AEA4-4056-8874-D37E03E51892}" type="slidenum">
              <a:rPr kumimoji="0" lang="en-US" altLang="ja-JP" sz="1200">
                <a:latin typeface="Times New Roman" panose="02020603050405020304" pitchFamily="18" charset="0"/>
                <a:ea typeface="ＭＳ Ｐゴシック" panose="020B0600070205080204" pitchFamily="50" charset="-128"/>
              </a:rPr>
              <a:pPr algn="r"/>
              <a:t>36</a:t>
            </a:fld>
            <a:endParaRPr kumimoji="0" lang="en-US" altLang="ja-JP" sz="1200">
              <a:latin typeface="Times New Roman" panose="02020603050405020304" pitchFamily="18" charset="0"/>
              <a:ea typeface="ＭＳ Ｐゴシック" panose="020B0600070205080204" pitchFamily="50" charset="-128"/>
            </a:endParaRPr>
          </a:p>
        </p:txBody>
      </p:sp>
      <p:sp>
        <p:nvSpPr>
          <p:cNvPr id="30727" name="Rectangle 2"/>
          <p:cNvSpPr>
            <a:spLocks noGrp="1" noRot="1" noChangeAspect="1" noChangeArrowheads="1" noTextEdit="1"/>
          </p:cNvSpPr>
          <p:nvPr>
            <p:ph type="sldImg"/>
          </p:nvPr>
        </p:nvSpPr>
        <p:spPr>
          <a:xfrm>
            <a:off x="1143000" y="685800"/>
            <a:ext cx="4573588" cy="3430588"/>
          </a:xfrm>
          <a:ln/>
        </p:spPr>
      </p:sp>
      <p:sp>
        <p:nvSpPr>
          <p:cNvPr id="30728" name="Rectangle 3"/>
          <p:cNvSpPr>
            <a:spLocks noGrp="1" noChangeArrowheads="1"/>
          </p:cNvSpPr>
          <p:nvPr>
            <p:ph type="body" idx="1"/>
          </p:nvPr>
        </p:nvSpPr>
        <p:spPr>
          <a:xfrm>
            <a:off x="914400" y="4344988"/>
            <a:ext cx="5029200" cy="4113212"/>
          </a:xfrm>
          <a:noFill/>
        </p:spPr>
        <p:txBody>
          <a:bodyPr lIns="89228" tIns="44614" rIns="89228" bIns="44614"/>
          <a:lstStyle/>
          <a:p>
            <a:pPr eaLnBrk="1" hangingPunct="1"/>
            <a:endParaRPr lang="en-AU" altLang="ja-JP" smtClean="0">
              <a:ea typeface="ＭＳ Ｐゴシック" panose="020B0600070205080204" pitchFamily="50" charset="-128"/>
            </a:endParaRPr>
          </a:p>
        </p:txBody>
      </p:sp>
    </p:spTree>
    <p:extLst>
      <p:ext uri="{BB962C8B-B14F-4D97-AF65-F5344CB8AC3E}">
        <p14:creationId xmlns:p14="http://schemas.microsoft.com/office/powerpoint/2010/main" val="179241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0B99916-C90F-437B-B29B-2B4025877F2C}" type="slidenum">
              <a:rPr lang="en-US" altLang="ja-JP" smtClean="0">
                <a:latin typeface="Times New Roman" panose="02020603050405020304" pitchFamily="18" charset="0"/>
              </a:rPr>
              <a:pPr/>
              <a:t>47</a:t>
            </a:fld>
            <a:endParaRPr lang="en-US" altLang="ja-JP" smtClean="0">
              <a:latin typeface="Times New Roman" panose="02020603050405020304" pitchFamily="18" charset="0"/>
            </a:endParaRPr>
          </a:p>
        </p:txBody>
      </p:sp>
      <p:sp>
        <p:nvSpPr>
          <p:cNvPr id="67587" name="スライド イメージ プレースホルダ 1"/>
          <p:cNvSpPr>
            <a:spLocks noGrp="1" noRot="1" noChangeAspect="1" noTextEdit="1"/>
          </p:cNvSpPr>
          <p:nvPr>
            <p:ph type="sldImg"/>
          </p:nvPr>
        </p:nvSpPr>
        <p:spPr>
          <a:ln/>
        </p:spPr>
      </p:sp>
      <p:sp>
        <p:nvSpPr>
          <p:cNvPr id="67588" name="ノート プレースホルダ 2"/>
          <p:cNvSpPr>
            <a:spLocks noGrp="1"/>
          </p:cNvSpPr>
          <p:nvPr>
            <p:ph type="body" idx="1"/>
          </p:nvPr>
        </p:nvSpPr>
        <p:spPr>
          <a:xfrm>
            <a:off x="685800" y="4343400"/>
            <a:ext cx="5486400" cy="4114800"/>
          </a:xfrm>
          <a:noFill/>
        </p:spPr>
        <p:txBody>
          <a:bodyPr/>
          <a:lstStyle/>
          <a:p>
            <a:pPr defTabSz="457200" eaLnBrk="1" hangingPunct="1">
              <a:spcBef>
                <a:spcPct val="0"/>
              </a:spcBef>
            </a:pPr>
            <a:endParaRPr lang="ja-JP" altLang="ja-JP" smtClean="0"/>
          </a:p>
        </p:txBody>
      </p:sp>
      <p:sp>
        <p:nvSpPr>
          <p:cNvPr id="67589"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97919A2-2312-4D28-BE55-6B799715C172}" type="slidenum">
              <a:rPr lang="en-US" altLang="ja-JP" sz="1200">
                <a:latin typeface="Calibri" panose="020F0502020204030204" pitchFamily="34" charset="0"/>
              </a:rPr>
              <a:pPr algn="r" eaLnBrk="1" hangingPunct="1"/>
              <a:t>47</a:t>
            </a:fld>
            <a:endParaRPr lang="en-US" altLang="ja-JP" sz="1200">
              <a:latin typeface="Calibri" panose="020F0502020204030204" pitchFamily="34" charset="0"/>
            </a:endParaRPr>
          </a:p>
        </p:txBody>
      </p:sp>
    </p:spTree>
    <p:extLst>
      <p:ext uri="{BB962C8B-B14F-4D97-AF65-F5344CB8AC3E}">
        <p14:creationId xmlns:p14="http://schemas.microsoft.com/office/powerpoint/2010/main" val="61036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482" name="Rectangle 2"/>
          <p:cNvSpPr>
            <a:spLocks noGrp="1" noChangeArrowheads="1"/>
          </p:cNvSpPr>
          <p:nvPr>
            <p:ph type="ctrTitle"/>
          </p:nvPr>
        </p:nvSpPr>
        <p:spPr>
          <a:xfrm>
            <a:off x="914400" y="1524000"/>
            <a:ext cx="7623175" cy="1752600"/>
          </a:xfrm>
        </p:spPr>
        <p:txBody>
          <a:bodyPr/>
          <a:lstStyle>
            <a:lvl1pPr>
              <a:defRPr sz="5000"/>
            </a:lvl1pPr>
          </a:lstStyle>
          <a:p>
            <a:pPr lvl="0"/>
            <a:r>
              <a:rPr lang="ja-JP" altLang="en-US" noProof="0" smtClean="0"/>
              <a:t>マスタ タイトルの書式設定</a:t>
            </a:r>
          </a:p>
        </p:txBody>
      </p:sp>
      <p:sp>
        <p:nvSpPr>
          <p:cNvPr id="14848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ja-JP" altLang="en-US" noProof="0" smtClean="0"/>
              <a:t>マスタ サブタイトルの書式設定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F311DF13-97CA-4BC2-B431-73175873FA6A}" type="slidenum">
              <a:rPr lang="en-US" altLang="ja-JP"/>
              <a:pPr>
                <a:defRPr/>
              </a:pPr>
              <a:t>‹#›</a:t>
            </a:fld>
            <a:endParaRPr lang="en-US" altLang="ja-JP"/>
          </a:p>
        </p:txBody>
      </p:sp>
    </p:spTree>
    <p:extLst>
      <p:ext uri="{BB962C8B-B14F-4D97-AF65-F5344CB8AC3E}">
        <p14:creationId xmlns:p14="http://schemas.microsoft.com/office/powerpoint/2010/main" val="30922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138A4F-5716-4696-91BF-7B95CA516858}" type="slidenum">
              <a:rPr lang="en-US" altLang="ja-JP"/>
              <a:pPr>
                <a:defRPr/>
              </a:pPr>
              <a:t>‹#›</a:t>
            </a:fld>
            <a:endParaRPr lang="en-US" altLang="ja-JP"/>
          </a:p>
        </p:txBody>
      </p:sp>
    </p:spTree>
    <p:extLst>
      <p:ext uri="{BB962C8B-B14F-4D97-AF65-F5344CB8AC3E}">
        <p14:creationId xmlns:p14="http://schemas.microsoft.com/office/powerpoint/2010/main" val="59982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7813"/>
            <a:ext cx="6019800"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C9F206-7F57-412B-89C2-7C9994BFCA89}" type="slidenum">
              <a:rPr lang="en-US" altLang="ja-JP"/>
              <a:pPr>
                <a:defRPr/>
              </a:pPr>
              <a:t>‹#›</a:t>
            </a:fld>
            <a:endParaRPr lang="en-US" altLang="ja-JP"/>
          </a:p>
        </p:txBody>
      </p:sp>
    </p:spTree>
    <p:extLst>
      <p:ext uri="{BB962C8B-B14F-4D97-AF65-F5344CB8AC3E}">
        <p14:creationId xmlns:p14="http://schemas.microsoft.com/office/powerpoint/2010/main" val="9349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マスター タイトルの書式設定</a:t>
            </a:r>
            <a:endParaRPr lang="ja-JP" altLang="en-US"/>
          </a:p>
        </p:txBody>
      </p:sp>
      <p:sp>
        <p:nvSpPr>
          <p:cNvPr id="3" name="SmartArt プレースホルダー 2"/>
          <p:cNvSpPr>
            <a:spLocks noGrp="1"/>
          </p:cNvSpPr>
          <p:nvPr>
            <p:ph type="dgm" idx="1"/>
          </p:nvPr>
        </p:nvSpPr>
        <p:spPr>
          <a:xfrm>
            <a:off x="457200" y="1600200"/>
            <a:ext cx="8229600" cy="4530725"/>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DC8E4B-617B-4CB5-9A7F-4D86C20A8654}" type="slidenum">
              <a:rPr lang="en-US" altLang="ja-JP"/>
              <a:pPr>
                <a:defRPr/>
              </a:pPr>
              <a:t>‹#›</a:t>
            </a:fld>
            <a:endParaRPr lang="en-US" altLang="ja-JP"/>
          </a:p>
        </p:txBody>
      </p:sp>
    </p:spTree>
    <p:extLst>
      <p:ext uri="{BB962C8B-B14F-4D97-AF65-F5344CB8AC3E}">
        <p14:creationId xmlns:p14="http://schemas.microsoft.com/office/powerpoint/2010/main" val="243192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C934BC-367D-4781-9CD0-FFB8CE4374A6}" type="slidenum">
              <a:rPr lang="en-US" altLang="ja-JP"/>
              <a:pPr>
                <a:defRPr/>
              </a:pPr>
              <a:t>‹#›</a:t>
            </a:fld>
            <a:endParaRPr lang="en-US" altLang="ja-JP"/>
          </a:p>
        </p:txBody>
      </p:sp>
    </p:spTree>
    <p:extLst>
      <p:ext uri="{BB962C8B-B14F-4D97-AF65-F5344CB8AC3E}">
        <p14:creationId xmlns:p14="http://schemas.microsoft.com/office/powerpoint/2010/main" val="365956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95649E4-CA58-40D2-8BE7-70208B186CF8}" type="slidenum">
              <a:rPr lang="en-US" altLang="ja-JP"/>
              <a:pPr>
                <a:defRPr/>
              </a:pPr>
              <a:t>‹#›</a:t>
            </a:fld>
            <a:endParaRPr lang="en-US" altLang="ja-JP"/>
          </a:p>
        </p:txBody>
      </p:sp>
    </p:spTree>
    <p:extLst>
      <p:ext uri="{BB962C8B-B14F-4D97-AF65-F5344CB8AC3E}">
        <p14:creationId xmlns:p14="http://schemas.microsoft.com/office/powerpoint/2010/main" val="149787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6C9134D-C144-41C1-B00B-68DC9DD3AC6C}" type="slidenum">
              <a:rPr lang="en-US" altLang="ja-JP"/>
              <a:pPr>
                <a:defRPr/>
              </a:pPr>
              <a:t>‹#›</a:t>
            </a:fld>
            <a:endParaRPr lang="en-US" altLang="ja-JP"/>
          </a:p>
        </p:txBody>
      </p:sp>
    </p:spTree>
    <p:extLst>
      <p:ext uri="{BB962C8B-B14F-4D97-AF65-F5344CB8AC3E}">
        <p14:creationId xmlns:p14="http://schemas.microsoft.com/office/powerpoint/2010/main" val="49876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91789A4-C3CE-4767-B140-8F108A3C742C}" type="slidenum">
              <a:rPr lang="en-US" altLang="ja-JP"/>
              <a:pPr>
                <a:defRPr/>
              </a:pPr>
              <a:t>‹#›</a:t>
            </a:fld>
            <a:endParaRPr lang="en-US" altLang="ja-JP"/>
          </a:p>
        </p:txBody>
      </p:sp>
    </p:spTree>
    <p:extLst>
      <p:ext uri="{BB962C8B-B14F-4D97-AF65-F5344CB8AC3E}">
        <p14:creationId xmlns:p14="http://schemas.microsoft.com/office/powerpoint/2010/main" val="9427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7BAA6AD-2D2B-4128-972C-B5E61F27F986}" type="slidenum">
              <a:rPr lang="en-US" altLang="ja-JP"/>
              <a:pPr>
                <a:defRPr/>
              </a:pPr>
              <a:t>‹#›</a:t>
            </a:fld>
            <a:endParaRPr lang="en-US" altLang="ja-JP"/>
          </a:p>
        </p:txBody>
      </p:sp>
    </p:spTree>
    <p:extLst>
      <p:ext uri="{BB962C8B-B14F-4D97-AF65-F5344CB8AC3E}">
        <p14:creationId xmlns:p14="http://schemas.microsoft.com/office/powerpoint/2010/main" val="341871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39E6DD6-B1EB-4C74-AFF5-F79BDE2BFAE1}" type="slidenum">
              <a:rPr lang="en-US" altLang="ja-JP"/>
              <a:pPr>
                <a:defRPr/>
              </a:pPr>
              <a:t>‹#›</a:t>
            </a:fld>
            <a:endParaRPr lang="en-US" altLang="ja-JP"/>
          </a:p>
        </p:txBody>
      </p:sp>
    </p:spTree>
    <p:extLst>
      <p:ext uri="{BB962C8B-B14F-4D97-AF65-F5344CB8AC3E}">
        <p14:creationId xmlns:p14="http://schemas.microsoft.com/office/powerpoint/2010/main" val="1833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19C3565-6E94-4ACA-A158-2D10240070B4}" type="slidenum">
              <a:rPr lang="en-US" altLang="ja-JP"/>
              <a:pPr>
                <a:defRPr/>
              </a:pPr>
              <a:t>‹#›</a:t>
            </a:fld>
            <a:endParaRPr lang="en-US" altLang="ja-JP"/>
          </a:p>
        </p:txBody>
      </p:sp>
    </p:spTree>
    <p:extLst>
      <p:ext uri="{BB962C8B-B14F-4D97-AF65-F5344CB8AC3E}">
        <p14:creationId xmlns:p14="http://schemas.microsoft.com/office/powerpoint/2010/main" val="13236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58CAEB3-9811-48FD-A551-BAD2608DE0C7}" type="slidenum">
              <a:rPr lang="en-US" altLang="ja-JP"/>
              <a:pPr>
                <a:defRPr/>
              </a:pPr>
              <a:t>‹#›</a:t>
            </a:fld>
            <a:endParaRPr lang="en-US" altLang="ja-JP"/>
          </a:p>
        </p:txBody>
      </p:sp>
    </p:spTree>
    <p:extLst>
      <p:ext uri="{BB962C8B-B14F-4D97-AF65-F5344CB8AC3E}">
        <p14:creationId xmlns:p14="http://schemas.microsoft.com/office/powerpoint/2010/main" val="13478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746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a:latin typeface="+mj-lt"/>
              </a:defRPr>
            </a:lvl1pPr>
          </a:lstStyle>
          <a:p>
            <a:pPr>
              <a:defRPr/>
            </a:pPr>
            <a:endParaRPr lang="en-US" altLang="ja-JP"/>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a:latin typeface="+mj-lt"/>
              </a:defRPr>
            </a:lvl1pPr>
          </a:lstStyle>
          <a:p>
            <a:pPr>
              <a:defRPr/>
            </a:pPr>
            <a:endParaRPr lang="en-US" altLang="ja-JP"/>
          </a:p>
        </p:txBody>
      </p:sp>
      <p:sp>
        <p:nvSpPr>
          <p:cNvPr id="14746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latin typeface="+mj-lt"/>
              </a:defRPr>
            </a:lvl1pPr>
          </a:lstStyle>
          <a:p>
            <a:pPr>
              <a:defRPr/>
            </a:pPr>
            <a:fld id="{33E84B7A-4C47-463F-AC84-A1E0E25E3F12}" type="slidenum">
              <a:rPr lang="en-US" altLang="ja-JP"/>
              <a:pPr>
                <a:defRPr/>
              </a:pPr>
              <a:t>‹#›</a:t>
            </a:fld>
            <a:endParaRPr lang="en-US" altLang="ja-JP"/>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l" rtl="0" eaLnBrk="0" fontAlgn="base" hangingPunct="0">
        <a:spcBef>
          <a:spcPct val="0"/>
        </a:spcBef>
        <a:spcAft>
          <a:spcPct val="0"/>
        </a:spcAft>
        <a:defRPr kumimoji="1" sz="4200" kern="1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2pPr>
      <a:lvl3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3pPr>
      <a:lvl4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4pPr>
      <a:lvl5pPr algn="l" rtl="0" eaLnBrk="0" fontAlgn="base" hangingPunct="0">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5pPr>
      <a:lvl6pPr marL="4572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algn="l" rtl="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kumimoji="1"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kumimoji="1"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kumimoji="1"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kumimoji="1"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m.ics.keio.ac.j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hunga@am.ics.keio.ac.j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1412875"/>
            <a:ext cx="8534400" cy="990600"/>
          </a:xfrm>
        </p:spPr>
        <p:txBody>
          <a:bodyPr/>
          <a:lstStyle/>
          <a:p>
            <a:pPr eaLnBrk="1" hangingPunct="1"/>
            <a:r>
              <a:rPr lang="en-US" altLang="ja-JP" sz="4000" dirty="0" smtClean="0">
                <a:solidFill>
                  <a:srgbClr val="6666FF"/>
                </a:solidFill>
              </a:rPr>
              <a:t>Computer</a:t>
            </a:r>
            <a:r>
              <a:rPr lang="ja-JP" altLang="en-US" sz="4000" dirty="0" smtClean="0">
                <a:solidFill>
                  <a:srgbClr val="6666FF"/>
                </a:solidFill>
              </a:rPr>
              <a:t>　</a:t>
            </a:r>
            <a:r>
              <a:rPr lang="en-US" altLang="ja-JP" sz="4000" dirty="0" smtClean="0">
                <a:solidFill>
                  <a:srgbClr val="6666FF"/>
                </a:solidFill>
              </a:rPr>
              <a:t>Architecture</a:t>
            </a:r>
            <a:r>
              <a:rPr lang="ja-JP" altLang="en-US" sz="4000" dirty="0" smtClean="0">
                <a:solidFill>
                  <a:srgbClr val="6666FF"/>
                </a:solidFill>
              </a:rPr>
              <a:t>　</a:t>
            </a:r>
            <a:r>
              <a:rPr lang="ja-JP" altLang="en-US" dirty="0" smtClean="0">
                <a:solidFill>
                  <a:srgbClr val="6666FF"/>
                </a:solidFill>
              </a:rPr>
              <a:t/>
            </a:r>
            <a:br>
              <a:rPr lang="ja-JP" altLang="en-US" dirty="0" smtClean="0">
                <a:solidFill>
                  <a:srgbClr val="6666FF"/>
                </a:solidFill>
              </a:rPr>
            </a:br>
            <a:r>
              <a:rPr lang="en-US" altLang="ja-JP" smtClean="0"/>
              <a:t>Guidance</a:t>
            </a:r>
            <a:r>
              <a:rPr lang="en-US" altLang="ja-JP" dirty="0" smtClean="0"/>
              <a:t/>
            </a:r>
            <a:br>
              <a:rPr lang="en-US" altLang="ja-JP" dirty="0" smtClean="0"/>
            </a:br>
            <a:endParaRPr lang="en-US" altLang="ja-JP" dirty="0" smtClean="0"/>
          </a:p>
        </p:txBody>
      </p:sp>
      <p:sp>
        <p:nvSpPr>
          <p:cNvPr id="4099" name="Rectangle 3"/>
          <p:cNvSpPr>
            <a:spLocks noGrp="1" noChangeArrowheads="1"/>
          </p:cNvSpPr>
          <p:nvPr>
            <p:ph type="subTitle" idx="1"/>
          </p:nvPr>
        </p:nvSpPr>
        <p:spPr/>
        <p:txBody>
          <a:bodyPr/>
          <a:lstStyle/>
          <a:p>
            <a:pPr eaLnBrk="1" hangingPunct="1"/>
            <a:r>
              <a:rPr lang="en-US" altLang="ja-JP" smtClean="0"/>
              <a:t>Keio University</a:t>
            </a:r>
          </a:p>
          <a:p>
            <a:pPr eaLnBrk="1" hangingPunct="1"/>
            <a:r>
              <a:rPr lang="en-US" altLang="ja-JP" smtClean="0"/>
              <a:t>AMANO, Hideharu</a:t>
            </a:r>
          </a:p>
          <a:p>
            <a:pPr eaLnBrk="1" hangingPunct="1"/>
            <a:r>
              <a:rPr lang="en-US" altLang="ja-JP" smtClean="0"/>
              <a:t>hunga@am</a:t>
            </a:r>
            <a:r>
              <a:rPr lang="ja-JP" altLang="en-US" smtClean="0"/>
              <a:t>．</a:t>
            </a:r>
            <a:r>
              <a:rPr lang="en-US" altLang="ja-JP" smtClean="0"/>
              <a:t>ics</a:t>
            </a:r>
            <a:r>
              <a:rPr lang="ja-JP" altLang="en-US" smtClean="0"/>
              <a:t>．</a:t>
            </a:r>
            <a:r>
              <a:rPr lang="en-US" altLang="ja-JP" smtClean="0"/>
              <a:t>keio</a:t>
            </a:r>
            <a:r>
              <a:rPr lang="ja-JP" altLang="en-US" smtClean="0"/>
              <a:t>．</a:t>
            </a:r>
            <a:r>
              <a:rPr lang="en-US" altLang="ja-JP" smtClean="0"/>
              <a:t>ac</a:t>
            </a:r>
            <a:r>
              <a:rPr lang="ja-JP" altLang="en-US" smtClean="0"/>
              <a:t>．</a:t>
            </a:r>
            <a:r>
              <a:rPr lang="en-US" altLang="ja-JP" smtClean="0"/>
              <a:t>jp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sz="3200" smtClean="0"/>
              <a:t>End of Moore</a:t>
            </a:r>
            <a:r>
              <a:rPr lang="en-US" altLang="ja-JP" sz="3200" smtClean="0">
                <a:latin typeface="Arial" panose="020B0604020202020204" pitchFamily="34" charset="0"/>
              </a:rPr>
              <a:t>’</a:t>
            </a:r>
            <a:r>
              <a:rPr lang="en-US" altLang="ja-JP" sz="3200" smtClean="0"/>
              <a:t>s Law in computer performance</a:t>
            </a:r>
          </a:p>
        </p:txBody>
      </p:sp>
      <p:pic>
        <p:nvPicPr>
          <p:cNvPr id="16387"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5200"/>
            <a:ext cx="91440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5"/>
          <p:cNvSpPr>
            <a:spLocks noChangeShapeType="1"/>
          </p:cNvSpPr>
          <p:nvPr/>
        </p:nvSpPr>
        <p:spPr bwMode="auto">
          <a:xfrm flipV="1">
            <a:off x="827088" y="5445125"/>
            <a:ext cx="2016125" cy="792163"/>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 name="Line 6"/>
          <p:cNvSpPr>
            <a:spLocks noChangeShapeType="1"/>
          </p:cNvSpPr>
          <p:nvPr/>
        </p:nvSpPr>
        <p:spPr bwMode="auto">
          <a:xfrm flipV="1">
            <a:off x="2843213" y="1773238"/>
            <a:ext cx="4537075" cy="3671887"/>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 name="Line 7"/>
          <p:cNvSpPr>
            <a:spLocks noChangeShapeType="1"/>
          </p:cNvSpPr>
          <p:nvPr/>
        </p:nvSpPr>
        <p:spPr bwMode="auto">
          <a:xfrm flipV="1">
            <a:off x="7380288" y="1557338"/>
            <a:ext cx="936625" cy="2159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Text Box 8"/>
          <p:cNvSpPr txBox="1">
            <a:spLocks noChangeArrowheads="1"/>
          </p:cNvSpPr>
          <p:nvPr/>
        </p:nvSpPr>
        <p:spPr bwMode="auto">
          <a:xfrm>
            <a:off x="1166813" y="503237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1.25/year</a:t>
            </a:r>
          </a:p>
        </p:txBody>
      </p:sp>
      <p:sp>
        <p:nvSpPr>
          <p:cNvPr id="16392" name="Text Box 9"/>
          <p:cNvSpPr txBox="1">
            <a:spLocks noChangeArrowheads="1"/>
          </p:cNvSpPr>
          <p:nvPr/>
        </p:nvSpPr>
        <p:spPr bwMode="auto">
          <a:xfrm>
            <a:off x="4479925" y="4745038"/>
            <a:ext cx="255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1.5/year=Moore’s Law</a:t>
            </a:r>
          </a:p>
        </p:txBody>
      </p:sp>
      <p:sp>
        <p:nvSpPr>
          <p:cNvPr id="16393" name="Text Box 10"/>
          <p:cNvSpPr txBox="1">
            <a:spLocks noChangeArrowheads="1"/>
          </p:cNvSpPr>
          <p:nvPr/>
        </p:nvSpPr>
        <p:spPr bwMode="auto">
          <a:xfrm>
            <a:off x="7288213" y="2368550"/>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1.2/year</a:t>
            </a:r>
          </a:p>
        </p:txBody>
      </p:sp>
      <p:sp>
        <p:nvSpPr>
          <p:cNvPr id="2" name="角丸四角形吹き出し 1"/>
          <p:cNvSpPr/>
          <p:nvPr/>
        </p:nvSpPr>
        <p:spPr>
          <a:xfrm>
            <a:off x="2987675" y="927100"/>
            <a:ext cx="5113338" cy="4524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No way to increase performance other than</a:t>
            </a:r>
          </a:p>
          <a:p>
            <a:pPr algn="ctr" eaLnBrk="1" hangingPunct="1">
              <a:defRPr/>
            </a:pPr>
            <a:r>
              <a:rPr lang="en-US" altLang="ja-JP" dirty="0"/>
              <a:t>Increasing the number of cores </a:t>
            </a:r>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15888"/>
            <a:ext cx="8229600" cy="1139825"/>
          </a:xfrm>
        </p:spPr>
        <p:txBody>
          <a:bodyPr/>
          <a:lstStyle/>
          <a:p>
            <a:pPr eaLnBrk="1" hangingPunct="1"/>
            <a:r>
              <a:rPr lang="en-US" altLang="ja-JP" sz="3800" smtClean="0"/>
              <a:t>Purposes of providing multiple processors</a:t>
            </a:r>
          </a:p>
        </p:txBody>
      </p:sp>
      <p:sp>
        <p:nvSpPr>
          <p:cNvPr id="17411" name="Rectangle 3"/>
          <p:cNvSpPr>
            <a:spLocks noGrp="1" noChangeArrowheads="1"/>
          </p:cNvSpPr>
          <p:nvPr>
            <p:ph type="body" idx="1"/>
          </p:nvPr>
        </p:nvSpPr>
        <p:spPr>
          <a:xfrm>
            <a:off x="1116013" y="620713"/>
            <a:ext cx="7559675" cy="3816350"/>
          </a:xfrm>
        </p:spPr>
        <p:txBody>
          <a:bodyPr/>
          <a:lstStyle/>
          <a:p>
            <a:pPr eaLnBrk="1" hangingPunct="1"/>
            <a:r>
              <a:rPr lang="en-US" altLang="ja-JP" smtClean="0"/>
              <a:t>Performance</a:t>
            </a:r>
          </a:p>
          <a:p>
            <a:pPr lvl="1" eaLnBrk="1" hangingPunct="1"/>
            <a:r>
              <a:rPr lang="en-US" altLang="ja-JP" smtClean="0"/>
              <a:t>A job can be executed quickly with multiple processors</a:t>
            </a:r>
          </a:p>
          <a:p>
            <a:pPr eaLnBrk="1" hangingPunct="1"/>
            <a:r>
              <a:rPr lang="en-US" altLang="ja-JP" smtClean="0"/>
              <a:t>Dependability</a:t>
            </a:r>
          </a:p>
          <a:p>
            <a:pPr lvl="1" eaLnBrk="1" hangingPunct="1"/>
            <a:r>
              <a:rPr lang="en-US" altLang="ja-JP" smtClean="0"/>
              <a:t>If a processing unit is damaged, total system can be available</a:t>
            </a:r>
            <a:r>
              <a:rPr lang="ja-JP" altLang="en-US" smtClean="0"/>
              <a:t>： </a:t>
            </a:r>
            <a:r>
              <a:rPr lang="en-US" altLang="ja-JP" smtClean="0"/>
              <a:t>Redundant systems</a:t>
            </a:r>
          </a:p>
          <a:p>
            <a:pPr eaLnBrk="1" hangingPunct="1"/>
            <a:r>
              <a:rPr lang="en-US" altLang="ja-JP" smtClean="0"/>
              <a:t>Resource sharing</a:t>
            </a:r>
          </a:p>
          <a:p>
            <a:pPr lvl="1" eaLnBrk="1" hangingPunct="1"/>
            <a:r>
              <a:rPr lang="en-US" altLang="ja-JP" smtClean="0"/>
              <a:t>Multiple jobs share memory and/or I/O modules for cost effective processing</a:t>
            </a:r>
            <a:r>
              <a:rPr lang="ja-JP" altLang="en-US" smtClean="0"/>
              <a:t>：</a:t>
            </a:r>
            <a:r>
              <a:rPr lang="en-US" altLang="ja-JP" smtClean="0"/>
              <a:t>Distributed systems</a:t>
            </a:r>
          </a:p>
          <a:p>
            <a:pPr eaLnBrk="1" hangingPunct="1"/>
            <a:r>
              <a:rPr lang="en-US" altLang="ja-JP" smtClean="0"/>
              <a:t>Low energy</a:t>
            </a:r>
          </a:p>
          <a:p>
            <a:pPr lvl="1" eaLnBrk="1" hangingPunct="1"/>
            <a:r>
              <a:rPr lang="en-US" altLang="ja-JP" smtClean="0"/>
              <a:t>High performance even with low frequency operation  </a:t>
            </a:r>
          </a:p>
        </p:txBody>
      </p:sp>
      <p:sp>
        <p:nvSpPr>
          <p:cNvPr id="57349" name="Text Box 5"/>
          <p:cNvSpPr txBox="1">
            <a:spLocks noChangeArrowheads="1"/>
          </p:cNvSpPr>
          <p:nvPr/>
        </p:nvSpPr>
        <p:spPr bwMode="auto">
          <a:xfrm>
            <a:off x="3644900" y="6400800"/>
            <a:ext cx="549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latin typeface="Times New Roman" panose="02020603050405020304" pitchFamily="18" charset="0"/>
              </a:rPr>
              <a:t>Parallel Architecture: Performance Centric!</a:t>
            </a:r>
            <a:endParaRPr lang="en-US" altLang="ja-JP"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Low Power by using multiple processors</a:t>
            </a:r>
            <a:endParaRPr kumimoji="1" lang="ja-JP" altLang="en-US" sz="3600" dirty="0"/>
          </a:p>
        </p:txBody>
      </p:sp>
      <p:sp>
        <p:nvSpPr>
          <p:cNvPr id="3" name="コンテンツ プレースホルダー 2"/>
          <p:cNvSpPr>
            <a:spLocks noGrp="1"/>
          </p:cNvSpPr>
          <p:nvPr>
            <p:ph idx="1"/>
          </p:nvPr>
        </p:nvSpPr>
        <p:spPr>
          <a:xfrm>
            <a:off x="318356" y="1439707"/>
            <a:ext cx="8507288" cy="4530725"/>
          </a:xfrm>
        </p:spPr>
        <p:txBody>
          <a:bodyPr/>
          <a:lstStyle/>
          <a:p>
            <a:r>
              <a:rPr lang="en-US" altLang="ja-JP" i="1" dirty="0" smtClean="0"/>
              <a:t>n</a:t>
            </a:r>
            <a:r>
              <a:rPr lang="en-US" altLang="ja-JP" dirty="0" smtClean="0"/>
              <a:t> X performance with n processors,</a:t>
            </a:r>
          </a:p>
          <a:p>
            <a:pPr lvl="1"/>
            <a:r>
              <a:rPr kumimoji="1" lang="en-US" altLang="ja-JP" dirty="0" smtClean="0"/>
              <a:t>but the power consumption is also n times.</a:t>
            </a:r>
          </a:p>
          <a:p>
            <a:pPr lvl="1"/>
            <a:r>
              <a:rPr lang="en-US" altLang="ja-JP" dirty="0" smtClean="0"/>
              <a:t>If so, multiple processors does not contribute at all.</a:t>
            </a:r>
          </a:p>
          <a:p>
            <a:r>
              <a:rPr kumimoji="1" lang="en-US" altLang="ja-JP" dirty="0" err="1" smtClean="0"/>
              <a:t>P</a:t>
            </a:r>
            <a:r>
              <a:rPr kumimoji="1" lang="en-US" altLang="ja-JP" baseline="-25000" dirty="0" err="1" smtClean="0"/>
              <a:t>dynamic</a:t>
            </a:r>
            <a:r>
              <a:rPr kumimoji="1" lang="en-US" altLang="ja-JP" dirty="0" smtClean="0"/>
              <a:t> </a:t>
            </a:r>
            <a:r>
              <a:rPr kumimoji="1" lang="ja-JP" altLang="en-US" dirty="0" smtClean="0"/>
              <a:t>∝ </a:t>
            </a:r>
            <a:r>
              <a:rPr kumimoji="1" lang="en-US" altLang="ja-JP" dirty="0" err="1" smtClean="0"/>
              <a:t>Vdd</a:t>
            </a:r>
            <a:r>
              <a:rPr kumimoji="1" lang="en-US" altLang="ja-JP" baseline="30000" dirty="0" err="1" smtClean="0"/>
              <a:t>2</a:t>
            </a:r>
            <a:r>
              <a:rPr kumimoji="1" lang="en-US" altLang="ja-JP" baseline="30000" dirty="0" smtClean="0"/>
              <a:t> </a:t>
            </a:r>
            <a:r>
              <a:rPr kumimoji="1" lang="en-US" altLang="ja-JP" dirty="0" smtClean="0"/>
              <a:t> ×</a:t>
            </a:r>
            <a:r>
              <a:rPr kumimoji="1" lang="ja-JP" altLang="en-US" dirty="0" smtClean="0"/>
              <a:t>　</a:t>
            </a:r>
            <a:r>
              <a:rPr kumimoji="1" lang="en-US" altLang="ja-JP" dirty="0" smtClean="0"/>
              <a:t>f  </a:t>
            </a:r>
          </a:p>
          <a:p>
            <a:r>
              <a:rPr lang="en-US" altLang="ja-JP" dirty="0" err="1" smtClean="0"/>
              <a:t>f</a:t>
            </a:r>
            <a:r>
              <a:rPr lang="en-US" altLang="ja-JP" baseline="-25000" dirty="0" err="1" smtClean="0"/>
              <a:t>max</a:t>
            </a:r>
            <a:r>
              <a:rPr lang="en-US" altLang="ja-JP" dirty="0" smtClean="0"/>
              <a:t> </a:t>
            </a:r>
            <a:r>
              <a:rPr lang="ja-JP" altLang="en-US" dirty="0" smtClean="0"/>
              <a:t>∝　</a:t>
            </a:r>
            <a:r>
              <a:rPr lang="en-US" altLang="ja-JP" dirty="0" err="1" smtClean="0"/>
              <a:t>Vdd</a:t>
            </a:r>
            <a:endParaRPr lang="en-US" altLang="ja-JP" dirty="0" smtClean="0"/>
          </a:p>
          <a:p>
            <a:r>
              <a:rPr kumimoji="1" lang="en-US" altLang="ja-JP" dirty="0" smtClean="0"/>
              <a:t>If </a:t>
            </a:r>
            <a:r>
              <a:rPr kumimoji="1" lang="en-US" altLang="ja-JP" i="1" dirty="0" smtClean="0"/>
              <a:t>n</a:t>
            </a:r>
            <a:r>
              <a:rPr kumimoji="1" lang="en-US" altLang="ja-JP" dirty="0" smtClean="0"/>
              <a:t> processor achieves </a:t>
            </a:r>
            <a:r>
              <a:rPr kumimoji="1" lang="en-US" altLang="ja-JP" i="1" dirty="0" smtClean="0"/>
              <a:t>n</a:t>
            </a:r>
            <a:r>
              <a:rPr kumimoji="1" lang="en-US" altLang="ja-JP" dirty="0" smtClean="0"/>
              <a:t> times performance, </a:t>
            </a:r>
            <a:r>
              <a:rPr kumimoji="1" lang="en-US" altLang="ja-JP" dirty="0" err="1" smtClean="0"/>
              <a:t>f</a:t>
            </a:r>
            <a:r>
              <a:rPr kumimoji="1" lang="en-US" altLang="ja-JP" baseline="-25000" dirty="0" err="1" smtClean="0"/>
              <a:t>max</a:t>
            </a:r>
            <a:r>
              <a:rPr kumimoji="1" lang="en-US" altLang="ja-JP" baseline="-25000" dirty="0" smtClean="0"/>
              <a:t> </a:t>
            </a:r>
            <a:r>
              <a:rPr kumimoji="1" lang="en-US" altLang="ja-JP" dirty="0" smtClean="0"/>
              <a:t> can be </a:t>
            </a:r>
            <a:r>
              <a:rPr kumimoji="1" lang="en-US" altLang="ja-JP" i="1" dirty="0" smtClean="0"/>
              <a:t>1/n</a:t>
            </a:r>
            <a:r>
              <a:rPr kumimoji="1" lang="en-US" altLang="ja-JP" dirty="0" smtClean="0"/>
              <a:t>. </a:t>
            </a:r>
            <a:r>
              <a:rPr lang="ja-JP" altLang="en-US" dirty="0"/>
              <a:t>→</a:t>
            </a:r>
            <a:r>
              <a:rPr kumimoji="1" lang="en-US" altLang="ja-JP" dirty="0" smtClean="0"/>
              <a:t> </a:t>
            </a:r>
            <a:r>
              <a:rPr kumimoji="1" lang="en-US" altLang="ja-JP" dirty="0" err="1" smtClean="0"/>
              <a:t>Vdd</a:t>
            </a:r>
            <a:r>
              <a:rPr kumimoji="1" lang="en-US" altLang="ja-JP" dirty="0" smtClean="0"/>
              <a:t> can be lowered. </a:t>
            </a:r>
            <a:r>
              <a:rPr kumimoji="1" lang="ja-JP" altLang="en-US" dirty="0" smtClean="0"/>
              <a:t>→　</a:t>
            </a:r>
            <a:r>
              <a:rPr lang="en-US" altLang="ja-JP" dirty="0"/>
              <a:t> </a:t>
            </a:r>
            <a:r>
              <a:rPr lang="en-US" altLang="ja-JP" dirty="0" err="1" smtClean="0"/>
              <a:t>P</a:t>
            </a:r>
            <a:r>
              <a:rPr lang="en-US" altLang="ja-JP" baseline="-25000" dirty="0" err="1" smtClean="0"/>
              <a:t>dynamic</a:t>
            </a:r>
            <a:r>
              <a:rPr lang="en-US" altLang="ja-JP" baseline="-25000" dirty="0" smtClean="0"/>
              <a:t> </a:t>
            </a:r>
            <a:r>
              <a:rPr lang="en-US" altLang="ja-JP" dirty="0" smtClean="0"/>
              <a:t> can be lowered.</a:t>
            </a:r>
            <a:endParaRPr kumimoji="1" lang="en-US" altLang="ja-JP" baseline="-25000" dirty="0" smtClean="0"/>
          </a:p>
          <a:p>
            <a:endParaRPr kumimoji="1" lang="ja-JP" altLang="en-US" baseline="30000" dirty="0"/>
          </a:p>
        </p:txBody>
      </p:sp>
    </p:spTree>
    <p:extLst>
      <p:ext uri="{BB962C8B-B14F-4D97-AF65-F5344CB8AC3E}">
        <p14:creationId xmlns:p14="http://schemas.microsoft.com/office/powerpoint/2010/main" val="335715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Quiz</a:t>
            </a:r>
            <a:endParaRPr kumimoji="1" lang="ja-JP" altLang="en-US" dirty="0"/>
          </a:p>
        </p:txBody>
      </p:sp>
      <p:sp>
        <p:nvSpPr>
          <p:cNvPr id="3" name="コンテンツ プレースホルダー 2"/>
          <p:cNvSpPr>
            <a:spLocks noGrp="1"/>
          </p:cNvSpPr>
          <p:nvPr>
            <p:ph idx="1"/>
          </p:nvPr>
        </p:nvSpPr>
        <p:spPr>
          <a:xfrm>
            <a:off x="457200" y="1417638"/>
            <a:ext cx="8229600" cy="4530725"/>
          </a:xfrm>
        </p:spPr>
        <p:txBody>
          <a:bodyPr/>
          <a:lstStyle/>
          <a:p>
            <a:r>
              <a:rPr kumimoji="1" lang="en-US" altLang="ja-JP" dirty="0" smtClean="0"/>
              <a:t>Assume a processor which consumes </a:t>
            </a:r>
            <a:r>
              <a:rPr kumimoji="1" lang="en-US" altLang="ja-JP" dirty="0" err="1" smtClean="0"/>
              <a:t>10W</a:t>
            </a:r>
            <a:r>
              <a:rPr kumimoji="1" lang="en-US" altLang="ja-JP" dirty="0" smtClean="0"/>
              <a:t> with </a:t>
            </a:r>
            <a:r>
              <a:rPr kumimoji="1" lang="en-US" altLang="ja-JP" dirty="0" err="1" smtClean="0"/>
              <a:t>1.8V</a:t>
            </a:r>
            <a:r>
              <a:rPr kumimoji="1" lang="en-US" altLang="ja-JP" dirty="0" smtClean="0"/>
              <a:t> </a:t>
            </a:r>
            <a:r>
              <a:rPr kumimoji="1" lang="en-US" altLang="ja-JP" dirty="0" err="1" smtClean="0"/>
              <a:t>Vdd</a:t>
            </a:r>
            <a:r>
              <a:rPr kumimoji="1" lang="en-US" altLang="ja-JP" dirty="0" smtClean="0"/>
              <a:t> and </a:t>
            </a:r>
            <a:r>
              <a:rPr kumimoji="1" lang="en-US" altLang="ja-JP" dirty="0" err="1" smtClean="0"/>
              <a:t>3GHz</a:t>
            </a:r>
            <a:r>
              <a:rPr kumimoji="1" lang="en-US" altLang="ja-JP" dirty="0" smtClean="0"/>
              <a:t> clock.</a:t>
            </a:r>
          </a:p>
          <a:p>
            <a:r>
              <a:rPr lang="en-US" altLang="ja-JP" dirty="0" smtClean="0"/>
              <a:t>You can improve performance by </a:t>
            </a:r>
            <a:r>
              <a:rPr lang="en-US" altLang="ja-JP" dirty="0" err="1" smtClean="0"/>
              <a:t>10x</a:t>
            </a:r>
            <a:r>
              <a:rPr lang="en-US" altLang="ja-JP" dirty="0" smtClean="0"/>
              <a:t> with 10 processors, it means that the same performance can be achieved with </a:t>
            </a:r>
            <a:r>
              <a:rPr lang="en-US" altLang="ja-JP" dirty="0" err="1" smtClean="0"/>
              <a:t>300MHz</a:t>
            </a:r>
            <a:r>
              <a:rPr lang="en-US" altLang="ja-JP" dirty="0" smtClean="0"/>
              <a:t> clock.</a:t>
            </a:r>
          </a:p>
          <a:p>
            <a:r>
              <a:rPr kumimoji="1" lang="en-US" altLang="ja-JP" dirty="0" smtClean="0"/>
              <a:t>In this case, </a:t>
            </a:r>
            <a:r>
              <a:rPr kumimoji="1" lang="en-US" altLang="ja-JP" dirty="0" err="1" smtClean="0"/>
              <a:t>Vdd</a:t>
            </a:r>
            <a:r>
              <a:rPr kumimoji="1" lang="en-US" altLang="ja-JP" dirty="0" smtClean="0"/>
              <a:t> can be </a:t>
            </a:r>
            <a:r>
              <a:rPr kumimoji="1" lang="en-US" altLang="ja-JP" dirty="0" err="1" smtClean="0"/>
              <a:t>1.0V</a:t>
            </a:r>
            <a:r>
              <a:rPr lang="en-US" altLang="ja-JP" dirty="0" smtClean="0"/>
              <a:t>.</a:t>
            </a:r>
          </a:p>
          <a:p>
            <a:r>
              <a:rPr kumimoji="1" lang="en-US" altLang="ja-JP" dirty="0" smtClean="0"/>
              <a:t>How much power does the machine with 10 processors consume? </a:t>
            </a:r>
            <a:endParaRPr kumimoji="1" lang="ja-JP" altLang="en-US" dirty="0"/>
          </a:p>
        </p:txBody>
      </p:sp>
    </p:spTree>
    <p:extLst>
      <p:ext uri="{BB962C8B-B14F-4D97-AF65-F5344CB8AC3E}">
        <p14:creationId xmlns:p14="http://schemas.microsoft.com/office/powerpoint/2010/main" val="303859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ja-JP" smtClean="0"/>
              <a:t>glossary 2</a:t>
            </a:r>
          </a:p>
        </p:txBody>
      </p:sp>
      <p:sp>
        <p:nvSpPr>
          <p:cNvPr id="18435" name="Rectangle 3"/>
          <p:cNvSpPr>
            <a:spLocks noGrp="1" noChangeArrowheads="1"/>
          </p:cNvSpPr>
          <p:nvPr>
            <p:ph type="body" idx="1"/>
          </p:nvPr>
        </p:nvSpPr>
        <p:spPr/>
        <p:txBody>
          <a:bodyPr/>
          <a:lstStyle/>
          <a:p>
            <a:pPr eaLnBrk="1" hangingPunct="1">
              <a:lnSpc>
                <a:spcPct val="90000"/>
              </a:lnSpc>
            </a:pPr>
            <a:r>
              <a:rPr lang="en-US" altLang="ja-JP" sz="2000" smtClean="0"/>
              <a:t>Simultaneously: </a:t>
            </a:r>
            <a:r>
              <a:rPr lang="ja-JP" altLang="en-US" sz="2000" smtClean="0"/>
              <a:t>同時に、という意味で</a:t>
            </a:r>
            <a:r>
              <a:rPr lang="en-US" altLang="ja-JP" sz="2000" smtClean="0"/>
              <a:t>in parallel</a:t>
            </a:r>
            <a:r>
              <a:rPr lang="ja-JP" altLang="en-US" sz="2000" smtClean="0"/>
              <a:t>とほとんど同じだが、ちょっとニュアンスが違う。</a:t>
            </a:r>
            <a:r>
              <a:rPr lang="en-US" altLang="ja-JP" sz="2000" smtClean="0"/>
              <a:t>in parallel</a:t>
            </a:r>
            <a:r>
              <a:rPr lang="ja-JP" altLang="en-US" sz="2000" smtClean="0"/>
              <a:t>だと同じようなことを同時にやる感じがするが、</a:t>
            </a:r>
            <a:r>
              <a:rPr lang="en-US" altLang="ja-JP" sz="2000" smtClean="0"/>
              <a:t>simultaneously</a:t>
            </a:r>
            <a:r>
              <a:rPr lang="ja-JP" altLang="en-US" sz="2000" smtClean="0"/>
              <a:t>だととにかく同時にやればよい感じがする。</a:t>
            </a:r>
          </a:p>
          <a:p>
            <a:pPr eaLnBrk="1" hangingPunct="1">
              <a:lnSpc>
                <a:spcPct val="90000"/>
              </a:lnSpc>
            </a:pPr>
            <a:r>
              <a:rPr lang="en-US" altLang="ja-JP" sz="2000" smtClean="0"/>
              <a:t>Thread: </a:t>
            </a:r>
            <a:r>
              <a:rPr lang="ja-JP" altLang="en-US" sz="2000" smtClean="0"/>
              <a:t>プログラムの一連の流れのこと。</a:t>
            </a:r>
            <a:r>
              <a:rPr lang="en-US" altLang="ja-JP" sz="2000" smtClean="0"/>
              <a:t>Thread level parallelism</a:t>
            </a:r>
            <a:r>
              <a:rPr lang="ja-JP" altLang="en-US" sz="2000" smtClean="0"/>
              <a:t>（</a:t>
            </a:r>
            <a:r>
              <a:rPr lang="en-US" altLang="ja-JP" sz="2000" smtClean="0"/>
              <a:t>TLP)</a:t>
            </a:r>
            <a:r>
              <a:rPr lang="ja-JP" altLang="en-US" sz="2000" smtClean="0"/>
              <a:t>は、</a:t>
            </a:r>
            <a:r>
              <a:rPr lang="en-US" altLang="ja-JP" sz="2000" smtClean="0"/>
              <a:t>Thread</a:t>
            </a:r>
            <a:r>
              <a:rPr lang="ja-JP" altLang="en-US" sz="2000" smtClean="0"/>
              <a:t>間の並列性のことで、ここでは</a:t>
            </a:r>
            <a:r>
              <a:rPr lang="en-US" altLang="ja-JP" sz="2000" smtClean="0"/>
              <a:t>Hennessy and Patterson</a:t>
            </a:r>
            <a:r>
              <a:rPr lang="ja-JP" altLang="en-US" sz="2000" smtClean="0"/>
              <a:t>のテキストに従って</a:t>
            </a:r>
            <a:r>
              <a:rPr lang="en-US" altLang="ja-JP" sz="2000" smtClean="0"/>
              <a:t>PC</a:t>
            </a:r>
            <a:r>
              <a:rPr lang="ja-JP" altLang="en-US" sz="2000" smtClean="0"/>
              <a:t>が独立している場合に使うが違った意味に使う人も居る。これに対して</a:t>
            </a:r>
            <a:r>
              <a:rPr lang="en-US" altLang="ja-JP" sz="2000" smtClean="0"/>
              <a:t>PC</a:t>
            </a:r>
            <a:r>
              <a:rPr lang="ja-JP" altLang="en-US" sz="2000" smtClean="0"/>
              <a:t>が単一で命令間にある並列性を</a:t>
            </a:r>
            <a:r>
              <a:rPr lang="en-US" altLang="ja-JP" sz="2000" smtClean="0"/>
              <a:t>ILP</a:t>
            </a:r>
            <a:r>
              <a:rPr lang="ja-JP" altLang="en-US" sz="2000" smtClean="0"/>
              <a:t>と呼ぶ</a:t>
            </a:r>
          </a:p>
          <a:p>
            <a:pPr eaLnBrk="1" hangingPunct="1">
              <a:lnSpc>
                <a:spcPct val="90000"/>
              </a:lnSpc>
            </a:pPr>
            <a:r>
              <a:rPr lang="en-US" altLang="ja-JP" sz="2000" smtClean="0"/>
              <a:t>Dependability: </a:t>
            </a:r>
            <a:r>
              <a:rPr lang="ja-JP" altLang="en-US" sz="2000" smtClean="0"/>
              <a:t>耐故障性、</a:t>
            </a:r>
            <a:r>
              <a:rPr lang="en-US" altLang="ja-JP" sz="2000" smtClean="0"/>
              <a:t>Reliability(</a:t>
            </a:r>
            <a:r>
              <a:rPr lang="ja-JP" altLang="en-US" sz="2000" smtClean="0"/>
              <a:t>信頼性）</a:t>
            </a:r>
            <a:r>
              <a:rPr lang="en-US" altLang="ja-JP" sz="2000" smtClean="0"/>
              <a:t>, Availability(</a:t>
            </a:r>
            <a:r>
              <a:rPr lang="ja-JP" altLang="en-US" sz="2000" smtClean="0"/>
              <a:t>可用性）双方を含み、要するに故障に強いこと。</a:t>
            </a:r>
            <a:r>
              <a:rPr lang="en-US" altLang="ja-JP" sz="2000" smtClean="0"/>
              <a:t>Redundant system</a:t>
            </a:r>
            <a:r>
              <a:rPr lang="ja-JP" altLang="en-US" sz="2000" smtClean="0"/>
              <a:t>は冗長システムのことで、多めに資源を持つことで耐故障性を上げることができる。</a:t>
            </a:r>
          </a:p>
          <a:p>
            <a:pPr eaLnBrk="1" hangingPunct="1">
              <a:lnSpc>
                <a:spcPct val="90000"/>
              </a:lnSpc>
            </a:pPr>
            <a:r>
              <a:rPr lang="en-US" altLang="ja-JP" sz="2000" smtClean="0"/>
              <a:t>Distributed system:</a:t>
            </a:r>
            <a:r>
              <a:rPr lang="ja-JP" altLang="en-US" sz="2000" smtClean="0"/>
              <a:t>分散システム、分散して処理することにより効率的に処理をしたり耐故障性を上げたりする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157"/>
            <a:ext cx="8229600" cy="1139825"/>
          </a:xfrm>
        </p:spPr>
        <p:txBody>
          <a:bodyPr/>
          <a:lstStyle/>
          <a:p>
            <a:pPr eaLnBrk="1" hangingPunct="1"/>
            <a:r>
              <a:rPr lang="en-US" altLang="ja-JP" dirty="0" smtClean="0"/>
              <a:t>Flynn</a:t>
            </a:r>
            <a:r>
              <a:rPr lang="en-US" altLang="ja-JP" dirty="0" smtClean="0">
                <a:latin typeface="Arial" panose="020B0604020202020204" pitchFamily="34" charset="0"/>
              </a:rPr>
              <a:t>’</a:t>
            </a:r>
            <a:r>
              <a:rPr lang="en-US" altLang="ja-JP" dirty="0" smtClean="0"/>
              <a:t>s Classification</a:t>
            </a:r>
          </a:p>
        </p:txBody>
      </p:sp>
      <p:sp>
        <p:nvSpPr>
          <p:cNvPr id="19459" name="Rectangle 3"/>
          <p:cNvSpPr>
            <a:spLocks noGrp="1" noChangeArrowheads="1"/>
          </p:cNvSpPr>
          <p:nvPr>
            <p:ph type="body" idx="1"/>
          </p:nvPr>
        </p:nvSpPr>
        <p:spPr>
          <a:xfrm>
            <a:off x="323528" y="795460"/>
            <a:ext cx="8229600" cy="4530725"/>
          </a:xfrm>
        </p:spPr>
        <p:txBody>
          <a:bodyPr/>
          <a:lstStyle/>
          <a:p>
            <a:pPr eaLnBrk="1" hangingPunct="1"/>
            <a:r>
              <a:rPr lang="en-US" altLang="ja-JP" dirty="0" smtClean="0"/>
              <a:t>The number of Instruction</a:t>
            </a:r>
            <a:r>
              <a:rPr lang="ja-JP" altLang="en-US" dirty="0" smtClean="0"/>
              <a:t>　</a:t>
            </a:r>
            <a:r>
              <a:rPr lang="en-US" altLang="ja-JP" dirty="0" smtClean="0"/>
              <a:t>Stream</a:t>
            </a:r>
            <a:r>
              <a:rPr lang="ja-JP" altLang="en-US" dirty="0" smtClean="0"/>
              <a:t>：　</a:t>
            </a:r>
            <a:r>
              <a:rPr lang="en-US" altLang="ja-JP" dirty="0" smtClean="0"/>
              <a:t>M(Multiple)/S(Single)</a:t>
            </a:r>
          </a:p>
          <a:p>
            <a:pPr eaLnBrk="1" hangingPunct="1"/>
            <a:r>
              <a:rPr lang="en-US" altLang="ja-JP" dirty="0" smtClean="0"/>
              <a:t>The number of Data</a:t>
            </a:r>
            <a:r>
              <a:rPr lang="ja-JP" altLang="en-US" dirty="0" smtClean="0"/>
              <a:t>　</a:t>
            </a:r>
            <a:r>
              <a:rPr lang="en-US" altLang="ja-JP" dirty="0" smtClean="0"/>
              <a:t>Stream</a:t>
            </a:r>
            <a:r>
              <a:rPr lang="ja-JP" altLang="en-US" dirty="0" smtClean="0"/>
              <a:t>：</a:t>
            </a:r>
            <a:r>
              <a:rPr lang="en-US" altLang="ja-JP" dirty="0" smtClean="0"/>
              <a:t>M/S</a:t>
            </a:r>
          </a:p>
          <a:p>
            <a:pPr lvl="1" eaLnBrk="1" hangingPunct="1"/>
            <a:r>
              <a:rPr lang="en-US" altLang="ja-JP" dirty="0" smtClean="0"/>
              <a:t>SISD</a:t>
            </a:r>
          </a:p>
          <a:p>
            <a:pPr lvl="2" eaLnBrk="1" hangingPunct="1"/>
            <a:r>
              <a:rPr lang="en-US" altLang="ja-JP" dirty="0" smtClean="0"/>
              <a:t>Uniprocessors</a:t>
            </a:r>
            <a:r>
              <a:rPr lang="ja-JP" altLang="en-US" dirty="0" smtClean="0"/>
              <a:t>（</a:t>
            </a:r>
            <a:r>
              <a:rPr lang="en-US" altLang="ja-JP" dirty="0" smtClean="0"/>
              <a:t>including Super scalar</a:t>
            </a:r>
            <a:r>
              <a:rPr lang="ja-JP" altLang="en-US" dirty="0" err="1" smtClean="0"/>
              <a:t>、</a:t>
            </a:r>
            <a:r>
              <a:rPr lang="en-US" altLang="ja-JP" dirty="0" smtClean="0"/>
              <a:t>VLIW</a:t>
            </a:r>
            <a:r>
              <a:rPr lang="ja-JP" altLang="en-US" dirty="0" smtClean="0"/>
              <a:t>）</a:t>
            </a:r>
          </a:p>
          <a:p>
            <a:pPr lvl="1" eaLnBrk="1" hangingPunct="1"/>
            <a:r>
              <a:rPr lang="en-US" altLang="ja-JP" dirty="0" smtClean="0"/>
              <a:t>MISD</a:t>
            </a:r>
            <a:r>
              <a:rPr lang="ja-JP" altLang="en-US" dirty="0" smtClean="0"/>
              <a:t>： </a:t>
            </a:r>
            <a:r>
              <a:rPr lang="en-US" altLang="ja-JP" dirty="0" smtClean="0"/>
              <a:t>Not existing</a:t>
            </a:r>
            <a:r>
              <a:rPr lang="ja-JP" altLang="en-US" dirty="0" smtClean="0"/>
              <a:t>（</a:t>
            </a:r>
            <a:r>
              <a:rPr lang="en-US" altLang="ja-JP" dirty="0" smtClean="0"/>
              <a:t>Analog</a:t>
            </a:r>
            <a:r>
              <a:rPr lang="ja-JP" altLang="en-US" dirty="0" smtClean="0"/>
              <a:t>　</a:t>
            </a:r>
            <a:r>
              <a:rPr lang="en-US" altLang="ja-JP" dirty="0" smtClean="0"/>
              <a:t>Computer</a:t>
            </a:r>
            <a:r>
              <a:rPr lang="ja-JP" altLang="en-US" dirty="0" smtClean="0"/>
              <a:t>）</a:t>
            </a:r>
          </a:p>
          <a:p>
            <a:pPr lvl="1" eaLnBrk="1" hangingPunct="1"/>
            <a:r>
              <a:rPr lang="en-US" altLang="ja-JP" dirty="0" smtClean="0">
                <a:solidFill>
                  <a:srgbClr val="FF0000"/>
                </a:solidFill>
              </a:rPr>
              <a:t>SIMD</a:t>
            </a:r>
          </a:p>
          <a:p>
            <a:pPr lvl="1" eaLnBrk="1" hangingPunct="1"/>
            <a:r>
              <a:rPr lang="en-US" altLang="ja-JP" dirty="0" smtClean="0">
                <a:solidFill>
                  <a:srgbClr val="FF0000"/>
                </a:solidFill>
              </a:rPr>
              <a:t>MIMD</a:t>
            </a:r>
            <a:endParaRPr lang="en-US" altLang="ja-JP" dirty="0" smtClean="0"/>
          </a:p>
        </p:txBody>
      </p:sp>
      <p:sp>
        <p:nvSpPr>
          <p:cNvPr id="19460" name="AutoShape 4"/>
          <p:cNvSpPr>
            <a:spLocks noChangeArrowheads="1"/>
          </p:cNvSpPr>
          <p:nvPr/>
        </p:nvSpPr>
        <p:spPr bwMode="auto">
          <a:xfrm>
            <a:off x="179512" y="6099488"/>
            <a:ext cx="3757024" cy="720725"/>
          </a:xfrm>
          <a:prstGeom prst="wedgeRoundRectCallout">
            <a:avLst>
              <a:gd name="adj1" fmla="val -43671"/>
              <a:gd name="adj2" fmla="val 8148"/>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dirty="0"/>
              <a:t>He gave a lecture at Keio</a:t>
            </a:r>
          </a:p>
          <a:p>
            <a:pPr algn="ctr" eaLnBrk="1" hangingPunct="1"/>
            <a:r>
              <a:rPr lang="en-US" altLang="ja-JP" b="1" dirty="0" smtClean="0"/>
              <a:t>in the last year</a:t>
            </a:r>
            <a:endParaRPr lang="en-US" altLang="ja-JP" b="1"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4199352" y="3643392"/>
            <a:ext cx="4487448" cy="336558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ja-JP" sz="3800" smtClean="0"/>
              <a:t>SIMD (Single Instruction Stream</a:t>
            </a:r>
            <a:br>
              <a:rPr lang="en-US" altLang="ja-JP" sz="3800" smtClean="0"/>
            </a:br>
            <a:r>
              <a:rPr lang="en-US" altLang="ja-JP" sz="3800" smtClean="0"/>
              <a:t>Multiple Data Streams</a:t>
            </a:r>
          </a:p>
        </p:txBody>
      </p:sp>
      <p:sp>
        <p:nvSpPr>
          <p:cNvPr id="20483" name="Oval 4"/>
          <p:cNvSpPr>
            <a:spLocks noChangeArrowheads="1"/>
          </p:cNvSpPr>
          <p:nvPr/>
        </p:nvSpPr>
        <p:spPr bwMode="auto">
          <a:xfrm>
            <a:off x="2268538" y="21336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4" name="Oval 5"/>
          <p:cNvSpPr>
            <a:spLocks noChangeArrowheads="1"/>
          </p:cNvSpPr>
          <p:nvPr/>
        </p:nvSpPr>
        <p:spPr bwMode="auto">
          <a:xfrm>
            <a:off x="8731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5" name="Rectangle 6"/>
          <p:cNvSpPr>
            <a:spLocks noChangeArrowheads="1"/>
          </p:cNvSpPr>
          <p:nvPr/>
        </p:nvSpPr>
        <p:spPr bwMode="auto">
          <a:xfrm>
            <a:off x="8731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6" name="Line 7"/>
          <p:cNvSpPr>
            <a:spLocks noChangeShapeType="1"/>
          </p:cNvSpPr>
          <p:nvPr/>
        </p:nvSpPr>
        <p:spPr bwMode="auto">
          <a:xfrm>
            <a:off x="11779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87" name="Oval 10"/>
          <p:cNvSpPr>
            <a:spLocks noChangeArrowheads="1"/>
          </p:cNvSpPr>
          <p:nvPr/>
        </p:nvSpPr>
        <p:spPr bwMode="auto">
          <a:xfrm>
            <a:off x="18637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8" name="Rectangle 11"/>
          <p:cNvSpPr>
            <a:spLocks noChangeArrowheads="1"/>
          </p:cNvSpPr>
          <p:nvPr/>
        </p:nvSpPr>
        <p:spPr bwMode="auto">
          <a:xfrm>
            <a:off x="18637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9" name="Line 12"/>
          <p:cNvSpPr>
            <a:spLocks noChangeShapeType="1"/>
          </p:cNvSpPr>
          <p:nvPr/>
        </p:nvSpPr>
        <p:spPr bwMode="auto">
          <a:xfrm>
            <a:off x="21685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90" name="Oval 14"/>
          <p:cNvSpPr>
            <a:spLocks noChangeArrowheads="1"/>
          </p:cNvSpPr>
          <p:nvPr/>
        </p:nvSpPr>
        <p:spPr bwMode="auto">
          <a:xfrm>
            <a:off x="28543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1" name="Rectangle 15"/>
          <p:cNvSpPr>
            <a:spLocks noChangeArrowheads="1"/>
          </p:cNvSpPr>
          <p:nvPr/>
        </p:nvSpPr>
        <p:spPr bwMode="auto">
          <a:xfrm>
            <a:off x="28543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2" name="Line 16"/>
          <p:cNvSpPr>
            <a:spLocks noChangeShapeType="1"/>
          </p:cNvSpPr>
          <p:nvPr/>
        </p:nvSpPr>
        <p:spPr bwMode="auto">
          <a:xfrm>
            <a:off x="31591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93" name="Oval 18"/>
          <p:cNvSpPr>
            <a:spLocks noChangeArrowheads="1"/>
          </p:cNvSpPr>
          <p:nvPr/>
        </p:nvSpPr>
        <p:spPr bwMode="auto">
          <a:xfrm>
            <a:off x="37687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4" name="Rectangle 19"/>
          <p:cNvSpPr>
            <a:spLocks noChangeArrowheads="1"/>
          </p:cNvSpPr>
          <p:nvPr/>
        </p:nvSpPr>
        <p:spPr bwMode="auto">
          <a:xfrm>
            <a:off x="37687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5" name="Line 20"/>
          <p:cNvSpPr>
            <a:spLocks noChangeShapeType="1"/>
          </p:cNvSpPr>
          <p:nvPr/>
        </p:nvSpPr>
        <p:spPr bwMode="auto">
          <a:xfrm>
            <a:off x="40735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96" name="Oval 22"/>
          <p:cNvSpPr>
            <a:spLocks noChangeArrowheads="1"/>
          </p:cNvSpPr>
          <p:nvPr/>
        </p:nvSpPr>
        <p:spPr bwMode="auto">
          <a:xfrm>
            <a:off x="4683125" y="38862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7" name="Rectangle 23"/>
          <p:cNvSpPr>
            <a:spLocks noChangeArrowheads="1"/>
          </p:cNvSpPr>
          <p:nvPr/>
        </p:nvSpPr>
        <p:spPr bwMode="auto">
          <a:xfrm>
            <a:off x="4683125" y="5029200"/>
            <a:ext cx="6096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8" name="Line 24"/>
          <p:cNvSpPr>
            <a:spLocks noChangeShapeType="1"/>
          </p:cNvSpPr>
          <p:nvPr/>
        </p:nvSpPr>
        <p:spPr bwMode="auto">
          <a:xfrm>
            <a:off x="4987925" y="4495800"/>
            <a:ext cx="0" cy="533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99" name="Rectangle 27"/>
          <p:cNvSpPr>
            <a:spLocks noChangeArrowheads="1"/>
          </p:cNvSpPr>
          <p:nvPr/>
        </p:nvSpPr>
        <p:spPr bwMode="auto">
          <a:xfrm>
            <a:off x="3182938" y="2133600"/>
            <a:ext cx="533400" cy="533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500" name="Line 28"/>
          <p:cNvSpPr>
            <a:spLocks noChangeShapeType="1"/>
          </p:cNvSpPr>
          <p:nvPr/>
        </p:nvSpPr>
        <p:spPr bwMode="auto">
          <a:xfrm>
            <a:off x="2801938" y="2438400"/>
            <a:ext cx="381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9435" name="Group 43"/>
          <p:cNvGrpSpPr>
            <a:grpSpLocks/>
          </p:cNvGrpSpPr>
          <p:nvPr/>
        </p:nvGrpSpPr>
        <p:grpSpPr bwMode="auto">
          <a:xfrm>
            <a:off x="1330325" y="4572000"/>
            <a:ext cx="3810000" cy="381000"/>
            <a:chOff x="1440" y="2880"/>
            <a:chExt cx="2400" cy="240"/>
          </a:xfrm>
        </p:grpSpPr>
        <p:sp>
          <p:nvSpPr>
            <p:cNvPr id="20509" name="Line 29"/>
            <p:cNvSpPr>
              <a:spLocks noChangeShapeType="1"/>
            </p:cNvSpPr>
            <p:nvPr/>
          </p:nvSpPr>
          <p:spPr bwMode="auto">
            <a:xfrm flipV="1">
              <a:off x="1440"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10" name="Line 30"/>
            <p:cNvSpPr>
              <a:spLocks noChangeShapeType="1"/>
            </p:cNvSpPr>
            <p:nvPr/>
          </p:nvSpPr>
          <p:spPr bwMode="auto">
            <a:xfrm flipV="1">
              <a:off x="3264"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11" name="Line 31"/>
            <p:cNvSpPr>
              <a:spLocks noChangeShapeType="1"/>
            </p:cNvSpPr>
            <p:nvPr/>
          </p:nvSpPr>
          <p:spPr bwMode="auto">
            <a:xfrm flipV="1">
              <a:off x="2688"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12" name="Line 32"/>
            <p:cNvSpPr>
              <a:spLocks noChangeShapeType="1"/>
            </p:cNvSpPr>
            <p:nvPr/>
          </p:nvSpPr>
          <p:spPr bwMode="auto">
            <a:xfrm flipV="1">
              <a:off x="2064"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13" name="Line 34"/>
            <p:cNvSpPr>
              <a:spLocks noChangeShapeType="1"/>
            </p:cNvSpPr>
            <p:nvPr/>
          </p:nvSpPr>
          <p:spPr bwMode="auto">
            <a:xfrm flipV="1">
              <a:off x="3840" y="2880"/>
              <a:ext cx="0" cy="24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59432" name="Group 40"/>
          <p:cNvGrpSpPr>
            <a:grpSpLocks/>
          </p:cNvGrpSpPr>
          <p:nvPr/>
        </p:nvGrpSpPr>
        <p:grpSpPr bwMode="auto">
          <a:xfrm>
            <a:off x="2184400" y="2879725"/>
            <a:ext cx="1944688" cy="498475"/>
            <a:chOff x="2352" y="1872"/>
            <a:chExt cx="1225" cy="314"/>
          </a:xfrm>
        </p:grpSpPr>
        <p:sp>
          <p:nvSpPr>
            <p:cNvPr id="20507" name="AutoShape 26"/>
            <p:cNvSpPr>
              <a:spLocks noChangeArrowheads="1"/>
            </p:cNvSpPr>
            <p:nvPr/>
          </p:nvSpPr>
          <p:spPr bwMode="auto">
            <a:xfrm>
              <a:off x="2352" y="1872"/>
              <a:ext cx="288" cy="240"/>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508" name="Text Box 35"/>
            <p:cNvSpPr txBox="1">
              <a:spLocks noChangeArrowheads="1"/>
            </p:cNvSpPr>
            <p:nvPr/>
          </p:nvSpPr>
          <p:spPr bwMode="auto">
            <a:xfrm>
              <a:off x="2630" y="1898"/>
              <a:ext cx="9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Instruction</a:t>
              </a:r>
            </a:p>
          </p:txBody>
        </p:sp>
      </p:grpSp>
      <p:sp>
        <p:nvSpPr>
          <p:cNvPr id="20503" name="Text Box 36"/>
          <p:cNvSpPr txBox="1">
            <a:spLocks noChangeArrowheads="1"/>
          </p:cNvSpPr>
          <p:nvPr/>
        </p:nvSpPr>
        <p:spPr bwMode="auto">
          <a:xfrm>
            <a:off x="3419475" y="1412875"/>
            <a:ext cx="1503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Instruction</a:t>
            </a:r>
          </a:p>
          <a:p>
            <a:pPr eaLnBrk="1" hangingPunct="1"/>
            <a:r>
              <a:rPr lang="en-US" altLang="ja-JP" sz="2400">
                <a:latin typeface="Times New Roman" panose="02020603050405020304" pitchFamily="18" charset="0"/>
              </a:rPr>
              <a:t>Memory</a:t>
            </a:r>
          </a:p>
        </p:txBody>
      </p:sp>
      <p:sp>
        <p:nvSpPr>
          <p:cNvPr id="20504" name="Text Box 37"/>
          <p:cNvSpPr txBox="1">
            <a:spLocks noChangeArrowheads="1"/>
          </p:cNvSpPr>
          <p:nvPr/>
        </p:nvSpPr>
        <p:spPr bwMode="auto">
          <a:xfrm>
            <a:off x="400050" y="3394075"/>
            <a:ext cx="212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Processing Unit</a:t>
            </a:r>
          </a:p>
        </p:txBody>
      </p:sp>
      <p:sp>
        <p:nvSpPr>
          <p:cNvPr id="20505" name="Text Box 38"/>
          <p:cNvSpPr txBox="1">
            <a:spLocks noChangeArrowheads="1"/>
          </p:cNvSpPr>
          <p:nvPr/>
        </p:nvSpPr>
        <p:spPr bwMode="auto">
          <a:xfrm>
            <a:off x="323850" y="5680075"/>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Data memory</a:t>
            </a:r>
          </a:p>
        </p:txBody>
      </p:sp>
      <p:sp>
        <p:nvSpPr>
          <p:cNvPr id="20506" name="Text Box 39"/>
          <p:cNvSpPr txBox="1">
            <a:spLocks noChangeArrowheads="1"/>
          </p:cNvSpPr>
          <p:nvPr/>
        </p:nvSpPr>
        <p:spPr bwMode="auto">
          <a:xfrm>
            <a:off x="5003800" y="1052513"/>
            <a:ext cx="3962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Tx/>
              <a:buChar char="•"/>
            </a:pPr>
            <a:r>
              <a:rPr lang="en-US" altLang="ja-JP" sz="2400">
                <a:latin typeface="Times New Roman" panose="02020603050405020304" pitchFamily="18" charset="0"/>
              </a:rPr>
              <a:t>All Processing Units executes the same instruction</a:t>
            </a:r>
          </a:p>
          <a:p>
            <a:pPr eaLnBrk="1" hangingPunct="1">
              <a:buFontTx/>
              <a:buChar char="•"/>
            </a:pPr>
            <a:r>
              <a:rPr lang="en-US" altLang="ja-JP" sz="2400">
                <a:latin typeface="Times New Roman" panose="02020603050405020304" pitchFamily="18" charset="0"/>
              </a:rPr>
              <a:t>Low degree of flexibility</a:t>
            </a:r>
          </a:p>
          <a:p>
            <a:pPr eaLnBrk="1" hangingPunct="1">
              <a:buFontTx/>
              <a:buChar char="•"/>
            </a:pPr>
            <a:r>
              <a:rPr lang="en-US" altLang="ja-JP" sz="2400">
                <a:latin typeface="Times New Roman" panose="02020603050405020304" pitchFamily="18" charset="0"/>
              </a:rPr>
              <a:t>Illiac-IV/MMX instructions/ClearSpeed/IMAP/GP-GPU</a:t>
            </a:r>
            <a:r>
              <a:rPr lang="ja-JP" altLang="en-US" sz="2400">
                <a:latin typeface="Times New Roman" panose="02020603050405020304" pitchFamily="18" charset="0"/>
              </a:rPr>
              <a:t>（</a:t>
            </a:r>
            <a:r>
              <a:rPr lang="en-US" altLang="ja-JP" sz="2400">
                <a:latin typeface="Times New Roman" panose="02020603050405020304" pitchFamily="18" charset="0"/>
              </a:rPr>
              <a:t>coarse grain</a:t>
            </a:r>
            <a:r>
              <a:rPr lang="ja-JP" altLang="en-US" sz="2400">
                <a:latin typeface="Times New Roman" panose="02020603050405020304" pitchFamily="18" charset="0"/>
              </a:rPr>
              <a:t>）</a:t>
            </a:r>
          </a:p>
          <a:p>
            <a:pPr eaLnBrk="1" hangingPunct="1">
              <a:buFontTx/>
              <a:buChar char="•"/>
            </a:pPr>
            <a:r>
              <a:rPr lang="en-US" altLang="ja-JP" sz="2400">
                <a:latin typeface="Times New Roman" panose="02020603050405020304" pitchFamily="18" charset="0"/>
              </a:rPr>
              <a:t>CM-2,</a:t>
            </a:r>
            <a:r>
              <a:rPr lang="ja-JP" altLang="en-US" sz="2400">
                <a:latin typeface="Times New Roman" panose="02020603050405020304" pitchFamily="18" charset="0"/>
              </a:rPr>
              <a:t>（</a:t>
            </a:r>
            <a:r>
              <a:rPr lang="en-US" altLang="ja-JP" sz="2400">
                <a:latin typeface="Times New Roman" panose="02020603050405020304" pitchFamily="18" charset="0"/>
              </a:rPr>
              <a:t>fine grain</a:t>
            </a:r>
            <a:r>
              <a:rPr lang="ja-JP" altLang="en-US" sz="2400">
                <a:latin typeface="Times New Roman" panose="02020603050405020304" pitchFamily="18" charset="0"/>
              </a:rPr>
              <a:t>）</a:t>
            </a:r>
          </a:p>
          <a:p>
            <a:pPr eaLnBrk="1" hangingPunct="1"/>
            <a:endParaRPr lang="en-US" altLang="ja-JP"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4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ja-JP" smtClean="0"/>
              <a:t>Two types of </a:t>
            </a:r>
            <a:r>
              <a:rPr lang="ja-JP" altLang="en-US" smtClean="0"/>
              <a:t>ＳＩＭＤ </a:t>
            </a:r>
          </a:p>
        </p:txBody>
      </p:sp>
      <p:sp>
        <p:nvSpPr>
          <p:cNvPr id="21507" name="Rectangle 3"/>
          <p:cNvSpPr>
            <a:spLocks noGrp="1" noChangeArrowheads="1"/>
          </p:cNvSpPr>
          <p:nvPr>
            <p:ph type="body" idx="1"/>
          </p:nvPr>
        </p:nvSpPr>
        <p:spPr/>
        <p:txBody>
          <a:bodyPr/>
          <a:lstStyle/>
          <a:p>
            <a:pPr eaLnBrk="1" hangingPunct="1">
              <a:lnSpc>
                <a:spcPct val="80000"/>
              </a:lnSpc>
            </a:pPr>
            <a:r>
              <a:rPr lang="en-US" altLang="ja-JP" sz="2600" smtClean="0"/>
              <a:t>Coarse grain</a:t>
            </a:r>
            <a:r>
              <a:rPr lang="ja-JP" altLang="en-US" sz="2600" smtClean="0"/>
              <a:t>：</a:t>
            </a:r>
            <a:r>
              <a:rPr lang="en-US" altLang="ja-JP" sz="2600" smtClean="0"/>
              <a:t>Each node performs floating point numerical operations</a:t>
            </a:r>
          </a:p>
          <a:p>
            <a:pPr marL="742950" lvl="1" indent="-285750" eaLnBrk="1" hangingPunct="1">
              <a:lnSpc>
                <a:spcPct val="80000"/>
              </a:lnSpc>
            </a:pPr>
            <a:r>
              <a:rPr lang="en-US" altLang="ja-JP" sz="2200" smtClean="0"/>
              <a:t>Old SuperComputers: ILLIAC-IV</a:t>
            </a:r>
            <a:r>
              <a:rPr lang="ja-JP" altLang="en-US" sz="2200" smtClean="0"/>
              <a:t>，</a:t>
            </a:r>
            <a:r>
              <a:rPr lang="en-US" altLang="ja-JP" sz="2200" smtClean="0"/>
              <a:t>BSP,GF-11</a:t>
            </a:r>
          </a:p>
          <a:p>
            <a:pPr marL="742950" lvl="1" indent="-285750" eaLnBrk="1" hangingPunct="1">
              <a:lnSpc>
                <a:spcPct val="80000"/>
              </a:lnSpc>
            </a:pPr>
            <a:r>
              <a:rPr lang="en-US" altLang="ja-JP" sz="2200" smtClean="0"/>
              <a:t>Multimedia instructions in recent high-end CPUs</a:t>
            </a:r>
          </a:p>
          <a:p>
            <a:pPr marL="742950" lvl="1" indent="-285750" eaLnBrk="1" hangingPunct="1">
              <a:lnSpc>
                <a:spcPct val="80000"/>
              </a:lnSpc>
            </a:pPr>
            <a:r>
              <a:rPr lang="en-US" altLang="ja-JP" sz="2200" smtClean="0"/>
              <a:t>Accelerator: GPU, ClearSpeed</a:t>
            </a:r>
          </a:p>
          <a:p>
            <a:pPr marL="742950" lvl="1" indent="-285750" eaLnBrk="1" hangingPunct="1">
              <a:lnSpc>
                <a:spcPct val="80000"/>
              </a:lnSpc>
            </a:pPr>
            <a:r>
              <a:rPr lang="en-US" altLang="ja-JP" sz="2200" smtClean="0"/>
              <a:t>Dedicated on-chip approach: NEC’s IMAP</a:t>
            </a:r>
          </a:p>
          <a:p>
            <a:pPr eaLnBrk="1" hangingPunct="1">
              <a:lnSpc>
                <a:spcPct val="80000"/>
              </a:lnSpc>
            </a:pPr>
            <a:r>
              <a:rPr lang="en-US" altLang="ja-JP" sz="2600" smtClean="0"/>
              <a:t>Fine grain</a:t>
            </a:r>
            <a:r>
              <a:rPr lang="ja-JP" altLang="en-US" sz="2600" smtClean="0"/>
              <a:t>：</a:t>
            </a:r>
            <a:r>
              <a:rPr lang="en-US" altLang="ja-JP" sz="2600" smtClean="0"/>
              <a:t>Each node only performs a few bits </a:t>
            </a:r>
          </a:p>
          <a:p>
            <a:pPr eaLnBrk="1" hangingPunct="1">
              <a:lnSpc>
                <a:spcPct val="80000"/>
              </a:lnSpc>
              <a:buFont typeface="Wingdings" panose="05000000000000000000" pitchFamily="2" charset="2"/>
              <a:buNone/>
            </a:pPr>
            <a:r>
              <a:rPr lang="en-US" altLang="ja-JP" sz="2600" smtClean="0"/>
              <a:t>    operations</a:t>
            </a:r>
          </a:p>
          <a:p>
            <a:pPr marL="742950" lvl="1" indent="-285750" eaLnBrk="1" hangingPunct="1">
              <a:lnSpc>
                <a:spcPct val="80000"/>
              </a:lnSpc>
            </a:pPr>
            <a:r>
              <a:rPr lang="en-US" altLang="ja-JP" sz="2200" smtClean="0"/>
              <a:t>ICL</a:t>
            </a:r>
            <a:r>
              <a:rPr lang="ja-JP" altLang="en-US" sz="2200" smtClean="0"/>
              <a:t>　</a:t>
            </a:r>
            <a:r>
              <a:rPr lang="en-US" altLang="ja-JP" sz="2200" smtClean="0"/>
              <a:t>DAP,</a:t>
            </a:r>
            <a:r>
              <a:rPr lang="ja-JP" altLang="en-US" sz="2200" smtClean="0"/>
              <a:t>　</a:t>
            </a:r>
            <a:r>
              <a:rPr lang="en-US" altLang="ja-JP" sz="2200" smtClean="0"/>
              <a:t>CM-2</a:t>
            </a:r>
            <a:r>
              <a:rPr lang="ja-JP" altLang="en-US" sz="2200" smtClean="0"/>
              <a:t>，</a:t>
            </a:r>
            <a:r>
              <a:rPr lang="en-US" altLang="ja-JP" sz="2200" smtClean="0"/>
              <a:t>MP-2</a:t>
            </a:r>
          </a:p>
          <a:p>
            <a:pPr marL="742950" lvl="1" indent="-285750" eaLnBrk="1" hangingPunct="1">
              <a:lnSpc>
                <a:spcPct val="80000"/>
              </a:lnSpc>
            </a:pPr>
            <a:r>
              <a:rPr lang="en-US" altLang="ja-JP" sz="2200" smtClean="0"/>
              <a:t>Image/Signal Processing</a:t>
            </a:r>
          </a:p>
          <a:p>
            <a:pPr marL="742950" lvl="1" indent="-285750" eaLnBrk="1" hangingPunct="1">
              <a:lnSpc>
                <a:spcPct val="80000"/>
              </a:lnSpc>
            </a:pPr>
            <a:r>
              <a:rPr lang="en-US" altLang="ja-JP" sz="2200" smtClean="0"/>
              <a:t>Connection Machines</a:t>
            </a:r>
            <a:r>
              <a:rPr lang="ja-JP" altLang="en-US" sz="2200" smtClean="0"/>
              <a:t>　（</a:t>
            </a:r>
            <a:r>
              <a:rPr lang="en-US" altLang="ja-JP" sz="2200" smtClean="0"/>
              <a:t>CM-2)  extends the application to Artificial Intelligence (CmLisp)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body" idx="4294967295"/>
          </p:nvPr>
        </p:nvSpPr>
        <p:spPr>
          <a:xfrm>
            <a:off x="295275" y="1557338"/>
            <a:ext cx="8848725" cy="1168400"/>
          </a:xfrm>
          <a:extLst>
            <a:ext uri="{909E8E84-426E-40DD-AFC4-6F175D3DCCD1}">
              <a14:hiddenFill xmlns:a14="http://schemas.microsoft.com/office/drawing/2010/main">
                <a:solidFill>
                  <a:schemeClr val="bg1"/>
                </a:solidFill>
              </a14:hiddenFill>
            </a:ext>
          </a:extLst>
        </p:spPr>
        <p:txBody>
          <a:bodyPr lIns="0" tIns="0" rIns="0" bIns="0"/>
          <a:lstStyle/>
          <a:p>
            <a:pPr marL="444500" lvl="1" indent="-261938" eaLnBrk="1" hangingPunct="1"/>
            <a:r>
              <a:rPr lang="en-US" altLang="ja-JP" sz="1700" noProof="1" smtClean="0">
                <a:latin typeface="HGｺﾞｼｯｸM" panose="020B0609000000000000" pitchFamily="49" charset="-128"/>
                <a:ea typeface="HGｺﾞｼｯｸM" panose="020B0609000000000000" pitchFamily="49" charset="-128"/>
              </a:rPr>
              <a:t>Titan (NVIDIA K20X, 3</a:t>
            </a:r>
            <a:r>
              <a:rPr lang="en-US" altLang="ja-JP" sz="1700" baseline="30000" noProof="1" smtClean="0">
                <a:latin typeface="HGｺﾞｼｯｸM" panose="020B0609000000000000" pitchFamily="49" charset="-128"/>
                <a:ea typeface="HGｺﾞｼｯｸM" panose="020B0609000000000000" pitchFamily="49" charset="-128"/>
              </a:rPr>
              <a:t>rd</a:t>
            </a:r>
            <a:r>
              <a:rPr lang="en-US" altLang="ja-JP" sz="1700" noProof="1" smtClean="0">
                <a:latin typeface="HGｺﾞｼｯｸM" panose="020B0609000000000000" pitchFamily="49" charset="-128"/>
                <a:ea typeface="HGｺﾞｼｯｸM" panose="020B0609000000000000" pitchFamily="49" charset="-128"/>
              </a:rPr>
              <a:t> place of Top500)</a:t>
            </a:r>
          </a:p>
          <a:p>
            <a:pPr marL="444500" lvl="1" indent="-261938" eaLnBrk="1" hangingPunct="1"/>
            <a:r>
              <a:rPr lang="en-US" altLang="ja-JP" sz="1700" noProof="1" smtClean="0">
                <a:latin typeface="HGｺﾞｼｯｸM" panose="020B0609000000000000" pitchFamily="49" charset="-128"/>
                <a:ea typeface="HGｺﾞｼｯｸM" panose="020B0609000000000000" pitchFamily="49" charset="-128"/>
              </a:rPr>
              <a:t>TSUBAME2.5(NVIDIA K20X</a:t>
            </a:r>
            <a:r>
              <a:rPr lang="en-US" altLang="ja-JP" sz="1700" dirty="0" smtClean="0">
                <a:latin typeface="HGｺﾞｼｯｸM" panose="020B0609000000000000" pitchFamily="49" charset="-128"/>
                <a:ea typeface="HGｺﾞｼｯｸM" panose="020B0609000000000000" pitchFamily="49" charset="-128"/>
              </a:rPr>
              <a:t> </a:t>
            </a:r>
            <a:r>
              <a:rPr lang="en-US" altLang="ja-JP" sz="1700" noProof="1" smtClean="0">
                <a:latin typeface="HGｺﾞｼｯｸM" panose="020B0609000000000000" pitchFamily="49" charset="-128"/>
                <a:ea typeface="HGｺﾞｼｯｸM" panose="020B0609000000000000" pitchFamily="49" charset="-128"/>
              </a:rPr>
              <a:t>)</a:t>
            </a:r>
          </a:p>
          <a:p>
            <a:pPr marL="444500" lvl="1" indent="-261938" eaLnBrk="1" hangingPunct="1"/>
            <a:r>
              <a:rPr lang="en-US" altLang="ja-JP" sz="1700" noProof="1" smtClean="0">
                <a:latin typeface="HGｺﾞｼｯｸM" panose="020B0609000000000000" pitchFamily="49" charset="-128"/>
                <a:ea typeface="HGｺﾞｼｯｸM" panose="020B0609000000000000" pitchFamily="49" charset="-128"/>
              </a:rPr>
              <a:t>A lot of supercomputers in Top500 use GPU.</a:t>
            </a:r>
          </a:p>
          <a:p>
            <a:pPr marL="444500" lvl="1" indent="-261938" eaLnBrk="1" hangingPunct="1"/>
            <a:endParaRPr lang="en-US" altLang="ja-JP" sz="1700" b="1" noProof="1" smtClean="0">
              <a:latin typeface="HGｺﾞｼｯｸM" panose="020B0609000000000000" pitchFamily="49" charset="-128"/>
              <a:ea typeface="HGｺﾞｼｯｸM" panose="020B0609000000000000" pitchFamily="49" charset="-128"/>
            </a:endParaRPr>
          </a:p>
          <a:p>
            <a:pPr marL="180975" indent="-180975" eaLnBrk="1" hangingPunct="1"/>
            <a:endParaRPr lang="en-US" altLang="ja-JP" sz="2600" b="1" noProof="1" smtClean="0">
              <a:solidFill>
                <a:schemeClr val="bg1"/>
              </a:solidFill>
              <a:latin typeface="HGｺﾞｼｯｸM" panose="020B0609000000000000" pitchFamily="49" charset="-128"/>
              <a:ea typeface="HGｺﾞｼｯｸM" panose="020B0609000000000000" pitchFamily="49" charset="-128"/>
            </a:endParaRPr>
          </a:p>
          <a:p>
            <a:pPr marL="180975" indent="-180975" eaLnBrk="1" hangingPunct="1"/>
            <a:endParaRPr lang="en-US" altLang="ja-JP" sz="2600" b="1" noProof="1" smtClean="0">
              <a:solidFill>
                <a:schemeClr val="bg1"/>
              </a:solidFill>
              <a:latin typeface="HGｺﾞｼｯｸM" panose="020B0609000000000000" pitchFamily="49" charset="-128"/>
              <a:ea typeface="HGｺﾞｼｯｸM" panose="020B0609000000000000" pitchFamily="49" charset="-128"/>
            </a:endParaRPr>
          </a:p>
          <a:p>
            <a:pPr marL="180975" indent="-180975" eaLnBrk="1" hangingPunct="1"/>
            <a:endParaRPr lang="en-US" altLang="ja-JP" sz="2600" b="1" noProof="1" smtClean="0">
              <a:solidFill>
                <a:schemeClr val="bg1"/>
              </a:solidFill>
              <a:latin typeface="HGｺﾞｼｯｸM" panose="020B0609000000000000" pitchFamily="49" charset="-128"/>
              <a:ea typeface="HGｺﾞｼｯｸM" panose="020B0609000000000000" pitchFamily="49" charset="-128"/>
            </a:endParaRPr>
          </a:p>
          <a:p>
            <a:pPr marL="180975" indent="-180975" eaLnBrk="1" hangingPunct="1"/>
            <a:endParaRPr lang="en-US" altLang="en-US" sz="1900" noProof="1" smtClean="0">
              <a:solidFill>
                <a:schemeClr val="bg1"/>
              </a:solidFill>
              <a:latin typeface="HGｺﾞｼｯｸM" panose="020B0609000000000000" pitchFamily="49" charset="-128"/>
              <a:ea typeface="HGｺﾞｼｯｸM" panose="020B0609000000000000" pitchFamily="49" charset="-128"/>
            </a:endParaRPr>
          </a:p>
        </p:txBody>
      </p:sp>
      <p:sp>
        <p:nvSpPr>
          <p:cNvPr id="22531" name="Rectangle 12"/>
          <p:cNvSpPr>
            <a:spLocks noGrp="1" noChangeArrowheads="1"/>
          </p:cNvSpPr>
          <p:nvPr>
            <p:ph type="title" idx="4294967295"/>
          </p:nvPr>
        </p:nvSpPr>
        <p:spPr>
          <a:xfrm>
            <a:off x="519113" y="201613"/>
            <a:ext cx="8229600" cy="1139825"/>
          </a:xfrm>
        </p:spPr>
        <p:txBody>
          <a:bodyPr lIns="0" rIns="0"/>
          <a:lstStyle/>
          <a:p>
            <a:pPr eaLnBrk="1" hangingPunct="1"/>
            <a:r>
              <a:rPr lang="de-DE" altLang="ja-JP" sz="3800" smtClean="0"/>
              <a:t>GPGPU(General-Purpose computing on Graphic ProcessingUnit)</a:t>
            </a:r>
          </a:p>
        </p:txBody>
      </p:sp>
      <p:pic>
        <p:nvPicPr>
          <p:cNvPr id="22532" name="図表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2924175"/>
            <a:ext cx="8734425" cy="3730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3" name="テキスト ボックス 4"/>
          <p:cNvSpPr txBox="1">
            <a:spLocks noChangeArrowheads="1"/>
          </p:cNvSpPr>
          <p:nvPr/>
        </p:nvSpPr>
        <p:spPr bwMode="auto">
          <a:xfrm>
            <a:off x="6994525" y="5049838"/>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chemeClr val="bg1"/>
                </a:solidFill>
                <a:cs typeface="Arial" panose="020B0604020202020204" pitchFamily="34" charset="0"/>
              </a:rPr>
              <a:t>※()</a:t>
            </a:r>
            <a:r>
              <a:rPr lang="ja-JP" altLang="en-US" sz="2000">
                <a:solidFill>
                  <a:schemeClr val="bg1"/>
                </a:solidFill>
                <a:cs typeface="Arial" panose="020B0604020202020204" pitchFamily="34" charset="0"/>
              </a:rPr>
              <a:t>内は開発環境</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68313"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79" name="Rectangle 3"/>
          <p:cNvSpPr>
            <a:spLocks noChangeArrowheads="1"/>
          </p:cNvSpPr>
          <p:nvPr/>
        </p:nvSpPr>
        <p:spPr bwMode="auto">
          <a:xfrm>
            <a:off x="539750"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0" name="Rectangle 4"/>
          <p:cNvSpPr>
            <a:spLocks noChangeArrowheads="1"/>
          </p:cNvSpPr>
          <p:nvPr/>
        </p:nvSpPr>
        <p:spPr bwMode="auto">
          <a:xfrm>
            <a:off x="61118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1" name="Rectangle 5"/>
          <p:cNvSpPr>
            <a:spLocks noChangeArrowheads="1"/>
          </p:cNvSpPr>
          <p:nvPr/>
        </p:nvSpPr>
        <p:spPr bwMode="auto">
          <a:xfrm>
            <a:off x="61118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2" name="Rectangle 6"/>
          <p:cNvSpPr>
            <a:spLocks noChangeArrowheads="1"/>
          </p:cNvSpPr>
          <p:nvPr/>
        </p:nvSpPr>
        <p:spPr bwMode="auto">
          <a:xfrm>
            <a:off x="61118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3" name="Rectangle 7"/>
          <p:cNvSpPr>
            <a:spLocks noChangeArrowheads="1"/>
          </p:cNvSpPr>
          <p:nvPr/>
        </p:nvSpPr>
        <p:spPr bwMode="auto">
          <a:xfrm>
            <a:off x="61118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4" name="Rectangle 8"/>
          <p:cNvSpPr>
            <a:spLocks noChangeArrowheads="1"/>
          </p:cNvSpPr>
          <p:nvPr/>
        </p:nvSpPr>
        <p:spPr bwMode="auto">
          <a:xfrm>
            <a:off x="9001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5" name="Rectangle 9"/>
          <p:cNvSpPr>
            <a:spLocks noChangeArrowheads="1"/>
          </p:cNvSpPr>
          <p:nvPr/>
        </p:nvSpPr>
        <p:spPr bwMode="auto">
          <a:xfrm>
            <a:off x="9001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6" name="Rectangle 10"/>
          <p:cNvSpPr>
            <a:spLocks noChangeArrowheads="1"/>
          </p:cNvSpPr>
          <p:nvPr/>
        </p:nvSpPr>
        <p:spPr bwMode="auto">
          <a:xfrm>
            <a:off x="9001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7" name="Rectangle 11"/>
          <p:cNvSpPr>
            <a:spLocks noChangeArrowheads="1"/>
          </p:cNvSpPr>
          <p:nvPr/>
        </p:nvSpPr>
        <p:spPr bwMode="auto">
          <a:xfrm>
            <a:off x="9001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88" name="Rectangle 12"/>
          <p:cNvSpPr>
            <a:spLocks noChangeArrowheads="1"/>
          </p:cNvSpPr>
          <p:nvPr/>
        </p:nvSpPr>
        <p:spPr bwMode="auto">
          <a:xfrm>
            <a:off x="611188"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589" name="Rectangle 13"/>
          <p:cNvSpPr>
            <a:spLocks noChangeArrowheads="1"/>
          </p:cNvSpPr>
          <p:nvPr/>
        </p:nvSpPr>
        <p:spPr bwMode="auto">
          <a:xfrm>
            <a:off x="1260475"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0" name="Rectangle 14"/>
          <p:cNvSpPr>
            <a:spLocks noChangeArrowheads="1"/>
          </p:cNvSpPr>
          <p:nvPr/>
        </p:nvSpPr>
        <p:spPr bwMode="auto">
          <a:xfrm>
            <a:off x="13319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1" name="Rectangle 15"/>
          <p:cNvSpPr>
            <a:spLocks noChangeArrowheads="1"/>
          </p:cNvSpPr>
          <p:nvPr/>
        </p:nvSpPr>
        <p:spPr bwMode="auto">
          <a:xfrm>
            <a:off x="13319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2" name="Rectangle 16"/>
          <p:cNvSpPr>
            <a:spLocks noChangeArrowheads="1"/>
          </p:cNvSpPr>
          <p:nvPr/>
        </p:nvSpPr>
        <p:spPr bwMode="auto">
          <a:xfrm>
            <a:off x="13319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3" name="Rectangle 17"/>
          <p:cNvSpPr>
            <a:spLocks noChangeArrowheads="1"/>
          </p:cNvSpPr>
          <p:nvPr/>
        </p:nvSpPr>
        <p:spPr bwMode="auto">
          <a:xfrm>
            <a:off x="13319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4" name="Rectangle 18"/>
          <p:cNvSpPr>
            <a:spLocks noChangeArrowheads="1"/>
          </p:cNvSpPr>
          <p:nvPr/>
        </p:nvSpPr>
        <p:spPr bwMode="auto">
          <a:xfrm>
            <a:off x="16208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5" name="Rectangle 19"/>
          <p:cNvSpPr>
            <a:spLocks noChangeArrowheads="1"/>
          </p:cNvSpPr>
          <p:nvPr/>
        </p:nvSpPr>
        <p:spPr bwMode="auto">
          <a:xfrm>
            <a:off x="16208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6" name="Rectangle 20"/>
          <p:cNvSpPr>
            <a:spLocks noChangeArrowheads="1"/>
          </p:cNvSpPr>
          <p:nvPr/>
        </p:nvSpPr>
        <p:spPr bwMode="auto">
          <a:xfrm>
            <a:off x="16208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7" name="Rectangle 21"/>
          <p:cNvSpPr>
            <a:spLocks noChangeArrowheads="1"/>
          </p:cNvSpPr>
          <p:nvPr/>
        </p:nvSpPr>
        <p:spPr bwMode="auto">
          <a:xfrm>
            <a:off x="16208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98" name="Rectangle 22"/>
          <p:cNvSpPr>
            <a:spLocks noChangeArrowheads="1"/>
          </p:cNvSpPr>
          <p:nvPr/>
        </p:nvSpPr>
        <p:spPr bwMode="auto">
          <a:xfrm>
            <a:off x="1331913"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599" name="Text Box 23"/>
          <p:cNvSpPr txBox="1">
            <a:spLocks noChangeArrowheads="1"/>
          </p:cNvSpPr>
          <p:nvPr/>
        </p:nvSpPr>
        <p:spPr bwMode="auto">
          <a:xfrm>
            <a:off x="468313"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Thread Processors</a:t>
            </a:r>
          </a:p>
        </p:txBody>
      </p:sp>
      <p:sp>
        <p:nvSpPr>
          <p:cNvPr id="24600" name="Rectangle 24"/>
          <p:cNvSpPr>
            <a:spLocks noChangeArrowheads="1"/>
          </p:cNvSpPr>
          <p:nvPr/>
        </p:nvSpPr>
        <p:spPr bwMode="auto">
          <a:xfrm>
            <a:off x="2073275"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1" name="Rectangle 25"/>
          <p:cNvSpPr>
            <a:spLocks noChangeArrowheads="1"/>
          </p:cNvSpPr>
          <p:nvPr/>
        </p:nvSpPr>
        <p:spPr bwMode="auto">
          <a:xfrm>
            <a:off x="214471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2" name="Rectangle 26"/>
          <p:cNvSpPr>
            <a:spLocks noChangeArrowheads="1"/>
          </p:cNvSpPr>
          <p:nvPr/>
        </p:nvSpPr>
        <p:spPr bwMode="auto">
          <a:xfrm>
            <a:off x="22161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3" name="Rectangle 27"/>
          <p:cNvSpPr>
            <a:spLocks noChangeArrowheads="1"/>
          </p:cNvSpPr>
          <p:nvPr/>
        </p:nvSpPr>
        <p:spPr bwMode="auto">
          <a:xfrm>
            <a:off x="22161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4" name="Rectangle 28"/>
          <p:cNvSpPr>
            <a:spLocks noChangeArrowheads="1"/>
          </p:cNvSpPr>
          <p:nvPr/>
        </p:nvSpPr>
        <p:spPr bwMode="auto">
          <a:xfrm>
            <a:off x="22161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5" name="Rectangle 29"/>
          <p:cNvSpPr>
            <a:spLocks noChangeArrowheads="1"/>
          </p:cNvSpPr>
          <p:nvPr/>
        </p:nvSpPr>
        <p:spPr bwMode="auto">
          <a:xfrm>
            <a:off x="22161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6" name="Rectangle 30"/>
          <p:cNvSpPr>
            <a:spLocks noChangeArrowheads="1"/>
          </p:cNvSpPr>
          <p:nvPr/>
        </p:nvSpPr>
        <p:spPr bwMode="auto">
          <a:xfrm>
            <a:off x="25050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7" name="Rectangle 31"/>
          <p:cNvSpPr>
            <a:spLocks noChangeArrowheads="1"/>
          </p:cNvSpPr>
          <p:nvPr/>
        </p:nvSpPr>
        <p:spPr bwMode="auto">
          <a:xfrm>
            <a:off x="25050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8" name="Rectangle 32"/>
          <p:cNvSpPr>
            <a:spLocks noChangeArrowheads="1"/>
          </p:cNvSpPr>
          <p:nvPr/>
        </p:nvSpPr>
        <p:spPr bwMode="auto">
          <a:xfrm>
            <a:off x="25050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09" name="Rectangle 33"/>
          <p:cNvSpPr>
            <a:spLocks noChangeArrowheads="1"/>
          </p:cNvSpPr>
          <p:nvPr/>
        </p:nvSpPr>
        <p:spPr bwMode="auto">
          <a:xfrm>
            <a:off x="25050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0" name="Rectangle 34"/>
          <p:cNvSpPr>
            <a:spLocks noChangeArrowheads="1"/>
          </p:cNvSpPr>
          <p:nvPr/>
        </p:nvSpPr>
        <p:spPr bwMode="auto">
          <a:xfrm>
            <a:off x="221615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11" name="Rectangle 35"/>
          <p:cNvSpPr>
            <a:spLocks noChangeArrowheads="1"/>
          </p:cNvSpPr>
          <p:nvPr/>
        </p:nvSpPr>
        <p:spPr bwMode="auto">
          <a:xfrm>
            <a:off x="286543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2" name="Rectangle 36"/>
          <p:cNvSpPr>
            <a:spLocks noChangeArrowheads="1"/>
          </p:cNvSpPr>
          <p:nvPr/>
        </p:nvSpPr>
        <p:spPr bwMode="auto">
          <a:xfrm>
            <a:off x="29368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3" name="Rectangle 37"/>
          <p:cNvSpPr>
            <a:spLocks noChangeArrowheads="1"/>
          </p:cNvSpPr>
          <p:nvPr/>
        </p:nvSpPr>
        <p:spPr bwMode="auto">
          <a:xfrm>
            <a:off x="29368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4" name="Rectangle 38"/>
          <p:cNvSpPr>
            <a:spLocks noChangeArrowheads="1"/>
          </p:cNvSpPr>
          <p:nvPr/>
        </p:nvSpPr>
        <p:spPr bwMode="auto">
          <a:xfrm>
            <a:off x="29368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5" name="Rectangle 39"/>
          <p:cNvSpPr>
            <a:spLocks noChangeArrowheads="1"/>
          </p:cNvSpPr>
          <p:nvPr/>
        </p:nvSpPr>
        <p:spPr bwMode="auto">
          <a:xfrm>
            <a:off x="29368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6" name="Rectangle 40"/>
          <p:cNvSpPr>
            <a:spLocks noChangeArrowheads="1"/>
          </p:cNvSpPr>
          <p:nvPr/>
        </p:nvSpPr>
        <p:spPr bwMode="auto">
          <a:xfrm>
            <a:off x="32258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7" name="Rectangle 41"/>
          <p:cNvSpPr>
            <a:spLocks noChangeArrowheads="1"/>
          </p:cNvSpPr>
          <p:nvPr/>
        </p:nvSpPr>
        <p:spPr bwMode="auto">
          <a:xfrm>
            <a:off x="32258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8" name="Rectangle 42"/>
          <p:cNvSpPr>
            <a:spLocks noChangeArrowheads="1"/>
          </p:cNvSpPr>
          <p:nvPr/>
        </p:nvSpPr>
        <p:spPr bwMode="auto">
          <a:xfrm>
            <a:off x="32258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19" name="Rectangle 43"/>
          <p:cNvSpPr>
            <a:spLocks noChangeArrowheads="1"/>
          </p:cNvSpPr>
          <p:nvPr/>
        </p:nvSpPr>
        <p:spPr bwMode="auto">
          <a:xfrm>
            <a:off x="32258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0" name="Rectangle 44"/>
          <p:cNvSpPr>
            <a:spLocks noChangeArrowheads="1"/>
          </p:cNvSpPr>
          <p:nvPr/>
        </p:nvSpPr>
        <p:spPr bwMode="auto">
          <a:xfrm>
            <a:off x="293687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21" name="Text Box 45"/>
          <p:cNvSpPr txBox="1">
            <a:spLocks noChangeArrowheads="1"/>
          </p:cNvSpPr>
          <p:nvPr/>
        </p:nvSpPr>
        <p:spPr bwMode="auto">
          <a:xfrm>
            <a:off x="2073275"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Thread Processors</a:t>
            </a:r>
          </a:p>
        </p:txBody>
      </p:sp>
      <p:sp>
        <p:nvSpPr>
          <p:cNvPr id="24622" name="Rectangle 46"/>
          <p:cNvSpPr>
            <a:spLocks noChangeArrowheads="1"/>
          </p:cNvSpPr>
          <p:nvPr/>
        </p:nvSpPr>
        <p:spPr bwMode="auto">
          <a:xfrm>
            <a:off x="3678238"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3" name="Rectangle 47"/>
          <p:cNvSpPr>
            <a:spLocks noChangeArrowheads="1"/>
          </p:cNvSpPr>
          <p:nvPr/>
        </p:nvSpPr>
        <p:spPr bwMode="auto">
          <a:xfrm>
            <a:off x="3749675"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4" name="Rectangle 48"/>
          <p:cNvSpPr>
            <a:spLocks noChangeArrowheads="1"/>
          </p:cNvSpPr>
          <p:nvPr/>
        </p:nvSpPr>
        <p:spPr bwMode="auto">
          <a:xfrm>
            <a:off x="382111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5" name="Rectangle 49"/>
          <p:cNvSpPr>
            <a:spLocks noChangeArrowheads="1"/>
          </p:cNvSpPr>
          <p:nvPr/>
        </p:nvSpPr>
        <p:spPr bwMode="auto">
          <a:xfrm>
            <a:off x="382111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6" name="Rectangle 50"/>
          <p:cNvSpPr>
            <a:spLocks noChangeArrowheads="1"/>
          </p:cNvSpPr>
          <p:nvPr/>
        </p:nvSpPr>
        <p:spPr bwMode="auto">
          <a:xfrm>
            <a:off x="382111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7" name="Rectangle 51"/>
          <p:cNvSpPr>
            <a:spLocks noChangeArrowheads="1"/>
          </p:cNvSpPr>
          <p:nvPr/>
        </p:nvSpPr>
        <p:spPr bwMode="auto">
          <a:xfrm>
            <a:off x="382111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8" name="Rectangle 52"/>
          <p:cNvSpPr>
            <a:spLocks noChangeArrowheads="1"/>
          </p:cNvSpPr>
          <p:nvPr/>
        </p:nvSpPr>
        <p:spPr bwMode="auto">
          <a:xfrm>
            <a:off x="41100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29" name="Rectangle 53"/>
          <p:cNvSpPr>
            <a:spLocks noChangeArrowheads="1"/>
          </p:cNvSpPr>
          <p:nvPr/>
        </p:nvSpPr>
        <p:spPr bwMode="auto">
          <a:xfrm>
            <a:off x="41100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0" name="Rectangle 54"/>
          <p:cNvSpPr>
            <a:spLocks noChangeArrowheads="1"/>
          </p:cNvSpPr>
          <p:nvPr/>
        </p:nvSpPr>
        <p:spPr bwMode="auto">
          <a:xfrm>
            <a:off x="41100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1" name="Rectangle 55"/>
          <p:cNvSpPr>
            <a:spLocks noChangeArrowheads="1"/>
          </p:cNvSpPr>
          <p:nvPr/>
        </p:nvSpPr>
        <p:spPr bwMode="auto">
          <a:xfrm>
            <a:off x="41100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2" name="Rectangle 56"/>
          <p:cNvSpPr>
            <a:spLocks noChangeArrowheads="1"/>
          </p:cNvSpPr>
          <p:nvPr/>
        </p:nvSpPr>
        <p:spPr bwMode="auto">
          <a:xfrm>
            <a:off x="3821113"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33" name="Rectangle 57"/>
          <p:cNvSpPr>
            <a:spLocks noChangeArrowheads="1"/>
          </p:cNvSpPr>
          <p:nvPr/>
        </p:nvSpPr>
        <p:spPr bwMode="auto">
          <a:xfrm>
            <a:off x="4470400"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4" name="Rectangle 58"/>
          <p:cNvSpPr>
            <a:spLocks noChangeArrowheads="1"/>
          </p:cNvSpPr>
          <p:nvPr/>
        </p:nvSpPr>
        <p:spPr bwMode="auto">
          <a:xfrm>
            <a:off x="4541838"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5" name="Rectangle 59"/>
          <p:cNvSpPr>
            <a:spLocks noChangeArrowheads="1"/>
          </p:cNvSpPr>
          <p:nvPr/>
        </p:nvSpPr>
        <p:spPr bwMode="auto">
          <a:xfrm>
            <a:off x="4541838"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6" name="Rectangle 60"/>
          <p:cNvSpPr>
            <a:spLocks noChangeArrowheads="1"/>
          </p:cNvSpPr>
          <p:nvPr/>
        </p:nvSpPr>
        <p:spPr bwMode="auto">
          <a:xfrm>
            <a:off x="4541838"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7" name="Rectangle 61"/>
          <p:cNvSpPr>
            <a:spLocks noChangeArrowheads="1"/>
          </p:cNvSpPr>
          <p:nvPr/>
        </p:nvSpPr>
        <p:spPr bwMode="auto">
          <a:xfrm>
            <a:off x="4541838"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8" name="Rectangle 62"/>
          <p:cNvSpPr>
            <a:spLocks noChangeArrowheads="1"/>
          </p:cNvSpPr>
          <p:nvPr/>
        </p:nvSpPr>
        <p:spPr bwMode="auto">
          <a:xfrm>
            <a:off x="4830763"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39" name="Rectangle 63"/>
          <p:cNvSpPr>
            <a:spLocks noChangeArrowheads="1"/>
          </p:cNvSpPr>
          <p:nvPr/>
        </p:nvSpPr>
        <p:spPr bwMode="auto">
          <a:xfrm>
            <a:off x="4830763"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0" name="Rectangle 64"/>
          <p:cNvSpPr>
            <a:spLocks noChangeArrowheads="1"/>
          </p:cNvSpPr>
          <p:nvPr/>
        </p:nvSpPr>
        <p:spPr bwMode="auto">
          <a:xfrm>
            <a:off x="4830763"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1" name="Rectangle 65"/>
          <p:cNvSpPr>
            <a:spLocks noChangeArrowheads="1"/>
          </p:cNvSpPr>
          <p:nvPr/>
        </p:nvSpPr>
        <p:spPr bwMode="auto">
          <a:xfrm>
            <a:off x="4830763"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2" name="Rectangle 66"/>
          <p:cNvSpPr>
            <a:spLocks noChangeArrowheads="1"/>
          </p:cNvSpPr>
          <p:nvPr/>
        </p:nvSpPr>
        <p:spPr bwMode="auto">
          <a:xfrm>
            <a:off x="4541838"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43" name="Text Box 67"/>
          <p:cNvSpPr txBox="1">
            <a:spLocks noChangeArrowheads="1"/>
          </p:cNvSpPr>
          <p:nvPr/>
        </p:nvSpPr>
        <p:spPr bwMode="auto">
          <a:xfrm>
            <a:off x="3678238"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Thread Processors</a:t>
            </a:r>
          </a:p>
        </p:txBody>
      </p:sp>
      <p:sp>
        <p:nvSpPr>
          <p:cNvPr id="24644" name="Rectangle 68"/>
          <p:cNvSpPr>
            <a:spLocks noChangeArrowheads="1"/>
          </p:cNvSpPr>
          <p:nvPr/>
        </p:nvSpPr>
        <p:spPr bwMode="auto">
          <a:xfrm>
            <a:off x="5283200"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5" name="Rectangle 69"/>
          <p:cNvSpPr>
            <a:spLocks noChangeArrowheads="1"/>
          </p:cNvSpPr>
          <p:nvPr/>
        </p:nvSpPr>
        <p:spPr bwMode="auto">
          <a:xfrm>
            <a:off x="535463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6" name="Rectangle 70"/>
          <p:cNvSpPr>
            <a:spLocks noChangeArrowheads="1"/>
          </p:cNvSpPr>
          <p:nvPr/>
        </p:nvSpPr>
        <p:spPr bwMode="auto">
          <a:xfrm>
            <a:off x="54260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7" name="Rectangle 71"/>
          <p:cNvSpPr>
            <a:spLocks noChangeArrowheads="1"/>
          </p:cNvSpPr>
          <p:nvPr/>
        </p:nvSpPr>
        <p:spPr bwMode="auto">
          <a:xfrm>
            <a:off x="54260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8" name="Rectangle 72"/>
          <p:cNvSpPr>
            <a:spLocks noChangeArrowheads="1"/>
          </p:cNvSpPr>
          <p:nvPr/>
        </p:nvSpPr>
        <p:spPr bwMode="auto">
          <a:xfrm>
            <a:off x="54260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49" name="Rectangle 73"/>
          <p:cNvSpPr>
            <a:spLocks noChangeArrowheads="1"/>
          </p:cNvSpPr>
          <p:nvPr/>
        </p:nvSpPr>
        <p:spPr bwMode="auto">
          <a:xfrm>
            <a:off x="54260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0" name="Rectangle 74"/>
          <p:cNvSpPr>
            <a:spLocks noChangeArrowheads="1"/>
          </p:cNvSpPr>
          <p:nvPr/>
        </p:nvSpPr>
        <p:spPr bwMode="auto">
          <a:xfrm>
            <a:off x="57150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1" name="Rectangle 75"/>
          <p:cNvSpPr>
            <a:spLocks noChangeArrowheads="1"/>
          </p:cNvSpPr>
          <p:nvPr/>
        </p:nvSpPr>
        <p:spPr bwMode="auto">
          <a:xfrm>
            <a:off x="57150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2" name="Rectangle 76"/>
          <p:cNvSpPr>
            <a:spLocks noChangeArrowheads="1"/>
          </p:cNvSpPr>
          <p:nvPr/>
        </p:nvSpPr>
        <p:spPr bwMode="auto">
          <a:xfrm>
            <a:off x="57150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3" name="Rectangle 77"/>
          <p:cNvSpPr>
            <a:spLocks noChangeArrowheads="1"/>
          </p:cNvSpPr>
          <p:nvPr/>
        </p:nvSpPr>
        <p:spPr bwMode="auto">
          <a:xfrm>
            <a:off x="57150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4" name="Rectangle 78"/>
          <p:cNvSpPr>
            <a:spLocks noChangeArrowheads="1"/>
          </p:cNvSpPr>
          <p:nvPr/>
        </p:nvSpPr>
        <p:spPr bwMode="auto">
          <a:xfrm>
            <a:off x="542607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55" name="Rectangle 79"/>
          <p:cNvSpPr>
            <a:spLocks noChangeArrowheads="1"/>
          </p:cNvSpPr>
          <p:nvPr/>
        </p:nvSpPr>
        <p:spPr bwMode="auto">
          <a:xfrm>
            <a:off x="607536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6" name="Rectangle 80"/>
          <p:cNvSpPr>
            <a:spLocks noChangeArrowheads="1"/>
          </p:cNvSpPr>
          <p:nvPr/>
        </p:nvSpPr>
        <p:spPr bwMode="auto">
          <a:xfrm>
            <a:off x="614680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7" name="Rectangle 81"/>
          <p:cNvSpPr>
            <a:spLocks noChangeArrowheads="1"/>
          </p:cNvSpPr>
          <p:nvPr/>
        </p:nvSpPr>
        <p:spPr bwMode="auto">
          <a:xfrm>
            <a:off x="614680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8" name="Rectangle 82"/>
          <p:cNvSpPr>
            <a:spLocks noChangeArrowheads="1"/>
          </p:cNvSpPr>
          <p:nvPr/>
        </p:nvSpPr>
        <p:spPr bwMode="auto">
          <a:xfrm>
            <a:off x="614680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59" name="Rectangle 83"/>
          <p:cNvSpPr>
            <a:spLocks noChangeArrowheads="1"/>
          </p:cNvSpPr>
          <p:nvPr/>
        </p:nvSpPr>
        <p:spPr bwMode="auto">
          <a:xfrm>
            <a:off x="614680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0" name="Rectangle 84"/>
          <p:cNvSpPr>
            <a:spLocks noChangeArrowheads="1"/>
          </p:cNvSpPr>
          <p:nvPr/>
        </p:nvSpPr>
        <p:spPr bwMode="auto">
          <a:xfrm>
            <a:off x="643572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1" name="Rectangle 85"/>
          <p:cNvSpPr>
            <a:spLocks noChangeArrowheads="1"/>
          </p:cNvSpPr>
          <p:nvPr/>
        </p:nvSpPr>
        <p:spPr bwMode="auto">
          <a:xfrm>
            <a:off x="643572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2" name="Rectangle 86"/>
          <p:cNvSpPr>
            <a:spLocks noChangeArrowheads="1"/>
          </p:cNvSpPr>
          <p:nvPr/>
        </p:nvSpPr>
        <p:spPr bwMode="auto">
          <a:xfrm>
            <a:off x="643572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3" name="Rectangle 87"/>
          <p:cNvSpPr>
            <a:spLocks noChangeArrowheads="1"/>
          </p:cNvSpPr>
          <p:nvPr/>
        </p:nvSpPr>
        <p:spPr bwMode="auto">
          <a:xfrm>
            <a:off x="643572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4" name="Rectangle 88"/>
          <p:cNvSpPr>
            <a:spLocks noChangeArrowheads="1"/>
          </p:cNvSpPr>
          <p:nvPr/>
        </p:nvSpPr>
        <p:spPr bwMode="auto">
          <a:xfrm>
            <a:off x="614680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65" name="Text Box 89"/>
          <p:cNvSpPr txBox="1">
            <a:spLocks noChangeArrowheads="1"/>
          </p:cNvSpPr>
          <p:nvPr/>
        </p:nvSpPr>
        <p:spPr bwMode="auto">
          <a:xfrm>
            <a:off x="5283200"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Thread Processors</a:t>
            </a:r>
          </a:p>
        </p:txBody>
      </p:sp>
      <p:sp>
        <p:nvSpPr>
          <p:cNvPr id="24666" name="Rectangle 90"/>
          <p:cNvSpPr>
            <a:spLocks noChangeArrowheads="1"/>
          </p:cNvSpPr>
          <p:nvPr/>
        </p:nvSpPr>
        <p:spPr bwMode="auto">
          <a:xfrm>
            <a:off x="7258050" y="2708275"/>
            <a:ext cx="1511300" cy="237648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7" name="Rectangle 91"/>
          <p:cNvSpPr>
            <a:spLocks noChangeArrowheads="1"/>
          </p:cNvSpPr>
          <p:nvPr/>
        </p:nvSpPr>
        <p:spPr bwMode="auto">
          <a:xfrm>
            <a:off x="7329488"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8" name="Rectangle 92"/>
          <p:cNvSpPr>
            <a:spLocks noChangeArrowheads="1"/>
          </p:cNvSpPr>
          <p:nvPr/>
        </p:nvSpPr>
        <p:spPr bwMode="auto">
          <a:xfrm>
            <a:off x="740092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69" name="Rectangle 93"/>
          <p:cNvSpPr>
            <a:spLocks noChangeArrowheads="1"/>
          </p:cNvSpPr>
          <p:nvPr/>
        </p:nvSpPr>
        <p:spPr bwMode="auto">
          <a:xfrm>
            <a:off x="740092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0" name="Rectangle 94"/>
          <p:cNvSpPr>
            <a:spLocks noChangeArrowheads="1"/>
          </p:cNvSpPr>
          <p:nvPr/>
        </p:nvSpPr>
        <p:spPr bwMode="auto">
          <a:xfrm>
            <a:off x="740092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1" name="Rectangle 95"/>
          <p:cNvSpPr>
            <a:spLocks noChangeArrowheads="1"/>
          </p:cNvSpPr>
          <p:nvPr/>
        </p:nvSpPr>
        <p:spPr bwMode="auto">
          <a:xfrm>
            <a:off x="740092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2" name="Rectangle 96"/>
          <p:cNvSpPr>
            <a:spLocks noChangeArrowheads="1"/>
          </p:cNvSpPr>
          <p:nvPr/>
        </p:nvSpPr>
        <p:spPr bwMode="auto">
          <a:xfrm>
            <a:off x="76898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3" name="Rectangle 97"/>
          <p:cNvSpPr>
            <a:spLocks noChangeArrowheads="1"/>
          </p:cNvSpPr>
          <p:nvPr/>
        </p:nvSpPr>
        <p:spPr bwMode="auto">
          <a:xfrm>
            <a:off x="76898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4" name="Rectangle 98"/>
          <p:cNvSpPr>
            <a:spLocks noChangeArrowheads="1"/>
          </p:cNvSpPr>
          <p:nvPr/>
        </p:nvSpPr>
        <p:spPr bwMode="auto">
          <a:xfrm>
            <a:off x="76898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5" name="Rectangle 99"/>
          <p:cNvSpPr>
            <a:spLocks noChangeArrowheads="1"/>
          </p:cNvSpPr>
          <p:nvPr/>
        </p:nvSpPr>
        <p:spPr bwMode="auto">
          <a:xfrm>
            <a:off x="76898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6" name="Rectangle 100"/>
          <p:cNvSpPr>
            <a:spLocks noChangeArrowheads="1"/>
          </p:cNvSpPr>
          <p:nvPr/>
        </p:nvSpPr>
        <p:spPr bwMode="auto">
          <a:xfrm>
            <a:off x="7400925"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77" name="Rectangle 101"/>
          <p:cNvSpPr>
            <a:spLocks noChangeArrowheads="1"/>
          </p:cNvSpPr>
          <p:nvPr/>
        </p:nvSpPr>
        <p:spPr bwMode="auto">
          <a:xfrm>
            <a:off x="8050213" y="3068638"/>
            <a:ext cx="647700" cy="1873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8" name="Rectangle 102"/>
          <p:cNvSpPr>
            <a:spLocks noChangeArrowheads="1"/>
          </p:cNvSpPr>
          <p:nvPr/>
        </p:nvSpPr>
        <p:spPr bwMode="auto">
          <a:xfrm>
            <a:off x="8121650"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79" name="Rectangle 103"/>
          <p:cNvSpPr>
            <a:spLocks noChangeArrowheads="1"/>
          </p:cNvSpPr>
          <p:nvPr/>
        </p:nvSpPr>
        <p:spPr bwMode="auto">
          <a:xfrm>
            <a:off x="8121650"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0" name="Rectangle 104"/>
          <p:cNvSpPr>
            <a:spLocks noChangeArrowheads="1"/>
          </p:cNvSpPr>
          <p:nvPr/>
        </p:nvSpPr>
        <p:spPr bwMode="auto">
          <a:xfrm>
            <a:off x="8121650"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1" name="Rectangle 105"/>
          <p:cNvSpPr>
            <a:spLocks noChangeArrowheads="1"/>
          </p:cNvSpPr>
          <p:nvPr/>
        </p:nvSpPr>
        <p:spPr bwMode="auto">
          <a:xfrm>
            <a:off x="8121650"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2" name="Rectangle 106"/>
          <p:cNvSpPr>
            <a:spLocks noChangeArrowheads="1"/>
          </p:cNvSpPr>
          <p:nvPr/>
        </p:nvSpPr>
        <p:spPr bwMode="auto">
          <a:xfrm>
            <a:off x="8410575" y="3213100"/>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3" name="Rectangle 107"/>
          <p:cNvSpPr>
            <a:spLocks noChangeArrowheads="1"/>
          </p:cNvSpPr>
          <p:nvPr/>
        </p:nvSpPr>
        <p:spPr bwMode="auto">
          <a:xfrm>
            <a:off x="8410575" y="3500438"/>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4" name="Rectangle 108"/>
          <p:cNvSpPr>
            <a:spLocks noChangeArrowheads="1"/>
          </p:cNvSpPr>
          <p:nvPr/>
        </p:nvSpPr>
        <p:spPr bwMode="auto">
          <a:xfrm>
            <a:off x="8410575" y="3787775"/>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5" name="Rectangle 109"/>
          <p:cNvSpPr>
            <a:spLocks noChangeArrowheads="1"/>
          </p:cNvSpPr>
          <p:nvPr/>
        </p:nvSpPr>
        <p:spPr bwMode="auto">
          <a:xfrm>
            <a:off x="8410575" y="4075113"/>
            <a:ext cx="215900" cy="215900"/>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86" name="Rectangle 110"/>
          <p:cNvSpPr>
            <a:spLocks noChangeArrowheads="1"/>
          </p:cNvSpPr>
          <p:nvPr/>
        </p:nvSpPr>
        <p:spPr bwMode="auto">
          <a:xfrm>
            <a:off x="8121650" y="4365625"/>
            <a:ext cx="504825" cy="4318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a:t>PBSM</a:t>
            </a:r>
          </a:p>
        </p:txBody>
      </p:sp>
      <p:sp>
        <p:nvSpPr>
          <p:cNvPr id="24687" name="Text Box 111"/>
          <p:cNvSpPr txBox="1">
            <a:spLocks noChangeArrowheads="1"/>
          </p:cNvSpPr>
          <p:nvPr/>
        </p:nvSpPr>
        <p:spPr bwMode="auto">
          <a:xfrm>
            <a:off x="7258050" y="2755900"/>
            <a:ext cx="1562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Thread Processors</a:t>
            </a:r>
          </a:p>
        </p:txBody>
      </p:sp>
      <p:sp>
        <p:nvSpPr>
          <p:cNvPr id="24688" name="Text Box 112"/>
          <p:cNvSpPr txBox="1">
            <a:spLocks noChangeArrowheads="1"/>
          </p:cNvSpPr>
          <p:nvPr/>
        </p:nvSpPr>
        <p:spPr bwMode="auto">
          <a:xfrm>
            <a:off x="6784975" y="39512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a:t>…</a:t>
            </a:r>
          </a:p>
        </p:txBody>
      </p:sp>
      <p:sp>
        <p:nvSpPr>
          <p:cNvPr id="24689" name="Rectangle 113"/>
          <p:cNvSpPr>
            <a:spLocks noChangeArrowheads="1"/>
          </p:cNvSpPr>
          <p:nvPr/>
        </p:nvSpPr>
        <p:spPr bwMode="auto">
          <a:xfrm>
            <a:off x="2195513" y="1989138"/>
            <a:ext cx="4464050" cy="4318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Thread Execution Manager</a:t>
            </a:r>
          </a:p>
        </p:txBody>
      </p:sp>
      <p:sp>
        <p:nvSpPr>
          <p:cNvPr id="24690" name="Rectangle 114"/>
          <p:cNvSpPr>
            <a:spLocks noChangeArrowheads="1"/>
          </p:cNvSpPr>
          <p:nvPr/>
        </p:nvSpPr>
        <p:spPr bwMode="auto">
          <a:xfrm>
            <a:off x="2916238" y="134143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Input Assembler</a:t>
            </a:r>
          </a:p>
        </p:txBody>
      </p:sp>
      <p:sp>
        <p:nvSpPr>
          <p:cNvPr id="24691" name="Rectangle 115"/>
          <p:cNvSpPr>
            <a:spLocks noChangeArrowheads="1"/>
          </p:cNvSpPr>
          <p:nvPr/>
        </p:nvSpPr>
        <p:spPr bwMode="auto">
          <a:xfrm>
            <a:off x="2195513" y="693738"/>
            <a:ext cx="4464050" cy="431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Host</a:t>
            </a:r>
          </a:p>
        </p:txBody>
      </p:sp>
      <p:sp>
        <p:nvSpPr>
          <p:cNvPr id="24692" name="Rectangle 116"/>
          <p:cNvSpPr>
            <a:spLocks noChangeArrowheads="1"/>
          </p:cNvSpPr>
          <p:nvPr/>
        </p:nvSpPr>
        <p:spPr bwMode="auto">
          <a:xfrm>
            <a:off x="2843213" y="558958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Load/Store</a:t>
            </a:r>
          </a:p>
        </p:txBody>
      </p:sp>
      <p:sp>
        <p:nvSpPr>
          <p:cNvPr id="24693" name="Rectangle 117"/>
          <p:cNvSpPr>
            <a:spLocks noChangeArrowheads="1"/>
          </p:cNvSpPr>
          <p:nvPr/>
        </p:nvSpPr>
        <p:spPr bwMode="auto">
          <a:xfrm>
            <a:off x="2843213" y="6237288"/>
            <a:ext cx="3024187" cy="4318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Global Memory</a:t>
            </a:r>
          </a:p>
        </p:txBody>
      </p:sp>
      <p:sp>
        <p:nvSpPr>
          <p:cNvPr id="24694" name="Line 118"/>
          <p:cNvSpPr>
            <a:spLocks noChangeShapeType="1"/>
          </p:cNvSpPr>
          <p:nvPr/>
        </p:nvSpPr>
        <p:spPr bwMode="auto">
          <a:xfrm flipV="1">
            <a:off x="125888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95" name="Line 119"/>
          <p:cNvSpPr>
            <a:spLocks noChangeShapeType="1"/>
          </p:cNvSpPr>
          <p:nvPr/>
        </p:nvSpPr>
        <p:spPr bwMode="auto">
          <a:xfrm flipV="1">
            <a:off x="2843213"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96" name="Line 120"/>
          <p:cNvSpPr>
            <a:spLocks noChangeShapeType="1"/>
          </p:cNvSpPr>
          <p:nvPr/>
        </p:nvSpPr>
        <p:spPr bwMode="auto">
          <a:xfrm flipV="1">
            <a:off x="442753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97" name="Line 121"/>
          <p:cNvSpPr>
            <a:spLocks noChangeShapeType="1"/>
          </p:cNvSpPr>
          <p:nvPr/>
        </p:nvSpPr>
        <p:spPr bwMode="auto">
          <a:xfrm flipV="1">
            <a:off x="6011863"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98" name="Line 122"/>
          <p:cNvSpPr>
            <a:spLocks noChangeShapeType="1"/>
          </p:cNvSpPr>
          <p:nvPr/>
        </p:nvSpPr>
        <p:spPr bwMode="auto">
          <a:xfrm flipV="1">
            <a:off x="8027988" y="51577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699" name="Line 123"/>
          <p:cNvSpPr>
            <a:spLocks noChangeShapeType="1"/>
          </p:cNvSpPr>
          <p:nvPr/>
        </p:nvSpPr>
        <p:spPr bwMode="auto">
          <a:xfrm>
            <a:off x="1258888" y="5373688"/>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0" name="Line 124"/>
          <p:cNvSpPr>
            <a:spLocks noChangeShapeType="1"/>
          </p:cNvSpPr>
          <p:nvPr/>
        </p:nvSpPr>
        <p:spPr bwMode="auto">
          <a:xfrm flipV="1">
            <a:off x="4427538" y="53736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1" name="Line 125"/>
          <p:cNvSpPr>
            <a:spLocks noChangeShapeType="1"/>
          </p:cNvSpPr>
          <p:nvPr/>
        </p:nvSpPr>
        <p:spPr bwMode="auto">
          <a:xfrm flipV="1">
            <a:off x="4427538" y="6021388"/>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2" name="Line 126"/>
          <p:cNvSpPr>
            <a:spLocks noChangeShapeType="1"/>
          </p:cNvSpPr>
          <p:nvPr/>
        </p:nvSpPr>
        <p:spPr bwMode="auto">
          <a:xfrm>
            <a:off x="4356100" y="11255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3" name="Line 127"/>
          <p:cNvSpPr>
            <a:spLocks noChangeShapeType="1"/>
          </p:cNvSpPr>
          <p:nvPr/>
        </p:nvSpPr>
        <p:spPr bwMode="auto">
          <a:xfrm>
            <a:off x="4356100" y="17732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4" name="Line 128"/>
          <p:cNvSpPr>
            <a:spLocks noChangeShapeType="1"/>
          </p:cNvSpPr>
          <p:nvPr/>
        </p:nvSpPr>
        <p:spPr bwMode="auto">
          <a:xfrm>
            <a:off x="4356100" y="24209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5" name="Line 129"/>
          <p:cNvSpPr>
            <a:spLocks noChangeShapeType="1"/>
          </p:cNvSpPr>
          <p:nvPr/>
        </p:nvSpPr>
        <p:spPr bwMode="auto">
          <a:xfrm>
            <a:off x="125888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6" name="Line 130"/>
          <p:cNvSpPr>
            <a:spLocks noChangeShapeType="1"/>
          </p:cNvSpPr>
          <p:nvPr/>
        </p:nvSpPr>
        <p:spPr bwMode="auto">
          <a:xfrm>
            <a:off x="2843213"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7" name="Line 131"/>
          <p:cNvSpPr>
            <a:spLocks noChangeShapeType="1"/>
          </p:cNvSpPr>
          <p:nvPr/>
        </p:nvSpPr>
        <p:spPr bwMode="auto">
          <a:xfrm>
            <a:off x="442753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8" name="Line 132"/>
          <p:cNvSpPr>
            <a:spLocks noChangeShapeType="1"/>
          </p:cNvSpPr>
          <p:nvPr/>
        </p:nvSpPr>
        <p:spPr bwMode="auto">
          <a:xfrm>
            <a:off x="6011863"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09" name="Line 133"/>
          <p:cNvSpPr>
            <a:spLocks noChangeShapeType="1"/>
          </p:cNvSpPr>
          <p:nvPr/>
        </p:nvSpPr>
        <p:spPr bwMode="auto">
          <a:xfrm>
            <a:off x="8027988" y="2565400"/>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0" name="Line 134"/>
          <p:cNvSpPr>
            <a:spLocks noChangeShapeType="1"/>
          </p:cNvSpPr>
          <p:nvPr/>
        </p:nvSpPr>
        <p:spPr bwMode="auto">
          <a:xfrm>
            <a:off x="1258888" y="2565400"/>
            <a:ext cx="6769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1" name="Line 135"/>
          <p:cNvSpPr>
            <a:spLocks noChangeShapeType="1"/>
          </p:cNvSpPr>
          <p:nvPr/>
        </p:nvSpPr>
        <p:spPr bwMode="auto">
          <a:xfrm>
            <a:off x="16922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2" name="Line 136"/>
          <p:cNvSpPr>
            <a:spLocks noChangeShapeType="1"/>
          </p:cNvSpPr>
          <p:nvPr/>
        </p:nvSpPr>
        <p:spPr bwMode="auto">
          <a:xfrm>
            <a:off x="32035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3" name="Line 137"/>
          <p:cNvSpPr>
            <a:spLocks noChangeShapeType="1"/>
          </p:cNvSpPr>
          <p:nvPr/>
        </p:nvSpPr>
        <p:spPr bwMode="auto">
          <a:xfrm>
            <a:off x="4714875"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4" name="Line 138"/>
          <p:cNvSpPr>
            <a:spLocks noChangeShapeType="1"/>
          </p:cNvSpPr>
          <p:nvPr/>
        </p:nvSpPr>
        <p:spPr bwMode="auto">
          <a:xfrm>
            <a:off x="6242050"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5" name="Line 139"/>
          <p:cNvSpPr>
            <a:spLocks noChangeShapeType="1"/>
          </p:cNvSpPr>
          <p:nvPr/>
        </p:nvSpPr>
        <p:spPr bwMode="auto">
          <a:xfrm>
            <a:off x="8459788" y="508476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6" name="Line 140"/>
          <p:cNvSpPr>
            <a:spLocks noChangeShapeType="1"/>
          </p:cNvSpPr>
          <p:nvPr/>
        </p:nvSpPr>
        <p:spPr bwMode="auto">
          <a:xfrm>
            <a:off x="1692275" y="5300663"/>
            <a:ext cx="7272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7" name="Line 141"/>
          <p:cNvSpPr>
            <a:spLocks noChangeShapeType="1"/>
          </p:cNvSpPr>
          <p:nvPr/>
        </p:nvSpPr>
        <p:spPr bwMode="auto">
          <a:xfrm flipV="1">
            <a:off x="8964613" y="2276475"/>
            <a:ext cx="0" cy="3024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8" name="Line 142"/>
          <p:cNvSpPr>
            <a:spLocks noChangeShapeType="1"/>
          </p:cNvSpPr>
          <p:nvPr/>
        </p:nvSpPr>
        <p:spPr bwMode="auto">
          <a:xfrm flipH="1">
            <a:off x="6659563" y="2276475"/>
            <a:ext cx="2305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719" name="Text Box 143"/>
          <p:cNvSpPr txBox="1">
            <a:spLocks noChangeArrowheads="1"/>
          </p:cNvSpPr>
          <p:nvPr/>
        </p:nvSpPr>
        <p:spPr bwMode="auto">
          <a:xfrm>
            <a:off x="581025" y="476250"/>
            <a:ext cx="1238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GeForce</a:t>
            </a:r>
          </a:p>
          <a:p>
            <a:pPr eaLnBrk="1" hangingPunct="1"/>
            <a:r>
              <a:rPr lang="en-US" altLang="ja-JP" b="1"/>
              <a:t>GTX280</a:t>
            </a:r>
          </a:p>
          <a:p>
            <a:pPr eaLnBrk="1" hangingPunct="1"/>
            <a:r>
              <a:rPr lang="en-US" altLang="ja-JP" b="1"/>
              <a:t>240 cores</a:t>
            </a:r>
          </a:p>
        </p:txBody>
      </p:sp>
      <p:sp>
        <p:nvSpPr>
          <p:cNvPr id="2" name="角丸四角形吹き出し 1"/>
          <p:cNvSpPr/>
          <p:nvPr/>
        </p:nvSpPr>
        <p:spPr>
          <a:xfrm>
            <a:off x="6784975" y="260350"/>
            <a:ext cx="2179638" cy="16557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dirty="0"/>
              <a:t>GPU is not just a simple SIMD.</a:t>
            </a:r>
          </a:p>
          <a:p>
            <a:pPr algn="ctr" eaLnBrk="1" hangingPunct="1">
              <a:defRPr/>
            </a:pPr>
            <a:r>
              <a:rPr lang="en-US" altLang="ja-JP" dirty="0"/>
              <a:t>A mixture of SIMD/MIMD/Multithread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smtClean="0"/>
              <a:t>Contents</a:t>
            </a:r>
          </a:p>
        </p:txBody>
      </p:sp>
      <p:sp>
        <p:nvSpPr>
          <p:cNvPr id="5123"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ja-JP" smtClean="0"/>
              <a:t>Techniques on Parallel Processing</a:t>
            </a:r>
          </a:p>
          <a:p>
            <a:pPr lvl="1" eaLnBrk="1" hangingPunct="1"/>
            <a:r>
              <a:rPr lang="en-US" altLang="ja-JP" smtClean="0"/>
              <a:t>Parallel Architectures</a:t>
            </a:r>
          </a:p>
          <a:p>
            <a:pPr lvl="1" eaLnBrk="1" hangingPunct="1"/>
            <a:r>
              <a:rPr lang="en-US" altLang="ja-JP" smtClean="0"/>
              <a:t>Parallel Programming →</a:t>
            </a:r>
            <a:r>
              <a:rPr lang="ja-JP" altLang="en-US" smtClean="0"/>
              <a:t>　</a:t>
            </a:r>
            <a:r>
              <a:rPr lang="en-US" altLang="ja-JP" smtClean="0"/>
              <a:t>On real machines</a:t>
            </a:r>
          </a:p>
          <a:p>
            <a:pPr eaLnBrk="1" hangingPunct="1"/>
            <a:r>
              <a:rPr lang="en-US" altLang="ja-JP" smtClean="0"/>
              <a:t>Advanced uni-processor architecture</a:t>
            </a:r>
          </a:p>
          <a:p>
            <a:pPr lvl="1" eaLnBrk="1" hangingPunct="1">
              <a:buFont typeface="Wingdings" panose="05000000000000000000" pitchFamily="2" charset="2"/>
              <a:buNone/>
            </a:pPr>
            <a:r>
              <a:rPr lang="en-US" altLang="ja-JP" smtClean="0"/>
              <a:t>→</a:t>
            </a:r>
            <a:r>
              <a:rPr lang="ja-JP" altLang="en-US" smtClean="0"/>
              <a:t>　</a:t>
            </a:r>
            <a:r>
              <a:rPr lang="en-US" altLang="ja-JP" smtClean="0"/>
              <a:t>Special Course of Microprocessors </a:t>
            </a:r>
          </a:p>
          <a:p>
            <a:pPr lvl="1" eaLnBrk="1" hangingPunct="1">
              <a:buFont typeface="Wingdings" panose="05000000000000000000" pitchFamily="2" charset="2"/>
              <a:buNone/>
            </a:pPr>
            <a:r>
              <a:rPr lang="en-US" altLang="ja-JP" smtClean="0"/>
              <a:t>    (by Prof. Yamasaki, Fall term)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idx="4294967295"/>
          </p:nvPr>
        </p:nvSpPr>
        <p:spPr>
          <a:xfrm>
            <a:off x="457200" y="71438"/>
            <a:ext cx="8229600" cy="1143000"/>
          </a:xfrm>
        </p:spPr>
        <p:txBody>
          <a:bodyPr anchor="ctr"/>
          <a:lstStyle/>
          <a:p>
            <a:pPr eaLnBrk="1" hangingPunct="1"/>
            <a:r>
              <a:rPr lang="en-US" altLang="ja-JP" sz="3300" smtClean="0"/>
              <a:t>GPU(NVIDIA</a:t>
            </a:r>
            <a:r>
              <a:rPr lang="en-US" altLang="ja-JP" sz="3300" smtClean="0">
                <a:latin typeface="Arial" panose="020B0604020202020204" pitchFamily="34" charset="0"/>
              </a:rPr>
              <a:t>’</a:t>
            </a:r>
            <a:r>
              <a:rPr lang="en-US" altLang="ja-JP" sz="3300" smtClean="0"/>
              <a:t>s GTX580)</a:t>
            </a:r>
          </a:p>
        </p:txBody>
      </p:sp>
      <p:sp>
        <p:nvSpPr>
          <p:cNvPr id="25603" name="テキスト ボックス 7"/>
          <p:cNvSpPr txBox="1">
            <a:spLocks noChangeArrowheads="1"/>
          </p:cNvSpPr>
          <p:nvPr/>
        </p:nvSpPr>
        <p:spPr bwMode="auto">
          <a:xfrm>
            <a:off x="5092700" y="4926013"/>
            <a:ext cx="378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2000">
              <a:latin typeface="Calibri" panose="020F0502020204030204" pitchFamily="34" charset="0"/>
            </a:endParaRPr>
          </a:p>
          <a:p>
            <a:pPr eaLnBrk="1" hangingPunct="1"/>
            <a:r>
              <a:rPr lang="en-US" altLang="ja-JP" sz="2000" b="1">
                <a:solidFill>
                  <a:srgbClr val="0000FF"/>
                </a:solidFill>
                <a:latin typeface="Calibri" panose="020F0502020204030204" pitchFamily="34" charset="0"/>
              </a:rPr>
              <a:t>512 GPU cores ( 128 X 4 )</a:t>
            </a:r>
          </a:p>
          <a:p>
            <a:pPr eaLnBrk="1" hangingPunct="1"/>
            <a:r>
              <a:rPr lang="en-US" altLang="ja-JP" sz="2000" b="1">
                <a:solidFill>
                  <a:srgbClr val="0000FF"/>
                </a:solidFill>
                <a:latin typeface="Calibri" panose="020F0502020204030204" pitchFamily="34" charset="0"/>
              </a:rPr>
              <a:t>768 KB L2 cache</a:t>
            </a:r>
          </a:p>
          <a:p>
            <a:pPr eaLnBrk="1" hangingPunct="1"/>
            <a:r>
              <a:rPr lang="en-US" altLang="ja-JP" sz="2000">
                <a:latin typeface="Calibri" panose="020F0502020204030204" pitchFamily="34" charset="0"/>
              </a:rPr>
              <a:t>40nm CMOS    550 mm^2</a:t>
            </a:r>
          </a:p>
        </p:txBody>
      </p:sp>
      <p:grpSp>
        <p:nvGrpSpPr>
          <p:cNvPr id="25604" name="Group 23"/>
          <p:cNvGrpSpPr>
            <a:grpSpLocks/>
          </p:cNvGrpSpPr>
          <p:nvPr/>
        </p:nvGrpSpPr>
        <p:grpSpPr bwMode="auto">
          <a:xfrm>
            <a:off x="779463" y="1192213"/>
            <a:ext cx="5232400" cy="3965575"/>
            <a:chOff x="491" y="751"/>
            <a:chExt cx="2616" cy="2135"/>
          </a:xfrm>
        </p:grpSpPr>
        <p:pic>
          <p:nvPicPr>
            <p:cNvPr id="25605" name="図 4" descr="GTX5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 y="751"/>
              <a:ext cx="2616"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p:cNvSpPr/>
            <p:nvPr/>
          </p:nvSpPr>
          <p:spPr>
            <a:xfrm>
              <a:off x="718" y="1216"/>
              <a:ext cx="1044" cy="384"/>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128 Cores</a:t>
              </a:r>
            </a:p>
          </p:txBody>
        </p:sp>
        <p:sp>
          <p:nvSpPr>
            <p:cNvPr id="23" name="正方形/長方形 22"/>
            <p:cNvSpPr/>
            <p:nvPr/>
          </p:nvSpPr>
          <p:spPr>
            <a:xfrm>
              <a:off x="1874" y="1216"/>
              <a:ext cx="1044" cy="384"/>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128 Cores</a:t>
              </a:r>
            </a:p>
          </p:txBody>
        </p:sp>
        <p:sp>
          <p:nvSpPr>
            <p:cNvPr id="24" name="正方形/長方形 23"/>
            <p:cNvSpPr/>
            <p:nvPr/>
          </p:nvSpPr>
          <p:spPr>
            <a:xfrm>
              <a:off x="714" y="2212"/>
              <a:ext cx="1044" cy="385"/>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128 Cores</a:t>
              </a:r>
            </a:p>
          </p:txBody>
        </p:sp>
        <p:sp>
          <p:nvSpPr>
            <p:cNvPr id="25" name="正方形/長方形 24"/>
            <p:cNvSpPr/>
            <p:nvPr/>
          </p:nvSpPr>
          <p:spPr>
            <a:xfrm>
              <a:off x="1870" y="2212"/>
              <a:ext cx="1044" cy="385"/>
            </a:xfrm>
            <a:prstGeom prst="rect">
              <a:avLst/>
            </a:prstGeom>
            <a:solidFill>
              <a:srgbClr val="008000">
                <a:alpha val="41000"/>
              </a:srgb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128 Cores</a:t>
              </a:r>
            </a:p>
          </p:txBody>
        </p:sp>
        <p:sp>
          <p:nvSpPr>
            <p:cNvPr id="26" name="正方形/長方形 25"/>
            <p:cNvSpPr/>
            <p:nvPr/>
          </p:nvSpPr>
          <p:spPr>
            <a:xfrm>
              <a:off x="670" y="1792"/>
              <a:ext cx="2295" cy="208"/>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2800" smtClean="0">
                  <a:solidFill>
                    <a:srgbClr val="FFFFFF"/>
                  </a:solidFill>
                  <a:latin typeface="Calibri" panose="020F0502020204030204" pitchFamily="34" charset="0"/>
                </a:rPr>
                <a:t>L2 Cache</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ja-JP" smtClean="0"/>
              <a:t>The future of SIMD</a:t>
            </a:r>
          </a:p>
        </p:txBody>
      </p:sp>
      <p:sp>
        <p:nvSpPr>
          <p:cNvPr id="31747" name="Rectangle 3"/>
          <p:cNvSpPr>
            <a:spLocks noGrp="1" noChangeArrowheads="1"/>
          </p:cNvSpPr>
          <p:nvPr>
            <p:ph type="body" idx="1"/>
          </p:nvPr>
        </p:nvSpPr>
        <p:spPr/>
        <p:txBody>
          <a:bodyPr/>
          <a:lstStyle/>
          <a:p>
            <a:pPr eaLnBrk="1" hangingPunct="1">
              <a:lnSpc>
                <a:spcPct val="90000"/>
              </a:lnSpc>
            </a:pPr>
            <a:r>
              <a:rPr lang="en-US" altLang="ja-JP" dirty="0" smtClean="0"/>
              <a:t>Coarse grain </a:t>
            </a:r>
            <a:r>
              <a:rPr lang="en-US" altLang="ja-JP" dirty="0" err="1" smtClean="0"/>
              <a:t>SIMD</a:t>
            </a:r>
            <a:endParaRPr lang="en-US" altLang="ja-JP" dirty="0" smtClean="0"/>
          </a:p>
          <a:p>
            <a:pPr lvl="1" eaLnBrk="1" hangingPunct="1">
              <a:lnSpc>
                <a:spcPct val="90000"/>
              </a:lnSpc>
            </a:pPr>
            <a:r>
              <a:rPr lang="en-US" altLang="ja-JP" dirty="0" err="1" smtClean="0"/>
              <a:t>GPGPU</a:t>
            </a:r>
            <a:r>
              <a:rPr lang="en-US" altLang="ja-JP" dirty="0" smtClean="0"/>
              <a:t> became a main stream of accelerators.</a:t>
            </a:r>
          </a:p>
          <a:p>
            <a:pPr lvl="1" eaLnBrk="1" hangingPunct="1">
              <a:lnSpc>
                <a:spcPct val="90000"/>
              </a:lnSpc>
            </a:pPr>
            <a:r>
              <a:rPr lang="en-US" altLang="ja-JP" dirty="0" smtClean="0"/>
              <a:t>Other </a:t>
            </a:r>
            <a:r>
              <a:rPr lang="en-US" altLang="ja-JP" dirty="0" err="1" smtClean="0"/>
              <a:t>SIMD</a:t>
            </a:r>
            <a:r>
              <a:rPr lang="en-US" altLang="ja-JP" dirty="0" smtClean="0"/>
              <a:t> accelerators are hard to be survive.</a:t>
            </a:r>
          </a:p>
          <a:p>
            <a:pPr lvl="1" eaLnBrk="1" hangingPunct="1">
              <a:lnSpc>
                <a:spcPct val="90000"/>
              </a:lnSpc>
            </a:pPr>
            <a:r>
              <a:rPr lang="en-US" altLang="ja-JP" dirty="0" smtClean="0"/>
              <a:t>Multi-media instructions will have been used in the future.</a:t>
            </a:r>
          </a:p>
          <a:p>
            <a:pPr eaLnBrk="1" hangingPunct="1">
              <a:lnSpc>
                <a:spcPct val="90000"/>
              </a:lnSpc>
            </a:pPr>
            <a:r>
              <a:rPr lang="en-US" altLang="ja-JP" dirty="0" smtClean="0"/>
              <a:t>Fine grain </a:t>
            </a:r>
            <a:r>
              <a:rPr lang="en-US" altLang="ja-JP" dirty="0" err="1" smtClean="0"/>
              <a:t>SIMD</a:t>
            </a:r>
            <a:endParaRPr lang="en-US" altLang="ja-JP" dirty="0" smtClean="0"/>
          </a:p>
          <a:p>
            <a:pPr lvl="1" eaLnBrk="1" hangingPunct="1">
              <a:lnSpc>
                <a:spcPct val="90000"/>
              </a:lnSpc>
            </a:pPr>
            <a:r>
              <a:rPr lang="en-US" altLang="ja-JP" dirty="0" smtClean="0"/>
              <a:t>Advantageous to specific applications like image processing</a:t>
            </a:r>
          </a:p>
          <a:p>
            <a:pPr lvl="1" eaLnBrk="1" hangingPunct="1">
              <a:lnSpc>
                <a:spcPct val="90000"/>
              </a:lnSpc>
            </a:pPr>
            <a:r>
              <a:rPr lang="en-US" altLang="ja-JP" dirty="0" smtClean="0"/>
              <a:t>On-chip accelerator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ja-JP" smtClean="0"/>
              <a:t>MIMD</a:t>
            </a:r>
          </a:p>
        </p:txBody>
      </p:sp>
      <p:grpSp>
        <p:nvGrpSpPr>
          <p:cNvPr id="32771" name="Group 41"/>
          <p:cNvGrpSpPr>
            <a:grpSpLocks/>
          </p:cNvGrpSpPr>
          <p:nvPr/>
        </p:nvGrpSpPr>
        <p:grpSpPr bwMode="auto">
          <a:xfrm>
            <a:off x="2133600" y="3962400"/>
            <a:ext cx="609600" cy="1143000"/>
            <a:chOff x="1200" y="2784"/>
            <a:chExt cx="384" cy="720"/>
          </a:xfrm>
        </p:grpSpPr>
        <p:sp>
          <p:nvSpPr>
            <p:cNvPr id="32805" name="Rectangle 6"/>
            <p:cNvSpPr>
              <a:spLocks noChangeArrowheads="1"/>
            </p:cNvSpPr>
            <p:nvPr/>
          </p:nvSpPr>
          <p:spPr bwMode="auto">
            <a:xfrm>
              <a:off x="1200" y="3120"/>
              <a:ext cx="384" cy="38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806" name="Line 7"/>
            <p:cNvSpPr>
              <a:spLocks noChangeShapeType="1"/>
            </p:cNvSpPr>
            <p:nvPr/>
          </p:nvSpPr>
          <p:spPr bwMode="auto">
            <a:xfrm>
              <a:off x="1392" y="2784"/>
              <a:ext cx="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2772" name="Text Box 35"/>
          <p:cNvSpPr txBox="1">
            <a:spLocks noChangeArrowheads="1"/>
          </p:cNvSpPr>
          <p:nvPr/>
        </p:nvSpPr>
        <p:spPr bwMode="auto">
          <a:xfrm>
            <a:off x="1752600" y="2078038"/>
            <a:ext cx="148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Processors</a:t>
            </a:r>
          </a:p>
        </p:txBody>
      </p:sp>
      <p:sp>
        <p:nvSpPr>
          <p:cNvPr id="32773" name="Text Box 36"/>
          <p:cNvSpPr txBox="1">
            <a:spLocks noChangeArrowheads="1"/>
          </p:cNvSpPr>
          <p:nvPr/>
        </p:nvSpPr>
        <p:spPr bwMode="auto">
          <a:xfrm>
            <a:off x="3200400" y="5430838"/>
            <a:ext cx="4837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Memory modules (Instructions</a:t>
            </a:r>
            <a:r>
              <a:rPr lang="ja-JP" altLang="en-US" sz="2400">
                <a:latin typeface="Times New Roman" panose="02020603050405020304" pitchFamily="18" charset="0"/>
              </a:rPr>
              <a:t>・</a:t>
            </a:r>
            <a:r>
              <a:rPr lang="en-US" altLang="ja-JP" sz="2400">
                <a:latin typeface="Times New Roman" panose="02020603050405020304" pitchFamily="18" charset="0"/>
              </a:rPr>
              <a:t>Data</a:t>
            </a:r>
            <a:r>
              <a:rPr lang="ja-JP" altLang="en-US" sz="2400">
                <a:latin typeface="Times New Roman" panose="02020603050405020304" pitchFamily="18" charset="0"/>
              </a:rPr>
              <a:t>）</a:t>
            </a:r>
          </a:p>
        </p:txBody>
      </p:sp>
      <p:sp>
        <p:nvSpPr>
          <p:cNvPr id="32774" name="Text Box 37"/>
          <p:cNvSpPr txBox="1">
            <a:spLocks noChangeArrowheads="1"/>
          </p:cNvSpPr>
          <p:nvPr/>
        </p:nvSpPr>
        <p:spPr bwMode="auto">
          <a:xfrm>
            <a:off x="5181600" y="188913"/>
            <a:ext cx="42148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Tx/>
              <a:buChar char="•"/>
            </a:pPr>
            <a:r>
              <a:rPr lang="en-US" altLang="ja-JP" sz="2400">
                <a:latin typeface="Times New Roman" panose="02020603050405020304" pitchFamily="18" charset="0"/>
              </a:rPr>
              <a:t>Each processor executes individual instructions</a:t>
            </a:r>
          </a:p>
          <a:p>
            <a:pPr eaLnBrk="1" hangingPunct="1">
              <a:buFontTx/>
              <a:buChar char="•"/>
            </a:pPr>
            <a:r>
              <a:rPr lang="en-US" altLang="ja-JP" sz="2400">
                <a:latin typeface="Times New Roman" panose="02020603050405020304" pitchFamily="18" charset="0"/>
              </a:rPr>
              <a:t>Synchronization is required</a:t>
            </a:r>
          </a:p>
          <a:p>
            <a:pPr eaLnBrk="1" hangingPunct="1">
              <a:buFontTx/>
              <a:buChar char="•"/>
            </a:pPr>
            <a:r>
              <a:rPr lang="en-US" altLang="ja-JP" sz="2400">
                <a:latin typeface="Times New Roman" panose="02020603050405020304" pitchFamily="18" charset="0"/>
              </a:rPr>
              <a:t>High degree of flexibility</a:t>
            </a:r>
          </a:p>
          <a:p>
            <a:pPr eaLnBrk="1" hangingPunct="1">
              <a:buFontTx/>
              <a:buChar char="•"/>
            </a:pPr>
            <a:r>
              <a:rPr lang="en-US" altLang="ja-JP" sz="2400">
                <a:latin typeface="Times New Roman" panose="02020603050405020304" pitchFamily="18" charset="0"/>
              </a:rPr>
              <a:t>Various structures are possible</a:t>
            </a:r>
          </a:p>
          <a:p>
            <a:pPr eaLnBrk="1" hangingPunct="1"/>
            <a:endParaRPr lang="en-US" altLang="ja-JP" sz="2400">
              <a:latin typeface="Times New Roman" panose="02020603050405020304" pitchFamily="18" charset="0"/>
            </a:endParaRPr>
          </a:p>
        </p:txBody>
      </p:sp>
      <p:grpSp>
        <p:nvGrpSpPr>
          <p:cNvPr id="32775" name="Group 39"/>
          <p:cNvGrpSpPr>
            <a:grpSpLocks/>
          </p:cNvGrpSpPr>
          <p:nvPr/>
        </p:nvGrpSpPr>
        <p:grpSpPr bwMode="auto">
          <a:xfrm>
            <a:off x="2286000" y="2590800"/>
            <a:ext cx="533400" cy="762000"/>
            <a:chOff x="1344" y="1200"/>
            <a:chExt cx="336" cy="480"/>
          </a:xfrm>
        </p:grpSpPr>
        <p:sp>
          <p:nvSpPr>
            <p:cNvPr id="32803" name="Oval 3"/>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804" name="Line 38"/>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2776" name="Oval 40"/>
          <p:cNvSpPr>
            <a:spLocks noChangeArrowheads="1"/>
          </p:cNvSpPr>
          <p:nvPr/>
        </p:nvSpPr>
        <p:spPr bwMode="auto">
          <a:xfrm>
            <a:off x="1981200" y="3124200"/>
            <a:ext cx="5029200" cy="10668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latin typeface="Times New Roman" panose="02020603050405020304" pitchFamily="18" charset="0"/>
              </a:rPr>
              <a:t>Interconnection</a:t>
            </a:r>
          </a:p>
          <a:p>
            <a:pPr algn="ctr" eaLnBrk="1" hangingPunct="1"/>
            <a:r>
              <a:rPr lang="en-US" altLang="ja-JP" sz="2400">
                <a:latin typeface="Times New Roman" panose="02020603050405020304" pitchFamily="18" charset="0"/>
              </a:rPr>
              <a:t>networks</a:t>
            </a:r>
          </a:p>
        </p:txBody>
      </p:sp>
      <p:grpSp>
        <p:nvGrpSpPr>
          <p:cNvPr id="32777" name="Group 42"/>
          <p:cNvGrpSpPr>
            <a:grpSpLocks/>
          </p:cNvGrpSpPr>
          <p:nvPr/>
        </p:nvGrpSpPr>
        <p:grpSpPr bwMode="auto">
          <a:xfrm>
            <a:off x="3200400" y="4114800"/>
            <a:ext cx="609600" cy="1143000"/>
            <a:chOff x="1200" y="2784"/>
            <a:chExt cx="384" cy="720"/>
          </a:xfrm>
        </p:grpSpPr>
        <p:sp>
          <p:nvSpPr>
            <p:cNvPr id="32801" name="Rectangle 43"/>
            <p:cNvSpPr>
              <a:spLocks noChangeArrowheads="1"/>
            </p:cNvSpPr>
            <p:nvPr/>
          </p:nvSpPr>
          <p:spPr bwMode="auto">
            <a:xfrm>
              <a:off x="1200" y="3120"/>
              <a:ext cx="384" cy="38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802" name="Line 44"/>
            <p:cNvSpPr>
              <a:spLocks noChangeShapeType="1"/>
            </p:cNvSpPr>
            <p:nvPr/>
          </p:nvSpPr>
          <p:spPr bwMode="auto">
            <a:xfrm>
              <a:off x="1392" y="2784"/>
              <a:ext cx="0"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78" name="Group 45"/>
          <p:cNvGrpSpPr>
            <a:grpSpLocks/>
          </p:cNvGrpSpPr>
          <p:nvPr/>
        </p:nvGrpSpPr>
        <p:grpSpPr bwMode="auto">
          <a:xfrm>
            <a:off x="4267200" y="4191000"/>
            <a:ext cx="609600" cy="1143000"/>
            <a:chOff x="1200" y="2784"/>
            <a:chExt cx="384" cy="720"/>
          </a:xfrm>
        </p:grpSpPr>
        <p:sp>
          <p:nvSpPr>
            <p:cNvPr id="32799" name="Rectangle 46"/>
            <p:cNvSpPr>
              <a:spLocks noChangeArrowheads="1"/>
            </p:cNvSpPr>
            <p:nvPr/>
          </p:nvSpPr>
          <p:spPr bwMode="auto">
            <a:xfrm>
              <a:off x="1200" y="3120"/>
              <a:ext cx="384" cy="38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800" name="Line 47"/>
            <p:cNvSpPr>
              <a:spLocks noChangeShapeType="1"/>
            </p:cNvSpPr>
            <p:nvPr/>
          </p:nvSpPr>
          <p:spPr bwMode="auto">
            <a:xfrm>
              <a:off x="1392" y="2784"/>
              <a:ext cx="0" cy="3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79" name="Group 48"/>
          <p:cNvGrpSpPr>
            <a:grpSpLocks/>
          </p:cNvGrpSpPr>
          <p:nvPr/>
        </p:nvGrpSpPr>
        <p:grpSpPr bwMode="auto">
          <a:xfrm>
            <a:off x="5562600" y="4114800"/>
            <a:ext cx="609600" cy="1143000"/>
            <a:chOff x="1200" y="2784"/>
            <a:chExt cx="384" cy="720"/>
          </a:xfrm>
        </p:grpSpPr>
        <p:sp>
          <p:nvSpPr>
            <p:cNvPr id="32797" name="Rectangle 49"/>
            <p:cNvSpPr>
              <a:spLocks noChangeArrowheads="1"/>
            </p:cNvSpPr>
            <p:nvPr/>
          </p:nvSpPr>
          <p:spPr bwMode="auto">
            <a:xfrm>
              <a:off x="1200" y="3120"/>
              <a:ext cx="384" cy="38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98" name="Line 50"/>
            <p:cNvSpPr>
              <a:spLocks noChangeShapeType="1"/>
            </p:cNvSpPr>
            <p:nvPr/>
          </p:nvSpPr>
          <p:spPr bwMode="auto">
            <a:xfrm>
              <a:off x="1392" y="2784"/>
              <a:ext cx="0"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80" name="Group 51"/>
          <p:cNvGrpSpPr>
            <a:grpSpLocks/>
          </p:cNvGrpSpPr>
          <p:nvPr/>
        </p:nvGrpSpPr>
        <p:grpSpPr bwMode="auto">
          <a:xfrm>
            <a:off x="3200400" y="2438400"/>
            <a:ext cx="533400" cy="762000"/>
            <a:chOff x="1344" y="1200"/>
            <a:chExt cx="336" cy="480"/>
          </a:xfrm>
        </p:grpSpPr>
        <p:sp>
          <p:nvSpPr>
            <p:cNvPr id="32795" name="Oval 52"/>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96" name="Line 53"/>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81" name="Group 54"/>
          <p:cNvGrpSpPr>
            <a:grpSpLocks/>
          </p:cNvGrpSpPr>
          <p:nvPr/>
        </p:nvGrpSpPr>
        <p:grpSpPr bwMode="auto">
          <a:xfrm>
            <a:off x="4114800" y="2362200"/>
            <a:ext cx="533400" cy="762000"/>
            <a:chOff x="1344" y="1200"/>
            <a:chExt cx="336" cy="480"/>
          </a:xfrm>
        </p:grpSpPr>
        <p:sp>
          <p:nvSpPr>
            <p:cNvPr id="32793" name="Oval 55"/>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94" name="Line 56"/>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82" name="Group 57"/>
          <p:cNvGrpSpPr>
            <a:grpSpLocks/>
          </p:cNvGrpSpPr>
          <p:nvPr/>
        </p:nvGrpSpPr>
        <p:grpSpPr bwMode="auto">
          <a:xfrm>
            <a:off x="4953000" y="2438400"/>
            <a:ext cx="533400" cy="762000"/>
            <a:chOff x="1344" y="1200"/>
            <a:chExt cx="336" cy="480"/>
          </a:xfrm>
        </p:grpSpPr>
        <p:sp>
          <p:nvSpPr>
            <p:cNvPr id="32791" name="Oval 58"/>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92" name="Line 59"/>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2783" name="Group 60"/>
          <p:cNvGrpSpPr>
            <a:grpSpLocks/>
          </p:cNvGrpSpPr>
          <p:nvPr/>
        </p:nvGrpSpPr>
        <p:grpSpPr bwMode="auto">
          <a:xfrm>
            <a:off x="5867400" y="2514600"/>
            <a:ext cx="533400" cy="762000"/>
            <a:chOff x="1344" y="1200"/>
            <a:chExt cx="336" cy="480"/>
          </a:xfrm>
        </p:grpSpPr>
        <p:sp>
          <p:nvSpPr>
            <p:cNvPr id="32789" name="Oval 61"/>
            <p:cNvSpPr>
              <a:spLocks noChangeArrowheads="1"/>
            </p:cNvSpPr>
            <p:nvPr/>
          </p:nvSpPr>
          <p:spPr bwMode="auto">
            <a:xfrm>
              <a:off x="1344" y="1200"/>
              <a:ext cx="336"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90" name="Line 62"/>
            <p:cNvSpPr>
              <a:spLocks noChangeShapeType="1"/>
            </p:cNvSpPr>
            <p:nvPr/>
          </p:nvSpPr>
          <p:spPr bwMode="auto">
            <a:xfrm>
              <a:off x="1536"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61508" name="Group 68"/>
          <p:cNvGrpSpPr>
            <a:grpSpLocks/>
          </p:cNvGrpSpPr>
          <p:nvPr/>
        </p:nvGrpSpPr>
        <p:grpSpPr bwMode="auto">
          <a:xfrm>
            <a:off x="2514600" y="3276600"/>
            <a:ext cx="3276600" cy="838200"/>
            <a:chOff x="1584" y="2064"/>
            <a:chExt cx="2064" cy="528"/>
          </a:xfrm>
        </p:grpSpPr>
        <p:sp>
          <p:nvSpPr>
            <p:cNvPr id="32785" name="Line 64"/>
            <p:cNvSpPr>
              <a:spLocks noChangeShapeType="1"/>
            </p:cNvSpPr>
            <p:nvPr/>
          </p:nvSpPr>
          <p:spPr bwMode="auto">
            <a:xfrm flipV="1">
              <a:off x="1584" y="2112"/>
              <a:ext cx="576" cy="48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86" name="Line 65"/>
            <p:cNvSpPr>
              <a:spLocks noChangeShapeType="1"/>
            </p:cNvSpPr>
            <p:nvPr/>
          </p:nvSpPr>
          <p:spPr bwMode="auto">
            <a:xfrm flipH="1" flipV="1">
              <a:off x="3312" y="2064"/>
              <a:ext cx="336" cy="43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87" name="Line 66"/>
            <p:cNvSpPr>
              <a:spLocks noChangeShapeType="1"/>
            </p:cNvSpPr>
            <p:nvPr/>
          </p:nvSpPr>
          <p:spPr bwMode="auto">
            <a:xfrm flipH="1">
              <a:off x="2208" y="2064"/>
              <a:ext cx="576" cy="48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88" name="Line 67"/>
            <p:cNvSpPr>
              <a:spLocks noChangeShapeType="1"/>
            </p:cNvSpPr>
            <p:nvPr/>
          </p:nvSpPr>
          <p:spPr bwMode="auto">
            <a:xfrm flipH="1" flipV="1">
              <a:off x="1776" y="2160"/>
              <a:ext cx="1056" cy="38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sz="3800" smtClean="0"/>
              <a:t>Classification of MIMD machines</a:t>
            </a:r>
            <a:br>
              <a:rPr lang="en-US" altLang="ja-JP" sz="3800" smtClean="0"/>
            </a:br>
            <a:r>
              <a:rPr lang="en-US" altLang="ja-JP" sz="3800" smtClean="0"/>
              <a:t> Structure of shared memory</a:t>
            </a:r>
          </a:p>
        </p:txBody>
      </p:sp>
      <p:sp>
        <p:nvSpPr>
          <p:cNvPr id="33795" name="Rectangle 3"/>
          <p:cNvSpPr>
            <a:spLocks noGrp="1" noChangeArrowheads="1"/>
          </p:cNvSpPr>
          <p:nvPr>
            <p:ph type="body" idx="1"/>
          </p:nvPr>
        </p:nvSpPr>
        <p:spPr>
          <a:xfrm>
            <a:off x="1042988" y="1557338"/>
            <a:ext cx="7772400" cy="4114800"/>
          </a:xfrm>
        </p:spPr>
        <p:txBody>
          <a:bodyPr/>
          <a:lstStyle/>
          <a:p>
            <a:pPr eaLnBrk="1" hangingPunct="1"/>
            <a:r>
              <a:rPr lang="en-US" altLang="ja-JP" smtClean="0"/>
              <a:t>UMA(Uniform</a:t>
            </a:r>
            <a:r>
              <a:rPr lang="ja-JP" altLang="en-US" smtClean="0"/>
              <a:t>　</a:t>
            </a:r>
            <a:r>
              <a:rPr lang="en-US" altLang="ja-JP" smtClean="0"/>
              <a:t>Memory</a:t>
            </a:r>
            <a:r>
              <a:rPr lang="ja-JP" altLang="en-US" smtClean="0"/>
              <a:t>　</a:t>
            </a:r>
            <a:r>
              <a:rPr lang="en-US" altLang="ja-JP" smtClean="0"/>
              <a:t>Access</a:t>
            </a:r>
            <a:r>
              <a:rPr lang="ja-JP" altLang="en-US" smtClean="0"/>
              <a:t>　</a:t>
            </a:r>
            <a:r>
              <a:rPr lang="en-US" altLang="ja-JP" smtClean="0"/>
              <a:t>Model</a:t>
            </a:r>
            <a:r>
              <a:rPr lang="ja-JP" altLang="en-US" smtClean="0"/>
              <a:t>）</a:t>
            </a:r>
          </a:p>
          <a:p>
            <a:pPr lvl="1" eaLnBrk="1" hangingPunct="1">
              <a:buFont typeface="Wingdings" panose="05000000000000000000" pitchFamily="2" charset="2"/>
              <a:buNone/>
            </a:pPr>
            <a:r>
              <a:rPr lang="en-US" altLang="ja-JP" smtClean="0"/>
              <a:t>provides shared memory which can be accessed from all processors with the same manner.</a:t>
            </a:r>
          </a:p>
          <a:p>
            <a:pPr eaLnBrk="1" hangingPunct="1"/>
            <a:r>
              <a:rPr lang="en-US" altLang="ja-JP" smtClean="0"/>
              <a:t>NUMA(Non-Uniform</a:t>
            </a:r>
            <a:r>
              <a:rPr lang="ja-JP" altLang="en-US" smtClean="0"/>
              <a:t>　</a:t>
            </a:r>
            <a:r>
              <a:rPr lang="en-US" altLang="ja-JP" smtClean="0"/>
              <a:t>Memory</a:t>
            </a:r>
            <a:r>
              <a:rPr lang="ja-JP" altLang="en-US" smtClean="0"/>
              <a:t>　</a:t>
            </a:r>
            <a:r>
              <a:rPr lang="en-US" altLang="ja-JP" smtClean="0"/>
              <a:t>Access</a:t>
            </a:r>
            <a:r>
              <a:rPr lang="ja-JP" altLang="en-US" smtClean="0"/>
              <a:t>　</a:t>
            </a:r>
            <a:r>
              <a:rPr lang="en-US" altLang="ja-JP" smtClean="0"/>
              <a:t>Model</a:t>
            </a:r>
            <a:r>
              <a:rPr lang="ja-JP" altLang="en-US" smtClean="0"/>
              <a:t>）</a:t>
            </a:r>
          </a:p>
          <a:p>
            <a:pPr lvl="1" eaLnBrk="1" hangingPunct="1">
              <a:buFont typeface="Wingdings" panose="05000000000000000000" pitchFamily="2" charset="2"/>
              <a:buNone/>
            </a:pPr>
            <a:r>
              <a:rPr lang="en-US" altLang="ja-JP" smtClean="0"/>
              <a:t>provides shared memory but not uniformly accessed.</a:t>
            </a:r>
          </a:p>
          <a:p>
            <a:pPr eaLnBrk="1" hangingPunct="1"/>
            <a:r>
              <a:rPr lang="en-US" altLang="ja-JP" smtClean="0"/>
              <a:t>NORA/NORMA</a:t>
            </a:r>
            <a:r>
              <a:rPr lang="ja-JP" altLang="en-US" smtClean="0"/>
              <a:t>（</a:t>
            </a:r>
            <a:r>
              <a:rPr lang="en-US" altLang="ja-JP" smtClean="0"/>
              <a:t>No</a:t>
            </a:r>
            <a:r>
              <a:rPr lang="ja-JP" altLang="en-US" smtClean="0"/>
              <a:t>　</a:t>
            </a:r>
            <a:r>
              <a:rPr lang="en-US" altLang="ja-JP" smtClean="0"/>
              <a:t>Remote</a:t>
            </a:r>
            <a:r>
              <a:rPr lang="ja-JP" altLang="en-US" smtClean="0"/>
              <a:t>　</a:t>
            </a:r>
            <a:r>
              <a:rPr lang="en-US" altLang="ja-JP" smtClean="0"/>
              <a:t>Memory</a:t>
            </a:r>
            <a:r>
              <a:rPr lang="ja-JP" altLang="en-US" smtClean="0"/>
              <a:t>　</a:t>
            </a:r>
            <a:r>
              <a:rPr lang="en-US" altLang="ja-JP" smtClean="0"/>
              <a:t>Access</a:t>
            </a:r>
            <a:r>
              <a:rPr lang="ja-JP" altLang="en-US" smtClean="0"/>
              <a:t>　</a:t>
            </a:r>
            <a:r>
              <a:rPr lang="en-US" altLang="ja-JP" smtClean="0"/>
              <a:t>Model</a:t>
            </a:r>
            <a:r>
              <a:rPr lang="ja-JP" altLang="en-US" smtClean="0"/>
              <a:t>）</a:t>
            </a:r>
          </a:p>
          <a:p>
            <a:pPr lvl="1" eaLnBrk="1" hangingPunct="1">
              <a:buFont typeface="Wingdings" panose="05000000000000000000" pitchFamily="2" charset="2"/>
              <a:buNone/>
            </a:pPr>
            <a:r>
              <a:rPr lang="en-US" altLang="ja-JP" smtClean="0"/>
              <a:t>provides no shared memory. Communication is done with message passing.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altLang="ja-JP" smtClean="0"/>
              <a:t>UMA</a:t>
            </a:r>
          </a:p>
        </p:txBody>
      </p:sp>
      <p:sp>
        <p:nvSpPr>
          <p:cNvPr id="34819" name="Rectangle 1027"/>
          <p:cNvSpPr>
            <a:spLocks noGrp="1" noChangeArrowheads="1"/>
          </p:cNvSpPr>
          <p:nvPr>
            <p:ph type="body" idx="1"/>
          </p:nvPr>
        </p:nvSpPr>
        <p:spPr>
          <a:xfrm>
            <a:off x="1116013" y="908050"/>
            <a:ext cx="7772400" cy="4114800"/>
          </a:xfrm>
        </p:spPr>
        <p:txBody>
          <a:bodyPr/>
          <a:lstStyle/>
          <a:p>
            <a:pPr eaLnBrk="1" hangingPunct="1">
              <a:lnSpc>
                <a:spcPct val="80000"/>
              </a:lnSpc>
            </a:pPr>
            <a:r>
              <a:rPr lang="en-US" altLang="ja-JP" sz="2600" smtClean="0"/>
              <a:t>The simplest structure of shared memory machine</a:t>
            </a:r>
          </a:p>
          <a:p>
            <a:pPr eaLnBrk="1" hangingPunct="1">
              <a:lnSpc>
                <a:spcPct val="80000"/>
              </a:lnSpc>
            </a:pPr>
            <a:r>
              <a:rPr lang="en-US" altLang="ja-JP" sz="2600" smtClean="0"/>
              <a:t>The extension of uniprocessors</a:t>
            </a:r>
          </a:p>
          <a:p>
            <a:pPr eaLnBrk="1" hangingPunct="1">
              <a:lnSpc>
                <a:spcPct val="80000"/>
              </a:lnSpc>
            </a:pPr>
            <a:r>
              <a:rPr lang="en-US" altLang="ja-JP" sz="2600" smtClean="0"/>
              <a:t>OS which is an extension for single processor can be used. </a:t>
            </a:r>
          </a:p>
          <a:p>
            <a:pPr eaLnBrk="1" hangingPunct="1">
              <a:lnSpc>
                <a:spcPct val="80000"/>
              </a:lnSpc>
            </a:pPr>
            <a:r>
              <a:rPr lang="en-US" altLang="ja-JP" sz="2600" smtClean="0"/>
              <a:t>Programming is easy.</a:t>
            </a:r>
          </a:p>
          <a:p>
            <a:pPr eaLnBrk="1" hangingPunct="1">
              <a:lnSpc>
                <a:spcPct val="80000"/>
              </a:lnSpc>
            </a:pPr>
            <a:r>
              <a:rPr lang="en-US" altLang="ja-JP" sz="2600" smtClean="0"/>
              <a:t>System size is limited.</a:t>
            </a:r>
          </a:p>
          <a:p>
            <a:pPr lvl="1" eaLnBrk="1" hangingPunct="1">
              <a:lnSpc>
                <a:spcPct val="80000"/>
              </a:lnSpc>
            </a:pPr>
            <a:r>
              <a:rPr lang="en-US" altLang="ja-JP" sz="2200" smtClean="0"/>
              <a:t>Bus connected</a:t>
            </a:r>
          </a:p>
          <a:p>
            <a:pPr lvl="1" eaLnBrk="1" hangingPunct="1">
              <a:lnSpc>
                <a:spcPct val="80000"/>
              </a:lnSpc>
            </a:pPr>
            <a:r>
              <a:rPr lang="en-US" altLang="ja-JP" sz="2200" smtClean="0"/>
              <a:t>Switch connected</a:t>
            </a:r>
          </a:p>
          <a:p>
            <a:pPr eaLnBrk="1" hangingPunct="1">
              <a:lnSpc>
                <a:spcPct val="80000"/>
              </a:lnSpc>
            </a:pPr>
            <a:r>
              <a:rPr lang="en-US" altLang="ja-JP" sz="2600" smtClean="0"/>
              <a:t>A total system can be implemented on a single chip</a:t>
            </a:r>
          </a:p>
        </p:txBody>
      </p:sp>
      <p:grpSp>
        <p:nvGrpSpPr>
          <p:cNvPr id="113670" name="Group 1030"/>
          <p:cNvGrpSpPr>
            <a:grpSpLocks/>
          </p:cNvGrpSpPr>
          <p:nvPr/>
        </p:nvGrpSpPr>
        <p:grpSpPr bwMode="auto">
          <a:xfrm>
            <a:off x="1476375" y="4652963"/>
            <a:ext cx="6924675" cy="2284412"/>
            <a:chOff x="1190" y="3744"/>
            <a:chExt cx="4362" cy="1439"/>
          </a:xfrm>
        </p:grpSpPr>
        <p:sp>
          <p:nvSpPr>
            <p:cNvPr id="34821" name="AutoShape 1028"/>
            <p:cNvSpPr>
              <a:spLocks noChangeArrowheads="1"/>
            </p:cNvSpPr>
            <p:nvPr/>
          </p:nvSpPr>
          <p:spPr bwMode="auto">
            <a:xfrm>
              <a:off x="2784" y="3744"/>
              <a:ext cx="336" cy="14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822" name="Text Box 1029"/>
            <p:cNvSpPr txBox="1">
              <a:spLocks noChangeArrowheads="1"/>
            </p:cNvSpPr>
            <p:nvPr/>
          </p:nvSpPr>
          <p:spPr bwMode="auto">
            <a:xfrm>
              <a:off x="1190" y="3962"/>
              <a:ext cx="436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rgbClr val="FF0000"/>
                  </a:solidFill>
                  <a:latin typeface="Times New Roman" panose="02020603050405020304" pitchFamily="18" charset="0"/>
                </a:rPr>
                <a:t>On-chip multiprocessor</a:t>
              </a:r>
            </a:p>
            <a:p>
              <a:pPr eaLnBrk="1" hangingPunct="1"/>
              <a:r>
                <a:rPr lang="en-US" altLang="ja-JP" sz="2400" dirty="0">
                  <a:solidFill>
                    <a:srgbClr val="FF0000"/>
                  </a:solidFill>
                  <a:latin typeface="Times New Roman" panose="02020603050405020304" pitchFamily="18" charset="0"/>
                </a:rPr>
                <a:t>Chip multiprocessor</a:t>
              </a:r>
            </a:p>
            <a:p>
              <a:pPr eaLnBrk="1" hangingPunct="1"/>
              <a:r>
                <a:rPr lang="en-US" altLang="ja-JP" sz="2400" dirty="0">
                  <a:solidFill>
                    <a:srgbClr val="FF0000"/>
                  </a:solidFill>
                  <a:latin typeface="Times New Roman" panose="02020603050405020304" pitchFamily="18" charset="0"/>
                </a:rPr>
                <a:t>Single chip multiprocessor</a:t>
              </a:r>
              <a:r>
                <a:rPr lang="ja-JP" altLang="en-US" sz="2400" dirty="0">
                  <a:solidFill>
                    <a:srgbClr val="FF0000"/>
                  </a:solidFill>
                  <a:latin typeface="Times New Roman" panose="02020603050405020304" pitchFamily="18" charset="0"/>
                </a:rPr>
                <a:t>→　</a:t>
              </a:r>
              <a:r>
                <a:rPr lang="en-US" altLang="ja-JP" sz="2400" dirty="0">
                  <a:solidFill>
                    <a:srgbClr val="FF0000"/>
                  </a:solidFill>
                  <a:latin typeface="Times New Roman" panose="02020603050405020304" pitchFamily="18" charset="0"/>
                </a:rPr>
                <a:t>Multicore</a:t>
              </a:r>
            </a:p>
            <a:p>
              <a:pPr eaLnBrk="1" hangingPunct="1"/>
              <a:r>
                <a:rPr lang="en-US" altLang="ja-JP" sz="2400" dirty="0">
                  <a:latin typeface="Times New Roman" panose="02020603050405020304" pitchFamily="18" charset="0"/>
                </a:rPr>
                <a:t>IBM Power </a:t>
              </a:r>
              <a:r>
                <a:rPr lang="en-US" altLang="ja-JP" sz="2400" dirty="0" smtClean="0">
                  <a:latin typeface="Times New Roman" panose="02020603050405020304" pitchFamily="18" charset="0"/>
                </a:rPr>
                <a:t>series </a:t>
              </a:r>
              <a:endParaRPr lang="en-US" altLang="ja-JP" sz="2400" dirty="0">
                <a:latin typeface="Times New Roman" panose="02020603050405020304" pitchFamily="18" charset="0"/>
              </a:endParaRPr>
            </a:p>
            <a:p>
              <a:pPr eaLnBrk="1" hangingPunct="1"/>
              <a:r>
                <a:rPr lang="en-US" altLang="ja-JP" sz="2400" dirty="0">
                  <a:latin typeface="Times New Roman" panose="02020603050405020304" pitchFamily="18" charset="0"/>
                </a:rPr>
                <a:t>NEC/ARM chip multiprocessor for embedded systems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ja-JP" smtClean="0"/>
              <a:t>An example of UMA</a:t>
            </a:r>
            <a:r>
              <a:rPr lang="ja-JP" altLang="en-US" smtClean="0"/>
              <a:t>：</a:t>
            </a:r>
            <a:r>
              <a:rPr lang="en-US" altLang="ja-JP" smtClean="0"/>
              <a:t>Bus connected</a:t>
            </a:r>
          </a:p>
        </p:txBody>
      </p:sp>
      <p:sp>
        <p:nvSpPr>
          <p:cNvPr id="35843" name="Oval 3"/>
          <p:cNvSpPr>
            <a:spLocks noChangeArrowheads="1"/>
          </p:cNvSpPr>
          <p:nvPr/>
        </p:nvSpPr>
        <p:spPr bwMode="auto">
          <a:xfrm>
            <a:off x="1927225" y="5083175"/>
            <a:ext cx="685800" cy="6858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PU</a:t>
            </a:r>
          </a:p>
        </p:txBody>
      </p:sp>
      <p:sp>
        <p:nvSpPr>
          <p:cNvPr id="35844" name="Rectangle 4"/>
          <p:cNvSpPr>
            <a:spLocks noChangeArrowheads="1"/>
          </p:cNvSpPr>
          <p:nvPr/>
        </p:nvSpPr>
        <p:spPr bwMode="auto">
          <a:xfrm>
            <a:off x="1927225" y="3635375"/>
            <a:ext cx="762000" cy="9906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solidFill>
                <a:schemeClr val="tx2"/>
              </a:solidFill>
              <a:latin typeface="Times New Roman" panose="02020603050405020304" pitchFamily="18" charset="0"/>
            </a:endParaRPr>
          </a:p>
        </p:txBody>
      </p:sp>
      <p:sp>
        <p:nvSpPr>
          <p:cNvPr id="35845" name="Line 5"/>
          <p:cNvSpPr>
            <a:spLocks noChangeShapeType="1"/>
          </p:cNvSpPr>
          <p:nvPr/>
        </p:nvSpPr>
        <p:spPr bwMode="auto">
          <a:xfrm>
            <a:off x="2308225" y="4625975"/>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46" name="Line 6"/>
          <p:cNvSpPr>
            <a:spLocks noChangeShapeType="1"/>
          </p:cNvSpPr>
          <p:nvPr/>
        </p:nvSpPr>
        <p:spPr bwMode="auto">
          <a:xfrm>
            <a:off x="2308225" y="32543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47" name="AutoShape 7"/>
          <p:cNvSpPr>
            <a:spLocks noChangeArrowheads="1"/>
          </p:cNvSpPr>
          <p:nvPr/>
        </p:nvSpPr>
        <p:spPr bwMode="auto">
          <a:xfrm>
            <a:off x="250825" y="2492375"/>
            <a:ext cx="8610600" cy="990600"/>
          </a:xfrm>
          <a:prstGeom prst="leftRightArrow">
            <a:avLst>
              <a:gd name="adj1" fmla="val 52565"/>
              <a:gd name="adj2" fmla="val 933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latin typeface="Times New Roman" panose="02020603050405020304" pitchFamily="18" charset="0"/>
            </a:endParaRPr>
          </a:p>
        </p:txBody>
      </p:sp>
      <p:grpSp>
        <p:nvGrpSpPr>
          <p:cNvPr id="35848" name="Group 8"/>
          <p:cNvGrpSpPr>
            <a:grpSpLocks/>
          </p:cNvGrpSpPr>
          <p:nvPr/>
        </p:nvGrpSpPr>
        <p:grpSpPr bwMode="auto">
          <a:xfrm>
            <a:off x="4822825" y="3254375"/>
            <a:ext cx="762000" cy="2514600"/>
            <a:chOff x="672" y="2208"/>
            <a:chExt cx="480" cy="1584"/>
          </a:xfrm>
        </p:grpSpPr>
        <p:sp>
          <p:nvSpPr>
            <p:cNvPr id="35867" name="Oval 9"/>
            <p:cNvSpPr>
              <a:spLocks noChangeArrowheads="1"/>
            </p:cNvSpPr>
            <p:nvPr/>
          </p:nvSpPr>
          <p:spPr bwMode="auto">
            <a:xfrm>
              <a:off x="672" y="3360"/>
              <a:ext cx="432" cy="43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PU</a:t>
              </a:r>
            </a:p>
          </p:txBody>
        </p:sp>
        <p:sp>
          <p:nvSpPr>
            <p:cNvPr id="35868" name="Rectangle 10"/>
            <p:cNvSpPr>
              <a:spLocks noChangeArrowheads="1"/>
            </p:cNvSpPr>
            <p:nvPr/>
          </p:nvSpPr>
          <p:spPr bwMode="auto">
            <a:xfrm>
              <a:off x="672" y="2448"/>
              <a:ext cx="480" cy="624"/>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Snoop</a:t>
              </a:r>
            </a:p>
            <a:p>
              <a:pPr algn="ctr" eaLnBrk="1" hangingPunct="1"/>
              <a:r>
                <a:rPr lang="en-US" altLang="ja-JP">
                  <a:solidFill>
                    <a:schemeClr val="tx2"/>
                  </a:solidFill>
                  <a:latin typeface="Times New Roman" panose="02020603050405020304" pitchFamily="18" charset="0"/>
                </a:rPr>
                <a:t>Cache</a:t>
              </a:r>
            </a:p>
          </p:txBody>
        </p:sp>
        <p:sp>
          <p:nvSpPr>
            <p:cNvPr id="35869" name="Line 11"/>
            <p:cNvSpPr>
              <a:spLocks noChangeShapeType="1"/>
            </p:cNvSpPr>
            <p:nvPr/>
          </p:nvSpPr>
          <p:spPr bwMode="auto">
            <a:xfrm>
              <a:off x="912" y="307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70" name="Line 12"/>
            <p:cNvSpPr>
              <a:spLocks noChangeShapeType="1"/>
            </p:cNvSpPr>
            <p:nvPr/>
          </p:nvSpPr>
          <p:spPr bwMode="auto">
            <a:xfrm>
              <a:off x="912" y="220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5849" name="Group 13"/>
          <p:cNvGrpSpPr>
            <a:grpSpLocks/>
          </p:cNvGrpSpPr>
          <p:nvPr/>
        </p:nvGrpSpPr>
        <p:grpSpPr bwMode="auto">
          <a:xfrm>
            <a:off x="3375025" y="3254375"/>
            <a:ext cx="762000" cy="2514600"/>
            <a:chOff x="672" y="2208"/>
            <a:chExt cx="480" cy="1584"/>
          </a:xfrm>
        </p:grpSpPr>
        <p:sp>
          <p:nvSpPr>
            <p:cNvPr id="35863" name="Oval 14"/>
            <p:cNvSpPr>
              <a:spLocks noChangeArrowheads="1"/>
            </p:cNvSpPr>
            <p:nvPr/>
          </p:nvSpPr>
          <p:spPr bwMode="auto">
            <a:xfrm>
              <a:off x="672" y="3360"/>
              <a:ext cx="432" cy="43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PU</a:t>
              </a:r>
            </a:p>
          </p:txBody>
        </p:sp>
        <p:sp>
          <p:nvSpPr>
            <p:cNvPr id="35864" name="Rectangle 15"/>
            <p:cNvSpPr>
              <a:spLocks noChangeArrowheads="1"/>
            </p:cNvSpPr>
            <p:nvPr/>
          </p:nvSpPr>
          <p:spPr bwMode="auto">
            <a:xfrm>
              <a:off x="672" y="2448"/>
              <a:ext cx="480" cy="624"/>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Snoop</a:t>
              </a:r>
            </a:p>
            <a:p>
              <a:pPr algn="ctr" eaLnBrk="1" hangingPunct="1"/>
              <a:r>
                <a:rPr lang="en-US" altLang="ja-JP">
                  <a:solidFill>
                    <a:schemeClr val="tx2"/>
                  </a:solidFill>
                  <a:latin typeface="Times New Roman" panose="02020603050405020304" pitchFamily="18" charset="0"/>
                </a:rPr>
                <a:t>Cache</a:t>
              </a:r>
            </a:p>
          </p:txBody>
        </p:sp>
        <p:sp>
          <p:nvSpPr>
            <p:cNvPr id="35865" name="Line 16"/>
            <p:cNvSpPr>
              <a:spLocks noChangeShapeType="1"/>
            </p:cNvSpPr>
            <p:nvPr/>
          </p:nvSpPr>
          <p:spPr bwMode="auto">
            <a:xfrm>
              <a:off x="912" y="307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66" name="Line 17"/>
            <p:cNvSpPr>
              <a:spLocks noChangeShapeType="1"/>
            </p:cNvSpPr>
            <p:nvPr/>
          </p:nvSpPr>
          <p:spPr bwMode="auto">
            <a:xfrm>
              <a:off x="912" y="220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35850" name="Group 18"/>
          <p:cNvGrpSpPr>
            <a:grpSpLocks/>
          </p:cNvGrpSpPr>
          <p:nvPr/>
        </p:nvGrpSpPr>
        <p:grpSpPr bwMode="auto">
          <a:xfrm>
            <a:off x="6270625" y="3254375"/>
            <a:ext cx="762000" cy="2514600"/>
            <a:chOff x="672" y="2208"/>
            <a:chExt cx="480" cy="1584"/>
          </a:xfrm>
        </p:grpSpPr>
        <p:sp>
          <p:nvSpPr>
            <p:cNvPr id="35859" name="Oval 19"/>
            <p:cNvSpPr>
              <a:spLocks noChangeArrowheads="1"/>
            </p:cNvSpPr>
            <p:nvPr/>
          </p:nvSpPr>
          <p:spPr bwMode="auto">
            <a:xfrm>
              <a:off x="672" y="3360"/>
              <a:ext cx="432" cy="43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PU</a:t>
              </a:r>
            </a:p>
          </p:txBody>
        </p:sp>
        <p:sp>
          <p:nvSpPr>
            <p:cNvPr id="35860" name="Rectangle 20"/>
            <p:cNvSpPr>
              <a:spLocks noChangeArrowheads="1"/>
            </p:cNvSpPr>
            <p:nvPr/>
          </p:nvSpPr>
          <p:spPr bwMode="auto">
            <a:xfrm>
              <a:off x="672" y="2448"/>
              <a:ext cx="480" cy="624"/>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solidFill>
                    <a:schemeClr val="tx2"/>
                  </a:solidFill>
                  <a:latin typeface="Times New Roman" panose="02020603050405020304" pitchFamily="18" charset="0"/>
                </a:rPr>
                <a:t>Snoop</a:t>
              </a:r>
            </a:p>
            <a:p>
              <a:pPr algn="ctr" eaLnBrk="1" hangingPunct="1"/>
              <a:r>
                <a:rPr lang="en-US" altLang="ja-JP">
                  <a:solidFill>
                    <a:schemeClr val="tx2"/>
                  </a:solidFill>
                  <a:latin typeface="Times New Roman" panose="02020603050405020304" pitchFamily="18" charset="0"/>
                </a:rPr>
                <a:t>Cache</a:t>
              </a:r>
            </a:p>
          </p:txBody>
        </p:sp>
        <p:sp>
          <p:nvSpPr>
            <p:cNvPr id="35861" name="Line 21"/>
            <p:cNvSpPr>
              <a:spLocks noChangeShapeType="1"/>
            </p:cNvSpPr>
            <p:nvPr/>
          </p:nvSpPr>
          <p:spPr bwMode="auto">
            <a:xfrm>
              <a:off x="912" y="307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862" name="Line 22"/>
            <p:cNvSpPr>
              <a:spLocks noChangeShapeType="1"/>
            </p:cNvSpPr>
            <p:nvPr/>
          </p:nvSpPr>
          <p:spPr bwMode="auto">
            <a:xfrm>
              <a:off x="912" y="220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5851" name="Rectangle 23"/>
          <p:cNvSpPr>
            <a:spLocks noChangeArrowheads="1"/>
          </p:cNvSpPr>
          <p:nvPr/>
        </p:nvSpPr>
        <p:spPr bwMode="auto">
          <a:xfrm>
            <a:off x="3375025" y="1730375"/>
            <a:ext cx="2362200" cy="6096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Times New Roman" panose="02020603050405020304" pitchFamily="18" charset="0"/>
              </a:rPr>
              <a:t>Main</a:t>
            </a:r>
            <a:r>
              <a:rPr lang="ja-JP" altLang="en-US">
                <a:latin typeface="Times New Roman" panose="02020603050405020304" pitchFamily="18" charset="0"/>
              </a:rPr>
              <a:t>　</a:t>
            </a:r>
            <a:r>
              <a:rPr lang="en-US" altLang="ja-JP">
                <a:latin typeface="Times New Roman" panose="02020603050405020304" pitchFamily="18" charset="0"/>
              </a:rPr>
              <a:t>Memory</a:t>
            </a:r>
          </a:p>
        </p:txBody>
      </p:sp>
      <p:sp>
        <p:nvSpPr>
          <p:cNvPr id="35852" name="Text Box 24"/>
          <p:cNvSpPr txBox="1">
            <a:spLocks noChangeArrowheads="1"/>
          </p:cNvSpPr>
          <p:nvPr/>
        </p:nvSpPr>
        <p:spPr bwMode="auto">
          <a:xfrm>
            <a:off x="2613025" y="2720975"/>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Times New Roman" panose="02020603050405020304" pitchFamily="18" charset="0"/>
              </a:rPr>
              <a:t>　</a:t>
            </a:r>
            <a:r>
              <a:rPr lang="en-US" altLang="ja-JP">
                <a:latin typeface="Times New Roman" panose="02020603050405020304" pitchFamily="18" charset="0"/>
              </a:rPr>
              <a:t>shared</a:t>
            </a:r>
            <a:r>
              <a:rPr lang="ja-JP" altLang="en-US">
                <a:latin typeface="Times New Roman" panose="02020603050405020304" pitchFamily="18" charset="0"/>
              </a:rPr>
              <a:t>　</a:t>
            </a:r>
            <a:r>
              <a:rPr lang="en-US" altLang="ja-JP">
                <a:latin typeface="Times New Roman" panose="02020603050405020304" pitchFamily="18" charset="0"/>
              </a:rPr>
              <a:t>bus</a:t>
            </a:r>
          </a:p>
        </p:txBody>
      </p:sp>
      <p:sp>
        <p:nvSpPr>
          <p:cNvPr id="35853" name="Line 25"/>
          <p:cNvSpPr>
            <a:spLocks noChangeShapeType="1"/>
          </p:cNvSpPr>
          <p:nvPr/>
        </p:nvSpPr>
        <p:spPr bwMode="auto">
          <a:xfrm>
            <a:off x="4518025" y="2339975"/>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5854" name="Group 28"/>
          <p:cNvGrpSpPr>
            <a:grpSpLocks/>
          </p:cNvGrpSpPr>
          <p:nvPr/>
        </p:nvGrpSpPr>
        <p:grpSpPr bwMode="auto">
          <a:xfrm>
            <a:off x="1165225" y="3543300"/>
            <a:ext cx="1546225" cy="923925"/>
            <a:chOff x="806" y="2078"/>
            <a:chExt cx="974" cy="582"/>
          </a:xfrm>
        </p:grpSpPr>
        <p:sp>
          <p:nvSpPr>
            <p:cNvPr id="35857" name="Text Box 29"/>
            <p:cNvSpPr txBox="1">
              <a:spLocks noChangeArrowheads="1"/>
            </p:cNvSpPr>
            <p:nvPr/>
          </p:nvSpPr>
          <p:spPr bwMode="auto">
            <a:xfrm>
              <a:off x="1296" y="2256"/>
              <a:ext cx="4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solidFill>
                    <a:srgbClr val="0000CC"/>
                  </a:solidFill>
                  <a:latin typeface="Times New Roman" panose="02020603050405020304" pitchFamily="18" charset="0"/>
                </a:rPr>
                <a:t>Snoop</a:t>
              </a:r>
            </a:p>
            <a:p>
              <a:pPr eaLnBrk="1" hangingPunct="1"/>
              <a:r>
                <a:rPr lang="en-US" altLang="ja-JP">
                  <a:solidFill>
                    <a:srgbClr val="0000CC"/>
                  </a:solidFill>
                  <a:latin typeface="Times New Roman" panose="02020603050405020304" pitchFamily="18" charset="0"/>
                </a:rPr>
                <a:t>Cache</a:t>
              </a:r>
            </a:p>
          </p:txBody>
        </p:sp>
        <p:sp>
          <p:nvSpPr>
            <p:cNvPr id="35858" name="Text Box 30"/>
            <p:cNvSpPr txBox="1">
              <a:spLocks noChangeArrowheads="1"/>
            </p:cNvSpPr>
            <p:nvPr/>
          </p:nvSpPr>
          <p:spPr bwMode="auto">
            <a:xfrm>
              <a:off x="806" y="2078"/>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rgbClr val="0000CC"/>
                </a:solidFill>
                <a:latin typeface="Times New Roman" panose="02020603050405020304" pitchFamily="18" charset="0"/>
              </a:endParaRPr>
            </a:p>
          </p:txBody>
        </p:sp>
      </p:grpSp>
      <p:sp>
        <p:nvSpPr>
          <p:cNvPr id="35855" name="Text Box 35"/>
          <p:cNvSpPr txBox="1">
            <a:spLocks noChangeArrowheads="1"/>
          </p:cNvSpPr>
          <p:nvPr/>
        </p:nvSpPr>
        <p:spPr bwMode="auto">
          <a:xfrm>
            <a:off x="1692275" y="6078538"/>
            <a:ext cx="64817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a:latin typeface="Verdana" panose="020B0604030504040204" pitchFamily="34" charset="0"/>
              </a:rPr>
              <a:t>SMP (Symmetric MultiProcessor),</a:t>
            </a:r>
          </a:p>
          <a:p>
            <a:pPr eaLnBrk="1" hangingPunct="1">
              <a:spcBef>
                <a:spcPct val="50000"/>
              </a:spcBef>
            </a:pPr>
            <a:r>
              <a:rPr lang="en-US" altLang="ja-JP">
                <a:latin typeface="Verdana" panose="020B0604030504040204" pitchFamily="34" charset="0"/>
              </a:rPr>
              <a:t>On chip multiprocessor or multicore</a:t>
            </a:r>
          </a:p>
        </p:txBody>
      </p:sp>
      <p:sp>
        <p:nvSpPr>
          <p:cNvPr id="35856" name="AutoShape 36"/>
          <p:cNvSpPr>
            <a:spLocks noChangeArrowheads="1"/>
          </p:cNvSpPr>
          <p:nvPr/>
        </p:nvSpPr>
        <p:spPr bwMode="auto">
          <a:xfrm>
            <a:off x="6011863" y="1196975"/>
            <a:ext cx="2663825" cy="936625"/>
          </a:xfrm>
          <a:prstGeom prst="wedgeRoundRectCallout">
            <a:avLst>
              <a:gd name="adj1" fmla="val -43750"/>
              <a:gd name="adj2" fmla="val 70000"/>
              <a:gd name="adj3" fmla="val 16667"/>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t>Note that</a:t>
            </a:r>
            <a:r>
              <a:rPr lang="ja-JP" altLang="en-US"/>
              <a:t>　</a:t>
            </a:r>
            <a:r>
              <a:rPr lang="en-US" altLang="ja-JP"/>
              <a:t>it is a logical image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950" y="142875"/>
            <a:ext cx="8229600" cy="765175"/>
          </a:xfrm>
        </p:spPr>
        <p:txBody>
          <a:bodyPr/>
          <a:lstStyle/>
          <a:p>
            <a:pPr algn="ctr" eaLnBrk="1" hangingPunct="1"/>
            <a:r>
              <a:rPr lang="en-US" altLang="ja-JP" sz="3800" smtClean="0"/>
              <a:t>MPCore (ARM+NEC)</a:t>
            </a:r>
          </a:p>
        </p:txBody>
      </p:sp>
      <p:sp>
        <p:nvSpPr>
          <p:cNvPr id="36867" name="Rectangle 3"/>
          <p:cNvSpPr>
            <a:spLocks noChangeArrowheads="1"/>
          </p:cNvSpPr>
          <p:nvPr/>
        </p:nvSpPr>
        <p:spPr bwMode="auto">
          <a:xfrm>
            <a:off x="250825" y="981075"/>
            <a:ext cx="8820150" cy="54721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868" name="Rectangle 4"/>
          <p:cNvSpPr>
            <a:spLocks noChangeArrowheads="1"/>
          </p:cNvSpPr>
          <p:nvPr/>
        </p:nvSpPr>
        <p:spPr bwMode="auto">
          <a:xfrm>
            <a:off x="457200" y="-100013"/>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900">
              <a:solidFill>
                <a:schemeClr val="tx2"/>
              </a:solidFill>
              <a:latin typeface="Garamond" panose="02020404030301010803" pitchFamily="18" charset="0"/>
            </a:endParaRPr>
          </a:p>
        </p:txBody>
      </p:sp>
      <p:grpSp>
        <p:nvGrpSpPr>
          <p:cNvPr id="36869" name="Group 5"/>
          <p:cNvGrpSpPr>
            <a:grpSpLocks/>
          </p:cNvGrpSpPr>
          <p:nvPr/>
        </p:nvGrpSpPr>
        <p:grpSpPr bwMode="auto">
          <a:xfrm>
            <a:off x="684213" y="1916113"/>
            <a:ext cx="1873250" cy="720725"/>
            <a:chOff x="521" y="1207"/>
            <a:chExt cx="1316" cy="454"/>
          </a:xfrm>
        </p:grpSpPr>
        <p:sp>
          <p:nvSpPr>
            <p:cNvPr id="36954" name="Rectangle 6"/>
            <p:cNvSpPr>
              <a:spLocks noChangeArrowheads="1"/>
            </p:cNvSpPr>
            <p:nvPr/>
          </p:nvSpPr>
          <p:spPr bwMode="auto">
            <a:xfrm>
              <a:off x="521" y="1207"/>
              <a:ext cx="1316" cy="45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955" name="Rectangle 7"/>
            <p:cNvSpPr>
              <a:spLocks noChangeArrowheads="1"/>
            </p:cNvSpPr>
            <p:nvPr/>
          </p:nvSpPr>
          <p:spPr bwMode="auto">
            <a:xfrm>
              <a:off x="1111" y="1253"/>
              <a:ext cx="635" cy="363"/>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CPU</a:t>
              </a:r>
            </a:p>
            <a:p>
              <a:pPr algn="ctr" eaLnBrk="1" hangingPunct="1"/>
              <a:r>
                <a:rPr lang="en-US" altLang="ja-JP" sz="1600" b="1"/>
                <a:t>interface</a:t>
              </a:r>
            </a:p>
          </p:txBody>
        </p:sp>
        <p:sp>
          <p:nvSpPr>
            <p:cNvPr id="36956" name="Rectangle 8"/>
            <p:cNvSpPr>
              <a:spLocks noChangeArrowheads="1"/>
            </p:cNvSpPr>
            <p:nvPr/>
          </p:nvSpPr>
          <p:spPr bwMode="auto">
            <a:xfrm>
              <a:off x="612" y="1253"/>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Timer</a:t>
              </a:r>
            </a:p>
          </p:txBody>
        </p:sp>
        <p:sp>
          <p:nvSpPr>
            <p:cNvPr id="36957" name="Rectangle 9"/>
            <p:cNvSpPr>
              <a:spLocks noChangeArrowheads="1"/>
            </p:cNvSpPr>
            <p:nvPr/>
          </p:nvSpPr>
          <p:spPr bwMode="auto">
            <a:xfrm>
              <a:off x="612" y="1434"/>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Wdog</a:t>
              </a:r>
            </a:p>
          </p:txBody>
        </p:sp>
      </p:grpSp>
      <p:grpSp>
        <p:nvGrpSpPr>
          <p:cNvPr id="36870" name="Group 10"/>
          <p:cNvGrpSpPr>
            <a:grpSpLocks/>
          </p:cNvGrpSpPr>
          <p:nvPr/>
        </p:nvGrpSpPr>
        <p:grpSpPr bwMode="auto">
          <a:xfrm>
            <a:off x="2843213" y="1916113"/>
            <a:ext cx="1873250" cy="720725"/>
            <a:chOff x="521" y="1207"/>
            <a:chExt cx="1316" cy="454"/>
          </a:xfrm>
        </p:grpSpPr>
        <p:sp>
          <p:nvSpPr>
            <p:cNvPr id="36950" name="Rectangle 11"/>
            <p:cNvSpPr>
              <a:spLocks noChangeArrowheads="1"/>
            </p:cNvSpPr>
            <p:nvPr/>
          </p:nvSpPr>
          <p:spPr bwMode="auto">
            <a:xfrm>
              <a:off x="521" y="1207"/>
              <a:ext cx="1316" cy="45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951" name="Rectangle 12"/>
            <p:cNvSpPr>
              <a:spLocks noChangeArrowheads="1"/>
            </p:cNvSpPr>
            <p:nvPr/>
          </p:nvSpPr>
          <p:spPr bwMode="auto">
            <a:xfrm>
              <a:off x="1111" y="1253"/>
              <a:ext cx="635" cy="363"/>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CPU</a:t>
              </a:r>
            </a:p>
            <a:p>
              <a:pPr algn="ctr" eaLnBrk="1" hangingPunct="1"/>
              <a:r>
                <a:rPr lang="en-US" altLang="ja-JP" sz="1600" b="1"/>
                <a:t>interface</a:t>
              </a:r>
            </a:p>
          </p:txBody>
        </p:sp>
        <p:sp>
          <p:nvSpPr>
            <p:cNvPr id="36952" name="Rectangle 13"/>
            <p:cNvSpPr>
              <a:spLocks noChangeArrowheads="1"/>
            </p:cNvSpPr>
            <p:nvPr/>
          </p:nvSpPr>
          <p:spPr bwMode="auto">
            <a:xfrm>
              <a:off x="612" y="1253"/>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Timer</a:t>
              </a:r>
            </a:p>
          </p:txBody>
        </p:sp>
        <p:sp>
          <p:nvSpPr>
            <p:cNvPr id="36953" name="Rectangle 14"/>
            <p:cNvSpPr>
              <a:spLocks noChangeArrowheads="1"/>
            </p:cNvSpPr>
            <p:nvPr/>
          </p:nvSpPr>
          <p:spPr bwMode="auto">
            <a:xfrm>
              <a:off x="612" y="1434"/>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Wdog</a:t>
              </a:r>
            </a:p>
          </p:txBody>
        </p:sp>
      </p:grpSp>
      <p:grpSp>
        <p:nvGrpSpPr>
          <p:cNvPr id="36871" name="Group 15"/>
          <p:cNvGrpSpPr>
            <a:grpSpLocks/>
          </p:cNvGrpSpPr>
          <p:nvPr/>
        </p:nvGrpSpPr>
        <p:grpSpPr bwMode="auto">
          <a:xfrm>
            <a:off x="5002213" y="1916113"/>
            <a:ext cx="1873250" cy="720725"/>
            <a:chOff x="521" y="1207"/>
            <a:chExt cx="1316" cy="454"/>
          </a:xfrm>
        </p:grpSpPr>
        <p:sp>
          <p:nvSpPr>
            <p:cNvPr id="36946" name="Rectangle 16"/>
            <p:cNvSpPr>
              <a:spLocks noChangeArrowheads="1"/>
            </p:cNvSpPr>
            <p:nvPr/>
          </p:nvSpPr>
          <p:spPr bwMode="auto">
            <a:xfrm>
              <a:off x="521" y="1207"/>
              <a:ext cx="1316" cy="45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947" name="Rectangle 17"/>
            <p:cNvSpPr>
              <a:spLocks noChangeArrowheads="1"/>
            </p:cNvSpPr>
            <p:nvPr/>
          </p:nvSpPr>
          <p:spPr bwMode="auto">
            <a:xfrm>
              <a:off x="1111" y="1253"/>
              <a:ext cx="635" cy="363"/>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CPU</a:t>
              </a:r>
            </a:p>
            <a:p>
              <a:pPr algn="ctr" eaLnBrk="1" hangingPunct="1"/>
              <a:r>
                <a:rPr lang="en-US" altLang="ja-JP" sz="1600" b="1"/>
                <a:t>interface</a:t>
              </a:r>
            </a:p>
          </p:txBody>
        </p:sp>
        <p:sp>
          <p:nvSpPr>
            <p:cNvPr id="36948" name="Rectangle 18"/>
            <p:cNvSpPr>
              <a:spLocks noChangeArrowheads="1"/>
            </p:cNvSpPr>
            <p:nvPr/>
          </p:nvSpPr>
          <p:spPr bwMode="auto">
            <a:xfrm>
              <a:off x="612" y="1253"/>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Timer</a:t>
              </a:r>
            </a:p>
          </p:txBody>
        </p:sp>
        <p:sp>
          <p:nvSpPr>
            <p:cNvPr id="36949" name="Rectangle 19"/>
            <p:cNvSpPr>
              <a:spLocks noChangeArrowheads="1"/>
            </p:cNvSpPr>
            <p:nvPr/>
          </p:nvSpPr>
          <p:spPr bwMode="auto">
            <a:xfrm>
              <a:off x="612" y="1434"/>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Wdog</a:t>
              </a:r>
            </a:p>
          </p:txBody>
        </p:sp>
      </p:grpSp>
      <p:grpSp>
        <p:nvGrpSpPr>
          <p:cNvPr id="36872" name="Group 20"/>
          <p:cNvGrpSpPr>
            <a:grpSpLocks/>
          </p:cNvGrpSpPr>
          <p:nvPr/>
        </p:nvGrpSpPr>
        <p:grpSpPr bwMode="auto">
          <a:xfrm>
            <a:off x="7161213" y="1916113"/>
            <a:ext cx="1873250" cy="720725"/>
            <a:chOff x="521" y="1207"/>
            <a:chExt cx="1316" cy="454"/>
          </a:xfrm>
        </p:grpSpPr>
        <p:sp>
          <p:nvSpPr>
            <p:cNvPr id="36942" name="Rectangle 21"/>
            <p:cNvSpPr>
              <a:spLocks noChangeArrowheads="1"/>
            </p:cNvSpPr>
            <p:nvPr/>
          </p:nvSpPr>
          <p:spPr bwMode="auto">
            <a:xfrm>
              <a:off x="521" y="1207"/>
              <a:ext cx="1316" cy="454"/>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943" name="Rectangle 22"/>
            <p:cNvSpPr>
              <a:spLocks noChangeArrowheads="1"/>
            </p:cNvSpPr>
            <p:nvPr/>
          </p:nvSpPr>
          <p:spPr bwMode="auto">
            <a:xfrm>
              <a:off x="1111" y="1253"/>
              <a:ext cx="635" cy="363"/>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CPU</a:t>
              </a:r>
            </a:p>
            <a:p>
              <a:pPr algn="ctr" eaLnBrk="1" hangingPunct="1"/>
              <a:r>
                <a:rPr lang="en-US" altLang="ja-JP" sz="1600" b="1"/>
                <a:t>interface</a:t>
              </a:r>
            </a:p>
          </p:txBody>
        </p:sp>
        <p:sp>
          <p:nvSpPr>
            <p:cNvPr id="36944" name="Rectangle 23"/>
            <p:cNvSpPr>
              <a:spLocks noChangeArrowheads="1"/>
            </p:cNvSpPr>
            <p:nvPr/>
          </p:nvSpPr>
          <p:spPr bwMode="auto">
            <a:xfrm>
              <a:off x="612" y="1253"/>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Timer</a:t>
              </a:r>
            </a:p>
          </p:txBody>
        </p:sp>
        <p:sp>
          <p:nvSpPr>
            <p:cNvPr id="36945" name="Rectangle 24"/>
            <p:cNvSpPr>
              <a:spLocks noChangeArrowheads="1"/>
            </p:cNvSpPr>
            <p:nvPr/>
          </p:nvSpPr>
          <p:spPr bwMode="auto">
            <a:xfrm>
              <a:off x="612" y="1434"/>
              <a:ext cx="454" cy="181"/>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Wdog</a:t>
              </a:r>
            </a:p>
          </p:txBody>
        </p:sp>
      </p:grpSp>
      <p:sp>
        <p:nvSpPr>
          <p:cNvPr id="36873" name="Rectangle 25"/>
          <p:cNvSpPr>
            <a:spLocks noChangeArrowheads="1"/>
          </p:cNvSpPr>
          <p:nvPr/>
        </p:nvSpPr>
        <p:spPr bwMode="auto">
          <a:xfrm>
            <a:off x="827088" y="3141663"/>
            <a:ext cx="1657350" cy="50482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CPU/VFP</a:t>
            </a:r>
          </a:p>
        </p:txBody>
      </p:sp>
      <p:sp>
        <p:nvSpPr>
          <p:cNvPr id="36874" name="Rectangle 26"/>
          <p:cNvSpPr>
            <a:spLocks noChangeArrowheads="1"/>
          </p:cNvSpPr>
          <p:nvPr/>
        </p:nvSpPr>
        <p:spPr bwMode="auto">
          <a:xfrm>
            <a:off x="827088" y="3646488"/>
            <a:ext cx="1657350" cy="7191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L1 Memory</a:t>
            </a:r>
          </a:p>
        </p:txBody>
      </p:sp>
      <p:sp>
        <p:nvSpPr>
          <p:cNvPr id="36875" name="Rectangle 27"/>
          <p:cNvSpPr>
            <a:spLocks noChangeArrowheads="1"/>
          </p:cNvSpPr>
          <p:nvPr/>
        </p:nvSpPr>
        <p:spPr bwMode="auto">
          <a:xfrm>
            <a:off x="2914650" y="3141663"/>
            <a:ext cx="1657350" cy="50482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CPU/VFP</a:t>
            </a:r>
          </a:p>
        </p:txBody>
      </p:sp>
      <p:sp>
        <p:nvSpPr>
          <p:cNvPr id="36876" name="Rectangle 28"/>
          <p:cNvSpPr>
            <a:spLocks noChangeArrowheads="1"/>
          </p:cNvSpPr>
          <p:nvPr/>
        </p:nvSpPr>
        <p:spPr bwMode="auto">
          <a:xfrm>
            <a:off x="2914650" y="3646488"/>
            <a:ext cx="1657350" cy="7191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L1 Memory</a:t>
            </a:r>
          </a:p>
        </p:txBody>
      </p:sp>
      <p:sp>
        <p:nvSpPr>
          <p:cNvPr id="36877" name="Rectangle 29"/>
          <p:cNvSpPr>
            <a:spLocks noChangeArrowheads="1"/>
          </p:cNvSpPr>
          <p:nvPr/>
        </p:nvSpPr>
        <p:spPr bwMode="auto">
          <a:xfrm>
            <a:off x="5075238" y="3141663"/>
            <a:ext cx="1657350" cy="50482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CPU/VFP</a:t>
            </a:r>
          </a:p>
        </p:txBody>
      </p:sp>
      <p:sp>
        <p:nvSpPr>
          <p:cNvPr id="36878" name="Rectangle 30"/>
          <p:cNvSpPr>
            <a:spLocks noChangeArrowheads="1"/>
          </p:cNvSpPr>
          <p:nvPr/>
        </p:nvSpPr>
        <p:spPr bwMode="auto">
          <a:xfrm>
            <a:off x="5075238" y="3646488"/>
            <a:ext cx="1657350" cy="7191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L1 Memory</a:t>
            </a:r>
          </a:p>
        </p:txBody>
      </p:sp>
      <p:sp>
        <p:nvSpPr>
          <p:cNvPr id="36879" name="Rectangle 31"/>
          <p:cNvSpPr>
            <a:spLocks noChangeArrowheads="1"/>
          </p:cNvSpPr>
          <p:nvPr/>
        </p:nvSpPr>
        <p:spPr bwMode="auto">
          <a:xfrm>
            <a:off x="7235825" y="3141663"/>
            <a:ext cx="1657350" cy="50482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CPU/VFP</a:t>
            </a:r>
          </a:p>
        </p:txBody>
      </p:sp>
      <p:sp>
        <p:nvSpPr>
          <p:cNvPr id="36880" name="Rectangle 32"/>
          <p:cNvSpPr>
            <a:spLocks noChangeArrowheads="1"/>
          </p:cNvSpPr>
          <p:nvPr/>
        </p:nvSpPr>
        <p:spPr bwMode="auto">
          <a:xfrm>
            <a:off x="7235825" y="3646488"/>
            <a:ext cx="1657350" cy="7191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L1 Memory</a:t>
            </a:r>
          </a:p>
        </p:txBody>
      </p:sp>
      <p:sp>
        <p:nvSpPr>
          <p:cNvPr id="36881" name="Rectangle 33"/>
          <p:cNvSpPr>
            <a:spLocks noChangeArrowheads="1"/>
          </p:cNvSpPr>
          <p:nvPr/>
        </p:nvSpPr>
        <p:spPr bwMode="auto">
          <a:xfrm>
            <a:off x="971550" y="1341438"/>
            <a:ext cx="7561263" cy="3587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Interrupt Distributor</a:t>
            </a:r>
          </a:p>
        </p:txBody>
      </p:sp>
      <p:sp>
        <p:nvSpPr>
          <p:cNvPr id="36882" name="Rectangle 34"/>
          <p:cNvSpPr>
            <a:spLocks noChangeArrowheads="1"/>
          </p:cNvSpPr>
          <p:nvPr/>
        </p:nvSpPr>
        <p:spPr bwMode="auto">
          <a:xfrm>
            <a:off x="971550" y="4870450"/>
            <a:ext cx="7777163" cy="5762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Snoop Control Unit (SCU)</a:t>
            </a:r>
          </a:p>
        </p:txBody>
      </p:sp>
      <p:sp>
        <p:nvSpPr>
          <p:cNvPr id="36883" name="Text Box 35"/>
          <p:cNvSpPr txBox="1">
            <a:spLocks noChangeArrowheads="1"/>
          </p:cNvSpPr>
          <p:nvPr/>
        </p:nvSpPr>
        <p:spPr bwMode="auto">
          <a:xfrm>
            <a:off x="7072313" y="4889500"/>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Coherence</a:t>
            </a:r>
          </a:p>
          <a:p>
            <a:pPr eaLnBrk="1" hangingPunct="1"/>
            <a:r>
              <a:rPr lang="en-US" altLang="ja-JP" b="1"/>
              <a:t>Control Bus</a:t>
            </a:r>
          </a:p>
        </p:txBody>
      </p:sp>
      <p:sp>
        <p:nvSpPr>
          <p:cNvPr id="36884" name="Rectangle 36"/>
          <p:cNvSpPr>
            <a:spLocks noChangeArrowheads="1"/>
          </p:cNvSpPr>
          <p:nvPr/>
        </p:nvSpPr>
        <p:spPr bwMode="auto">
          <a:xfrm>
            <a:off x="1474788" y="5734050"/>
            <a:ext cx="2089150" cy="6477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Duplicated</a:t>
            </a:r>
          </a:p>
          <a:p>
            <a:pPr algn="ctr" eaLnBrk="1" hangingPunct="1"/>
            <a:r>
              <a:rPr lang="en-US" altLang="ja-JP" b="1"/>
              <a:t>L1 Tag</a:t>
            </a:r>
          </a:p>
        </p:txBody>
      </p:sp>
      <p:sp>
        <p:nvSpPr>
          <p:cNvPr id="36885" name="Line 37"/>
          <p:cNvSpPr>
            <a:spLocks noChangeShapeType="1"/>
          </p:cNvSpPr>
          <p:nvPr/>
        </p:nvSpPr>
        <p:spPr bwMode="auto">
          <a:xfrm flipV="1">
            <a:off x="1116013" y="4365625"/>
            <a:ext cx="0"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86" name="Line 38"/>
          <p:cNvSpPr>
            <a:spLocks noChangeShapeType="1"/>
          </p:cNvSpPr>
          <p:nvPr/>
        </p:nvSpPr>
        <p:spPr bwMode="auto">
          <a:xfrm flipV="1">
            <a:off x="1331913"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87" name="Line 39"/>
          <p:cNvSpPr>
            <a:spLocks noChangeShapeType="1"/>
          </p:cNvSpPr>
          <p:nvPr/>
        </p:nvSpPr>
        <p:spPr bwMode="auto">
          <a:xfrm flipV="1">
            <a:off x="2124075"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88" name="Line 40"/>
          <p:cNvSpPr>
            <a:spLocks noChangeShapeType="1"/>
          </p:cNvSpPr>
          <p:nvPr/>
        </p:nvSpPr>
        <p:spPr bwMode="auto">
          <a:xfrm flipV="1">
            <a:off x="3203575" y="4365625"/>
            <a:ext cx="0"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89" name="Line 41"/>
          <p:cNvSpPr>
            <a:spLocks noChangeShapeType="1"/>
          </p:cNvSpPr>
          <p:nvPr/>
        </p:nvSpPr>
        <p:spPr bwMode="auto">
          <a:xfrm flipV="1">
            <a:off x="3419475"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0" name="Line 42"/>
          <p:cNvSpPr>
            <a:spLocks noChangeShapeType="1"/>
          </p:cNvSpPr>
          <p:nvPr/>
        </p:nvSpPr>
        <p:spPr bwMode="auto">
          <a:xfrm flipV="1">
            <a:off x="4211638"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1" name="Line 43"/>
          <p:cNvSpPr>
            <a:spLocks noChangeShapeType="1"/>
          </p:cNvSpPr>
          <p:nvPr/>
        </p:nvSpPr>
        <p:spPr bwMode="auto">
          <a:xfrm flipV="1">
            <a:off x="5291138" y="4365625"/>
            <a:ext cx="0"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2" name="Line 44"/>
          <p:cNvSpPr>
            <a:spLocks noChangeShapeType="1"/>
          </p:cNvSpPr>
          <p:nvPr/>
        </p:nvSpPr>
        <p:spPr bwMode="auto">
          <a:xfrm flipV="1">
            <a:off x="5508625"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3" name="Line 45"/>
          <p:cNvSpPr>
            <a:spLocks noChangeShapeType="1"/>
          </p:cNvSpPr>
          <p:nvPr/>
        </p:nvSpPr>
        <p:spPr bwMode="auto">
          <a:xfrm flipV="1">
            <a:off x="6299200"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4" name="Line 46"/>
          <p:cNvSpPr>
            <a:spLocks noChangeShapeType="1"/>
          </p:cNvSpPr>
          <p:nvPr/>
        </p:nvSpPr>
        <p:spPr bwMode="auto">
          <a:xfrm flipV="1">
            <a:off x="7451725" y="4365625"/>
            <a:ext cx="0"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5" name="Line 47"/>
          <p:cNvSpPr>
            <a:spLocks noChangeShapeType="1"/>
          </p:cNvSpPr>
          <p:nvPr/>
        </p:nvSpPr>
        <p:spPr bwMode="auto">
          <a:xfrm flipV="1">
            <a:off x="7667625"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6" name="Line 48"/>
          <p:cNvSpPr>
            <a:spLocks noChangeShapeType="1"/>
          </p:cNvSpPr>
          <p:nvPr/>
        </p:nvSpPr>
        <p:spPr bwMode="auto">
          <a:xfrm flipV="1">
            <a:off x="8459788" y="4365625"/>
            <a:ext cx="0" cy="50323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7" name="Line 49"/>
          <p:cNvSpPr>
            <a:spLocks noChangeShapeType="1"/>
          </p:cNvSpPr>
          <p:nvPr/>
        </p:nvSpPr>
        <p:spPr bwMode="auto">
          <a:xfrm flipV="1">
            <a:off x="1619250"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8" name="Line 50"/>
          <p:cNvSpPr>
            <a:spLocks noChangeShapeType="1"/>
          </p:cNvSpPr>
          <p:nvPr/>
        </p:nvSpPr>
        <p:spPr bwMode="auto">
          <a:xfrm flipV="1">
            <a:off x="1763713"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99" name="Line 51"/>
          <p:cNvSpPr>
            <a:spLocks noChangeShapeType="1"/>
          </p:cNvSpPr>
          <p:nvPr/>
        </p:nvSpPr>
        <p:spPr bwMode="auto">
          <a:xfrm flipV="1">
            <a:off x="1908175"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0" name="Line 52"/>
          <p:cNvSpPr>
            <a:spLocks noChangeShapeType="1"/>
          </p:cNvSpPr>
          <p:nvPr/>
        </p:nvSpPr>
        <p:spPr bwMode="auto">
          <a:xfrm flipV="1">
            <a:off x="2052638"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1" name="Line 53"/>
          <p:cNvSpPr>
            <a:spLocks noChangeShapeType="1"/>
          </p:cNvSpPr>
          <p:nvPr/>
        </p:nvSpPr>
        <p:spPr bwMode="auto">
          <a:xfrm flipV="1">
            <a:off x="2771775"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2" name="Line 54"/>
          <p:cNvSpPr>
            <a:spLocks noChangeShapeType="1"/>
          </p:cNvSpPr>
          <p:nvPr/>
        </p:nvSpPr>
        <p:spPr bwMode="auto">
          <a:xfrm flipV="1">
            <a:off x="2916238"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3" name="Line 55"/>
          <p:cNvSpPr>
            <a:spLocks noChangeShapeType="1"/>
          </p:cNvSpPr>
          <p:nvPr/>
        </p:nvSpPr>
        <p:spPr bwMode="auto">
          <a:xfrm flipV="1">
            <a:off x="3060700"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4" name="Line 56"/>
          <p:cNvSpPr>
            <a:spLocks noChangeShapeType="1"/>
          </p:cNvSpPr>
          <p:nvPr/>
        </p:nvSpPr>
        <p:spPr bwMode="auto">
          <a:xfrm flipV="1">
            <a:off x="3205163" y="5445125"/>
            <a:ext cx="0"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5" name="Line 57"/>
          <p:cNvSpPr>
            <a:spLocks noChangeShapeType="1"/>
          </p:cNvSpPr>
          <p:nvPr/>
        </p:nvSpPr>
        <p:spPr bwMode="auto">
          <a:xfrm>
            <a:off x="3419475" y="8366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6" name="Line 58"/>
          <p:cNvSpPr>
            <a:spLocks noChangeShapeType="1"/>
          </p:cNvSpPr>
          <p:nvPr/>
        </p:nvSpPr>
        <p:spPr bwMode="auto">
          <a:xfrm>
            <a:off x="3635375" y="8366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7" name="Line 59"/>
          <p:cNvSpPr>
            <a:spLocks noChangeShapeType="1"/>
          </p:cNvSpPr>
          <p:nvPr/>
        </p:nvSpPr>
        <p:spPr bwMode="auto">
          <a:xfrm>
            <a:off x="3851275" y="8366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8" name="Line 60"/>
          <p:cNvSpPr>
            <a:spLocks noChangeShapeType="1"/>
          </p:cNvSpPr>
          <p:nvPr/>
        </p:nvSpPr>
        <p:spPr bwMode="auto">
          <a:xfrm>
            <a:off x="4067175" y="8366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09" name="Line 61"/>
          <p:cNvSpPr>
            <a:spLocks noChangeShapeType="1"/>
          </p:cNvSpPr>
          <p:nvPr/>
        </p:nvSpPr>
        <p:spPr bwMode="auto">
          <a:xfrm>
            <a:off x="4716463" y="83661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0" name="Text Box 62"/>
          <p:cNvSpPr txBox="1">
            <a:spLocks noChangeArrowheads="1"/>
          </p:cNvSpPr>
          <p:nvPr/>
        </p:nvSpPr>
        <p:spPr bwMode="auto">
          <a:xfrm>
            <a:off x="4119563" y="5953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a:t>…</a:t>
            </a:r>
          </a:p>
        </p:txBody>
      </p:sp>
      <p:sp>
        <p:nvSpPr>
          <p:cNvPr id="36911" name="Line 63"/>
          <p:cNvSpPr>
            <a:spLocks noChangeShapeType="1"/>
          </p:cNvSpPr>
          <p:nvPr/>
        </p:nvSpPr>
        <p:spPr bwMode="auto">
          <a:xfrm>
            <a:off x="1763713" y="17002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2" name="Line 64"/>
          <p:cNvSpPr>
            <a:spLocks noChangeShapeType="1"/>
          </p:cNvSpPr>
          <p:nvPr/>
        </p:nvSpPr>
        <p:spPr bwMode="auto">
          <a:xfrm>
            <a:off x="3708400" y="17002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3" name="Line 65"/>
          <p:cNvSpPr>
            <a:spLocks noChangeShapeType="1"/>
          </p:cNvSpPr>
          <p:nvPr/>
        </p:nvSpPr>
        <p:spPr bwMode="auto">
          <a:xfrm>
            <a:off x="5795963" y="17002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4" name="Line 66"/>
          <p:cNvSpPr>
            <a:spLocks noChangeShapeType="1"/>
          </p:cNvSpPr>
          <p:nvPr/>
        </p:nvSpPr>
        <p:spPr bwMode="auto">
          <a:xfrm>
            <a:off x="7956550" y="17002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5" name="Line 67"/>
          <p:cNvSpPr>
            <a:spLocks noChangeShapeType="1"/>
          </p:cNvSpPr>
          <p:nvPr/>
        </p:nvSpPr>
        <p:spPr bwMode="auto">
          <a:xfrm>
            <a:off x="1692275" y="26368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6" name="Line 68"/>
          <p:cNvSpPr>
            <a:spLocks noChangeShapeType="1"/>
          </p:cNvSpPr>
          <p:nvPr/>
        </p:nvSpPr>
        <p:spPr bwMode="auto">
          <a:xfrm>
            <a:off x="3708400" y="26368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7" name="Line 69"/>
          <p:cNvSpPr>
            <a:spLocks noChangeShapeType="1"/>
          </p:cNvSpPr>
          <p:nvPr/>
        </p:nvSpPr>
        <p:spPr bwMode="auto">
          <a:xfrm>
            <a:off x="5867400" y="26368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8" name="Line 70"/>
          <p:cNvSpPr>
            <a:spLocks noChangeShapeType="1"/>
          </p:cNvSpPr>
          <p:nvPr/>
        </p:nvSpPr>
        <p:spPr bwMode="auto">
          <a:xfrm>
            <a:off x="8026400" y="26368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19" name="Text Box 71"/>
          <p:cNvSpPr txBox="1">
            <a:spLocks noChangeArrowheads="1"/>
          </p:cNvSpPr>
          <p:nvPr/>
        </p:nvSpPr>
        <p:spPr bwMode="auto">
          <a:xfrm>
            <a:off x="1743075" y="2657475"/>
            <a:ext cx="455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IRQ</a:t>
            </a:r>
          </a:p>
        </p:txBody>
      </p:sp>
      <p:sp>
        <p:nvSpPr>
          <p:cNvPr id="36920" name="Text Box 72"/>
          <p:cNvSpPr txBox="1">
            <a:spLocks noChangeArrowheads="1"/>
          </p:cNvSpPr>
          <p:nvPr/>
        </p:nvSpPr>
        <p:spPr bwMode="auto">
          <a:xfrm>
            <a:off x="3684588" y="2636838"/>
            <a:ext cx="455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IRQ</a:t>
            </a:r>
          </a:p>
        </p:txBody>
      </p:sp>
      <p:sp>
        <p:nvSpPr>
          <p:cNvPr id="36921" name="Text Box 73"/>
          <p:cNvSpPr txBox="1">
            <a:spLocks noChangeArrowheads="1"/>
          </p:cNvSpPr>
          <p:nvPr/>
        </p:nvSpPr>
        <p:spPr bwMode="auto">
          <a:xfrm>
            <a:off x="5845175" y="2616200"/>
            <a:ext cx="455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IRQ</a:t>
            </a:r>
          </a:p>
        </p:txBody>
      </p:sp>
      <p:sp>
        <p:nvSpPr>
          <p:cNvPr id="36922" name="Text Box 74"/>
          <p:cNvSpPr txBox="1">
            <a:spLocks noChangeArrowheads="1"/>
          </p:cNvSpPr>
          <p:nvPr/>
        </p:nvSpPr>
        <p:spPr bwMode="auto">
          <a:xfrm>
            <a:off x="8005763" y="2595563"/>
            <a:ext cx="455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IRQ</a:t>
            </a:r>
          </a:p>
        </p:txBody>
      </p:sp>
      <p:sp>
        <p:nvSpPr>
          <p:cNvPr id="36923" name="Line 75"/>
          <p:cNvSpPr>
            <a:spLocks noChangeShapeType="1"/>
          </p:cNvSpPr>
          <p:nvPr/>
        </p:nvSpPr>
        <p:spPr bwMode="auto">
          <a:xfrm>
            <a:off x="468313" y="620713"/>
            <a:ext cx="0" cy="2303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4" name="Line 76"/>
          <p:cNvSpPr>
            <a:spLocks noChangeShapeType="1"/>
          </p:cNvSpPr>
          <p:nvPr/>
        </p:nvSpPr>
        <p:spPr bwMode="auto">
          <a:xfrm>
            <a:off x="468313" y="2924175"/>
            <a:ext cx="7272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5" name="Line 77"/>
          <p:cNvSpPr>
            <a:spLocks noChangeShapeType="1"/>
          </p:cNvSpPr>
          <p:nvPr/>
        </p:nvSpPr>
        <p:spPr bwMode="auto">
          <a:xfrm>
            <a:off x="7740650" y="2924175"/>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6" name="Line 78"/>
          <p:cNvSpPr>
            <a:spLocks noChangeShapeType="1"/>
          </p:cNvSpPr>
          <p:nvPr/>
        </p:nvSpPr>
        <p:spPr bwMode="auto">
          <a:xfrm>
            <a:off x="5364163" y="2924175"/>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7" name="Line 79"/>
          <p:cNvSpPr>
            <a:spLocks noChangeShapeType="1"/>
          </p:cNvSpPr>
          <p:nvPr/>
        </p:nvSpPr>
        <p:spPr bwMode="auto">
          <a:xfrm>
            <a:off x="3132138" y="2924175"/>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8" name="Line 80"/>
          <p:cNvSpPr>
            <a:spLocks noChangeShapeType="1"/>
          </p:cNvSpPr>
          <p:nvPr/>
        </p:nvSpPr>
        <p:spPr bwMode="auto">
          <a:xfrm>
            <a:off x="971550" y="2924175"/>
            <a:ext cx="0"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29" name="Text Box 81"/>
          <p:cNvSpPr txBox="1">
            <a:spLocks noChangeArrowheads="1"/>
          </p:cNvSpPr>
          <p:nvPr/>
        </p:nvSpPr>
        <p:spPr bwMode="auto">
          <a:xfrm>
            <a:off x="519113" y="207963"/>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Private</a:t>
            </a:r>
          </a:p>
          <a:p>
            <a:pPr eaLnBrk="1" hangingPunct="1"/>
            <a:r>
              <a:rPr lang="en-US" altLang="ja-JP"/>
              <a:t>FIQ Lines</a:t>
            </a:r>
          </a:p>
        </p:txBody>
      </p:sp>
      <p:sp>
        <p:nvSpPr>
          <p:cNvPr id="36930" name="Line 82"/>
          <p:cNvSpPr>
            <a:spLocks noChangeShapeType="1"/>
          </p:cNvSpPr>
          <p:nvPr/>
        </p:nvSpPr>
        <p:spPr bwMode="auto">
          <a:xfrm flipH="1">
            <a:off x="323850" y="5229225"/>
            <a:ext cx="647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1" name="Line 83"/>
          <p:cNvSpPr>
            <a:spLocks noChangeShapeType="1"/>
          </p:cNvSpPr>
          <p:nvPr/>
        </p:nvSpPr>
        <p:spPr bwMode="auto">
          <a:xfrm flipV="1">
            <a:off x="323850" y="1557338"/>
            <a:ext cx="0" cy="36718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2" name="Line 84"/>
          <p:cNvSpPr>
            <a:spLocks noChangeShapeType="1"/>
          </p:cNvSpPr>
          <p:nvPr/>
        </p:nvSpPr>
        <p:spPr bwMode="auto">
          <a:xfrm>
            <a:off x="323850" y="1557338"/>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3" name="Line 85"/>
          <p:cNvSpPr>
            <a:spLocks noChangeShapeType="1"/>
          </p:cNvSpPr>
          <p:nvPr/>
        </p:nvSpPr>
        <p:spPr bwMode="auto">
          <a:xfrm>
            <a:off x="323850" y="2276475"/>
            <a:ext cx="3603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4" name="Text Box 86"/>
          <p:cNvSpPr txBox="1">
            <a:spLocks noChangeArrowheads="1"/>
          </p:cNvSpPr>
          <p:nvPr/>
        </p:nvSpPr>
        <p:spPr bwMode="auto">
          <a:xfrm>
            <a:off x="279400" y="5229225"/>
            <a:ext cx="10525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1"/>
              <a:t>Private</a:t>
            </a:r>
          </a:p>
          <a:p>
            <a:pPr eaLnBrk="1" hangingPunct="1"/>
            <a:r>
              <a:rPr lang="en-US" altLang="ja-JP" sz="1400" b="1"/>
              <a:t>Peripheral</a:t>
            </a:r>
          </a:p>
          <a:p>
            <a:pPr eaLnBrk="1" hangingPunct="1"/>
            <a:r>
              <a:rPr lang="en-US" altLang="ja-JP" sz="1400" b="1"/>
              <a:t>Bus</a:t>
            </a:r>
          </a:p>
        </p:txBody>
      </p:sp>
      <p:sp>
        <p:nvSpPr>
          <p:cNvPr id="36935" name="Rectangle 87"/>
          <p:cNvSpPr>
            <a:spLocks noChangeArrowheads="1"/>
          </p:cNvSpPr>
          <p:nvPr/>
        </p:nvSpPr>
        <p:spPr bwMode="auto">
          <a:xfrm>
            <a:off x="4140200" y="6524625"/>
            <a:ext cx="3024188" cy="3333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L2 Cache</a:t>
            </a:r>
          </a:p>
        </p:txBody>
      </p:sp>
      <p:sp>
        <p:nvSpPr>
          <p:cNvPr id="36936" name="Line 88"/>
          <p:cNvSpPr>
            <a:spLocks noChangeShapeType="1"/>
          </p:cNvSpPr>
          <p:nvPr/>
        </p:nvSpPr>
        <p:spPr bwMode="auto">
          <a:xfrm>
            <a:off x="7164388" y="6597650"/>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7" name="Line 89"/>
          <p:cNvSpPr>
            <a:spLocks noChangeShapeType="1"/>
          </p:cNvSpPr>
          <p:nvPr/>
        </p:nvSpPr>
        <p:spPr bwMode="auto">
          <a:xfrm>
            <a:off x="7164388" y="6742113"/>
            <a:ext cx="6477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8" name="Line 90"/>
          <p:cNvSpPr>
            <a:spLocks noChangeShapeType="1"/>
          </p:cNvSpPr>
          <p:nvPr/>
        </p:nvSpPr>
        <p:spPr bwMode="auto">
          <a:xfrm flipV="1">
            <a:off x="4859338" y="5445125"/>
            <a:ext cx="0" cy="10795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39" name="Line 91"/>
          <p:cNvSpPr>
            <a:spLocks noChangeShapeType="1"/>
          </p:cNvSpPr>
          <p:nvPr/>
        </p:nvSpPr>
        <p:spPr bwMode="auto">
          <a:xfrm flipV="1">
            <a:off x="6659563" y="5445125"/>
            <a:ext cx="0" cy="10795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40" name="Text Box 92"/>
          <p:cNvSpPr txBox="1">
            <a:spLocks noChangeArrowheads="1"/>
          </p:cNvSpPr>
          <p:nvPr/>
        </p:nvSpPr>
        <p:spPr bwMode="auto">
          <a:xfrm>
            <a:off x="4984750" y="5632450"/>
            <a:ext cx="10985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b="1"/>
              <a:t>Private</a:t>
            </a:r>
          </a:p>
          <a:p>
            <a:pPr eaLnBrk="1" hangingPunct="1"/>
            <a:r>
              <a:rPr lang="en-US" altLang="ja-JP" sz="1600" b="1"/>
              <a:t>AXI R/W</a:t>
            </a:r>
          </a:p>
          <a:p>
            <a:pPr eaLnBrk="1" hangingPunct="1"/>
            <a:r>
              <a:rPr lang="en-US" altLang="ja-JP" sz="1600" b="1"/>
              <a:t>64bit Bus</a:t>
            </a:r>
          </a:p>
        </p:txBody>
      </p:sp>
      <p:sp>
        <p:nvSpPr>
          <p:cNvPr id="36941" name="Text Box 93"/>
          <p:cNvSpPr txBox="1">
            <a:spLocks noChangeArrowheads="1"/>
          </p:cNvSpPr>
          <p:nvPr/>
        </p:nvSpPr>
        <p:spPr bwMode="auto">
          <a:xfrm>
            <a:off x="6684963" y="260350"/>
            <a:ext cx="227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SMP for Embedded</a:t>
            </a:r>
          </a:p>
          <a:p>
            <a:pPr eaLnBrk="1" hangingPunct="1"/>
            <a:r>
              <a:rPr lang="en-US" altLang="ja-JP" b="1"/>
              <a:t>application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ja-JP" smtClean="0"/>
              <a:t>SUN T1</a:t>
            </a:r>
          </a:p>
        </p:txBody>
      </p:sp>
      <p:sp>
        <p:nvSpPr>
          <p:cNvPr id="38915" name="Rectangle 3"/>
          <p:cNvSpPr>
            <a:spLocks noChangeArrowheads="1"/>
          </p:cNvSpPr>
          <p:nvPr/>
        </p:nvSpPr>
        <p:spPr bwMode="auto">
          <a:xfrm>
            <a:off x="1116013" y="1268413"/>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16" name="Rectangle 4"/>
          <p:cNvSpPr>
            <a:spLocks noChangeArrowheads="1"/>
          </p:cNvSpPr>
          <p:nvPr/>
        </p:nvSpPr>
        <p:spPr bwMode="auto">
          <a:xfrm>
            <a:off x="1116013" y="1844675"/>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17" name="Rectangle 5"/>
          <p:cNvSpPr>
            <a:spLocks noChangeArrowheads="1"/>
          </p:cNvSpPr>
          <p:nvPr/>
        </p:nvSpPr>
        <p:spPr bwMode="auto">
          <a:xfrm>
            <a:off x="1116013" y="2420938"/>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18" name="Rectangle 6"/>
          <p:cNvSpPr>
            <a:spLocks noChangeArrowheads="1"/>
          </p:cNvSpPr>
          <p:nvPr/>
        </p:nvSpPr>
        <p:spPr bwMode="auto">
          <a:xfrm>
            <a:off x="1116013" y="2997200"/>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19" name="Rectangle 7"/>
          <p:cNvSpPr>
            <a:spLocks noChangeArrowheads="1"/>
          </p:cNvSpPr>
          <p:nvPr/>
        </p:nvSpPr>
        <p:spPr bwMode="auto">
          <a:xfrm>
            <a:off x="1116013" y="3571875"/>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20" name="Rectangle 8"/>
          <p:cNvSpPr>
            <a:spLocks noChangeArrowheads="1"/>
          </p:cNvSpPr>
          <p:nvPr/>
        </p:nvSpPr>
        <p:spPr bwMode="auto">
          <a:xfrm>
            <a:off x="1116013" y="4148138"/>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21" name="Rectangle 9"/>
          <p:cNvSpPr>
            <a:spLocks noChangeArrowheads="1"/>
          </p:cNvSpPr>
          <p:nvPr/>
        </p:nvSpPr>
        <p:spPr bwMode="auto">
          <a:xfrm>
            <a:off x="1116013" y="4724400"/>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22" name="Rectangle 10"/>
          <p:cNvSpPr>
            <a:spLocks noChangeArrowheads="1"/>
          </p:cNvSpPr>
          <p:nvPr/>
        </p:nvSpPr>
        <p:spPr bwMode="auto">
          <a:xfrm>
            <a:off x="1116013" y="5300663"/>
            <a:ext cx="503237"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Core</a:t>
            </a:r>
          </a:p>
        </p:txBody>
      </p:sp>
      <p:sp>
        <p:nvSpPr>
          <p:cNvPr id="38923" name="Rectangle 11"/>
          <p:cNvSpPr>
            <a:spLocks noChangeArrowheads="1"/>
          </p:cNvSpPr>
          <p:nvPr/>
        </p:nvSpPr>
        <p:spPr bwMode="auto">
          <a:xfrm>
            <a:off x="3132138" y="2205038"/>
            <a:ext cx="1368425" cy="22320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Crossbar</a:t>
            </a:r>
          </a:p>
          <a:p>
            <a:pPr algn="ctr" eaLnBrk="1" hangingPunct="1"/>
            <a:r>
              <a:rPr lang="en-US" altLang="ja-JP" b="1"/>
              <a:t>Switch</a:t>
            </a:r>
          </a:p>
        </p:txBody>
      </p:sp>
      <p:sp>
        <p:nvSpPr>
          <p:cNvPr id="38924" name="Rectangle 12"/>
          <p:cNvSpPr>
            <a:spLocks noChangeArrowheads="1"/>
          </p:cNvSpPr>
          <p:nvPr/>
        </p:nvSpPr>
        <p:spPr bwMode="auto">
          <a:xfrm>
            <a:off x="3132138" y="5084763"/>
            <a:ext cx="1512887"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FPU</a:t>
            </a:r>
          </a:p>
        </p:txBody>
      </p:sp>
      <p:sp>
        <p:nvSpPr>
          <p:cNvPr id="38925" name="Rectangle 13"/>
          <p:cNvSpPr>
            <a:spLocks noChangeArrowheads="1"/>
          </p:cNvSpPr>
          <p:nvPr/>
        </p:nvSpPr>
        <p:spPr bwMode="auto">
          <a:xfrm>
            <a:off x="5940425" y="1196975"/>
            <a:ext cx="1079500" cy="79216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L2</a:t>
            </a:r>
          </a:p>
          <a:p>
            <a:pPr algn="ctr" eaLnBrk="1" hangingPunct="1"/>
            <a:r>
              <a:rPr lang="en-US" altLang="ja-JP" b="1"/>
              <a:t>Cache</a:t>
            </a:r>
          </a:p>
          <a:p>
            <a:pPr algn="ctr" eaLnBrk="1" hangingPunct="1"/>
            <a:r>
              <a:rPr lang="en-US" altLang="ja-JP" b="1"/>
              <a:t>bank</a:t>
            </a:r>
          </a:p>
        </p:txBody>
      </p:sp>
      <p:sp>
        <p:nvSpPr>
          <p:cNvPr id="38926" name="Rectangle 14"/>
          <p:cNvSpPr>
            <a:spLocks noChangeArrowheads="1"/>
          </p:cNvSpPr>
          <p:nvPr/>
        </p:nvSpPr>
        <p:spPr bwMode="auto">
          <a:xfrm>
            <a:off x="5940425" y="1989138"/>
            <a:ext cx="1081088" cy="28733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Directory</a:t>
            </a:r>
          </a:p>
        </p:txBody>
      </p:sp>
      <p:sp>
        <p:nvSpPr>
          <p:cNvPr id="38927" name="Rectangle 15"/>
          <p:cNvSpPr>
            <a:spLocks noChangeArrowheads="1"/>
          </p:cNvSpPr>
          <p:nvPr/>
        </p:nvSpPr>
        <p:spPr bwMode="auto">
          <a:xfrm>
            <a:off x="5940425" y="2493963"/>
            <a:ext cx="1079500" cy="79216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L2</a:t>
            </a:r>
          </a:p>
          <a:p>
            <a:pPr algn="ctr" eaLnBrk="1" hangingPunct="1"/>
            <a:r>
              <a:rPr lang="en-US" altLang="ja-JP" b="1"/>
              <a:t>Cache</a:t>
            </a:r>
          </a:p>
          <a:p>
            <a:pPr algn="ctr" eaLnBrk="1" hangingPunct="1"/>
            <a:r>
              <a:rPr lang="en-US" altLang="ja-JP" b="1"/>
              <a:t>bank</a:t>
            </a:r>
          </a:p>
        </p:txBody>
      </p:sp>
      <p:sp>
        <p:nvSpPr>
          <p:cNvPr id="38928" name="Rectangle 16"/>
          <p:cNvSpPr>
            <a:spLocks noChangeArrowheads="1"/>
          </p:cNvSpPr>
          <p:nvPr/>
        </p:nvSpPr>
        <p:spPr bwMode="auto">
          <a:xfrm>
            <a:off x="5940425" y="3286125"/>
            <a:ext cx="1081088" cy="287338"/>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Directory</a:t>
            </a:r>
          </a:p>
        </p:txBody>
      </p:sp>
      <p:sp>
        <p:nvSpPr>
          <p:cNvPr id="38929" name="Rectangle 17"/>
          <p:cNvSpPr>
            <a:spLocks noChangeArrowheads="1"/>
          </p:cNvSpPr>
          <p:nvPr/>
        </p:nvSpPr>
        <p:spPr bwMode="auto">
          <a:xfrm>
            <a:off x="5940425" y="3790950"/>
            <a:ext cx="1079500" cy="79216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L2</a:t>
            </a:r>
          </a:p>
          <a:p>
            <a:pPr algn="ctr" eaLnBrk="1" hangingPunct="1"/>
            <a:r>
              <a:rPr lang="en-US" altLang="ja-JP" b="1"/>
              <a:t>Cache</a:t>
            </a:r>
          </a:p>
          <a:p>
            <a:pPr algn="ctr" eaLnBrk="1" hangingPunct="1"/>
            <a:r>
              <a:rPr lang="en-US" altLang="ja-JP" b="1"/>
              <a:t>bank</a:t>
            </a:r>
          </a:p>
        </p:txBody>
      </p:sp>
      <p:sp>
        <p:nvSpPr>
          <p:cNvPr id="38930" name="Rectangle 18"/>
          <p:cNvSpPr>
            <a:spLocks noChangeArrowheads="1"/>
          </p:cNvSpPr>
          <p:nvPr/>
        </p:nvSpPr>
        <p:spPr bwMode="auto">
          <a:xfrm>
            <a:off x="5940425" y="4583113"/>
            <a:ext cx="1081088" cy="28733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Directory</a:t>
            </a:r>
          </a:p>
        </p:txBody>
      </p:sp>
      <p:sp>
        <p:nvSpPr>
          <p:cNvPr id="38931" name="Rectangle 19"/>
          <p:cNvSpPr>
            <a:spLocks noChangeArrowheads="1"/>
          </p:cNvSpPr>
          <p:nvPr/>
        </p:nvSpPr>
        <p:spPr bwMode="auto">
          <a:xfrm>
            <a:off x="5940425" y="5087938"/>
            <a:ext cx="1079500" cy="79216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L2</a:t>
            </a:r>
          </a:p>
          <a:p>
            <a:pPr algn="ctr" eaLnBrk="1" hangingPunct="1"/>
            <a:r>
              <a:rPr lang="en-US" altLang="ja-JP" b="1"/>
              <a:t>Cache</a:t>
            </a:r>
          </a:p>
          <a:p>
            <a:pPr algn="ctr" eaLnBrk="1" hangingPunct="1"/>
            <a:r>
              <a:rPr lang="en-US" altLang="ja-JP" b="1"/>
              <a:t>bank</a:t>
            </a:r>
          </a:p>
        </p:txBody>
      </p:sp>
      <p:sp>
        <p:nvSpPr>
          <p:cNvPr id="38932" name="Rectangle 20"/>
          <p:cNvSpPr>
            <a:spLocks noChangeArrowheads="1"/>
          </p:cNvSpPr>
          <p:nvPr/>
        </p:nvSpPr>
        <p:spPr bwMode="auto">
          <a:xfrm>
            <a:off x="5940425" y="5880100"/>
            <a:ext cx="1081088" cy="287338"/>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Directory</a:t>
            </a:r>
          </a:p>
        </p:txBody>
      </p:sp>
      <p:sp>
        <p:nvSpPr>
          <p:cNvPr id="38933" name="Line 21"/>
          <p:cNvSpPr>
            <a:spLocks noChangeShapeType="1"/>
          </p:cNvSpPr>
          <p:nvPr/>
        </p:nvSpPr>
        <p:spPr bwMode="auto">
          <a:xfrm>
            <a:off x="1619250" y="1557338"/>
            <a:ext cx="1512888"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4" name="Line 22"/>
          <p:cNvSpPr>
            <a:spLocks noChangeShapeType="1"/>
          </p:cNvSpPr>
          <p:nvPr/>
        </p:nvSpPr>
        <p:spPr bwMode="auto">
          <a:xfrm>
            <a:off x="1619250" y="2133600"/>
            <a:ext cx="1512888"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5" name="Line 23"/>
          <p:cNvSpPr>
            <a:spLocks noChangeShapeType="1"/>
          </p:cNvSpPr>
          <p:nvPr/>
        </p:nvSpPr>
        <p:spPr bwMode="auto">
          <a:xfrm>
            <a:off x="1619250" y="2708275"/>
            <a:ext cx="1512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6" name="Line 24"/>
          <p:cNvSpPr>
            <a:spLocks noChangeShapeType="1"/>
          </p:cNvSpPr>
          <p:nvPr/>
        </p:nvSpPr>
        <p:spPr bwMode="auto">
          <a:xfrm flipV="1">
            <a:off x="1619250" y="2924175"/>
            <a:ext cx="1512888"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7" name="Line 25"/>
          <p:cNvSpPr>
            <a:spLocks noChangeShapeType="1"/>
          </p:cNvSpPr>
          <p:nvPr/>
        </p:nvSpPr>
        <p:spPr bwMode="auto">
          <a:xfrm flipV="1">
            <a:off x="1619250" y="3141663"/>
            <a:ext cx="1512888"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8" name="Line 26"/>
          <p:cNvSpPr>
            <a:spLocks noChangeShapeType="1"/>
          </p:cNvSpPr>
          <p:nvPr/>
        </p:nvSpPr>
        <p:spPr bwMode="auto">
          <a:xfrm flipV="1">
            <a:off x="1619250" y="3357563"/>
            <a:ext cx="1512888"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39" name="Line 27"/>
          <p:cNvSpPr>
            <a:spLocks noChangeShapeType="1"/>
          </p:cNvSpPr>
          <p:nvPr/>
        </p:nvSpPr>
        <p:spPr bwMode="auto">
          <a:xfrm flipV="1">
            <a:off x="1619250" y="3644900"/>
            <a:ext cx="1512888"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0" name="Line 28"/>
          <p:cNvSpPr>
            <a:spLocks noChangeShapeType="1"/>
          </p:cNvSpPr>
          <p:nvPr/>
        </p:nvSpPr>
        <p:spPr bwMode="auto">
          <a:xfrm flipV="1">
            <a:off x="1619250" y="3860800"/>
            <a:ext cx="1512888"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1" name="Line 29"/>
          <p:cNvSpPr>
            <a:spLocks noChangeShapeType="1"/>
          </p:cNvSpPr>
          <p:nvPr/>
        </p:nvSpPr>
        <p:spPr bwMode="auto">
          <a:xfrm flipV="1">
            <a:off x="3851275" y="44370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2" name="Line 30"/>
          <p:cNvSpPr>
            <a:spLocks noChangeShapeType="1"/>
          </p:cNvSpPr>
          <p:nvPr/>
        </p:nvSpPr>
        <p:spPr bwMode="auto">
          <a:xfrm flipV="1">
            <a:off x="4500563" y="1628775"/>
            <a:ext cx="1439862"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3" name="Line 31"/>
          <p:cNvSpPr>
            <a:spLocks noChangeShapeType="1"/>
          </p:cNvSpPr>
          <p:nvPr/>
        </p:nvSpPr>
        <p:spPr bwMode="auto">
          <a:xfrm flipV="1">
            <a:off x="4500563" y="2852738"/>
            <a:ext cx="1439862"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4" name="Line 32"/>
          <p:cNvSpPr>
            <a:spLocks noChangeShapeType="1"/>
          </p:cNvSpPr>
          <p:nvPr/>
        </p:nvSpPr>
        <p:spPr bwMode="auto">
          <a:xfrm>
            <a:off x="4500563" y="3429000"/>
            <a:ext cx="14398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5" name="Line 33"/>
          <p:cNvSpPr>
            <a:spLocks noChangeShapeType="1"/>
          </p:cNvSpPr>
          <p:nvPr/>
        </p:nvSpPr>
        <p:spPr bwMode="auto">
          <a:xfrm>
            <a:off x="4500563" y="3860800"/>
            <a:ext cx="1439862"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6" name="Text Box 34"/>
          <p:cNvSpPr txBox="1">
            <a:spLocks noChangeArrowheads="1"/>
          </p:cNvSpPr>
          <p:nvPr/>
        </p:nvSpPr>
        <p:spPr bwMode="auto">
          <a:xfrm>
            <a:off x="250825" y="5949950"/>
            <a:ext cx="3676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Single issue six-stage pipeline</a:t>
            </a:r>
          </a:p>
          <a:p>
            <a:pPr eaLnBrk="1" hangingPunct="1"/>
            <a:r>
              <a:rPr lang="en-US" altLang="ja-JP"/>
              <a:t>RISC with 16KB Instruction cache/</a:t>
            </a:r>
          </a:p>
          <a:p>
            <a:pPr eaLnBrk="1" hangingPunct="1"/>
            <a:r>
              <a:rPr lang="en-US" altLang="ja-JP"/>
              <a:t>8KB Data cache for L1</a:t>
            </a:r>
          </a:p>
        </p:txBody>
      </p:sp>
      <p:sp>
        <p:nvSpPr>
          <p:cNvPr id="38947" name="Text Box 35"/>
          <p:cNvSpPr txBox="1">
            <a:spLocks noChangeArrowheads="1"/>
          </p:cNvSpPr>
          <p:nvPr/>
        </p:nvSpPr>
        <p:spPr bwMode="auto">
          <a:xfrm>
            <a:off x="5056188" y="6329363"/>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Total 3MB, 64byte Interleaved</a:t>
            </a:r>
          </a:p>
        </p:txBody>
      </p:sp>
      <p:sp>
        <p:nvSpPr>
          <p:cNvPr id="38948" name="Line 36"/>
          <p:cNvSpPr>
            <a:spLocks noChangeShapeType="1"/>
          </p:cNvSpPr>
          <p:nvPr/>
        </p:nvSpPr>
        <p:spPr bwMode="auto">
          <a:xfrm>
            <a:off x="7019925" y="1700213"/>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9" name="Line 37"/>
          <p:cNvSpPr>
            <a:spLocks noChangeShapeType="1"/>
          </p:cNvSpPr>
          <p:nvPr/>
        </p:nvSpPr>
        <p:spPr bwMode="auto">
          <a:xfrm>
            <a:off x="7019925" y="2924175"/>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0" name="Line 38"/>
          <p:cNvSpPr>
            <a:spLocks noChangeShapeType="1"/>
          </p:cNvSpPr>
          <p:nvPr/>
        </p:nvSpPr>
        <p:spPr bwMode="auto">
          <a:xfrm>
            <a:off x="7019925" y="4148138"/>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1" name="Line 39"/>
          <p:cNvSpPr>
            <a:spLocks noChangeShapeType="1"/>
          </p:cNvSpPr>
          <p:nvPr/>
        </p:nvSpPr>
        <p:spPr bwMode="auto">
          <a:xfrm>
            <a:off x="7019925" y="5372100"/>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2" name="Text Box 40"/>
          <p:cNvSpPr txBox="1">
            <a:spLocks noChangeArrowheads="1"/>
          </p:cNvSpPr>
          <p:nvPr/>
        </p:nvSpPr>
        <p:spPr bwMode="auto">
          <a:xfrm>
            <a:off x="7720013" y="280035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Memory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a:xfrm>
            <a:off x="457200" y="71438"/>
            <a:ext cx="8229600" cy="1143000"/>
          </a:xfrm>
        </p:spPr>
        <p:txBody>
          <a:bodyPr anchor="ctr"/>
          <a:lstStyle/>
          <a:p>
            <a:pPr eaLnBrk="1" hangingPunct="1"/>
            <a:r>
              <a:rPr lang="en-US" altLang="ja-JP" smtClean="0"/>
              <a:t>Multi-Core (Intel</a:t>
            </a:r>
            <a:r>
              <a:rPr lang="en-US" altLang="ja-JP" smtClean="0">
                <a:latin typeface="Arial" panose="020B0604020202020204" pitchFamily="34" charset="0"/>
              </a:rPr>
              <a:t>’</a:t>
            </a:r>
            <a:r>
              <a:rPr lang="en-US" altLang="ja-JP" smtClean="0"/>
              <a:t>s Nehalem-EX) </a:t>
            </a:r>
            <a:endParaRPr lang="en-US" altLang="ja-JP" sz="3300" smtClean="0"/>
          </a:p>
        </p:txBody>
      </p:sp>
      <p:sp>
        <p:nvSpPr>
          <p:cNvPr id="39939" name="テキスト ボックス 6"/>
          <p:cNvSpPr txBox="1">
            <a:spLocks noChangeArrowheads="1"/>
          </p:cNvSpPr>
          <p:nvPr/>
        </p:nvSpPr>
        <p:spPr bwMode="auto">
          <a:xfrm>
            <a:off x="4716463" y="4868863"/>
            <a:ext cx="411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2000">
              <a:latin typeface="Calibri" panose="020F0502020204030204" pitchFamily="34" charset="0"/>
            </a:endParaRPr>
          </a:p>
          <a:p>
            <a:pPr eaLnBrk="1" hangingPunct="1"/>
            <a:r>
              <a:rPr lang="en-US" altLang="ja-JP" sz="2000" b="1">
                <a:solidFill>
                  <a:srgbClr val="0000FF"/>
                </a:solidFill>
                <a:latin typeface="Calibri" panose="020F0502020204030204" pitchFamily="34" charset="0"/>
              </a:rPr>
              <a:t>8 CPU cores</a:t>
            </a:r>
          </a:p>
          <a:p>
            <a:pPr eaLnBrk="1" hangingPunct="1"/>
            <a:r>
              <a:rPr lang="en-US" altLang="ja-JP" sz="2000" b="1">
                <a:solidFill>
                  <a:srgbClr val="0000FF"/>
                </a:solidFill>
                <a:latin typeface="Calibri" panose="020F0502020204030204" pitchFamily="34" charset="0"/>
              </a:rPr>
              <a:t>24MB L3 cache</a:t>
            </a:r>
          </a:p>
          <a:p>
            <a:pPr eaLnBrk="1" hangingPunct="1"/>
            <a:r>
              <a:rPr lang="en-US" altLang="ja-JP" sz="2000">
                <a:latin typeface="Calibri" panose="020F0502020204030204" pitchFamily="34" charset="0"/>
              </a:rPr>
              <a:t>45nm CMOS 600 mm^2</a:t>
            </a:r>
          </a:p>
        </p:txBody>
      </p:sp>
      <p:grpSp>
        <p:nvGrpSpPr>
          <p:cNvPr id="39940" name="Group 24"/>
          <p:cNvGrpSpPr>
            <a:grpSpLocks/>
          </p:cNvGrpSpPr>
          <p:nvPr/>
        </p:nvGrpSpPr>
        <p:grpSpPr bwMode="auto">
          <a:xfrm>
            <a:off x="71438" y="1065213"/>
            <a:ext cx="6372225" cy="4092575"/>
            <a:chOff x="45" y="671"/>
            <a:chExt cx="2995" cy="2135"/>
          </a:xfrm>
        </p:grpSpPr>
        <p:pic>
          <p:nvPicPr>
            <p:cNvPr id="39941" name="図 3" descr="chip.jpeg"/>
            <p:cNvPicPr>
              <a:picLocks noChangeAspect="1"/>
            </p:cNvPicPr>
            <p:nvPr/>
          </p:nvPicPr>
          <p:blipFill>
            <a:blip r:embed="rId2">
              <a:extLst>
                <a:ext uri="{28A0092B-C50C-407E-A947-70E740481C1C}">
                  <a14:useLocalDpi xmlns:a14="http://schemas.microsoft.com/office/drawing/2010/main" val="0"/>
                </a:ext>
              </a:extLst>
            </a:blip>
            <a:srcRect t="2423" r="20378" b="71480"/>
            <a:stretch>
              <a:fillRect/>
            </a:stretch>
          </p:blipFill>
          <p:spPr bwMode="auto">
            <a:xfrm>
              <a:off x="45" y="671"/>
              <a:ext cx="2995"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2" name="Group 23"/>
            <p:cNvGrpSpPr>
              <a:grpSpLocks/>
            </p:cNvGrpSpPr>
            <p:nvPr/>
          </p:nvGrpSpPr>
          <p:grpSpPr bwMode="auto">
            <a:xfrm>
              <a:off x="252" y="968"/>
              <a:ext cx="2748" cy="1632"/>
              <a:chOff x="252" y="968"/>
              <a:chExt cx="2748" cy="1632"/>
            </a:xfrm>
          </p:grpSpPr>
          <p:sp>
            <p:nvSpPr>
              <p:cNvPr id="12" name="正方形/長方形 11"/>
              <p:cNvSpPr/>
              <p:nvPr/>
            </p:nvSpPr>
            <p:spPr>
              <a:xfrm>
                <a:off x="252" y="1916"/>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3" name="正方形/長方形 12"/>
              <p:cNvSpPr/>
              <p:nvPr/>
            </p:nvSpPr>
            <p:spPr>
              <a:xfrm>
                <a:off x="252" y="2260"/>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4" name="正方形/長方形 13"/>
              <p:cNvSpPr/>
              <p:nvPr/>
            </p:nvSpPr>
            <p:spPr>
              <a:xfrm>
                <a:off x="252" y="972"/>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5" name="正方形/長方形 14"/>
              <p:cNvSpPr/>
              <p:nvPr/>
            </p:nvSpPr>
            <p:spPr>
              <a:xfrm>
                <a:off x="252" y="1316"/>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6" name="正方形/長方形 15"/>
              <p:cNvSpPr/>
              <p:nvPr/>
            </p:nvSpPr>
            <p:spPr>
              <a:xfrm>
                <a:off x="2352" y="1912"/>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7" name="正方形/長方形 16"/>
              <p:cNvSpPr/>
              <p:nvPr/>
            </p:nvSpPr>
            <p:spPr>
              <a:xfrm>
                <a:off x="2344" y="2256"/>
                <a:ext cx="648" cy="335"/>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8" name="正方形/長方形 17"/>
              <p:cNvSpPr/>
              <p:nvPr/>
            </p:nvSpPr>
            <p:spPr>
              <a:xfrm>
                <a:off x="2352" y="968"/>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19" name="正方形/長方形 18"/>
              <p:cNvSpPr/>
              <p:nvPr/>
            </p:nvSpPr>
            <p:spPr>
              <a:xfrm>
                <a:off x="2344" y="1312"/>
                <a:ext cx="648" cy="336"/>
              </a:xfrm>
              <a:prstGeom prst="rect">
                <a:avLst/>
              </a:prstGeom>
              <a:solidFill>
                <a:schemeClr val="accent5">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FFFFFF"/>
                    </a:solidFill>
                    <a:latin typeface="Calibri" panose="020F0502020204030204" pitchFamily="34" charset="0"/>
                  </a:rPr>
                  <a:t>CPU</a:t>
                </a:r>
              </a:p>
            </p:txBody>
          </p:sp>
          <p:sp>
            <p:nvSpPr>
              <p:cNvPr id="20" name="正方形/長方形 19"/>
              <p:cNvSpPr/>
              <p:nvPr/>
            </p:nvSpPr>
            <p:spPr>
              <a:xfrm>
                <a:off x="899" y="968"/>
                <a:ext cx="1445" cy="680"/>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2800" smtClean="0">
                    <a:solidFill>
                      <a:srgbClr val="FFFFFF"/>
                    </a:solidFill>
                    <a:latin typeface="Calibri" panose="020F0502020204030204" pitchFamily="34" charset="0"/>
                  </a:rPr>
                  <a:t>L3 Cache</a:t>
                </a:r>
              </a:p>
            </p:txBody>
          </p:sp>
          <p:sp>
            <p:nvSpPr>
              <p:cNvPr id="21" name="正方形/長方形 20"/>
              <p:cNvSpPr/>
              <p:nvPr/>
            </p:nvSpPr>
            <p:spPr>
              <a:xfrm>
                <a:off x="904" y="1920"/>
                <a:ext cx="1444" cy="680"/>
              </a:xfrm>
              <a:prstGeom prst="rect">
                <a:avLst/>
              </a:prstGeom>
              <a:solidFill>
                <a:schemeClr val="accent2">
                  <a:alpha val="41000"/>
                </a:schemeClr>
              </a:solidFill>
            </p:spPr>
            <p:style>
              <a:lnRef idx="1">
                <a:schemeClr val="accent1"/>
              </a:lnRef>
              <a:fillRef idx="3">
                <a:schemeClr val="accent1"/>
              </a:fillRef>
              <a:effectRef idx="2">
                <a:schemeClr val="accent1"/>
              </a:effectRef>
              <a:fontRef idx="minor">
                <a:schemeClr val="lt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2800" smtClean="0">
                    <a:solidFill>
                      <a:srgbClr val="FFFFFF"/>
                    </a:solidFill>
                    <a:latin typeface="Calibri" panose="020F0502020204030204" pitchFamily="34" charset="0"/>
                  </a:rPr>
                  <a:t>L3 Cache</a:t>
                </a: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ja-JP" smtClean="0"/>
              <a:t>Heterogeneous vs. Homogeneous</a:t>
            </a:r>
          </a:p>
        </p:txBody>
      </p:sp>
      <p:sp>
        <p:nvSpPr>
          <p:cNvPr id="40963" name="Rectangle 3"/>
          <p:cNvSpPr>
            <a:spLocks noGrp="1" noChangeArrowheads="1"/>
          </p:cNvSpPr>
          <p:nvPr>
            <p:ph type="body" idx="1"/>
          </p:nvPr>
        </p:nvSpPr>
        <p:spPr/>
        <p:txBody>
          <a:bodyPr/>
          <a:lstStyle/>
          <a:p>
            <a:pPr eaLnBrk="1" hangingPunct="1"/>
            <a:r>
              <a:rPr lang="en-US" altLang="ja-JP" sz="2600" smtClean="0"/>
              <a:t>Homogeneous: consisting of the same processing elements</a:t>
            </a:r>
          </a:p>
          <a:p>
            <a:pPr lvl="1" eaLnBrk="1" hangingPunct="1"/>
            <a:r>
              <a:rPr lang="en-US" altLang="ja-JP" sz="2200" smtClean="0"/>
              <a:t>A single task can be easily executed in parallel.</a:t>
            </a:r>
          </a:p>
          <a:p>
            <a:pPr lvl="1" eaLnBrk="1" hangingPunct="1"/>
            <a:r>
              <a:rPr lang="en-US" altLang="ja-JP" sz="2200" smtClean="0"/>
              <a:t>Unique programming environment</a:t>
            </a:r>
          </a:p>
          <a:p>
            <a:pPr eaLnBrk="1" hangingPunct="1"/>
            <a:r>
              <a:rPr lang="en-US" altLang="ja-JP" sz="2600" smtClean="0"/>
              <a:t>Heterogeneous: consisting of various types of processing elements</a:t>
            </a:r>
          </a:p>
          <a:p>
            <a:pPr lvl="1" eaLnBrk="1" hangingPunct="1"/>
            <a:r>
              <a:rPr lang="en-US" altLang="ja-JP" sz="2200" smtClean="0"/>
              <a:t>Mainly for task-level parallel processing</a:t>
            </a:r>
          </a:p>
          <a:p>
            <a:pPr lvl="1" eaLnBrk="1" hangingPunct="1"/>
            <a:r>
              <a:rPr lang="en-US" altLang="ja-JP" sz="2200" smtClean="0"/>
              <a:t>High performance per cost</a:t>
            </a:r>
          </a:p>
          <a:p>
            <a:pPr lvl="1" eaLnBrk="1" hangingPunct="1"/>
            <a:r>
              <a:rPr lang="en-US" altLang="ja-JP" sz="2200" smtClean="0"/>
              <a:t>Most recent high-end processors for cellular phone use this structure</a:t>
            </a:r>
          </a:p>
          <a:p>
            <a:pPr lvl="1" eaLnBrk="1" hangingPunct="1"/>
            <a:r>
              <a:rPr lang="en-US" altLang="ja-JP" sz="2200" smtClean="0"/>
              <a:t>However, programming is difficult.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ja-JP" smtClean="0"/>
              <a:t>Class</a:t>
            </a:r>
          </a:p>
        </p:txBody>
      </p:sp>
      <p:sp>
        <p:nvSpPr>
          <p:cNvPr id="6147" name="Rectangle 3"/>
          <p:cNvSpPr>
            <a:spLocks noGrp="1" noChangeArrowheads="1"/>
          </p:cNvSpPr>
          <p:nvPr>
            <p:ph type="body" idx="1"/>
          </p:nvPr>
        </p:nvSpPr>
        <p:spPr/>
        <p:txBody>
          <a:bodyPr/>
          <a:lstStyle/>
          <a:p>
            <a:pPr eaLnBrk="1" hangingPunct="1"/>
            <a:r>
              <a:rPr lang="en-US" altLang="ja-JP" sz="2600" dirty="0" smtClean="0"/>
              <a:t>Lecture using </a:t>
            </a:r>
            <a:r>
              <a:rPr lang="en-US" altLang="ja-JP" sz="2600" dirty="0" err="1" smtClean="0"/>
              <a:t>Powerpoint</a:t>
            </a:r>
            <a:endParaRPr lang="en-US" altLang="ja-JP" sz="2600" dirty="0" smtClean="0"/>
          </a:p>
          <a:p>
            <a:pPr lvl="1" eaLnBrk="1" hangingPunct="1"/>
            <a:r>
              <a:rPr lang="en-US" altLang="ja-JP" sz="2200" dirty="0" smtClean="0"/>
              <a:t>The </a:t>
            </a:r>
            <a:r>
              <a:rPr lang="en-US" altLang="ja-JP" sz="2200" dirty="0" err="1" smtClean="0"/>
              <a:t>ppt</a:t>
            </a:r>
            <a:r>
              <a:rPr lang="en-US" altLang="ja-JP" sz="2200" dirty="0" smtClean="0"/>
              <a:t> file is uploaded on the web site </a:t>
            </a:r>
            <a:r>
              <a:rPr lang="en-US" altLang="ja-JP" sz="2200" dirty="0" smtClean="0">
                <a:hlinkClick r:id="rId2"/>
              </a:rPr>
              <a:t>http://www.am.ics.keio.ac.jp</a:t>
            </a:r>
            <a:r>
              <a:rPr lang="en-US" altLang="ja-JP" sz="2200" dirty="0" smtClean="0"/>
              <a:t>, and you can down load/print before the lecture.</a:t>
            </a:r>
          </a:p>
          <a:p>
            <a:pPr lvl="1" eaLnBrk="1" hangingPunct="1"/>
            <a:r>
              <a:rPr lang="en-US" altLang="ja-JP" sz="2200" dirty="0" smtClean="0"/>
              <a:t>Please</a:t>
            </a:r>
            <a:r>
              <a:rPr lang="ja-JP" altLang="en-US" sz="2200" dirty="0"/>
              <a:t> </a:t>
            </a:r>
            <a:r>
              <a:rPr lang="en-US" altLang="ja-JP" sz="2200" dirty="0" smtClean="0"/>
              <a:t>check</a:t>
            </a:r>
            <a:r>
              <a:rPr lang="ja-JP" altLang="en-US" sz="2200" dirty="0"/>
              <a:t> </a:t>
            </a:r>
            <a:r>
              <a:rPr lang="en-US" altLang="ja-JP" sz="2200" dirty="0" smtClean="0"/>
              <a:t>it</a:t>
            </a:r>
            <a:r>
              <a:rPr lang="ja-JP" altLang="en-US" sz="2200" dirty="0"/>
              <a:t> </a:t>
            </a:r>
            <a:r>
              <a:rPr lang="en-US" altLang="ja-JP" sz="2200" dirty="0" smtClean="0"/>
              <a:t>on</a:t>
            </a:r>
            <a:r>
              <a:rPr lang="ja-JP" altLang="en-US" sz="2200" dirty="0"/>
              <a:t> </a:t>
            </a:r>
            <a:r>
              <a:rPr lang="en-US" altLang="ja-JP" sz="2200" dirty="0" smtClean="0"/>
              <a:t>every</a:t>
            </a:r>
            <a:r>
              <a:rPr lang="ja-JP" altLang="en-US" sz="2200" dirty="0"/>
              <a:t> </a:t>
            </a:r>
            <a:r>
              <a:rPr lang="en-US" altLang="ja-JP" sz="2200" dirty="0" smtClean="0"/>
              <a:t>Friday</a:t>
            </a:r>
            <a:r>
              <a:rPr lang="ja-JP" altLang="en-US" sz="2200" dirty="0"/>
              <a:t> </a:t>
            </a:r>
            <a:r>
              <a:rPr lang="en-US" altLang="ja-JP" sz="2200" dirty="0" smtClean="0"/>
              <a:t>morning</a:t>
            </a:r>
            <a:r>
              <a:rPr lang="en-US" altLang="ja-JP" sz="2200" dirty="0"/>
              <a:t>.</a:t>
            </a:r>
            <a:endParaRPr lang="en-US" altLang="ja-JP" sz="2200" dirty="0" smtClean="0"/>
          </a:p>
          <a:p>
            <a:pPr eaLnBrk="1" hangingPunct="1"/>
            <a:r>
              <a:rPr lang="en-US" altLang="ja-JP" sz="2200" dirty="0" smtClean="0"/>
              <a:t>Homework:</a:t>
            </a:r>
            <a:r>
              <a:rPr lang="ja-JP" altLang="en-US" sz="2200" dirty="0" smtClean="0"/>
              <a:t>　</a:t>
            </a:r>
            <a:r>
              <a:rPr lang="en-US" altLang="ja-JP" sz="2200" dirty="0" smtClean="0"/>
              <a:t>mail to: hunga@am.ics.keio.ac.jp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147050" cy="919162"/>
          </a:xfrm>
        </p:spPr>
        <p:txBody>
          <a:bodyPr/>
          <a:lstStyle/>
          <a:p>
            <a:pPr eaLnBrk="1" hangingPunct="1"/>
            <a:r>
              <a:rPr lang="en-US" altLang="ja-JP" sz="2900" smtClean="0"/>
              <a:t>NEC MP211</a:t>
            </a:r>
            <a:endParaRPr lang="en-US" altLang="ja-JP" b="1" smtClean="0">
              <a:solidFill>
                <a:schemeClr val="tx1"/>
              </a:solidFill>
            </a:endParaRPr>
          </a:p>
        </p:txBody>
      </p:sp>
      <p:grpSp>
        <p:nvGrpSpPr>
          <p:cNvPr id="41987" name="Group 3"/>
          <p:cNvGrpSpPr>
            <a:grpSpLocks/>
          </p:cNvGrpSpPr>
          <p:nvPr/>
        </p:nvGrpSpPr>
        <p:grpSpPr bwMode="auto">
          <a:xfrm>
            <a:off x="611188" y="2349500"/>
            <a:ext cx="1223962" cy="3384550"/>
            <a:chOff x="521" y="1480"/>
            <a:chExt cx="952" cy="2132"/>
          </a:xfrm>
        </p:grpSpPr>
        <p:sp>
          <p:nvSpPr>
            <p:cNvPr id="42109" name="Rectangle 4"/>
            <p:cNvSpPr>
              <a:spLocks noChangeArrowheads="1"/>
            </p:cNvSpPr>
            <p:nvPr/>
          </p:nvSpPr>
          <p:spPr bwMode="auto">
            <a:xfrm>
              <a:off x="521" y="2024"/>
              <a:ext cx="952" cy="95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110" name="Rectangle 5"/>
            <p:cNvSpPr>
              <a:spLocks noChangeArrowheads="1"/>
            </p:cNvSpPr>
            <p:nvPr/>
          </p:nvSpPr>
          <p:spPr bwMode="auto">
            <a:xfrm>
              <a:off x="521" y="1480"/>
              <a:ext cx="952" cy="4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111" name="Rectangle 6"/>
            <p:cNvSpPr>
              <a:spLocks noChangeArrowheads="1"/>
            </p:cNvSpPr>
            <p:nvPr/>
          </p:nvSpPr>
          <p:spPr bwMode="auto">
            <a:xfrm>
              <a:off x="657" y="1525"/>
              <a:ext cx="726" cy="36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ARM926</a:t>
              </a:r>
            </a:p>
            <a:p>
              <a:pPr algn="ctr" eaLnBrk="1" hangingPunct="1"/>
              <a:r>
                <a:rPr lang="en-US" altLang="ja-JP" sz="1600" b="1"/>
                <a:t>PE0</a:t>
              </a:r>
            </a:p>
          </p:txBody>
        </p:sp>
        <p:sp>
          <p:nvSpPr>
            <p:cNvPr id="42112" name="Rectangle 7"/>
            <p:cNvSpPr>
              <a:spLocks noChangeArrowheads="1"/>
            </p:cNvSpPr>
            <p:nvPr/>
          </p:nvSpPr>
          <p:spPr bwMode="auto">
            <a:xfrm>
              <a:off x="657" y="2115"/>
              <a:ext cx="726" cy="36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ARM926</a:t>
              </a:r>
            </a:p>
            <a:p>
              <a:pPr algn="ctr" eaLnBrk="1" hangingPunct="1"/>
              <a:r>
                <a:rPr lang="en-US" altLang="ja-JP" sz="1600" b="1"/>
                <a:t>PE1</a:t>
              </a:r>
            </a:p>
          </p:txBody>
        </p:sp>
        <p:sp>
          <p:nvSpPr>
            <p:cNvPr id="42113" name="Rectangle 8"/>
            <p:cNvSpPr>
              <a:spLocks noChangeArrowheads="1"/>
            </p:cNvSpPr>
            <p:nvPr/>
          </p:nvSpPr>
          <p:spPr bwMode="auto">
            <a:xfrm>
              <a:off x="657" y="2523"/>
              <a:ext cx="726" cy="36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ARM926</a:t>
              </a:r>
            </a:p>
            <a:p>
              <a:pPr algn="ctr" eaLnBrk="1" hangingPunct="1"/>
              <a:r>
                <a:rPr lang="en-US" altLang="ja-JP" sz="1600" b="1"/>
                <a:t>PE2</a:t>
              </a:r>
            </a:p>
          </p:txBody>
        </p:sp>
        <p:sp>
          <p:nvSpPr>
            <p:cNvPr id="42114" name="Rectangle 9"/>
            <p:cNvSpPr>
              <a:spLocks noChangeArrowheads="1"/>
            </p:cNvSpPr>
            <p:nvPr/>
          </p:nvSpPr>
          <p:spPr bwMode="auto">
            <a:xfrm>
              <a:off x="521" y="3158"/>
              <a:ext cx="952" cy="45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115" name="Rectangle 10"/>
            <p:cNvSpPr>
              <a:spLocks noChangeArrowheads="1"/>
            </p:cNvSpPr>
            <p:nvPr/>
          </p:nvSpPr>
          <p:spPr bwMode="auto">
            <a:xfrm>
              <a:off x="657" y="3203"/>
              <a:ext cx="726" cy="3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SPX-K602</a:t>
              </a:r>
            </a:p>
            <a:p>
              <a:pPr algn="ctr" eaLnBrk="1" hangingPunct="1"/>
              <a:r>
                <a:rPr lang="en-US" altLang="ja-JP" sz="1600" b="1"/>
                <a:t>DSP</a:t>
              </a:r>
            </a:p>
          </p:txBody>
        </p:sp>
      </p:grpSp>
      <p:sp>
        <p:nvSpPr>
          <p:cNvPr id="41988" name="Line 11"/>
          <p:cNvSpPr>
            <a:spLocks noChangeShapeType="1"/>
          </p:cNvSpPr>
          <p:nvPr/>
        </p:nvSpPr>
        <p:spPr bwMode="auto">
          <a:xfrm>
            <a:off x="2195513" y="2278063"/>
            <a:ext cx="0" cy="36718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89" name="Line 12"/>
          <p:cNvSpPr>
            <a:spLocks noChangeShapeType="1"/>
          </p:cNvSpPr>
          <p:nvPr/>
        </p:nvSpPr>
        <p:spPr bwMode="auto">
          <a:xfrm flipV="1">
            <a:off x="2195513" y="2276475"/>
            <a:ext cx="6553200"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0" name="Rectangle 13"/>
          <p:cNvSpPr>
            <a:spLocks noChangeArrowheads="1"/>
          </p:cNvSpPr>
          <p:nvPr/>
        </p:nvSpPr>
        <p:spPr bwMode="auto">
          <a:xfrm>
            <a:off x="2339975" y="1484313"/>
            <a:ext cx="1008063"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DMAC</a:t>
            </a:r>
          </a:p>
        </p:txBody>
      </p:sp>
      <p:sp>
        <p:nvSpPr>
          <p:cNvPr id="41991" name="Rectangle 14"/>
          <p:cNvSpPr>
            <a:spLocks noChangeArrowheads="1"/>
          </p:cNvSpPr>
          <p:nvPr/>
        </p:nvSpPr>
        <p:spPr bwMode="auto">
          <a:xfrm>
            <a:off x="3492500" y="1484313"/>
            <a:ext cx="5032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USB </a:t>
            </a:r>
          </a:p>
          <a:p>
            <a:pPr algn="ctr" eaLnBrk="1" hangingPunct="1"/>
            <a:r>
              <a:rPr lang="en-US" altLang="ja-JP" sz="1600" b="1"/>
              <a:t>OTG</a:t>
            </a:r>
          </a:p>
        </p:txBody>
      </p:sp>
      <p:sp>
        <p:nvSpPr>
          <p:cNvPr id="41992" name="Rectangle 15"/>
          <p:cNvSpPr>
            <a:spLocks noChangeArrowheads="1"/>
          </p:cNvSpPr>
          <p:nvPr/>
        </p:nvSpPr>
        <p:spPr bwMode="auto">
          <a:xfrm>
            <a:off x="4211638" y="1484313"/>
            <a:ext cx="647700"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3D </a:t>
            </a:r>
          </a:p>
          <a:p>
            <a:pPr algn="ctr" eaLnBrk="1" hangingPunct="1"/>
            <a:r>
              <a:rPr lang="en-US" altLang="ja-JP" sz="1600" b="1"/>
              <a:t>Acc.</a:t>
            </a:r>
          </a:p>
        </p:txBody>
      </p:sp>
      <p:sp>
        <p:nvSpPr>
          <p:cNvPr id="41993" name="Rectangle 16"/>
          <p:cNvSpPr>
            <a:spLocks noChangeArrowheads="1"/>
          </p:cNvSpPr>
          <p:nvPr/>
        </p:nvSpPr>
        <p:spPr bwMode="auto">
          <a:xfrm>
            <a:off x="5076825" y="1412875"/>
            <a:ext cx="574675"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Rot-</a:t>
            </a:r>
          </a:p>
          <a:p>
            <a:pPr algn="ctr" eaLnBrk="1" hangingPunct="1"/>
            <a:r>
              <a:rPr lang="en-US" altLang="ja-JP" sz="1600" b="1"/>
              <a:t>ater.</a:t>
            </a:r>
          </a:p>
        </p:txBody>
      </p:sp>
      <p:sp>
        <p:nvSpPr>
          <p:cNvPr id="41994" name="Rectangle 17"/>
          <p:cNvSpPr>
            <a:spLocks noChangeArrowheads="1"/>
          </p:cNvSpPr>
          <p:nvPr/>
        </p:nvSpPr>
        <p:spPr bwMode="auto">
          <a:xfrm>
            <a:off x="5867400" y="148431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Image</a:t>
            </a:r>
          </a:p>
          <a:p>
            <a:pPr algn="ctr" eaLnBrk="1" hangingPunct="1"/>
            <a:r>
              <a:rPr lang="en-US" altLang="ja-JP" sz="1600" b="1"/>
              <a:t>Acc.</a:t>
            </a:r>
          </a:p>
        </p:txBody>
      </p:sp>
      <p:sp>
        <p:nvSpPr>
          <p:cNvPr id="41995" name="Rectangle 18"/>
          <p:cNvSpPr>
            <a:spLocks noChangeArrowheads="1"/>
          </p:cNvSpPr>
          <p:nvPr/>
        </p:nvSpPr>
        <p:spPr bwMode="auto">
          <a:xfrm>
            <a:off x="6805613" y="1268413"/>
            <a:ext cx="790575"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Cam</a:t>
            </a:r>
          </a:p>
          <a:p>
            <a:pPr algn="ctr" eaLnBrk="1" hangingPunct="1"/>
            <a:r>
              <a:rPr lang="en-US" altLang="ja-JP" sz="1600" b="1"/>
              <a:t>DTV</a:t>
            </a:r>
          </a:p>
          <a:p>
            <a:pPr algn="ctr" eaLnBrk="1" hangingPunct="1"/>
            <a:r>
              <a:rPr lang="en-US" altLang="ja-JP" sz="1600" b="1"/>
              <a:t>I/F.</a:t>
            </a:r>
          </a:p>
        </p:txBody>
      </p:sp>
      <p:sp>
        <p:nvSpPr>
          <p:cNvPr id="41996" name="Rectangle 19"/>
          <p:cNvSpPr>
            <a:spLocks noChangeArrowheads="1"/>
          </p:cNvSpPr>
          <p:nvPr/>
        </p:nvSpPr>
        <p:spPr bwMode="auto">
          <a:xfrm>
            <a:off x="7743825" y="1484313"/>
            <a:ext cx="7191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LCD</a:t>
            </a:r>
          </a:p>
          <a:p>
            <a:pPr algn="ctr" eaLnBrk="1" hangingPunct="1"/>
            <a:r>
              <a:rPr lang="en-US" altLang="ja-JP" sz="1600" b="1"/>
              <a:t>I/F</a:t>
            </a:r>
          </a:p>
        </p:txBody>
      </p:sp>
      <p:sp>
        <p:nvSpPr>
          <p:cNvPr id="41997" name="Rectangle 20"/>
          <p:cNvSpPr>
            <a:spLocks noChangeArrowheads="1"/>
          </p:cNvSpPr>
          <p:nvPr/>
        </p:nvSpPr>
        <p:spPr bwMode="auto">
          <a:xfrm>
            <a:off x="2627313" y="4508500"/>
            <a:ext cx="1152525"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Async</a:t>
            </a:r>
          </a:p>
          <a:p>
            <a:pPr algn="ctr" eaLnBrk="1" hangingPunct="1"/>
            <a:r>
              <a:rPr lang="en-US" altLang="ja-JP" b="1"/>
              <a:t>Bridge0</a:t>
            </a:r>
          </a:p>
        </p:txBody>
      </p:sp>
      <p:sp>
        <p:nvSpPr>
          <p:cNvPr id="41998" name="Rectangle 21"/>
          <p:cNvSpPr>
            <a:spLocks noChangeArrowheads="1"/>
          </p:cNvSpPr>
          <p:nvPr/>
        </p:nvSpPr>
        <p:spPr bwMode="auto">
          <a:xfrm>
            <a:off x="2627313" y="5230813"/>
            <a:ext cx="1152525"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Async</a:t>
            </a:r>
          </a:p>
          <a:p>
            <a:pPr algn="ctr" eaLnBrk="1" hangingPunct="1"/>
            <a:r>
              <a:rPr lang="en-US" altLang="ja-JP" b="1"/>
              <a:t>Bridge1</a:t>
            </a:r>
          </a:p>
        </p:txBody>
      </p:sp>
      <p:sp>
        <p:nvSpPr>
          <p:cNvPr id="41999" name="Rectangle 22"/>
          <p:cNvSpPr>
            <a:spLocks noChangeArrowheads="1"/>
          </p:cNvSpPr>
          <p:nvPr/>
        </p:nvSpPr>
        <p:spPr bwMode="auto">
          <a:xfrm>
            <a:off x="2627313" y="3500438"/>
            <a:ext cx="1152525" cy="57467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b="1"/>
              <a:t>APB</a:t>
            </a:r>
          </a:p>
          <a:p>
            <a:pPr algn="ctr" eaLnBrk="1" hangingPunct="1"/>
            <a:r>
              <a:rPr lang="en-US" altLang="ja-JP" b="1"/>
              <a:t>Bridge0</a:t>
            </a:r>
          </a:p>
        </p:txBody>
      </p:sp>
      <p:grpSp>
        <p:nvGrpSpPr>
          <p:cNvPr id="42000" name="Group 23"/>
          <p:cNvGrpSpPr>
            <a:grpSpLocks/>
          </p:cNvGrpSpPr>
          <p:nvPr/>
        </p:nvGrpSpPr>
        <p:grpSpPr bwMode="auto">
          <a:xfrm>
            <a:off x="3779838" y="5373688"/>
            <a:ext cx="1439862" cy="576262"/>
            <a:chOff x="2517" y="3385"/>
            <a:chExt cx="907" cy="363"/>
          </a:xfrm>
        </p:grpSpPr>
        <p:sp>
          <p:nvSpPr>
            <p:cNvPr id="42104" name="Rectangle 24"/>
            <p:cNvSpPr>
              <a:spLocks noChangeArrowheads="1"/>
            </p:cNvSpPr>
            <p:nvPr/>
          </p:nvSpPr>
          <p:spPr bwMode="auto">
            <a:xfrm>
              <a:off x="2653" y="3521"/>
              <a:ext cx="318"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IIC</a:t>
              </a:r>
            </a:p>
          </p:txBody>
        </p:sp>
        <p:sp>
          <p:nvSpPr>
            <p:cNvPr id="42105" name="Rectangle 25"/>
            <p:cNvSpPr>
              <a:spLocks noChangeArrowheads="1"/>
            </p:cNvSpPr>
            <p:nvPr/>
          </p:nvSpPr>
          <p:spPr bwMode="auto">
            <a:xfrm>
              <a:off x="3061" y="3521"/>
              <a:ext cx="363"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UART</a:t>
              </a:r>
            </a:p>
          </p:txBody>
        </p:sp>
        <p:sp>
          <p:nvSpPr>
            <p:cNvPr id="42106" name="Line 26"/>
            <p:cNvSpPr>
              <a:spLocks noChangeShapeType="1"/>
            </p:cNvSpPr>
            <p:nvPr/>
          </p:nvSpPr>
          <p:spPr bwMode="auto">
            <a:xfrm>
              <a:off x="2517" y="3385"/>
              <a:ext cx="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107" name="Line 27"/>
            <p:cNvSpPr>
              <a:spLocks noChangeShapeType="1"/>
            </p:cNvSpPr>
            <p:nvPr/>
          </p:nvSpPr>
          <p:spPr bwMode="auto">
            <a:xfrm>
              <a:off x="3198" y="338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108" name="Line 28"/>
            <p:cNvSpPr>
              <a:spLocks noChangeShapeType="1"/>
            </p:cNvSpPr>
            <p:nvPr/>
          </p:nvSpPr>
          <p:spPr bwMode="auto">
            <a:xfrm>
              <a:off x="2789" y="338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2001" name="Group 29"/>
          <p:cNvGrpSpPr>
            <a:grpSpLocks/>
          </p:cNvGrpSpPr>
          <p:nvPr/>
        </p:nvGrpSpPr>
        <p:grpSpPr bwMode="auto">
          <a:xfrm>
            <a:off x="3779838" y="4797425"/>
            <a:ext cx="144462" cy="1439863"/>
            <a:chOff x="2426" y="3022"/>
            <a:chExt cx="91" cy="907"/>
          </a:xfrm>
        </p:grpSpPr>
        <p:sp>
          <p:nvSpPr>
            <p:cNvPr id="42102" name="Line 30"/>
            <p:cNvSpPr>
              <a:spLocks noChangeShapeType="1"/>
            </p:cNvSpPr>
            <p:nvPr/>
          </p:nvSpPr>
          <p:spPr bwMode="auto">
            <a:xfrm>
              <a:off x="2426" y="302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103" name="Line 31"/>
            <p:cNvSpPr>
              <a:spLocks noChangeShapeType="1"/>
            </p:cNvSpPr>
            <p:nvPr/>
          </p:nvSpPr>
          <p:spPr bwMode="auto">
            <a:xfrm>
              <a:off x="2517" y="3022"/>
              <a:ext cx="0" cy="9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002" name="Line 32"/>
          <p:cNvSpPr>
            <a:spLocks noChangeShapeType="1"/>
          </p:cNvSpPr>
          <p:nvPr/>
        </p:nvSpPr>
        <p:spPr bwMode="auto">
          <a:xfrm>
            <a:off x="2195513" y="5373688"/>
            <a:ext cx="431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3" name="Line 33"/>
          <p:cNvSpPr>
            <a:spLocks noChangeShapeType="1"/>
          </p:cNvSpPr>
          <p:nvPr/>
        </p:nvSpPr>
        <p:spPr bwMode="auto">
          <a:xfrm>
            <a:off x="2195513" y="4797425"/>
            <a:ext cx="431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4" name="Rectangle 34"/>
          <p:cNvSpPr>
            <a:spLocks noChangeArrowheads="1"/>
          </p:cNvSpPr>
          <p:nvPr/>
        </p:nvSpPr>
        <p:spPr bwMode="auto">
          <a:xfrm>
            <a:off x="4211638" y="3068638"/>
            <a:ext cx="792162"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TIM1</a:t>
            </a:r>
          </a:p>
        </p:txBody>
      </p:sp>
      <p:sp>
        <p:nvSpPr>
          <p:cNvPr id="42005" name="Rectangle 35"/>
          <p:cNvSpPr>
            <a:spLocks noChangeArrowheads="1"/>
          </p:cNvSpPr>
          <p:nvPr/>
        </p:nvSpPr>
        <p:spPr bwMode="auto">
          <a:xfrm>
            <a:off x="4211638" y="3427413"/>
            <a:ext cx="792162"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TIM2</a:t>
            </a:r>
          </a:p>
        </p:txBody>
      </p:sp>
      <p:sp>
        <p:nvSpPr>
          <p:cNvPr id="42006" name="Rectangle 36"/>
          <p:cNvSpPr>
            <a:spLocks noChangeArrowheads="1"/>
          </p:cNvSpPr>
          <p:nvPr/>
        </p:nvSpPr>
        <p:spPr bwMode="auto">
          <a:xfrm>
            <a:off x="4211638" y="3786188"/>
            <a:ext cx="792162"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TIM3</a:t>
            </a:r>
          </a:p>
        </p:txBody>
      </p:sp>
      <p:sp>
        <p:nvSpPr>
          <p:cNvPr id="42007" name="Rectangle 37"/>
          <p:cNvSpPr>
            <a:spLocks noChangeArrowheads="1"/>
          </p:cNvSpPr>
          <p:nvPr/>
        </p:nvSpPr>
        <p:spPr bwMode="auto">
          <a:xfrm>
            <a:off x="4211638" y="4144963"/>
            <a:ext cx="792162"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WDT</a:t>
            </a:r>
          </a:p>
        </p:txBody>
      </p:sp>
      <p:sp>
        <p:nvSpPr>
          <p:cNvPr id="42008" name="Rectangle 38"/>
          <p:cNvSpPr>
            <a:spLocks noChangeArrowheads="1"/>
          </p:cNvSpPr>
          <p:nvPr/>
        </p:nvSpPr>
        <p:spPr bwMode="auto">
          <a:xfrm>
            <a:off x="4211638" y="4508500"/>
            <a:ext cx="1081087"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Mem. card</a:t>
            </a:r>
          </a:p>
        </p:txBody>
      </p:sp>
      <p:sp>
        <p:nvSpPr>
          <p:cNvPr id="42009" name="Rectangle 39"/>
          <p:cNvSpPr>
            <a:spLocks noChangeArrowheads="1"/>
          </p:cNvSpPr>
          <p:nvPr/>
        </p:nvSpPr>
        <p:spPr bwMode="auto">
          <a:xfrm>
            <a:off x="4211638" y="4872038"/>
            <a:ext cx="792162" cy="288925"/>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PCM</a:t>
            </a:r>
          </a:p>
        </p:txBody>
      </p:sp>
      <p:sp>
        <p:nvSpPr>
          <p:cNvPr id="42010" name="Line 40"/>
          <p:cNvSpPr>
            <a:spLocks noChangeShapeType="1"/>
          </p:cNvSpPr>
          <p:nvPr/>
        </p:nvSpPr>
        <p:spPr bwMode="auto">
          <a:xfrm>
            <a:off x="3995738" y="321310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1" name="Line 41"/>
          <p:cNvSpPr>
            <a:spLocks noChangeShapeType="1"/>
          </p:cNvSpPr>
          <p:nvPr/>
        </p:nvSpPr>
        <p:spPr bwMode="auto">
          <a:xfrm>
            <a:off x="3995738" y="50133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2" name="Line 42"/>
          <p:cNvSpPr>
            <a:spLocks noChangeShapeType="1"/>
          </p:cNvSpPr>
          <p:nvPr/>
        </p:nvSpPr>
        <p:spPr bwMode="auto">
          <a:xfrm>
            <a:off x="3995738" y="46529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3" name="Line 43"/>
          <p:cNvSpPr>
            <a:spLocks noChangeShapeType="1"/>
          </p:cNvSpPr>
          <p:nvPr/>
        </p:nvSpPr>
        <p:spPr bwMode="auto">
          <a:xfrm>
            <a:off x="3995738" y="42926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4" name="Line 44"/>
          <p:cNvSpPr>
            <a:spLocks noChangeShapeType="1"/>
          </p:cNvSpPr>
          <p:nvPr/>
        </p:nvSpPr>
        <p:spPr bwMode="auto">
          <a:xfrm>
            <a:off x="3995738" y="39322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5" name="Line 45"/>
          <p:cNvSpPr>
            <a:spLocks noChangeShapeType="1"/>
          </p:cNvSpPr>
          <p:nvPr/>
        </p:nvSpPr>
        <p:spPr bwMode="auto">
          <a:xfrm>
            <a:off x="3995738" y="35718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6" name="Line 46"/>
          <p:cNvSpPr>
            <a:spLocks noChangeShapeType="1"/>
          </p:cNvSpPr>
          <p:nvPr/>
        </p:nvSpPr>
        <p:spPr bwMode="auto">
          <a:xfrm>
            <a:off x="3995738" y="32115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7" name="Line 47"/>
          <p:cNvSpPr>
            <a:spLocks noChangeShapeType="1"/>
          </p:cNvSpPr>
          <p:nvPr/>
        </p:nvSpPr>
        <p:spPr bwMode="auto">
          <a:xfrm>
            <a:off x="3779838" y="37893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8" name="Line 48"/>
          <p:cNvSpPr>
            <a:spLocks noChangeShapeType="1"/>
          </p:cNvSpPr>
          <p:nvPr/>
        </p:nvSpPr>
        <p:spPr bwMode="auto">
          <a:xfrm>
            <a:off x="2195513" y="3789363"/>
            <a:ext cx="431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9" name="Rectangle 49"/>
          <p:cNvSpPr>
            <a:spLocks noChangeArrowheads="1"/>
          </p:cNvSpPr>
          <p:nvPr/>
        </p:nvSpPr>
        <p:spPr bwMode="auto">
          <a:xfrm>
            <a:off x="6588125" y="2852738"/>
            <a:ext cx="936625" cy="503237"/>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APB</a:t>
            </a:r>
          </a:p>
          <a:p>
            <a:pPr algn="ctr" eaLnBrk="1" hangingPunct="1"/>
            <a:r>
              <a:rPr lang="en-US" altLang="ja-JP" sz="1600" b="1"/>
              <a:t>Bridge1</a:t>
            </a:r>
          </a:p>
        </p:txBody>
      </p:sp>
      <p:sp>
        <p:nvSpPr>
          <p:cNvPr id="42020" name="Rectangle 50"/>
          <p:cNvSpPr>
            <a:spLocks noChangeArrowheads="1"/>
          </p:cNvSpPr>
          <p:nvPr/>
        </p:nvSpPr>
        <p:spPr bwMode="auto">
          <a:xfrm>
            <a:off x="5292725" y="2852738"/>
            <a:ext cx="1150938"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b="1"/>
              <a:t>Bus Interface</a:t>
            </a:r>
          </a:p>
        </p:txBody>
      </p:sp>
      <p:sp>
        <p:nvSpPr>
          <p:cNvPr id="42021" name="Rectangle 51"/>
          <p:cNvSpPr>
            <a:spLocks noChangeArrowheads="1"/>
          </p:cNvSpPr>
          <p:nvPr/>
        </p:nvSpPr>
        <p:spPr bwMode="auto">
          <a:xfrm>
            <a:off x="5292725" y="3429000"/>
            <a:ext cx="1150938"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b="1"/>
              <a:t>Scheduler</a:t>
            </a:r>
          </a:p>
        </p:txBody>
      </p:sp>
      <p:sp>
        <p:nvSpPr>
          <p:cNvPr id="42022" name="Rectangle 52"/>
          <p:cNvSpPr>
            <a:spLocks noChangeArrowheads="1"/>
          </p:cNvSpPr>
          <p:nvPr/>
        </p:nvSpPr>
        <p:spPr bwMode="auto">
          <a:xfrm>
            <a:off x="5292725" y="3789363"/>
            <a:ext cx="1150938"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b="1"/>
              <a:t>SDRAM</a:t>
            </a:r>
          </a:p>
          <a:p>
            <a:pPr algn="ctr" eaLnBrk="1" hangingPunct="1"/>
            <a:r>
              <a:rPr lang="en-US" altLang="ja-JP" sz="1400" b="1"/>
              <a:t>Controller</a:t>
            </a:r>
          </a:p>
        </p:txBody>
      </p:sp>
      <p:sp>
        <p:nvSpPr>
          <p:cNvPr id="42023" name="Rectangle 53"/>
          <p:cNvSpPr>
            <a:spLocks noChangeArrowheads="1"/>
          </p:cNvSpPr>
          <p:nvPr/>
        </p:nvSpPr>
        <p:spPr bwMode="auto">
          <a:xfrm>
            <a:off x="7667625" y="2852738"/>
            <a:ext cx="936625" cy="503237"/>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SRAM</a:t>
            </a:r>
          </a:p>
          <a:p>
            <a:pPr algn="ctr" eaLnBrk="1" hangingPunct="1"/>
            <a:r>
              <a:rPr lang="en-US" altLang="ja-JP" sz="1600" b="1"/>
              <a:t>Interface</a:t>
            </a:r>
          </a:p>
        </p:txBody>
      </p:sp>
      <p:sp>
        <p:nvSpPr>
          <p:cNvPr id="42024" name="Rectangle 54"/>
          <p:cNvSpPr>
            <a:spLocks noChangeArrowheads="1"/>
          </p:cNvSpPr>
          <p:nvPr/>
        </p:nvSpPr>
        <p:spPr bwMode="auto">
          <a:xfrm>
            <a:off x="7667625" y="3644900"/>
            <a:ext cx="936625" cy="792163"/>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On-chip </a:t>
            </a:r>
          </a:p>
          <a:p>
            <a:pPr algn="ctr" eaLnBrk="1" hangingPunct="1"/>
            <a:r>
              <a:rPr lang="en-US" altLang="ja-JP" sz="1600" b="1"/>
              <a:t>SRAM</a:t>
            </a:r>
          </a:p>
          <a:p>
            <a:pPr algn="ctr" eaLnBrk="1" hangingPunct="1"/>
            <a:r>
              <a:rPr lang="en-US" altLang="ja-JP" sz="1600" b="1"/>
              <a:t>(640KB)</a:t>
            </a:r>
          </a:p>
        </p:txBody>
      </p:sp>
      <p:sp>
        <p:nvSpPr>
          <p:cNvPr id="42025" name="Rectangle 55"/>
          <p:cNvSpPr>
            <a:spLocks noChangeArrowheads="1"/>
          </p:cNvSpPr>
          <p:nvPr/>
        </p:nvSpPr>
        <p:spPr bwMode="auto">
          <a:xfrm>
            <a:off x="7667625" y="4581525"/>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PLL</a:t>
            </a:r>
          </a:p>
        </p:txBody>
      </p:sp>
      <p:sp>
        <p:nvSpPr>
          <p:cNvPr id="42026" name="Rectangle 56"/>
          <p:cNvSpPr>
            <a:spLocks noChangeArrowheads="1"/>
          </p:cNvSpPr>
          <p:nvPr/>
        </p:nvSpPr>
        <p:spPr bwMode="auto">
          <a:xfrm>
            <a:off x="8170863" y="4581525"/>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OSC</a:t>
            </a:r>
          </a:p>
        </p:txBody>
      </p:sp>
      <p:sp>
        <p:nvSpPr>
          <p:cNvPr id="42027" name="Rectangle 57"/>
          <p:cNvSpPr>
            <a:spLocks noChangeArrowheads="1"/>
          </p:cNvSpPr>
          <p:nvPr/>
        </p:nvSpPr>
        <p:spPr bwMode="auto">
          <a:xfrm>
            <a:off x="7092950" y="3573463"/>
            <a:ext cx="4318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b="1"/>
              <a:t>Inst.</a:t>
            </a:r>
          </a:p>
          <a:p>
            <a:pPr algn="ctr" eaLnBrk="1" hangingPunct="1"/>
            <a:r>
              <a:rPr lang="en-US" altLang="ja-JP" sz="1400" b="1"/>
              <a:t>RAM</a:t>
            </a:r>
          </a:p>
        </p:txBody>
      </p:sp>
      <p:sp>
        <p:nvSpPr>
          <p:cNvPr id="42028" name="Rectangle 58"/>
          <p:cNvSpPr>
            <a:spLocks noChangeArrowheads="1"/>
          </p:cNvSpPr>
          <p:nvPr/>
        </p:nvSpPr>
        <p:spPr bwMode="auto">
          <a:xfrm>
            <a:off x="7092950" y="4005263"/>
            <a:ext cx="4318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PMU</a:t>
            </a:r>
          </a:p>
        </p:txBody>
      </p:sp>
      <p:sp>
        <p:nvSpPr>
          <p:cNvPr id="42029" name="Rectangle 59"/>
          <p:cNvSpPr>
            <a:spLocks noChangeArrowheads="1"/>
          </p:cNvSpPr>
          <p:nvPr/>
        </p:nvSpPr>
        <p:spPr bwMode="auto">
          <a:xfrm>
            <a:off x="6804025" y="5661025"/>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INTC</a:t>
            </a:r>
          </a:p>
        </p:txBody>
      </p:sp>
      <p:sp>
        <p:nvSpPr>
          <p:cNvPr id="42030" name="Rectangle 60"/>
          <p:cNvSpPr>
            <a:spLocks noChangeArrowheads="1"/>
          </p:cNvSpPr>
          <p:nvPr/>
        </p:nvSpPr>
        <p:spPr bwMode="auto">
          <a:xfrm>
            <a:off x="7307263" y="5662613"/>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TIM0</a:t>
            </a:r>
          </a:p>
        </p:txBody>
      </p:sp>
      <p:sp>
        <p:nvSpPr>
          <p:cNvPr id="42031" name="Rectangle 61"/>
          <p:cNvSpPr>
            <a:spLocks noChangeArrowheads="1"/>
          </p:cNvSpPr>
          <p:nvPr/>
        </p:nvSpPr>
        <p:spPr bwMode="auto">
          <a:xfrm>
            <a:off x="7812088" y="5662613"/>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GPIO</a:t>
            </a:r>
          </a:p>
        </p:txBody>
      </p:sp>
      <p:sp>
        <p:nvSpPr>
          <p:cNvPr id="42032" name="Rectangle 62"/>
          <p:cNvSpPr>
            <a:spLocks noChangeArrowheads="1"/>
          </p:cNvSpPr>
          <p:nvPr/>
        </p:nvSpPr>
        <p:spPr bwMode="auto">
          <a:xfrm>
            <a:off x="8316913" y="5662613"/>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SIO</a:t>
            </a:r>
          </a:p>
        </p:txBody>
      </p:sp>
      <p:sp>
        <p:nvSpPr>
          <p:cNvPr id="42033" name="Rectangle 63"/>
          <p:cNvSpPr>
            <a:spLocks noChangeArrowheads="1"/>
          </p:cNvSpPr>
          <p:nvPr/>
        </p:nvSpPr>
        <p:spPr bwMode="auto">
          <a:xfrm>
            <a:off x="1042988" y="1412875"/>
            <a:ext cx="503237"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Sec.</a:t>
            </a:r>
          </a:p>
          <a:p>
            <a:pPr algn="ctr" eaLnBrk="1" hangingPunct="1"/>
            <a:r>
              <a:rPr lang="en-US" altLang="ja-JP" sz="1600" b="1"/>
              <a:t>Acc.</a:t>
            </a:r>
          </a:p>
        </p:txBody>
      </p:sp>
      <p:sp>
        <p:nvSpPr>
          <p:cNvPr id="42034" name="Line 64"/>
          <p:cNvSpPr>
            <a:spLocks noChangeShapeType="1"/>
          </p:cNvSpPr>
          <p:nvPr/>
        </p:nvSpPr>
        <p:spPr bwMode="auto">
          <a:xfrm flipH="1">
            <a:off x="5292725" y="46529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35" name="Line 65"/>
          <p:cNvSpPr>
            <a:spLocks noChangeShapeType="1"/>
          </p:cNvSpPr>
          <p:nvPr/>
        </p:nvSpPr>
        <p:spPr bwMode="auto">
          <a:xfrm>
            <a:off x="5580063" y="4652963"/>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36" name="Line 66"/>
          <p:cNvSpPr>
            <a:spLocks noChangeShapeType="1"/>
          </p:cNvSpPr>
          <p:nvPr/>
        </p:nvSpPr>
        <p:spPr bwMode="auto">
          <a:xfrm flipH="1">
            <a:off x="5003800" y="50133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37" name="Line 67"/>
          <p:cNvSpPr>
            <a:spLocks noChangeShapeType="1"/>
          </p:cNvSpPr>
          <p:nvPr/>
        </p:nvSpPr>
        <p:spPr bwMode="auto">
          <a:xfrm>
            <a:off x="5364163" y="5013325"/>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38" name="Line 68"/>
          <p:cNvSpPr>
            <a:spLocks noChangeShapeType="1"/>
          </p:cNvSpPr>
          <p:nvPr/>
        </p:nvSpPr>
        <p:spPr bwMode="auto">
          <a:xfrm>
            <a:off x="4211638" y="594995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39" name="Line 69"/>
          <p:cNvSpPr>
            <a:spLocks noChangeShapeType="1"/>
          </p:cNvSpPr>
          <p:nvPr/>
        </p:nvSpPr>
        <p:spPr bwMode="auto">
          <a:xfrm>
            <a:off x="4859338" y="594995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0" name="Line 70"/>
          <p:cNvSpPr>
            <a:spLocks noChangeShapeType="1"/>
          </p:cNvSpPr>
          <p:nvPr/>
        </p:nvSpPr>
        <p:spPr bwMode="auto">
          <a:xfrm>
            <a:off x="6659563" y="4724400"/>
            <a:ext cx="5762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1" name="Line 71"/>
          <p:cNvSpPr>
            <a:spLocks noChangeShapeType="1"/>
          </p:cNvSpPr>
          <p:nvPr/>
        </p:nvSpPr>
        <p:spPr bwMode="auto">
          <a:xfrm>
            <a:off x="6804025" y="3357563"/>
            <a:ext cx="0"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2" name="Line 72"/>
          <p:cNvSpPr>
            <a:spLocks noChangeShapeType="1"/>
          </p:cNvSpPr>
          <p:nvPr/>
        </p:nvSpPr>
        <p:spPr bwMode="auto">
          <a:xfrm>
            <a:off x="7164388" y="4437063"/>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3" name="Line 73"/>
          <p:cNvSpPr>
            <a:spLocks noChangeShapeType="1"/>
          </p:cNvSpPr>
          <p:nvPr/>
        </p:nvSpPr>
        <p:spPr bwMode="auto">
          <a:xfrm>
            <a:off x="6948488" y="4724400"/>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4" name="Rectangle 74"/>
          <p:cNvSpPr>
            <a:spLocks noChangeArrowheads="1"/>
          </p:cNvSpPr>
          <p:nvPr/>
        </p:nvSpPr>
        <p:spPr bwMode="auto">
          <a:xfrm>
            <a:off x="7667625" y="4941888"/>
            <a:ext cx="5048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600" b="1"/>
              <a:t>SMU</a:t>
            </a:r>
          </a:p>
        </p:txBody>
      </p:sp>
      <p:sp>
        <p:nvSpPr>
          <p:cNvPr id="42045" name="Rectangle 75"/>
          <p:cNvSpPr>
            <a:spLocks noChangeArrowheads="1"/>
          </p:cNvSpPr>
          <p:nvPr/>
        </p:nvSpPr>
        <p:spPr bwMode="auto">
          <a:xfrm>
            <a:off x="8170863" y="4943475"/>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b="1"/>
              <a:t>uWIRE</a:t>
            </a:r>
          </a:p>
        </p:txBody>
      </p:sp>
      <p:sp>
        <p:nvSpPr>
          <p:cNvPr id="42046" name="Line 76"/>
          <p:cNvSpPr>
            <a:spLocks noChangeShapeType="1"/>
          </p:cNvSpPr>
          <p:nvPr/>
        </p:nvSpPr>
        <p:spPr bwMode="auto">
          <a:xfrm>
            <a:off x="6948488" y="5445125"/>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7" name="Line 77"/>
          <p:cNvSpPr>
            <a:spLocks noChangeShapeType="1"/>
          </p:cNvSpPr>
          <p:nvPr/>
        </p:nvSpPr>
        <p:spPr bwMode="auto">
          <a:xfrm flipV="1">
            <a:off x="8459788" y="5229225"/>
            <a:ext cx="0"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8" name="Line 78"/>
          <p:cNvSpPr>
            <a:spLocks noChangeShapeType="1"/>
          </p:cNvSpPr>
          <p:nvPr/>
        </p:nvSpPr>
        <p:spPr bwMode="auto">
          <a:xfrm flipV="1">
            <a:off x="7885113" y="52292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49" name="Line 79"/>
          <p:cNvSpPr>
            <a:spLocks noChangeShapeType="1"/>
          </p:cNvSpPr>
          <p:nvPr/>
        </p:nvSpPr>
        <p:spPr bwMode="auto">
          <a:xfrm>
            <a:off x="8027988" y="54451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0" name="Line 80"/>
          <p:cNvSpPr>
            <a:spLocks noChangeShapeType="1"/>
          </p:cNvSpPr>
          <p:nvPr/>
        </p:nvSpPr>
        <p:spPr bwMode="auto">
          <a:xfrm>
            <a:off x="7524750" y="54451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1" name="Line 81"/>
          <p:cNvSpPr>
            <a:spLocks noChangeShapeType="1"/>
          </p:cNvSpPr>
          <p:nvPr/>
        </p:nvSpPr>
        <p:spPr bwMode="auto">
          <a:xfrm flipV="1">
            <a:off x="7380288" y="4437063"/>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2" name="Line 82"/>
          <p:cNvSpPr>
            <a:spLocks noChangeShapeType="1"/>
          </p:cNvSpPr>
          <p:nvPr/>
        </p:nvSpPr>
        <p:spPr bwMode="auto">
          <a:xfrm flipV="1">
            <a:off x="5364163" y="2276475"/>
            <a:ext cx="0"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3" name="Line 83"/>
          <p:cNvSpPr>
            <a:spLocks noChangeShapeType="1"/>
          </p:cNvSpPr>
          <p:nvPr/>
        </p:nvSpPr>
        <p:spPr bwMode="auto">
          <a:xfrm flipV="1">
            <a:off x="5651500" y="2276475"/>
            <a:ext cx="0"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4" name="Line 84"/>
          <p:cNvSpPr>
            <a:spLocks noChangeShapeType="1"/>
          </p:cNvSpPr>
          <p:nvPr/>
        </p:nvSpPr>
        <p:spPr bwMode="auto">
          <a:xfrm flipV="1">
            <a:off x="5940425" y="2276475"/>
            <a:ext cx="0"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5" name="Line 85"/>
          <p:cNvSpPr>
            <a:spLocks noChangeShapeType="1"/>
          </p:cNvSpPr>
          <p:nvPr/>
        </p:nvSpPr>
        <p:spPr bwMode="auto">
          <a:xfrm flipV="1">
            <a:off x="6227763" y="2276475"/>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6" name="Line 86"/>
          <p:cNvSpPr>
            <a:spLocks noChangeShapeType="1"/>
          </p:cNvSpPr>
          <p:nvPr/>
        </p:nvSpPr>
        <p:spPr bwMode="auto">
          <a:xfrm flipV="1">
            <a:off x="5364163" y="32131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7" name="Line 87"/>
          <p:cNvSpPr>
            <a:spLocks noChangeShapeType="1"/>
          </p:cNvSpPr>
          <p:nvPr/>
        </p:nvSpPr>
        <p:spPr bwMode="auto">
          <a:xfrm flipV="1">
            <a:off x="5651500" y="32131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8" name="Line 88"/>
          <p:cNvSpPr>
            <a:spLocks noChangeShapeType="1"/>
          </p:cNvSpPr>
          <p:nvPr/>
        </p:nvSpPr>
        <p:spPr bwMode="auto">
          <a:xfrm flipV="1">
            <a:off x="5940425" y="3213100"/>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59" name="Line 89"/>
          <p:cNvSpPr>
            <a:spLocks noChangeShapeType="1"/>
          </p:cNvSpPr>
          <p:nvPr/>
        </p:nvSpPr>
        <p:spPr bwMode="auto">
          <a:xfrm flipV="1">
            <a:off x="6227763" y="32131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0" name="Line 90"/>
          <p:cNvSpPr>
            <a:spLocks noChangeShapeType="1"/>
          </p:cNvSpPr>
          <p:nvPr/>
        </p:nvSpPr>
        <p:spPr bwMode="auto">
          <a:xfrm flipV="1">
            <a:off x="6084888" y="4365625"/>
            <a:ext cx="0" cy="18716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1" name="Line 91"/>
          <p:cNvSpPr>
            <a:spLocks noChangeShapeType="1"/>
          </p:cNvSpPr>
          <p:nvPr/>
        </p:nvSpPr>
        <p:spPr bwMode="auto">
          <a:xfrm>
            <a:off x="1835150" y="256540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2" name="Line 92"/>
          <p:cNvSpPr>
            <a:spLocks noChangeShapeType="1"/>
          </p:cNvSpPr>
          <p:nvPr/>
        </p:nvSpPr>
        <p:spPr bwMode="auto">
          <a:xfrm>
            <a:off x="1835150" y="3357563"/>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3" name="Line 93"/>
          <p:cNvSpPr>
            <a:spLocks noChangeShapeType="1"/>
          </p:cNvSpPr>
          <p:nvPr/>
        </p:nvSpPr>
        <p:spPr bwMode="auto">
          <a:xfrm>
            <a:off x="1835150" y="4149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4" name="Line 94"/>
          <p:cNvSpPr>
            <a:spLocks noChangeShapeType="1"/>
          </p:cNvSpPr>
          <p:nvPr/>
        </p:nvSpPr>
        <p:spPr bwMode="auto">
          <a:xfrm>
            <a:off x="1835150" y="52292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5" name="Line 95"/>
          <p:cNvSpPr>
            <a:spLocks noChangeShapeType="1"/>
          </p:cNvSpPr>
          <p:nvPr/>
        </p:nvSpPr>
        <p:spPr bwMode="auto">
          <a:xfrm>
            <a:off x="1835150" y="2852738"/>
            <a:ext cx="3603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6" name="Line 96"/>
          <p:cNvSpPr>
            <a:spLocks noChangeShapeType="1"/>
          </p:cNvSpPr>
          <p:nvPr/>
        </p:nvSpPr>
        <p:spPr bwMode="auto">
          <a:xfrm>
            <a:off x="1835150" y="3716338"/>
            <a:ext cx="3603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7" name="Line 97"/>
          <p:cNvSpPr>
            <a:spLocks noChangeShapeType="1"/>
          </p:cNvSpPr>
          <p:nvPr/>
        </p:nvSpPr>
        <p:spPr bwMode="auto">
          <a:xfrm>
            <a:off x="1835150" y="4437063"/>
            <a:ext cx="3603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8" name="Line 98"/>
          <p:cNvSpPr>
            <a:spLocks noChangeShapeType="1"/>
          </p:cNvSpPr>
          <p:nvPr/>
        </p:nvSpPr>
        <p:spPr bwMode="auto">
          <a:xfrm>
            <a:off x="1835150" y="5516563"/>
            <a:ext cx="3603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69" name="Line 99"/>
          <p:cNvSpPr>
            <a:spLocks noChangeShapeType="1"/>
          </p:cNvSpPr>
          <p:nvPr/>
        </p:nvSpPr>
        <p:spPr bwMode="auto">
          <a:xfrm flipV="1">
            <a:off x="2411413" y="18446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0" name="Line 100"/>
          <p:cNvSpPr>
            <a:spLocks noChangeShapeType="1"/>
          </p:cNvSpPr>
          <p:nvPr/>
        </p:nvSpPr>
        <p:spPr bwMode="auto">
          <a:xfrm flipV="1">
            <a:off x="2484438" y="1844675"/>
            <a:ext cx="0" cy="431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1" name="Line 101"/>
          <p:cNvSpPr>
            <a:spLocks noChangeShapeType="1"/>
          </p:cNvSpPr>
          <p:nvPr/>
        </p:nvSpPr>
        <p:spPr bwMode="auto">
          <a:xfrm flipV="1">
            <a:off x="2627313" y="18446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2" name="Line 102"/>
          <p:cNvSpPr>
            <a:spLocks noChangeShapeType="1"/>
          </p:cNvSpPr>
          <p:nvPr/>
        </p:nvSpPr>
        <p:spPr bwMode="auto">
          <a:xfrm flipV="1">
            <a:off x="2700338" y="1844675"/>
            <a:ext cx="0" cy="431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3" name="Line 103"/>
          <p:cNvSpPr>
            <a:spLocks noChangeShapeType="1"/>
          </p:cNvSpPr>
          <p:nvPr/>
        </p:nvSpPr>
        <p:spPr bwMode="auto">
          <a:xfrm flipV="1">
            <a:off x="2843213" y="18446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4" name="Line 104"/>
          <p:cNvSpPr>
            <a:spLocks noChangeShapeType="1"/>
          </p:cNvSpPr>
          <p:nvPr/>
        </p:nvSpPr>
        <p:spPr bwMode="auto">
          <a:xfrm flipV="1">
            <a:off x="2916238" y="1844675"/>
            <a:ext cx="0" cy="431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5" name="Line 105"/>
          <p:cNvSpPr>
            <a:spLocks noChangeShapeType="1"/>
          </p:cNvSpPr>
          <p:nvPr/>
        </p:nvSpPr>
        <p:spPr bwMode="auto">
          <a:xfrm flipV="1">
            <a:off x="3059113" y="18446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6" name="Line 106"/>
          <p:cNvSpPr>
            <a:spLocks noChangeShapeType="1"/>
          </p:cNvSpPr>
          <p:nvPr/>
        </p:nvSpPr>
        <p:spPr bwMode="auto">
          <a:xfrm flipV="1">
            <a:off x="3132138" y="1844675"/>
            <a:ext cx="0" cy="431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7" name="Line 107"/>
          <p:cNvSpPr>
            <a:spLocks noChangeShapeType="1"/>
          </p:cNvSpPr>
          <p:nvPr/>
        </p:nvSpPr>
        <p:spPr bwMode="auto">
          <a:xfrm flipV="1">
            <a:off x="3635375"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8" name="Line 108"/>
          <p:cNvSpPr>
            <a:spLocks noChangeShapeType="1"/>
          </p:cNvSpPr>
          <p:nvPr/>
        </p:nvSpPr>
        <p:spPr bwMode="auto">
          <a:xfrm flipV="1">
            <a:off x="3708400" y="1196975"/>
            <a:ext cx="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79" name="Line 109"/>
          <p:cNvSpPr>
            <a:spLocks noChangeShapeType="1"/>
          </p:cNvSpPr>
          <p:nvPr/>
        </p:nvSpPr>
        <p:spPr bwMode="auto">
          <a:xfrm flipV="1">
            <a:off x="4500563"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0" name="Line 110"/>
          <p:cNvSpPr>
            <a:spLocks noChangeShapeType="1"/>
          </p:cNvSpPr>
          <p:nvPr/>
        </p:nvSpPr>
        <p:spPr bwMode="auto">
          <a:xfrm flipV="1">
            <a:off x="5365750"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1" name="Line 111"/>
          <p:cNvSpPr>
            <a:spLocks noChangeShapeType="1"/>
          </p:cNvSpPr>
          <p:nvPr/>
        </p:nvSpPr>
        <p:spPr bwMode="auto">
          <a:xfrm flipV="1">
            <a:off x="6230938"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2" name="Line 112"/>
          <p:cNvSpPr>
            <a:spLocks noChangeShapeType="1"/>
          </p:cNvSpPr>
          <p:nvPr/>
        </p:nvSpPr>
        <p:spPr bwMode="auto">
          <a:xfrm flipV="1">
            <a:off x="7096125"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3" name="Line 113"/>
          <p:cNvSpPr>
            <a:spLocks noChangeShapeType="1"/>
          </p:cNvSpPr>
          <p:nvPr/>
        </p:nvSpPr>
        <p:spPr bwMode="auto">
          <a:xfrm flipV="1">
            <a:off x="8101013" y="2060575"/>
            <a:ext cx="0"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4" name="Line 114"/>
          <p:cNvSpPr>
            <a:spLocks noChangeShapeType="1"/>
          </p:cNvSpPr>
          <p:nvPr/>
        </p:nvSpPr>
        <p:spPr bwMode="auto">
          <a:xfrm>
            <a:off x="7092950" y="10525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5" name="Line 115"/>
          <p:cNvSpPr>
            <a:spLocks noChangeShapeType="1"/>
          </p:cNvSpPr>
          <p:nvPr/>
        </p:nvSpPr>
        <p:spPr bwMode="auto">
          <a:xfrm>
            <a:off x="8101013" y="1268413"/>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86" name="Text Box 116"/>
          <p:cNvSpPr txBox="1">
            <a:spLocks noChangeArrowheads="1"/>
          </p:cNvSpPr>
          <p:nvPr/>
        </p:nvSpPr>
        <p:spPr bwMode="auto">
          <a:xfrm>
            <a:off x="6927850" y="777875"/>
            <a:ext cx="739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Camera</a:t>
            </a:r>
          </a:p>
        </p:txBody>
      </p:sp>
      <p:sp>
        <p:nvSpPr>
          <p:cNvPr id="42087" name="Text Box 117"/>
          <p:cNvSpPr txBox="1">
            <a:spLocks noChangeArrowheads="1"/>
          </p:cNvSpPr>
          <p:nvPr/>
        </p:nvSpPr>
        <p:spPr bwMode="auto">
          <a:xfrm>
            <a:off x="7956550" y="908050"/>
            <a:ext cx="496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LCD</a:t>
            </a:r>
          </a:p>
        </p:txBody>
      </p:sp>
      <p:sp>
        <p:nvSpPr>
          <p:cNvPr id="42088" name="Text Box 118"/>
          <p:cNvSpPr txBox="1">
            <a:spLocks noChangeArrowheads="1"/>
          </p:cNvSpPr>
          <p:nvPr/>
        </p:nvSpPr>
        <p:spPr bwMode="auto">
          <a:xfrm>
            <a:off x="3563938" y="6249988"/>
            <a:ext cx="692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FLASH</a:t>
            </a:r>
          </a:p>
        </p:txBody>
      </p:sp>
      <p:sp>
        <p:nvSpPr>
          <p:cNvPr id="42089" name="Text Box 119"/>
          <p:cNvSpPr txBox="1">
            <a:spLocks noChangeArrowheads="1"/>
          </p:cNvSpPr>
          <p:nvPr/>
        </p:nvSpPr>
        <p:spPr bwMode="auto">
          <a:xfrm>
            <a:off x="5751513" y="6308725"/>
            <a:ext cx="11128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a:t>DDR SDRAM</a:t>
            </a:r>
          </a:p>
        </p:txBody>
      </p:sp>
      <p:sp>
        <p:nvSpPr>
          <p:cNvPr id="42090" name="Rectangle 120"/>
          <p:cNvSpPr>
            <a:spLocks noChangeArrowheads="1"/>
          </p:cNvSpPr>
          <p:nvPr/>
        </p:nvSpPr>
        <p:spPr bwMode="auto">
          <a:xfrm>
            <a:off x="468313" y="1196975"/>
            <a:ext cx="8424862" cy="4968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091" name="Line 121"/>
          <p:cNvSpPr>
            <a:spLocks noChangeShapeType="1"/>
          </p:cNvSpPr>
          <p:nvPr/>
        </p:nvSpPr>
        <p:spPr bwMode="auto">
          <a:xfrm>
            <a:off x="8847138" y="5049838"/>
            <a:ext cx="2968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2" name="Line 122"/>
          <p:cNvSpPr>
            <a:spLocks noChangeShapeType="1"/>
          </p:cNvSpPr>
          <p:nvPr/>
        </p:nvSpPr>
        <p:spPr bwMode="auto">
          <a:xfrm flipV="1">
            <a:off x="7858125" y="3384550"/>
            <a:ext cx="0" cy="2698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3" name="Line 123"/>
          <p:cNvSpPr>
            <a:spLocks noChangeShapeType="1"/>
          </p:cNvSpPr>
          <p:nvPr/>
        </p:nvSpPr>
        <p:spPr bwMode="auto">
          <a:xfrm flipV="1">
            <a:off x="8351838" y="3384550"/>
            <a:ext cx="0" cy="2698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4" name="Line 124"/>
          <p:cNvSpPr>
            <a:spLocks noChangeShapeType="1"/>
          </p:cNvSpPr>
          <p:nvPr/>
        </p:nvSpPr>
        <p:spPr bwMode="auto">
          <a:xfrm flipV="1">
            <a:off x="6958013" y="2303463"/>
            <a:ext cx="0" cy="539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5" name="Line 125"/>
          <p:cNvSpPr>
            <a:spLocks noChangeShapeType="1"/>
          </p:cNvSpPr>
          <p:nvPr/>
        </p:nvSpPr>
        <p:spPr bwMode="auto">
          <a:xfrm flipV="1">
            <a:off x="7812088" y="2303463"/>
            <a:ext cx="0" cy="539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6" name="Line 126"/>
          <p:cNvSpPr>
            <a:spLocks noChangeShapeType="1"/>
          </p:cNvSpPr>
          <p:nvPr/>
        </p:nvSpPr>
        <p:spPr bwMode="auto">
          <a:xfrm flipV="1">
            <a:off x="8442325" y="2303463"/>
            <a:ext cx="0" cy="5397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7" name="Line 127"/>
          <p:cNvSpPr>
            <a:spLocks noChangeShapeType="1"/>
          </p:cNvSpPr>
          <p:nvPr/>
        </p:nvSpPr>
        <p:spPr bwMode="auto">
          <a:xfrm>
            <a:off x="6237288" y="2528888"/>
            <a:ext cx="1979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8" name="Line 128"/>
          <p:cNvSpPr>
            <a:spLocks noChangeShapeType="1"/>
          </p:cNvSpPr>
          <p:nvPr/>
        </p:nvSpPr>
        <p:spPr bwMode="auto">
          <a:xfrm>
            <a:off x="8216900" y="2528888"/>
            <a:ext cx="0"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099" name="Line 129"/>
          <p:cNvSpPr>
            <a:spLocks noChangeShapeType="1"/>
          </p:cNvSpPr>
          <p:nvPr/>
        </p:nvSpPr>
        <p:spPr bwMode="auto">
          <a:xfrm>
            <a:off x="7316788" y="2573338"/>
            <a:ext cx="0"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en-US"/>
          </a:p>
        </p:txBody>
      </p:sp>
      <p:sp>
        <p:nvSpPr>
          <p:cNvPr id="42100" name="Text Box 130"/>
          <p:cNvSpPr txBox="1">
            <a:spLocks noChangeArrowheads="1"/>
          </p:cNvSpPr>
          <p:nvPr/>
        </p:nvSpPr>
        <p:spPr bwMode="auto">
          <a:xfrm>
            <a:off x="3040063" y="2336800"/>
            <a:ext cx="223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a:t>Ｍｕｌｔｉ－Ｌａｙｅｒ　ＡＨＢ</a:t>
            </a:r>
          </a:p>
        </p:txBody>
      </p:sp>
      <p:sp>
        <p:nvSpPr>
          <p:cNvPr id="42101" name="Text Box 131"/>
          <p:cNvSpPr txBox="1">
            <a:spLocks noChangeArrowheads="1"/>
          </p:cNvSpPr>
          <p:nvPr/>
        </p:nvSpPr>
        <p:spPr bwMode="auto">
          <a:xfrm>
            <a:off x="249238" y="827088"/>
            <a:ext cx="296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Heterogeneous type UMA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altLang="ja-JP" smtClean="0"/>
              <a:t>NUMA</a:t>
            </a:r>
          </a:p>
        </p:txBody>
      </p:sp>
      <p:sp>
        <p:nvSpPr>
          <p:cNvPr id="43011" name="Rectangle 1027"/>
          <p:cNvSpPr>
            <a:spLocks noGrp="1" noChangeArrowheads="1"/>
          </p:cNvSpPr>
          <p:nvPr>
            <p:ph type="body" idx="1"/>
          </p:nvPr>
        </p:nvSpPr>
        <p:spPr>
          <a:xfrm>
            <a:off x="1042988" y="908050"/>
            <a:ext cx="7772400" cy="4114800"/>
          </a:xfrm>
        </p:spPr>
        <p:txBody>
          <a:bodyPr/>
          <a:lstStyle/>
          <a:p>
            <a:pPr eaLnBrk="1" hangingPunct="1"/>
            <a:r>
              <a:rPr lang="en-US" altLang="ja-JP" smtClean="0"/>
              <a:t>Each processor provides a local memory, and accesses other processors’ memory through the network.</a:t>
            </a:r>
          </a:p>
          <a:p>
            <a:pPr eaLnBrk="1" hangingPunct="1"/>
            <a:r>
              <a:rPr lang="en-US" altLang="ja-JP" smtClean="0"/>
              <a:t>Address translation and cache control often make the hardware structure complicated.</a:t>
            </a:r>
          </a:p>
          <a:p>
            <a:pPr eaLnBrk="1" hangingPunct="1"/>
            <a:r>
              <a:rPr lang="en-US" altLang="ja-JP" smtClean="0"/>
              <a:t>Scalable</a:t>
            </a:r>
            <a:r>
              <a:rPr lang="ja-JP" altLang="en-US" smtClean="0"/>
              <a:t>：</a:t>
            </a:r>
          </a:p>
          <a:p>
            <a:pPr lvl="1" eaLnBrk="1" hangingPunct="1"/>
            <a:r>
              <a:rPr lang="en-US" altLang="ja-JP" smtClean="0"/>
              <a:t>Programs for UMA can run without modification. </a:t>
            </a:r>
          </a:p>
          <a:p>
            <a:pPr lvl="1" eaLnBrk="1" hangingPunct="1"/>
            <a:r>
              <a:rPr lang="en-US" altLang="ja-JP" smtClean="0"/>
              <a:t>The performance is improved as the system size.</a:t>
            </a:r>
          </a:p>
        </p:txBody>
      </p:sp>
      <p:grpSp>
        <p:nvGrpSpPr>
          <p:cNvPr id="114694" name="Group 1030"/>
          <p:cNvGrpSpPr>
            <a:grpSpLocks/>
          </p:cNvGrpSpPr>
          <p:nvPr/>
        </p:nvGrpSpPr>
        <p:grpSpPr bwMode="auto">
          <a:xfrm>
            <a:off x="1355725" y="5867400"/>
            <a:ext cx="6529388" cy="879475"/>
            <a:chOff x="854" y="3696"/>
            <a:chExt cx="4113" cy="554"/>
          </a:xfrm>
        </p:grpSpPr>
        <p:sp>
          <p:nvSpPr>
            <p:cNvPr id="43013" name="AutoShape 1028"/>
            <p:cNvSpPr>
              <a:spLocks noChangeArrowheads="1"/>
            </p:cNvSpPr>
            <p:nvPr/>
          </p:nvSpPr>
          <p:spPr bwMode="auto">
            <a:xfrm>
              <a:off x="2592" y="3696"/>
              <a:ext cx="336" cy="19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014" name="Text Box 1029"/>
            <p:cNvSpPr txBox="1">
              <a:spLocks noChangeArrowheads="1"/>
            </p:cNvSpPr>
            <p:nvPr/>
          </p:nvSpPr>
          <p:spPr bwMode="auto">
            <a:xfrm>
              <a:off x="854" y="3962"/>
              <a:ext cx="41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latin typeface="Times New Roman" panose="02020603050405020304" pitchFamily="18" charset="0"/>
                </a:rPr>
                <a:t>Competitive to WS/PC clusters with Software DSM</a:t>
              </a:r>
              <a:endParaRPr lang="en-US" altLang="ja-JP"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smtClean="0"/>
              <a:t>Typical structure of NUMA</a:t>
            </a:r>
          </a:p>
        </p:txBody>
      </p:sp>
      <p:grpSp>
        <p:nvGrpSpPr>
          <p:cNvPr id="44035" name="Group 3"/>
          <p:cNvGrpSpPr>
            <a:grpSpLocks/>
          </p:cNvGrpSpPr>
          <p:nvPr/>
        </p:nvGrpSpPr>
        <p:grpSpPr bwMode="auto">
          <a:xfrm>
            <a:off x="1295400" y="2133600"/>
            <a:ext cx="457200" cy="1295400"/>
            <a:chOff x="480" y="1248"/>
            <a:chExt cx="288" cy="816"/>
          </a:xfrm>
        </p:grpSpPr>
        <p:sp>
          <p:nvSpPr>
            <p:cNvPr id="44075" name="Oval 4"/>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6" name="Rectangle 5"/>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7" name="Line 6"/>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4036" name="Group 7"/>
          <p:cNvGrpSpPr>
            <a:grpSpLocks/>
          </p:cNvGrpSpPr>
          <p:nvPr/>
        </p:nvGrpSpPr>
        <p:grpSpPr bwMode="auto">
          <a:xfrm>
            <a:off x="2743200" y="4648200"/>
            <a:ext cx="457200" cy="1295400"/>
            <a:chOff x="480" y="1248"/>
            <a:chExt cx="288" cy="816"/>
          </a:xfrm>
        </p:grpSpPr>
        <p:sp>
          <p:nvSpPr>
            <p:cNvPr id="44072" name="Oval 8"/>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3" name="Rectangle 9"/>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4" name="Line 10"/>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4037" name="Group 11"/>
          <p:cNvGrpSpPr>
            <a:grpSpLocks/>
          </p:cNvGrpSpPr>
          <p:nvPr/>
        </p:nvGrpSpPr>
        <p:grpSpPr bwMode="auto">
          <a:xfrm>
            <a:off x="2590800" y="1676400"/>
            <a:ext cx="457200" cy="1295400"/>
            <a:chOff x="480" y="1248"/>
            <a:chExt cx="288" cy="816"/>
          </a:xfrm>
        </p:grpSpPr>
        <p:sp>
          <p:nvSpPr>
            <p:cNvPr id="44069" name="Oval 12"/>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0" name="Rectangle 13"/>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71" name="Line 14"/>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4038" name="Group 15"/>
          <p:cNvGrpSpPr>
            <a:grpSpLocks/>
          </p:cNvGrpSpPr>
          <p:nvPr/>
        </p:nvGrpSpPr>
        <p:grpSpPr bwMode="auto">
          <a:xfrm>
            <a:off x="1295400" y="3733800"/>
            <a:ext cx="457200" cy="1295400"/>
            <a:chOff x="480" y="1248"/>
            <a:chExt cx="288" cy="816"/>
          </a:xfrm>
        </p:grpSpPr>
        <p:sp>
          <p:nvSpPr>
            <p:cNvPr id="44066" name="Oval 16"/>
            <p:cNvSpPr>
              <a:spLocks noChangeArrowheads="1"/>
            </p:cNvSpPr>
            <p:nvPr/>
          </p:nvSpPr>
          <p:spPr bwMode="auto">
            <a:xfrm>
              <a:off x="480" y="1248"/>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67" name="Rectangle 17"/>
            <p:cNvSpPr>
              <a:spLocks noChangeArrowheads="1"/>
            </p:cNvSpPr>
            <p:nvPr/>
          </p:nvSpPr>
          <p:spPr bwMode="auto">
            <a:xfrm>
              <a:off x="480" y="1776"/>
              <a:ext cx="288"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68" name="Line 18"/>
            <p:cNvSpPr>
              <a:spLocks noChangeShapeType="1"/>
            </p:cNvSpPr>
            <p:nvPr/>
          </p:nvSpPr>
          <p:spPr bwMode="auto">
            <a:xfrm>
              <a:off x="624" y="153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44039" name="Text Box 19"/>
          <p:cNvSpPr txBox="1">
            <a:spLocks noChangeArrowheads="1"/>
          </p:cNvSpPr>
          <p:nvPr/>
        </p:nvSpPr>
        <p:spPr bwMode="auto">
          <a:xfrm>
            <a:off x="533400" y="24384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a:latin typeface="Times New Roman" panose="02020603050405020304" pitchFamily="18" charset="0"/>
              </a:rPr>
              <a:t>Node</a:t>
            </a:r>
            <a:r>
              <a:rPr lang="ja-JP" altLang="en-US" sz="1200">
                <a:latin typeface="Times New Roman" panose="02020603050405020304" pitchFamily="18" charset="0"/>
              </a:rPr>
              <a:t>　１</a:t>
            </a:r>
          </a:p>
        </p:txBody>
      </p:sp>
      <p:sp>
        <p:nvSpPr>
          <p:cNvPr id="44040" name="Text Box 20"/>
          <p:cNvSpPr txBox="1">
            <a:spLocks noChangeArrowheads="1"/>
          </p:cNvSpPr>
          <p:nvPr/>
        </p:nvSpPr>
        <p:spPr bwMode="auto">
          <a:xfrm>
            <a:off x="609600" y="4038600"/>
            <a:ext cx="6921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a:latin typeface="Times New Roman" panose="02020603050405020304" pitchFamily="18" charset="0"/>
              </a:rPr>
              <a:t>Node</a:t>
            </a:r>
            <a:r>
              <a:rPr lang="ja-JP" altLang="en-US" sz="1200">
                <a:latin typeface="Times New Roman" panose="02020603050405020304" pitchFamily="18" charset="0"/>
              </a:rPr>
              <a:t>　</a:t>
            </a:r>
            <a:r>
              <a:rPr lang="en-US" altLang="ja-JP" sz="1200">
                <a:latin typeface="Times New Roman" panose="02020603050405020304" pitchFamily="18" charset="0"/>
              </a:rPr>
              <a:t>2</a:t>
            </a:r>
          </a:p>
        </p:txBody>
      </p:sp>
      <p:sp>
        <p:nvSpPr>
          <p:cNvPr id="44041" name="Text Box 21"/>
          <p:cNvSpPr txBox="1">
            <a:spLocks noChangeArrowheads="1"/>
          </p:cNvSpPr>
          <p:nvPr/>
        </p:nvSpPr>
        <p:spPr bwMode="auto">
          <a:xfrm>
            <a:off x="1981200" y="48768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a:latin typeface="Times New Roman" panose="02020603050405020304" pitchFamily="18" charset="0"/>
              </a:rPr>
              <a:t>Node</a:t>
            </a:r>
            <a:r>
              <a:rPr lang="ja-JP" altLang="en-US" sz="1200">
                <a:latin typeface="Times New Roman" panose="02020603050405020304" pitchFamily="18" charset="0"/>
              </a:rPr>
              <a:t>　３</a:t>
            </a:r>
          </a:p>
        </p:txBody>
      </p:sp>
      <p:sp>
        <p:nvSpPr>
          <p:cNvPr id="44042" name="Text Box 22"/>
          <p:cNvSpPr txBox="1">
            <a:spLocks noChangeArrowheads="1"/>
          </p:cNvSpPr>
          <p:nvPr/>
        </p:nvSpPr>
        <p:spPr bwMode="auto">
          <a:xfrm>
            <a:off x="1905000" y="2209800"/>
            <a:ext cx="7207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a:latin typeface="Times New Roman" panose="02020603050405020304" pitchFamily="18" charset="0"/>
              </a:rPr>
              <a:t>Node</a:t>
            </a:r>
            <a:r>
              <a:rPr lang="ja-JP" altLang="en-US" sz="1200">
                <a:latin typeface="Times New Roman" panose="02020603050405020304" pitchFamily="18" charset="0"/>
              </a:rPr>
              <a:t>　０</a:t>
            </a:r>
          </a:p>
        </p:txBody>
      </p:sp>
      <p:sp>
        <p:nvSpPr>
          <p:cNvPr id="44043" name="Rectangle 23"/>
          <p:cNvSpPr>
            <a:spLocks noChangeArrowheads="1"/>
          </p:cNvSpPr>
          <p:nvPr/>
        </p:nvSpPr>
        <p:spPr bwMode="auto">
          <a:xfrm>
            <a:off x="4572000" y="1981200"/>
            <a:ext cx="1066800" cy="2819400"/>
          </a:xfrm>
          <a:prstGeom prst="rect">
            <a:avLst/>
          </a:prstGeom>
          <a:solidFill>
            <a:srgbClr val="CCFF33"/>
          </a:solidFill>
          <a:ln w="2857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200">
              <a:latin typeface="Times New Roman" panose="02020603050405020304" pitchFamily="18" charset="0"/>
            </a:endParaRPr>
          </a:p>
        </p:txBody>
      </p:sp>
      <p:sp>
        <p:nvSpPr>
          <p:cNvPr id="44044" name="Line 24"/>
          <p:cNvSpPr>
            <a:spLocks noChangeShapeType="1"/>
          </p:cNvSpPr>
          <p:nvPr/>
        </p:nvSpPr>
        <p:spPr bwMode="auto">
          <a:xfrm>
            <a:off x="4572000" y="3429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5" name="Line 25"/>
          <p:cNvSpPr>
            <a:spLocks noChangeShapeType="1"/>
          </p:cNvSpPr>
          <p:nvPr/>
        </p:nvSpPr>
        <p:spPr bwMode="auto">
          <a:xfrm>
            <a:off x="4572000" y="4114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6" name="Line 26"/>
          <p:cNvSpPr>
            <a:spLocks noChangeShapeType="1"/>
          </p:cNvSpPr>
          <p:nvPr/>
        </p:nvSpPr>
        <p:spPr bwMode="auto">
          <a:xfrm>
            <a:off x="4572000" y="2743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7" name="Line 27"/>
          <p:cNvSpPr>
            <a:spLocks noChangeShapeType="1"/>
          </p:cNvSpPr>
          <p:nvPr/>
        </p:nvSpPr>
        <p:spPr bwMode="auto">
          <a:xfrm flipV="1">
            <a:off x="3048000" y="1981200"/>
            <a:ext cx="1524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8" name="Line 28"/>
          <p:cNvSpPr>
            <a:spLocks noChangeShapeType="1"/>
          </p:cNvSpPr>
          <p:nvPr/>
        </p:nvSpPr>
        <p:spPr bwMode="auto">
          <a:xfrm flipV="1">
            <a:off x="3048000" y="2743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49" name="Line 29"/>
          <p:cNvSpPr>
            <a:spLocks noChangeShapeType="1"/>
          </p:cNvSpPr>
          <p:nvPr/>
        </p:nvSpPr>
        <p:spPr bwMode="auto">
          <a:xfrm flipV="1">
            <a:off x="1752600" y="2743200"/>
            <a:ext cx="2819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0" name="Line 30"/>
          <p:cNvSpPr>
            <a:spLocks noChangeShapeType="1"/>
          </p:cNvSpPr>
          <p:nvPr/>
        </p:nvSpPr>
        <p:spPr bwMode="auto">
          <a:xfrm>
            <a:off x="1752600" y="3429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1" name="Line 31"/>
          <p:cNvSpPr>
            <a:spLocks noChangeShapeType="1"/>
          </p:cNvSpPr>
          <p:nvPr/>
        </p:nvSpPr>
        <p:spPr bwMode="auto">
          <a:xfrm flipV="1">
            <a:off x="1752600" y="3429000"/>
            <a:ext cx="2819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2" name="Line 32"/>
          <p:cNvSpPr>
            <a:spLocks noChangeShapeType="1"/>
          </p:cNvSpPr>
          <p:nvPr/>
        </p:nvSpPr>
        <p:spPr bwMode="auto">
          <a:xfrm flipV="1">
            <a:off x="1752600" y="4114800"/>
            <a:ext cx="2819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3" name="Line 33"/>
          <p:cNvSpPr>
            <a:spLocks noChangeShapeType="1"/>
          </p:cNvSpPr>
          <p:nvPr/>
        </p:nvSpPr>
        <p:spPr bwMode="auto">
          <a:xfrm flipV="1">
            <a:off x="3200400" y="4114800"/>
            <a:ext cx="13716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4" name="Line 34"/>
          <p:cNvSpPr>
            <a:spLocks noChangeShapeType="1"/>
          </p:cNvSpPr>
          <p:nvPr/>
        </p:nvSpPr>
        <p:spPr bwMode="auto">
          <a:xfrm flipV="1">
            <a:off x="3200400" y="4800600"/>
            <a:ext cx="1371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5" name="Text Box 35"/>
          <p:cNvSpPr txBox="1">
            <a:spLocks noChangeArrowheads="1"/>
          </p:cNvSpPr>
          <p:nvPr/>
        </p:nvSpPr>
        <p:spPr bwMode="auto">
          <a:xfrm>
            <a:off x="4876800" y="2209800"/>
            <a:ext cx="2889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０</a:t>
            </a:r>
          </a:p>
        </p:txBody>
      </p:sp>
      <p:sp>
        <p:nvSpPr>
          <p:cNvPr id="44056" name="Text Box 36"/>
          <p:cNvSpPr txBox="1">
            <a:spLocks noChangeArrowheads="1"/>
          </p:cNvSpPr>
          <p:nvPr/>
        </p:nvSpPr>
        <p:spPr bwMode="auto">
          <a:xfrm>
            <a:off x="4876800" y="2895600"/>
            <a:ext cx="32067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１</a:t>
            </a:r>
          </a:p>
        </p:txBody>
      </p:sp>
      <p:sp>
        <p:nvSpPr>
          <p:cNvPr id="44057" name="Text Box 37"/>
          <p:cNvSpPr txBox="1">
            <a:spLocks noChangeArrowheads="1"/>
          </p:cNvSpPr>
          <p:nvPr/>
        </p:nvSpPr>
        <p:spPr bwMode="auto">
          <a:xfrm>
            <a:off x="4876800" y="3657600"/>
            <a:ext cx="2889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２</a:t>
            </a:r>
          </a:p>
        </p:txBody>
      </p:sp>
      <p:sp>
        <p:nvSpPr>
          <p:cNvPr id="44058" name="Text Box 38"/>
          <p:cNvSpPr txBox="1">
            <a:spLocks noChangeArrowheads="1"/>
          </p:cNvSpPr>
          <p:nvPr/>
        </p:nvSpPr>
        <p:spPr bwMode="auto">
          <a:xfrm>
            <a:off x="4860925" y="4370388"/>
            <a:ext cx="288925"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３</a:t>
            </a:r>
          </a:p>
        </p:txBody>
      </p:sp>
      <p:sp>
        <p:nvSpPr>
          <p:cNvPr id="44059" name="Oval 39"/>
          <p:cNvSpPr>
            <a:spLocks noChangeArrowheads="1"/>
          </p:cNvSpPr>
          <p:nvPr/>
        </p:nvSpPr>
        <p:spPr bwMode="auto">
          <a:xfrm>
            <a:off x="2590800" y="3200400"/>
            <a:ext cx="685800" cy="1066800"/>
          </a:xfrm>
          <a:prstGeom prst="ellipse">
            <a:avLst/>
          </a:prstGeom>
          <a:solidFill>
            <a:srgbClr val="FF5050"/>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060" name="Line 40"/>
          <p:cNvSpPr>
            <a:spLocks noChangeShapeType="1"/>
          </p:cNvSpPr>
          <p:nvPr/>
        </p:nvSpPr>
        <p:spPr bwMode="auto">
          <a:xfrm>
            <a:off x="2819400" y="29718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61" name="Line 41"/>
          <p:cNvSpPr>
            <a:spLocks noChangeShapeType="1"/>
          </p:cNvSpPr>
          <p:nvPr/>
        </p:nvSpPr>
        <p:spPr bwMode="auto">
          <a:xfrm>
            <a:off x="1752600" y="3276600"/>
            <a:ext cx="838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62" name="Line 42"/>
          <p:cNvSpPr>
            <a:spLocks noChangeShapeType="1"/>
          </p:cNvSpPr>
          <p:nvPr/>
        </p:nvSpPr>
        <p:spPr bwMode="auto">
          <a:xfrm flipV="1">
            <a:off x="1752600" y="3886200"/>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63" name="Line 43"/>
          <p:cNvSpPr>
            <a:spLocks noChangeShapeType="1"/>
          </p:cNvSpPr>
          <p:nvPr/>
        </p:nvSpPr>
        <p:spPr bwMode="auto">
          <a:xfrm flipH="1" flipV="1">
            <a:off x="2667000" y="4114800"/>
            <a:ext cx="762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64" name="Text Box 44"/>
          <p:cNvSpPr txBox="1">
            <a:spLocks noChangeArrowheads="1"/>
          </p:cNvSpPr>
          <p:nvPr/>
        </p:nvSpPr>
        <p:spPr bwMode="auto">
          <a:xfrm>
            <a:off x="3184525" y="3227388"/>
            <a:ext cx="1292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Ｉｎｔｅｒｃｏｎｎｅｃｔｏｎ</a:t>
            </a:r>
          </a:p>
          <a:p>
            <a:pPr eaLnBrk="1" hangingPunct="1"/>
            <a:r>
              <a:rPr lang="ja-JP" altLang="en-US" sz="1200">
                <a:latin typeface="Times New Roman" panose="02020603050405020304" pitchFamily="18" charset="0"/>
              </a:rPr>
              <a:t>Ｎｅｔｗｏｒｋ</a:t>
            </a:r>
          </a:p>
        </p:txBody>
      </p:sp>
      <p:sp>
        <p:nvSpPr>
          <p:cNvPr id="44065" name="Text Box 45"/>
          <p:cNvSpPr txBox="1">
            <a:spLocks noChangeArrowheads="1"/>
          </p:cNvSpPr>
          <p:nvPr/>
        </p:nvSpPr>
        <p:spPr bwMode="auto">
          <a:xfrm>
            <a:off x="4632325" y="4814888"/>
            <a:ext cx="240982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latin typeface="Times New Roman" panose="02020603050405020304" pitchFamily="18" charset="0"/>
              </a:rPr>
              <a:t>Logical address space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1371600" y="333375"/>
            <a:ext cx="7772400" cy="1143000"/>
          </a:xfrm>
        </p:spPr>
        <p:txBody>
          <a:bodyPr/>
          <a:lstStyle/>
          <a:p>
            <a:pPr eaLnBrk="1" hangingPunct="1"/>
            <a:r>
              <a:rPr lang="en-US" altLang="ja-JP" smtClean="0"/>
              <a:t>Classification of NUMA</a:t>
            </a:r>
          </a:p>
        </p:txBody>
      </p:sp>
      <p:sp>
        <p:nvSpPr>
          <p:cNvPr id="45059" name="Rectangle 1027"/>
          <p:cNvSpPr>
            <a:spLocks noGrp="1" noChangeArrowheads="1"/>
          </p:cNvSpPr>
          <p:nvPr>
            <p:ph type="body" idx="1"/>
          </p:nvPr>
        </p:nvSpPr>
        <p:spPr>
          <a:xfrm>
            <a:off x="1116013" y="1125538"/>
            <a:ext cx="8027987" cy="3529012"/>
          </a:xfrm>
        </p:spPr>
        <p:txBody>
          <a:bodyPr/>
          <a:lstStyle/>
          <a:p>
            <a:pPr eaLnBrk="1" hangingPunct="1"/>
            <a:r>
              <a:rPr lang="en-US" altLang="ja-JP" smtClean="0"/>
              <a:t>Simple NUMA</a:t>
            </a:r>
            <a:r>
              <a:rPr lang="ja-JP" altLang="en-US" smtClean="0"/>
              <a:t>：</a:t>
            </a:r>
          </a:p>
          <a:p>
            <a:pPr lvl="1" eaLnBrk="1" hangingPunct="1"/>
            <a:r>
              <a:rPr lang="en-US" altLang="ja-JP" smtClean="0"/>
              <a:t>Remote memory is not cached.</a:t>
            </a:r>
          </a:p>
          <a:p>
            <a:pPr lvl="1" eaLnBrk="1" hangingPunct="1"/>
            <a:r>
              <a:rPr lang="en-US" altLang="ja-JP" smtClean="0"/>
              <a:t>Simple structure but access cost of remote memory is large.</a:t>
            </a:r>
          </a:p>
          <a:p>
            <a:pPr eaLnBrk="1" hangingPunct="1"/>
            <a:r>
              <a:rPr lang="en-US" altLang="ja-JP" smtClean="0"/>
              <a:t>CC-NUMA</a:t>
            </a:r>
            <a:r>
              <a:rPr lang="ja-JP" altLang="en-US" smtClean="0"/>
              <a:t>：</a:t>
            </a:r>
            <a:r>
              <a:rPr lang="en-US" altLang="ja-JP" smtClean="0"/>
              <a:t>Cache</a:t>
            </a:r>
            <a:r>
              <a:rPr lang="ja-JP" altLang="en-US" smtClean="0"/>
              <a:t>　</a:t>
            </a:r>
            <a:r>
              <a:rPr lang="en-US" altLang="ja-JP" smtClean="0"/>
              <a:t>Coherent</a:t>
            </a:r>
          </a:p>
          <a:p>
            <a:pPr lvl="1" eaLnBrk="1" hangingPunct="1"/>
            <a:r>
              <a:rPr lang="en-US" altLang="ja-JP" smtClean="0"/>
              <a:t>Cache consistency is maintained with hardware.</a:t>
            </a:r>
          </a:p>
          <a:p>
            <a:pPr lvl="1" eaLnBrk="1" hangingPunct="1"/>
            <a:r>
              <a:rPr lang="en-US" altLang="ja-JP" smtClean="0"/>
              <a:t>The structure tends to be complicated.</a:t>
            </a:r>
          </a:p>
          <a:p>
            <a:pPr eaLnBrk="1" hangingPunct="1"/>
            <a:r>
              <a:rPr lang="en-US" altLang="ja-JP" smtClean="0"/>
              <a:t>COMA:Cache</a:t>
            </a:r>
            <a:r>
              <a:rPr lang="ja-JP" altLang="en-US" smtClean="0"/>
              <a:t>　</a:t>
            </a:r>
            <a:r>
              <a:rPr lang="en-US" altLang="ja-JP" smtClean="0"/>
              <a:t>Only</a:t>
            </a:r>
            <a:r>
              <a:rPr lang="ja-JP" altLang="en-US" smtClean="0"/>
              <a:t>　</a:t>
            </a:r>
            <a:r>
              <a:rPr lang="en-US" altLang="ja-JP" smtClean="0"/>
              <a:t>Memory</a:t>
            </a:r>
            <a:r>
              <a:rPr lang="ja-JP" altLang="en-US" smtClean="0"/>
              <a:t>　</a:t>
            </a:r>
            <a:r>
              <a:rPr lang="en-US" altLang="ja-JP" smtClean="0"/>
              <a:t>Architecture</a:t>
            </a:r>
          </a:p>
          <a:p>
            <a:pPr lvl="1" eaLnBrk="1" hangingPunct="1"/>
            <a:r>
              <a:rPr lang="en-US" altLang="ja-JP" smtClean="0"/>
              <a:t>No home memory</a:t>
            </a:r>
          </a:p>
          <a:p>
            <a:pPr lvl="1" eaLnBrk="1" hangingPunct="1"/>
            <a:r>
              <a:rPr lang="en-US" altLang="ja-JP" smtClean="0"/>
              <a:t>Complicated control mechanism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827088" y="1550988"/>
            <a:ext cx="2592387" cy="288131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179" name="Rectangle 3"/>
          <p:cNvSpPr>
            <a:spLocks noGrp="1" noChangeArrowheads="1"/>
          </p:cNvSpPr>
          <p:nvPr>
            <p:ph type="title"/>
          </p:nvPr>
        </p:nvSpPr>
        <p:spPr>
          <a:xfrm>
            <a:off x="457200" y="44450"/>
            <a:ext cx="8229600" cy="1143000"/>
          </a:xfrm>
        </p:spPr>
        <p:txBody>
          <a:bodyPr/>
          <a:lstStyle/>
          <a:p>
            <a:r>
              <a:rPr lang="en-US" altLang="ja-JP" smtClean="0"/>
              <a:t>Supercomputer </a:t>
            </a:r>
            <a:r>
              <a:rPr lang="ja-JP" altLang="en-US" smtClean="0"/>
              <a:t>「</a:t>
            </a:r>
            <a:r>
              <a:rPr lang="en-US" altLang="ja-JP" smtClean="0"/>
              <a:t>K</a:t>
            </a:r>
            <a:r>
              <a:rPr lang="ja-JP" altLang="en-US" smtClean="0"/>
              <a:t>」</a:t>
            </a:r>
          </a:p>
        </p:txBody>
      </p:sp>
      <p:sp>
        <p:nvSpPr>
          <p:cNvPr id="50180" name="Rectangle 4"/>
          <p:cNvSpPr>
            <a:spLocks noChangeArrowheads="1"/>
          </p:cNvSpPr>
          <p:nvPr/>
        </p:nvSpPr>
        <p:spPr bwMode="auto">
          <a:xfrm>
            <a:off x="1258888" y="2487613"/>
            <a:ext cx="576262"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1" name="Rectangle 5"/>
          <p:cNvSpPr>
            <a:spLocks noChangeArrowheads="1"/>
          </p:cNvSpPr>
          <p:nvPr/>
        </p:nvSpPr>
        <p:spPr bwMode="auto">
          <a:xfrm>
            <a:off x="1258888" y="2919413"/>
            <a:ext cx="576262"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2" name="Rectangle 6"/>
          <p:cNvSpPr>
            <a:spLocks noChangeArrowheads="1"/>
          </p:cNvSpPr>
          <p:nvPr/>
        </p:nvSpPr>
        <p:spPr bwMode="auto">
          <a:xfrm>
            <a:off x="1258888" y="3351213"/>
            <a:ext cx="576262"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3" name="Rectangle 7"/>
          <p:cNvSpPr>
            <a:spLocks noChangeArrowheads="1"/>
          </p:cNvSpPr>
          <p:nvPr/>
        </p:nvSpPr>
        <p:spPr bwMode="auto">
          <a:xfrm>
            <a:off x="1258888" y="3783013"/>
            <a:ext cx="576262"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4" name="Rectangle 8"/>
          <p:cNvSpPr>
            <a:spLocks noChangeArrowheads="1"/>
          </p:cNvSpPr>
          <p:nvPr/>
        </p:nvSpPr>
        <p:spPr bwMode="auto">
          <a:xfrm>
            <a:off x="2555875" y="2487613"/>
            <a:ext cx="576263"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5" name="Rectangle 9"/>
          <p:cNvSpPr>
            <a:spLocks noChangeArrowheads="1"/>
          </p:cNvSpPr>
          <p:nvPr/>
        </p:nvSpPr>
        <p:spPr bwMode="auto">
          <a:xfrm>
            <a:off x="2555875" y="2919413"/>
            <a:ext cx="576263"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6" name="Rectangle 10"/>
          <p:cNvSpPr>
            <a:spLocks noChangeArrowheads="1"/>
          </p:cNvSpPr>
          <p:nvPr/>
        </p:nvSpPr>
        <p:spPr bwMode="auto">
          <a:xfrm>
            <a:off x="2555875" y="3351213"/>
            <a:ext cx="576263"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7" name="Rectangle 11"/>
          <p:cNvSpPr>
            <a:spLocks noChangeArrowheads="1"/>
          </p:cNvSpPr>
          <p:nvPr/>
        </p:nvSpPr>
        <p:spPr bwMode="auto">
          <a:xfrm>
            <a:off x="2555875" y="3783013"/>
            <a:ext cx="576263"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Core</a:t>
            </a:r>
          </a:p>
        </p:txBody>
      </p:sp>
      <p:sp>
        <p:nvSpPr>
          <p:cNvPr id="50188" name="Rectangle 12"/>
          <p:cNvSpPr>
            <a:spLocks noChangeArrowheads="1"/>
          </p:cNvSpPr>
          <p:nvPr/>
        </p:nvSpPr>
        <p:spPr bwMode="auto">
          <a:xfrm>
            <a:off x="1692275" y="1766888"/>
            <a:ext cx="1008063" cy="5048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Arial Black" panose="020B0A04020102020204" pitchFamily="34" charset="0"/>
              </a:rPr>
              <a:t>L2 C</a:t>
            </a:r>
          </a:p>
        </p:txBody>
      </p:sp>
      <p:sp>
        <p:nvSpPr>
          <p:cNvPr id="50189" name="Rectangle 13"/>
          <p:cNvSpPr>
            <a:spLocks noChangeArrowheads="1"/>
          </p:cNvSpPr>
          <p:nvPr/>
        </p:nvSpPr>
        <p:spPr bwMode="auto">
          <a:xfrm>
            <a:off x="2051050" y="2487613"/>
            <a:ext cx="288925" cy="17272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190" name="Line 14"/>
          <p:cNvSpPr>
            <a:spLocks noChangeShapeType="1"/>
          </p:cNvSpPr>
          <p:nvPr/>
        </p:nvSpPr>
        <p:spPr bwMode="auto">
          <a:xfrm>
            <a:off x="1835150" y="27035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1" name="Line 15"/>
          <p:cNvSpPr>
            <a:spLocks noChangeShapeType="1"/>
          </p:cNvSpPr>
          <p:nvPr/>
        </p:nvSpPr>
        <p:spPr bwMode="auto">
          <a:xfrm>
            <a:off x="2339975" y="27035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2" name="Line 16"/>
          <p:cNvSpPr>
            <a:spLocks noChangeShapeType="1"/>
          </p:cNvSpPr>
          <p:nvPr/>
        </p:nvSpPr>
        <p:spPr bwMode="auto">
          <a:xfrm>
            <a:off x="2339975" y="30638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3" name="Line 17"/>
          <p:cNvSpPr>
            <a:spLocks noChangeShapeType="1"/>
          </p:cNvSpPr>
          <p:nvPr/>
        </p:nvSpPr>
        <p:spPr bwMode="auto">
          <a:xfrm>
            <a:off x="2339975" y="3495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4" name="Line 18"/>
          <p:cNvSpPr>
            <a:spLocks noChangeShapeType="1"/>
          </p:cNvSpPr>
          <p:nvPr/>
        </p:nvSpPr>
        <p:spPr bwMode="auto">
          <a:xfrm>
            <a:off x="2339975" y="39274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5" name="Line 19"/>
          <p:cNvSpPr>
            <a:spLocks noChangeShapeType="1"/>
          </p:cNvSpPr>
          <p:nvPr/>
        </p:nvSpPr>
        <p:spPr bwMode="auto">
          <a:xfrm>
            <a:off x="1835150" y="30638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6" name="Line 20"/>
          <p:cNvSpPr>
            <a:spLocks noChangeShapeType="1"/>
          </p:cNvSpPr>
          <p:nvPr/>
        </p:nvSpPr>
        <p:spPr bwMode="auto">
          <a:xfrm>
            <a:off x="1835150" y="3495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7" name="Line 21"/>
          <p:cNvSpPr>
            <a:spLocks noChangeShapeType="1"/>
          </p:cNvSpPr>
          <p:nvPr/>
        </p:nvSpPr>
        <p:spPr bwMode="auto">
          <a:xfrm>
            <a:off x="1835150" y="39274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8" name="Line 22"/>
          <p:cNvSpPr>
            <a:spLocks noChangeShapeType="1"/>
          </p:cNvSpPr>
          <p:nvPr/>
        </p:nvSpPr>
        <p:spPr bwMode="auto">
          <a:xfrm>
            <a:off x="2195513" y="22717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9" name="Rectangle 23"/>
          <p:cNvSpPr>
            <a:spLocks noChangeArrowheads="1"/>
          </p:cNvSpPr>
          <p:nvPr/>
        </p:nvSpPr>
        <p:spPr bwMode="auto">
          <a:xfrm>
            <a:off x="2843213" y="1695450"/>
            <a:ext cx="215900" cy="6477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200" name="Line 24"/>
          <p:cNvSpPr>
            <a:spLocks noChangeShapeType="1"/>
          </p:cNvSpPr>
          <p:nvPr/>
        </p:nvSpPr>
        <p:spPr bwMode="auto">
          <a:xfrm>
            <a:off x="2700338" y="19827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1" name="AutoShape 25"/>
          <p:cNvSpPr>
            <a:spLocks noChangeArrowheads="1"/>
          </p:cNvSpPr>
          <p:nvPr/>
        </p:nvSpPr>
        <p:spPr bwMode="auto">
          <a:xfrm>
            <a:off x="3059113" y="1911350"/>
            <a:ext cx="865187" cy="215900"/>
          </a:xfrm>
          <a:prstGeom prst="leftRightArrow">
            <a:avLst>
              <a:gd name="adj1" fmla="val 50000"/>
              <a:gd name="adj2" fmla="val 8014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202" name="AutoShape 26"/>
          <p:cNvSpPr>
            <a:spLocks noChangeArrowheads="1"/>
          </p:cNvSpPr>
          <p:nvPr/>
        </p:nvSpPr>
        <p:spPr bwMode="auto">
          <a:xfrm>
            <a:off x="3203575" y="3495675"/>
            <a:ext cx="936625" cy="287338"/>
          </a:xfrm>
          <a:prstGeom prst="leftRightArrow">
            <a:avLst>
              <a:gd name="adj1" fmla="val 50000"/>
              <a:gd name="adj2" fmla="val 651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203" name="Rectangle 27"/>
          <p:cNvSpPr>
            <a:spLocks noChangeArrowheads="1"/>
          </p:cNvSpPr>
          <p:nvPr/>
        </p:nvSpPr>
        <p:spPr bwMode="auto">
          <a:xfrm>
            <a:off x="4211638" y="2919413"/>
            <a:ext cx="1081087" cy="1512887"/>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a:latin typeface="Arial Black" panose="020B0A04020102020204" pitchFamily="34" charset="0"/>
              </a:rPr>
              <a:t>Inter</a:t>
            </a:r>
          </a:p>
          <a:p>
            <a:pPr algn="ctr"/>
            <a:r>
              <a:rPr lang="en-US" altLang="ja-JP" sz="1400">
                <a:latin typeface="Arial Black" panose="020B0A04020102020204" pitchFamily="34" charset="0"/>
              </a:rPr>
              <a:t>Connect</a:t>
            </a:r>
          </a:p>
          <a:p>
            <a:pPr algn="ctr"/>
            <a:r>
              <a:rPr lang="en-US" altLang="ja-JP" sz="1400">
                <a:latin typeface="Arial Black" panose="020B0A04020102020204" pitchFamily="34" charset="0"/>
              </a:rPr>
              <a:t>Controller</a:t>
            </a:r>
          </a:p>
        </p:txBody>
      </p:sp>
      <p:sp>
        <p:nvSpPr>
          <p:cNvPr id="50204" name="Line 28"/>
          <p:cNvSpPr>
            <a:spLocks noChangeShapeType="1"/>
          </p:cNvSpPr>
          <p:nvPr/>
        </p:nvSpPr>
        <p:spPr bwMode="auto">
          <a:xfrm>
            <a:off x="5292725" y="31353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5" name="Line 29"/>
          <p:cNvSpPr>
            <a:spLocks noChangeShapeType="1"/>
          </p:cNvSpPr>
          <p:nvPr/>
        </p:nvSpPr>
        <p:spPr bwMode="auto">
          <a:xfrm>
            <a:off x="5292725" y="33512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6" name="Line 30"/>
          <p:cNvSpPr>
            <a:spLocks noChangeShapeType="1"/>
          </p:cNvSpPr>
          <p:nvPr/>
        </p:nvSpPr>
        <p:spPr bwMode="auto">
          <a:xfrm>
            <a:off x="5292725" y="35671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7" name="Line 31"/>
          <p:cNvSpPr>
            <a:spLocks noChangeShapeType="1"/>
          </p:cNvSpPr>
          <p:nvPr/>
        </p:nvSpPr>
        <p:spPr bwMode="auto">
          <a:xfrm>
            <a:off x="5292725" y="37830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8" name="Line 32"/>
          <p:cNvSpPr>
            <a:spLocks noChangeShapeType="1"/>
          </p:cNvSpPr>
          <p:nvPr/>
        </p:nvSpPr>
        <p:spPr bwMode="auto">
          <a:xfrm>
            <a:off x="5292725" y="39989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9" name="Line 33"/>
          <p:cNvSpPr>
            <a:spLocks noChangeShapeType="1"/>
          </p:cNvSpPr>
          <p:nvPr/>
        </p:nvSpPr>
        <p:spPr bwMode="auto">
          <a:xfrm>
            <a:off x="5292725" y="4214813"/>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0" name="Text Box 34"/>
          <p:cNvSpPr txBox="1">
            <a:spLocks noChangeArrowheads="1"/>
          </p:cNvSpPr>
          <p:nvPr/>
        </p:nvSpPr>
        <p:spPr bwMode="auto">
          <a:xfrm>
            <a:off x="5703888" y="2730500"/>
            <a:ext cx="3016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latin typeface="Arial Black" panose="020B0A04020102020204" pitchFamily="34" charset="0"/>
              </a:rPr>
              <a:t>Tofu Interconnect</a:t>
            </a:r>
          </a:p>
          <a:p>
            <a:r>
              <a:rPr lang="ja-JP" altLang="en-US">
                <a:latin typeface="Arial Black" panose="020B0A04020102020204" pitchFamily="34" charset="0"/>
              </a:rPr>
              <a:t>　　　　　　</a:t>
            </a:r>
            <a:r>
              <a:rPr lang="en-US" altLang="ja-JP">
                <a:latin typeface="Arial Black" panose="020B0A04020102020204" pitchFamily="34" charset="0"/>
              </a:rPr>
              <a:t>6-D Torus/Mesh</a:t>
            </a:r>
          </a:p>
        </p:txBody>
      </p:sp>
      <p:sp>
        <p:nvSpPr>
          <p:cNvPr id="50211" name="Text Box 35"/>
          <p:cNvSpPr txBox="1">
            <a:spLocks noChangeArrowheads="1"/>
          </p:cNvSpPr>
          <p:nvPr/>
        </p:nvSpPr>
        <p:spPr bwMode="auto">
          <a:xfrm>
            <a:off x="950913" y="4603750"/>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latin typeface="Arial Black" panose="020B0A04020102020204" pitchFamily="34" charset="0"/>
              </a:rPr>
              <a:t>SPARC64 VIIIfx Chip</a:t>
            </a:r>
          </a:p>
        </p:txBody>
      </p:sp>
      <p:sp>
        <p:nvSpPr>
          <p:cNvPr id="50212" name="Text Box 36"/>
          <p:cNvSpPr txBox="1">
            <a:spLocks noChangeArrowheads="1"/>
          </p:cNvSpPr>
          <p:nvPr/>
        </p:nvSpPr>
        <p:spPr bwMode="auto">
          <a:xfrm>
            <a:off x="1239838" y="528955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ea typeface="ＭＳ Ｐ明朝" panose="02020600040205080304" pitchFamily="18" charset="-128"/>
              </a:rPr>
              <a:t>4 nodes/board </a:t>
            </a:r>
          </a:p>
        </p:txBody>
      </p:sp>
      <p:sp>
        <p:nvSpPr>
          <p:cNvPr id="50213" name="Text Box 37"/>
          <p:cNvSpPr txBox="1">
            <a:spLocks noChangeArrowheads="1"/>
          </p:cNvSpPr>
          <p:nvPr/>
        </p:nvSpPr>
        <p:spPr bwMode="auto">
          <a:xfrm>
            <a:off x="1233488" y="6015038"/>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ea typeface="ＭＳ Ｐ明朝" panose="02020600040205080304" pitchFamily="18" charset="-128"/>
              </a:rPr>
              <a:t>24boards/Lack</a:t>
            </a:r>
          </a:p>
        </p:txBody>
      </p:sp>
      <p:sp>
        <p:nvSpPr>
          <p:cNvPr id="50214" name="Line 38"/>
          <p:cNvSpPr>
            <a:spLocks noChangeShapeType="1"/>
          </p:cNvSpPr>
          <p:nvPr/>
        </p:nvSpPr>
        <p:spPr bwMode="auto">
          <a:xfrm>
            <a:off x="2124075" y="50069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5" name="Line 39"/>
          <p:cNvSpPr>
            <a:spLocks noChangeShapeType="1"/>
          </p:cNvSpPr>
          <p:nvPr/>
        </p:nvSpPr>
        <p:spPr bwMode="auto">
          <a:xfrm>
            <a:off x="2124075" y="56546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6" name="Text Box 40"/>
          <p:cNvSpPr txBox="1">
            <a:spLocks noChangeArrowheads="1"/>
          </p:cNvSpPr>
          <p:nvPr/>
        </p:nvSpPr>
        <p:spPr bwMode="auto">
          <a:xfrm>
            <a:off x="2895600" y="5683250"/>
            <a:ext cx="191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latin typeface="Arial Black" panose="020B0A04020102020204" pitchFamily="34" charset="0"/>
                <a:ea typeface="ＭＳ Ｐ明朝" panose="02020600040205080304" pitchFamily="18" charset="-128"/>
              </a:rPr>
              <a:t>96nodes/Lack</a:t>
            </a:r>
          </a:p>
        </p:txBody>
      </p:sp>
      <p:sp>
        <p:nvSpPr>
          <p:cNvPr id="50217" name="Text Box 41"/>
          <p:cNvSpPr txBox="1">
            <a:spLocks noChangeArrowheads="1"/>
          </p:cNvSpPr>
          <p:nvPr/>
        </p:nvSpPr>
        <p:spPr bwMode="auto">
          <a:xfrm>
            <a:off x="5487988" y="4746625"/>
            <a:ext cx="3052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latin typeface="Arial Black" panose="020B0A04020102020204" pitchFamily="34" charset="0"/>
                <a:ea typeface="ＭＳ Ｐ明朝" panose="02020600040205080304" pitchFamily="18" charset="-128"/>
              </a:rPr>
              <a:t>RDMA mechanism</a:t>
            </a:r>
          </a:p>
          <a:p>
            <a:r>
              <a:rPr lang="en-US" altLang="ja-JP">
                <a:latin typeface="Arial Black" panose="020B0A04020102020204" pitchFamily="34" charset="0"/>
                <a:ea typeface="ＭＳ Ｐ明朝" panose="02020600040205080304" pitchFamily="18" charset="-128"/>
              </a:rPr>
              <a:t>NUMA or UMA+NORMA</a:t>
            </a:r>
          </a:p>
        </p:txBody>
      </p:sp>
      <p:sp>
        <p:nvSpPr>
          <p:cNvPr id="50218" name="Rectangle 42"/>
          <p:cNvSpPr>
            <a:spLocks noChangeArrowheads="1"/>
          </p:cNvSpPr>
          <p:nvPr/>
        </p:nvSpPr>
        <p:spPr bwMode="auto">
          <a:xfrm>
            <a:off x="3995738" y="1477963"/>
            <a:ext cx="1152525" cy="129698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a:latin typeface="Arial Black" panose="020B0A04020102020204" pitchFamily="34" charset="0"/>
              </a:rPr>
              <a:t>Memory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ja-JP" altLang="ja-JP" smtClean="0"/>
          </a:p>
        </p:txBody>
      </p:sp>
      <p:sp>
        <p:nvSpPr>
          <p:cNvPr id="51203" name="Rectangle 3"/>
          <p:cNvSpPr>
            <a:spLocks noGrp="1" noChangeArrowheads="1"/>
          </p:cNvSpPr>
          <p:nvPr>
            <p:ph type="body" idx="1"/>
          </p:nvPr>
        </p:nvSpPr>
        <p:spPr/>
        <p:txBody>
          <a:bodyPr/>
          <a:lstStyle/>
          <a:p>
            <a:endParaRPr lang="ja-JP" altLang="ja-JP" smtClean="0"/>
          </a:p>
        </p:txBody>
      </p:sp>
      <p:pic>
        <p:nvPicPr>
          <p:cNvPr id="51204" name="Picture 4" descr="K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343525" y="6329363"/>
            <a:ext cx="306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t>SACSIS2012 Invited speech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636838"/>
            <a:ext cx="66341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a:spLocks noGrp="1"/>
          </p:cNvSpPr>
          <p:nvPr/>
        </p:nvSpPr>
        <p:spPr bwMode="auto">
          <a:xfrm>
            <a:off x="1042988" y="6381750"/>
            <a:ext cx="7272337" cy="358775"/>
          </a:xfrm>
          <a:prstGeom prst="rect">
            <a:avLst/>
          </a:prstGeom>
          <a:noFill/>
          <a:ln>
            <a:miter lim="800000"/>
            <a:headEnd/>
            <a:tailEnd/>
          </a:ln>
        </p:spPr>
        <p:txBody>
          <a:bodyPr anchor="b"/>
          <a:lstStyle/>
          <a:p>
            <a:pPr algn="ctr" eaLnBrk="1" hangingPunct="1">
              <a:defRPr/>
            </a:pPr>
            <a:r>
              <a:rPr kumimoji="0" lang="en-US" sz="1200" b="1" dirty="0">
                <a:latin typeface="+mn-lt"/>
                <a:ea typeface="+mn-ea"/>
              </a:rPr>
              <a:t>Copyright © 2012, Elsevier Inc. All rights reserved.</a:t>
            </a:r>
            <a:endParaRPr kumimoji="0" lang="en-AU" sz="1200" b="1" dirty="0">
              <a:latin typeface="+mn-lt"/>
              <a:ea typeface="+mn-ea"/>
            </a:endParaRPr>
          </a:p>
        </p:txBody>
      </p:sp>
      <p:sp>
        <p:nvSpPr>
          <p:cNvPr id="29700" name="Rectangle 2"/>
          <p:cNvSpPr>
            <a:spLocks noGrp="1" noChangeArrowheads="1"/>
          </p:cNvSpPr>
          <p:nvPr>
            <p:ph type="title" idx="4294967295"/>
          </p:nvPr>
        </p:nvSpPr>
        <p:spPr>
          <a:xfrm>
            <a:off x="457200" y="260350"/>
            <a:ext cx="8229600" cy="731838"/>
          </a:xfrm>
        </p:spPr>
        <p:txBody>
          <a:bodyPr anchor="b">
            <a:spAutoFit/>
          </a:bodyPr>
          <a:lstStyle/>
          <a:p>
            <a:pPr eaLnBrk="1" hangingPunct="1"/>
            <a:r>
              <a:rPr lang="en-AU" altLang="ja-JP" smtClean="0"/>
              <a:t>Multicore Based systems</a:t>
            </a:r>
          </a:p>
        </p:txBody>
      </p:sp>
      <p:sp>
        <p:nvSpPr>
          <p:cNvPr id="29701" name="Rectangle 3"/>
          <p:cNvSpPr>
            <a:spLocks noGrp="1" noChangeArrowheads="1"/>
          </p:cNvSpPr>
          <p:nvPr>
            <p:ph type="body" idx="4294967295"/>
          </p:nvPr>
        </p:nvSpPr>
        <p:spPr>
          <a:xfrm>
            <a:off x="0" y="765175"/>
            <a:ext cx="8229600" cy="4530725"/>
          </a:xfrm>
        </p:spPr>
        <p:txBody>
          <a:bodyPr/>
          <a:lstStyle/>
          <a:p>
            <a:pPr eaLnBrk="1" hangingPunct="1">
              <a:lnSpc>
                <a:spcPct val="90000"/>
              </a:lnSpc>
              <a:buFont typeface="Wingdings" panose="05000000000000000000" pitchFamily="2" charset="2"/>
              <a:buNone/>
            </a:pPr>
            <a:endParaRPr lang="en-US" altLang="ja-JP" sz="2600" dirty="0" smtClean="0"/>
          </a:p>
          <a:p>
            <a:pPr eaLnBrk="1" hangingPunct="1">
              <a:lnSpc>
                <a:spcPct val="90000"/>
              </a:lnSpc>
            </a:pPr>
            <a:r>
              <a:rPr lang="en-US" altLang="ja-JP" sz="2600" dirty="0" smtClean="0"/>
              <a:t>Implementing in shared L3 cache</a:t>
            </a:r>
          </a:p>
          <a:p>
            <a:pPr lvl="1" eaLnBrk="1" hangingPunct="1">
              <a:lnSpc>
                <a:spcPct val="90000"/>
              </a:lnSpc>
            </a:pPr>
            <a:r>
              <a:rPr lang="en-US" altLang="ja-JP" sz="2200" dirty="0" smtClean="0"/>
              <a:t>Keep bit vector of size = # cores for each block in L3</a:t>
            </a:r>
          </a:p>
          <a:p>
            <a:pPr lvl="1" eaLnBrk="1" hangingPunct="1">
              <a:lnSpc>
                <a:spcPct val="90000"/>
              </a:lnSpc>
            </a:pPr>
            <a:r>
              <a:rPr lang="en-US" altLang="ja-JP" sz="2200" dirty="0" smtClean="0"/>
              <a:t>Not scalable beyond shared L3</a:t>
            </a:r>
          </a:p>
        </p:txBody>
      </p:sp>
      <p:sp>
        <p:nvSpPr>
          <p:cNvPr id="29702" name="Text Box 5"/>
          <p:cNvSpPr txBox="1">
            <a:spLocks noChangeArrowheads="1"/>
          </p:cNvSpPr>
          <p:nvPr/>
        </p:nvSpPr>
        <p:spPr bwMode="auto">
          <a:xfrm rot="5400000">
            <a:off x="5782469" y="2993232"/>
            <a:ext cx="6353175" cy="3698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Black" panose="020B0A04020102020204" pitchFamily="34" charset="0"/>
                <a:ea typeface="ＭＳ Ｐ明朝" panose="02020600040205080304" pitchFamily="18" charset="-128"/>
              </a:defRPr>
            </a:lvl1pPr>
            <a:lvl2pPr marL="742950" indent="-285750">
              <a:defRPr kumimoji="1">
                <a:solidFill>
                  <a:schemeClr val="tx1"/>
                </a:solidFill>
                <a:latin typeface="Arial Black" panose="020B0A04020102020204" pitchFamily="34" charset="0"/>
                <a:ea typeface="ＭＳ Ｐ明朝" panose="02020600040205080304" pitchFamily="18" charset="-128"/>
              </a:defRPr>
            </a:lvl2pPr>
            <a:lvl3pPr marL="1143000" indent="-228600">
              <a:defRPr kumimoji="1">
                <a:solidFill>
                  <a:schemeClr val="tx1"/>
                </a:solidFill>
                <a:latin typeface="Arial Black" panose="020B0A04020102020204" pitchFamily="34" charset="0"/>
                <a:ea typeface="ＭＳ Ｐ明朝" panose="02020600040205080304" pitchFamily="18" charset="-128"/>
              </a:defRPr>
            </a:lvl3pPr>
            <a:lvl4pPr marL="1600200" indent="-228600">
              <a:defRPr kumimoji="1">
                <a:solidFill>
                  <a:schemeClr val="tx1"/>
                </a:solidFill>
                <a:latin typeface="Arial Black" panose="020B0A04020102020204" pitchFamily="34" charset="0"/>
                <a:ea typeface="ＭＳ Ｐ明朝" panose="02020600040205080304" pitchFamily="18" charset="-128"/>
              </a:defRPr>
            </a:lvl4pPr>
            <a:lvl5pPr marL="2057400" indent="-228600">
              <a:defRPr kumimoji="1">
                <a:solidFill>
                  <a:schemeClr val="tx1"/>
                </a:solidFill>
                <a:latin typeface="Arial Black" panose="020B0A04020102020204" pitchFamily="34" charset="0"/>
                <a:ea typeface="ＭＳ Ｐ明朝" panose="02020600040205080304" pitchFamily="18" charset="-128"/>
              </a:defRPr>
            </a:lvl5pPr>
            <a:lvl6pPr marL="25146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9718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4290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8862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r>
              <a:rPr kumimoji="0" lang="en-US" altLang="ja-JP">
                <a:solidFill>
                  <a:srgbClr val="0066FF"/>
                </a:solidFill>
                <a:latin typeface="Arial" panose="020B0604020202020204" pitchFamily="34" charset="0"/>
                <a:ea typeface="ＭＳ Ｐゴシック" panose="020B0600070205080204" pitchFamily="50" charset="-128"/>
              </a:rPr>
              <a:t>Distributed Shared Memory and Directory-Based Coherence</a:t>
            </a:r>
          </a:p>
        </p:txBody>
      </p:sp>
      <p:sp>
        <p:nvSpPr>
          <p:cNvPr id="29703" name="Text Box 7"/>
          <p:cNvSpPr txBox="1">
            <a:spLocks noChangeArrowheads="1"/>
          </p:cNvSpPr>
          <p:nvPr/>
        </p:nvSpPr>
        <p:spPr bwMode="auto">
          <a:xfrm>
            <a:off x="5559425" y="2060575"/>
            <a:ext cx="252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Black" panose="020B0A04020102020204" pitchFamily="34" charset="0"/>
                <a:ea typeface="ＭＳ Ｐ明朝" panose="02020600040205080304" pitchFamily="18" charset="-128"/>
              </a:defRPr>
            </a:lvl1pPr>
            <a:lvl2pPr marL="742950" indent="-285750">
              <a:defRPr kumimoji="1">
                <a:solidFill>
                  <a:schemeClr val="tx1"/>
                </a:solidFill>
                <a:latin typeface="Arial Black" panose="020B0A04020102020204" pitchFamily="34" charset="0"/>
                <a:ea typeface="ＭＳ Ｐ明朝" panose="02020600040205080304" pitchFamily="18" charset="-128"/>
              </a:defRPr>
            </a:lvl2pPr>
            <a:lvl3pPr marL="1143000" indent="-228600">
              <a:defRPr kumimoji="1">
                <a:solidFill>
                  <a:schemeClr val="tx1"/>
                </a:solidFill>
                <a:latin typeface="Arial Black" panose="020B0A04020102020204" pitchFamily="34" charset="0"/>
                <a:ea typeface="ＭＳ Ｐ明朝" panose="02020600040205080304" pitchFamily="18" charset="-128"/>
              </a:defRPr>
            </a:lvl3pPr>
            <a:lvl4pPr marL="1600200" indent="-228600">
              <a:defRPr kumimoji="1">
                <a:solidFill>
                  <a:schemeClr val="tx1"/>
                </a:solidFill>
                <a:latin typeface="Arial Black" panose="020B0A04020102020204" pitchFamily="34" charset="0"/>
                <a:ea typeface="ＭＳ Ｐ明朝" panose="02020600040205080304" pitchFamily="18" charset="-128"/>
              </a:defRPr>
            </a:lvl4pPr>
            <a:lvl5pPr marL="2057400" indent="-228600">
              <a:defRPr kumimoji="1">
                <a:solidFill>
                  <a:schemeClr val="tx1"/>
                </a:solidFill>
                <a:latin typeface="Arial Black" panose="020B0A04020102020204" pitchFamily="34" charset="0"/>
                <a:ea typeface="ＭＳ Ｐ明朝" panose="02020600040205080304" pitchFamily="18" charset="-128"/>
              </a:defRPr>
            </a:lvl5pPr>
            <a:lvl6pPr marL="25146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6pPr>
            <a:lvl7pPr marL="29718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7pPr>
            <a:lvl8pPr marL="34290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8pPr>
            <a:lvl9pPr marL="3886200" indent="-228600" eaLnBrk="0" fontAlgn="base" hangingPunct="0">
              <a:spcBef>
                <a:spcPct val="0"/>
              </a:spcBef>
              <a:spcAft>
                <a:spcPct val="0"/>
              </a:spcAft>
              <a:defRPr kumimoji="1">
                <a:solidFill>
                  <a:schemeClr val="tx1"/>
                </a:solidFill>
                <a:latin typeface="Arial Black" panose="020B0A04020102020204" pitchFamily="34" charset="0"/>
                <a:ea typeface="ＭＳ Ｐ明朝" panose="02020600040205080304" pitchFamily="18" charset="-128"/>
              </a:defRPr>
            </a:lvl9pPr>
          </a:lstStyle>
          <a:p>
            <a:pPr eaLnBrk="1" hangingPunct="1"/>
            <a:r>
              <a:rPr lang="en-US" altLang="ja-JP"/>
              <a:t>IBM Power 7</a:t>
            </a:r>
          </a:p>
          <a:p>
            <a:pPr eaLnBrk="1" hangingPunct="1"/>
            <a:r>
              <a:rPr lang="en-US" altLang="ja-JP"/>
              <a:t>AMD Opteron 8430</a:t>
            </a:r>
          </a:p>
        </p:txBody>
      </p:sp>
    </p:spTree>
    <p:extLst>
      <p:ext uri="{BB962C8B-B14F-4D97-AF65-F5344CB8AC3E}">
        <p14:creationId xmlns:p14="http://schemas.microsoft.com/office/powerpoint/2010/main" val="1230947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8296" y="-82870"/>
            <a:ext cx="8229600" cy="1143000"/>
          </a:xfrm>
        </p:spPr>
        <p:txBody>
          <a:bodyPr/>
          <a:lstStyle/>
          <a:p>
            <a:r>
              <a:rPr kumimoji="1" lang="en-US" altLang="ja-JP" dirty="0" smtClean="0"/>
              <a:t>Xeon</a:t>
            </a:r>
            <a:r>
              <a:rPr kumimoji="1" lang="ja-JP" altLang="en-US" dirty="0" smtClean="0"/>
              <a:t> </a:t>
            </a:r>
            <a:r>
              <a:rPr kumimoji="1" lang="en-US" altLang="ja-JP" dirty="0" smtClean="0"/>
              <a:t>Phi</a:t>
            </a:r>
            <a:r>
              <a:rPr kumimoji="1" lang="ja-JP" altLang="en-US" dirty="0" smtClean="0"/>
              <a:t> </a:t>
            </a:r>
            <a:r>
              <a:rPr kumimoji="1" lang="en-US" altLang="ja-JP" dirty="0" smtClean="0"/>
              <a:t>Microarchitecture</a:t>
            </a:r>
            <a:endParaRPr kumimoji="1" lang="ja-JP" altLang="en-US" dirty="0"/>
          </a:p>
        </p:txBody>
      </p:sp>
      <p:sp>
        <p:nvSpPr>
          <p:cNvPr id="5" name="角丸四角形 4"/>
          <p:cNvSpPr/>
          <p:nvPr/>
        </p:nvSpPr>
        <p:spPr>
          <a:xfrm>
            <a:off x="2569335" y="2248168"/>
            <a:ext cx="608527" cy="425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6" name="角丸四角形 5"/>
          <p:cNvSpPr/>
          <p:nvPr/>
        </p:nvSpPr>
        <p:spPr>
          <a:xfrm>
            <a:off x="2569335" y="2673171"/>
            <a:ext cx="608527" cy="42500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7" name="角丸四角形 6"/>
          <p:cNvSpPr/>
          <p:nvPr/>
        </p:nvSpPr>
        <p:spPr>
          <a:xfrm>
            <a:off x="3408075" y="2256217"/>
            <a:ext cx="608527" cy="425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8" name="角丸四角形 7"/>
          <p:cNvSpPr/>
          <p:nvPr/>
        </p:nvSpPr>
        <p:spPr>
          <a:xfrm>
            <a:off x="3408075" y="2681219"/>
            <a:ext cx="608527" cy="42500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9" name="角丸四角形 8"/>
          <p:cNvSpPr/>
          <p:nvPr/>
        </p:nvSpPr>
        <p:spPr>
          <a:xfrm>
            <a:off x="4246815" y="2264265"/>
            <a:ext cx="608527" cy="425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10" name="角丸四角形 9"/>
          <p:cNvSpPr/>
          <p:nvPr/>
        </p:nvSpPr>
        <p:spPr>
          <a:xfrm>
            <a:off x="4246815" y="2689267"/>
            <a:ext cx="608527" cy="42500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11" name="角丸四角形 10"/>
          <p:cNvSpPr/>
          <p:nvPr/>
        </p:nvSpPr>
        <p:spPr>
          <a:xfrm>
            <a:off x="5085555" y="2272313"/>
            <a:ext cx="608527" cy="425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12" name="角丸四角形 11"/>
          <p:cNvSpPr/>
          <p:nvPr/>
        </p:nvSpPr>
        <p:spPr>
          <a:xfrm>
            <a:off x="5085555" y="2697316"/>
            <a:ext cx="608527" cy="42500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grpSp>
        <p:nvGrpSpPr>
          <p:cNvPr id="21" name="グループ化 20"/>
          <p:cNvGrpSpPr/>
          <p:nvPr/>
        </p:nvGrpSpPr>
        <p:grpSpPr>
          <a:xfrm flipV="1">
            <a:off x="2569335" y="4487481"/>
            <a:ext cx="3124747" cy="874150"/>
            <a:chOff x="3425780" y="3784243"/>
            <a:chExt cx="4166329" cy="1165533"/>
          </a:xfrm>
        </p:grpSpPr>
        <p:sp>
          <p:nvSpPr>
            <p:cNvPr id="13" name="角丸四角形 12"/>
            <p:cNvSpPr/>
            <p:nvPr/>
          </p:nvSpPr>
          <p:spPr>
            <a:xfrm>
              <a:off x="3425780" y="3784243"/>
              <a:ext cx="811369" cy="56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14" name="角丸四角形 13"/>
            <p:cNvSpPr/>
            <p:nvPr/>
          </p:nvSpPr>
          <p:spPr>
            <a:xfrm>
              <a:off x="3425780" y="4350913"/>
              <a:ext cx="811369" cy="5666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15" name="角丸四角形 14"/>
            <p:cNvSpPr/>
            <p:nvPr/>
          </p:nvSpPr>
          <p:spPr>
            <a:xfrm>
              <a:off x="4544100" y="3794974"/>
              <a:ext cx="811369" cy="56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16" name="角丸四角形 15"/>
            <p:cNvSpPr/>
            <p:nvPr/>
          </p:nvSpPr>
          <p:spPr>
            <a:xfrm>
              <a:off x="4544100" y="4361644"/>
              <a:ext cx="811369" cy="5666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17" name="角丸四角形 16"/>
            <p:cNvSpPr/>
            <p:nvPr/>
          </p:nvSpPr>
          <p:spPr>
            <a:xfrm>
              <a:off x="5662420" y="3805705"/>
              <a:ext cx="811369" cy="56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18" name="角丸四角形 17"/>
            <p:cNvSpPr/>
            <p:nvPr/>
          </p:nvSpPr>
          <p:spPr>
            <a:xfrm>
              <a:off x="5662420" y="4372375"/>
              <a:ext cx="811369" cy="5666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sp>
          <p:nvSpPr>
            <p:cNvPr id="19" name="角丸四角形 18"/>
            <p:cNvSpPr/>
            <p:nvPr/>
          </p:nvSpPr>
          <p:spPr>
            <a:xfrm>
              <a:off x="6780740" y="3816436"/>
              <a:ext cx="811369" cy="56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Core</a:t>
              </a:r>
              <a:endParaRPr kumimoji="1" lang="ja-JP" altLang="en-US" sz="1200" dirty="0"/>
            </a:p>
          </p:txBody>
        </p:sp>
        <p:sp>
          <p:nvSpPr>
            <p:cNvPr id="20" name="角丸四角形 19"/>
            <p:cNvSpPr/>
            <p:nvPr/>
          </p:nvSpPr>
          <p:spPr>
            <a:xfrm>
              <a:off x="6780740" y="4383106"/>
              <a:ext cx="811369" cy="5666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L2</a:t>
              </a:r>
            </a:p>
            <a:p>
              <a:pPr algn="ctr"/>
              <a:r>
                <a:rPr kumimoji="1" lang="en-US" altLang="ja-JP" sz="1200" dirty="0" smtClean="0"/>
                <a:t>Cache</a:t>
              </a:r>
              <a:endParaRPr kumimoji="1" lang="ja-JP" altLang="en-US" sz="1200" dirty="0"/>
            </a:p>
          </p:txBody>
        </p:sp>
      </p:grpSp>
      <p:sp>
        <p:nvSpPr>
          <p:cNvPr id="22" name="角丸四角形 21"/>
          <p:cNvSpPr/>
          <p:nvPr/>
        </p:nvSpPr>
        <p:spPr>
          <a:xfrm>
            <a:off x="2057400" y="3301016"/>
            <a:ext cx="4211392" cy="99489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正方形/長方形 28"/>
          <p:cNvSpPr/>
          <p:nvPr/>
        </p:nvSpPr>
        <p:spPr>
          <a:xfrm>
            <a:off x="2820474" y="3106222"/>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正方形/長方形 29"/>
          <p:cNvSpPr/>
          <p:nvPr/>
        </p:nvSpPr>
        <p:spPr>
          <a:xfrm>
            <a:off x="3688183" y="3104611"/>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正方形/長方形 30"/>
          <p:cNvSpPr/>
          <p:nvPr/>
        </p:nvSpPr>
        <p:spPr>
          <a:xfrm>
            <a:off x="4555893" y="3103001"/>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正方形/長方形 31"/>
          <p:cNvSpPr/>
          <p:nvPr/>
        </p:nvSpPr>
        <p:spPr>
          <a:xfrm>
            <a:off x="5423602" y="3101391"/>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3" name="正方形/長方形 32"/>
          <p:cNvSpPr/>
          <p:nvPr/>
        </p:nvSpPr>
        <p:spPr>
          <a:xfrm>
            <a:off x="5344718" y="4316833"/>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p:nvPr/>
        </p:nvSpPr>
        <p:spPr>
          <a:xfrm>
            <a:off x="4522081" y="4305562"/>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p:nvPr/>
        </p:nvSpPr>
        <p:spPr>
          <a:xfrm>
            <a:off x="3699445" y="4294292"/>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p:nvSpPr>
        <p:spPr>
          <a:xfrm>
            <a:off x="2876808" y="4283022"/>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正方形/長方形 36"/>
          <p:cNvSpPr/>
          <p:nvPr/>
        </p:nvSpPr>
        <p:spPr>
          <a:xfrm>
            <a:off x="2569336" y="3445904"/>
            <a:ext cx="521594" cy="20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38" name="正方形/長方形 37"/>
          <p:cNvSpPr/>
          <p:nvPr/>
        </p:nvSpPr>
        <p:spPr>
          <a:xfrm>
            <a:off x="2820473" y="3277665"/>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p:nvSpPr>
        <p:spPr>
          <a:xfrm>
            <a:off x="3437049" y="3453952"/>
            <a:ext cx="521594" cy="20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40" name="正方形/長方形 39"/>
          <p:cNvSpPr/>
          <p:nvPr/>
        </p:nvSpPr>
        <p:spPr>
          <a:xfrm>
            <a:off x="3688186" y="3285713"/>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正方形/長方形 40"/>
          <p:cNvSpPr/>
          <p:nvPr/>
        </p:nvSpPr>
        <p:spPr>
          <a:xfrm>
            <a:off x="4304762" y="3462000"/>
            <a:ext cx="521594" cy="20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42" name="正方形/長方形 41"/>
          <p:cNvSpPr/>
          <p:nvPr/>
        </p:nvSpPr>
        <p:spPr>
          <a:xfrm>
            <a:off x="4555900" y="3293761"/>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正方形/長方形 42"/>
          <p:cNvSpPr/>
          <p:nvPr/>
        </p:nvSpPr>
        <p:spPr>
          <a:xfrm>
            <a:off x="5172475" y="3470048"/>
            <a:ext cx="521594" cy="202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44" name="正方形/長方形 43"/>
          <p:cNvSpPr/>
          <p:nvPr/>
        </p:nvSpPr>
        <p:spPr>
          <a:xfrm>
            <a:off x="5423613" y="3301810"/>
            <a:ext cx="34289" cy="19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47" name="グループ化 46"/>
          <p:cNvGrpSpPr/>
          <p:nvPr/>
        </p:nvGrpSpPr>
        <p:grpSpPr>
          <a:xfrm flipV="1">
            <a:off x="5083934" y="3908727"/>
            <a:ext cx="521594" cy="371081"/>
            <a:chOff x="8053584" y="3270144"/>
            <a:chExt cx="695459" cy="494774"/>
          </a:xfrm>
        </p:grpSpPr>
        <p:sp>
          <p:nvSpPr>
            <p:cNvPr id="45" name="正方形/長方形 44"/>
            <p:cNvSpPr/>
            <p:nvPr/>
          </p:nvSpPr>
          <p:spPr>
            <a:xfrm>
              <a:off x="8053584" y="3494462"/>
              <a:ext cx="695459" cy="270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46" name="正方形/長方形 45"/>
            <p:cNvSpPr/>
            <p:nvPr/>
          </p:nvSpPr>
          <p:spPr>
            <a:xfrm>
              <a:off x="8388434" y="3270144"/>
              <a:ext cx="45719" cy="2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8" name="グループ化 47"/>
          <p:cNvGrpSpPr/>
          <p:nvPr/>
        </p:nvGrpSpPr>
        <p:grpSpPr>
          <a:xfrm flipV="1">
            <a:off x="4270955" y="3916775"/>
            <a:ext cx="521594" cy="371081"/>
            <a:chOff x="8053584" y="3270144"/>
            <a:chExt cx="695459" cy="494774"/>
          </a:xfrm>
        </p:grpSpPr>
        <p:sp>
          <p:nvSpPr>
            <p:cNvPr id="49" name="正方形/長方形 48"/>
            <p:cNvSpPr/>
            <p:nvPr/>
          </p:nvSpPr>
          <p:spPr>
            <a:xfrm>
              <a:off x="8053584" y="3494462"/>
              <a:ext cx="695459" cy="270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50" name="正方形/長方形 49"/>
            <p:cNvSpPr/>
            <p:nvPr/>
          </p:nvSpPr>
          <p:spPr>
            <a:xfrm>
              <a:off x="8388434" y="3270144"/>
              <a:ext cx="45719" cy="2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1" name="グループ化 50"/>
          <p:cNvGrpSpPr/>
          <p:nvPr/>
        </p:nvGrpSpPr>
        <p:grpSpPr>
          <a:xfrm flipV="1">
            <a:off x="3457976" y="3924823"/>
            <a:ext cx="521594" cy="371081"/>
            <a:chOff x="8053584" y="3270144"/>
            <a:chExt cx="695459" cy="494774"/>
          </a:xfrm>
        </p:grpSpPr>
        <p:sp>
          <p:nvSpPr>
            <p:cNvPr id="52" name="正方形/長方形 51"/>
            <p:cNvSpPr/>
            <p:nvPr/>
          </p:nvSpPr>
          <p:spPr>
            <a:xfrm>
              <a:off x="8053584" y="3494462"/>
              <a:ext cx="695459" cy="270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53" name="正方形/長方形 52"/>
            <p:cNvSpPr/>
            <p:nvPr/>
          </p:nvSpPr>
          <p:spPr>
            <a:xfrm>
              <a:off x="8388434" y="3270144"/>
              <a:ext cx="45719" cy="2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4" name="グループ化 53"/>
          <p:cNvGrpSpPr/>
          <p:nvPr/>
        </p:nvGrpSpPr>
        <p:grpSpPr>
          <a:xfrm flipV="1">
            <a:off x="2644997" y="3932872"/>
            <a:ext cx="521594" cy="371081"/>
            <a:chOff x="8053584" y="3270144"/>
            <a:chExt cx="695459" cy="494774"/>
          </a:xfrm>
        </p:grpSpPr>
        <p:sp>
          <p:nvSpPr>
            <p:cNvPr id="55" name="正方形/長方形 54"/>
            <p:cNvSpPr/>
            <p:nvPr/>
          </p:nvSpPr>
          <p:spPr>
            <a:xfrm>
              <a:off x="8053584" y="3494462"/>
              <a:ext cx="695459" cy="270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TD</a:t>
              </a:r>
              <a:endParaRPr kumimoji="1" lang="ja-JP" altLang="en-US" sz="1200" dirty="0"/>
            </a:p>
          </p:txBody>
        </p:sp>
        <p:sp>
          <p:nvSpPr>
            <p:cNvPr id="56" name="正方形/長方形 55"/>
            <p:cNvSpPr/>
            <p:nvPr/>
          </p:nvSpPr>
          <p:spPr>
            <a:xfrm>
              <a:off x="8388434" y="3270144"/>
              <a:ext cx="45719" cy="2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57" name="正方形/長方形 56"/>
          <p:cNvSpPr/>
          <p:nvPr/>
        </p:nvSpPr>
        <p:spPr>
          <a:xfrm>
            <a:off x="6432998" y="3341677"/>
            <a:ext cx="838735" cy="456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GDDR MC</a:t>
            </a:r>
            <a:endParaRPr kumimoji="1" lang="ja-JP" altLang="en-US" sz="1200" dirty="0"/>
          </a:p>
        </p:txBody>
      </p:sp>
      <p:cxnSp>
        <p:nvCxnSpPr>
          <p:cNvPr id="59" name="直線コネクタ 58"/>
          <p:cNvCxnSpPr>
            <a:stCxn id="57" idx="1"/>
          </p:cNvCxnSpPr>
          <p:nvPr/>
        </p:nvCxnSpPr>
        <p:spPr>
          <a:xfrm flipH="1">
            <a:off x="6268792" y="3570070"/>
            <a:ext cx="164206" cy="102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6441046" y="3843538"/>
            <a:ext cx="830687" cy="436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GDDR MC</a:t>
            </a:r>
            <a:endParaRPr kumimoji="1" lang="ja-JP" altLang="en-US" sz="1200" dirty="0"/>
          </a:p>
        </p:txBody>
      </p:sp>
      <p:cxnSp>
        <p:nvCxnSpPr>
          <p:cNvPr id="61" name="直線コネクタ 60"/>
          <p:cNvCxnSpPr>
            <a:stCxn id="60" idx="1"/>
          </p:cNvCxnSpPr>
          <p:nvPr/>
        </p:nvCxnSpPr>
        <p:spPr>
          <a:xfrm flipH="1" flipV="1">
            <a:off x="6276840" y="3961057"/>
            <a:ext cx="164206" cy="100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1096772" y="3764659"/>
            <a:ext cx="802852" cy="376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GDDR MC</a:t>
            </a:r>
            <a:endParaRPr kumimoji="1" lang="ja-JP" altLang="en-US" sz="1200" dirty="0"/>
          </a:p>
        </p:txBody>
      </p:sp>
      <p:cxnSp>
        <p:nvCxnSpPr>
          <p:cNvPr id="63" name="直線コネクタ 62"/>
          <p:cNvCxnSpPr/>
          <p:nvPr/>
        </p:nvCxnSpPr>
        <p:spPr>
          <a:xfrm flipH="1" flipV="1">
            <a:off x="1880307" y="3882177"/>
            <a:ext cx="164206" cy="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096772" y="3301016"/>
            <a:ext cx="830219" cy="415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GDDR MC</a:t>
            </a:r>
            <a:endParaRPr kumimoji="1" lang="ja-JP" altLang="en-US" sz="1200" dirty="0"/>
          </a:p>
        </p:txBody>
      </p:sp>
      <p:cxnSp>
        <p:nvCxnSpPr>
          <p:cNvPr id="65" name="直線コネクタ 64"/>
          <p:cNvCxnSpPr/>
          <p:nvPr/>
        </p:nvCxnSpPr>
        <p:spPr>
          <a:xfrm flipH="1" flipV="1">
            <a:off x="1907673" y="3590796"/>
            <a:ext cx="164206" cy="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163096" y="1029239"/>
            <a:ext cx="4339650" cy="1200329"/>
          </a:xfrm>
          <a:prstGeom prst="rect">
            <a:avLst/>
          </a:prstGeom>
          <a:noFill/>
        </p:spPr>
        <p:txBody>
          <a:bodyPr wrap="none" rtlCol="0">
            <a:spAutoFit/>
          </a:bodyPr>
          <a:lstStyle/>
          <a:p>
            <a:r>
              <a:rPr kumimoji="1" lang="en-US" altLang="ja-JP" dirty="0" smtClean="0"/>
              <a:t>All cores are connected through the ring</a:t>
            </a:r>
          </a:p>
          <a:p>
            <a:r>
              <a:rPr lang="en-US" altLang="ja-JP" dirty="0"/>
              <a:t>i</a:t>
            </a:r>
            <a:r>
              <a:rPr lang="en-US" altLang="ja-JP" dirty="0" smtClean="0"/>
              <a:t>nterconnect.</a:t>
            </a:r>
          </a:p>
          <a:p>
            <a:r>
              <a:rPr lang="en-US" altLang="ja-JP" dirty="0" smtClean="0"/>
              <a:t>All L2 caches are coherent with directory</a:t>
            </a:r>
          </a:p>
          <a:p>
            <a:r>
              <a:rPr lang="en-US" altLang="ja-JP" dirty="0" smtClean="0"/>
              <a:t>based management.</a:t>
            </a:r>
            <a:endParaRPr kumimoji="1" lang="ja-JP" altLang="en-US" dirty="0"/>
          </a:p>
        </p:txBody>
      </p:sp>
      <p:sp>
        <p:nvSpPr>
          <p:cNvPr id="67" name="テキスト ボックス 66"/>
          <p:cNvSpPr txBox="1"/>
          <p:nvPr/>
        </p:nvSpPr>
        <p:spPr>
          <a:xfrm>
            <a:off x="5694069" y="5224001"/>
            <a:ext cx="3223959" cy="923330"/>
          </a:xfrm>
          <a:prstGeom prst="rect">
            <a:avLst/>
          </a:prstGeom>
          <a:noFill/>
        </p:spPr>
        <p:txBody>
          <a:bodyPr wrap="none" rtlCol="0">
            <a:spAutoFit/>
          </a:bodyPr>
          <a:lstStyle/>
          <a:p>
            <a:r>
              <a:rPr kumimoji="1" lang="en-US" altLang="ja-JP" dirty="0" smtClean="0"/>
              <a:t>So, Xeon Phi is classified into</a:t>
            </a:r>
          </a:p>
          <a:p>
            <a:r>
              <a:rPr lang="en-US" altLang="ja-JP" dirty="0" smtClean="0"/>
              <a:t>CC (Cache Coherent) NUMA.</a:t>
            </a:r>
          </a:p>
          <a:p>
            <a:endParaRPr kumimoji="1" lang="en-US" altLang="ja-JP" dirty="0"/>
          </a:p>
        </p:txBody>
      </p:sp>
      <p:sp>
        <p:nvSpPr>
          <p:cNvPr id="68" name="テキスト ボックス 67"/>
          <p:cNvSpPr txBox="1"/>
          <p:nvPr/>
        </p:nvSpPr>
        <p:spPr>
          <a:xfrm>
            <a:off x="714762" y="6037539"/>
            <a:ext cx="7750840" cy="369332"/>
          </a:xfrm>
          <a:prstGeom prst="rect">
            <a:avLst/>
          </a:prstGeom>
          <a:noFill/>
        </p:spPr>
        <p:txBody>
          <a:bodyPr wrap="none" rtlCol="0">
            <a:spAutoFit/>
          </a:bodyPr>
          <a:lstStyle/>
          <a:p>
            <a:r>
              <a:rPr kumimoji="1" lang="en-US" altLang="ja-JP" dirty="0" smtClean="0"/>
              <a:t>Of course, all cores are multithreaded, and provide 512 SIMD instructions.</a:t>
            </a:r>
            <a:endParaRPr kumimoji="1" lang="ja-JP" altLang="en-US" dirty="0"/>
          </a:p>
        </p:txBody>
      </p:sp>
    </p:spTree>
    <p:extLst>
      <p:ext uri="{BB962C8B-B14F-4D97-AF65-F5344CB8AC3E}">
        <p14:creationId xmlns:p14="http://schemas.microsoft.com/office/powerpoint/2010/main" val="1611372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ja-JP" smtClean="0"/>
              <a:t>DDM(Data</a:t>
            </a:r>
            <a:r>
              <a:rPr lang="ja-JP" altLang="en-US" smtClean="0"/>
              <a:t>　</a:t>
            </a:r>
            <a:r>
              <a:rPr lang="en-US" altLang="ja-JP" smtClean="0"/>
              <a:t>Diffusion</a:t>
            </a:r>
            <a:r>
              <a:rPr lang="ja-JP" altLang="en-US" smtClean="0"/>
              <a:t>　</a:t>
            </a:r>
            <a:r>
              <a:rPr lang="en-US" altLang="ja-JP" smtClean="0"/>
              <a:t>Machine</a:t>
            </a:r>
            <a:r>
              <a:rPr lang="ja-JP" altLang="en-US" smtClean="0"/>
              <a:t>）</a:t>
            </a:r>
          </a:p>
        </p:txBody>
      </p:sp>
      <p:sp>
        <p:nvSpPr>
          <p:cNvPr id="55299" name="Line 3"/>
          <p:cNvSpPr>
            <a:spLocks noChangeShapeType="1"/>
          </p:cNvSpPr>
          <p:nvPr/>
        </p:nvSpPr>
        <p:spPr bwMode="auto">
          <a:xfrm>
            <a:off x="1371600" y="2790825"/>
            <a:ext cx="3048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00" name="Group 4"/>
          <p:cNvGrpSpPr>
            <a:grpSpLocks/>
          </p:cNvGrpSpPr>
          <p:nvPr/>
        </p:nvGrpSpPr>
        <p:grpSpPr bwMode="auto">
          <a:xfrm flipH="1">
            <a:off x="152400" y="3324225"/>
            <a:ext cx="2133600" cy="1905000"/>
            <a:chOff x="576" y="1584"/>
            <a:chExt cx="1680" cy="1488"/>
          </a:xfrm>
        </p:grpSpPr>
        <p:grpSp>
          <p:nvGrpSpPr>
            <p:cNvPr id="55373" name="Group 5"/>
            <p:cNvGrpSpPr>
              <a:grpSpLocks/>
            </p:cNvGrpSpPr>
            <p:nvPr/>
          </p:nvGrpSpPr>
          <p:grpSpPr bwMode="auto">
            <a:xfrm>
              <a:off x="672" y="2160"/>
              <a:ext cx="336" cy="912"/>
              <a:chOff x="624" y="2256"/>
              <a:chExt cx="336" cy="912"/>
            </a:xfrm>
          </p:grpSpPr>
          <p:sp>
            <p:nvSpPr>
              <p:cNvPr id="55388" name="Oval 6"/>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89" name="Rectangle 7"/>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90" name="Line 8"/>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91" name="Line 9"/>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74" name="Line 10"/>
            <p:cNvSpPr>
              <a:spLocks noChangeShapeType="1"/>
            </p:cNvSpPr>
            <p:nvPr/>
          </p:nvSpPr>
          <p:spPr bwMode="auto">
            <a:xfrm>
              <a:off x="576" y="2160"/>
              <a:ext cx="168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75" name="Group 11"/>
            <p:cNvGrpSpPr>
              <a:grpSpLocks/>
            </p:cNvGrpSpPr>
            <p:nvPr/>
          </p:nvGrpSpPr>
          <p:grpSpPr bwMode="auto">
            <a:xfrm>
              <a:off x="1056" y="2160"/>
              <a:ext cx="336" cy="912"/>
              <a:chOff x="624" y="2256"/>
              <a:chExt cx="336" cy="912"/>
            </a:xfrm>
          </p:grpSpPr>
          <p:sp>
            <p:nvSpPr>
              <p:cNvPr id="55384" name="Oval 12"/>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85" name="Rectangle 13"/>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86" name="Line 14"/>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87" name="Line 15"/>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76" name="Group 16"/>
            <p:cNvGrpSpPr>
              <a:grpSpLocks/>
            </p:cNvGrpSpPr>
            <p:nvPr/>
          </p:nvGrpSpPr>
          <p:grpSpPr bwMode="auto">
            <a:xfrm>
              <a:off x="1680" y="2160"/>
              <a:ext cx="336" cy="912"/>
              <a:chOff x="624" y="2256"/>
              <a:chExt cx="336" cy="912"/>
            </a:xfrm>
          </p:grpSpPr>
          <p:sp>
            <p:nvSpPr>
              <p:cNvPr id="55380" name="Oval 17"/>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81" name="Rectangle 18"/>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82" name="Line 19"/>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83" name="Line 20"/>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77" name="Text Box 21"/>
            <p:cNvSpPr txBox="1">
              <a:spLocks noChangeArrowheads="1"/>
            </p:cNvSpPr>
            <p:nvPr/>
          </p:nvSpPr>
          <p:spPr bwMode="auto">
            <a:xfrm>
              <a:off x="1334" y="2657"/>
              <a:ext cx="385" cy="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a:t>
              </a:r>
            </a:p>
          </p:txBody>
        </p:sp>
        <p:sp>
          <p:nvSpPr>
            <p:cNvPr id="55378" name="Rectangle 22"/>
            <p:cNvSpPr>
              <a:spLocks noChangeArrowheads="1"/>
            </p:cNvSpPr>
            <p:nvPr/>
          </p:nvSpPr>
          <p:spPr bwMode="auto">
            <a:xfrm>
              <a:off x="624" y="1584"/>
              <a:ext cx="480"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79" name="Line 23"/>
            <p:cNvSpPr>
              <a:spLocks noChangeShapeType="1"/>
            </p:cNvSpPr>
            <p:nvPr/>
          </p:nvSpPr>
          <p:spPr bwMode="auto">
            <a:xfrm>
              <a:off x="912" y="187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01" name="Group 24"/>
          <p:cNvGrpSpPr>
            <a:grpSpLocks/>
          </p:cNvGrpSpPr>
          <p:nvPr/>
        </p:nvGrpSpPr>
        <p:grpSpPr bwMode="auto">
          <a:xfrm flipH="1">
            <a:off x="3870325" y="4062413"/>
            <a:ext cx="427038" cy="1166812"/>
            <a:chOff x="624" y="2256"/>
            <a:chExt cx="336" cy="912"/>
          </a:xfrm>
        </p:grpSpPr>
        <p:sp>
          <p:nvSpPr>
            <p:cNvPr id="55369" name="Oval 25"/>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70" name="Rectangle 26"/>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71" name="Line 27"/>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72" name="Line 28"/>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02" name="Line 29"/>
          <p:cNvSpPr>
            <a:spLocks noChangeShapeType="1"/>
          </p:cNvSpPr>
          <p:nvPr/>
        </p:nvSpPr>
        <p:spPr bwMode="auto">
          <a:xfrm flipH="1">
            <a:off x="2286000" y="4062413"/>
            <a:ext cx="2133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03" name="Group 30"/>
          <p:cNvGrpSpPr>
            <a:grpSpLocks/>
          </p:cNvGrpSpPr>
          <p:nvPr/>
        </p:nvGrpSpPr>
        <p:grpSpPr bwMode="auto">
          <a:xfrm flipH="1">
            <a:off x="3382963" y="4062413"/>
            <a:ext cx="427037" cy="1166812"/>
            <a:chOff x="624" y="2256"/>
            <a:chExt cx="336" cy="912"/>
          </a:xfrm>
        </p:grpSpPr>
        <p:sp>
          <p:nvSpPr>
            <p:cNvPr id="55365" name="Oval 31"/>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66" name="Rectangle 32"/>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67" name="Line 33"/>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68" name="Line 34"/>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04" name="Group 35"/>
          <p:cNvGrpSpPr>
            <a:grpSpLocks/>
          </p:cNvGrpSpPr>
          <p:nvPr/>
        </p:nvGrpSpPr>
        <p:grpSpPr bwMode="auto">
          <a:xfrm flipH="1">
            <a:off x="2590800" y="4062413"/>
            <a:ext cx="427038" cy="1166812"/>
            <a:chOff x="624" y="2256"/>
            <a:chExt cx="336" cy="912"/>
          </a:xfrm>
        </p:grpSpPr>
        <p:sp>
          <p:nvSpPr>
            <p:cNvPr id="55361" name="Oval 36"/>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62" name="Rectangle 37"/>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63" name="Line 38"/>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64" name="Line 39"/>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05" name="Text Box 40"/>
          <p:cNvSpPr txBox="1">
            <a:spLocks noChangeArrowheads="1"/>
          </p:cNvSpPr>
          <p:nvPr/>
        </p:nvSpPr>
        <p:spPr bwMode="auto">
          <a:xfrm flipH="1">
            <a:off x="2968625" y="4697413"/>
            <a:ext cx="48895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a:t>
            </a:r>
          </a:p>
        </p:txBody>
      </p:sp>
      <p:sp>
        <p:nvSpPr>
          <p:cNvPr id="55306" name="Rectangle 41"/>
          <p:cNvSpPr>
            <a:spLocks noChangeArrowheads="1"/>
          </p:cNvSpPr>
          <p:nvPr/>
        </p:nvSpPr>
        <p:spPr bwMode="auto">
          <a:xfrm flipH="1">
            <a:off x="3749675" y="3324225"/>
            <a:ext cx="609600" cy="368300"/>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07" name="Line 42"/>
          <p:cNvSpPr>
            <a:spLocks noChangeShapeType="1"/>
          </p:cNvSpPr>
          <p:nvPr/>
        </p:nvSpPr>
        <p:spPr bwMode="auto">
          <a:xfrm flipH="1">
            <a:off x="3992563" y="3692525"/>
            <a:ext cx="0" cy="369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08" name="Group 43"/>
          <p:cNvGrpSpPr>
            <a:grpSpLocks/>
          </p:cNvGrpSpPr>
          <p:nvPr/>
        </p:nvGrpSpPr>
        <p:grpSpPr bwMode="auto">
          <a:xfrm>
            <a:off x="4648200" y="3324225"/>
            <a:ext cx="2133600" cy="1905000"/>
            <a:chOff x="576" y="1584"/>
            <a:chExt cx="1680" cy="1488"/>
          </a:xfrm>
        </p:grpSpPr>
        <p:grpSp>
          <p:nvGrpSpPr>
            <p:cNvPr id="55342" name="Group 44"/>
            <p:cNvGrpSpPr>
              <a:grpSpLocks/>
            </p:cNvGrpSpPr>
            <p:nvPr/>
          </p:nvGrpSpPr>
          <p:grpSpPr bwMode="auto">
            <a:xfrm>
              <a:off x="672" y="2160"/>
              <a:ext cx="336" cy="912"/>
              <a:chOff x="624" y="2256"/>
              <a:chExt cx="336" cy="912"/>
            </a:xfrm>
          </p:grpSpPr>
          <p:sp>
            <p:nvSpPr>
              <p:cNvPr id="55357" name="Oval 45"/>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8" name="Rectangle 46"/>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9" name="Line 47"/>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60" name="Line 48"/>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43" name="Line 49"/>
            <p:cNvSpPr>
              <a:spLocks noChangeShapeType="1"/>
            </p:cNvSpPr>
            <p:nvPr/>
          </p:nvSpPr>
          <p:spPr bwMode="auto">
            <a:xfrm>
              <a:off x="576" y="2160"/>
              <a:ext cx="168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44" name="Group 50"/>
            <p:cNvGrpSpPr>
              <a:grpSpLocks/>
            </p:cNvGrpSpPr>
            <p:nvPr/>
          </p:nvGrpSpPr>
          <p:grpSpPr bwMode="auto">
            <a:xfrm>
              <a:off x="1056" y="2160"/>
              <a:ext cx="336" cy="912"/>
              <a:chOff x="624" y="2256"/>
              <a:chExt cx="336" cy="912"/>
            </a:xfrm>
          </p:grpSpPr>
          <p:sp>
            <p:nvSpPr>
              <p:cNvPr id="55353" name="Oval 51"/>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4" name="Rectangle 52"/>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5" name="Line 53"/>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56" name="Line 54"/>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45" name="Group 55"/>
            <p:cNvGrpSpPr>
              <a:grpSpLocks/>
            </p:cNvGrpSpPr>
            <p:nvPr/>
          </p:nvGrpSpPr>
          <p:grpSpPr bwMode="auto">
            <a:xfrm>
              <a:off x="1680" y="2160"/>
              <a:ext cx="336" cy="912"/>
              <a:chOff x="624" y="2256"/>
              <a:chExt cx="336" cy="912"/>
            </a:xfrm>
          </p:grpSpPr>
          <p:sp>
            <p:nvSpPr>
              <p:cNvPr id="55349" name="Oval 56"/>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0" name="Rectangle 57"/>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51" name="Line 58"/>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52" name="Line 59"/>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46" name="Text Box 60"/>
            <p:cNvSpPr txBox="1">
              <a:spLocks noChangeArrowheads="1"/>
            </p:cNvSpPr>
            <p:nvPr/>
          </p:nvSpPr>
          <p:spPr bwMode="auto">
            <a:xfrm>
              <a:off x="1334" y="2657"/>
              <a:ext cx="385" cy="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a:t>
              </a:r>
            </a:p>
          </p:txBody>
        </p:sp>
        <p:sp>
          <p:nvSpPr>
            <p:cNvPr id="55347" name="Rectangle 61"/>
            <p:cNvSpPr>
              <a:spLocks noChangeArrowheads="1"/>
            </p:cNvSpPr>
            <p:nvPr/>
          </p:nvSpPr>
          <p:spPr bwMode="auto">
            <a:xfrm>
              <a:off x="624" y="1584"/>
              <a:ext cx="480"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48" name="Line 62"/>
            <p:cNvSpPr>
              <a:spLocks noChangeShapeType="1"/>
            </p:cNvSpPr>
            <p:nvPr/>
          </p:nvSpPr>
          <p:spPr bwMode="auto">
            <a:xfrm>
              <a:off x="912" y="187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09" name="Group 63"/>
          <p:cNvGrpSpPr>
            <a:grpSpLocks/>
          </p:cNvGrpSpPr>
          <p:nvPr/>
        </p:nvGrpSpPr>
        <p:grpSpPr bwMode="auto">
          <a:xfrm>
            <a:off x="6781800" y="3324225"/>
            <a:ext cx="2133600" cy="1905000"/>
            <a:chOff x="576" y="1584"/>
            <a:chExt cx="1680" cy="1488"/>
          </a:xfrm>
        </p:grpSpPr>
        <p:grpSp>
          <p:nvGrpSpPr>
            <p:cNvPr id="55323" name="Group 64"/>
            <p:cNvGrpSpPr>
              <a:grpSpLocks/>
            </p:cNvGrpSpPr>
            <p:nvPr/>
          </p:nvGrpSpPr>
          <p:grpSpPr bwMode="auto">
            <a:xfrm>
              <a:off x="672" y="2160"/>
              <a:ext cx="336" cy="912"/>
              <a:chOff x="624" y="2256"/>
              <a:chExt cx="336" cy="912"/>
            </a:xfrm>
          </p:grpSpPr>
          <p:sp>
            <p:nvSpPr>
              <p:cNvPr id="55338" name="Oval 65"/>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39" name="Rectangle 66"/>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40" name="Line 67"/>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41" name="Line 68"/>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24" name="Line 69"/>
            <p:cNvSpPr>
              <a:spLocks noChangeShapeType="1"/>
            </p:cNvSpPr>
            <p:nvPr/>
          </p:nvSpPr>
          <p:spPr bwMode="auto">
            <a:xfrm>
              <a:off x="576" y="2160"/>
              <a:ext cx="168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5325" name="Group 70"/>
            <p:cNvGrpSpPr>
              <a:grpSpLocks/>
            </p:cNvGrpSpPr>
            <p:nvPr/>
          </p:nvGrpSpPr>
          <p:grpSpPr bwMode="auto">
            <a:xfrm>
              <a:off x="1056" y="2160"/>
              <a:ext cx="336" cy="912"/>
              <a:chOff x="624" y="2256"/>
              <a:chExt cx="336" cy="912"/>
            </a:xfrm>
          </p:grpSpPr>
          <p:sp>
            <p:nvSpPr>
              <p:cNvPr id="55334" name="Oval 71"/>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35" name="Rectangle 72"/>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36" name="Line 73"/>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37" name="Line 74"/>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55326" name="Group 75"/>
            <p:cNvGrpSpPr>
              <a:grpSpLocks/>
            </p:cNvGrpSpPr>
            <p:nvPr/>
          </p:nvGrpSpPr>
          <p:grpSpPr bwMode="auto">
            <a:xfrm>
              <a:off x="1680" y="2160"/>
              <a:ext cx="336" cy="912"/>
              <a:chOff x="624" y="2256"/>
              <a:chExt cx="336" cy="912"/>
            </a:xfrm>
          </p:grpSpPr>
          <p:sp>
            <p:nvSpPr>
              <p:cNvPr id="55330" name="Oval 76"/>
              <p:cNvSpPr>
                <a:spLocks noChangeArrowheads="1"/>
              </p:cNvSpPr>
              <p:nvPr/>
            </p:nvSpPr>
            <p:spPr bwMode="auto">
              <a:xfrm>
                <a:off x="624" y="2880"/>
                <a:ext cx="288" cy="288"/>
              </a:xfrm>
              <a:prstGeom prst="ellipse">
                <a:avLst/>
              </a:prstGeom>
              <a:solidFill>
                <a:schemeClr val="accent1"/>
              </a:solidFill>
              <a:ln w="9525">
                <a:solidFill>
                  <a:schemeClr val="tx1"/>
                </a:solidFill>
                <a:round/>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31" name="Rectangle 77"/>
              <p:cNvSpPr>
                <a:spLocks noChangeArrowheads="1"/>
              </p:cNvSpPr>
              <p:nvPr/>
            </p:nvSpPr>
            <p:spPr bwMode="auto">
              <a:xfrm>
                <a:off x="624" y="2400"/>
                <a:ext cx="336" cy="288"/>
              </a:xfrm>
              <a:prstGeom prst="rect">
                <a:avLst/>
              </a:prstGeom>
              <a:solidFill>
                <a:srgbClr val="CCFF33"/>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32" name="Line 78"/>
              <p:cNvSpPr>
                <a:spLocks noChangeShapeType="1"/>
              </p:cNvSpPr>
              <p:nvPr/>
            </p:nvSpPr>
            <p:spPr bwMode="auto">
              <a:xfrm>
                <a:off x="768" y="268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33" name="Line 79"/>
              <p:cNvSpPr>
                <a:spLocks noChangeShapeType="1"/>
              </p:cNvSpPr>
              <p:nvPr/>
            </p:nvSpPr>
            <p:spPr bwMode="auto">
              <a:xfrm>
                <a:off x="768" y="2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27" name="Text Box 80"/>
            <p:cNvSpPr txBox="1">
              <a:spLocks noChangeArrowheads="1"/>
            </p:cNvSpPr>
            <p:nvPr/>
          </p:nvSpPr>
          <p:spPr bwMode="auto">
            <a:xfrm>
              <a:off x="1334" y="2657"/>
              <a:ext cx="385" cy="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Times New Roman" panose="02020603050405020304" pitchFamily="18" charset="0"/>
                </a:rPr>
                <a:t>．．．</a:t>
              </a:r>
            </a:p>
          </p:txBody>
        </p:sp>
        <p:sp>
          <p:nvSpPr>
            <p:cNvPr id="55328" name="Rectangle 81"/>
            <p:cNvSpPr>
              <a:spLocks noChangeArrowheads="1"/>
            </p:cNvSpPr>
            <p:nvPr/>
          </p:nvSpPr>
          <p:spPr bwMode="auto">
            <a:xfrm>
              <a:off x="624" y="1584"/>
              <a:ext cx="480" cy="288"/>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29" name="Line 82"/>
            <p:cNvSpPr>
              <a:spLocks noChangeShapeType="1"/>
            </p:cNvSpPr>
            <p:nvPr/>
          </p:nvSpPr>
          <p:spPr bwMode="auto">
            <a:xfrm>
              <a:off x="912" y="187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5310" name="Line 83"/>
          <p:cNvSpPr>
            <a:spLocks noChangeShapeType="1"/>
          </p:cNvSpPr>
          <p:nvPr/>
        </p:nvSpPr>
        <p:spPr bwMode="auto">
          <a:xfrm>
            <a:off x="1905000" y="27908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1" name="Line 84"/>
          <p:cNvSpPr>
            <a:spLocks noChangeShapeType="1"/>
          </p:cNvSpPr>
          <p:nvPr/>
        </p:nvSpPr>
        <p:spPr bwMode="auto">
          <a:xfrm>
            <a:off x="4038600" y="27908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2" name="Line 85"/>
          <p:cNvSpPr>
            <a:spLocks noChangeShapeType="1"/>
          </p:cNvSpPr>
          <p:nvPr/>
        </p:nvSpPr>
        <p:spPr bwMode="auto">
          <a:xfrm>
            <a:off x="5105400" y="27908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3" name="Line 86"/>
          <p:cNvSpPr>
            <a:spLocks noChangeShapeType="1"/>
          </p:cNvSpPr>
          <p:nvPr/>
        </p:nvSpPr>
        <p:spPr bwMode="auto">
          <a:xfrm>
            <a:off x="7239000" y="2790825"/>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4" name="Line 87"/>
          <p:cNvSpPr>
            <a:spLocks noChangeShapeType="1"/>
          </p:cNvSpPr>
          <p:nvPr/>
        </p:nvSpPr>
        <p:spPr bwMode="auto">
          <a:xfrm>
            <a:off x="4648200" y="2790825"/>
            <a:ext cx="3048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5" name="Text Box 88"/>
          <p:cNvSpPr txBox="1">
            <a:spLocks noChangeArrowheads="1"/>
          </p:cNvSpPr>
          <p:nvPr/>
        </p:nvSpPr>
        <p:spPr bwMode="auto">
          <a:xfrm>
            <a:off x="1660525" y="3268663"/>
            <a:ext cx="4159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Ｄ</a:t>
            </a:r>
          </a:p>
        </p:txBody>
      </p:sp>
      <p:sp>
        <p:nvSpPr>
          <p:cNvPr id="55316" name="Rectangle 89"/>
          <p:cNvSpPr>
            <a:spLocks noChangeArrowheads="1"/>
          </p:cNvSpPr>
          <p:nvPr/>
        </p:nvSpPr>
        <p:spPr bwMode="auto">
          <a:xfrm flipH="1">
            <a:off x="2895600" y="2181225"/>
            <a:ext cx="609600" cy="368300"/>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17" name="Rectangle 90"/>
          <p:cNvSpPr>
            <a:spLocks noChangeArrowheads="1"/>
          </p:cNvSpPr>
          <p:nvPr/>
        </p:nvSpPr>
        <p:spPr bwMode="auto">
          <a:xfrm flipH="1">
            <a:off x="5867400" y="2181225"/>
            <a:ext cx="609600" cy="368300"/>
          </a:xfrm>
          <a:prstGeom prst="rect">
            <a:avLst/>
          </a:prstGeom>
          <a:solidFill>
            <a:schemeClr val="accent1"/>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5318" name="Line 91"/>
          <p:cNvSpPr>
            <a:spLocks noChangeShapeType="1"/>
          </p:cNvSpPr>
          <p:nvPr/>
        </p:nvSpPr>
        <p:spPr bwMode="auto">
          <a:xfrm>
            <a:off x="2971800" y="1952625"/>
            <a:ext cx="3886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19" name="Line 92"/>
          <p:cNvSpPr>
            <a:spLocks noChangeShapeType="1"/>
          </p:cNvSpPr>
          <p:nvPr/>
        </p:nvSpPr>
        <p:spPr bwMode="auto">
          <a:xfrm>
            <a:off x="3276600" y="19526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20" name="Line 93"/>
          <p:cNvSpPr>
            <a:spLocks noChangeShapeType="1"/>
          </p:cNvSpPr>
          <p:nvPr/>
        </p:nvSpPr>
        <p:spPr bwMode="auto">
          <a:xfrm>
            <a:off x="6248400" y="19526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21" name="Line 94"/>
          <p:cNvSpPr>
            <a:spLocks noChangeShapeType="1"/>
          </p:cNvSpPr>
          <p:nvPr/>
        </p:nvSpPr>
        <p:spPr bwMode="auto">
          <a:xfrm>
            <a:off x="3276600" y="25622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322" name="Line 95"/>
          <p:cNvSpPr>
            <a:spLocks noChangeShapeType="1"/>
          </p:cNvSpPr>
          <p:nvPr/>
        </p:nvSpPr>
        <p:spPr bwMode="auto">
          <a:xfrm>
            <a:off x="6248400" y="25622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ja-JP" smtClean="0"/>
              <a:t>NORA/NORMA</a:t>
            </a:r>
          </a:p>
        </p:txBody>
      </p:sp>
      <p:sp>
        <p:nvSpPr>
          <p:cNvPr id="56323" name="Rectangle 3"/>
          <p:cNvSpPr>
            <a:spLocks noGrp="1" noChangeArrowheads="1"/>
          </p:cNvSpPr>
          <p:nvPr>
            <p:ph type="body" idx="1"/>
          </p:nvPr>
        </p:nvSpPr>
        <p:spPr>
          <a:xfrm>
            <a:off x="468313" y="1341438"/>
            <a:ext cx="8229600" cy="4530725"/>
          </a:xfrm>
        </p:spPr>
        <p:txBody>
          <a:bodyPr/>
          <a:lstStyle/>
          <a:p>
            <a:pPr eaLnBrk="1" hangingPunct="1"/>
            <a:r>
              <a:rPr lang="en-US" altLang="ja-JP" smtClean="0"/>
              <a:t>No shared memory</a:t>
            </a:r>
          </a:p>
          <a:p>
            <a:pPr eaLnBrk="1" hangingPunct="1"/>
            <a:r>
              <a:rPr lang="en-US" altLang="ja-JP" smtClean="0"/>
              <a:t>Communication is done with message passing</a:t>
            </a:r>
          </a:p>
          <a:p>
            <a:pPr eaLnBrk="1" hangingPunct="1"/>
            <a:r>
              <a:rPr lang="en-US" altLang="ja-JP" smtClean="0"/>
              <a:t>Simple structure but high peak performance</a:t>
            </a:r>
          </a:p>
        </p:txBody>
      </p:sp>
      <p:grpSp>
        <p:nvGrpSpPr>
          <p:cNvPr id="135172" name="Group 4"/>
          <p:cNvGrpSpPr>
            <a:grpSpLocks/>
          </p:cNvGrpSpPr>
          <p:nvPr/>
        </p:nvGrpSpPr>
        <p:grpSpPr bwMode="auto">
          <a:xfrm>
            <a:off x="2124075" y="3357563"/>
            <a:ext cx="3016250" cy="879475"/>
            <a:chOff x="1334" y="2496"/>
            <a:chExt cx="1900" cy="554"/>
          </a:xfrm>
        </p:grpSpPr>
        <p:sp>
          <p:nvSpPr>
            <p:cNvPr id="56331" name="AutoShape 5"/>
            <p:cNvSpPr>
              <a:spLocks noChangeArrowheads="1"/>
            </p:cNvSpPr>
            <p:nvPr/>
          </p:nvSpPr>
          <p:spPr bwMode="auto">
            <a:xfrm>
              <a:off x="2448" y="2496"/>
              <a:ext cx="384" cy="19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6332" name="Text Box 6"/>
            <p:cNvSpPr txBox="1">
              <a:spLocks noChangeArrowheads="1"/>
            </p:cNvSpPr>
            <p:nvPr/>
          </p:nvSpPr>
          <p:spPr bwMode="auto">
            <a:xfrm>
              <a:off x="1334" y="2762"/>
              <a:ext cx="19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chemeClr val="tx2"/>
                  </a:solidFill>
                  <a:latin typeface="Times New Roman" panose="02020603050405020304" pitchFamily="18" charset="0"/>
                </a:rPr>
                <a:t>Cost effective solution.</a:t>
              </a:r>
              <a:endParaRPr lang="en-US" altLang="ja-JP" sz="2400">
                <a:latin typeface="Times New Roman" panose="02020603050405020304" pitchFamily="18" charset="0"/>
              </a:endParaRPr>
            </a:p>
          </p:txBody>
        </p:sp>
      </p:grpSp>
      <p:sp>
        <p:nvSpPr>
          <p:cNvPr id="135175" name="Text Box 7"/>
          <p:cNvSpPr txBox="1">
            <a:spLocks noChangeArrowheads="1"/>
          </p:cNvSpPr>
          <p:nvPr/>
        </p:nvSpPr>
        <p:spPr bwMode="auto">
          <a:xfrm>
            <a:off x="2051050" y="4292600"/>
            <a:ext cx="2959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2400">
              <a:latin typeface="Times New Roman" panose="02020603050405020304" pitchFamily="18" charset="0"/>
            </a:endParaRPr>
          </a:p>
          <a:p>
            <a:pPr eaLnBrk="1" hangingPunct="1"/>
            <a:r>
              <a:rPr lang="en-US" altLang="ja-JP" sz="2400">
                <a:latin typeface="Times New Roman" panose="02020603050405020304" pitchFamily="18" charset="0"/>
              </a:rPr>
              <a:t>Hard for programming</a:t>
            </a:r>
          </a:p>
        </p:txBody>
      </p:sp>
      <p:grpSp>
        <p:nvGrpSpPr>
          <p:cNvPr id="135179" name="Group 11"/>
          <p:cNvGrpSpPr>
            <a:grpSpLocks/>
          </p:cNvGrpSpPr>
          <p:nvPr/>
        </p:nvGrpSpPr>
        <p:grpSpPr bwMode="auto">
          <a:xfrm>
            <a:off x="971550" y="5157788"/>
            <a:ext cx="7848600" cy="868362"/>
            <a:chOff x="624" y="3600"/>
            <a:chExt cx="4944" cy="547"/>
          </a:xfrm>
        </p:grpSpPr>
        <p:sp>
          <p:nvSpPr>
            <p:cNvPr id="56328" name="AutoShape 8"/>
            <p:cNvSpPr>
              <a:spLocks noChangeArrowheads="1"/>
            </p:cNvSpPr>
            <p:nvPr/>
          </p:nvSpPr>
          <p:spPr bwMode="auto">
            <a:xfrm>
              <a:off x="2448" y="3600"/>
              <a:ext cx="384" cy="19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6329" name="Text Box 9"/>
            <p:cNvSpPr txBox="1">
              <a:spLocks noChangeArrowheads="1"/>
            </p:cNvSpPr>
            <p:nvPr/>
          </p:nvSpPr>
          <p:spPr bwMode="auto">
            <a:xfrm>
              <a:off x="624" y="3853"/>
              <a:ext cx="2109"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Inter-PU communications</a:t>
              </a:r>
            </a:p>
          </p:txBody>
        </p:sp>
        <p:sp>
          <p:nvSpPr>
            <p:cNvPr id="56330" name="Text Box 10"/>
            <p:cNvSpPr txBox="1">
              <a:spLocks noChangeArrowheads="1"/>
            </p:cNvSpPr>
            <p:nvPr/>
          </p:nvSpPr>
          <p:spPr bwMode="auto">
            <a:xfrm>
              <a:off x="3312" y="3840"/>
              <a:ext cx="2256" cy="29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a:latin typeface="Times New Roman" panose="02020603050405020304" pitchFamily="18" charset="0"/>
                </a:rPr>
                <a:t>Cluster computing</a:t>
              </a:r>
            </a:p>
          </p:txBody>
        </p:sp>
      </p:grpSp>
      <p:sp>
        <p:nvSpPr>
          <p:cNvPr id="56327" name="Text Box 12"/>
          <p:cNvSpPr txBox="1">
            <a:spLocks noChangeArrowheads="1"/>
          </p:cNvSpPr>
          <p:nvPr/>
        </p:nvSpPr>
        <p:spPr bwMode="auto">
          <a:xfrm>
            <a:off x="1527175" y="6256338"/>
            <a:ext cx="634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Tile Processors: On-chip NORMA for embedded applications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5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smtClean="0"/>
              <a:t>Evaluation</a:t>
            </a:r>
          </a:p>
        </p:txBody>
      </p:sp>
      <p:sp>
        <p:nvSpPr>
          <p:cNvPr id="7171" name="Rectangle 3"/>
          <p:cNvSpPr>
            <a:spLocks noGrp="1" noChangeArrowheads="1"/>
          </p:cNvSpPr>
          <p:nvPr>
            <p:ph type="body" idx="1"/>
          </p:nvPr>
        </p:nvSpPr>
        <p:spPr/>
        <p:txBody>
          <a:bodyPr/>
          <a:lstStyle/>
          <a:p>
            <a:pPr eaLnBrk="1" hangingPunct="1"/>
            <a:r>
              <a:rPr lang="en-US" altLang="ja-JP" dirty="0" smtClean="0"/>
              <a:t>Exercise on Parallel Programming using GPU (50%)</a:t>
            </a:r>
          </a:p>
          <a:p>
            <a:pPr lvl="1" eaLnBrk="1" hangingPunct="1"/>
            <a:r>
              <a:rPr lang="en-US" altLang="ja-JP" dirty="0" smtClean="0">
                <a:solidFill>
                  <a:srgbClr val="FF6600"/>
                </a:solidFill>
              </a:rPr>
              <a:t>Caution!</a:t>
            </a:r>
            <a:r>
              <a:rPr lang="en-US" altLang="ja-JP" dirty="0" smtClean="0"/>
              <a:t> If the program does not run, the unit cannot be given even if you finish all other exercises.</a:t>
            </a:r>
          </a:p>
          <a:p>
            <a:pPr lvl="1" eaLnBrk="1" hangingPunct="1"/>
            <a:r>
              <a:rPr lang="en-US" altLang="ja-JP" dirty="0" smtClean="0"/>
              <a:t>This year a new GPU </a:t>
            </a:r>
            <a:r>
              <a:rPr lang="en-US" altLang="ja-JP" dirty="0" err="1" smtClean="0"/>
              <a:t>P100</a:t>
            </a:r>
            <a:r>
              <a:rPr lang="en-US" altLang="ja-JP" dirty="0" smtClean="0"/>
              <a:t> is now under preparation.</a:t>
            </a:r>
          </a:p>
          <a:p>
            <a:pPr eaLnBrk="1" hangingPunct="1"/>
            <a:r>
              <a:rPr lang="en-US" altLang="ja-JP" dirty="0" smtClean="0"/>
              <a:t>Homework: after every lecture (50%)</a:t>
            </a:r>
          </a:p>
          <a:p>
            <a:pPr eaLnBrk="1" hangingPunct="1">
              <a:buFont typeface="Wingdings" panose="05000000000000000000" pitchFamily="2" charset="2"/>
              <a:buNone/>
            </a:pPr>
            <a:endParaRPr lang="en-US" altLang="ja-JP"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ja-JP" smtClean="0"/>
              <a:t>Early Hypercube machine nCUBE2</a:t>
            </a:r>
          </a:p>
        </p:txBody>
      </p:sp>
      <p:pic>
        <p:nvPicPr>
          <p:cNvPr id="57347" name="Picture 3" descr="NCUB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00213"/>
            <a:ext cx="63373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ja-JP" smtClean="0"/>
              <a:t>Fujitsu</a:t>
            </a:r>
            <a:r>
              <a:rPr lang="en-US" altLang="ja-JP" smtClean="0">
                <a:latin typeface="Arial" panose="020B0604020202020204" pitchFamily="34" charset="0"/>
              </a:rPr>
              <a:t>’</a:t>
            </a:r>
            <a:r>
              <a:rPr lang="en-US" altLang="ja-JP" smtClean="0"/>
              <a:t>s NORA AP1000(1990)</a:t>
            </a:r>
          </a:p>
        </p:txBody>
      </p:sp>
      <p:pic>
        <p:nvPicPr>
          <p:cNvPr id="58371" name="Picture 3" descr="ap1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06488"/>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5"/>
          <p:cNvSpPr>
            <a:spLocks noChangeArrowheads="1"/>
          </p:cNvSpPr>
          <p:nvPr/>
        </p:nvSpPr>
        <p:spPr bwMode="auto">
          <a:xfrm>
            <a:off x="1258888" y="6021388"/>
            <a:ext cx="6192837" cy="7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Mesh connection </a:t>
            </a:r>
          </a:p>
          <a:p>
            <a:pPr eaLnBrk="1" hangingPunct="1"/>
            <a:r>
              <a:rPr lang="en-US" altLang="ja-JP" sz="2400"/>
              <a:t>SPARC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ja-JP" smtClean="0"/>
              <a:t>Intel</a:t>
            </a:r>
            <a:r>
              <a:rPr lang="en-US" altLang="ja-JP" smtClean="0">
                <a:latin typeface="Arial" panose="020B0604020202020204" pitchFamily="34" charset="0"/>
              </a:rPr>
              <a:t>’</a:t>
            </a:r>
            <a:r>
              <a:rPr lang="en-US" altLang="ja-JP" smtClean="0"/>
              <a:t>s Paragon XP/S(1991)</a:t>
            </a:r>
          </a:p>
        </p:txBody>
      </p:sp>
      <p:pic>
        <p:nvPicPr>
          <p:cNvPr id="59395" name="Picture 4" descr="para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04888"/>
            <a:ext cx="7200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7"/>
          <p:cNvSpPr>
            <a:spLocks noChangeArrowheads="1"/>
          </p:cNvSpPr>
          <p:nvPr/>
        </p:nvSpPr>
        <p:spPr bwMode="auto">
          <a:xfrm>
            <a:off x="900113" y="5661025"/>
            <a:ext cx="7056437" cy="2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Mesh connection</a:t>
            </a:r>
          </a:p>
          <a:p>
            <a:pPr eaLnBrk="1" hangingPunct="1"/>
            <a:r>
              <a:rPr lang="en-US" altLang="ja-JP"/>
              <a:t>i860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ja-JP" smtClean="0"/>
              <a:t>PC Cluster</a:t>
            </a:r>
          </a:p>
        </p:txBody>
      </p:sp>
      <p:sp>
        <p:nvSpPr>
          <p:cNvPr id="60419" name="Rectangle 3"/>
          <p:cNvSpPr>
            <a:spLocks noGrp="1" noChangeArrowheads="1"/>
          </p:cNvSpPr>
          <p:nvPr>
            <p:ph type="body" idx="1"/>
          </p:nvPr>
        </p:nvSpPr>
        <p:spPr/>
        <p:txBody>
          <a:bodyPr/>
          <a:lstStyle/>
          <a:p>
            <a:pPr eaLnBrk="1" hangingPunct="1">
              <a:lnSpc>
                <a:spcPct val="90000"/>
              </a:lnSpc>
            </a:pPr>
            <a:r>
              <a:rPr lang="en-US" altLang="ja-JP" smtClean="0"/>
              <a:t>Beowulf Cluster (NASA’s Beowulf Projects 1994, by Sterling)</a:t>
            </a:r>
          </a:p>
          <a:p>
            <a:pPr lvl="1" eaLnBrk="1" hangingPunct="1">
              <a:lnSpc>
                <a:spcPct val="90000"/>
              </a:lnSpc>
            </a:pPr>
            <a:r>
              <a:rPr lang="en-US" altLang="ja-JP" smtClean="0"/>
              <a:t>Commodity components</a:t>
            </a:r>
          </a:p>
          <a:p>
            <a:pPr lvl="1" eaLnBrk="1" hangingPunct="1">
              <a:lnSpc>
                <a:spcPct val="90000"/>
              </a:lnSpc>
            </a:pPr>
            <a:r>
              <a:rPr lang="en-US" altLang="ja-JP" smtClean="0"/>
              <a:t>TCP/IP</a:t>
            </a:r>
          </a:p>
          <a:p>
            <a:pPr lvl="1" eaLnBrk="1" hangingPunct="1">
              <a:lnSpc>
                <a:spcPct val="90000"/>
              </a:lnSpc>
            </a:pPr>
            <a:r>
              <a:rPr lang="en-US" altLang="ja-JP" smtClean="0"/>
              <a:t>Free software</a:t>
            </a:r>
          </a:p>
          <a:p>
            <a:pPr eaLnBrk="1" hangingPunct="1">
              <a:lnSpc>
                <a:spcPct val="90000"/>
              </a:lnSpc>
            </a:pPr>
            <a:r>
              <a:rPr lang="en-US" altLang="ja-JP" smtClean="0"/>
              <a:t>Others</a:t>
            </a:r>
          </a:p>
          <a:p>
            <a:pPr lvl="1" eaLnBrk="1" hangingPunct="1">
              <a:lnSpc>
                <a:spcPct val="90000"/>
              </a:lnSpc>
            </a:pPr>
            <a:r>
              <a:rPr lang="en-US" altLang="ja-JP" smtClean="0"/>
              <a:t>Commodity components</a:t>
            </a:r>
          </a:p>
          <a:p>
            <a:pPr lvl="1" eaLnBrk="1" hangingPunct="1">
              <a:lnSpc>
                <a:spcPct val="90000"/>
              </a:lnSpc>
            </a:pPr>
            <a:r>
              <a:rPr lang="en-US" altLang="ja-JP" smtClean="0"/>
              <a:t>High performance networks like Myrinet / Infiniband</a:t>
            </a:r>
          </a:p>
          <a:p>
            <a:pPr lvl="1" eaLnBrk="1" hangingPunct="1">
              <a:lnSpc>
                <a:spcPct val="90000"/>
              </a:lnSpc>
            </a:pPr>
            <a:r>
              <a:rPr lang="en-US" altLang="ja-JP" smtClean="0"/>
              <a:t>Dedicated software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hinet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AutoShape 3"/>
          <p:cNvSpPr>
            <a:spLocks noChangeArrowheads="1"/>
          </p:cNvSpPr>
          <p:nvPr/>
        </p:nvSpPr>
        <p:spPr bwMode="auto">
          <a:xfrm>
            <a:off x="3276600" y="404813"/>
            <a:ext cx="5399088" cy="863600"/>
          </a:xfrm>
          <a:prstGeom prst="wedgeRoundRectCallout">
            <a:avLst>
              <a:gd name="adj1" fmla="val -43750"/>
              <a:gd name="adj2" fmla="val 70000"/>
              <a:gd name="adj3" fmla="val 16667"/>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RHiNET-2 cluster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calcmode="lin" valueType="num">
                                      <p:cBhvr additive="base">
                                        <p:cTn id="7" dur="500" fill="hold"/>
                                        <p:tgtEl>
                                          <p:spTgt spid="181251"/>
                                        </p:tgtEl>
                                        <p:attrNameLst>
                                          <p:attrName>ppt_x</p:attrName>
                                        </p:attrNameLst>
                                      </p:cBhvr>
                                      <p:tavLst>
                                        <p:tav tm="0">
                                          <p:val>
                                            <p:strVal val="0-#ppt_w/2"/>
                                          </p:val>
                                        </p:tav>
                                        <p:tav tm="100000">
                                          <p:val>
                                            <p:strVal val="#ppt_x"/>
                                          </p:val>
                                        </p:tav>
                                      </p:tavLst>
                                    </p:anim>
                                    <p:anim calcmode="lin" valueType="num">
                                      <p:cBhvr additive="base">
                                        <p:cTn id="8"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ja-JP" altLang="ja-JP" smtClean="0"/>
          </a:p>
        </p:txBody>
      </p:sp>
      <p:pic>
        <p:nvPicPr>
          <p:cNvPr id="62467" name="Picture 4" descr="tile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3050"/>
            <a:ext cx="69850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p:cNvSpPr txBox="1">
            <a:spLocks noChangeArrowheads="1"/>
          </p:cNvSpPr>
          <p:nvPr/>
        </p:nvSpPr>
        <p:spPr bwMode="auto">
          <a:xfrm>
            <a:off x="7359650" y="1576388"/>
            <a:ext cx="1822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Tilera’s Tile64</a:t>
            </a:r>
          </a:p>
          <a:p>
            <a:pPr eaLnBrk="1" hangingPunct="1"/>
            <a:endParaRPr lang="en-US" altLang="ja-JP"/>
          </a:p>
          <a:p>
            <a:pPr eaLnBrk="1" hangingPunct="1"/>
            <a:r>
              <a:rPr lang="en-US" altLang="ja-JP"/>
              <a:t>Tile Pro, Tile Gx</a:t>
            </a:r>
          </a:p>
          <a:p>
            <a:pPr eaLnBrk="1" hangingPunct="1"/>
            <a:endParaRPr lang="en-US" altLang="ja-JP"/>
          </a:p>
          <a:p>
            <a:pPr eaLnBrk="1" hangingPunct="1"/>
            <a:r>
              <a:rPr lang="en-US" altLang="ja-JP"/>
              <a:t>Linux runs in</a:t>
            </a:r>
          </a:p>
          <a:p>
            <a:pPr eaLnBrk="1" hangingPunct="1"/>
            <a:r>
              <a:rPr lang="en-US" altLang="ja-JP"/>
              <a:t>each core.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All techniques are combined</a:t>
            </a:r>
            <a:endParaRPr kumimoji="1" lang="ja-JP" altLang="en-US" dirty="0"/>
          </a:p>
        </p:txBody>
      </p:sp>
      <p:sp>
        <p:nvSpPr>
          <p:cNvPr id="6" name="コンテンツ プレースホルダー 5"/>
          <p:cNvSpPr>
            <a:spLocks noGrp="1"/>
          </p:cNvSpPr>
          <p:nvPr>
            <p:ph idx="1"/>
          </p:nvPr>
        </p:nvSpPr>
        <p:spPr>
          <a:xfrm>
            <a:off x="456063" y="1052736"/>
            <a:ext cx="8229600" cy="4530725"/>
          </a:xfrm>
        </p:spPr>
        <p:txBody>
          <a:bodyPr/>
          <a:lstStyle/>
          <a:p>
            <a:r>
              <a:rPr lang="en-US" altLang="ja-JP" dirty="0" smtClean="0"/>
              <a:t>Nodes with CPU (Multi-core) are connected with NORA/NORMA</a:t>
            </a:r>
          </a:p>
          <a:p>
            <a:pPr lvl="1"/>
            <a:r>
              <a:rPr lang="en-US" altLang="ja-JP" dirty="0" smtClean="0"/>
              <a:t>Clusters in data-centers.</a:t>
            </a:r>
          </a:p>
          <a:p>
            <a:r>
              <a:rPr lang="en-US" altLang="ja-JP" dirty="0" smtClean="0"/>
              <a:t>Nodes with CPUs(Multi-core)+GPUs(SIMD/many-core) are connected with NORA/NORMA</a:t>
            </a:r>
          </a:p>
          <a:p>
            <a:pPr marL="784225" lvl="1" indent="-457200"/>
            <a:r>
              <a:rPr lang="en-US" altLang="ja-JP" dirty="0" err="1" smtClean="0"/>
              <a:t>Tsubame</a:t>
            </a:r>
            <a:r>
              <a:rPr lang="en-US" altLang="ja-JP" dirty="0" smtClean="0"/>
              <a:t> (TIT) and other supercomputers</a:t>
            </a:r>
          </a:p>
          <a:p>
            <a:r>
              <a:rPr kumimoji="1" lang="en-US" altLang="ja-JP" dirty="0" smtClean="0"/>
              <a:t>Nodes with Multi-core are connected with NUMA</a:t>
            </a:r>
          </a:p>
          <a:p>
            <a:pPr lvl="1"/>
            <a:r>
              <a:rPr kumimoji="1" lang="en-US" altLang="ja-JP" dirty="0" smtClean="0"/>
              <a:t>K-supercomputer</a:t>
            </a:r>
            <a:endParaRPr kumimoji="1" lang="ja-JP" altLang="en-US" dirty="0"/>
          </a:p>
        </p:txBody>
      </p:sp>
    </p:spTree>
    <p:extLst>
      <p:ext uri="{BB962C8B-B14F-4D97-AF65-F5344CB8AC3E}">
        <p14:creationId xmlns:p14="http://schemas.microsoft.com/office/powerpoint/2010/main" val="2726567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idx="4294967295"/>
          </p:nvPr>
        </p:nvSpPr>
        <p:spPr>
          <a:xfrm>
            <a:off x="457200" y="-80963"/>
            <a:ext cx="8229600" cy="1143001"/>
          </a:xfrm>
        </p:spPr>
        <p:txBody>
          <a:bodyPr anchor="ctr"/>
          <a:lstStyle/>
          <a:p>
            <a:pPr eaLnBrk="1" hangingPunct="1"/>
            <a:r>
              <a:rPr lang="en-US" altLang="ja-JP" smtClean="0"/>
              <a:t>Multi-core + Accelerator</a:t>
            </a:r>
            <a:endParaRPr lang="en-US" altLang="ja-JP" sz="3200" smtClean="0"/>
          </a:p>
        </p:txBody>
      </p:sp>
      <p:sp>
        <p:nvSpPr>
          <p:cNvPr id="7" name="テキスト ボックス 6"/>
          <p:cNvSpPr txBox="1"/>
          <p:nvPr/>
        </p:nvSpPr>
        <p:spPr>
          <a:xfrm>
            <a:off x="749300" y="6045200"/>
            <a:ext cx="3175000" cy="523875"/>
          </a:xfrm>
          <a:prstGeom prst="rect">
            <a:avLst/>
          </a:prstGeom>
          <a:noFill/>
        </p:spPr>
        <p:txBody>
          <a:bodyPr>
            <a:spAutoFit/>
          </a:bodyPr>
          <a:lstStyle/>
          <a:p>
            <a:pPr defTabSz="457200" eaLnBrk="1" fontAlgn="auto" hangingPunct="1">
              <a:spcBef>
                <a:spcPts val="0"/>
              </a:spcBef>
              <a:spcAft>
                <a:spcPts val="0"/>
              </a:spcAft>
              <a:defRPr/>
            </a:pPr>
            <a:r>
              <a:rPr lang="en-US" altLang="ja-JP" sz="2800" b="1" dirty="0">
                <a:solidFill>
                  <a:schemeClr val="bg2">
                    <a:lumMod val="25000"/>
                  </a:schemeClr>
                </a:solidFill>
                <a:latin typeface="+mn-lt"/>
                <a:ea typeface="+mn-ea"/>
              </a:rPr>
              <a:t>Intel’s Sandy Bridge</a:t>
            </a:r>
          </a:p>
        </p:txBody>
      </p:sp>
      <p:sp>
        <p:nvSpPr>
          <p:cNvPr id="8" name="テキスト ボックス 7"/>
          <p:cNvSpPr txBox="1"/>
          <p:nvPr/>
        </p:nvSpPr>
        <p:spPr>
          <a:xfrm>
            <a:off x="5359400" y="6045200"/>
            <a:ext cx="2959100" cy="523875"/>
          </a:xfrm>
          <a:prstGeom prst="rect">
            <a:avLst/>
          </a:prstGeom>
          <a:noFill/>
        </p:spPr>
        <p:txBody>
          <a:bodyPr>
            <a:spAutoFit/>
          </a:bodyPr>
          <a:lstStyle/>
          <a:p>
            <a:pPr defTabSz="457200" eaLnBrk="1" fontAlgn="auto" hangingPunct="1">
              <a:spcBef>
                <a:spcPts val="0"/>
              </a:spcBef>
              <a:spcAft>
                <a:spcPts val="0"/>
              </a:spcAft>
              <a:defRPr/>
            </a:pPr>
            <a:r>
              <a:rPr lang="en-US" altLang="ja-JP" sz="2800" b="1" dirty="0">
                <a:solidFill>
                  <a:schemeClr val="bg2">
                    <a:lumMod val="25000"/>
                  </a:schemeClr>
                </a:solidFill>
                <a:latin typeface="+mn-lt"/>
                <a:ea typeface="+mn-ea"/>
              </a:rPr>
              <a:t>AMD’s Fusion APU</a:t>
            </a:r>
          </a:p>
        </p:txBody>
      </p:sp>
      <p:sp>
        <p:nvSpPr>
          <p:cNvPr id="29" name="正方形/長方形 28"/>
          <p:cNvSpPr/>
          <p:nvPr/>
        </p:nvSpPr>
        <p:spPr>
          <a:xfrm>
            <a:off x="279400" y="1206500"/>
            <a:ext cx="4051300" cy="4724400"/>
          </a:xfrm>
          <a:prstGeom prst="rect">
            <a:avLst/>
          </a:prstGeom>
          <a:ln w="57150" cmpd="sng"/>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a:p>
        </p:txBody>
      </p:sp>
      <p:sp>
        <p:nvSpPr>
          <p:cNvPr id="30" name="正方形/長方形 29"/>
          <p:cNvSpPr/>
          <p:nvPr/>
        </p:nvSpPr>
        <p:spPr>
          <a:xfrm>
            <a:off x="457200" y="1365250"/>
            <a:ext cx="3657600" cy="1308100"/>
          </a:xfrm>
          <a:prstGeom prst="rect">
            <a:avLst/>
          </a:prstGeom>
          <a:ln w="57150" cmpd="sng"/>
        </p:spPr>
        <p:style>
          <a:lnRef idx="2">
            <a:schemeClr val="accent3"/>
          </a:lnRef>
          <a:fillRef idx="1">
            <a:schemeClr val="lt1"/>
          </a:fillRef>
          <a:effectRef idx="0">
            <a:schemeClr val="accent3"/>
          </a:effectRef>
          <a:fontRef idx="minor">
            <a:schemeClr val="dk1"/>
          </a:fontRef>
        </p:style>
        <p:txBody>
          <a:bodyPr anchor="ctr"/>
          <a:lstStyle/>
          <a:p>
            <a:pPr algn="ctr" defTabSz="457200" eaLnBrk="1" fontAlgn="auto" hangingPunct="1">
              <a:spcBef>
                <a:spcPts val="0"/>
              </a:spcBef>
              <a:spcAft>
                <a:spcPts val="0"/>
              </a:spcAft>
              <a:defRPr/>
            </a:pPr>
            <a:endParaRPr lang="ja-JP" altLang="en-US"/>
          </a:p>
        </p:txBody>
      </p:sp>
      <p:sp>
        <p:nvSpPr>
          <p:cNvPr id="31" name="正方形/長方形 30"/>
          <p:cNvSpPr/>
          <p:nvPr/>
        </p:nvSpPr>
        <p:spPr>
          <a:xfrm>
            <a:off x="609600" y="1536700"/>
            <a:ext cx="3314700" cy="342900"/>
          </a:xfrm>
          <a:prstGeom prst="rect">
            <a:avLst/>
          </a:prstGeom>
        </p:spPr>
        <p:style>
          <a:lnRef idx="2">
            <a:schemeClr val="accent3"/>
          </a:lnRef>
          <a:fillRef idx="1">
            <a:schemeClr val="lt1"/>
          </a:fillRef>
          <a:effectRef idx="0">
            <a:schemeClr val="accent3"/>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I / O</a:t>
            </a:r>
          </a:p>
        </p:txBody>
      </p:sp>
      <p:sp>
        <p:nvSpPr>
          <p:cNvPr id="32" name="正方形/長方形 31"/>
          <p:cNvSpPr/>
          <p:nvPr/>
        </p:nvSpPr>
        <p:spPr>
          <a:xfrm>
            <a:off x="609600" y="1993900"/>
            <a:ext cx="3314700" cy="495300"/>
          </a:xfrm>
          <a:prstGeom prst="rect">
            <a:avLst/>
          </a:prstGeom>
        </p:spPr>
        <p:style>
          <a:lnRef idx="2">
            <a:schemeClr val="accent3"/>
          </a:lnRef>
          <a:fillRef idx="1">
            <a:schemeClr val="lt1"/>
          </a:fillRef>
          <a:effectRef idx="0">
            <a:schemeClr val="accent3"/>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System Agent</a:t>
            </a:r>
          </a:p>
        </p:txBody>
      </p:sp>
      <p:sp>
        <p:nvSpPr>
          <p:cNvPr id="33" name="正方形/長方形 32"/>
          <p:cNvSpPr/>
          <p:nvPr/>
        </p:nvSpPr>
        <p:spPr>
          <a:xfrm>
            <a:off x="457200" y="2819400"/>
            <a:ext cx="208280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dirty="0"/>
          </a:p>
        </p:txBody>
      </p:sp>
      <p:sp>
        <p:nvSpPr>
          <p:cNvPr id="34" name="正方形/長方形 33"/>
          <p:cNvSpPr/>
          <p:nvPr/>
        </p:nvSpPr>
        <p:spPr>
          <a:xfrm>
            <a:off x="457200" y="3556000"/>
            <a:ext cx="208280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dirty="0"/>
          </a:p>
        </p:txBody>
      </p:sp>
      <p:sp>
        <p:nvSpPr>
          <p:cNvPr id="35" name="正方形/長方形 34"/>
          <p:cNvSpPr/>
          <p:nvPr/>
        </p:nvSpPr>
        <p:spPr>
          <a:xfrm>
            <a:off x="457200" y="4292600"/>
            <a:ext cx="208280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dirty="0"/>
          </a:p>
        </p:txBody>
      </p:sp>
      <p:sp>
        <p:nvSpPr>
          <p:cNvPr id="36" name="正方形/長方形 35"/>
          <p:cNvSpPr/>
          <p:nvPr/>
        </p:nvSpPr>
        <p:spPr>
          <a:xfrm>
            <a:off x="457200" y="5041900"/>
            <a:ext cx="208280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dirty="0"/>
          </a:p>
        </p:txBody>
      </p:sp>
      <p:sp>
        <p:nvSpPr>
          <p:cNvPr id="37" name="正方形/長方形 36"/>
          <p:cNvSpPr/>
          <p:nvPr/>
        </p:nvSpPr>
        <p:spPr>
          <a:xfrm>
            <a:off x="533400" y="2901950"/>
            <a:ext cx="850900" cy="4826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Core4</a:t>
            </a:r>
          </a:p>
        </p:txBody>
      </p:sp>
      <p:sp>
        <p:nvSpPr>
          <p:cNvPr id="38" name="正方形/長方形 37"/>
          <p:cNvSpPr/>
          <p:nvPr/>
        </p:nvSpPr>
        <p:spPr>
          <a:xfrm>
            <a:off x="533400" y="3644900"/>
            <a:ext cx="850900" cy="4826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Core3</a:t>
            </a:r>
          </a:p>
        </p:txBody>
      </p:sp>
      <p:sp>
        <p:nvSpPr>
          <p:cNvPr id="39" name="正方形/長方形 38"/>
          <p:cNvSpPr/>
          <p:nvPr/>
        </p:nvSpPr>
        <p:spPr>
          <a:xfrm>
            <a:off x="533400" y="4381500"/>
            <a:ext cx="850900" cy="4826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Core2</a:t>
            </a:r>
          </a:p>
        </p:txBody>
      </p:sp>
      <p:sp>
        <p:nvSpPr>
          <p:cNvPr id="40" name="正方形/長方形 39"/>
          <p:cNvSpPr/>
          <p:nvPr/>
        </p:nvSpPr>
        <p:spPr>
          <a:xfrm>
            <a:off x="533400" y="5124450"/>
            <a:ext cx="850900" cy="4826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Core1</a:t>
            </a:r>
          </a:p>
        </p:txBody>
      </p:sp>
      <p:sp>
        <p:nvSpPr>
          <p:cNvPr id="41" name="正方形/長方形 40"/>
          <p:cNvSpPr/>
          <p:nvPr/>
        </p:nvSpPr>
        <p:spPr>
          <a:xfrm>
            <a:off x="1473200" y="2901950"/>
            <a:ext cx="971550" cy="48260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defRPr/>
            </a:pPr>
            <a:r>
              <a:rPr lang="en-US" altLang="ja-JP" sz="1800" smtClean="0">
                <a:solidFill>
                  <a:srgbClr val="000000"/>
                </a:solidFill>
                <a:latin typeface="Calibri" panose="020F0502020204030204" pitchFamily="34" charset="0"/>
              </a:rPr>
              <a:t>LLC</a:t>
            </a:r>
          </a:p>
        </p:txBody>
      </p:sp>
      <p:sp>
        <p:nvSpPr>
          <p:cNvPr id="42" name="正方形/長方形 41"/>
          <p:cNvSpPr/>
          <p:nvPr/>
        </p:nvSpPr>
        <p:spPr>
          <a:xfrm>
            <a:off x="1473200" y="3644900"/>
            <a:ext cx="971550" cy="48260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defRPr/>
            </a:pPr>
            <a:r>
              <a:rPr lang="en-US" altLang="ja-JP" sz="1800" smtClean="0">
                <a:solidFill>
                  <a:srgbClr val="000000"/>
                </a:solidFill>
                <a:latin typeface="Calibri" panose="020F0502020204030204" pitchFamily="34" charset="0"/>
              </a:rPr>
              <a:t>LLC</a:t>
            </a:r>
          </a:p>
        </p:txBody>
      </p:sp>
      <p:sp>
        <p:nvSpPr>
          <p:cNvPr id="43" name="正方形/長方形 42"/>
          <p:cNvSpPr/>
          <p:nvPr/>
        </p:nvSpPr>
        <p:spPr>
          <a:xfrm>
            <a:off x="1473200" y="4381500"/>
            <a:ext cx="971550" cy="48260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defRPr/>
            </a:pPr>
            <a:r>
              <a:rPr lang="en-US" altLang="ja-JP" sz="1800" smtClean="0">
                <a:solidFill>
                  <a:srgbClr val="000000"/>
                </a:solidFill>
                <a:latin typeface="Calibri" panose="020F0502020204030204" pitchFamily="34" charset="0"/>
              </a:rPr>
              <a:t>LLC</a:t>
            </a:r>
          </a:p>
        </p:txBody>
      </p:sp>
      <p:sp>
        <p:nvSpPr>
          <p:cNvPr id="44" name="正方形/長方形 43"/>
          <p:cNvSpPr/>
          <p:nvPr/>
        </p:nvSpPr>
        <p:spPr>
          <a:xfrm>
            <a:off x="1473200" y="5124450"/>
            <a:ext cx="971550" cy="482600"/>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defRPr/>
            </a:pPr>
            <a:r>
              <a:rPr lang="en-US" altLang="ja-JP" sz="1800" smtClean="0">
                <a:solidFill>
                  <a:srgbClr val="000000"/>
                </a:solidFill>
                <a:latin typeface="Calibri" panose="020F0502020204030204" pitchFamily="34" charset="0"/>
              </a:rPr>
              <a:t>LLC</a:t>
            </a:r>
          </a:p>
        </p:txBody>
      </p:sp>
      <p:sp>
        <p:nvSpPr>
          <p:cNvPr id="45" name="ドーナツ 44"/>
          <p:cNvSpPr/>
          <p:nvPr/>
        </p:nvSpPr>
        <p:spPr>
          <a:xfrm>
            <a:off x="1549400" y="2809875"/>
            <a:ext cx="463550" cy="2787650"/>
          </a:xfrm>
          <a:prstGeom prst="donu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ja-JP" altLang="en-US">
              <a:solidFill>
                <a:schemeClr val="tx1"/>
              </a:solidFill>
            </a:endParaRPr>
          </a:p>
        </p:txBody>
      </p:sp>
      <p:cxnSp>
        <p:nvCxnSpPr>
          <p:cNvPr id="47" name="直線コネクタ 46"/>
          <p:cNvCxnSpPr/>
          <p:nvPr/>
        </p:nvCxnSpPr>
        <p:spPr>
          <a:xfrm rot="5400000" flipH="1" flipV="1">
            <a:off x="1620837" y="2649538"/>
            <a:ext cx="320675" cy="0"/>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2012950" y="4241800"/>
            <a:ext cx="850900" cy="1588"/>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2863850" y="2819400"/>
            <a:ext cx="1250950" cy="2870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GPU</a:t>
            </a:r>
          </a:p>
        </p:txBody>
      </p:sp>
      <p:sp>
        <p:nvSpPr>
          <p:cNvPr id="53" name="正方形/長方形 52"/>
          <p:cNvSpPr/>
          <p:nvPr/>
        </p:nvSpPr>
        <p:spPr>
          <a:xfrm>
            <a:off x="4737100" y="1689100"/>
            <a:ext cx="4051300" cy="3930650"/>
          </a:xfrm>
          <a:prstGeom prst="rect">
            <a:avLst/>
          </a:prstGeom>
          <a:ln w="57150" cmpd="sng"/>
        </p:spPr>
        <p:style>
          <a:lnRef idx="2">
            <a:schemeClr val="accent1"/>
          </a:lnRef>
          <a:fillRef idx="1">
            <a:schemeClr val="lt1"/>
          </a:fillRef>
          <a:effectRef idx="0">
            <a:schemeClr val="accent1"/>
          </a:effectRef>
          <a:fontRef idx="minor">
            <a:schemeClr val="dk1"/>
          </a:fontRef>
        </p:style>
        <p:txBody>
          <a:bodyPr anchor="ctr"/>
          <a:lstStyle/>
          <a:p>
            <a:pPr algn="ctr" defTabSz="457200" eaLnBrk="1" fontAlgn="auto" hangingPunct="1">
              <a:spcBef>
                <a:spcPts val="0"/>
              </a:spcBef>
              <a:spcAft>
                <a:spcPts val="0"/>
              </a:spcAft>
              <a:defRPr/>
            </a:pPr>
            <a:endParaRPr lang="ja-JP" altLang="en-US"/>
          </a:p>
        </p:txBody>
      </p:sp>
      <p:sp>
        <p:nvSpPr>
          <p:cNvPr id="54" name="正方形/長方形 53"/>
          <p:cNvSpPr/>
          <p:nvPr/>
        </p:nvSpPr>
        <p:spPr>
          <a:xfrm>
            <a:off x="4972050" y="1892300"/>
            <a:ext cx="1619250" cy="5969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GPU 1</a:t>
            </a:r>
          </a:p>
        </p:txBody>
      </p:sp>
      <p:sp>
        <p:nvSpPr>
          <p:cNvPr id="56" name="正方形/長方形 55"/>
          <p:cNvSpPr/>
          <p:nvPr/>
        </p:nvSpPr>
        <p:spPr>
          <a:xfrm>
            <a:off x="4972050" y="3365500"/>
            <a:ext cx="1619250" cy="533400"/>
          </a:xfrm>
          <a:prstGeom prst="rect">
            <a:avLst/>
          </a:prstGeom>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Video Decoder</a:t>
            </a:r>
          </a:p>
        </p:txBody>
      </p:sp>
      <p:sp>
        <p:nvSpPr>
          <p:cNvPr id="57" name="正方形/長方形 56"/>
          <p:cNvSpPr/>
          <p:nvPr/>
        </p:nvSpPr>
        <p:spPr>
          <a:xfrm>
            <a:off x="7340600" y="1892300"/>
            <a:ext cx="1219200" cy="5969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 1</a:t>
            </a:r>
          </a:p>
        </p:txBody>
      </p:sp>
      <p:sp>
        <p:nvSpPr>
          <p:cNvPr id="59" name="正方形/長方形 58"/>
          <p:cNvSpPr/>
          <p:nvPr/>
        </p:nvSpPr>
        <p:spPr>
          <a:xfrm>
            <a:off x="4972050" y="2628900"/>
            <a:ext cx="1619250" cy="5969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GPU 2</a:t>
            </a:r>
          </a:p>
        </p:txBody>
      </p:sp>
      <p:sp>
        <p:nvSpPr>
          <p:cNvPr id="60" name="正方形/長方形 59"/>
          <p:cNvSpPr/>
          <p:nvPr/>
        </p:nvSpPr>
        <p:spPr>
          <a:xfrm>
            <a:off x="7340600" y="2603500"/>
            <a:ext cx="1219200" cy="596900"/>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Core 2</a:t>
            </a:r>
          </a:p>
        </p:txBody>
      </p:sp>
      <p:sp>
        <p:nvSpPr>
          <p:cNvPr id="61" name="正方形/長方形 60"/>
          <p:cNvSpPr/>
          <p:nvPr/>
        </p:nvSpPr>
        <p:spPr>
          <a:xfrm>
            <a:off x="7340600" y="3302000"/>
            <a:ext cx="1219200" cy="596900"/>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memory</a:t>
            </a:r>
          </a:p>
          <a:p>
            <a:pPr algn="ctr" eaLnBrk="1" hangingPunct="1">
              <a:defRPr/>
            </a:pPr>
            <a:r>
              <a:rPr lang="en-US" altLang="ja-JP" sz="1800" smtClean="0">
                <a:solidFill>
                  <a:srgbClr val="000000"/>
                </a:solidFill>
                <a:latin typeface="Calibri" panose="020F0502020204030204" pitchFamily="34" charset="0"/>
              </a:rPr>
              <a:t>controller</a:t>
            </a:r>
          </a:p>
        </p:txBody>
      </p:sp>
      <p:cxnSp>
        <p:nvCxnSpPr>
          <p:cNvPr id="63" name="直線コネクタ 62"/>
          <p:cNvCxnSpPr/>
          <p:nvPr/>
        </p:nvCxnSpPr>
        <p:spPr>
          <a:xfrm rot="5400000">
            <a:off x="5772151" y="3067050"/>
            <a:ext cx="2349500" cy="3175"/>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5" name="直線コネクタ 64"/>
          <p:cNvCxnSpPr>
            <a:stCxn id="54" idx="3"/>
            <a:endCxn id="57" idx="1"/>
          </p:cNvCxnSpPr>
          <p:nvPr/>
        </p:nvCxnSpPr>
        <p:spPr>
          <a:xfrm>
            <a:off x="6591300" y="2190750"/>
            <a:ext cx="749300" cy="0"/>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6583363" y="2927350"/>
            <a:ext cx="749300" cy="0"/>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591300" y="3644900"/>
            <a:ext cx="749300" cy="0"/>
          </a:xfrm>
          <a:prstGeom prst="line">
            <a:avLst/>
          </a:prstGeom>
          <a:ln w="7620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71" name="正方形/長方形 70"/>
          <p:cNvSpPr/>
          <p:nvPr/>
        </p:nvSpPr>
        <p:spPr>
          <a:xfrm>
            <a:off x="5130800" y="4243388"/>
            <a:ext cx="3314700" cy="1077912"/>
          </a:xfrm>
          <a:prstGeom prst="rect">
            <a:avLst/>
          </a:prstGeom>
        </p:spPr>
        <p:style>
          <a:lnRef idx="2">
            <a:schemeClr val="accent3"/>
          </a:lnRef>
          <a:fillRef idx="1">
            <a:schemeClr val="lt1"/>
          </a:fillRef>
          <a:effectRef idx="0">
            <a:schemeClr val="accent3"/>
          </a:effectRef>
          <a:fontRef idx="minor">
            <a:schemeClr val="dk1"/>
          </a:fontRef>
        </p:style>
        <p:txBody>
          <a:bodyPr anchor="ctr"/>
          <a:lstStyle>
            <a:lvl1pPr defTabSz="4572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r>
              <a:rPr lang="en-US" altLang="ja-JP" sz="1800" smtClean="0">
                <a:solidFill>
                  <a:srgbClr val="000000"/>
                </a:solidFill>
                <a:latin typeface="Calibri" panose="020F0502020204030204" pitchFamily="34" charset="0"/>
              </a:rPr>
              <a:t>Platform</a:t>
            </a:r>
          </a:p>
          <a:p>
            <a:pPr algn="ctr" eaLnBrk="1" hangingPunct="1">
              <a:defRPr/>
            </a:pPr>
            <a:r>
              <a:rPr lang="en-US" altLang="ja-JP" sz="1800" smtClean="0">
                <a:solidFill>
                  <a:srgbClr val="000000"/>
                </a:solidFill>
                <a:latin typeface="Calibri" panose="020F0502020204030204" pitchFamily="34" charset="0"/>
              </a:rPr>
              <a:t>Interface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ja-JP" smtClean="0"/>
              <a:t>glossary 3</a:t>
            </a:r>
          </a:p>
        </p:txBody>
      </p:sp>
      <p:sp>
        <p:nvSpPr>
          <p:cNvPr id="68611" name="Rectangle 3"/>
          <p:cNvSpPr>
            <a:spLocks noGrp="1" noChangeArrowheads="1"/>
          </p:cNvSpPr>
          <p:nvPr>
            <p:ph type="body" idx="1"/>
          </p:nvPr>
        </p:nvSpPr>
        <p:spPr>
          <a:xfrm>
            <a:off x="468313" y="1341438"/>
            <a:ext cx="8229600" cy="4530725"/>
          </a:xfrm>
        </p:spPr>
        <p:txBody>
          <a:bodyPr/>
          <a:lstStyle/>
          <a:p>
            <a:pPr eaLnBrk="1" hangingPunct="1">
              <a:lnSpc>
                <a:spcPct val="80000"/>
              </a:lnSpc>
            </a:pPr>
            <a:r>
              <a:rPr lang="en-US" altLang="ja-JP" sz="1700" smtClean="0"/>
              <a:t>Flynn’s Classification: Flynn(Stanford</a:t>
            </a:r>
            <a:r>
              <a:rPr lang="ja-JP" altLang="en-US" sz="1700" smtClean="0"/>
              <a:t>大の教授）が論文中に用いた分類、内容は本文を参照のこと</a:t>
            </a:r>
          </a:p>
          <a:p>
            <a:pPr eaLnBrk="1" hangingPunct="1">
              <a:lnSpc>
                <a:spcPct val="80000"/>
              </a:lnSpc>
            </a:pPr>
            <a:r>
              <a:rPr lang="en-US" altLang="ja-JP" sz="1700" smtClean="0"/>
              <a:t>Coarse grain</a:t>
            </a:r>
            <a:r>
              <a:rPr lang="ja-JP" altLang="en-US" sz="1700" smtClean="0"/>
              <a:t>：粗粒度、この場合はプロセッシングエレメントが浮動小数演算が可能な程度大きいこと。反対が</a:t>
            </a:r>
            <a:r>
              <a:rPr lang="en-US" altLang="ja-JP" sz="1700" smtClean="0"/>
              <a:t>Fine grain</a:t>
            </a:r>
            <a:r>
              <a:rPr lang="ja-JP" altLang="en-US" sz="1700" smtClean="0"/>
              <a:t>（細粒度）で、数ビットの演算しかできないもの</a:t>
            </a:r>
          </a:p>
          <a:p>
            <a:pPr eaLnBrk="1" hangingPunct="1">
              <a:lnSpc>
                <a:spcPct val="80000"/>
              </a:lnSpc>
            </a:pPr>
            <a:r>
              <a:rPr lang="en-US" altLang="ja-JP" sz="1700" smtClean="0"/>
              <a:t>Illiac-IV, BSP, GF-11, Connection Machine</a:t>
            </a:r>
            <a:r>
              <a:rPr lang="ja-JP" altLang="en-US" sz="1700" smtClean="0"/>
              <a:t>　</a:t>
            </a:r>
            <a:r>
              <a:rPr lang="en-US" altLang="ja-JP" sz="1700" smtClean="0"/>
              <a:t>CM-2</a:t>
            </a:r>
            <a:r>
              <a:rPr lang="ja-JP" altLang="en-US" sz="1700" smtClean="0"/>
              <a:t>，</a:t>
            </a:r>
            <a:r>
              <a:rPr lang="en-US" altLang="ja-JP" sz="1700" smtClean="0"/>
              <a:t>MP-2</a:t>
            </a:r>
            <a:r>
              <a:rPr lang="ja-JP" altLang="en-US" sz="1700" smtClean="0"/>
              <a:t>などはマシン名。</a:t>
            </a:r>
            <a:r>
              <a:rPr lang="en-US" altLang="ja-JP" sz="1700" smtClean="0"/>
              <a:t>SIMD</a:t>
            </a:r>
            <a:r>
              <a:rPr lang="ja-JP" altLang="en-US" sz="1700" smtClean="0"/>
              <a:t>の往年の名機</a:t>
            </a:r>
          </a:p>
          <a:p>
            <a:pPr eaLnBrk="1" hangingPunct="1">
              <a:lnSpc>
                <a:spcPct val="80000"/>
              </a:lnSpc>
            </a:pPr>
            <a:r>
              <a:rPr lang="en-US" altLang="ja-JP" sz="1700" smtClean="0"/>
              <a:t>Synchronization:</a:t>
            </a:r>
            <a:r>
              <a:rPr lang="ja-JP" altLang="en-US" sz="1700" smtClean="0"/>
              <a:t>同期、</a:t>
            </a:r>
            <a:r>
              <a:rPr lang="en-US" altLang="ja-JP" sz="1700" smtClean="0"/>
              <a:t>Shared Memory:</a:t>
            </a:r>
            <a:r>
              <a:rPr lang="ja-JP" altLang="en-US" sz="1700" smtClean="0"/>
              <a:t>共有メモリ、この辺は後の授業で詳細を解説する</a:t>
            </a:r>
          </a:p>
          <a:p>
            <a:pPr eaLnBrk="1" hangingPunct="1">
              <a:lnSpc>
                <a:spcPct val="80000"/>
              </a:lnSpc>
            </a:pPr>
            <a:r>
              <a:rPr lang="en-US" altLang="ja-JP" sz="1700" smtClean="0"/>
              <a:t>Message passing:</a:t>
            </a:r>
            <a:r>
              <a:rPr lang="ja-JP" altLang="en-US" sz="1700" smtClean="0"/>
              <a:t>メッセージ交換。共有メモリを使わずにデータを直接交換する方法</a:t>
            </a:r>
          </a:p>
          <a:p>
            <a:pPr eaLnBrk="1" hangingPunct="1">
              <a:lnSpc>
                <a:spcPct val="80000"/>
              </a:lnSpc>
            </a:pPr>
            <a:r>
              <a:rPr lang="en-US" altLang="ja-JP" sz="1700" smtClean="0"/>
              <a:t>Embedded System:</a:t>
            </a:r>
            <a:r>
              <a:rPr lang="ja-JP" altLang="en-US" sz="1700" smtClean="0"/>
              <a:t>組み込みシステム</a:t>
            </a:r>
          </a:p>
          <a:p>
            <a:pPr eaLnBrk="1" hangingPunct="1">
              <a:lnSpc>
                <a:spcPct val="80000"/>
              </a:lnSpc>
            </a:pPr>
            <a:r>
              <a:rPr lang="en-US" altLang="ja-JP" sz="1700" smtClean="0"/>
              <a:t>Homogeneous:</a:t>
            </a:r>
            <a:r>
              <a:rPr lang="ja-JP" altLang="en-US" sz="1700" smtClean="0"/>
              <a:t>等質な　</a:t>
            </a:r>
            <a:r>
              <a:rPr lang="en-US" altLang="ja-JP" sz="1700" smtClean="0"/>
              <a:t>Heterogeneous</a:t>
            </a:r>
            <a:r>
              <a:rPr lang="ja-JP" altLang="en-US" sz="1700" smtClean="0"/>
              <a:t>：性質の異なったものから成る</a:t>
            </a:r>
          </a:p>
          <a:p>
            <a:pPr eaLnBrk="1" hangingPunct="1">
              <a:lnSpc>
                <a:spcPct val="80000"/>
              </a:lnSpc>
            </a:pPr>
            <a:r>
              <a:rPr lang="en-US" altLang="ja-JP" sz="1700" smtClean="0"/>
              <a:t>Coherent Cache:</a:t>
            </a:r>
            <a:r>
              <a:rPr lang="ja-JP" altLang="en-US" sz="1700" smtClean="0"/>
              <a:t>内容の一貫性が保障されたキャッシュ、</a:t>
            </a:r>
            <a:r>
              <a:rPr lang="en-US" altLang="ja-JP" sz="1700" smtClean="0"/>
              <a:t>Cache Consistency</a:t>
            </a:r>
            <a:r>
              <a:rPr lang="ja-JP" altLang="en-US" sz="1700" smtClean="0"/>
              <a:t>は内容の一貫性、これも後の授業で解説する</a:t>
            </a:r>
          </a:p>
          <a:p>
            <a:pPr eaLnBrk="1" hangingPunct="1">
              <a:lnSpc>
                <a:spcPct val="80000"/>
              </a:lnSpc>
            </a:pPr>
            <a:r>
              <a:rPr lang="en-US" altLang="ja-JP" sz="1700" smtClean="0"/>
              <a:t>Commodity</a:t>
            </a:r>
            <a:r>
              <a:rPr lang="ja-JP" altLang="en-US" sz="1700" smtClean="0"/>
              <a:t>　</a:t>
            </a:r>
            <a:r>
              <a:rPr lang="en-US" altLang="ja-JP" sz="1700" smtClean="0"/>
              <a:t>Component:</a:t>
            </a:r>
            <a:r>
              <a:rPr lang="ja-JP" altLang="en-US" sz="1700" smtClean="0"/>
              <a:t>　標準部品、価格が安く入手が容易</a:t>
            </a:r>
          </a:p>
          <a:p>
            <a:pPr eaLnBrk="1" hangingPunct="1">
              <a:lnSpc>
                <a:spcPct val="80000"/>
              </a:lnSpc>
            </a:pPr>
            <a:r>
              <a:rPr lang="en-US" altLang="ja-JP" sz="1700" smtClean="0"/>
              <a:t>Power 5, Origin2000, Cray XD-1,AP1000,NCUBE </a:t>
            </a:r>
            <a:r>
              <a:rPr lang="ja-JP" altLang="en-US" sz="1700" smtClean="0"/>
              <a:t>などもマシン名。</a:t>
            </a:r>
            <a:r>
              <a:rPr lang="en-US" altLang="ja-JP" sz="1700" smtClean="0"/>
              <a:t>The earth simulator</a:t>
            </a:r>
            <a:r>
              <a:rPr lang="ja-JP" altLang="en-US" sz="1700" smtClean="0"/>
              <a:t>は地球シミュレータ</a:t>
            </a:r>
            <a:r>
              <a:rPr lang="en-US" altLang="ja-JP" sz="1700" smtClean="0"/>
              <a:t>,IBM BlueGene/L</a:t>
            </a:r>
            <a:r>
              <a:rPr lang="ja-JP" altLang="en-US" sz="1700" smtClean="0"/>
              <a:t>は現在のところ最速</a:t>
            </a:r>
          </a:p>
          <a:p>
            <a:pPr eaLnBrk="1" hangingPunct="1">
              <a:lnSpc>
                <a:spcPct val="80000"/>
              </a:lnSpc>
            </a:pPr>
            <a:endParaRPr lang="ja-JP" altLang="en-US" sz="1700" smtClean="0"/>
          </a:p>
          <a:p>
            <a:pPr eaLnBrk="1" hangingPunct="1">
              <a:lnSpc>
                <a:spcPct val="80000"/>
              </a:lnSpc>
            </a:pPr>
            <a:endParaRPr lang="ja-JP" altLang="en-US" sz="1700" smtClean="0"/>
          </a:p>
          <a:p>
            <a:pPr eaLnBrk="1" hangingPunct="1">
              <a:lnSpc>
                <a:spcPct val="80000"/>
              </a:lnSpc>
            </a:pPr>
            <a:endParaRPr lang="ja-JP" altLang="en-US" sz="1700" smtClean="0"/>
          </a:p>
          <a:p>
            <a:pPr eaLnBrk="1" hangingPunct="1">
              <a:lnSpc>
                <a:spcPct val="80000"/>
              </a:lnSpc>
            </a:pPr>
            <a:endParaRPr lang="ja-JP" altLang="en-US" sz="1700" smtClean="0"/>
          </a:p>
          <a:p>
            <a:pPr eaLnBrk="1" hangingPunct="1">
              <a:lnSpc>
                <a:spcPct val="80000"/>
              </a:lnSpc>
            </a:pPr>
            <a:endParaRPr lang="en-US" altLang="ja-JP" sz="17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ja-JP" smtClean="0"/>
              <a:t>Terms(1)</a:t>
            </a:r>
          </a:p>
        </p:txBody>
      </p:sp>
      <p:sp>
        <p:nvSpPr>
          <p:cNvPr id="69635" name="Rectangle 3"/>
          <p:cNvSpPr>
            <a:spLocks noGrp="1" noChangeArrowheads="1"/>
          </p:cNvSpPr>
          <p:nvPr>
            <p:ph type="body" idx="1"/>
          </p:nvPr>
        </p:nvSpPr>
        <p:spPr>
          <a:xfrm>
            <a:off x="457200" y="981075"/>
            <a:ext cx="8229600" cy="4530725"/>
          </a:xfrm>
        </p:spPr>
        <p:txBody>
          <a:bodyPr/>
          <a:lstStyle/>
          <a:p>
            <a:pPr eaLnBrk="1" hangingPunct="1"/>
            <a:r>
              <a:rPr lang="en-US" altLang="ja-JP" smtClean="0"/>
              <a:t>Multiprocessors</a:t>
            </a:r>
            <a:r>
              <a:rPr lang="ja-JP" altLang="en-US" smtClean="0"/>
              <a:t>：</a:t>
            </a:r>
          </a:p>
          <a:p>
            <a:pPr lvl="1" eaLnBrk="1" hangingPunct="1"/>
            <a:r>
              <a:rPr lang="en-US" altLang="ja-JP" smtClean="0"/>
              <a:t>MIMD machines with shared memory</a:t>
            </a:r>
          </a:p>
          <a:p>
            <a:pPr lvl="1" eaLnBrk="1" hangingPunct="1"/>
            <a:r>
              <a:rPr lang="ja-JP" altLang="en-US" smtClean="0"/>
              <a:t>（</a:t>
            </a:r>
            <a:r>
              <a:rPr lang="en-US" altLang="ja-JP" smtClean="0"/>
              <a:t>Strict definition</a:t>
            </a:r>
            <a:r>
              <a:rPr lang="ja-JP" altLang="en-US" smtClean="0"/>
              <a:t>：ｂｙ　Ｅｎｓｌｏｗ　Ｊｒ．）</a:t>
            </a:r>
          </a:p>
          <a:p>
            <a:pPr lvl="2" eaLnBrk="1" hangingPunct="1"/>
            <a:r>
              <a:rPr lang="en-US" altLang="ja-JP" smtClean="0"/>
              <a:t>Shared memory</a:t>
            </a:r>
          </a:p>
          <a:p>
            <a:pPr lvl="2" eaLnBrk="1" hangingPunct="1"/>
            <a:r>
              <a:rPr lang="en-US" altLang="ja-JP" smtClean="0"/>
              <a:t>Shared I/O</a:t>
            </a:r>
          </a:p>
          <a:p>
            <a:pPr lvl="2" eaLnBrk="1" hangingPunct="1"/>
            <a:r>
              <a:rPr lang="en-US" altLang="ja-JP" smtClean="0"/>
              <a:t>Distributed OS</a:t>
            </a:r>
          </a:p>
          <a:p>
            <a:pPr lvl="2" eaLnBrk="1" hangingPunct="1"/>
            <a:r>
              <a:rPr lang="en-US" altLang="ja-JP" smtClean="0"/>
              <a:t>Homogeneous</a:t>
            </a:r>
          </a:p>
          <a:p>
            <a:pPr lvl="1" eaLnBrk="1" hangingPunct="1"/>
            <a:r>
              <a:rPr lang="en-US" altLang="ja-JP" smtClean="0"/>
              <a:t>Extended definition: All parallel machines</a:t>
            </a:r>
            <a:r>
              <a:rPr lang="ja-JP" altLang="en-US" smtClean="0"/>
              <a:t>（</a:t>
            </a:r>
            <a:r>
              <a:rPr lang="en-US" altLang="ja-JP" smtClean="0"/>
              <a:t>Wrong usage</a:t>
            </a:r>
            <a:r>
              <a:rPr lang="ja-JP" altLang="en-US" smtClean="0"/>
              <a:t>）</a:t>
            </a:r>
            <a:endParaRPr lang="en-US" altLang="ja-JP" smtClean="0"/>
          </a:p>
          <a:p>
            <a:pPr eaLnBrk="1" hangingPunct="1"/>
            <a:r>
              <a:rPr lang="en-US" altLang="ja-JP" smtClean="0"/>
              <a:t>Multicomputer</a:t>
            </a:r>
          </a:p>
          <a:p>
            <a:pPr lvl="1" eaLnBrk="1" hangingPunct="1"/>
            <a:r>
              <a:rPr lang="ja-JP" altLang="en-US" smtClean="0"/>
              <a:t>ＭＩＭＤ </a:t>
            </a:r>
            <a:r>
              <a:rPr lang="en-US" altLang="ja-JP" smtClean="0"/>
              <a:t>machines without shared memory, that is </a:t>
            </a:r>
            <a:r>
              <a:rPr lang="ja-JP" altLang="en-US" smtClean="0"/>
              <a:t>ＮＯＲＡ／ＮＯＲＭＡ</a:t>
            </a:r>
          </a:p>
          <a:p>
            <a:pPr lvl="1" eaLnBrk="1" hangingPunct="1"/>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ja-JP" smtClean="0"/>
              <a:t>glossary 1</a:t>
            </a:r>
          </a:p>
        </p:txBody>
      </p:sp>
      <p:sp>
        <p:nvSpPr>
          <p:cNvPr id="10243" name="Rectangle 3"/>
          <p:cNvSpPr>
            <a:spLocks noGrp="1" noChangeArrowheads="1"/>
          </p:cNvSpPr>
          <p:nvPr>
            <p:ph type="body" idx="1"/>
          </p:nvPr>
        </p:nvSpPr>
        <p:spPr>
          <a:xfrm>
            <a:off x="457200" y="1196975"/>
            <a:ext cx="8229600" cy="4933950"/>
          </a:xfrm>
        </p:spPr>
        <p:txBody>
          <a:bodyPr/>
          <a:lstStyle/>
          <a:p>
            <a:pPr eaLnBrk="1" hangingPunct="1">
              <a:lnSpc>
                <a:spcPct val="80000"/>
              </a:lnSpc>
            </a:pPr>
            <a:r>
              <a:rPr lang="ja-JP" altLang="en-US" sz="2600" dirty="0" smtClean="0"/>
              <a:t>英語の単語がさっぱりわからんとのことなので用語集を付けることにする。</a:t>
            </a:r>
          </a:p>
          <a:p>
            <a:pPr eaLnBrk="1" hangingPunct="1">
              <a:lnSpc>
                <a:spcPct val="80000"/>
              </a:lnSpc>
            </a:pPr>
            <a:r>
              <a:rPr lang="ja-JP" altLang="en-US" sz="2600" dirty="0" smtClean="0"/>
              <a:t>この</a:t>
            </a:r>
            <a:r>
              <a:rPr lang="en-US" altLang="ja-JP" sz="2600" dirty="0" smtClean="0"/>
              <a:t>glossary</a:t>
            </a:r>
            <a:r>
              <a:rPr lang="ja-JP" altLang="en-US" sz="2600" dirty="0" smtClean="0"/>
              <a:t>は、コンピュータ分野に限り有効である。英語一般の使い方とかなり異なる場合がある。</a:t>
            </a:r>
          </a:p>
          <a:p>
            <a:pPr eaLnBrk="1" hangingPunct="1">
              <a:lnSpc>
                <a:spcPct val="80000"/>
              </a:lnSpc>
            </a:pPr>
            <a:r>
              <a:rPr lang="en-US" altLang="ja-JP" sz="2600" dirty="0" smtClean="0"/>
              <a:t>Parallel: </a:t>
            </a:r>
            <a:r>
              <a:rPr lang="ja-JP" altLang="en-US" sz="2600" dirty="0" smtClean="0"/>
              <a:t>並列の　本当に同時に動かすことを意味する。並列に動いているように見えることを含める場合を</a:t>
            </a:r>
            <a:r>
              <a:rPr lang="en-US" altLang="ja-JP" sz="2600" dirty="0" smtClean="0"/>
              <a:t>concurrent(</a:t>
            </a:r>
            <a:r>
              <a:rPr lang="ja-JP" altLang="en-US" sz="2600" dirty="0" smtClean="0"/>
              <a:t>並行）と呼び区別する。概念的には</a:t>
            </a:r>
            <a:r>
              <a:rPr lang="en-US" altLang="ja-JP" sz="2600" dirty="0" smtClean="0"/>
              <a:t>concurrent &gt; parallel</a:t>
            </a:r>
            <a:r>
              <a:rPr lang="ja-JP" altLang="en-US" sz="2600" dirty="0" smtClean="0"/>
              <a:t>である。</a:t>
            </a:r>
          </a:p>
          <a:p>
            <a:pPr eaLnBrk="1" hangingPunct="1">
              <a:lnSpc>
                <a:spcPct val="80000"/>
              </a:lnSpc>
            </a:pPr>
            <a:r>
              <a:rPr lang="en-US" altLang="ja-JP" sz="2600" dirty="0" smtClean="0"/>
              <a:t>Exercise: </a:t>
            </a:r>
            <a:r>
              <a:rPr lang="ja-JP" altLang="en-US" sz="2600" dirty="0" smtClean="0"/>
              <a:t>ここでは授業の最後にやる簡単な演習を指す</a:t>
            </a:r>
          </a:p>
          <a:p>
            <a:pPr eaLnBrk="1" hangingPunct="1">
              <a:lnSpc>
                <a:spcPct val="80000"/>
              </a:lnSpc>
            </a:pPr>
            <a:r>
              <a:rPr lang="en-US" altLang="ja-JP" sz="2600" dirty="0" smtClean="0"/>
              <a:t>GPU: </a:t>
            </a:r>
            <a:r>
              <a:rPr lang="de-DE" altLang="ja-JP" sz="2600" dirty="0" smtClean="0"/>
              <a:t>Graphic ProcessingUnit</a:t>
            </a:r>
            <a:r>
              <a:rPr lang="ja-JP" altLang="de-DE" sz="2600" dirty="0" smtClean="0"/>
              <a:t>　</a:t>
            </a:r>
            <a:r>
              <a:rPr lang="de-DE" altLang="ja-JP" sz="2600" dirty="0" smtClean="0"/>
              <a:t>Cell Broadband Engine</a:t>
            </a:r>
            <a:r>
              <a:rPr lang="ja-JP" altLang="de-DE" sz="2600" dirty="0" smtClean="0"/>
              <a:t>を使って来たが、</a:t>
            </a:r>
            <a:r>
              <a:rPr lang="en-US" altLang="ja-JP" sz="2600" dirty="0" smtClean="0"/>
              <a:t>2012</a:t>
            </a:r>
            <a:r>
              <a:rPr lang="ja-JP" altLang="en-US" sz="2600" dirty="0" smtClean="0"/>
              <a:t>年</a:t>
            </a:r>
            <a:r>
              <a:rPr lang="ja-JP" altLang="de-DE" sz="2600" dirty="0" smtClean="0"/>
              <a:t>から</a:t>
            </a:r>
            <a:r>
              <a:rPr lang="de-DE" altLang="ja-JP" sz="2600" dirty="0" smtClean="0"/>
              <a:t>GPU</a:t>
            </a:r>
            <a:r>
              <a:rPr lang="ja-JP" altLang="de-DE" sz="2600" dirty="0" smtClean="0"/>
              <a:t>を導入した。今年は新型でより高速の</a:t>
            </a:r>
            <a:r>
              <a:rPr lang="ja-JP" altLang="de-DE" sz="2600" dirty="0" err="1" smtClean="0"/>
              <a:t>を</a:t>
            </a:r>
            <a:r>
              <a:rPr lang="ja-JP" altLang="de-DE" sz="2600" dirty="0" smtClean="0"/>
              <a:t>使う予定</a:t>
            </a:r>
            <a:endParaRPr lang="ja-JP" altLang="en-US" sz="2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p:txBody>
          <a:bodyPr/>
          <a:lstStyle/>
          <a:p>
            <a:pPr eaLnBrk="1" hangingPunct="1"/>
            <a:r>
              <a:rPr lang="en-US" altLang="ja-JP" smtClean="0"/>
              <a:t>Term(2)</a:t>
            </a:r>
            <a:endParaRPr lang="ja-JP" altLang="en-US" smtClean="0"/>
          </a:p>
        </p:txBody>
      </p:sp>
      <p:sp>
        <p:nvSpPr>
          <p:cNvPr id="70659" name="コンテンツ プレースホルダー 2"/>
          <p:cNvSpPr>
            <a:spLocks noGrp="1"/>
          </p:cNvSpPr>
          <p:nvPr>
            <p:ph idx="1"/>
          </p:nvPr>
        </p:nvSpPr>
        <p:spPr/>
        <p:txBody>
          <a:bodyPr/>
          <a:lstStyle/>
          <a:p>
            <a:pPr eaLnBrk="1" hangingPunct="1"/>
            <a:r>
              <a:rPr lang="en-US" altLang="ja-JP" smtClean="0"/>
              <a:t>Multicore</a:t>
            </a:r>
          </a:p>
          <a:p>
            <a:pPr lvl="1" eaLnBrk="1" hangingPunct="1"/>
            <a:r>
              <a:rPr lang="en-US" altLang="ja-JP" smtClean="0"/>
              <a:t>On-chip multiprocessor.</a:t>
            </a:r>
          </a:p>
          <a:p>
            <a:pPr lvl="1" eaLnBrk="1" hangingPunct="1"/>
            <a:r>
              <a:rPr lang="en-US" altLang="ja-JP" smtClean="0"/>
              <a:t>Mostly UMA.</a:t>
            </a:r>
          </a:p>
          <a:p>
            <a:pPr lvl="1" eaLnBrk="1" hangingPunct="1"/>
            <a:r>
              <a:rPr lang="en-US" altLang="ja-JP" smtClean="0"/>
              <a:t>Symmetric Multi-Processor SMP</a:t>
            </a:r>
          </a:p>
          <a:p>
            <a:pPr lvl="2" eaLnBrk="1" hangingPunct="1"/>
            <a:r>
              <a:rPr lang="en-US" altLang="ja-JP" smtClean="0"/>
              <a:t>Historically, SMP is used for multi-chip multiprocessor</a:t>
            </a:r>
          </a:p>
          <a:p>
            <a:pPr eaLnBrk="1" hangingPunct="1"/>
            <a:r>
              <a:rPr lang="en-US" altLang="ja-JP" smtClean="0"/>
              <a:t>Manycore</a:t>
            </a:r>
          </a:p>
          <a:p>
            <a:pPr lvl="1" eaLnBrk="1" hangingPunct="1"/>
            <a:r>
              <a:rPr lang="en-US" altLang="ja-JP" smtClean="0"/>
              <a:t>On-chip multiprocessor with a lot of cores</a:t>
            </a:r>
          </a:p>
          <a:p>
            <a:pPr lvl="1" eaLnBrk="1" hangingPunct="1"/>
            <a:r>
              <a:rPr lang="en-US" altLang="ja-JP" smtClean="0"/>
              <a:t>GPUs are also referred as “Manycore”.</a:t>
            </a:r>
            <a:endParaRPr lang="ja-JP"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1133475" y="2078038"/>
            <a:ext cx="1841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Stored </a:t>
            </a:r>
          </a:p>
          <a:p>
            <a:pPr eaLnBrk="1" hangingPunct="1"/>
            <a:r>
              <a:rPr lang="en-US" altLang="ja-JP" sz="2400">
                <a:latin typeface="Times New Roman" panose="02020603050405020304" pitchFamily="18" charset="0"/>
              </a:rPr>
              <a:t>programming</a:t>
            </a:r>
          </a:p>
          <a:p>
            <a:pPr eaLnBrk="1" hangingPunct="1"/>
            <a:r>
              <a:rPr lang="en-US" altLang="ja-JP" sz="2400">
                <a:latin typeface="Times New Roman" panose="02020603050405020304" pitchFamily="18" charset="0"/>
              </a:rPr>
              <a:t>based</a:t>
            </a:r>
          </a:p>
        </p:txBody>
      </p:sp>
      <p:sp>
        <p:nvSpPr>
          <p:cNvPr id="71683" name="Text Box 5"/>
          <p:cNvSpPr txBox="1">
            <a:spLocks noChangeArrowheads="1"/>
          </p:cNvSpPr>
          <p:nvPr/>
        </p:nvSpPr>
        <p:spPr bwMode="auto">
          <a:xfrm>
            <a:off x="1514475" y="5583238"/>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Others</a:t>
            </a:r>
          </a:p>
        </p:txBody>
      </p:sp>
      <p:sp>
        <p:nvSpPr>
          <p:cNvPr id="71684" name="Text Box 6"/>
          <p:cNvSpPr txBox="1">
            <a:spLocks noChangeArrowheads="1"/>
          </p:cNvSpPr>
          <p:nvPr/>
        </p:nvSpPr>
        <p:spPr bwMode="auto">
          <a:xfrm>
            <a:off x="3479800" y="935038"/>
            <a:ext cx="1011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ＳＩＭＤ</a:t>
            </a:r>
          </a:p>
        </p:txBody>
      </p:sp>
      <p:sp>
        <p:nvSpPr>
          <p:cNvPr id="71685" name="Text Box 7"/>
          <p:cNvSpPr txBox="1">
            <a:spLocks noChangeArrowheads="1"/>
          </p:cNvSpPr>
          <p:nvPr/>
        </p:nvSpPr>
        <p:spPr bwMode="auto">
          <a:xfrm>
            <a:off x="4486275" y="741363"/>
            <a:ext cx="195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Ｆｉｎｅ　ｇｒａｉｎ　</a:t>
            </a:r>
          </a:p>
        </p:txBody>
      </p:sp>
      <p:sp>
        <p:nvSpPr>
          <p:cNvPr id="71686" name="Text Box 9"/>
          <p:cNvSpPr txBox="1">
            <a:spLocks noChangeArrowheads="1"/>
          </p:cNvSpPr>
          <p:nvPr/>
        </p:nvSpPr>
        <p:spPr bwMode="auto">
          <a:xfrm>
            <a:off x="4491038" y="1198563"/>
            <a:ext cx="237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Ｃｏａｒｓｅ　ｇｒａｉｎ　</a:t>
            </a:r>
          </a:p>
        </p:txBody>
      </p:sp>
      <p:sp>
        <p:nvSpPr>
          <p:cNvPr id="71687" name="Text Box 10"/>
          <p:cNvSpPr txBox="1">
            <a:spLocks noChangeArrowheads="1"/>
          </p:cNvSpPr>
          <p:nvPr/>
        </p:nvSpPr>
        <p:spPr bwMode="auto">
          <a:xfrm>
            <a:off x="3419475" y="3200400"/>
            <a:ext cx="106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ＭＩＭＤ</a:t>
            </a:r>
          </a:p>
        </p:txBody>
      </p:sp>
      <p:sp>
        <p:nvSpPr>
          <p:cNvPr id="71688" name="Text Box 11"/>
          <p:cNvSpPr txBox="1">
            <a:spLocks noChangeArrowheads="1"/>
          </p:cNvSpPr>
          <p:nvPr/>
        </p:nvSpPr>
        <p:spPr bwMode="auto">
          <a:xfrm>
            <a:off x="4851400" y="2098675"/>
            <a:ext cx="3128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Bus connected UMA</a:t>
            </a:r>
          </a:p>
          <a:p>
            <a:pPr eaLnBrk="1" hangingPunct="1"/>
            <a:r>
              <a:rPr lang="en-US" altLang="ja-JP" sz="2400">
                <a:latin typeface="Times New Roman" panose="02020603050405020304" pitchFamily="18" charset="0"/>
              </a:rPr>
              <a:t>Switch connected UMA</a:t>
            </a:r>
          </a:p>
        </p:txBody>
      </p:sp>
      <p:sp>
        <p:nvSpPr>
          <p:cNvPr id="71689" name="Text Box 12"/>
          <p:cNvSpPr txBox="1">
            <a:spLocks noChangeArrowheads="1"/>
          </p:cNvSpPr>
          <p:nvPr/>
        </p:nvSpPr>
        <p:spPr bwMode="auto">
          <a:xfrm>
            <a:off x="4791075" y="3276600"/>
            <a:ext cx="115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ＮＵＭＡ</a:t>
            </a:r>
          </a:p>
        </p:txBody>
      </p:sp>
      <p:sp>
        <p:nvSpPr>
          <p:cNvPr id="71690" name="Text Box 13"/>
          <p:cNvSpPr txBox="1">
            <a:spLocks noChangeArrowheads="1"/>
          </p:cNvSpPr>
          <p:nvPr/>
        </p:nvSpPr>
        <p:spPr bwMode="auto">
          <a:xfrm>
            <a:off x="5994400" y="2916238"/>
            <a:ext cx="23796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Ｓｉｍｐｌｅ　ＮＵＭＡ</a:t>
            </a:r>
          </a:p>
          <a:p>
            <a:pPr eaLnBrk="1" hangingPunct="1"/>
            <a:r>
              <a:rPr lang="ja-JP" altLang="en-US" sz="2400">
                <a:latin typeface="Times New Roman" panose="02020603050405020304" pitchFamily="18" charset="0"/>
              </a:rPr>
              <a:t>ＣＣ－ＮＵＭＡ</a:t>
            </a:r>
          </a:p>
          <a:p>
            <a:pPr eaLnBrk="1" hangingPunct="1"/>
            <a:r>
              <a:rPr lang="ja-JP" altLang="en-US" sz="2400">
                <a:latin typeface="Times New Roman" panose="02020603050405020304" pitchFamily="18" charset="0"/>
              </a:rPr>
              <a:t>ＣＯＭＡ</a:t>
            </a:r>
          </a:p>
        </p:txBody>
      </p:sp>
      <p:sp>
        <p:nvSpPr>
          <p:cNvPr id="71691" name="Text Box 14"/>
          <p:cNvSpPr txBox="1">
            <a:spLocks noChangeArrowheads="1"/>
          </p:cNvSpPr>
          <p:nvPr/>
        </p:nvSpPr>
        <p:spPr bwMode="auto">
          <a:xfrm>
            <a:off x="4867275" y="42672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Times New Roman" panose="02020603050405020304" pitchFamily="18" charset="0"/>
              </a:rPr>
              <a:t>ＮＯＲＡ</a:t>
            </a:r>
          </a:p>
        </p:txBody>
      </p:sp>
      <p:sp>
        <p:nvSpPr>
          <p:cNvPr id="71692" name="Text Box 15"/>
          <p:cNvSpPr txBox="1">
            <a:spLocks noChangeArrowheads="1"/>
          </p:cNvSpPr>
          <p:nvPr/>
        </p:nvSpPr>
        <p:spPr bwMode="auto">
          <a:xfrm>
            <a:off x="2657475" y="5126038"/>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latin typeface="Times New Roman" panose="02020603050405020304" pitchFamily="18" charset="0"/>
              </a:rPr>
              <a:t>Systolic architecture</a:t>
            </a:r>
          </a:p>
          <a:p>
            <a:pPr eaLnBrk="1" hangingPunct="1"/>
            <a:r>
              <a:rPr lang="en-US" altLang="ja-JP" sz="2400">
                <a:latin typeface="Times New Roman" panose="02020603050405020304" pitchFamily="18" charset="0"/>
              </a:rPr>
              <a:t>Data flow architecture</a:t>
            </a:r>
          </a:p>
          <a:p>
            <a:pPr eaLnBrk="1" hangingPunct="1"/>
            <a:r>
              <a:rPr lang="en-US" altLang="ja-JP" sz="2400">
                <a:latin typeface="Times New Roman" panose="02020603050405020304" pitchFamily="18" charset="0"/>
              </a:rPr>
              <a:t>Mixed control</a:t>
            </a:r>
          </a:p>
          <a:p>
            <a:pPr eaLnBrk="1" hangingPunct="1"/>
            <a:r>
              <a:rPr lang="en-US" altLang="ja-JP" sz="2400">
                <a:latin typeface="Times New Roman" panose="02020603050405020304" pitchFamily="18" charset="0"/>
              </a:rPr>
              <a:t>Demand driven architecture</a:t>
            </a:r>
          </a:p>
        </p:txBody>
      </p:sp>
      <p:sp>
        <p:nvSpPr>
          <p:cNvPr id="71693" name="Rectangle 16"/>
          <p:cNvSpPr>
            <a:spLocks noChangeArrowheads="1"/>
          </p:cNvSpPr>
          <p:nvPr/>
        </p:nvSpPr>
        <p:spPr bwMode="auto">
          <a:xfrm>
            <a:off x="4638675" y="2057400"/>
            <a:ext cx="3733800" cy="213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4" name="Text Box 17"/>
          <p:cNvSpPr txBox="1">
            <a:spLocks noChangeArrowheads="1"/>
          </p:cNvSpPr>
          <p:nvPr/>
        </p:nvSpPr>
        <p:spPr bwMode="auto">
          <a:xfrm>
            <a:off x="6391275" y="1697038"/>
            <a:ext cx="214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FF0000"/>
                </a:solidFill>
                <a:latin typeface="Times New Roman" panose="02020603050405020304" pitchFamily="18" charset="0"/>
              </a:rPr>
              <a:t>Multiprocessors</a:t>
            </a:r>
            <a:endParaRPr lang="en-US" altLang="ja-JP" sz="2400">
              <a:latin typeface="Times New Roman" panose="02020603050405020304" pitchFamily="18" charset="0"/>
            </a:endParaRPr>
          </a:p>
        </p:txBody>
      </p:sp>
      <p:sp>
        <p:nvSpPr>
          <p:cNvPr id="71695" name="Text Box 18"/>
          <p:cNvSpPr txBox="1">
            <a:spLocks noChangeArrowheads="1"/>
          </p:cNvSpPr>
          <p:nvPr/>
        </p:nvSpPr>
        <p:spPr bwMode="auto">
          <a:xfrm>
            <a:off x="5934075" y="4364038"/>
            <a:ext cx="212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6666FF"/>
                </a:solidFill>
                <a:latin typeface="Times New Roman" panose="02020603050405020304" pitchFamily="18" charset="0"/>
              </a:rPr>
              <a:t>Multicomputers</a:t>
            </a:r>
          </a:p>
        </p:txBody>
      </p:sp>
      <p:sp>
        <p:nvSpPr>
          <p:cNvPr id="71696" name="Rectangle 19"/>
          <p:cNvSpPr>
            <a:spLocks noChangeArrowheads="1"/>
          </p:cNvSpPr>
          <p:nvPr/>
        </p:nvSpPr>
        <p:spPr bwMode="auto">
          <a:xfrm>
            <a:off x="3267075" y="1676400"/>
            <a:ext cx="5486400"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7" name="Rectangle 20"/>
          <p:cNvSpPr>
            <a:spLocks noChangeArrowheads="1"/>
          </p:cNvSpPr>
          <p:nvPr/>
        </p:nvSpPr>
        <p:spPr bwMode="auto">
          <a:xfrm>
            <a:off x="3267075" y="838200"/>
            <a:ext cx="3505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8" name="Rectangle 22"/>
          <p:cNvSpPr>
            <a:spLocks noChangeArrowheads="1"/>
          </p:cNvSpPr>
          <p:nvPr/>
        </p:nvSpPr>
        <p:spPr bwMode="auto">
          <a:xfrm>
            <a:off x="1057275" y="5181600"/>
            <a:ext cx="5243513"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699" name="Rectangle 23"/>
          <p:cNvSpPr>
            <a:spLocks noChangeArrowheads="1"/>
          </p:cNvSpPr>
          <p:nvPr/>
        </p:nvSpPr>
        <p:spPr bwMode="auto">
          <a:xfrm>
            <a:off x="1057275" y="762000"/>
            <a:ext cx="77724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0" name="Rectangle 24"/>
          <p:cNvSpPr>
            <a:spLocks noChangeArrowheads="1"/>
          </p:cNvSpPr>
          <p:nvPr/>
        </p:nvSpPr>
        <p:spPr bwMode="auto">
          <a:xfrm>
            <a:off x="4572000" y="4292600"/>
            <a:ext cx="3960813" cy="649288"/>
          </a:xfrm>
          <a:prstGeom prst="rect">
            <a:avLst/>
          </a:prstGeom>
          <a:noFill/>
          <a:ln w="9525">
            <a:solidFill>
              <a:srgbClr val="66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1" name="Rectangle 25"/>
          <p:cNvSpPr>
            <a:spLocks noChangeArrowheads="1"/>
          </p:cNvSpPr>
          <p:nvPr/>
        </p:nvSpPr>
        <p:spPr bwMode="auto">
          <a:xfrm>
            <a:off x="2700338" y="5157788"/>
            <a:ext cx="3527425" cy="719137"/>
          </a:xfrm>
          <a:prstGeom prst="rect">
            <a:avLst/>
          </a:prstGeom>
          <a:noFill/>
          <a:ln w="9525">
            <a:solidFill>
              <a:srgbClr val="FF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02" name="Text Box 26"/>
          <p:cNvSpPr txBox="1">
            <a:spLocks noChangeArrowheads="1"/>
          </p:cNvSpPr>
          <p:nvPr/>
        </p:nvSpPr>
        <p:spPr bwMode="auto">
          <a:xfrm>
            <a:off x="519113" y="280988"/>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Classification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ja-JP" smtClean="0"/>
              <a:t>Exercise 1</a:t>
            </a:r>
          </a:p>
        </p:txBody>
      </p:sp>
      <p:sp>
        <p:nvSpPr>
          <p:cNvPr id="72707" name="Rectangle 3"/>
          <p:cNvSpPr>
            <a:spLocks noGrp="1" noChangeArrowheads="1"/>
          </p:cNvSpPr>
          <p:nvPr>
            <p:ph type="body" idx="1"/>
          </p:nvPr>
        </p:nvSpPr>
        <p:spPr>
          <a:xfrm>
            <a:off x="457200" y="980728"/>
            <a:ext cx="8229600" cy="4530725"/>
          </a:xfrm>
        </p:spPr>
        <p:txBody>
          <a:bodyPr/>
          <a:lstStyle/>
          <a:p>
            <a:pPr eaLnBrk="1" hangingPunct="1"/>
            <a:r>
              <a:rPr lang="en-US" altLang="ja-JP" dirty="0" err="1" smtClean="0"/>
              <a:t>Pezy’s</a:t>
            </a:r>
            <a:r>
              <a:rPr lang="en-US" altLang="ja-JP" dirty="0" smtClean="0"/>
              <a:t> supercomputer</a:t>
            </a:r>
            <a:r>
              <a:rPr lang="en-US" altLang="ja-JP" dirty="0" smtClean="0"/>
              <a:t> </a:t>
            </a:r>
            <a:r>
              <a:rPr lang="en-US" altLang="ja-JP" dirty="0" err="1" smtClean="0"/>
              <a:t>Gyoukou</a:t>
            </a:r>
            <a:r>
              <a:rPr lang="en-US" altLang="ja-JP" dirty="0" smtClean="0"/>
              <a:t> </a:t>
            </a:r>
            <a:r>
              <a:rPr lang="en-US" altLang="ja-JP" dirty="0" smtClean="0"/>
              <a:t>got the </a:t>
            </a:r>
            <a:r>
              <a:rPr lang="en-US" altLang="ja-JP" dirty="0" smtClean="0"/>
              <a:t>4th place </a:t>
            </a:r>
            <a:r>
              <a:rPr lang="en-US" altLang="ja-JP" dirty="0" smtClean="0"/>
              <a:t>at </a:t>
            </a:r>
            <a:r>
              <a:rPr lang="en-US" altLang="ja-JP" dirty="0" err="1" smtClean="0"/>
              <a:t>TOP</a:t>
            </a:r>
            <a:r>
              <a:rPr lang="en-US" altLang="ja-JP" dirty="0" err="1" smtClean="0"/>
              <a:t>500</a:t>
            </a:r>
            <a:r>
              <a:rPr lang="en-US" altLang="ja-JP" dirty="0" smtClean="0"/>
              <a:t> </a:t>
            </a:r>
            <a:r>
              <a:rPr lang="en-US" altLang="ja-JP" dirty="0" smtClean="0"/>
              <a:t>in </a:t>
            </a:r>
            <a:r>
              <a:rPr lang="en-US" altLang="ja-JP" dirty="0" smtClean="0"/>
              <a:t>2017 </a:t>
            </a:r>
            <a:r>
              <a:rPr lang="en-US" altLang="ja-JP" dirty="0" smtClean="0"/>
              <a:t>N</a:t>
            </a:r>
            <a:r>
              <a:rPr lang="en-US" altLang="ja-JP" dirty="0" smtClean="0"/>
              <a:t>ovember</a:t>
            </a:r>
            <a:r>
              <a:rPr lang="en-US" altLang="ja-JP" dirty="0" smtClean="0"/>
              <a:t>. </a:t>
            </a:r>
            <a:endParaRPr lang="en-US" altLang="ja-JP" dirty="0" smtClean="0"/>
          </a:p>
          <a:p>
            <a:pPr eaLnBrk="1" hangingPunct="1"/>
            <a:r>
              <a:rPr lang="en-US" altLang="ja-JP" dirty="0" smtClean="0"/>
              <a:t>But, the president of </a:t>
            </a:r>
            <a:r>
              <a:rPr lang="en-US" altLang="ja-JP" dirty="0" err="1" smtClean="0"/>
              <a:t>Pezy</a:t>
            </a:r>
            <a:r>
              <a:rPr lang="en-US" altLang="ja-JP" dirty="0" smtClean="0"/>
              <a:t> was arrested for crime of fraud later.</a:t>
            </a:r>
            <a:endParaRPr lang="en-US" altLang="ja-JP" dirty="0" smtClean="0"/>
          </a:p>
          <a:p>
            <a:pPr eaLnBrk="1" hangingPunct="1"/>
            <a:r>
              <a:rPr lang="en-US" altLang="ja-JP" dirty="0" smtClean="0"/>
              <a:t>It uses </a:t>
            </a:r>
            <a:r>
              <a:rPr lang="en-US" altLang="ja-JP" dirty="0" err="1" smtClean="0"/>
              <a:t>Pezy</a:t>
            </a:r>
            <a:r>
              <a:rPr lang="en-US" altLang="ja-JP" dirty="0" smtClean="0"/>
              <a:t> </a:t>
            </a:r>
            <a:r>
              <a:rPr lang="en-US" altLang="ja-JP" dirty="0" err="1" smtClean="0"/>
              <a:t>SC2</a:t>
            </a:r>
            <a:r>
              <a:rPr lang="en-US" altLang="ja-JP" dirty="0" smtClean="0"/>
              <a:t> </a:t>
            </a:r>
            <a:r>
              <a:rPr lang="en-US" altLang="ja-JP" dirty="0" smtClean="0"/>
              <a:t>as an accelerator.</a:t>
            </a:r>
          </a:p>
          <a:p>
            <a:pPr eaLnBrk="1" hangingPunct="1"/>
            <a:r>
              <a:rPr lang="en-US" altLang="ja-JP" dirty="0" smtClean="0"/>
              <a:t>Which type is </a:t>
            </a:r>
            <a:r>
              <a:rPr lang="en-US" altLang="ja-JP" dirty="0" err="1" smtClean="0"/>
              <a:t>Pezy</a:t>
            </a:r>
            <a:r>
              <a:rPr lang="en-US" altLang="ja-JP" dirty="0" smtClean="0"/>
              <a:t> </a:t>
            </a:r>
            <a:r>
              <a:rPr lang="en-US" altLang="ja-JP" dirty="0" err="1" smtClean="0"/>
              <a:t>SC2</a:t>
            </a:r>
            <a:r>
              <a:rPr lang="en-US" altLang="ja-JP" dirty="0" smtClean="0"/>
              <a:t> </a:t>
            </a:r>
            <a:r>
              <a:rPr lang="en-US" altLang="ja-JP" dirty="0" smtClean="0"/>
              <a:t>classified into </a:t>
            </a:r>
            <a:r>
              <a:rPr lang="en-US" altLang="ja-JP" dirty="0" smtClean="0"/>
              <a:t>?</a:t>
            </a:r>
            <a:endParaRPr lang="en-US" altLang="ja-JP" dirty="0" smtClean="0"/>
          </a:p>
          <a:p>
            <a:pPr eaLnBrk="1" hangingPunct="1"/>
            <a:r>
              <a:rPr lang="en-US" altLang="ja-JP" dirty="0" smtClean="0"/>
              <a:t>If you take this class, send the answer with your name and student number to </a:t>
            </a:r>
            <a:r>
              <a:rPr lang="en-US" altLang="ja-JP" dirty="0" smtClean="0">
                <a:hlinkClick r:id="rId2"/>
              </a:rPr>
              <a:t>hunga@am.ics.keio.ac.jp</a:t>
            </a:r>
            <a:endParaRPr lang="en-US" altLang="ja-JP" dirty="0" smtClean="0"/>
          </a:p>
          <a:p>
            <a:pPr eaLnBrk="1" hangingPunct="1"/>
            <a:r>
              <a:rPr lang="en-US" altLang="ja-JP" dirty="0" smtClean="0"/>
              <a:t>You can use either Japanese or English.</a:t>
            </a:r>
          </a:p>
          <a:p>
            <a:pPr eaLnBrk="1" hangingPunct="1">
              <a:buFont typeface="Wingdings" panose="05000000000000000000" pitchFamily="2" charset="2"/>
              <a:buNone/>
            </a:pPr>
            <a:endParaRPr lang="en-US" altLang="ja-JP" dirty="0" smtClean="0">
              <a:solidFill>
                <a:srgbClr val="FF66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600" y="1412875"/>
            <a:ext cx="8534400" cy="990600"/>
          </a:xfrm>
        </p:spPr>
        <p:txBody>
          <a:bodyPr/>
          <a:lstStyle/>
          <a:p>
            <a:pPr eaLnBrk="1" hangingPunct="1"/>
            <a:r>
              <a:rPr lang="en-US" altLang="ja-JP" sz="4000" smtClean="0">
                <a:solidFill>
                  <a:srgbClr val="6666FF"/>
                </a:solidFill>
              </a:rPr>
              <a:t>Computer</a:t>
            </a:r>
            <a:r>
              <a:rPr lang="ja-JP" altLang="en-US" sz="4000" smtClean="0">
                <a:solidFill>
                  <a:srgbClr val="6666FF"/>
                </a:solidFill>
              </a:rPr>
              <a:t>　</a:t>
            </a:r>
            <a:r>
              <a:rPr lang="en-US" altLang="ja-JP" sz="4000" smtClean="0">
                <a:solidFill>
                  <a:srgbClr val="6666FF"/>
                </a:solidFill>
              </a:rPr>
              <a:t>Architecture</a:t>
            </a:r>
            <a:r>
              <a:rPr lang="ja-JP" altLang="en-US" sz="4000" smtClean="0">
                <a:solidFill>
                  <a:srgbClr val="6666FF"/>
                </a:solidFill>
              </a:rPr>
              <a:t>　</a:t>
            </a:r>
            <a:r>
              <a:rPr lang="en-US" altLang="ja-JP" sz="4000" smtClean="0">
                <a:solidFill>
                  <a:srgbClr val="6666FF"/>
                </a:solidFill>
              </a:rPr>
              <a:t>1</a:t>
            </a:r>
            <a:r>
              <a:rPr lang="en-US" altLang="ja-JP" smtClean="0">
                <a:solidFill>
                  <a:srgbClr val="6666FF"/>
                </a:solidFill>
              </a:rPr>
              <a:t/>
            </a:r>
            <a:br>
              <a:rPr lang="en-US" altLang="ja-JP" smtClean="0">
                <a:solidFill>
                  <a:srgbClr val="6666FF"/>
                </a:solidFill>
              </a:rPr>
            </a:br>
            <a:r>
              <a:rPr lang="en-US" altLang="ja-JP" smtClean="0"/>
              <a:t>Introduction to Parallel Architectures</a:t>
            </a:r>
          </a:p>
        </p:txBody>
      </p:sp>
      <p:sp>
        <p:nvSpPr>
          <p:cNvPr id="11267" name="Rectangle 3"/>
          <p:cNvSpPr>
            <a:spLocks noGrp="1" noChangeArrowheads="1"/>
          </p:cNvSpPr>
          <p:nvPr>
            <p:ph type="subTitle" idx="1"/>
          </p:nvPr>
        </p:nvSpPr>
        <p:spPr/>
        <p:txBody>
          <a:bodyPr/>
          <a:lstStyle/>
          <a:p>
            <a:pPr eaLnBrk="1" hangingPunct="1"/>
            <a:r>
              <a:rPr lang="en-US" altLang="ja-JP" smtClean="0"/>
              <a:t>Keio University</a:t>
            </a:r>
          </a:p>
          <a:p>
            <a:pPr eaLnBrk="1" hangingPunct="1"/>
            <a:r>
              <a:rPr lang="en-US" altLang="ja-JP" smtClean="0"/>
              <a:t>AMANO, Hideharu</a:t>
            </a:r>
          </a:p>
          <a:p>
            <a:pPr eaLnBrk="1" hangingPunct="1"/>
            <a:r>
              <a:rPr lang="en-US" altLang="ja-JP" smtClean="0"/>
              <a:t>hunga@am</a:t>
            </a:r>
            <a:r>
              <a:rPr lang="ja-JP" altLang="en-US" smtClean="0"/>
              <a:t>．</a:t>
            </a:r>
            <a:r>
              <a:rPr lang="en-US" altLang="ja-JP" smtClean="0"/>
              <a:t>ics</a:t>
            </a:r>
            <a:r>
              <a:rPr lang="ja-JP" altLang="en-US" smtClean="0"/>
              <a:t>．</a:t>
            </a:r>
            <a:r>
              <a:rPr lang="en-US" altLang="ja-JP" smtClean="0"/>
              <a:t>keio</a:t>
            </a:r>
            <a:r>
              <a:rPr lang="ja-JP" altLang="en-US" smtClean="0"/>
              <a:t>．</a:t>
            </a:r>
            <a:r>
              <a:rPr lang="en-US" altLang="ja-JP" smtClean="0"/>
              <a:t>ac</a:t>
            </a:r>
            <a:r>
              <a:rPr lang="ja-JP" altLang="en-US" smtClean="0"/>
              <a:t>．</a:t>
            </a:r>
            <a:r>
              <a:rPr lang="en-US" altLang="ja-JP" smtClean="0"/>
              <a:t>jp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ja-JP" smtClean="0"/>
              <a:t>Parallel Architecture</a:t>
            </a:r>
          </a:p>
        </p:txBody>
      </p:sp>
      <p:sp>
        <p:nvSpPr>
          <p:cNvPr id="12291" name="Rectangle 3"/>
          <p:cNvSpPr>
            <a:spLocks noGrp="1" noChangeArrowheads="1"/>
          </p:cNvSpPr>
          <p:nvPr>
            <p:ph type="body" idx="1"/>
          </p:nvPr>
        </p:nvSpPr>
        <p:spPr>
          <a:xfrm>
            <a:off x="1066800" y="2971800"/>
            <a:ext cx="7772400" cy="4114800"/>
          </a:xfrm>
        </p:spPr>
        <p:txBody>
          <a:bodyPr/>
          <a:lstStyle/>
          <a:p>
            <a:pPr eaLnBrk="1" hangingPunct="1"/>
            <a:r>
              <a:rPr lang="en-US" altLang="ja-JP" smtClean="0"/>
              <a:t>Purposes</a:t>
            </a:r>
          </a:p>
          <a:p>
            <a:pPr eaLnBrk="1" hangingPunct="1"/>
            <a:r>
              <a:rPr lang="en-US" altLang="ja-JP" smtClean="0"/>
              <a:t>Classifications</a:t>
            </a:r>
          </a:p>
          <a:p>
            <a:pPr eaLnBrk="1" hangingPunct="1"/>
            <a:r>
              <a:rPr lang="en-US" altLang="ja-JP" smtClean="0"/>
              <a:t>Terms</a:t>
            </a:r>
          </a:p>
          <a:p>
            <a:pPr eaLnBrk="1" hangingPunct="1"/>
            <a:r>
              <a:rPr lang="en-US" altLang="ja-JP" smtClean="0"/>
              <a:t>Trends</a:t>
            </a:r>
          </a:p>
        </p:txBody>
      </p:sp>
      <p:sp>
        <p:nvSpPr>
          <p:cNvPr id="12292" name="Text Box 4"/>
          <p:cNvSpPr txBox="1">
            <a:spLocks noChangeArrowheads="1"/>
          </p:cNvSpPr>
          <p:nvPr/>
        </p:nvSpPr>
        <p:spPr bwMode="auto">
          <a:xfrm>
            <a:off x="1127125" y="1504950"/>
            <a:ext cx="7477125" cy="11969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Times New Roman" panose="02020603050405020304" pitchFamily="18" charset="0"/>
              </a:rPr>
              <a:t>A parallel architecture consists of multiple processing units </a:t>
            </a:r>
          </a:p>
          <a:p>
            <a:pPr eaLnBrk="1" hangingPunct="1"/>
            <a:r>
              <a:rPr lang="en-US" altLang="ja-JP" sz="2400" dirty="0">
                <a:latin typeface="Times New Roman" panose="02020603050405020304" pitchFamily="18" charset="0"/>
              </a:rPr>
              <a:t>which work simultaneously.</a:t>
            </a:r>
          </a:p>
          <a:p>
            <a:pPr eaLnBrk="1" hangingPunct="1"/>
            <a:r>
              <a:rPr lang="en-US" altLang="ja-JP" sz="2400" dirty="0">
                <a:latin typeface="Times New Roman" panose="02020603050405020304" pitchFamily="18" charset="0"/>
              </a:rPr>
              <a:t>→</a:t>
            </a:r>
            <a:r>
              <a:rPr lang="ja-JP" altLang="en-US" sz="2400" dirty="0">
                <a:latin typeface="Times New Roman" panose="02020603050405020304" pitchFamily="18" charset="0"/>
              </a:rPr>
              <a:t>　</a:t>
            </a:r>
            <a:r>
              <a:rPr lang="en-US" altLang="ja-JP" sz="2400" dirty="0">
                <a:latin typeface="Times New Roman" panose="02020603050405020304" pitchFamily="18" charset="0"/>
              </a:rPr>
              <a:t>Thread level parallelism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188913"/>
            <a:ext cx="8229600" cy="1139825"/>
          </a:xfrm>
        </p:spPr>
        <p:txBody>
          <a:bodyPr/>
          <a:lstStyle/>
          <a:p>
            <a:pPr eaLnBrk="1" hangingPunct="1"/>
            <a:r>
              <a:rPr lang="en-US" altLang="ja-JP" sz="3800" smtClean="0"/>
              <a:t>Boundary between </a:t>
            </a:r>
            <a:br>
              <a:rPr lang="en-US" altLang="ja-JP" sz="3800" smtClean="0"/>
            </a:br>
            <a:r>
              <a:rPr lang="en-US" altLang="ja-JP" sz="3800" smtClean="0"/>
              <a:t>Parallel machines and Uniprocessors</a:t>
            </a:r>
          </a:p>
        </p:txBody>
      </p:sp>
      <p:sp>
        <p:nvSpPr>
          <p:cNvPr id="13315" name="Rectangle 3"/>
          <p:cNvSpPr>
            <a:spLocks noGrp="1" noChangeArrowheads="1"/>
          </p:cNvSpPr>
          <p:nvPr>
            <p:ph type="body" idx="1"/>
          </p:nvPr>
        </p:nvSpPr>
        <p:spPr>
          <a:xfrm>
            <a:off x="1173163" y="1804988"/>
            <a:ext cx="7666037" cy="4648200"/>
          </a:xfrm>
        </p:spPr>
        <p:txBody>
          <a:bodyPr/>
          <a:lstStyle/>
          <a:p>
            <a:pPr eaLnBrk="1" hangingPunct="1">
              <a:lnSpc>
                <a:spcPct val="90000"/>
              </a:lnSpc>
            </a:pPr>
            <a:r>
              <a:rPr lang="en-US" altLang="ja-JP" smtClean="0"/>
              <a:t>ILP(Instruction</a:t>
            </a:r>
            <a:r>
              <a:rPr lang="ja-JP" altLang="en-US" smtClean="0"/>
              <a:t>　</a:t>
            </a:r>
            <a:r>
              <a:rPr lang="en-US" altLang="ja-JP" smtClean="0"/>
              <a:t>Level</a:t>
            </a:r>
            <a:r>
              <a:rPr lang="ja-JP" altLang="en-US" smtClean="0"/>
              <a:t>　</a:t>
            </a:r>
            <a:r>
              <a:rPr lang="en-US" altLang="ja-JP" smtClean="0"/>
              <a:t>Parallelism)</a:t>
            </a:r>
          </a:p>
          <a:p>
            <a:pPr lvl="1" eaLnBrk="1" hangingPunct="1">
              <a:lnSpc>
                <a:spcPct val="90000"/>
              </a:lnSpc>
            </a:pPr>
            <a:r>
              <a:rPr lang="en-US" altLang="ja-JP" smtClean="0"/>
              <a:t>A single Program Counter</a:t>
            </a:r>
          </a:p>
          <a:p>
            <a:pPr lvl="1" eaLnBrk="1" hangingPunct="1">
              <a:lnSpc>
                <a:spcPct val="90000"/>
              </a:lnSpc>
            </a:pPr>
            <a:r>
              <a:rPr lang="en-US" altLang="ja-JP" smtClean="0"/>
              <a:t>Parallelism Inside/Between instructions</a:t>
            </a:r>
          </a:p>
          <a:p>
            <a:pPr eaLnBrk="1" hangingPunct="1">
              <a:lnSpc>
                <a:spcPct val="90000"/>
              </a:lnSpc>
            </a:pPr>
            <a:r>
              <a:rPr lang="en-US" altLang="ja-JP" smtClean="0"/>
              <a:t>TLP(Thread</a:t>
            </a:r>
            <a:r>
              <a:rPr lang="ja-JP" altLang="en-US" smtClean="0"/>
              <a:t>　</a:t>
            </a:r>
            <a:r>
              <a:rPr lang="en-US" altLang="ja-JP" smtClean="0"/>
              <a:t>Level</a:t>
            </a:r>
            <a:r>
              <a:rPr lang="ja-JP" altLang="en-US" smtClean="0"/>
              <a:t>　</a:t>
            </a:r>
            <a:r>
              <a:rPr lang="en-US" altLang="ja-JP" smtClean="0"/>
              <a:t>Parallelism)</a:t>
            </a:r>
          </a:p>
          <a:p>
            <a:pPr lvl="1" eaLnBrk="1" hangingPunct="1">
              <a:lnSpc>
                <a:spcPct val="90000"/>
              </a:lnSpc>
            </a:pPr>
            <a:r>
              <a:rPr lang="en-US" altLang="ja-JP" smtClean="0"/>
              <a:t>Multiple Program Counters</a:t>
            </a:r>
          </a:p>
          <a:p>
            <a:pPr lvl="1" eaLnBrk="1" hangingPunct="1">
              <a:lnSpc>
                <a:spcPct val="90000"/>
              </a:lnSpc>
            </a:pPr>
            <a:r>
              <a:rPr lang="en-US" altLang="ja-JP" smtClean="0"/>
              <a:t>Parallelism between processes and jobs</a:t>
            </a:r>
          </a:p>
        </p:txBody>
      </p:sp>
      <p:sp>
        <p:nvSpPr>
          <p:cNvPr id="13316" name="Rectangle 5"/>
          <p:cNvSpPr>
            <a:spLocks noChangeArrowheads="1"/>
          </p:cNvSpPr>
          <p:nvPr/>
        </p:nvSpPr>
        <p:spPr bwMode="auto">
          <a:xfrm>
            <a:off x="1116013" y="1844675"/>
            <a:ext cx="7488237" cy="13271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7" name="Text Box 6"/>
          <p:cNvSpPr txBox="1">
            <a:spLocks noChangeArrowheads="1"/>
          </p:cNvSpPr>
          <p:nvPr/>
        </p:nvSpPr>
        <p:spPr bwMode="auto">
          <a:xfrm>
            <a:off x="6300788" y="1412875"/>
            <a:ext cx="2373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a:solidFill>
                  <a:srgbClr val="FF0000"/>
                </a:solidFill>
                <a:latin typeface="Times New Roman" panose="02020603050405020304" pitchFamily="18" charset="0"/>
              </a:rPr>
              <a:t>Uniprocessors</a:t>
            </a:r>
          </a:p>
        </p:txBody>
      </p:sp>
      <p:sp>
        <p:nvSpPr>
          <p:cNvPr id="13318" name="Rectangle 4"/>
          <p:cNvSpPr>
            <a:spLocks noChangeArrowheads="1"/>
          </p:cNvSpPr>
          <p:nvPr/>
        </p:nvSpPr>
        <p:spPr bwMode="auto">
          <a:xfrm>
            <a:off x="1116013" y="3213100"/>
            <a:ext cx="7488237" cy="1439863"/>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9" name="Text Box 7"/>
          <p:cNvSpPr txBox="1">
            <a:spLocks noChangeArrowheads="1"/>
          </p:cNvSpPr>
          <p:nvPr/>
        </p:nvSpPr>
        <p:spPr bwMode="auto">
          <a:xfrm>
            <a:off x="6757988" y="4724400"/>
            <a:ext cx="18462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400">
                <a:solidFill>
                  <a:schemeClr val="accent2"/>
                </a:solidFill>
                <a:latin typeface="Times New Roman" panose="02020603050405020304" pitchFamily="18" charset="0"/>
              </a:rPr>
              <a:t>Parallel Machines</a:t>
            </a:r>
          </a:p>
        </p:txBody>
      </p:sp>
      <p:sp>
        <p:nvSpPr>
          <p:cNvPr id="13320" name="Text Box 10"/>
          <p:cNvSpPr txBox="1">
            <a:spLocks noChangeArrowheads="1"/>
          </p:cNvSpPr>
          <p:nvPr/>
        </p:nvSpPr>
        <p:spPr bwMode="auto">
          <a:xfrm>
            <a:off x="1116013" y="5176838"/>
            <a:ext cx="5416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a:t>Definition</a:t>
            </a:r>
          </a:p>
          <a:p>
            <a:pPr eaLnBrk="1" hangingPunct="1"/>
            <a:r>
              <a:rPr lang="en-US" altLang="ja-JP" b="1"/>
              <a:t>Hennessy &amp; Petterson’s </a:t>
            </a:r>
          </a:p>
          <a:p>
            <a:pPr eaLnBrk="1" hangingPunct="1"/>
            <a:r>
              <a:rPr lang="en-US" altLang="ja-JP" b="1"/>
              <a:t>Computer Architecture: A quantitative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404813"/>
            <a:ext cx="8229600" cy="1143000"/>
          </a:xfrm>
        </p:spPr>
        <p:txBody>
          <a:bodyPr/>
          <a:lstStyle/>
          <a:p>
            <a:pPr eaLnBrk="1" hangingPunct="1"/>
            <a:r>
              <a:rPr lang="en-US" altLang="ja-JP" sz="3200" smtClean="0"/>
              <a:t>Multicore Revolution</a:t>
            </a:r>
          </a:p>
        </p:txBody>
      </p:sp>
      <p:pic>
        <p:nvPicPr>
          <p:cNvPr id="14339" name="Picture 7" descr="niagara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500438"/>
            <a:ext cx="3306762" cy="286385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1"/>
          <p:cNvSpPr txBox="1">
            <a:spLocks noChangeArrowheads="1"/>
          </p:cNvSpPr>
          <p:nvPr/>
        </p:nvSpPr>
        <p:spPr bwMode="auto">
          <a:xfrm>
            <a:off x="6804025" y="6435725"/>
            <a:ext cx="1308100" cy="422275"/>
          </a:xfrm>
          <a:prstGeom prst="rect">
            <a:avLst/>
          </a:prstGeom>
          <a:solidFill>
            <a:srgbClr val="FFFFFF"/>
          </a:solid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a:solidFill>
                  <a:schemeClr val="tx2"/>
                </a:solidFill>
              </a:rPr>
              <a:t>Niagara 2</a:t>
            </a:r>
          </a:p>
        </p:txBody>
      </p:sp>
      <p:sp>
        <p:nvSpPr>
          <p:cNvPr id="216077" name="Text Box 13"/>
          <p:cNvSpPr txBox="1">
            <a:spLocks noChangeArrowheads="1"/>
          </p:cNvSpPr>
          <p:nvPr/>
        </p:nvSpPr>
        <p:spPr bwMode="auto">
          <a:xfrm>
            <a:off x="331788" y="981075"/>
            <a:ext cx="889698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sz="2400">
                <a:solidFill>
                  <a:schemeClr val="tx1"/>
                </a:solidFill>
                <a:latin typeface="Times New Roman" panose="02020603050405020304" pitchFamily="18" charset="0"/>
                <a:ea typeface="ＭＳ Ｐゴシック" panose="020B0600070205080204" pitchFamily="50" charset="-128"/>
              </a:defRPr>
            </a:lvl1pPr>
            <a:lvl2pPr marL="914400" indent="-457200">
              <a:defRPr kumimoji="1" sz="2400">
                <a:solidFill>
                  <a:schemeClr val="tx1"/>
                </a:solidFill>
                <a:latin typeface="Times New Roman" panose="02020603050405020304" pitchFamily="18" charset="0"/>
                <a:ea typeface="ＭＳ Ｐゴシック" panose="020B0600070205080204" pitchFamily="50" charset="-128"/>
              </a:defRPr>
            </a:lvl2pPr>
            <a:lvl3pPr marL="1371600" indent="-457200">
              <a:defRPr kumimoji="1" sz="2400">
                <a:solidFill>
                  <a:schemeClr val="tx1"/>
                </a:solidFill>
                <a:latin typeface="Times New Roman" panose="02020603050405020304" pitchFamily="18" charset="0"/>
                <a:ea typeface="ＭＳ Ｐゴシック" panose="020B0600070205080204" pitchFamily="50" charset="-128"/>
              </a:defRPr>
            </a:lvl3pPr>
            <a:lvl4pPr marL="1828800" indent="-457200">
              <a:defRPr kumimoji="1" sz="2400">
                <a:solidFill>
                  <a:schemeClr val="tx1"/>
                </a:solidFill>
                <a:latin typeface="Times New Roman" panose="02020603050405020304" pitchFamily="18" charset="0"/>
                <a:ea typeface="ＭＳ Ｐゴシック" panose="020B0600070205080204" pitchFamily="50" charset="-128"/>
              </a:defRPr>
            </a:lvl4pPr>
            <a:lvl5pPr marL="2286000" indent="-457200">
              <a:defRPr kumimoji="1" sz="2400">
                <a:solidFill>
                  <a:schemeClr val="tx1"/>
                </a:solidFill>
                <a:latin typeface="Times New Roman" panose="02020603050405020304" pitchFamily="18" charset="0"/>
                <a:ea typeface="ＭＳ Ｐゴシック" panose="020B0600070205080204" pitchFamily="50" charset="-128"/>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AutoNum type="arabicPeriod"/>
              <a:defRPr/>
            </a:pPr>
            <a:r>
              <a:rPr lang="en-US" altLang="ja-JP" dirty="0" smtClean="0">
                <a:latin typeface="Arial" panose="020B0604020202020204" pitchFamily="34" charset="0"/>
              </a:rPr>
              <a:t>The end of increasing clock frequency</a:t>
            </a:r>
          </a:p>
          <a:p>
            <a:pPr lvl="1" eaLnBrk="1" hangingPunct="1">
              <a:buFontTx/>
              <a:buAutoNum type="arabicPeriod"/>
              <a:defRPr/>
            </a:pPr>
            <a:r>
              <a:rPr lang="en-US" altLang="ja-JP" dirty="0" smtClean="0">
                <a:latin typeface="Arial" panose="020B0604020202020204" pitchFamily="34" charset="0"/>
              </a:rPr>
              <a:t>Consuming power becomes too much.</a:t>
            </a:r>
          </a:p>
          <a:p>
            <a:pPr lvl="1" eaLnBrk="1" hangingPunct="1">
              <a:buFontTx/>
              <a:buAutoNum type="arabicPeriod"/>
              <a:defRPr/>
            </a:pPr>
            <a:r>
              <a:rPr lang="en-US" altLang="ja-JP" dirty="0" smtClean="0">
                <a:latin typeface="Arial" panose="020B0604020202020204" pitchFamily="34" charset="0"/>
              </a:rPr>
              <a:t>A large wiring delay in recent processes.</a:t>
            </a:r>
          </a:p>
          <a:p>
            <a:pPr lvl="1" eaLnBrk="1" hangingPunct="1">
              <a:buFontTx/>
              <a:buAutoNum type="arabicPeriod"/>
              <a:defRPr/>
            </a:pPr>
            <a:r>
              <a:rPr lang="en-US" altLang="ja-JP" dirty="0" smtClean="0">
                <a:latin typeface="Arial" panose="020B0604020202020204" pitchFamily="34" charset="0"/>
              </a:rPr>
              <a:t>The gap between CPU performance and memory latency</a:t>
            </a:r>
          </a:p>
          <a:p>
            <a:pPr lvl="1" eaLnBrk="1" hangingPunct="1">
              <a:buFontTx/>
              <a:buAutoNum type="arabicPeriod"/>
              <a:defRPr/>
            </a:pPr>
            <a:endParaRPr lang="en-US" altLang="ja-JP" dirty="0" smtClean="0">
              <a:latin typeface="Arial" panose="020B0604020202020204" pitchFamily="34" charset="0"/>
            </a:endParaRPr>
          </a:p>
          <a:p>
            <a:pPr eaLnBrk="1" hangingPunct="1">
              <a:buFontTx/>
              <a:buAutoNum type="arabicPeriod"/>
              <a:defRPr/>
            </a:pPr>
            <a:r>
              <a:rPr lang="en-US" altLang="ja-JP" dirty="0" smtClean="0">
                <a:latin typeface="Arial" panose="020B0604020202020204" pitchFamily="34" charset="0"/>
              </a:rPr>
              <a:t>The limitation of ILP</a:t>
            </a:r>
          </a:p>
          <a:p>
            <a:pPr eaLnBrk="1" hangingPunct="1">
              <a:buFontTx/>
              <a:buAutoNum type="arabicPeriod"/>
              <a:defRPr/>
            </a:pPr>
            <a:r>
              <a:rPr lang="en-US" altLang="ja-JP" dirty="0" smtClean="0">
                <a:latin typeface="Arial" panose="020B0604020202020204" pitchFamily="34" charset="0"/>
              </a:rPr>
              <a:t>Since 2003, almost every computer</a:t>
            </a:r>
          </a:p>
          <a:p>
            <a:pPr marL="0" indent="0" eaLnBrk="1" hangingPunct="1">
              <a:defRPr/>
            </a:pPr>
            <a:r>
              <a:rPr lang="en-US" altLang="ja-JP" dirty="0" smtClean="0">
                <a:latin typeface="Arial" panose="020B0604020202020204" pitchFamily="34" charset="0"/>
              </a:rPr>
              <a:t>      became multi-core.</a:t>
            </a:r>
          </a:p>
          <a:p>
            <a:pPr marL="0" indent="0" eaLnBrk="1" hangingPunct="1">
              <a:defRPr/>
            </a:pPr>
            <a:r>
              <a:rPr lang="en-US" altLang="ja-JP" dirty="0" smtClean="0">
                <a:latin typeface="Arial" panose="020B0604020202020204" pitchFamily="34" charset="0"/>
              </a:rPr>
              <a:t> Even smartphones use </a:t>
            </a:r>
            <a:r>
              <a:rPr lang="en-US" altLang="ja-JP" dirty="0" smtClean="0">
                <a:latin typeface="Arial" panose="020B0604020202020204" pitchFamily="34" charset="0"/>
              </a:rPr>
              <a:t>2-core/4-core</a:t>
            </a:r>
          </a:p>
          <a:p>
            <a:pPr marL="0" indent="0" eaLnBrk="1" hangingPunct="1">
              <a:defRPr/>
            </a:pPr>
            <a:r>
              <a:rPr lang="en-US" altLang="ja-JP" dirty="0" smtClean="0">
                <a:latin typeface="Arial" panose="020B0604020202020204" pitchFamily="34" charset="0"/>
              </a:rPr>
              <a:t> </a:t>
            </a:r>
            <a:r>
              <a:rPr lang="en-US" altLang="ja-JP" dirty="0" smtClean="0">
                <a:latin typeface="Arial" panose="020B0604020202020204" pitchFamily="34" charset="0"/>
              </a:rPr>
              <a:t>CPU.</a:t>
            </a:r>
          </a:p>
          <a:p>
            <a:pPr eaLnBrk="1" hangingPunct="1">
              <a:buFontTx/>
              <a:buAutoNum type="arabicPeriod"/>
              <a:defRPr/>
            </a:pPr>
            <a:endParaRPr lang="en-US" altLang="ja-JP"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1736</TotalTime>
  <Words>2148</Words>
  <Application>Microsoft Office PowerPoint</Application>
  <PresentationFormat>画面に合わせる (4:3)</PresentationFormat>
  <Paragraphs>654</Paragraphs>
  <Slides>52</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52</vt:i4>
      </vt:variant>
    </vt:vector>
  </HeadingPairs>
  <TitlesOfParts>
    <vt:vector size="64" baseType="lpstr">
      <vt:lpstr>Arial Unicode MS</vt:lpstr>
      <vt:lpstr>HGｺﾞｼｯｸM</vt:lpstr>
      <vt:lpstr>ＭＳ Ｐゴシック</vt:lpstr>
      <vt:lpstr>ＭＳ Ｐ明朝</vt:lpstr>
      <vt:lpstr>Arial</vt:lpstr>
      <vt:lpstr>Arial Black</vt:lpstr>
      <vt:lpstr>Calibri</vt:lpstr>
      <vt:lpstr>Garamond</vt:lpstr>
      <vt:lpstr>Times New Roman</vt:lpstr>
      <vt:lpstr>Verdana</vt:lpstr>
      <vt:lpstr>Wingdings</vt:lpstr>
      <vt:lpstr>Edge</vt:lpstr>
      <vt:lpstr>Computer　Architecture　 Guidance </vt:lpstr>
      <vt:lpstr>Contents</vt:lpstr>
      <vt:lpstr>Class</vt:lpstr>
      <vt:lpstr>Evaluation</vt:lpstr>
      <vt:lpstr>glossary 1</vt:lpstr>
      <vt:lpstr>Computer　Architecture　1 Introduction to Parallel Architectures</vt:lpstr>
      <vt:lpstr>Parallel Architecture</vt:lpstr>
      <vt:lpstr>Boundary between  Parallel machines and Uniprocessors</vt:lpstr>
      <vt:lpstr>Multicore Revolution</vt:lpstr>
      <vt:lpstr>End of Moore’s Law in computer performance</vt:lpstr>
      <vt:lpstr>Purposes of providing multiple processors</vt:lpstr>
      <vt:lpstr>Low Power by using multiple processors</vt:lpstr>
      <vt:lpstr>Quiz</vt:lpstr>
      <vt:lpstr>glossary 2</vt:lpstr>
      <vt:lpstr>Flynn’s Classification</vt:lpstr>
      <vt:lpstr>SIMD (Single Instruction Stream Multiple Data Streams</vt:lpstr>
      <vt:lpstr>Two types of ＳＩＭＤ </vt:lpstr>
      <vt:lpstr>GPGPU(General-Purpose computing on Graphic ProcessingUnit)</vt:lpstr>
      <vt:lpstr>PowerPoint プレゼンテーション</vt:lpstr>
      <vt:lpstr>GPU(NVIDIA’s GTX580)</vt:lpstr>
      <vt:lpstr>The future of SIMD</vt:lpstr>
      <vt:lpstr>MIMD</vt:lpstr>
      <vt:lpstr>Classification of MIMD machines  Structure of shared memory</vt:lpstr>
      <vt:lpstr>UMA</vt:lpstr>
      <vt:lpstr>An example of UMA：Bus connected</vt:lpstr>
      <vt:lpstr>MPCore (ARM+NEC)</vt:lpstr>
      <vt:lpstr>SUN T1</vt:lpstr>
      <vt:lpstr>Multi-Core (Intel’s Nehalem-EX) </vt:lpstr>
      <vt:lpstr>Heterogeneous vs. Homogeneous</vt:lpstr>
      <vt:lpstr>NEC MP211</vt:lpstr>
      <vt:lpstr>NUMA</vt:lpstr>
      <vt:lpstr>Typical structure of NUMA</vt:lpstr>
      <vt:lpstr>Classification of NUMA</vt:lpstr>
      <vt:lpstr>Supercomputer 「K」</vt:lpstr>
      <vt:lpstr>PowerPoint プレゼンテーション</vt:lpstr>
      <vt:lpstr>Multicore Based systems</vt:lpstr>
      <vt:lpstr>Xeon Phi Microarchitecture</vt:lpstr>
      <vt:lpstr>DDM(Data　Diffusion　Machine）</vt:lpstr>
      <vt:lpstr>NORA/NORMA</vt:lpstr>
      <vt:lpstr>Early Hypercube machine nCUBE2</vt:lpstr>
      <vt:lpstr>Fujitsu’s NORA AP1000(1990)</vt:lpstr>
      <vt:lpstr>Intel’s Paragon XP/S(1991)</vt:lpstr>
      <vt:lpstr>PC Cluster</vt:lpstr>
      <vt:lpstr>PowerPoint プレゼンテーション</vt:lpstr>
      <vt:lpstr>PowerPoint プレゼンテーション</vt:lpstr>
      <vt:lpstr>All techniques are combined</vt:lpstr>
      <vt:lpstr>Multi-core + Accelerator</vt:lpstr>
      <vt:lpstr>glossary 3</vt:lpstr>
      <vt:lpstr>Terms(1)</vt:lpstr>
      <vt:lpstr>Term(2)</vt:lpstr>
      <vt:lpstr>PowerPoint プレゼンテーション</vt:lpstr>
      <vt:lpstr>Exercise 1</vt:lpstr>
    </vt:vector>
  </TitlesOfParts>
  <Company>慶應義塾大学理工学部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システムLSIとアーキテクチャ 技術</dc:title>
  <dc:creator>情報工学科</dc:creator>
  <cp:lastModifiedBy>hunga</cp:lastModifiedBy>
  <cp:revision>85</cp:revision>
  <dcterms:created xsi:type="dcterms:W3CDTF">1999-01-27T02:03:37Z</dcterms:created>
  <dcterms:modified xsi:type="dcterms:W3CDTF">2018-04-06T06:48:53Z</dcterms:modified>
</cp:coreProperties>
</file>