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35"/>
  </p:notesMasterIdLst>
  <p:sldIdLst>
    <p:sldId id="607" r:id="rId2"/>
    <p:sldId id="681" r:id="rId3"/>
    <p:sldId id="736" r:id="rId4"/>
    <p:sldId id="682" r:id="rId5"/>
    <p:sldId id="684" r:id="rId6"/>
    <p:sldId id="748" r:id="rId7"/>
    <p:sldId id="750" r:id="rId8"/>
    <p:sldId id="749" r:id="rId9"/>
    <p:sldId id="738" r:id="rId10"/>
    <p:sldId id="739" r:id="rId11"/>
    <p:sldId id="740" r:id="rId12"/>
    <p:sldId id="741" r:id="rId13"/>
    <p:sldId id="742" r:id="rId14"/>
    <p:sldId id="743" r:id="rId15"/>
    <p:sldId id="519" r:id="rId16"/>
    <p:sldId id="737" r:id="rId17"/>
    <p:sldId id="744" r:id="rId18"/>
    <p:sldId id="745" r:id="rId19"/>
    <p:sldId id="575" r:id="rId20"/>
    <p:sldId id="576" r:id="rId21"/>
    <p:sldId id="577" r:id="rId22"/>
    <p:sldId id="578" r:id="rId23"/>
    <p:sldId id="573" r:id="rId24"/>
    <p:sldId id="685" r:id="rId25"/>
    <p:sldId id="686" r:id="rId26"/>
    <p:sldId id="687" r:id="rId27"/>
    <p:sldId id="688" r:id="rId28"/>
    <p:sldId id="689" r:id="rId29"/>
    <p:sldId id="690" r:id="rId30"/>
    <p:sldId id="691" r:id="rId31"/>
    <p:sldId id="746" r:id="rId32"/>
    <p:sldId id="697" r:id="rId33"/>
    <p:sldId id="747" r:id="rId34"/>
  </p:sldIdLst>
  <p:sldSz cx="9144000" cy="6858000" type="screen4x3"/>
  <p:notesSz cx="6858000" cy="91440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99"/>
    <a:srgbClr val="0000FF"/>
    <a:srgbClr val="FF0000"/>
    <a:srgbClr val="9999FF"/>
    <a:srgbClr val="66FFFF"/>
    <a:srgbClr val="FF99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48"/>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ltLang="ja-JP"/>
          </a:p>
        </p:txBody>
      </p:sp>
      <p:sp>
        <p:nvSpPr>
          <p:cNvPr id="819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ltLang="ja-JP"/>
          </a:p>
        </p:txBody>
      </p:sp>
      <p:sp>
        <p:nvSpPr>
          <p:cNvPr id="205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ja-JP"/>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714B8BE-FF47-488A-A2C7-A5CAD9398565}" type="slidenum">
              <a:rPr lang="en-US" altLang="ja-JP"/>
              <a:pPr>
                <a:defRPr/>
              </a:pPr>
              <a:t>‹#›</a:t>
            </a:fld>
            <a:endParaRPr lang="en-US" altLang="ja-JP"/>
          </a:p>
        </p:txBody>
      </p:sp>
    </p:spTree>
    <p:extLst>
      <p:ext uri="{BB962C8B-B14F-4D97-AF65-F5344CB8AC3E}">
        <p14:creationId xmlns:p14="http://schemas.microsoft.com/office/powerpoint/2010/main" val="8406513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031"/>
          <p:cNvSpPr>
            <a:spLocks noGrp="1" noChangeArrowheads="1"/>
          </p:cNvSpPr>
          <p:nvPr>
            <p:ph type="sldNum" sz="quarter" idx="5"/>
          </p:nvPr>
        </p:nvSpPr>
        <p:spPr>
          <a:noFill/>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166E0E2C-5DAB-4C5D-9EE0-93945FDF863C}" type="slidenum">
              <a:rPr lang="en-US" altLang="ja-JP" smtClean="0">
                <a:latin typeface="Times New Roman" panose="02020603050405020304" pitchFamily="18" charset="0"/>
              </a:rPr>
              <a:pPr/>
              <a:t>5</a:t>
            </a:fld>
            <a:endParaRPr lang="en-US" altLang="ja-JP" smtClean="0">
              <a:latin typeface="Times New Roman" panose="02020603050405020304" pitchFamily="18" charset="0"/>
            </a:endParaRPr>
          </a:p>
        </p:txBody>
      </p:sp>
      <p:sp>
        <p:nvSpPr>
          <p:cNvPr id="31747" name="Rectangle 2"/>
          <p:cNvSpPr txBox="1">
            <a:spLocks noGrp="1" noChangeArrowheads="1"/>
          </p:cNvSpPr>
          <p:nvPr/>
        </p:nvSpPr>
        <p:spPr bwMode="auto">
          <a:xfrm>
            <a:off x="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228" tIns="44614" rIns="89228" bIns="44614"/>
          <a:lstStyle>
            <a:lvl1pPr defTabSz="892175">
              <a:defRPr kumimoji="1">
                <a:solidFill>
                  <a:schemeClr val="tx1"/>
                </a:solidFill>
                <a:latin typeface="Arial" panose="020B0604020202020204" pitchFamily="34" charset="0"/>
                <a:ea typeface="ＭＳ Ｐゴシック" panose="020B0600070205080204" pitchFamily="50" charset="-128"/>
              </a:defRPr>
            </a:lvl1pPr>
            <a:lvl2pPr marL="685800" indent="-263525" defTabSz="892175">
              <a:defRPr kumimoji="1">
                <a:solidFill>
                  <a:schemeClr val="tx1"/>
                </a:solidFill>
                <a:latin typeface="Arial" panose="020B0604020202020204" pitchFamily="34" charset="0"/>
                <a:ea typeface="ＭＳ Ｐゴシック" panose="020B0600070205080204" pitchFamily="50" charset="-128"/>
              </a:defRPr>
            </a:lvl2pPr>
            <a:lvl3pPr marL="1055688" indent="-211138" defTabSz="892175">
              <a:defRPr kumimoji="1">
                <a:solidFill>
                  <a:schemeClr val="tx1"/>
                </a:solidFill>
                <a:latin typeface="Arial" panose="020B0604020202020204" pitchFamily="34" charset="0"/>
                <a:ea typeface="ＭＳ Ｐゴシック" panose="020B0600070205080204" pitchFamily="50" charset="-128"/>
              </a:defRPr>
            </a:lvl3pPr>
            <a:lvl4pPr marL="1476375" indent="-209550" defTabSz="892175">
              <a:defRPr kumimoji="1">
                <a:solidFill>
                  <a:schemeClr val="tx1"/>
                </a:solidFill>
                <a:latin typeface="Arial" panose="020B0604020202020204" pitchFamily="34" charset="0"/>
                <a:ea typeface="ＭＳ Ｐゴシック" panose="020B0600070205080204" pitchFamily="50" charset="-128"/>
              </a:defRPr>
            </a:lvl4pPr>
            <a:lvl5pPr marL="1898650" indent="-211138" defTabSz="892175">
              <a:defRPr kumimoji="1">
                <a:solidFill>
                  <a:schemeClr val="tx1"/>
                </a:solidFill>
                <a:latin typeface="Arial" panose="020B0604020202020204" pitchFamily="34" charset="0"/>
                <a:ea typeface="ＭＳ Ｐゴシック" panose="020B0600070205080204" pitchFamily="50" charset="-128"/>
              </a:defRPr>
            </a:lvl5pPr>
            <a:lvl6pPr marL="23558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130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702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274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kumimoji="0" lang="en-US" altLang="ja-JP" sz="1200">
                <a:latin typeface="Times New Roman" panose="02020603050405020304" pitchFamily="18" charset="0"/>
              </a:rPr>
              <a:t>The University of Adelaide, School of Computer Science</a:t>
            </a:r>
          </a:p>
        </p:txBody>
      </p:sp>
      <p:sp>
        <p:nvSpPr>
          <p:cNvPr id="31748" name="Rectangle 3"/>
          <p:cNvSpPr txBox="1">
            <a:spLocks noGrp="1" noChangeArrowheads="1"/>
          </p:cNvSpPr>
          <p:nvPr/>
        </p:nvSpPr>
        <p:spPr bwMode="auto">
          <a:xfrm>
            <a:off x="3886200" y="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228" tIns="44614" rIns="89228" bIns="44614"/>
          <a:lstStyle>
            <a:lvl1pPr defTabSz="892175">
              <a:defRPr kumimoji="1">
                <a:solidFill>
                  <a:schemeClr val="tx1"/>
                </a:solidFill>
                <a:latin typeface="Arial" panose="020B0604020202020204" pitchFamily="34" charset="0"/>
                <a:ea typeface="ＭＳ Ｐゴシック" panose="020B0600070205080204" pitchFamily="50" charset="-128"/>
              </a:defRPr>
            </a:lvl1pPr>
            <a:lvl2pPr marL="685800" indent="-263525" defTabSz="892175">
              <a:defRPr kumimoji="1">
                <a:solidFill>
                  <a:schemeClr val="tx1"/>
                </a:solidFill>
                <a:latin typeface="Arial" panose="020B0604020202020204" pitchFamily="34" charset="0"/>
                <a:ea typeface="ＭＳ Ｐゴシック" panose="020B0600070205080204" pitchFamily="50" charset="-128"/>
              </a:defRPr>
            </a:lvl2pPr>
            <a:lvl3pPr marL="1055688" indent="-211138" defTabSz="892175">
              <a:defRPr kumimoji="1">
                <a:solidFill>
                  <a:schemeClr val="tx1"/>
                </a:solidFill>
                <a:latin typeface="Arial" panose="020B0604020202020204" pitchFamily="34" charset="0"/>
                <a:ea typeface="ＭＳ Ｐゴシック" panose="020B0600070205080204" pitchFamily="50" charset="-128"/>
              </a:defRPr>
            </a:lvl3pPr>
            <a:lvl4pPr marL="1476375" indent="-209550" defTabSz="892175">
              <a:defRPr kumimoji="1">
                <a:solidFill>
                  <a:schemeClr val="tx1"/>
                </a:solidFill>
                <a:latin typeface="Arial" panose="020B0604020202020204" pitchFamily="34" charset="0"/>
                <a:ea typeface="ＭＳ Ｐゴシック" panose="020B0600070205080204" pitchFamily="50" charset="-128"/>
              </a:defRPr>
            </a:lvl4pPr>
            <a:lvl5pPr marL="1898650" indent="-211138" defTabSz="892175">
              <a:defRPr kumimoji="1">
                <a:solidFill>
                  <a:schemeClr val="tx1"/>
                </a:solidFill>
                <a:latin typeface="Arial" panose="020B0604020202020204" pitchFamily="34" charset="0"/>
                <a:ea typeface="ＭＳ Ｐゴシック" panose="020B0600070205080204" pitchFamily="50" charset="-128"/>
              </a:defRPr>
            </a:lvl5pPr>
            <a:lvl6pPr marL="23558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130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702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274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fld id="{EDFCA2D8-3AEE-4D56-9B49-1F78BA5A3F99}" type="datetime3">
              <a:rPr kumimoji="0" lang="ja-JP" altLang="en-US" sz="1200">
                <a:latin typeface="Times New Roman" panose="02020603050405020304" pitchFamily="18" charset="0"/>
              </a:rPr>
              <a:pPr algn="r" eaLnBrk="1" hangingPunct="1"/>
              <a:t>平成30年4月7日</a:t>
            </a:fld>
            <a:endParaRPr kumimoji="0" lang="en-US" altLang="ja-JP" sz="1200">
              <a:latin typeface="Times New Roman" panose="02020603050405020304" pitchFamily="18" charset="0"/>
            </a:endParaRPr>
          </a:p>
        </p:txBody>
      </p:sp>
      <p:sp>
        <p:nvSpPr>
          <p:cNvPr id="31749" name="Rectangle 6"/>
          <p:cNvSpPr txBox="1">
            <a:spLocks noGrp="1" noChangeArrowheads="1"/>
          </p:cNvSpPr>
          <p:nvPr/>
        </p:nvSpPr>
        <p:spPr bwMode="auto">
          <a:xfrm>
            <a:off x="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228" tIns="44614" rIns="89228" bIns="44614" anchor="b"/>
          <a:lstStyle>
            <a:lvl1pPr defTabSz="892175">
              <a:defRPr kumimoji="1">
                <a:solidFill>
                  <a:schemeClr val="tx1"/>
                </a:solidFill>
                <a:latin typeface="Arial" panose="020B0604020202020204" pitchFamily="34" charset="0"/>
                <a:ea typeface="ＭＳ Ｐゴシック" panose="020B0600070205080204" pitchFamily="50" charset="-128"/>
              </a:defRPr>
            </a:lvl1pPr>
            <a:lvl2pPr marL="685800" indent="-263525" defTabSz="892175">
              <a:defRPr kumimoji="1">
                <a:solidFill>
                  <a:schemeClr val="tx1"/>
                </a:solidFill>
                <a:latin typeface="Arial" panose="020B0604020202020204" pitchFamily="34" charset="0"/>
                <a:ea typeface="ＭＳ Ｐゴシック" panose="020B0600070205080204" pitchFamily="50" charset="-128"/>
              </a:defRPr>
            </a:lvl2pPr>
            <a:lvl3pPr marL="1055688" indent="-211138" defTabSz="892175">
              <a:defRPr kumimoji="1">
                <a:solidFill>
                  <a:schemeClr val="tx1"/>
                </a:solidFill>
                <a:latin typeface="Arial" panose="020B0604020202020204" pitchFamily="34" charset="0"/>
                <a:ea typeface="ＭＳ Ｐゴシック" panose="020B0600070205080204" pitchFamily="50" charset="-128"/>
              </a:defRPr>
            </a:lvl3pPr>
            <a:lvl4pPr marL="1476375" indent="-209550" defTabSz="892175">
              <a:defRPr kumimoji="1">
                <a:solidFill>
                  <a:schemeClr val="tx1"/>
                </a:solidFill>
                <a:latin typeface="Arial" panose="020B0604020202020204" pitchFamily="34" charset="0"/>
                <a:ea typeface="ＭＳ Ｐゴシック" panose="020B0600070205080204" pitchFamily="50" charset="-128"/>
              </a:defRPr>
            </a:lvl4pPr>
            <a:lvl5pPr marL="1898650" indent="-211138" defTabSz="892175">
              <a:defRPr kumimoji="1">
                <a:solidFill>
                  <a:schemeClr val="tx1"/>
                </a:solidFill>
                <a:latin typeface="Arial" panose="020B0604020202020204" pitchFamily="34" charset="0"/>
                <a:ea typeface="ＭＳ Ｐゴシック" panose="020B0600070205080204" pitchFamily="50" charset="-128"/>
              </a:defRPr>
            </a:lvl5pPr>
            <a:lvl6pPr marL="23558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130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702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274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kumimoji="0" lang="en-US" altLang="ja-JP" sz="1200">
                <a:latin typeface="Times New Roman" panose="02020603050405020304" pitchFamily="18" charset="0"/>
              </a:rPr>
              <a:t>Chapter 2 — Instructions: Language of the Computer</a:t>
            </a:r>
          </a:p>
        </p:txBody>
      </p:sp>
      <p:sp>
        <p:nvSpPr>
          <p:cNvPr id="31750" name="Rectangle 7"/>
          <p:cNvSpPr txBox="1">
            <a:spLocks noGrp="1" noChangeArrowheads="1"/>
          </p:cNvSpPr>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9228" tIns="44614" rIns="89228" bIns="44614" anchor="b"/>
          <a:lstStyle>
            <a:lvl1pPr defTabSz="892175">
              <a:defRPr kumimoji="1">
                <a:solidFill>
                  <a:schemeClr val="tx1"/>
                </a:solidFill>
                <a:latin typeface="Arial" panose="020B0604020202020204" pitchFamily="34" charset="0"/>
                <a:ea typeface="ＭＳ Ｐゴシック" panose="020B0600070205080204" pitchFamily="50" charset="-128"/>
              </a:defRPr>
            </a:lvl1pPr>
            <a:lvl2pPr marL="685800" indent="-263525" defTabSz="892175">
              <a:defRPr kumimoji="1">
                <a:solidFill>
                  <a:schemeClr val="tx1"/>
                </a:solidFill>
                <a:latin typeface="Arial" panose="020B0604020202020204" pitchFamily="34" charset="0"/>
                <a:ea typeface="ＭＳ Ｐゴシック" panose="020B0600070205080204" pitchFamily="50" charset="-128"/>
              </a:defRPr>
            </a:lvl2pPr>
            <a:lvl3pPr marL="1055688" indent="-211138" defTabSz="892175">
              <a:defRPr kumimoji="1">
                <a:solidFill>
                  <a:schemeClr val="tx1"/>
                </a:solidFill>
                <a:latin typeface="Arial" panose="020B0604020202020204" pitchFamily="34" charset="0"/>
                <a:ea typeface="ＭＳ Ｐゴシック" panose="020B0600070205080204" pitchFamily="50" charset="-128"/>
              </a:defRPr>
            </a:lvl3pPr>
            <a:lvl4pPr marL="1476375" indent="-209550" defTabSz="892175">
              <a:defRPr kumimoji="1">
                <a:solidFill>
                  <a:schemeClr val="tx1"/>
                </a:solidFill>
                <a:latin typeface="Arial" panose="020B0604020202020204" pitchFamily="34" charset="0"/>
                <a:ea typeface="ＭＳ Ｐゴシック" panose="020B0600070205080204" pitchFamily="50" charset="-128"/>
              </a:defRPr>
            </a:lvl4pPr>
            <a:lvl5pPr marL="1898650" indent="-211138" defTabSz="892175">
              <a:defRPr kumimoji="1">
                <a:solidFill>
                  <a:schemeClr val="tx1"/>
                </a:solidFill>
                <a:latin typeface="Arial" panose="020B0604020202020204" pitchFamily="34" charset="0"/>
                <a:ea typeface="ＭＳ Ｐゴシック" panose="020B0600070205080204" pitchFamily="50" charset="-128"/>
              </a:defRPr>
            </a:lvl5pPr>
            <a:lvl6pPr marL="23558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8130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2702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727450" indent="-211138" defTabSz="892175"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fld id="{CB4D033D-9EB7-40BB-8840-355D322A9464}" type="slidenum">
              <a:rPr kumimoji="0" lang="en-US" altLang="ja-JP" sz="1200">
                <a:latin typeface="Times New Roman" panose="02020603050405020304" pitchFamily="18" charset="0"/>
              </a:rPr>
              <a:pPr algn="r" eaLnBrk="1" hangingPunct="1"/>
              <a:t>5</a:t>
            </a:fld>
            <a:endParaRPr kumimoji="0" lang="en-US" altLang="ja-JP" sz="1200">
              <a:latin typeface="Times New Roman" panose="02020603050405020304" pitchFamily="18" charset="0"/>
            </a:endParaRPr>
          </a:p>
        </p:txBody>
      </p:sp>
      <p:sp>
        <p:nvSpPr>
          <p:cNvPr id="31751" name="Rectangle 2"/>
          <p:cNvSpPr>
            <a:spLocks noGrp="1" noRot="1" noChangeAspect="1" noChangeArrowheads="1" noTextEdit="1"/>
          </p:cNvSpPr>
          <p:nvPr>
            <p:ph type="sldImg"/>
          </p:nvPr>
        </p:nvSpPr>
        <p:spPr>
          <a:xfrm>
            <a:off x="1143000" y="685800"/>
            <a:ext cx="4573588" cy="3430588"/>
          </a:xfrm>
          <a:ln/>
        </p:spPr>
      </p:sp>
      <p:sp>
        <p:nvSpPr>
          <p:cNvPr id="31752" name="Rectangle 3"/>
          <p:cNvSpPr>
            <a:spLocks noGrp="1" noChangeArrowheads="1"/>
          </p:cNvSpPr>
          <p:nvPr>
            <p:ph type="body" idx="1"/>
          </p:nvPr>
        </p:nvSpPr>
        <p:spPr>
          <a:xfrm>
            <a:off x="914400" y="4344988"/>
            <a:ext cx="5029200" cy="4113212"/>
          </a:xfrm>
          <a:noFill/>
        </p:spPr>
        <p:txBody>
          <a:bodyPr lIns="89228" tIns="44614" rIns="89228" bIns="44614"/>
          <a:lstStyle/>
          <a:p>
            <a:pPr eaLnBrk="1" hangingPunct="1"/>
            <a:endParaRPr lang="en-AU" altLang="ja-JP" smtClean="0">
              <a:ea typeface="ＭＳ Ｐゴシック" panose="020B0600070205080204" pitchFamily="50" charset="-128"/>
            </a:endParaRPr>
          </a:p>
        </p:txBody>
      </p:sp>
    </p:spTree>
    <p:extLst>
      <p:ext uri="{BB962C8B-B14F-4D97-AF65-F5344CB8AC3E}">
        <p14:creationId xmlns:p14="http://schemas.microsoft.com/office/powerpoint/2010/main" val="3454343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一方、ライトバックキャッシュでは、キャッシュにだけデータを書き込み、主記憶には書き込みません。このため、キャッシュの内容と主記憶の内容が違ってしまいます。この状態をダーティ（汚れちゃった）と呼び、主記憶と一致している状態をクリーンと呼びます。キャッシュディレクトリにこの状態を示すダーティビットを付けておき、最初に書いたときにこのビットをセットし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17</a:t>
            </a:fld>
            <a:endParaRPr lang="en-US" altLang="ja-JP"/>
          </a:p>
        </p:txBody>
      </p:sp>
    </p:spTree>
    <p:extLst>
      <p:ext uri="{BB962C8B-B14F-4D97-AF65-F5344CB8AC3E}">
        <p14:creationId xmlns:p14="http://schemas.microsoft.com/office/powerpoint/2010/main" val="2793582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ライトバックキャッシュはキャッシュにヒットしつづける限り、そこに書いて読めばよいので問題ないです。問題はこのキャッシュブロックがキャッシュから追い出されるときに生じます。今、キャッシュがミスしてブロックのリプレイスが起きる際に、今までのように単純に主記憶からブロックを持ってきて上書きすると、書いたデータが消えてしまいます。そこで、まず、ダーティなブロックを主記憶に書き戻し</a:t>
            </a:r>
            <a:r>
              <a:rPr kumimoji="1" lang="en-US" altLang="ja-JP" dirty="0"/>
              <a:t>(</a:t>
            </a:r>
            <a:r>
              <a:rPr kumimoji="1" lang="ja-JP" altLang="en-US" dirty="0"/>
              <a:t>ライトバックし）、それから新しいキャッシュブロックを取って来ます。ディレクトリを更新するとともにダーティビットを</a:t>
            </a:r>
            <a:r>
              <a:rPr kumimoji="1" lang="en-US" altLang="ja-JP" dirty="0"/>
              <a:t>0</a:t>
            </a:r>
            <a:r>
              <a:rPr kumimoji="1" lang="ja-JP" altLang="en-US" dirty="0"/>
              <a:t>にします。この書き戻しはダーティビットがセットされているブロックだけに必要です。クリーンなキャッシュに対しては今まで同様、単にキャッシュブロックを取ってくれば良いです。ダーティビットの存在によりこの部分で効率化を行っています。</a:t>
            </a:r>
          </a:p>
        </p:txBody>
      </p:sp>
      <p:sp>
        <p:nvSpPr>
          <p:cNvPr id="4" name="スライド番号プレースホルダー 3"/>
          <p:cNvSpPr>
            <a:spLocks noGrp="1"/>
          </p:cNvSpPr>
          <p:nvPr>
            <p:ph type="sldNum" sz="quarter" idx="10"/>
          </p:nvPr>
        </p:nvSpPr>
        <p:spPr/>
        <p:txBody>
          <a:bodyPr/>
          <a:lstStyle/>
          <a:p>
            <a:pPr>
              <a:defRPr/>
            </a:pPr>
            <a:fld id="{036C1C32-FFFC-49EC-9D80-2E16257020DA}" type="slidenum">
              <a:rPr lang="en-US" altLang="ja-JP" smtClean="0"/>
              <a:pPr>
                <a:defRPr/>
              </a:pPr>
              <a:t>18</a:t>
            </a:fld>
            <a:endParaRPr lang="en-US" altLang="ja-JP"/>
          </a:p>
        </p:txBody>
      </p:sp>
    </p:spTree>
    <p:extLst>
      <p:ext uri="{BB962C8B-B14F-4D97-AF65-F5344CB8AC3E}">
        <p14:creationId xmlns:p14="http://schemas.microsoft.com/office/powerpoint/2010/main" val="303037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CB06A2E-1E75-438C-9DE4-F4B38B39FAE3}" type="slidenum">
              <a:rPr lang="en-US" altLang="ja-JP"/>
              <a:pPr>
                <a:defRPr/>
              </a:pPr>
              <a:t>‹#›</a:t>
            </a:fld>
            <a:endParaRPr lang="en-US" altLang="ja-JP"/>
          </a:p>
        </p:txBody>
      </p:sp>
    </p:spTree>
    <p:extLst>
      <p:ext uri="{BB962C8B-B14F-4D97-AF65-F5344CB8AC3E}">
        <p14:creationId xmlns:p14="http://schemas.microsoft.com/office/powerpoint/2010/main" val="1547005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741F911-5173-4CE0-955B-EC3A5243A42F}" type="slidenum">
              <a:rPr lang="en-US" altLang="ja-JP"/>
              <a:pPr>
                <a:defRPr/>
              </a:pPr>
              <a:t>‹#›</a:t>
            </a:fld>
            <a:endParaRPr lang="en-US" altLang="ja-JP"/>
          </a:p>
        </p:txBody>
      </p:sp>
    </p:spTree>
    <p:extLst>
      <p:ext uri="{BB962C8B-B14F-4D97-AF65-F5344CB8AC3E}">
        <p14:creationId xmlns:p14="http://schemas.microsoft.com/office/powerpoint/2010/main" val="736697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4A9A1A9-3EF7-4EDB-8F60-FA418431DDE4}" type="slidenum">
              <a:rPr lang="en-US" altLang="ja-JP"/>
              <a:pPr>
                <a:defRPr/>
              </a:pPr>
              <a:t>‹#›</a:t>
            </a:fld>
            <a:endParaRPr lang="en-US" altLang="ja-JP"/>
          </a:p>
        </p:txBody>
      </p:sp>
    </p:spTree>
    <p:extLst>
      <p:ext uri="{BB962C8B-B14F-4D97-AF65-F5344CB8AC3E}">
        <p14:creationId xmlns:p14="http://schemas.microsoft.com/office/powerpoint/2010/main" val="3697297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タイトルと、図表または組織図">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マスター タイトルの書式設定</a:t>
            </a:r>
            <a:endParaRPr lang="ja-JP" altLang="en-US"/>
          </a:p>
        </p:txBody>
      </p:sp>
      <p:sp>
        <p:nvSpPr>
          <p:cNvPr id="3" name="SmartArt プレースホルダー 2"/>
          <p:cNvSpPr>
            <a:spLocks noGrp="1"/>
          </p:cNvSpPr>
          <p:nvPr>
            <p:ph type="dgm" idx="1"/>
          </p:nvPr>
        </p:nvSpPr>
        <p:spPr>
          <a:xfrm>
            <a:off x="457200" y="1600200"/>
            <a:ext cx="8229600" cy="4525963"/>
          </a:xfrm>
        </p:spPr>
        <p:txBody>
          <a:bodyPr/>
          <a:lstStyle/>
          <a:p>
            <a:pPr lvl="0"/>
            <a:endParaRPr lang="ja-JP" alt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2FFC065C-90BC-475F-ADB2-EF2581CA46DF}" type="slidenum">
              <a:rPr lang="en-US" altLang="ja-JP"/>
              <a:pPr>
                <a:defRPr/>
              </a:pPr>
              <a:t>‹#›</a:t>
            </a:fld>
            <a:endParaRPr lang="en-US" altLang="ja-JP"/>
          </a:p>
        </p:txBody>
      </p:sp>
    </p:spTree>
    <p:extLst>
      <p:ext uri="{BB962C8B-B14F-4D97-AF65-F5344CB8AC3E}">
        <p14:creationId xmlns:p14="http://schemas.microsoft.com/office/powerpoint/2010/main" val="1975356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マスター タイトルの書式設定</a:t>
            </a:r>
            <a:endParaRPr lang="ja-JP" altLang="en-US"/>
          </a:p>
        </p:txBody>
      </p:sp>
      <p:sp>
        <p:nvSpPr>
          <p:cNvPr id="3" name="表プレースホルダー 2"/>
          <p:cNvSpPr>
            <a:spLocks noGrp="1"/>
          </p:cNvSpPr>
          <p:nvPr>
            <p:ph type="tbl" idx="1"/>
          </p:nvPr>
        </p:nvSpPr>
        <p:spPr>
          <a:xfrm>
            <a:off x="457200" y="1600200"/>
            <a:ext cx="8229600" cy="4525963"/>
          </a:xfrm>
        </p:spPr>
        <p:txBody>
          <a:bodyPr/>
          <a:lstStyle/>
          <a:p>
            <a:pPr lvl="0"/>
            <a:endParaRPr lang="ja-JP" alt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867D9FF-4463-414B-B32A-942A2B460F27}" type="slidenum">
              <a:rPr lang="en-US" altLang="ja-JP"/>
              <a:pPr>
                <a:defRPr/>
              </a:pPr>
              <a:t>‹#›</a:t>
            </a:fld>
            <a:endParaRPr lang="en-US" altLang="ja-JP"/>
          </a:p>
        </p:txBody>
      </p:sp>
    </p:spTree>
    <p:extLst>
      <p:ext uri="{BB962C8B-B14F-4D97-AF65-F5344CB8AC3E}">
        <p14:creationId xmlns:p14="http://schemas.microsoft.com/office/powerpoint/2010/main" val="1650115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15B1C763-F8EB-4145-8CEB-FB4B2BDE0AC6}" type="slidenum">
              <a:rPr lang="en-US" altLang="ja-JP"/>
              <a:pPr>
                <a:defRPr/>
              </a:pPr>
              <a:t>‹#›</a:t>
            </a:fld>
            <a:endParaRPr lang="en-US" altLang="ja-JP"/>
          </a:p>
        </p:txBody>
      </p:sp>
    </p:spTree>
    <p:extLst>
      <p:ext uri="{BB962C8B-B14F-4D97-AF65-F5344CB8AC3E}">
        <p14:creationId xmlns:p14="http://schemas.microsoft.com/office/powerpoint/2010/main" val="3469603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8"/>
            <a:ext cx="78867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554DC98-FE17-48C1-9BE4-00468654CB45}" type="slidenum">
              <a:rPr lang="en-US" altLang="ja-JP"/>
              <a:pPr>
                <a:defRPr/>
              </a:pPr>
              <a:t>‹#›</a:t>
            </a:fld>
            <a:endParaRPr lang="en-US" altLang="ja-JP"/>
          </a:p>
        </p:txBody>
      </p:sp>
    </p:spTree>
    <p:extLst>
      <p:ext uri="{BB962C8B-B14F-4D97-AF65-F5344CB8AC3E}">
        <p14:creationId xmlns:p14="http://schemas.microsoft.com/office/powerpoint/2010/main" val="2991703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4E7A351-D8C8-40AE-BFA5-2D81A03281A0}" type="slidenum">
              <a:rPr lang="en-US" altLang="ja-JP"/>
              <a:pPr>
                <a:defRPr/>
              </a:pPr>
              <a:t>‹#›</a:t>
            </a:fld>
            <a:endParaRPr lang="en-US" altLang="ja-JP"/>
          </a:p>
        </p:txBody>
      </p:sp>
    </p:spTree>
    <p:extLst>
      <p:ext uri="{BB962C8B-B14F-4D97-AF65-F5344CB8AC3E}">
        <p14:creationId xmlns:p14="http://schemas.microsoft.com/office/powerpoint/2010/main" val="1932935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365125"/>
            <a:ext cx="78867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630238" y="2505075"/>
            <a:ext cx="386873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29150" y="2505075"/>
            <a:ext cx="38877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EE21FD38-BF7E-45C9-94AA-812B497397DC}" type="slidenum">
              <a:rPr lang="en-US" altLang="ja-JP"/>
              <a:pPr>
                <a:defRPr/>
              </a:pPr>
              <a:t>‹#›</a:t>
            </a:fld>
            <a:endParaRPr lang="en-US" altLang="ja-JP"/>
          </a:p>
        </p:txBody>
      </p:sp>
    </p:spTree>
    <p:extLst>
      <p:ext uri="{BB962C8B-B14F-4D97-AF65-F5344CB8AC3E}">
        <p14:creationId xmlns:p14="http://schemas.microsoft.com/office/powerpoint/2010/main" val="384182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47D6B600-B041-4333-9602-DC86BCCD066E}" type="slidenum">
              <a:rPr lang="en-US" altLang="ja-JP"/>
              <a:pPr>
                <a:defRPr/>
              </a:pPr>
              <a:t>‹#›</a:t>
            </a:fld>
            <a:endParaRPr lang="en-US" altLang="ja-JP"/>
          </a:p>
        </p:txBody>
      </p:sp>
    </p:spTree>
    <p:extLst>
      <p:ext uri="{BB962C8B-B14F-4D97-AF65-F5344CB8AC3E}">
        <p14:creationId xmlns:p14="http://schemas.microsoft.com/office/powerpoint/2010/main" val="962563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44971B97-BAA6-4E82-AFC2-A6B7855BB481}" type="slidenum">
              <a:rPr lang="en-US" altLang="ja-JP"/>
              <a:pPr>
                <a:defRPr/>
              </a:pPr>
              <a:t>‹#›</a:t>
            </a:fld>
            <a:endParaRPr lang="en-US" altLang="ja-JP"/>
          </a:p>
        </p:txBody>
      </p:sp>
    </p:spTree>
    <p:extLst>
      <p:ext uri="{BB962C8B-B14F-4D97-AF65-F5344CB8AC3E}">
        <p14:creationId xmlns:p14="http://schemas.microsoft.com/office/powerpoint/2010/main" val="3682623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649E603C-2609-4F76-B56F-16483B137F50}" type="slidenum">
              <a:rPr lang="en-US" altLang="ja-JP"/>
              <a:pPr>
                <a:defRPr/>
              </a:pPr>
              <a:t>‹#›</a:t>
            </a:fld>
            <a:endParaRPr lang="en-US" altLang="ja-JP"/>
          </a:p>
        </p:txBody>
      </p:sp>
    </p:spTree>
    <p:extLst>
      <p:ext uri="{BB962C8B-B14F-4D97-AF65-F5344CB8AC3E}">
        <p14:creationId xmlns:p14="http://schemas.microsoft.com/office/powerpoint/2010/main" val="2514901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30238" y="457200"/>
            <a:ext cx="2949575"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B12640A-83A3-439A-86F7-F9CC1DA03E05}" type="slidenum">
              <a:rPr lang="en-US" altLang="ja-JP"/>
              <a:pPr>
                <a:defRPr/>
              </a:pPr>
              <a:t>‹#›</a:t>
            </a:fld>
            <a:endParaRPr lang="en-US" altLang="ja-JP"/>
          </a:p>
        </p:txBody>
      </p:sp>
    </p:spTree>
    <p:extLst>
      <p:ext uri="{BB962C8B-B14F-4D97-AF65-F5344CB8AC3E}">
        <p14:creationId xmlns:p14="http://schemas.microsoft.com/office/powerpoint/2010/main" val="2351373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27341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ja-JP"/>
          </a:p>
        </p:txBody>
      </p:sp>
      <p:sp>
        <p:nvSpPr>
          <p:cNvPr id="27341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ja-JP"/>
          </a:p>
        </p:txBody>
      </p:sp>
      <p:sp>
        <p:nvSpPr>
          <p:cNvPr id="27341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735CF3B3-0F9B-4494-8C04-D44C2A82265C}"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596900" y="1295400"/>
            <a:ext cx="7359650" cy="1125538"/>
          </a:xfrm>
        </p:spPr>
        <p:txBody>
          <a:bodyPr anchor="ctr"/>
          <a:lstStyle/>
          <a:p>
            <a:pPr eaLnBrk="1" hangingPunct="1"/>
            <a:r>
              <a:rPr lang="ja-JP" altLang="en-US" sz="4400" dirty="0" smtClean="0"/>
              <a:t>共有メモリ型計算機　</a:t>
            </a:r>
            <a:br>
              <a:rPr lang="ja-JP" altLang="en-US" sz="4400" dirty="0" smtClean="0"/>
            </a:br>
            <a:endParaRPr lang="ja-JP" altLang="en-US" sz="4400" dirty="0" smtClean="0"/>
          </a:p>
        </p:txBody>
      </p:sp>
      <p:sp>
        <p:nvSpPr>
          <p:cNvPr id="3075" name="Rectangle 3"/>
          <p:cNvSpPr>
            <a:spLocks noGrp="1" noChangeArrowheads="1"/>
          </p:cNvSpPr>
          <p:nvPr>
            <p:ph type="subTitle" idx="1"/>
          </p:nvPr>
        </p:nvSpPr>
        <p:spPr>
          <a:xfrm>
            <a:off x="1371600" y="3886200"/>
            <a:ext cx="6400800" cy="1752600"/>
          </a:xfrm>
        </p:spPr>
        <p:txBody>
          <a:bodyPr/>
          <a:lstStyle/>
          <a:p>
            <a:pPr eaLnBrk="1" hangingPunct="1"/>
            <a:r>
              <a:rPr lang="ja-JP" altLang="en-US" sz="3200" smtClean="0"/>
              <a:t>慶應義塾大学理工学部</a:t>
            </a:r>
          </a:p>
          <a:p>
            <a:pPr eaLnBrk="1" hangingPunct="1"/>
            <a:r>
              <a:rPr lang="ja-JP" altLang="en-US" sz="3200" smtClean="0"/>
              <a:t>天野英晴</a:t>
            </a:r>
          </a:p>
          <a:p>
            <a:pPr eaLnBrk="1" hangingPunct="1"/>
            <a:r>
              <a:rPr lang="en-US" altLang="ja-JP" sz="3200" smtClean="0"/>
              <a:t>hunga@am</a:t>
            </a:r>
            <a:r>
              <a:rPr lang="ja-JP" altLang="en-US" sz="3200" smtClean="0"/>
              <a:t>．</a:t>
            </a:r>
            <a:r>
              <a:rPr lang="en-US" altLang="ja-JP" sz="3200" smtClean="0"/>
              <a:t>ics</a:t>
            </a:r>
            <a:r>
              <a:rPr lang="ja-JP" altLang="en-US" sz="3200" smtClean="0"/>
              <a:t>．</a:t>
            </a:r>
            <a:r>
              <a:rPr lang="en-US" altLang="ja-JP" sz="3200" smtClean="0"/>
              <a:t>keio</a:t>
            </a:r>
            <a:r>
              <a:rPr lang="ja-JP" altLang="en-US" sz="3200" smtClean="0"/>
              <a:t>．</a:t>
            </a:r>
            <a:r>
              <a:rPr lang="en-US" altLang="ja-JP" sz="3200" smtClean="0"/>
              <a:t>ac</a:t>
            </a:r>
            <a:r>
              <a:rPr lang="ja-JP" altLang="en-US" sz="3200" smtClean="0"/>
              <a:t>．</a:t>
            </a:r>
            <a:r>
              <a:rPr lang="en-US" altLang="ja-JP" sz="3200" smtClean="0"/>
              <a:t>jp</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排他</a:t>
            </a:r>
            <a:r>
              <a:rPr lang="ja-JP" altLang="en-US" dirty="0"/>
              <a:t>制御</a:t>
            </a:r>
            <a:endParaRPr kumimoji="1" lang="ja-JP" altLang="en-US" dirty="0"/>
          </a:p>
        </p:txBody>
      </p:sp>
      <p:sp>
        <p:nvSpPr>
          <p:cNvPr id="3" name="コンテンツ プレースホルダー 2"/>
          <p:cNvSpPr>
            <a:spLocks noGrp="1"/>
          </p:cNvSpPr>
          <p:nvPr>
            <p:ph idx="1"/>
          </p:nvPr>
        </p:nvSpPr>
        <p:spPr>
          <a:xfrm>
            <a:off x="457200" y="1453165"/>
            <a:ext cx="8507288" cy="4525963"/>
          </a:xfrm>
        </p:spPr>
        <p:txBody>
          <a:bodyPr/>
          <a:lstStyle/>
          <a:p>
            <a:r>
              <a:rPr lang="ja-JP" altLang="en-US" dirty="0" smtClean="0"/>
              <a:t>プリンタがあり、一度に一つのプロセッサしか使えない。同時に要求があった場合に</a:t>
            </a:r>
            <a:r>
              <a:rPr kumimoji="1" lang="ja-JP" altLang="en-US" dirty="0" smtClean="0"/>
              <a:t>一人を選びたい。</a:t>
            </a:r>
            <a:endParaRPr kumimoji="1" lang="en-US" altLang="ja-JP" dirty="0" smtClean="0"/>
          </a:p>
          <a:p>
            <a:r>
              <a:rPr lang="ja-JP" altLang="en-US" dirty="0" smtClean="0"/>
              <a:t>アイディア：</a:t>
            </a:r>
            <a:endParaRPr lang="en-US" altLang="ja-JP" dirty="0" smtClean="0"/>
          </a:p>
          <a:p>
            <a:pPr marL="857250" lvl="1" indent="-457200"/>
            <a:r>
              <a:rPr lang="ja-JP" altLang="en-US" dirty="0" smtClean="0"/>
              <a:t>変数</a:t>
            </a:r>
            <a:r>
              <a:rPr lang="ja-JP" altLang="en-US" dirty="0" err="1" smtClean="0"/>
              <a:t>ｘ</a:t>
            </a:r>
            <a:r>
              <a:rPr lang="ja-JP" altLang="en-US" dirty="0" smtClean="0"/>
              <a:t>を</a:t>
            </a:r>
            <a:r>
              <a:rPr lang="en-US" altLang="ja-JP" dirty="0" smtClean="0"/>
              <a:t>0</a:t>
            </a:r>
            <a:r>
              <a:rPr lang="ja-JP" altLang="en-US" dirty="0" smtClean="0"/>
              <a:t>に初期化しておく。</a:t>
            </a:r>
            <a:endParaRPr lang="en-US" altLang="ja-JP" dirty="0" smtClean="0"/>
          </a:p>
          <a:p>
            <a:pPr marL="857250" lvl="1" indent="-457200"/>
            <a:r>
              <a:rPr kumimoji="1" lang="ja-JP" altLang="en-US" dirty="0" err="1" smtClean="0"/>
              <a:t>ｘ</a:t>
            </a:r>
            <a:r>
              <a:rPr kumimoji="1" lang="ja-JP" altLang="en-US" dirty="0" smtClean="0"/>
              <a:t>を読んだプロセッサは、</a:t>
            </a:r>
            <a:r>
              <a:rPr kumimoji="1" lang="en-US" altLang="ja-JP" dirty="0" smtClean="0"/>
              <a:t>0</a:t>
            </a:r>
            <a:r>
              <a:rPr lang="ja-JP" altLang="en-US" dirty="0" smtClean="0"/>
              <a:t>なら</a:t>
            </a:r>
            <a:r>
              <a:rPr lang="ja-JP" altLang="en-US" dirty="0"/>
              <a:t>ば</a:t>
            </a:r>
            <a:r>
              <a:rPr kumimoji="1" lang="ja-JP" altLang="en-US" dirty="0" smtClean="0"/>
              <a:t>素早く</a:t>
            </a:r>
            <a:r>
              <a:rPr kumimoji="1" lang="en-US" altLang="ja-JP" dirty="0" smtClean="0"/>
              <a:t>1</a:t>
            </a:r>
            <a:r>
              <a:rPr kumimoji="1" lang="ja-JP" altLang="en-US" dirty="0" smtClean="0"/>
              <a:t>を書き込み、プリンタを利用。</a:t>
            </a:r>
            <a:r>
              <a:rPr lang="ja-JP" altLang="en-US" dirty="0" smtClean="0"/>
              <a:t>終わったら</a:t>
            </a:r>
            <a:r>
              <a:rPr lang="en-US" altLang="ja-JP" dirty="0" smtClean="0"/>
              <a:t>0</a:t>
            </a:r>
            <a:r>
              <a:rPr lang="ja-JP" altLang="en-US" dirty="0" smtClean="0"/>
              <a:t>を書き込む。</a:t>
            </a:r>
            <a:endParaRPr lang="en-US" altLang="ja-JP" dirty="0" smtClean="0"/>
          </a:p>
          <a:p>
            <a:pPr marL="857250" lvl="1" indent="-457200"/>
            <a:r>
              <a:rPr lang="en-US" altLang="ja-JP" dirty="0"/>
              <a:t>1</a:t>
            </a:r>
            <a:r>
              <a:rPr lang="ja-JP" altLang="en-US" dirty="0" smtClean="0"/>
              <a:t>を読み込んだプロセッサは</a:t>
            </a:r>
            <a:r>
              <a:rPr lang="en-US" altLang="ja-JP" dirty="0" smtClean="0"/>
              <a:t>0</a:t>
            </a:r>
            <a:r>
              <a:rPr lang="ja-JP" altLang="en-US" dirty="0" smtClean="0"/>
              <a:t>を読み込めるまで繰り返し読み続ける（</a:t>
            </a:r>
            <a:r>
              <a:rPr lang="en-US" altLang="ja-JP" dirty="0" smtClean="0"/>
              <a:t>Busy</a:t>
            </a:r>
            <a:r>
              <a:rPr lang="ja-JP" altLang="en-US" dirty="0" smtClean="0"/>
              <a:t> </a:t>
            </a:r>
            <a:r>
              <a:rPr lang="en-US" altLang="ja-JP" dirty="0" smtClean="0"/>
              <a:t>Waiting)</a:t>
            </a:r>
          </a:p>
          <a:p>
            <a:pPr marL="400050" lvl="1" indent="0">
              <a:buNone/>
            </a:pPr>
            <a:r>
              <a:rPr lang="ja-JP" altLang="en-US" dirty="0" smtClean="0"/>
              <a:t>→しかしこれはうまく行かない。なぜか？</a:t>
            </a:r>
            <a:endParaRPr lang="en-US" altLang="ja-JP" dirty="0" smtClean="0"/>
          </a:p>
          <a:p>
            <a:pPr marL="400050" lvl="1" indent="0">
              <a:buNone/>
            </a:pPr>
            <a:endParaRPr kumimoji="1" lang="en-US" altLang="ja-JP" dirty="0" smtClean="0"/>
          </a:p>
        </p:txBody>
      </p:sp>
    </p:spTree>
    <p:extLst>
      <p:ext uri="{BB962C8B-B14F-4D97-AF65-F5344CB8AC3E}">
        <p14:creationId xmlns:p14="http://schemas.microsoft.com/office/powerpoint/2010/main" val="516649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686800" cy="1143000"/>
          </a:xfrm>
        </p:spPr>
        <p:txBody>
          <a:bodyPr/>
          <a:lstStyle/>
          <a:p>
            <a:r>
              <a:rPr kumimoji="1" lang="en-US" altLang="ja-JP" dirty="0" err="1" smtClean="0"/>
              <a:t>P1</a:t>
            </a:r>
            <a:r>
              <a:rPr kumimoji="1" lang="ja-JP" altLang="en-US" dirty="0" smtClean="0"/>
              <a:t>と</a:t>
            </a:r>
            <a:r>
              <a:rPr kumimoji="1" lang="en-US" altLang="ja-JP" dirty="0" err="1" smtClean="0"/>
              <a:t>P2</a:t>
            </a:r>
            <a:r>
              <a:rPr kumimoji="1" lang="ja-JP" altLang="en-US" dirty="0" smtClean="0"/>
              <a:t>が同時に変数を読んだら？</a:t>
            </a:r>
            <a:endParaRPr kumimoji="1" lang="ja-JP" altLang="en-US" dirty="0"/>
          </a:p>
        </p:txBody>
      </p:sp>
      <p:sp>
        <p:nvSpPr>
          <p:cNvPr id="4" name="正方形/長方形 3"/>
          <p:cNvSpPr/>
          <p:nvPr/>
        </p:nvSpPr>
        <p:spPr>
          <a:xfrm>
            <a:off x="3779912" y="1988840"/>
            <a:ext cx="936104"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0</a:t>
            </a:r>
            <a:endParaRPr kumimoji="1" lang="ja-JP" altLang="en-US" dirty="0">
              <a:solidFill>
                <a:schemeClr val="tx1"/>
              </a:solidFill>
            </a:endParaRPr>
          </a:p>
        </p:txBody>
      </p:sp>
      <p:sp>
        <p:nvSpPr>
          <p:cNvPr id="5" name="楕円 4"/>
          <p:cNvSpPr/>
          <p:nvPr/>
        </p:nvSpPr>
        <p:spPr>
          <a:xfrm>
            <a:off x="5580112" y="3928194"/>
            <a:ext cx="864096" cy="7920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P1</a:t>
            </a:r>
            <a:endParaRPr kumimoji="1" lang="ja-JP" altLang="en-US" dirty="0">
              <a:solidFill>
                <a:schemeClr val="tx1"/>
              </a:solidFill>
            </a:endParaRPr>
          </a:p>
        </p:txBody>
      </p:sp>
      <p:cxnSp>
        <p:nvCxnSpPr>
          <p:cNvPr id="7" name="直線矢印コネクタ 6"/>
          <p:cNvCxnSpPr>
            <a:stCxn id="4" idx="3"/>
          </p:cNvCxnSpPr>
          <p:nvPr/>
        </p:nvCxnSpPr>
        <p:spPr>
          <a:xfrm>
            <a:off x="4716016" y="2420888"/>
            <a:ext cx="1224136" cy="12241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5436096" y="2492896"/>
            <a:ext cx="1693092" cy="369332"/>
          </a:xfrm>
          <a:prstGeom prst="rect">
            <a:avLst/>
          </a:prstGeom>
          <a:noFill/>
        </p:spPr>
        <p:txBody>
          <a:bodyPr wrap="none" rtlCol="0">
            <a:spAutoFit/>
          </a:bodyPr>
          <a:lstStyle/>
          <a:p>
            <a:r>
              <a:rPr kumimoji="1" lang="en-US" altLang="ja-JP" dirty="0" smtClean="0"/>
              <a:t>1</a:t>
            </a:r>
            <a:r>
              <a:rPr kumimoji="1" lang="ja-JP" altLang="en-US" dirty="0" err="1" smtClean="0"/>
              <a:t>．</a:t>
            </a:r>
            <a:r>
              <a:rPr kumimoji="1" lang="en-US" altLang="ja-JP" dirty="0" smtClean="0"/>
              <a:t>x</a:t>
            </a:r>
            <a:r>
              <a:rPr kumimoji="1" lang="ja-JP" altLang="en-US" dirty="0" smtClean="0"/>
              <a:t>を読み出す</a:t>
            </a:r>
            <a:endParaRPr kumimoji="1" lang="ja-JP" altLang="en-US" dirty="0"/>
          </a:p>
        </p:txBody>
      </p:sp>
      <p:sp>
        <p:nvSpPr>
          <p:cNvPr id="9" name="テキスト ボックス 8"/>
          <p:cNvSpPr txBox="1"/>
          <p:nvPr/>
        </p:nvSpPr>
        <p:spPr>
          <a:xfrm>
            <a:off x="6282642" y="3632448"/>
            <a:ext cx="2358338" cy="369332"/>
          </a:xfrm>
          <a:prstGeom prst="rect">
            <a:avLst/>
          </a:prstGeom>
          <a:noFill/>
        </p:spPr>
        <p:txBody>
          <a:bodyPr wrap="none" rtlCol="0">
            <a:spAutoFit/>
          </a:bodyPr>
          <a:lstStyle/>
          <a:p>
            <a:r>
              <a:rPr lang="en-US" altLang="ja-JP" dirty="0" smtClean="0"/>
              <a:t>2</a:t>
            </a:r>
            <a:r>
              <a:rPr kumimoji="1" lang="ja-JP" altLang="en-US" dirty="0" err="1" smtClean="0"/>
              <a:t>．</a:t>
            </a:r>
            <a:r>
              <a:rPr lang="en-US" altLang="ja-JP" dirty="0" smtClean="0"/>
              <a:t>0</a:t>
            </a:r>
            <a:r>
              <a:rPr lang="ja-JP" altLang="en-US" dirty="0" smtClean="0"/>
              <a:t>かどうかをチェック</a:t>
            </a:r>
            <a:endParaRPr kumimoji="1" lang="ja-JP" altLang="en-US" dirty="0"/>
          </a:p>
        </p:txBody>
      </p:sp>
      <p:cxnSp>
        <p:nvCxnSpPr>
          <p:cNvPr id="11" name="直線矢印コネクタ 10"/>
          <p:cNvCxnSpPr/>
          <p:nvPr/>
        </p:nvCxnSpPr>
        <p:spPr>
          <a:xfrm flipH="1" flipV="1">
            <a:off x="4716016" y="2934236"/>
            <a:ext cx="864096" cy="85480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3960758" y="3743528"/>
            <a:ext cx="1619354" cy="369332"/>
          </a:xfrm>
          <a:prstGeom prst="rect">
            <a:avLst/>
          </a:prstGeom>
          <a:noFill/>
        </p:spPr>
        <p:txBody>
          <a:bodyPr wrap="none" rtlCol="0">
            <a:spAutoFit/>
          </a:bodyPr>
          <a:lstStyle/>
          <a:p>
            <a:r>
              <a:rPr lang="en-US" altLang="ja-JP" dirty="0" smtClean="0"/>
              <a:t>3</a:t>
            </a:r>
            <a:r>
              <a:rPr kumimoji="1" lang="ja-JP" altLang="en-US" dirty="0" err="1" smtClean="0"/>
              <a:t>．</a:t>
            </a:r>
            <a:r>
              <a:rPr lang="en-US" altLang="ja-JP" dirty="0" smtClean="0"/>
              <a:t>1</a:t>
            </a:r>
            <a:r>
              <a:rPr lang="ja-JP" altLang="en-US" dirty="0" smtClean="0"/>
              <a:t>を書きこむ</a:t>
            </a:r>
            <a:endParaRPr kumimoji="1" lang="ja-JP" altLang="en-US" dirty="0"/>
          </a:p>
        </p:txBody>
      </p:sp>
      <p:sp>
        <p:nvSpPr>
          <p:cNvPr id="13" name="楕円 12"/>
          <p:cNvSpPr/>
          <p:nvPr/>
        </p:nvSpPr>
        <p:spPr>
          <a:xfrm>
            <a:off x="1151269" y="4112860"/>
            <a:ext cx="864096" cy="7920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P2</a:t>
            </a:r>
            <a:endParaRPr kumimoji="1" lang="ja-JP" altLang="en-US" dirty="0">
              <a:solidFill>
                <a:schemeClr val="tx1"/>
              </a:solidFill>
            </a:endParaRPr>
          </a:p>
        </p:txBody>
      </p:sp>
      <p:cxnSp>
        <p:nvCxnSpPr>
          <p:cNvPr id="14" name="直線矢印コネクタ 13"/>
          <p:cNvCxnSpPr/>
          <p:nvPr/>
        </p:nvCxnSpPr>
        <p:spPr>
          <a:xfrm flipH="1">
            <a:off x="2075011" y="2906162"/>
            <a:ext cx="1560885" cy="103460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テキスト ボックス 14"/>
          <p:cNvSpPr txBox="1"/>
          <p:nvPr/>
        </p:nvSpPr>
        <p:spPr>
          <a:xfrm>
            <a:off x="2560811" y="3522186"/>
            <a:ext cx="1693092" cy="369332"/>
          </a:xfrm>
          <a:prstGeom prst="rect">
            <a:avLst/>
          </a:prstGeom>
          <a:noFill/>
        </p:spPr>
        <p:txBody>
          <a:bodyPr wrap="none" rtlCol="0">
            <a:spAutoFit/>
          </a:bodyPr>
          <a:lstStyle/>
          <a:p>
            <a:r>
              <a:rPr kumimoji="1" lang="en-US" altLang="ja-JP" dirty="0" smtClean="0"/>
              <a:t>1</a:t>
            </a:r>
            <a:r>
              <a:rPr kumimoji="1" lang="ja-JP" altLang="en-US" dirty="0" err="1" smtClean="0"/>
              <a:t>．</a:t>
            </a:r>
            <a:r>
              <a:rPr kumimoji="1" lang="en-US" altLang="ja-JP" dirty="0" smtClean="0"/>
              <a:t>x</a:t>
            </a:r>
            <a:r>
              <a:rPr kumimoji="1" lang="ja-JP" altLang="en-US" dirty="0" smtClean="0"/>
              <a:t>を読み出す</a:t>
            </a:r>
            <a:endParaRPr kumimoji="1" lang="ja-JP" altLang="en-US" dirty="0"/>
          </a:p>
        </p:txBody>
      </p:sp>
      <p:sp>
        <p:nvSpPr>
          <p:cNvPr id="16" name="テキスト ボックス 15"/>
          <p:cNvSpPr txBox="1"/>
          <p:nvPr/>
        </p:nvSpPr>
        <p:spPr>
          <a:xfrm>
            <a:off x="1831946" y="3940770"/>
            <a:ext cx="2358338" cy="369332"/>
          </a:xfrm>
          <a:prstGeom prst="rect">
            <a:avLst/>
          </a:prstGeom>
          <a:noFill/>
        </p:spPr>
        <p:txBody>
          <a:bodyPr wrap="none" rtlCol="0">
            <a:spAutoFit/>
          </a:bodyPr>
          <a:lstStyle/>
          <a:p>
            <a:r>
              <a:rPr lang="en-US" altLang="ja-JP" dirty="0" smtClean="0"/>
              <a:t>2</a:t>
            </a:r>
            <a:r>
              <a:rPr kumimoji="1" lang="ja-JP" altLang="en-US" dirty="0" err="1" smtClean="0"/>
              <a:t>．</a:t>
            </a:r>
            <a:r>
              <a:rPr lang="en-US" altLang="ja-JP" dirty="0" smtClean="0"/>
              <a:t>0</a:t>
            </a:r>
            <a:r>
              <a:rPr lang="ja-JP" altLang="en-US" dirty="0" smtClean="0"/>
              <a:t>かどうかをチェック</a:t>
            </a:r>
            <a:endParaRPr kumimoji="1" lang="ja-JP" altLang="en-US" dirty="0"/>
          </a:p>
        </p:txBody>
      </p:sp>
      <p:cxnSp>
        <p:nvCxnSpPr>
          <p:cNvPr id="17" name="直線矢印コネクタ 16"/>
          <p:cNvCxnSpPr/>
          <p:nvPr/>
        </p:nvCxnSpPr>
        <p:spPr>
          <a:xfrm flipV="1">
            <a:off x="1583317" y="2492896"/>
            <a:ext cx="2017401" cy="14352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テキスト ボックス 17"/>
          <p:cNvSpPr txBox="1"/>
          <p:nvPr/>
        </p:nvSpPr>
        <p:spPr>
          <a:xfrm>
            <a:off x="994891" y="2832335"/>
            <a:ext cx="1619354" cy="369332"/>
          </a:xfrm>
          <a:prstGeom prst="rect">
            <a:avLst/>
          </a:prstGeom>
          <a:noFill/>
        </p:spPr>
        <p:txBody>
          <a:bodyPr wrap="none" rtlCol="0">
            <a:spAutoFit/>
          </a:bodyPr>
          <a:lstStyle/>
          <a:p>
            <a:r>
              <a:rPr lang="en-US" altLang="ja-JP" dirty="0" smtClean="0"/>
              <a:t>3</a:t>
            </a:r>
            <a:r>
              <a:rPr kumimoji="1" lang="ja-JP" altLang="en-US" dirty="0" err="1" smtClean="0"/>
              <a:t>．</a:t>
            </a:r>
            <a:r>
              <a:rPr lang="en-US" altLang="ja-JP" dirty="0" smtClean="0"/>
              <a:t>1</a:t>
            </a:r>
            <a:r>
              <a:rPr lang="ja-JP" altLang="en-US" dirty="0" smtClean="0"/>
              <a:t>を書きこむ</a:t>
            </a:r>
            <a:endParaRPr kumimoji="1" lang="ja-JP" altLang="en-US" dirty="0"/>
          </a:p>
        </p:txBody>
      </p:sp>
      <p:sp>
        <p:nvSpPr>
          <p:cNvPr id="22" name="テキスト ボックス 21"/>
          <p:cNvSpPr txBox="1"/>
          <p:nvPr/>
        </p:nvSpPr>
        <p:spPr>
          <a:xfrm>
            <a:off x="1583317" y="5037249"/>
            <a:ext cx="7122463" cy="1477328"/>
          </a:xfrm>
          <a:prstGeom prst="rect">
            <a:avLst/>
          </a:prstGeom>
          <a:noFill/>
        </p:spPr>
        <p:txBody>
          <a:bodyPr wrap="none" rtlCol="0">
            <a:spAutoFit/>
          </a:bodyPr>
          <a:lstStyle/>
          <a:p>
            <a:r>
              <a:rPr kumimoji="1" lang="en-US" altLang="ja-JP" dirty="0" err="1" smtClean="0"/>
              <a:t>P1</a:t>
            </a:r>
            <a:r>
              <a:rPr kumimoji="1" lang="ja-JP" altLang="en-US" dirty="0" smtClean="0"/>
              <a:t>が</a:t>
            </a:r>
            <a:r>
              <a:rPr kumimoji="1" lang="en-US" altLang="ja-JP" dirty="0" smtClean="0"/>
              <a:t>x</a:t>
            </a:r>
            <a:r>
              <a:rPr kumimoji="1" lang="ja-JP" altLang="en-US" dirty="0" smtClean="0"/>
              <a:t>を読んで</a:t>
            </a:r>
            <a:r>
              <a:rPr kumimoji="1" lang="en-US" altLang="ja-JP" dirty="0" smtClean="0"/>
              <a:t>0</a:t>
            </a:r>
            <a:r>
              <a:rPr kumimoji="1" lang="ja-JP" altLang="en-US" dirty="0" smtClean="0"/>
              <a:t>かどうかをチェックしている間に、</a:t>
            </a:r>
            <a:r>
              <a:rPr kumimoji="1" lang="en-US" altLang="ja-JP" dirty="0" err="1" smtClean="0"/>
              <a:t>P2</a:t>
            </a:r>
            <a:r>
              <a:rPr lang="ja-JP" altLang="en-US" dirty="0" smtClean="0"/>
              <a:t>が</a:t>
            </a:r>
            <a:r>
              <a:rPr lang="en-US" altLang="ja-JP" dirty="0" smtClean="0"/>
              <a:t>x</a:t>
            </a:r>
            <a:r>
              <a:rPr lang="ja-JP" altLang="en-US" dirty="0" smtClean="0"/>
              <a:t>を読み出すかも</a:t>
            </a:r>
            <a:endParaRPr lang="en-US" altLang="ja-JP" dirty="0" smtClean="0"/>
          </a:p>
          <a:p>
            <a:r>
              <a:rPr kumimoji="1" lang="ja-JP" altLang="en-US" dirty="0" smtClean="0"/>
              <a:t>しれない→</a:t>
            </a:r>
            <a:r>
              <a:rPr kumimoji="1" lang="en-US" altLang="ja-JP" dirty="0" err="1" smtClean="0"/>
              <a:t>P1,P2</a:t>
            </a:r>
            <a:r>
              <a:rPr kumimoji="1" lang="ja-JP" altLang="en-US" dirty="0" smtClean="0"/>
              <a:t>共に</a:t>
            </a:r>
            <a:r>
              <a:rPr kumimoji="1" lang="en-US" altLang="ja-JP" dirty="0" smtClean="0"/>
              <a:t>0</a:t>
            </a:r>
            <a:r>
              <a:rPr kumimoji="1" lang="ja-JP" altLang="en-US" dirty="0" smtClean="0"/>
              <a:t>を取ることができる。</a:t>
            </a:r>
            <a:endParaRPr kumimoji="1" lang="en-US" altLang="ja-JP" dirty="0" smtClean="0"/>
          </a:p>
          <a:p>
            <a:endParaRPr lang="en-US" altLang="ja-JP" dirty="0"/>
          </a:p>
          <a:p>
            <a:r>
              <a:rPr kumimoji="1" lang="ja-JP" altLang="en-US" dirty="0" smtClean="0"/>
              <a:t>読む操作と書く操作を不可分（</a:t>
            </a:r>
            <a:r>
              <a:rPr kumimoji="1" lang="en-US" altLang="ja-JP" dirty="0" smtClean="0"/>
              <a:t>Atomic</a:t>
            </a:r>
            <a:r>
              <a:rPr kumimoji="1" lang="ja-JP" altLang="en-US" dirty="0" smtClean="0"/>
              <a:t>／</a:t>
            </a:r>
            <a:r>
              <a:rPr kumimoji="1" lang="en-US" altLang="ja-JP" dirty="0" smtClean="0"/>
              <a:t>Indivisible)</a:t>
            </a:r>
            <a:r>
              <a:rPr kumimoji="1" lang="ja-JP" altLang="en-US" dirty="0" smtClean="0"/>
              <a:t>に行う命令が必要</a:t>
            </a:r>
            <a:endParaRPr kumimoji="1" lang="en-US" altLang="ja-JP" dirty="0" smtClean="0"/>
          </a:p>
          <a:p>
            <a:r>
              <a:rPr lang="ja-JP" altLang="en-US" dirty="0" smtClean="0"/>
              <a:t>→不可分命令</a:t>
            </a:r>
            <a:endParaRPr kumimoji="1" lang="ja-JP" altLang="en-US" dirty="0"/>
          </a:p>
        </p:txBody>
      </p:sp>
    </p:spTree>
    <p:extLst>
      <p:ext uri="{BB962C8B-B14F-4D97-AF65-F5344CB8AC3E}">
        <p14:creationId xmlns:p14="http://schemas.microsoft.com/office/powerpoint/2010/main" val="4157948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Test</a:t>
            </a:r>
            <a:r>
              <a:rPr kumimoji="1" lang="ja-JP" altLang="en-US" dirty="0" smtClean="0"/>
              <a:t> </a:t>
            </a:r>
            <a:r>
              <a:rPr kumimoji="1" lang="en-US" altLang="ja-JP" dirty="0" smtClean="0"/>
              <a:t>&amp;</a:t>
            </a:r>
            <a:r>
              <a:rPr kumimoji="1" lang="ja-JP" altLang="en-US" dirty="0" smtClean="0"/>
              <a:t> </a:t>
            </a:r>
            <a:r>
              <a:rPr kumimoji="1" lang="en-US" altLang="ja-JP" dirty="0" smtClean="0"/>
              <a:t>Set (x)</a:t>
            </a:r>
            <a:endParaRPr kumimoji="1" lang="ja-JP" altLang="en-US" dirty="0"/>
          </a:p>
        </p:txBody>
      </p:sp>
      <p:sp>
        <p:nvSpPr>
          <p:cNvPr id="4" name="正方形/長方形 3"/>
          <p:cNvSpPr/>
          <p:nvPr/>
        </p:nvSpPr>
        <p:spPr>
          <a:xfrm>
            <a:off x="3779912" y="1988840"/>
            <a:ext cx="936104" cy="8640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0</a:t>
            </a:r>
            <a:endParaRPr kumimoji="1" lang="ja-JP" altLang="en-US" dirty="0">
              <a:solidFill>
                <a:schemeClr val="tx1"/>
              </a:solidFill>
            </a:endParaRPr>
          </a:p>
        </p:txBody>
      </p:sp>
      <p:sp>
        <p:nvSpPr>
          <p:cNvPr id="5" name="楕円 4"/>
          <p:cNvSpPr/>
          <p:nvPr/>
        </p:nvSpPr>
        <p:spPr>
          <a:xfrm>
            <a:off x="5580112" y="3928194"/>
            <a:ext cx="864096" cy="7920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P1</a:t>
            </a:r>
            <a:endParaRPr kumimoji="1" lang="ja-JP" altLang="en-US" dirty="0">
              <a:solidFill>
                <a:schemeClr val="tx1"/>
              </a:solidFill>
            </a:endParaRPr>
          </a:p>
        </p:txBody>
      </p:sp>
      <p:cxnSp>
        <p:nvCxnSpPr>
          <p:cNvPr id="6" name="直線矢印コネクタ 5"/>
          <p:cNvCxnSpPr/>
          <p:nvPr/>
        </p:nvCxnSpPr>
        <p:spPr>
          <a:xfrm>
            <a:off x="4685672" y="2704058"/>
            <a:ext cx="1224136" cy="1224136"/>
          </a:xfrm>
          <a:prstGeom prst="straightConnector1">
            <a:avLst/>
          </a:prstGeom>
          <a:ln>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7" name="テキスト ボックス 6"/>
          <p:cNvSpPr txBox="1"/>
          <p:nvPr/>
        </p:nvSpPr>
        <p:spPr>
          <a:xfrm>
            <a:off x="1637250" y="4937257"/>
            <a:ext cx="6635150" cy="1477328"/>
          </a:xfrm>
          <a:prstGeom prst="rect">
            <a:avLst/>
          </a:prstGeom>
          <a:noFill/>
        </p:spPr>
        <p:txBody>
          <a:bodyPr wrap="none" rtlCol="0">
            <a:spAutoFit/>
          </a:bodyPr>
          <a:lstStyle/>
          <a:p>
            <a:r>
              <a:rPr lang="ja-JP" altLang="en-US" dirty="0" smtClean="0"/>
              <a:t>同時に命令が実行されても、必ず</a:t>
            </a:r>
            <a:r>
              <a:rPr lang="ja-JP" altLang="en-US" dirty="0"/>
              <a:t>一</a:t>
            </a:r>
            <a:r>
              <a:rPr lang="ja-JP" altLang="en-US" dirty="0" smtClean="0"/>
              <a:t>つだけ</a:t>
            </a:r>
            <a:r>
              <a:rPr lang="en-US" altLang="ja-JP" dirty="0" smtClean="0"/>
              <a:t>0</a:t>
            </a:r>
            <a:r>
              <a:rPr lang="ja-JP" altLang="en-US" dirty="0" smtClean="0"/>
              <a:t>を読み、他は</a:t>
            </a:r>
            <a:r>
              <a:rPr lang="en-US" altLang="ja-JP" dirty="0" smtClean="0"/>
              <a:t>1</a:t>
            </a:r>
            <a:r>
              <a:rPr lang="ja-JP" altLang="en-US" dirty="0" smtClean="0"/>
              <a:t>にする。</a:t>
            </a:r>
            <a:endParaRPr lang="en-US" altLang="ja-JP" dirty="0" smtClean="0"/>
          </a:p>
          <a:p>
            <a:r>
              <a:rPr lang="ja-JP" altLang="en-US" dirty="0" smtClean="0"/>
              <a:t>→ハードウェアの支援が必要</a:t>
            </a:r>
            <a:endParaRPr lang="en-US" altLang="ja-JP" dirty="0" smtClean="0"/>
          </a:p>
          <a:p>
            <a:endParaRPr lang="en-US" altLang="ja-JP" dirty="0"/>
          </a:p>
          <a:p>
            <a:r>
              <a:rPr lang="ja-JP" altLang="en-US" dirty="0" smtClean="0"/>
              <a:t>他にも</a:t>
            </a:r>
            <a:r>
              <a:rPr lang="en-US" altLang="ja-JP" dirty="0" smtClean="0"/>
              <a:t>Swap, </a:t>
            </a:r>
            <a:r>
              <a:rPr lang="en-US" altLang="ja-JP" dirty="0" err="1" smtClean="0"/>
              <a:t>Compare&amp;Swap</a:t>
            </a:r>
            <a:r>
              <a:rPr lang="en-US" altLang="ja-JP" dirty="0" smtClean="0"/>
              <a:t>, </a:t>
            </a:r>
            <a:r>
              <a:rPr lang="en-US" altLang="ja-JP" dirty="0" err="1" smtClean="0"/>
              <a:t>Fetch&amp;Dec</a:t>
            </a:r>
            <a:r>
              <a:rPr lang="en-US" altLang="ja-JP" dirty="0" smtClean="0"/>
              <a:t>, </a:t>
            </a:r>
            <a:r>
              <a:rPr lang="en-US" altLang="ja-JP" dirty="0" err="1" smtClean="0"/>
              <a:t>Fetch&amp;Add</a:t>
            </a:r>
            <a:r>
              <a:rPr lang="ja-JP" altLang="en-US" dirty="0" smtClean="0"/>
              <a:t>など色々</a:t>
            </a:r>
            <a:endParaRPr lang="en-US" altLang="ja-JP" dirty="0" smtClean="0"/>
          </a:p>
          <a:p>
            <a:r>
              <a:rPr lang="ja-JP" altLang="en-US" dirty="0" smtClean="0"/>
              <a:t>あるが、原理は同じ</a:t>
            </a:r>
            <a:endParaRPr lang="en-US" altLang="ja-JP" dirty="0" smtClean="0"/>
          </a:p>
        </p:txBody>
      </p:sp>
      <p:sp>
        <p:nvSpPr>
          <p:cNvPr id="11" name="楕円 10"/>
          <p:cNvSpPr/>
          <p:nvPr/>
        </p:nvSpPr>
        <p:spPr>
          <a:xfrm>
            <a:off x="1151269" y="4112860"/>
            <a:ext cx="864096" cy="792088"/>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P2</a:t>
            </a:r>
            <a:endParaRPr kumimoji="1" lang="ja-JP" altLang="en-US" dirty="0">
              <a:solidFill>
                <a:schemeClr val="tx1"/>
              </a:solidFill>
            </a:endParaRPr>
          </a:p>
        </p:txBody>
      </p:sp>
      <p:cxnSp>
        <p:nvCxnSpPr>
          <p:cNvPr id="15" name="直線矢印コネクタ 14"/>
          <p:cNvCxnSpPr/>
          <p:nvPr/>
        </p:nvCxnSpPr>
        <p:spPr>
          <a:xfrm flipV="1">
            <a:off x="1791904" y="2627817"/>
            <a:ext cx="2017401" cy="1435298"/>
          </a:xfrm>
          <a:prstGeom prst="straightConnector1">
            <a:avLst/>
          </a:prstGeom>
          <a:ln>
            <a:solidFill>
              <a:schemeClr val="tx1"/>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1637250" y="2852936"/>
            <a:ext cx="1377365" cy="369332"/>
          </a:xfrm>
          <a:prstGeom prst="rect">
            <a:avLst/>
          </a:prstGeom>
          <a:noFill/>
        </p:spPr>
        <p:txBody>
          <a:bodyPr wrap="none" rtlCol="0">
            <a:spAutoFit/>
          </a:bodyPr>
          <a:lstStyle/>
          <a:p>
            <a:r>
              <a:rPr lang="en-US" altLang="ja-JP" dirty="0" err="1" smtClean="0"/>
              <a:t>Test&amp;Set</a:t>
            </a:r>
            <a:r>
              <a:rPr lang="en-US" altLang="ja-JP" dirty="0" smtClean="0"/>
              <a:t>(x)</a:t>
            </a:r>
            <a:endParaRPr kumimoji="1" lang="ja-JP" altLang="en-US" dirty="0"/>
          </a:p>
        </p:txBody>
      </p:sp>
      <p:sp>
        <p:nvSpPr>
          <p:cNvPr id="17" name="テキスト ボックス 16"/>
          <p:cNvSpPr txBox="1"/>
          <p:nvPr/>
        </p:nvSpPr>
        <p:spPr>
          <a:xfrm>
            <a:off x="5297740" y="2976134"/>
            <a:ext cx="1377365" cy="369332"/>
          </a:xfrm>
          <a:prstGeom prst="rect">
            <a:avLst/>
          </a:prstGeom>
          <a:noFill/>
        </p:spPr>
        <p:txBody>
          <a:bodyPr wrap="none" rtlCol="0">
            <a:spAutoFit/>
          </a:bodyPr>
          <a:lstStyle/>
          <a:p>
            <a:r>
              <a:rPr lang="en-US" altLang="ja-JP" dirty="0" err="1" smtClean="0"/>
              <a:t>Test&amp;Set</a:t>
            </a:r>
            <a:r>
              <a:rPr lang="en-US" altLang="ja-JP" dirty="0" smtClean="0"/>
              <a:t>(x)</a:t>
            </a:r>
            <a:endParaRPr kumimoji="1" lang="ja-JP" altLang="en-US" dirty="0"/>
          </a:p>
        </p:txBody>
      </p:sp>
      <p:sp>
        <p:nvSpPr>
          <p:cNvPr id="18" name="テキスト ボックス 17"/>
          <p:cNvSpPr txBox="1"/>
          <p:nvPr/>
        </p:nvSpPr>
        <p:spPr>
          <a:xfrm>
            <a:off x="6579599" y="1528008"/>
            <a:ext cx="2727029" cy="1477328"/>
          </a:xfrm>
          <a:prstGeom prst="rect">
            <a:avLst/>
          </a:prstGeom>
          <a:noFill/>
        </p:spPr>
        <p:txBody>
          <a:bodyPr wrap="none" rtlCol="0">
            <a:spAutoFit/>
          </a:bodyPr>
          <a:lstStyle/>
          <a:p>
            <a:r>
              <a:rPr kumimoji="1" lang="en-US" altLang="ja-JP" dirty="0" smtClean="0"/>
              <a:t>x</a:t>
            </a:r>
            <a:r>
              <a:rPr kumimoji="1" lang="ja-JP" altLang="en-US" dirty="0" smtClean="0"/>
              <a:t>を読み出す</a:t>
            </a:r>
            <a:r>
              <a:rPr lang="ja-JP" altLang="en-US" dirty="0"/>
              <a:t>。</a:t>
            </a:r>
            <a:endParaRPr lang="en-US" altLang="ja-JP" dirty="0" smtClean="0"/>
          </a:p>
          <a:p>
            <a:r>
              <a:rPr kumimoji="1" lang="en-US" altLang="ja-JP" dirty="0" smtClean="0"/>
              <a:t>1</a:t>
            </a:r>
            <a:r>
              <a:rPr kumimoji="1" lang="ja-JP" altLang="en-US" dirty="0" smtClean="0"/>
              <a:t>を書きこむ</a:t>
            </a:r>
            <a:endParaRPr kumimoji="1" lang="en-US" altLang="ja-JP" dirty="0" smtClean="0"/>
          </a:p>
          <a:p>
            <a:r>
              <a:rPr lang="en-US" altLang="ja-JP" dirty="0"/>
              <a:t>2</a:t>
            </a:r>
            <a:r>
              <a:rPr lang="ja-JP" altLang="en-US" dirty="0" err="1" smtClean="0"/>
              <a:t>つの</a:t>
            </a:r>
            <a:r>
              <a:rPr lang="ja-JP" altLang="en-US" dirty="0" smtClean="0"/>
              <a:t>操作を不可分に行う</a:t>
            </a:r>
            <a:endParaRPr lang="en-US" altLang="ja-JP" dirty="0" smtClean="0"/>
          </a:p>
          <a:p>
            <a:endParaRPr kumimoji="1" lang="en-US" altLang="ja-JP" dirty="0"/>
          </a:p>
          <a:p>
            <a:r>
              <a:rPr lang="ja-JP" altLang="en-US" dirty="0" smtClean="0"/>
              <a:t>この間共有メモリを占有</a:t>
            </a:r>
            <a:endParaRPr kumimoji="1" lang="ja-JP" altLang="en-US" dirty="0"/>
          </a:p>
        </p:txBody>
      </p:sp>
    </p:spTree>
    <p:extLst>
      <p:ext uri="{BB962C8B-B14F-4D97-AF65-F5344CB8AC3E}">
        <p14:creationId xmlns:p14="http://schemas.microsoft.com/office/powerpoint/2010/main" val="686764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Critical</a:t>
            </a:r>
            <a:r>
              <a:rPr lang="ja-JP" altLang="en-US" dirty="0"/>
              <a:t> </a:t>
            </a:r>
            <a:r>
              <a:rPr lang="en-US" altLang="ja-JP" dirty="0" smtClean="0"/>
              <a:t>Section</a:t>
            </a:r>
            <a:r>
              <a:rPr lang="ja-JP" altLang="en-US" dirty="0" smtClean="0"/>
              <a:t>の実行</a:t>
            </a:r>
            <a:endParaRPr kumimoji="1" lang="ja-JP" altLang="en-US" dirty="0"/>
          </a:p>
        </p:txBody>
      </p:sp>
      <p:sp>
        <p:nvSpPr>
          <p:cNvPr id="4" name="ひし形 3"/>
          <p:cNvSpPr/>
          <p:nvPr/>
        </p:nvSpPr>
        <p:spPr>
          <a:xfrm>
            <a:off x="3167844" y="2060848"/>
            <a:ext cx="2808312" cy="1008112"/>
          </a:xfrm>
          <a:prstGeom prst="diamon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err="1" smtClean="0">
                <a:solidFill>
                  <a:schemeClr val="tx1"/>
                </a:solidFill>
              </a:rPr>
              <a:t>Test&amp;Set</a:t>
            </a:r>
            <a:r>
              <a:rPr kumimoji="1" lang="en-US" altLang="ja-JP" dirty="0" smtClean="0">
                <a:solidFill>
                  <a:schemeClr val="tx1"/>
                </a:solidFill>
              </a:rPr>
              <a:t>(x)=0?</a:t>
            </a:r>
            <a:endParaRPr kumimoji="1" lang="ja-JP" altLang="en-US" dirty="0">
              <a:solidFill>
                <a:schemeClr val="tx1"/>
              </a:solidFill>
            </a:endParaRPr>
          </a:p>
        </p:txBody>
      </p:sp>
      <p:sp>
        <p:nvSpPr>
          <p:cNvPr id="5" name="楕円 4"/>
          <p:cNvSpPr/>
          <p:nvPr/>
        </p:nvSpPr>
        <p:spPr>
          <a:xfrm>
            <a:off x="4427984" y="1196752"/>
            <a:ext cx="288032" cy="22088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 name="直線矢印コネクタ 6"/>
          <p:cNvCxnSpPr>
            <a:stCxn id="5" idx="4"/>
            <a:endCxn id="4" idx="0"/>
          </p:cNvCxnSpPr>
          <p:nvPr/>
        </p:nvCxnSpPr>
        <p:spPr>
          <a:xfrm>
            <a:off x="4572000" y="1417638"/>
            <a:ext cx="0" cy="64321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線コネクタ 8"/>
          <p:cNvCxnSpPr>
            <a:stCxn id="4" idx="3"/>
          </p:cNvCxnSpPr>
          <p:nvPr/>
        </p:nvCxnSpPr>
        <p:spPr>
          <a:xfrm>
            <a:off x="5976156" y="2564904"/>
            <a:ext cx="54006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線コネクタ 10"/>
          <p:cNvCxnSpPr/>
          <p:nvPr/>
        </p:nvCxnSpPr>
        <p:spPr>
          <a:xfrm flipV="1">
            <a:off x="6516216" y="1739243"/>
            <a:ext cx="0" cy="82566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flipH="1">
            <a:off x="4572000" y="1739243"/>
            <a:ext cx="1944216"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p:cNvSpPr txBox="1"/>
          <p:nvPr/>
        </p:nvSpPr>
        <p:spPr>
          <a:xfrm>
            <a:off x="6660232" y="2152073"/>
            <a:ext cx="543739" cy="369332"/>
          </a:xfrm>
          <a:prstGeom prst="rect">
            <a:avLst/>
          </a:prstGeom>
          <a:noFill/>
        </p:spPr>
        <p:txBody>
          <a:bodyPr wrap="none" rtlCol="0">
            <a:spAutoFit/>
          </a:bodyPr>
          <a:lstStyle/>
          <a:p>
            <a:r>
              <a:rPr kumimoji="1" lang="en-US" altLang="ja-JP" dirty="0" smtClean="0"/>
              <a:t>No.</a:t>
            </a:r>
            <a:endParaRPr kumimoji="1" lang="ja-JP" altLang="en-US" dirty="0"/>
          </a:p>
        </p:txBody>
      </p:sp>
      <p:cxnSp>
        <p:nvCxnSpPr>
          <p:cNvPr id="15" name="直線矢印コネクタ 14"/>
          <p:cNvCxnSpPr/>
          <p:nvPr/>
        </p:nvCxnSpPr>
        <p:spPr>
          <a:xfrm>
            <a:off x="4585855" y="3068960"/>
            <a:ext cx="0" cy="3600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正方形/長方形 16"/>
          <p:cNvSpPr/>
          <p:nvPr/>
        </p:nvSpPr>
        <p:spPr>
          <a:xfrm>
            <a:off x="3167844" y="3429000"/>
            <a:ext cx="2988332" cy="100811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4647763" y="3021232"/>
            <a:ext cx="625171" cy="369332"/>
          </a:xfrm>
          <a:prstGeom prst="rect">
            <a:avLst/>
          </a:prstGeom>
          <a:noFill/>
        </p:spPr>
        <p:txBody>
          <a:bodyPr wrap="none" rtlCol="0">
            <a:spAutoFit/>
          </a:bodyPr>
          <a:lstStyle/>
          <a:p>
            <a:r>
              <a:rPr lang="en-US" altLang="ja-JP" dirty="0" smtClean="0"/>
              <a:t>Ye</a:t>
            </a:r>
            <a:r>
              <a:rPr lang="en-US" altLang="ja-JP" dirty="0"/>
              <a:t>s</a:t>
            </a:r>
            <a:r>
              <a:rPr kumimoji="1" lang="en-US" altLang="ja-JP" dirty="0" smtClean="0"/>
              <a:t>.</a:t>
            </a:r>
            <a:endParaRPr kumimoji="1" lang="ja-JP" altLang="en-US" dirty="0"/>
          </a:p>
        </p:txBody>
      </p:sp>
      <p:sp>
        <p:nvSpPr>
          <p:cNvPr id="19" name="テキスト ボックス 18"/>
          <p:cNvSpPr txBox="1"/>
          <p:nvPr/>
        </p:nvSpPr>
        <p:spPr>
          <a:xfrm>
            <a:off x="3328102" y="3605822"/>
            <a:ext cx="2611612" cy="646331"/>
          </a:xfrm>
          <a:prstGeom prst="rect">
            <a:avLst/>
          </a:prstGeom>
          <a:noFill/>
        </p:spPr>
        <p:txBody>
          <a:bodyPr wrap="none" rtlCol="0">
            <a:spAutoFit/>
          </a:bodyPr>
          <a:lstStyle/>
          <a:p>
            <a:r>
              <a:rPr lang="en-US" altLang="ja-JP" dirty="0" smtClean="0"/>
              <a:t>Critical</a:t>
            </a:r>
            <a:r>
              <a:rPr lang="ja-JP" altLang="en-US" dirty="0"/>
              <a:t> </a:t>
            </a:r>
            <a:r>
              <a:rPr lang="en-US" altLang="ja-JP" dirty="0" smtClean="0"/>
              <a:t>Section</a:t>
            </a:r>
          </a:p>
          <a:p>
            <a:r>
              <a:rPr lang="ja-JP" altLang="en-US" dirty="0" smtClean="0"/>
              <a:t>この例ではプリンタを使う</a:t>
            </a:r>
            <a:endParaRPr kumimoji="1" lang="ja-JP" altLang="en-US" dirty="0"/>
          </a:p>
        </p:txBody>
      </p:sp>
      <p:cxnSp>
        <p:nvCxnSpPr>
          <p:cNvPr id="20" name="直線矢印コネクタ 19"/>
          <p:cNvCxnSpPr/>
          <p:nvPr/>
        </p:nvCxnSpPr>
        <p:spPr>
          <a:xfrm>
            <a:off x="4633908" y="5131065"/>
            <a:ext cx="0" cy="3600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正方形/長方形 20"/>
          <p:cNvSpPr/>
          <p:nvPr/>
        </p:nvSpPr>
        <p:spPr>
          <a:xfrm>
            <a:off x="3401872" y="4807029"/>
            <a:ext cx="2464073" cy="32403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2" name="直線矢印コネクタ 21"/>
          <p:cNvCxnSpPr/>
          <p:nvPr/>
        </p:nvCxnSpPr>
        <p:spPr>
          <a:xfrm>
            <a:off x="4633908" y="4437112"/>
            <a:ext cx="0" cy="3600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4302155" y="4815569"/>
            <a:ext cx="691215" cy="369332"/>
          </a:xfrm>
          <a:prstGeom prst="rect">
            <a:avLst/>
          </a:prstGeom>
          <a:noFill/>
        </p:spPr>
        <p:txBody>
          <a:bodyPr wrap="none" rtlCol="0">
            <a:spAutoFit/>
          </a:bodyPr>
          <a:lstStyle/>
          <a:p>
            <a:r>
              <a:rPr kumimoji="1" lang="en-US" altLang="ja-JP" dirty="0" smtClean="0"/>
              <a:t>x = 0</a:t>
            </a:r>
            <a:endParaRPr kumimoji="1" lang="ja-JP" altLang="en-US" dirty="0"/>
          </a:p>
        </p:txBody>
      </p:sp>
      <p:sp>
        <p:nvSpPr>
          <p:cNvPr id="24" name="楕円 23"/>
          <p:cNvSpPr/>
          <p:nvPr/>
        </p:nvSpPr>
        <p:spPr>
          <a:xfrm>
            <a:off x="4489892" y="5500397"/>
            <a:ext cx="288032" cy="22088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5972477" y="4761733"/>
            <a:ext cx="2587568" cy="369332"/>
          </a:xfrm>
          <a:prstGeom prst="rect">
            <a:avLst/>
          </a:prstGeom>
          <a:noFill/>
        </p:spPr>
        <p:txBody>
          <a:bodyPr wrap="none" rtlCol="0">
            <a:spAutoFit/>
          </a:bodyPr>
          <a:lstStyle/>
          <a:p>
            <a:r>
              <a:rPr lang="ja-JP" altLang="en-US" dirty="0"/>
              <a:t>忘</a:t>
            </a:r>
            <a:r>
              <a:rPr lang="ja-JP" altLang="en-US" dirty="0" smtClean="0"/>
              <a:t>れずに</a:t>
            </a:r>
            <a:r>
              <a:rPr lang="en-US" altLang="ja-JP" dirty="0" smtClean="0"/>
              <a:t>x</a:t>
            </a:r>
            <a:r>
              <a:rPr lang="ja-JP" altLang="en-US" dirty="0" smtClean="0"/>
              <a:t>＝</a:t>
            </a:r>
            <a:r>
              <a:rPr lang="en-US" altLang="ja-JP" dirty="0" smtClean="0"/>
              <a:t>0</a:t>
            </a:r>
            <a:r>
              <a:rPr lang="ja-JP" altLang="en-US" dirty="0" smtClean="0"/>
              <a:t>にしておく</a:t>
            </a:r>
            <a:r>
              <a:rPr kumimoji="1" lang="en-US" altLang="ja-JP" dirty="0" smtClean="0"/>
              <a:t>.</a:t>
            </a:r>
            <a:endParaRPr kumimoji="1" lang="ja-JP" altLang="en-US" dirty="0"/>
          </a:p>
        </p:txBody>
      </p:sp>
      <p:sp>
        <p:nvSpPr>
          <p:cNvPr id="26" name="テキスト ボックス 25"/>
          <p:cNvSpPr txBox="1"/>
          <p:nvPr/>
        </p:nvSpPr>
        <p:spPr>
          <a:xfrm>
            <a:off x="6156176" y="3559655"/>
            <a:ext cx="2823209" cy="646331"/>
          </a:xfrm>
          <a:prstGeom prst="rect">
            <a:avLst/>
          </a:prstGeom>
          <a:noFill/>
        </p:spPr>
        <p:txBody>
          <a:bodyPr wrap="none" rtlCol="0">
            <a:spAutoFit/>
          </a:bodyPr>
          <a:lstStyle/>
          <a:p>
            <a:r>
              <a:rPr lang="ja-JP" altLang="en-US" dirty="0" smtClean="0"/>
              <a:t>一つだけが実行できる領域</a:t>
            </a:r>
            <a:endParaRPr lang="en-US" altLang="ja-JP" dirty="0" smtClean="0"/>
          </a:p>
          <a:p>
            <a:endParaRPr kumimoji="1" lang="ja-JP" altLang="en-US" dirty="0"/>
          </a:p>
        </p:txBody>
      </p:sp>
      <p:sp>
        <p:nvSpPr>
          <p:cNvPr id="27" name="テキスト ボックス 26"/>
          <p:cNvSpPr txBox="1"/>
          <p:nvPr/>
        </p:nvSpPr>
        <p:spPr>
          <a:xfrm>
            <a:off x="1457839" y="6093296"/>
            <a:ext cx="6567824" cy="923330"/>
          </a:xfrm>
          <a:prstGeom prst="rect">
            <a:avLst/>
          </a:prstGeom>
          <a:noFill/>
        </p:spPr>
        <p:txBody>
          <a:bodyPr wrap="none" rtlCol="0">
            <a:spAutoFit/>
          </a:bodyPr>
          <a:lstStyle/>
          <a:p>
            <a:r>
              <a:rPr lang="ja-JP" altLang="en-US" dirty="0" smtClean="0"/>
              <a:t>不可分命令があれば</a:t>
            </a:r>
            <a:r>
              <a:rPr lang="en-US" altLang="ja-JP" dirty="0" smtClean="0"/>
              <a:t>Critical</a:t>
            </a:r>
            <a:r>
              <a:rPr lang="ja-JP" altLang="en-US" dirty="0" smtClean="0"/>
              <a:t> </a:t>
            </a:r>
            <a:r>
              <a:rPr lang="en-US" altLang="ja-JP" dirty="0" smtClean="0"/>
              <a:t>Section</a:t>
            </a:r>
            <a:r>
              <a:rPr lang="ja-JP" altLang="en-US" dirty="0" smtClean="0"/>
              <a:t>が作れる→なんでもできる！</a:t>
            </a:r>
            <a:endParaRPr lang="en-US" altLang="ja-JP" dirty="0" smtClean="0"/>
          </a:p>
          <a:p>
            <a:r>
              <a:rPr lang="ja-JP" altLang="en-US" dirty="0" smtClean="0"/>
              <a:t>でもちょっと使いにくい</a:t>
            </a:r>
            <a:endParaRPr lang="en-US" altLang="ja-JP" dirty="0" smtClean="0"/>
          </a:p>
          <a:p>
            <a:endParaRPr kumimoji="1" lang="ja-JP" altLang="en-US" dirty="0"/>
          </a:p>
        </p:txBody>
      </p:sp>
    </p:spTree>
    <p:extLst>
      <p:ext uri="{BB962C8B-B14F-4D97-AF65-F5344CB8AC3E}">
        <p14:creationId xmlns:p14="http://schemas.microsoft.com/office/powerpoint/2010/main" val="6759006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54138" y="-294481"/>
            <a:ext cx="7772400" cy="1143000"/>
          </a:xfrm>
        </p:spPr>
        <p:txBody>
          <a:bodyPr/>
          <a:lstStyle/>
          <a:p>
            <a:pPr eaLnBrk="1" hangingPunct="1"/>
            <a:r>
              <a:rPr lang="ja-JP" altLang="en-US" dirty="0" smtClean="0"/>
              <a:t>バリア</a:t>
            </a:r>
            <a:r>
              <a:rPr lang="ja-JP" altLang="en-US" dirty="0"/>
              <a:t>同期</a:t>
            </a:r>
            <a:endParaRPr lang="en-US" altLang="ja-JP" dirty="0" smtClean="0"/>
          </a:p>
        </p:txBody>
      </p:sp>
      <p:sp>
        <p:nvSpPr>
          <p:cNvPr id="40963" name="Line 3"/>
          <p:cNvSpPr>
            <a:spLocks noChangeShapeType="1"/>
          </p:cNvSpPr>
          <p:nvPr/>
        </p:nvSpPr>
        <p:spPr bwMode="auto">
          <a:xfrm>
            <a:off x="2819400" y="1752600"/>
            <a:ext cx="0" cy="1295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964" name="Text Box 4"/>
          <p:cNvSpPr txBox="1">
            <a:spLocks noChangeArrowheads="1"/>
          </p:cNvSpPr>
          <p:nvPr/>
        </p:nvSpPr>
        <p:spPr bwMode="auto">
          <a:xfrm>
            <a:off x="2346325" y="3165475"/>
            <a:ext cx="1198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kumimoji="1" sz="30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accent2"/>
              </a:buClr>
              <a:buSzPct val="60000"/>
              <a:buFont typeface="Wingdings" panose="05000000000000000000" pitchFamily="2" charset="2"/>
              <a:buChar char="q"/>
              <a:defRPr kumimoji="1" sz="2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n"/>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q"/>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ClrTx/>
              <a:buSzTx/>
              <a:buFontTx/>
              <a:buNone/>
            </a:pPr>
            <a:r>
              <a:rPr lang="en-US" altLang="ja-JP" sz="2400">
                <a:latin typeface="Times New Roman" panose="02020603050405020304" pitchFamily="18" charset="0"/>
              </a:rPr>
              <a:t>Barrier</a:t>
            </a:r>
            <a:r>
              <a:rPr lang="ja-JP" altLang="en-US" sz="2400">
                <a:latin typeface="Times New Roman" panose="02020603050405020304" pitchFamily="18" charset="0"/>
              </a:rPr>
              <a:t>；</a:t>
            </a:r>
          </a:p>
        </p:txBody>
      </p:sp>
      <p:sp>
        <p:nvSpPr>
          <p:cNvPr id="40965" name="Line 5"/>
          <p:cNvSpPr>
            <a:spLocks noChangeShapeType="1"/>
          </p:cNvSpPr>
          <p:nvPr/>
        </p:nvSpPr>
        <p:spPr bwMode="auto">
          <a:xfrm>
            <a:off x="2819400" y="3733800"/>
            <a:ext cx="0" cy="685800"/>
          </a:xfrm>
          <a:prstGeom prst="line">
            <a:avLst/>
          </a:prstGeom>
          <a:noFill/>
          <a:ln w="9525">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966" name="Line 6"/>
          <p:cNvSpPr>
            <a:spLocks noChangeShapeType="1"/>
          </p:cNvSpPr>
          <p:nvPr/>
        </p:nvSpPr>
        <p:spPr bwMode="auto">
          <a:xfrm>
            <a:off x="4343400" y="1752600"/>
            <a:ext cx="0" cy="685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967" name="Text Box 7"/>
          <p:cNvSpPr txBox="1">
            <a:spLocks noChangeArrowheads="1"/>
          </p:cNvSpPr>
          <p:nvPr/>
        </p:nvSpPr>
        <p:spPr bwMode="auto">
          <a:xfrm>
            <a:off x="3810000" y="2438400"/>
            <a:ext cx="1198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kumimoji="1" sz="30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accent2"/>
              </a:buClr>
              <a:buSzPct val="60000"/>
              <a:buFont typeface="Wingdings" panose="05000000000000000000" pitchFamily="2" charset="2"/>
              <a:buChar char="q"/>
              <a:defRPr kumimoji="1" sz="2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n"/>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q"/>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ClrTx/>
              <a:buSzTx/>
              <a:buFontTx/>
              <a:buNone/>
            </a:pPr>
            <a:r>
              <a:rPr lang="en-US" altLang="ja-JP" sz="2400">
                <a:latin typeface="Times New Roman" panose="02020603050405020304" pitchFamily="18" charset="0"/>
              </a:rPr>
              <a:t>Barrier</a:t>
            </a:r>
            <a:r>
              <a:rPr lang="ja-JP" altLang="en-US" sz="2400">
                <a:latin typeface="Times New Roman" panose="02020603050405020304" pitchFamily="18" charset="0"/>
              </a:rPr>
              <a:t>；</a:t>
            </a:r>
          </a:p>
        </p:txBody>
      </p:sp>
      <p:sp>
        <p:nvSpPr>
          <p:cNvPr id="40968" name="Line 8"/>
          <p:cNvSpPr>
            <a:spLocks noChangeShapeType="1"/>
          </p:cNvSpPr>
          <p:nvPr/>
        </p:nvSpPr>
        <p:spPr bwMode="auto">
          <a:xfrm>
            <a:off x="4343400" y="2895600"/>
            <a:ext cx="0" cy="1447800"/>
          </a:xfrm>
          <a:prstGeom prst="line">
            <a:avLst/>
          </a:prstGeom>
          <a:noFill/>
          <a:ln w="9525" cap="rnd">
            <a:solidFill>
              <a:schemeClr val="tx1"/>
            </a:solidFill>
            <a:prstDash val="sysDot"/>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969" name="Text Box 9"/>
          <p:cNvSpPr txBox="1">
            <a:spLocks noChangeArrowheads="1"/>
          </p:cNvSpPr>
          <p:nvPr/>
        </p:nvSpPr>
        <p:spPr bwMode="auto">
          <a:xfrm>
            <a:off x="5562600" y="4038600"/>
            <a:ext cx="1198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kumimoji="1" sz="30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accent2"/>
              </a:buClr>
              <a:buSzPct val="60000"/>
              <a:buFont typeface="Wingdings" panose="05000000000000000000" pitchFamily="2" charset="2"/>
              <a:buChar char="q"/>
              <a:defRPr kumimoji="1" sz="2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n"/>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q"/>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ClrTx/>
              <a:buSzTx/>
              <a:buFontTx/>
              <a:buNone/>
            </a:pPr>
            <a:r>
              <a:rPr lang="en-US" altLang="ja-JP" sz="2400">
                <a:latin typeface="Times New Roman" panose="02020603050405020304" pitchFamily="18" charset="0"/>
              </a:rPr>
              <a:t>Barrier</a:t>
            </a:r>
            <a:r>
              <a:rPr lang="ja-JP" altLang="en-US" sz="2400">
                <a:latin typeface="Times New Roman" panose="02020603050405020304" pitchFamily="18" charset="0"/>
              </a:rPr>
              <a:t>；</a:t>
            </a:r>
          </a:p>
        </p:txBody>
      </p:sp>
      <p:sp>
        <p:nvSpPr>
          <p:cNvPr id="40970" name="Line 10"/>
          <p:cNvSpPr>
            <a:spLocks noChangeShapeType="1"/>
          </p:cNvSpPr>
          <p:nvPr/>
        </p:nvSpPr>
        <p:spPr bwMode="auto">
          <a:xfrm>
            <a:off x="5943600" y="1752600"/>
            <a:ext cx="0" cy="2362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971" name="Line 11"/>
          <p:cNvSpPr>
            <a:spLocks noChangeShapeType="1"/>
          </p:cNvSpPr>
          <p:nvPr/>
        </p:nvSpPr>
        <p:spPr bwMode="auto">
          <a:xfrm>
            <a:off x="2057400" y="4495800"/>
            <a:ext cx="6019800" cy="0"/>
          </a:xfrm>
          <a:prstGeom prst="line">
            <a:avLst/>
          </a:prstGeom>
          <a:noFill/>
          <a:ln w="28575">
            <a:solidFill>
              <a:srgbClr val="FF3300"/>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972" name="Line 12"/>
          <p:cNvSpPr>
            <a:spLocks noChangeShapeType="1"/>
          </p:cNvSpPr>
          <p:nvPr/>
        </p:nvSpPr>
        <p:spPr bwMode="auto">
          <a:xfrm>
            <a:off x="2819400" y="4495800"/>
            <a:ext cx="0" cy="1143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973" name="Line 13"/>
          <p:cNvSpPr>
            <a:spLocks noChangeShapeType="1"/>
          </p:cNvSpPr>
          <p:nvPr/>
        </p:nvSpPr>
        <p:spPr bwMode="auto">
          <a:xfrm>
            <a:off x="4343400" y="4495800"/>
            <a:ext cx="0" cy="1143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974" name="Line 14"/>
          <p:cNvSpPr>
            <a:spLocks noChangeShapeType="1"/>
          </p:cNvSpPr>
          <p:nvPr/>
        </p:nvSpPr>
        <p:spPr bwMode="auto">
          <a:xfrm>
            <a:off x="5943600" y="4495800"/>
            <a:ext cx="0" cy="1143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975" name="Text Box 15"/>
          <p:cNvSpPr txBox="1">
            <a:spLocks noChangeArrowheads="1"/>
          </p:cNvSpPr>
          <p:nvPr/>
        </p:nvSpPr>
        <p:spPr bwMode="auto">
          <a:xfrm>
            <a:off x="7166677" y="4003675"/>
            <a:ext cx="162736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kumimoji="1" sz="30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accent2"/>
              </a:buClr>
              <a:buSzPct val="60000"/>
              <a:buFont typeface="Wingdings" panose="05000000000000000000" pitchFamily="2" charset="2"/>
              <a:buChar char="q"/>
              <a:defRPr kumimoji="1" sz="2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n"/>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q"/>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ClrTx/>
              <a:buSzTx/>
              <a:buFontTx/>
              <a:buNone/>
            </a:pPr>
            <a:r>
              <a:rPr lang="ja-JP" altLang="en-US" sz="2400" dirty="0" smtClean="0">
                <a:latin typeface="Times New Roman" panose="02020603050405020304" pitchFamily="18" charset="0"/>
              </a:rPr>
              <a:t>バリア成立</a:t>
            </a:r>
            <a:endParaRPr lang="en-US" altLang="ja-JP" sz="2400" dirty="0">
              <a:latin typeface="Times New Roman" panose="02020603050405020304" pitchFamily="18" charset="0"/>
            </a:endParaRPr>
          </a:p>
        </p:txBody>
      </p:sp>
      <p:sp>
        <p:nvSpPr>
          <p:cNvPr id="40976" name="Text Box 16"/>
          <p:cNvSpPr txBox="1">
            <a:spLocks noChangeArrowheads="1"/>
          </p:cNvSpPr>
          <p:nvPr/>
        </p:nvSpPr>
        <p:spPr bwMode="auto">
          <a:xfrm>
            <a:off x="5943600" y="2708276"/>
            <a:ext cx="3276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65000"/>
              <a:buFont typeface="Wingdings" panose="05000000000000000000" pitchFamily="2" charset="2"/>
              <a:buChar char="n"/>
              <a:defRPr kumimoji="1" sz="30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accent2"/>
              </a:buClr>
              <a:buSzPct val="60000"/>
              <a:buFont typeface="Wingdings" panose="05000000000000000000" pitchFamily="2" charset="2"/>
              <a:buChar char="q"/>
              <a:defRPr kumimoji="1" sz="2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n"/>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q"/>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ClrTx/>
              <a:buSzTx/>
              <a:buFontTx/>
              <a:buNone/>
            </a:pPr>
            <a:r>
              <a:rPr lang="en-US" altLang="ja-JP" sz="2400" dirty="0" smtClean="0">
                <a:solidFill>
                  <a:schemeClr val="accent2"/>
                </a:solidFill>
                <a:latin typeface="Times New Roman" panose="02020603050405020304" pitchFamily="18" charset="0"/>
              </a:rPr>
              <a:t>.</a:t>
            </a:r>
            <a:endParaRPr lang="en-US" altLang="ja-JP" sz="2400" dirty="0">
              <a:solidFill>
                <a:schemeClr val="accent2"/>
              </a:solidFill>
              <a:latin typeface="Times New Roman" panose="02020603050405020304" pitchFamily="18" charset="0"/>
            </a:endParaRPr>
          </a:p>
        </p:txBody>
      </p:sp>
      <p:sp>
        <p:nvSpPr>
          <p:cNvPr id="40977" name="Line 17"/>
          <p:cNvSpPr>
            <a:spLocks noChangeShapeType="1"/>
          </p:cNvSpPr>
          <p:nvPr/>
        </p:nvSpPr>
        <p:spPr bwMode="auto">
          <a:xfrm flipH="1">
            <a:off x="2895600" y="838200"/>
            <a:ext cx="2895600" cy="3200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978" name="Line 18"/>
          <p:cNvSpPr>
            <a:spLocks noChangeShapeType="1"/>
          </p:cNvSpPr>
          <p:nvPr/>
        </p:nvSpPr>
        <p:spPr bwMode="auto">
          <a:xfrm flipH="1">
            <a:off x="4419600" y="838200"/>
            <a:ext cx="1371600" cy="2590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980" name="Text Box 20"/>
          <p:cNvSpPr txBox="1">
            <a:spLocks noChangeArrowheads="1"/>
          </p:cNvSpPr>
          <p:nvPr/>
        </p:nvSpPr>
        <p:spPr bwMode="auto">
          <a:xfrm>
            <a:off x="1295400" y="5791200"/>
            <a:ext cx="699262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kumimoji="1" sz="30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accent2"/>
              </a:buClr>
              <a:buSzPct val="60000"/>
              <a:buFont typeface="Wingdings" panose="05000000000000000000" pitchFamily="2" charset="2"/>
              <a:buChar char="q"/>
              <a:defRPr kumimoji="1" sz="2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n"/>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q"/>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ClrTx/>
              <a:buSzTx/>
              <a:buFontTx/>
              <a:buNone/>
            </a:pPr>
            <a:r>
              <a:rPr lang="ja-JP" altLang="en-US" sz="2400" dirty="0" smtClean="0">
                <a:latin typeface="Times New Roman" panose="02020603050405020304" pitchFamily="18" charset="0"/>
              </a:rPr>
              <a:t>バリア同期は不可分命令があれば作れるが、専用の</a:t>
            </a:r>
            <a:endParaRPr lang="en-US" altLang="ja-JP" sz="2400" dirty="0" smtClean="0">
              <a:latin typeface="Times New Roman" panose="02020603050405020304" pitchFamily="18" charset="0"/>
            </a:endParaRPr>
          </a:p>
          <a:p>
            <a:pPr eaLnBrk="1" hangingPunct="1">
              <a:spcBef>
                <a:spcPct val="0"/>
              </a:spcBef>
              <a:buClrTx/>
              <a:buSzTx/>
              <a:buFontTx/>
              <a:buNone/>
            </a:pPr>
            <a:r>
              <a:rPr lang="ja-JP" altLang="en-US" sz="2400" dirty="0" smtClean="0">
                <a:latin typeface="Times New Roman" panose="02020603050405020304" pitchFamily="18" charset="0"/>
              </a:rPr>
              <a:t>ハードウェアを使う場合もある</a:t>
            </a:r>
            <a:endParaRPr lang="en-US" altLang="ja-JP" sz="2400" dirty="0">
              <a:latin typeface="Times New Roman" panose="02020603050405020304" pitchFamily="18" charset="0"/>
            </a:endParaRPr>
          </a:p>
        </p:txBody>
      </p:sp>
      <p:sp>
        <p:nvSpPr>
          <p:cNvPr id="21" name="Text Box 15"/>
          <p:cNvSpPr txBox="1">
            <a:spLocks noChangeArrowheads="1"/>
          </p:cNvSpPr>
          <p:nvPr/>
        </p:nvSpPr>
        <p:spPr bwMode="auto">
          <a:xfrm>
            <a:off x="5867399" y="764816"/>
            <a:ext cx="24785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kumimoji="1" sz="30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accent2"/>
              </a:buClr>
              <a:buSzPct val="60000"/>
              <a:buFont typeface="Wingdings" panose="05000000000000000000" pitchFamily="2" charset="2"/>
              <a:buChar char="q"/>
              <a:defRPr kumimoji="1" sz="2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n"/>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q"/>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ClrTx/>
              <a:buSzTx/>
              <a:buFontTx/>
              <a:buNone/>
            </a:pPr>
            <a:r>
              <a:rPr lang="ja-JP" altLang="en-US" sz="2400" dirty="0" smtClean="0">
                <a:latin typeface="Times New Roman" panose="02020603050405020304" pitchFamily="18" charset="0"/>
              </a:rPr>
              <a:t>バリア成立を待つ</a:t>
            </a:r>
            <a:endParaRPr lang="en-US" altLang="ja-JP" sz="2400" dirty="0">
              <a:latin typeface="Times New Roman" panose="02020603050405020304" pitchFamily="18" charset="0"/>
            </a:endParaRPr>
          </a:p>
        </p:txBody>
      </p:sp>
      <p:sp>
        <p:nvSpPr>
          <p:cNvPr id="22" name="Text Box 15"/>
          <p:cNvSpPr txBox="1">
            <a:spLocks noChangeArrowheads="1"/>
          </p:cNvSpPr>
          <p:nvPr/>
        </p:nvSpPr>
        <p:spPr bwMode="auto">
          <a:xfrm>
            <a:off x="2602463" y="1179796"/>
            <a:ext cx="5100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kumimoji="1" sz="30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accent2"/>
              </a:buClr>
              <a:buSzPct val="60000"/>
              <a:buFont typeface="Wingdings" panose="05000000000000000000" pitchFamily="2" charset="2"/>
              <a:buChar char="q"/>
              <a:defRPr kumimoji="1" sz="2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n"/>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q"/>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ClrTx/>
              <a:buSzTx/>
              <a:buFontTx/>
              <a:buNone/>
            </a:pPr>
            <a:r>
              <a:rPr lang="en-US" altLang="ja-JP" sz="2400" smtClean="0">
                <a:latin typeface="Times New Roman" panose="02020603050405020304" pitchFamily="18" charset="0"/>
              </a:rPr>
              <a:t>P</a:t>
            </a:r>
            <a:r>
              <a:rPr lang="en-US" altLang="ja-JP" sz="2400">
                <a:latin typeface="Times New Roman" panose="02020603050405020304" pitchFamily="18" charset="0"/>
              </a:rPr>
              <a:t>1</a:t>
            </a:r>
            <a:endParaRPr lang="en-US" altLang="ja-JP" sz="2400" dirty="0">
              <a:latin typeface="Times New Roman" panose="02020603050405020304" pitchFamily="18" charset="0"/>
            </a:endParaRPr>
          </a:p>
        </p:txBody>
      </p:sp>
      <p:sp>
        <p:nvSpPr>
          <p:cNvPr id="23" name="Text Box 15"/>
          <p:cNvSpPr txBox="1">
            <a:spLocks noChangeArrowheads="1"/>
          </p:cNvSpPr>
          <p:nvPr/>
        </p:nvSpPr>
        <p:spPr bwMode="auto">
          <a:xfrm>
            <a:off x="4083987" y="1219200"/>
            <a:ext cx="5100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kumimoji="1" sz="30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accent2"/>
              </a:buClr>
              <a:buSzPct val="60000"/>
              <a:buFont typeface="Wingdings" panose="05000000000000000000" pitchFamily="2" charset="2"/>
              <a:buChar char="q"/>
              <a:defRPr kumimoji="1" sz="2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n"/>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q"/>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ClrTx/>
              <a:buSzTx/>
              <a:buFontTx/>
              <a:buNone/>
            </a:pPr>
            <a:r>
              <a:rPr lang="en-US" altLang="ja-JP" sz="2400" dirty="0" err="1" smtClean="0">
                <a:latin typeface="Times New Roman" panose="02020603050405020304" pitchFamily="18" charset="0"/>
              </a:rPr>
              <a:t>P2</a:t>
            </a:r>
            <a:endParaRPr lang="en-US" altLang="ja-JP" sz="2400" dirty="0">
              <a:latin typeface="Times New Roman" panose="02020603050405020304" pitchFamily="18" charset="0"/>
            </a:endParaRPr>
          </a:p>
        </p:txBody>
      </p:sp>
      <p:sp>
        <p:nvSpPr>
          <p:cNvPr id="24" name="Text Box 15"/>
          <p:cNvSpPr txBox="1">
            <a:spLocks noChangeArrowheads="1"/>
          </p:cNvSpPr>
          <p:nvPr/>
        </p:nvSpPr>
        <p:spPr bwMode="auto">
          <a:xfrm>
            <a:off x="5688562" y="1199145"/>
            <a:ext cx="51007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1"/>
              </a:buClr>
              <a:buSzPct val="65000"/>
              <a:buFont typeface="Wingdings" panose="05000000000000000000" pitchFamily="2" charset="2"/>
              <a:buChar char="n"/>
              <a:defRPr kumimoji="1" sz="30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lr>
                <a:schemeClr val="accent2"/>
              </a:buClr>
              <a:buSzPct val="60000"/>
              <a:buFont typeface="Wingdings" panose="05000000000000000000" pitchFamily="2" charset="2"/>
              <a:buChar char="q"/>
              <a:defRPr kumimoji="1" sz="2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lr>
                <a:schemeClr val="accent1"/>
              </a:buClr>
              <a:buSzPct val="65000"/>
              <a:buFont typeface="Wingdings" panose="05000000000000000000" pitchFamily="2" charset="2"/>
              <a:buChar char="n"/>
              <a:defRPr kumimoji="1" sz="22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lr>
                <a:schemeClr val="accent2"/>
              </a:buClr>
              <a:buSzPct val="70000"/>
              <a:buFont typeface="Wingdings" panose="05000000000000000000" pitchFamily="2" charset="2"/>
              <a:buChar char="q"/>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ClrTx/>
              <a:buSzTx/>
              <a:buFontTx/>
              <a:buNone/>
            </a:pPr>
            <a:r>
              <a:rPr lang="en-US" altLang="ja-JP" sz="2400" dirty="0" err="1" smtClean="0">
                <a:latin typeface="Times New Roman" panose="02020603050405020304" pitchFamily="18" charset="0"/>
              </a:rPr>
              <a:t>P3</a:t>
            </a:r>
            <a:endParaRPr lang="en-US" altLang="ja-JP" sz="2400" dirty="0">
              <a:latin typeface="Times New Roman" panose="02020603050405020304" pitchFamily="18" charset="0"/>
            </a:endParaRPr>
          </a:p>
        </p:txBody>
      </p:sp>
    </p:spTree>
    <p:extLst>
      <p:ext uri="{BB962C8B-B14F-4D97-AF65-F5344CB8AC3E}">
        <p14:creationId xmlns:p14="http://schemas.microsoft.com/office/powerpoint/2010/main" val="42714093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p:txBody>
          <a:bodyPr anchor="t"/>
          <a:lstStyle/>
          <a:p>
            <a:pPr eaLnBrk="1" hangingPunct="1"/>
            <a:r>
              <a:rPr lang="en-US" altLang="ja-JP" dirty="0" smtClean="0"/>
              <a:t>3</a:t>
            </a:r>
            <a:r>
              <a:rPr lang="ja-JP" altLang="en-US" dirty="0" err="1" smtClean="0"/>
              <a:t>．</a:t>
            </a:r>
            <a:r>
              <a:rPr lang="ja-JP" altLang="en-US" dirty="0" smtClean="0"/>
              <a:t>キャッシュの一貫性問題</a:t>
            </a:r>
          </a:p>
        </p:txBody>
      </p:sp>
      <p:sp>
        <p:nvSpPr>
          <p:cNvPr id="18435" name="Oval 3"/>
          <p:cNvSpPr>
            <a:spLocks noChangeArrowheads="1"/>
          </p:cNvSpPr>
          <p:nvPr/>
        </p:nvSpPr>
        <p:spPr bwMode="auto">
          <a:xfrm>
            <a:off x="1981200" y="4876800"/>
            <a:ext cx="685800" cy="685800"/>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dirty="0" smtClean="0">
                <a:latin typeface="Times New Roman" panose="02020603050405020304" pitchFamily="18" charset="0"/>
              </a:rPr>
              <a:t>P</a:t>
            </a:r>
            <a:endParaRPr lang="en-US" altLang="ja-JP" sz="1800" dirty="0">
              <a:latin typeface="Times New Roman" panose="02020603050405020304" pitchFamily="18" charset="0"/>
            </a:endParaRPr>
          </a:p>
        </p:txBody>
      </p:sp>
      <p:sp>
        <p:nvSpPr>
          <p:cNvPr id="18436" name="Rectangle 4"/>
          <p:cNvSpPr>
            <a:spLocks noChangeArrowheads="1"/>
          </p:cNvSpPr>
          <p:nvPr/>
        </p:nvSpPr>
        <p:spPr bwMode="auto">
          <a:xfrm>
            <a:off x="1981200" y="3429000"/>
            <a:ext cx="762000" cy="990600"/>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a:latin typeface="Times New Roman" panose="02020603050405020304" pitchFamily="18" charset="0"/>
            </a:endParaRPr>
          </a:p>
        </p:txBody>
      </p:sp>
      <p:sp>
        <p:nvSpPr>
          <p:cNvPr id="18437" name="Line 5"/>
          <p:cNvSpPr>
            <a:spLocks noChangeShapeType="1"/>
          </p:cNvSpPr>
          <p:nvPr/>
        </p:nvSpPr>
        <p:spPr bwMode="auto">
          <a:xfrm>
            <a:off x="2362200" y="44196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8438" name="Line 6"/>
          <p:cNvSpPr>
            <a:spLocks noChangeShapeType="1"/>
          </p:cNvSpPr>
          <p:nvPr/>
        </p:nvSpPr>
        <p:spPr bwMode="auto">
          <a:xfrm>
            <a:off x="2362200" y="3048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8439" name="AutoShape 7"/>
          <p:cNvSpPr>
            <a:spLocks noChangeArrowheads="1"/>
          </p:cNvSpPr>
          <p:nvPr/>
        </p:nvSpPr>
        <p:spPr bwMode="auto">
          <a:xfrm>
            <a:off x="304800" y="2286000"/>
            <a:ext cx="8610600" cy="990600"/>
          </a:xfrm>
          <a:prstGeom prst="leftRightArrow">
            <a:avLst>
              <a:gd name="adj1" fmla="val 52565"/>
              <a:gd name="adj2" fmla="val 93322"/>
            </a:avLst>
          </a:prstGeom>
          <a:solidFill>
            <a:srgbClr val="FFC000"/>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a:latin typeface="Times New Roman" panose="02020603050405020304" pitchFamily="18" charset="0"/>
            </a:endParaRPr>
          </a:p>
        </p:txBody>
      </p:sp>
      <p:grpSp>
        <p:nvGrpSpPr>
          <p:cNvPr id="18440" name="Group 8"/>
          <p:cNvGrpSpPr>
            <a:grpSpLocks/>
          </p:cNvGrpSpPr>
          <p:nvPr/>
        </p:nvGrpSpPr>
        <p:grpSpPr bwMode="auto">
          <a:xfrm>
            <a:off x="4876800" y="3048000"/>
            <a:ext cx="762000" cy="2514600"/>
            <a:chOff x="672" y="2208"/>
            <a:chExt cx="480" cy="1584"/>
          </a:xfrm>
        </p:grpSpPr>
        <p:sp>
          <p:nvSpPr>
            <p:cNvPr id="18466" name="Oval 9"/>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dirty="0" smtClean="0">
                  <a:latin typeface="Times New Roman" panose="02020603050405020304" pitchFamily="18" charset="0"/>
                </a:rPr>
                <a:t>P</a:t>
              </a:r>
              <a:endParaRPr lang="en-US" altLang="ja-JP" sz="1800" dirty="0">
                <a:latin typeface="Times New Roman" panose="02020603050405020304" pitchFamily="18" charset="0"/>
              </a:endParaRPr>
            </a:p>
          </p:txBody>
        </p:sp>
        <p:sp>
          <p:nvSpPr>
            <p:cNvPr id="18467" name="Rectangle 10"/>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a:latin typeface="Times New Roman" panose="02020603050405020304" pitchFamily="18" charset="0"/>
              </a:endParaRPr>
            </a:p>
          </p:txBody>
        </p:sp>
        <p:sp>
          <p:nvSpPr>
            <p:cNvPr id="18468" name="Line 11"/>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8469" name="Line 12"/>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18441" name="Group 13"/>
          <p:cNvGrpSpPr>
            <a:grpSpLocks/>
          </p:cNvGrpSpPr>
          <p:nvPr/>
        </p:nvGrpSpPr>
        <p:grpSpPr bwMode="auto">
          <a:xfrm>
            <a:off x="3429000" y="3048000"/>
            <a:ext cx="762000" cy="2514600"/>
            <a:chOff x="672" y="2208"/>
            <a:chExt cx="480" cy="1584"/>
          </a:xfrm>
        </p:grpSpPr>
        <p:sp>
          <p:nvSpPr>
            <p:cNvPr id="18462" name="Oval 14"/>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dirty="0" smtClean="0">
                  <a:latin typeface="Times New Roman" panose="02020603050405020304" pitchFamily="18" charset="0"/>
                </a:rPr>
                <a:t>P</a:t>
              </a:r>
              <a:endParaRPr lang="en-US" altLang="ja-JP" sz="1800" dirty="0">
                <a:latin typeface="Times New Roman" panose="02020603050405020304" pitchFamily="18" charset="0"/>
              </a:endParaRPr>
            </a:p>
          </p:txBody>
        </p:sp>
        <p:sp>
          <p:nvSpPr>
            <p:cNvPr id="18463" name="Rectangle 15"/>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a:latin typeface="Times New Roman" panose="02020603050405020304" pitchFamily="18" charset="0"/>
              </a:endParaRPr>
            </a:p>
          </p:txBody>
        </p:sp>
        <p:sp>
          <p:nvSpPr>
            <p:cNvPr id="18464" name="Line 16"/>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8465" name="Line 17"/>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18442" name="Group 18"/>
          <p:cNvGrpSpPr>
            <a:grpSpLocks/>
          </p:cNvGrpSpPr>
          <p:nvPr/>
        </p:nvGrpSpPr>
        <p:grpSpPr bwMode="auto">
          <a:xfrm>
            <a:off x="6324600" y="3048000"/>
            <a:ext cx="762000" cy="2514600"/>
            <a:chOff x="672" y="2208"/>
            <a:chExt cx="480" cy="1584"/>
          </a:xfrm>
        </p:grpSpPr>
        <p:sp>
          <p:nvSpPr>
            <p:cNvPr id="18458" name="Oval 19"/>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dirty="0" smtClean="0">
                  <a:latin typeface="Times New Roman" panose="02020603050405020304" pitchFamily="18" charset="0"/>
                </a:rPr>
                <a:t>P</a:t>
              </a:r>
              <a:endParaRPr lang="en-US" altLang="ja-JP" sz="1800" dirty="0">
                <a:latin typeface="Times New Roman" panose="02020603050405020304" pitchFamily="18" charset="0"/>
              </a:endParaRPr>
            </a:p>
          </p:txBody>
        </p:sp>
        <p:sp>
          <p:nvSpPr>
            <p:cNvPr id="18459" name="Rectangle 20"/>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a:latin typeface="Times New Roman" panose="02020603050405020304" pitchFamily="18" charset="0"/>
              </a:endParaRPr>
            </a:p>
          </p:txBody>
        </p:sp>
        <p:sp>
          <p:nvSpPr>
            <p:cNvPr id="18460" name="Line 21"/>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8461" name="Line 22"/>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18443" name="Rectangle 23"/>
          <p:cNvSpPr>
            <a:spLocks noChangeArrowheads="1"/>
          </p:cNvSpPr>
          <p:nvPr/>
        </p:nvSpPr>
        <p:spPr bwMode="auto">
          <a:xfrm>
            <a:off x="3429000" y="1524000"/>
            <a:ext cx="2362200" cy="609600"/>
          </a:xfrm>
          <a:prstGeom prst="rect">
            <a:avLst/>
          </a:prstGeom>
          <a:solidFill>
            <a:srgbClr val="66FF66"/>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en-US" altLang="ja-JP" sz="1800">
                <a:latin typeface="Times New Roman" panose="02020603050405020304" pitchFamily="18" charset="0"/>
              </a:rPr>
              <a:t>Main</a:t>
            </a:r>
            <a:r>
              <a:rPr lang="ja-JP" altLang="en-US" sz="1800">
                <a:latin typeface="Times New Roman" panose="02020603050405020304" pitchFamily="18" charset="0"/>
              </a:rPr>
              <a:t>　</a:t>
            </a:r>
            <a:r>
              <a:rPr lang="en-US" altLang="ja-JP" sz="1800">
                <a:latin typeface="Times New Roman" panose="02020603050405020304" pitchFamily="18" charset="0"/>
              </a:rPr>
              <a:t>Memory</a:t>
            </a:r>
          </a:p>
        </p:txBody>
      </p:sp>
      <p:sp>
        <p:nvSpPr>
          <p:cNvPr id="18444" name="Text Box 24"/>
          <p:cNvSpPr txBox="1">
            <a:spLocks noChangeArrowheads="1"/>
          </p:cNvSpPr>
          <p:nvPr/>
        </p:nvSpPr>
        <p:spPr bwMode="auto">
          <a:xfrm>
            <a:off x="4313238" y="2556668"/>
            <a:ext cx="3962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dirty="0" smtClean="0">
                <a:latin typeface="Times New Roman" panose="02020603050405020304" pitchFamily="18" charset="0"/>
              </a:rPr>
              <a:t>Interconnectio</a:t>
            </a:r>
            <a:r>
              <a:rPr lang="en-US" altLang="ja-JP" sz="1800" dirty="0">
                <a:latin typeface="Times New Roman" panose="02020603050405020304" pitchFamily="18" charset="0"/>
              </a:rPr>
              <a:t>n</a:t>
            </a:r>
          </a:p>
        </p:txBody>
      </p:sp>
      <p:sp>
        <p:nvSpPr>
          <p:cNvPr id="18445" name="Line 25"/>
          <p:cNvSpPr>
            <a:spLocks noChangeShapeType="1"/>
          </p:cNvSpPr>
          <p:nvPr/>
        </p:nvSpPr>
        <p:spPr bwMode="auto">
          <a:xfrm>
            <a:off x="4572000" y="21336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nvGrpSpPr>
          <p:cNvPr id="18446" name="Group 26"/>
          <p:cNvGrpSpPr>
            <a:grpSpLocks/>
          </p:cNvGrpSpPr>
          <p:nvPr/>
        </p:nvGrpSpPr>
        <p:grpSpPr bwMode="auto">
          <a:xfrm>
            <a:off x="1219200" y="3336925"/>
            <a:ext cx="962025" cy="633413"/>
            <a:chOff x="806" y="2078"/>
            <a:chExt cx="606" cy="399"/>
          </a:xfrm>
        </p:grpSpPr>
        <p:sp>
          <p:nvSpPr>
            <p:cNvPr id="18456" name="Text Box 27"/>
            <p:cNvSpPr txBox="1">
              <a:spLocks noChangeArrowheads="1"/>
            </p:cNvSpPr>
            <p:nvPr/>
          </p:nvSpPr>
          <p:spPr bwMode="auto">
            <a:xfrm>
              <a:off x="1296" y="2246"/>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solidFill>
                  <a:srgbClr val="0000CC"/>
                </a:solidFill>
                <a:latin typeface="Times New Roman" panose="02020603050405020304" pitchFamily="18" charset="0"/>
              </a:endParaRPr>
            </a:p>
          </p:txBody>
        </p:sp>
        <p:sp>
          <p:nvSpPr>
            <p:cNvPr id="18457" name="Text Box 28"/>
            <p:cNvSpPr txBox="1">
              <a:spLocks noChangeArrowheads="1"/>
            </p:cNvSpPr>
            <p:nvPr/>
          </p:nvSpPr>
          <p:spPr bwMode="auto">
            <a:xfrm>
              <a:off x="806" y="2078"/>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ja-JP" sz="1800">
                <a:solidFill>
                  <a:srgbClr val="0000CC"/>
                </a:solidFill>
                <a:latin typeface="Times New Roman" panose="02020603050405020304" pitchFamily="18" charset="0"/>
              </a:endParaRPr>
            </a:p>
          </p:txBody>
        </p:sp>
      </p:grpSp>
      <p:sp>
        <p:nvSpPr>
          <p:cNvPr id="302109" name="Line 29"/>
          <p:cNvSpPr>
            <a:spLocks noChangeShapeType="1"/>
          </p:cNvSpPr>
          <p:nvPr/>
        </p:nvSpPr>
        <p:spPr bwMode="auto">
          <a:xfrm>
            <a:off x="3886200" y="2057400"/>
            <a:ext cx="1295400" cy="182880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02110" name="Line 30"/>
          <p:cNvSpPr>
            <a:spLocks noChangeShapeType="1"/>
          </p:cNvSpPr>
          <p:nvPr/>
        </p:nvSpPr>
        <p:spPr bwMode="auto">
          <a:xfrm flipV="1">
            <a:off x="5334000" y="4191000"/>
            <a:ext cx="0" cy="60960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02111" name="Text Box 31"/>
          <p:cNvSpPr txBox="1">
            <a:spLocks noChangeArrowheads="1"/>
          </p:cNvSpPr>
          <p:nvPr/>
        </p:nvSpPr>
        <p:spPr bwMode="auto">
          <a:xfrm>
            <a:off x="1193157" y="5867400"/>
            <a:ext cx="717375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400" dirty="0" smtClean="0">
                <a:latin typeface="Times New Roman" panose="02020603050405020304" pitchFamily="18" charset="0"/>
              </a:rPr>
              <a:t>キャッシュを分散すれば、当然それぞれのキャッシュで</a:t>
            </a:r>
            <a:endParaRPr lang="en-US" altLang="ja-JP" sz="2400" dirty="0" smtClean="0">
              <a:latin typeface="Times New Roman" panose="02020603050405020304" pitchFamily="18" charset="0"/>
            </a:endParaRPr>
          </a:p>
          <a:p>
            <a:pPr eaLnBrk="1" hangingPunct="1">
              <a:spcBef>
                <a:spcPct val="0"/>
              </a:spcBef>
              <a:buFontTx/>
              <a:buNone/>
            </a:pPr>
            <a:r>
              <a:rPr lang="ja-JP" altLang="en-US" sz="2400" dirty="0" smtClean="0">
                <a:latin typeface="Times New Roman" panose="02020603050405020304" pitchFamily="18" charset="0"/>
              </a:rPr>
              <a:t>データ</a:t>
            </a:r>
            <a:r>
              <a:rPr lang="ja-JP" altLang="en-US" sz="2400" dirty="0">
                <a:latin typeface="Times New Roman" panose="02020603050405020304" pitchFamily="18" charset="0"/>
              </a:rPr>
              <a:t>の不一致が生じる</a:t>
            </a:r>
          </a:p>
        </p:txBody>
      </p:sp>
      <p:sp>
        <p:nvSpPr>
          <p:cNvPr id="302112" name="Text Box 32"/>
          <p:cNvSpPr txBox="1">
            <a:spLocks noChangeArrowheads="1"/>
          </p:cNvSpPr>
          <p:nvPr/>
        </p:nvSpPr>
        <p:spPr bwMode="auto">
          <a:xfrm>
            <a:off x="5076825" y="3789363"/>
            <a:ext cx="3349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000">
                <a:latin typeface="HGP創英角ｺﾞｼｯｸUB" panose="020B0900000000000000" pitchFamily="50" charset="-128"/>
                <a:ea typeface="HGP創英角ｺﾞｼｯｸUB" panose="020B0900000000000000" pitchFamily="50" charset="-128"/>
              </a:rPr>
              <a:t>A</a:t>
            </a:r>
          </a:p>
        </p:txBody>
      </p:sp>
      <p:sp>
        <p:nvSpPr>
          <p:cNvPr id="302113" name="Line 33"/>
          <p:cNvSpPr>
            <a:spLocks noChangeShapeType="1"/>
          </p:cNvSpPr>
          <p:nvPr/>
        </p:nvSpPr>
        <p:spPr bwMode="auto">
          <a:xfrm flipH="1">
            <a:off x="2484438" y="2060575"/>
            <a:ext cx="1371600" cy="167640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02114" name="Text Box 34"/>
          <p:cNvSpPr txBox="1">
            <a:spLocks noChangeArrowheads="1"/>
          </p:cNvSpPr>
          <p:nvPr/>
        </p:nvSpPr>
        <p:spPr bwMode="auto">
          <a:xfrm>
            <a:off x="2124075" y="3716338"/>
            <a:ext cx="3349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000">
                <a:latin typeface="HGP創英角ｺﾞｼｯｸUB" panose="020B0900000000000000" pitchFamily="50" charset="-128"/>
                <a:ea typeface="HGP創英角ｺﾞｼｯｸUB" panose="020B0900000000000000" pitchFamily="50" charset="-128"/>
              </a:rPr>
              <a:t>A</a:t>
            </a:r>
          </a:p>
        </p:txBody>
      </p:sp>
      <p:sp>
        <p:nvSpPr>
          <p:cNvPr id="302115" name="Line 35"/>
          <p:cNvSpPr>
            <a:spLocks noChangeShapeType="1"/>
          </p:cNvSpPr>
          <p:nvPr/>
        </p:nvSpPr>
        <p:spPr bwMode="auto">
          <a:xfrm>
            <a:off x="2195513" y="4437063"/>
            <a:ext cx="0" cy="360362"/>
          </a:xfrm>
          <a:prstGeom prst="line">
            <a:avLst/>
          </a:prstGeom>
          <a:noFill/>
          <a:ln w="28575">
            <a:solidFill>
              <a:srgbClr val="0066FF"/>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302116" name="Line 36"/>
          <p:cNvSpPr>
            <a:spLocks noChangeShapeType="1"/>
          </p:cNvSpPr>
          <p:nvPr/>
        </p:nvSpPr>
        <p:spPr bwMode="auto">
          <a:xfrm>
            <a:off x="5076825" y="4437063"/>
            <a:ext cx="0" cy="287337"/>
          </a:xfrm>
          <a:prstGeom prst="line">
            <a:avLst/>
          </a:prstGeom>
          <a:noFill/>
          <a:ln w="28575">
            <a:solidFill>
              <a:srgbClr val="0066FF"/>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302117" name="Text Box 37"/>
          <p:cNvSpPr txBox="1">
            <a:spLocks noChangeArrowheads="1"/>
          </p:cNvSpPr>
          <p:nvPr/>
        </p:nvSpPr>
        <p:spPr bwMode="auto">
          <a:xfrm>
            <a:off x="5075238" y="3789363"/>
            <a:ext cx="5048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000">
                <a:solidFill>
                  <a:srgbClr val="CC0000"/>
                </a:solidFill>
                <a:latin typeface="HGP創英角ｺﾞｼｯｸUB" panose="020B0900000000000000" pitchFamily="50" charset="-128"/>
                <a:ea typeface="HGP創英角ｺﾞｼｯｸUB" panose="020B0900000000000000" pitchFamily="50" charset="-128"/>
              </a:rPr>
              <a:t>A’</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211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211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211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302113"/>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211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2109"/>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02112"/>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302109"/>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02110"/>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302112"/>
                                        </p:tgtEl>
                                        <p:attrNameLst>
                                          <p:attrName>style.visibility</p:attrName>
                                        </p:attrNameLst>
                                      </p:cBhvr>
                                      <p:to>
                                        <p:strVal val="hidden"/>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02117"/>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021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109" grpId="0" animBg="1"/>
      <p:bldP spid="302109" grpId="1" animBg="1"/>
      <p:bldP spid="302110" grpId="0" animBg="1"/>
      <p:bldP spid="302111" grpId="0"/>
      <p:bldP spid="302112" grpId="0"/>
      <p:bldP spid="302112" grpId="1"/>
      <p:bldP spid="302113" grpId="0" animBg="1"/>
      <p:bldP spid="302113" grpId="1" animBg="1"/>
      <p:bldP spid="302114" grpId="0"/>
      <p:bldP spid="302115" grpId="0" animBg="1"/>
      <p:bldP spid="302116" grpId="0" animBg="1"/>
      <p:bldP spid="3021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キャッシュ一貫性問題の解決</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キャッシュを分散する限り不一致は起きる</a:t>
            </a:r>
            <a:endParaRPr lang="en-US" altLang="ja-JP" dirty="0" smtClean="0"/>
          </a:p>
          <a:p>
            <a:r>
              <a:rPr lang="ja-JP" altLang="en-US" dirty="0" smtClean="0"/>
              <a:t>いつでも一致させる</a:t>
            </a:r>
            <a:endParaRPr lang="en-US" altLang="ja-JP" dirty="0" smtClean="0"/>
          </a:p>
          <a:p>
            <a:pPr lvl="1"/>
            <a:r>
              <a:rPr kumimoji="1" lang="ja-JP" altLang="en-US" dirty="0" smtClean="0"/>
              <a:t>コスト</a:t>
            </a:r>
            <a:r>
              <a:rPr lang="ja-JP" altLang="en-US" dirty="0" smtClean="0"/>
              <a:t>は高いが共有メモリとして完全なモデルが実現できる→　</a:t>
            </a:r>
            <a:r>
              <a:rPr lang="en-US" altLang="ja-JP" dirty="0" smtClean="0"/>
              <a:t>Sequential</a:t>
            </a:r>
            <a:r>
              <a:rPr lang="ja-JP" altLang="en-US" dirty="0" smtClean="0"/>
              <a:t> </a:t>
            </a:r>
            <a:r>
              <a:rPr lang="en-US" altLang="ja-JP" dirty="0" smtClean="0"/>
              <a:t>Consistency</a:t>
            </a:r>
          </a:p>
          <a:p>
            <a:pPr lvl="1"/>
            <a:r>
              <a:rPr lang="ja-JP" altLang="en-US" dirty="0" smtClean="0"/>
              <a:t>共有バスなどの「皆が見れる通信路」があれば</a:t>
            </a:r>
            <a:r>
              <a:rPr lang="en-US" altLang="ja-JP" dirty="0" smtClean="0"/>
              <a:t>Snoop</a:t>
            </a:r>
            <a:r>
              <a:rPr lang="ja-JP" altLang="en-US" dirty="0" smtClean="0"/>
              <a:t> </a:t>
            </a:r>
            <a:r>
              <a:rPr lang="en-US" altLang="ja-JP" dirty="0" smtClean="0"/>
              <a:t>Cache</a:t>
            </a:r>
          </a:p>
          <a:p>
            <a:pPr lvl="1"/>
            <a:r>
              <a:rPr lang="ja-JP" altLang="en-US" dirty="0" smtClean="0"/>
              <a:t>分散メモリ型では</a:t>
            </a:r>
            <a:r>
              <a:rPr lang="en-US" altLang="ja-JP" dirty="0" smtClean="0"/>
              <a:t>Directory</a:t>
            </a:r>
            <a:r>
              <a:rPr lang="ja-JP" altLang="en-US" dirty="0" smtClean="0"/>
              <a:t>方式が使われる</a:t>
            </a:r>
            <a:endParaRPr lang="en-US" altLang="ja-JP" dirty="0" smtClean="0"/>
          </a:p>
          <a:p>
            <a:r>
              <a:rPr lang="ja-JP" altLang="en-US" dirty="0" smtClean="0"/>
              <a:t>同期の時だけ一致を取る：緩いモデルも使われる。</a:t>
            </a:r>
            <a:endParaRPr lang="en-US" altLang="ja-JP" dirty="0" smtClean="0"/>
          </a:p>
          <a:p>
            <a:pPr lvl="1"/>
            <a:endParaRPr kumimoji="1" lang="ja-JP" altLang="en-US" dirty="0"/>
          </a:p>
        </p:txBody>
      </p:sp>
    </p:spTree>
    <p:extLst>
      <p:ext uri="{BB962C8B-B14F-4D97-AF65-F5344CB8AC3E}">
        <p14:creationId xmlns:p14="http://schemas.microsoft.com/office/powerpoint/2010/main" val="26995324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ja-JP" altLang="en-US" sz="3800" dirty="0" smtClean="0"/>
              <a:t>復習：</a:t>
            </a:r>
            <a:r>
              <a:rPr lang="en-US" altLang="ja-JP" sz="3800" dirty="0" smtClean="0"/>
              <a:t>Write </a:t>
            </a:r>
            <a:r>
              <a:rPr lang="en-US" altLang="ja-JP" sz="3800" dirty="0"/>
              <a:t>Back</a:t>
            </a:r>
            <a:r>
              <a:rPr lang="ja-JP" altLang="en-US" sz="3800" dirty="0"/>
              <a:t>　（</a:t>
            </a:r>
            <a:r>
              <a:rPr lang="en-US" altLang="ja-JP" sz="3800" dirty="0"/>
              <a:t>Hit</a:t>
            </a:r>
            <a:r>
              <a:rPr lang="ja-JP" altLang="en-US" sz="3800" dirty="0"/>
              <a:t>）</a:t>
            </a:r>
          </a:p>
        </p:txBody>
      </p:sp>
      <p:sp>
        <p:nvSpPr>
          <p:cNvPr id="36867" name="Rectangle 3"/>
          <p:cNvSpPr>
            <a:spLocks noChangeArrowheads="1"/>
          </p:cNvSpPr>
          <p:nvPr/>
        </p:nvSpPr>
        <p:spPr bwMode="auto">
          <a:xfrm>
            <a:off x="20510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68" name="Rectangle 4"/>
          <p:cNvSpPr>
            <a:spLocks noChangeArrowheads="1"/>
          </p:cNvSpPr>
          <p:nvPr/>
        </p:nvSpPr>
        <p:spPr bwMode="auto">
          <a:xfrm>
            <a:off x="2555875"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69" name="Rectangle 5"/>
          <p:cNvSpPr>
            <a:spLocks noChangeArrowheads="1"/>
          </p:cNvSpPr>
          <p:nvPr/>
        </p:nvSpPr>
        <p:spPr bwMode="auto">
          <a:xfrm>
            <a:off x="306070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0" name="Rectangle 6"/>
          <p:cNvSpPr>
            <a:spLocks noChangeArrowheads="1"/>
          </p:cNvSpPr>
          <p:nvPr/>
        </p:nvSpPr>
        <p:spPr bwMode="auto">
          <a:xfrm>
            <a:off x="4498975" y="170021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1" name="Rectangle 7"/>
          <p:cNvSpPr>
            <a:spLocks noChangeArrowheads="1"/>
          </p:cNvSpPr>
          <p:nvPr/>
        </p:nvSpPr>
        <p:spPr bwMode="auto">
          <a:xfrm>
            <a:off x="59372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2" name="Rectangle 8"/>
          <p:cNvSpPr>
            <a:spLocks noChangeArrowheads="1"/>
          </p:cNvSpPr>
          <p:nvPr/>
        </p:nvSpPr>
        <p:spPr bwMode="auto">
          <a:xfrm>
            <a:off x="6443663" y="1700213"/>
            <a:ext cx="503237"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3" name="Rectangle 9"/>
          <p:cNvSpPr>
            <a:spLocks noChangeArrowheads="1"/>
          </p:cNvSpPr>
          <p:nvPr/>
        </p:nvSpPr>
        <p:spPr bwMode="auto">
          <a:xfrm>
            <a:off x="3562350" y="1700213"/>
            <a:ext cx="2376488"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874" name="Rectangle 10"/>
          <p:cNvSpPr>
            <a:spLocks noChangeArrowheads="1"/>
          </p:cNvSpPr>
          <p:nvPr/>
        </p:nvSpPr>
        <p:spPr bwMode="auto">
          <a:xfrm>
            <a:off x="1981200" y="3859213"/>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a:t>
            </a:r>
          </a:p>
        </p:txBody>
      </p:sp>
      <p:sp>
        <p:nvSpPr>
          <p:cNvPr id="36875" name="Rectangle 11"/>
          <p:cNvSpPr>
            <a:spLocks noChangeArrowheads="1"/>
          </p:cNvSpPr>
          <p:nvPr/>
        </p:nvSpPr>
        <p:spPr bwMode="auto">
          <a:xfrm>
            <a:off x="1979613" y="3500438"/>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6" name="Rectangle 12"/>
          <p:cNvSpPr>
            <a:spLocks noChangeArrowheads="1"/>
          </p:cNvSpPr>
          <p:nvPr/>
        </p:nvSpPr>
        <p:spPr bwMode="auto">
          <a:xfrm>
            <a:off x="1979613" y="314166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7" name="Rectangle 13"/>
          <p:cNvSpPr>
            <a:spLocks noChangeArrowheads="1"/>
          </p:cNvSpPr>
          <p:nvPr/>
        </p:nvSpPr>
        <p:spPr bwMode="auto">
          <a:xfrm>
            <a:off x="1979613" y="4219575"/>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8" name="Rectangle 14"/>
          <p:cNvSpPr>
            <a:spLocks noChangeArrowheads="1"/>
          </p:cNvSpPr>
          <p:nvPr/>
        </p:nvSpPr>
        <p:spPr bwMode="auto">
          <a:xfrm>
            <a:off x="1979613" y="4579938"/>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79" name="Rectangle 15"/>
          <p:cNvSpPr>
            <a:spLocks noChangeArrowheads="1"/>
          </p:cNvSpPr>
          <p:nvPr/>
        </p:nvSpPr>
        <p:spPr bwMode="auto">
          <a:xfrm>
            <a:off x="1979613" y="4940300"/>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0" name="Rectangle 16"/>
          <p:cNvSpPr>
            <a:spLocks noChangeArrowheads="1"/>
          </p:cNvSpPr>
          <p:nvPr/>
        </p:nvSpPr>
        <p:spPr bwMode="auto">
          <a:xfrm>
            <a:off x="1979613" y="530066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1" name="Rectangle 17"/>
          <p:cNvSpPr>
            <a:spLocks noChangeArrowheads="1"/>
          </p:cNvSpPr>
          <p:nvPr/>
        </p:nvSpPr>
        <p:spPr bwMode="auto">
          <a:xfrm>
            <a:off x="1979613" y="5661025"/>
            <a:ext cx="719137"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2" name="Rectangle 18"/>
          <p:cNvSpPr>
            <a:spLocks noChangeArrowheads="1"/>
          </p:cNvSpPr>
          <p:nvPr/>
        </p:nvSpPr>
        <p:spPr bwMode="auto">
          <a:xfrm>
            <a:off x="41402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3" name="Rectangle 19"/>
          <p:cNvSpPr>
            <a:spLocks noChangeArrowheads="1"/>
          </p:cNvSpPr>
          <p:nvPr/>
        </p:nvSpPr>
        <p:spPr bwMode="auto">
          <a:xfrm>
            <a:off x="46450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4" name="Rectangle 20"/>
          <p:cNvSpPr>
            <a:spLocks noChangeArrowheads="1"/>
          </p:cNvSpPr>
          <p:nvPr/>
        </p:nvSpPr>
        <p:spPr bwMode="auto">
          <a:xfrm>
            <a:off x="5149850" y="378936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5" name="Rectangle 21"/>
          <p:cNvSpPr>
            <a:spLocks noChangeArrowheads="1"/>
          </p:cNvSpPr>
          <p:nvPr/>
        </p:nvSpPr>
        <p:spPr bwMode="auto">
          <a:xfrm>
            <a:off x="56546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6" name="Rectangle 22"/>
          <p:cNvSpPr>
            <a:spLocks noChangeArrowheads="1"/>
          </p:cNvSpPr>
          <p:nvPr/>
        </p:nvSpPr>
        <p:spPr bwMode="auto">
          <a:xfrm>
            <a:off x="61595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7" name="Rectangle 23"/>
          <p:cNvSpPr>
            <a:spLocks noChangeArrowheads="1"/>
          </p:cNvSpPr>
          <p:nvPr/>
        </p:nvSpPr>
        <p:spPr bwMode="auto">
          <a:xfrm>
            <a:off x="66643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8" name="Rectangle 24"/>
          <p:cNvSpPr>
            <a:spLocks noChangeArrowheads="1"/>
          </p:cNvSpPr>
          <p:nvPr/>
        </p:nvSpPr>
        <p:spPr bwMode="auto">
          <a:xfrm>
            <a:off x="716915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89" name="Rectangle 25"/>
          <p:cNvSpPr>
            <a:spLocks noChangeArrowheads="1"/>
          </p:cNvSpPr>
          <p:nvPr/>
        </p:nvSpPr>
        <p:spPr bwMode="auto">
          <a:xfrm>
            <a:off x="76739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6890" name="Text Box 26"/>
          <p:cNvSpPr txBox="1">
            <a:spLocks noChangeArrowheads="1"/>
          </p:cNvSpPr>
          <p:nvPr/>
        </p:nvSpPr>
        <p:spPr bwMode="auto">
          <a:xfrm>
            <a:off x="3686175" y="179228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6891" name="Text Box 27"/>
          <p:cNvSpPr txBox="1">
            <a:spLocks noChangeArrowheads="1"/>
          </p:cNvSpPr>
          <p:nvPr/>
        </p:nvSpPr>
        <p:spPr bwMode="auto">
          <a:xfrm>
            <a:off x="5165725" y="1773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6892" name="Text Box 28"/>
          <p:cNvSpPr txBox="1">
            <a:spLocks noChangeArrowheads="1"/>
          </p:cNvSpPr>
          <p:nvPr/>
        </p:nvSpPr>
        <p:spPr bwMode="auto">
          <a:xfrm>
            <a:off x="4262438" y="1216025"/>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0011010</a:t>
            </a:r>
          </a:p>
        </p:txBody>
      </p:sp>
      <p:sp>
        <p:nvSpPr>
          <p:cNvPr id="36893" name="Text Box 29"/>
          <p:cNvSpPr txBox="1">
            <a:spLocks noChangeArrowheads="1"/>
          </p:cNvSpPr>
          <p:nvPr/>
        </p:nvSpPr>
        <p:spPr bwMode="auto">
          <a:xfrm>
            <a:off x="2895600" y="5157788"/>
            <a:ext cx="2565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66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6666FF"/>
                </a:solidFill>
              </a:rPr>
              <a:t>Cache Directory</a:t>
            </a:r>
          </a:p>
          <a:p>
            <a:pPr eaLnBrk="1" hangingPunct="1"/>
            <a:r>
              <a:rPr lang="en-US" altLang="ja-JP" b="1">
                <a:solidFill>
                  <a:srgbClr val="6666FF"/>
                </a:solidFill>
              </a:rPr>
              <a:t>(Tag Memory)</a:t>
            </a:r>
          </a:p>
          <a:p>
            <a:pPr eaLnBrk="1" hangingPunct="1"/>
            <a:r>
              <a:rPr lang="en-US" altLang="ja-JP" b="1">
                <a:solidFill>
                  <a:srgbClr val="6666FF"/>
                </a:solidFill>
              </a:rPr>
              <a:t>8 entries X (4bit+1bit )</a:t>
            </a:r>
          </a:p>
          <a:p>
            <a:pPr eaLnBrk="1" hangingPunct="1"/>
            <a:endParaRPr lang="en-US" altLang="ja-JP" b="1">
              <a:solidFill>
                <a:srgbClr val="6666FF"/>
              </a:solidFill>
            </a:endParaRPr>
          </a:p>
        </p:txBody>
      </p:sp>
      <p:grpSp>
        <p:nvGrpSpPr>
          <p:cNvPr id="369694" name="Group 30"/>
          <p:cNvGrpSpPr>
            <a:grpSpLocks/>
          </p:cNvGrpSpPr>
          <p:nvPr/>
        </p:nvGrpSpPr>
        <p:grpSpPr bwMode="auto">
          <a:xfrm>
            <a:off x="2987675" y="4076700"/>
            <a:ext cx="1152525" cy="366713"/>
            <a:chOff x="1746" y="2564"/>
            <a:chExt cx="862" cy="235"/>
          </a:xfrm>
        </p:grpSpPr>
        <p:sp>
          <p:nvSpPr>
            <p:cNvPr id="36917" name="Line 31"/>
            <p:cNvSpPr>
              <a:spLocks noChangeShapeType="1"/>
            </p:cNvSpPr>
            <p:nvPr/>
          </p:nvSpPr>
          <p:spPr bwMode="auto">
            <a:xfrm>
              <a:off x="1746" y="2568"/>
              <a:ext cx="862" cy="0"/>
            </a:xfrm>
            <a:prstGeom prst="line">
              <a:avLst/>
            </a:prstGeom>
            <a:noFill/>
            <a:ln w="9525">
              <a:solidFill>
                <a:srgbClr val="CC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918" name="Text Box 32"/>
            <p:cNvSpPr txBox="1">
              <a:spLocks noChangeArrowheads="1"/>
            </p:cNvSpPr>
            <p:nvPr/>
          </p:nvSpPr>
          <p:spPr bwMode="auto">
            <a:xfrm>
              <a:off x="2070" y="2564"/>
              <a:ext cx="366" cy="2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CC0000"/>
                  </a:solidFill>
                </a:rPr>
                <a:t>Hit</a:t>
              </a:r>
            </a:p>
          </p:txBody>
        </p:sp>
      </p:grpSp>
      <p:sp>
        <p:nvSpPr>
          <p:cNvPr id="36895" name="Text Box 33"/>
          <p:cNvSpPr txBox="1">
            <a:spLocks noChangeArrowheads="1"/>
          </p:cNvSpPr>
          <p:nvPr/>
        </p:nvSpPr>
        <p:spPr bwMode="auto">
          <a:xfrm>
            <a:off x="7143750" y="4313238"/>
            <a:ext cx="16129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6666FF"/>
                </a:solidFill>
              </a:rPr>
              <a:t>Cache</a:t>
            </a:r>
          </a:p>
          <a:p>
            <a:pPr eaLnBrk="1" hangingPunct="1"/>
            <a:r>
              <a:rPr lang="en-US" altLang="ja-JP" b="1">
                <a:solidFill>
                  <a:srgbClr val="6666FF"/>
                </a:solidFill>
              </a:rPr>
              <a:t>(64B=8Lines)</a:t>
            </a:r>
          </a:p>
        </p:txBody>
      </p:sp>
      <p:sp>
        <p:nvSpPr>
          <p:cNvPr id="36896" name="Text Box 34"/>
          <p:cNvSpPr txBox="1">
            <a:spLocks noChangeArrowheads="1"/>
          </p:cNvSpPr>
          <p:nvPr/>
        </p:nvSpPr>
        <p:spPr bwMode="auto">
          <a:xfrm>
            <a:off x="5559425" y="2224088"/>
            <a:ext cx="19050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6666FF"/>
                </a:solidFill>
              </a:rPr>
              <a:t>Main Memory</a:t>
            </a:r>
          </a:p>
          <a:p>
            <a:pPr eaLnBrk="1" hangingPunct="1"/>
            <a:r>
              <a:rPr lang="en-US" altLang="ja-JP" b="1">
                <a:solidFill>
                  <a:srgbClr val="6666FF"/>
                </a:solidFill>
              </a:rPr>
              <a:t>(1KB=128Lines)</a:t>
            </a:r>
          </a:p>
          <a:p>
            <a:pPr eaLnBrk="1" hangingPunct="1"/>
            <a:endParaRPr lang="en-US" altLang="ja-JP" b="1">
              <a:solidFill>
                <a:srgbClr val="6666FF"/>
              </a:solidFill>
            </a:endParaRPr>
          </a:p>
        </p:txBody>
      </p:sp>
      <p:sp>
        <p:nvSpPr>
          <p:cNvPr id="369699" name="Rectangle 35"/>
          <p:cNvSpPr>
            <a:spLocks noChangeArrowheads="1"/>
          </p:cNvSpPr>
          <p:nvPr/>
        </p:nvSpPr>
        <p:spPr bwMode="auto">
          <a:xfrm>
            <a:off x="5148263" y="4076700"/>
            <a:ext cx="503237" cy="7302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700" name="Line 36"/>
          <p:cNvSpPr>
            <a:spLocks noChangeShapeType="1"/>
          </p:cNvSpPr>
          <p:nvPr/>
        </p:nvSpPr>
        <p:spPr bwMode="auto">
          <a:xfrm flipV="1">
            <a:off x="5364163" y="4149725"/>
            <a:ext cx="0" cy="1008063"/>
          </a:xfrm>
          <a:prstGeom prst="line">
            <a:avLst/>
          </a:prstGeom>
          <a:noFill/>
          <a:ln w="28575">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9701" name="Text Box 37"/>
          <p:cNvSpPr txBox="1">
            <a:spLocks noChangeArrowheads="1"/>
          </p:cNvSpPr>
          <p:nvPr/>
        </p:nvSpPr>
        <p:spPr bwMode="auto">
          <a:xfrm>
            <a:off x="5416550" y="5032375"/>
            <a:ext cx="13144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Write Data</a:t>
            </a:r>
          </a:p>
        </p:txBody>
      </p:sp>
      <p:sp>
        <p:nvSpPr>
          <p:cNvPr id="369702" name="Text Box 38"/>
          <p:cNvSpPr txBox="1">
            <a:spLocks noChangeArrowheads="1"/>
          </p:cNvSpPr>
          <p:nvPr/>
        </p:nvSpPr>
        <p:spPr bwMode="auto">
          <a:xfrm>
            <a:off x="468313" y="2054225"/>
            <a:ext cx="1301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From CPU</a:t>
            </a:r>
          </a:p>
        </p:txBody>
      </p:sp>
      <p:grpSp>
        <p:nvGrpSpPr>
          <p:cNvPr id="369703" name="Group 39"/>
          <p:cNvGrpSpPr>
            <a:grpSpLocks/>
          </p:cNvGrpSpPr>
          <p:nvPr/>
        </p:nvGrpSpPr>
        <p:grpSpPr bwMode="auto">
          <a:xfrm>
            <a:off x="323850" y="2492375"/>
            <a:ext cx="1728788" cy="360363"/>
            <a:chOff x="567" y="1026"/>
            <a:chExt cx="1089" cy="227"/>
          </a:xfrm>
        </p:grpSpPr>
        <p:sp>
          <p:nvSpPr>
            <p:cNvPr id="36914" name="Rectangle 40"/>
            <p:cNvSpPr>
              <a:spLocks noChangeArrowheads="1"/>
            </p:cNvSpPr>
            <p:nvPr/>
          </p:nvSpPr>
          <p:spPr bwMode="auto">
            <a:xfrm>
              <a:off x="567" y="1026"/>
              <a:ext cx="453"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a:t>
              </a:r>
            </a:p>
          </p:txBody>
        </p:sp>
        <p:sp>
          <p:nvSpPr>
            <p:cNvPr id="36915" name="Rectangle 41"/>
            <p:cNvSpPr>
              <a:spLocks noChangeArrowheads="1"/>
            </p:cNvSpPr>
            <p:nvPr/>
          </p:nvSpPr>
          <p:spPr bwMode="auto">
            <a:xfrm>
              <a:off x="1020"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010</a:t>
              </a:r>
            </a:p>
          </p:txBody>
        </p:sp>
        <p:sp>
          <p:nvSpPr>
            <p:cNvPr id="36916" name="Rectangle 42"/>
            <p:cNvSpPr>
              <a:spLocks noChangeArrowheads="1"/>
            </p:cNvSpPr>
            <p:nvPr/>
          </p:nvSpPr>
          <p:spPr bwMode="auto">
            <a:xfrm>
              <a:off x="1338"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100</a:t>
              </a:r>
            </a:p>
          </p:txBody>
        </p:sp>
      </p:grpSp>
      <p:sp>
        <p:nvSpPr>
          <p:cNvPr id="369707" name="Line 43"/>
          <p:cNvSpPr>
            <a:spLocks noChangeShapeType="1"/>
          </p:cNvSpPr>
          <p:nvPr/>
        </p:nvSpPr>
        <p:spPr bwMode="auto">
          <a:xfrm flipV="1">
            <a:off x="5508625" y="4005263"/>
            <a:ext cx="0" cy="1008062"/>
          </a:xfrm>
          <a:prstGeom prst="line">
            <a:avLst/>
          </a:prstGeom>
          <a:noFill/>
          <a:ln w="38100">
            <a:solidFill>
              <a:srgbClr val="CCFF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69708" name="Rectangle 44"/>
          <p:cNvSpPr>
            <a:spLocks noChangeArrowheads="1"/>
          </p:cNvSpPr>
          <p:nvPr/>
        </p:nvSpPr>
        <p:spPr bwMode="auto">
          <a:xfrm>
            <a:off x="5148263" y="3933825"/>
            <a:ext cx="503237" cy="73025"/>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04" name="Rectangle 45"/>
          <p:cNvSpPr>
            <a:spLocks noChangeArrowheads="1"/>
          </p:cNvSpPr>
          <p:nvPr/>
        </p:nvSpPr>
        <p:spPr bwMode="auto">
          <a:xfrm>
            <a:off x="2700338" y="3860800"/>
            <a:ext cx="215900"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710" name="Text Box 46"/>
          <p:cNvSpPr txBox="1">
            <a:spLocks noChangeArrowheads="1"/>
          </p:cNvSpPr>
          <p:nvPr/>
        </p:nvSpPr>
        <p:spPr bwMode="auto">
          <a:xfrm>
            <a:off x="2627313" y="385445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p>
        </p:txBody>
      </p:sp>
      <p:sp>
        <p:nvSpPr>
          <p:cNvPr id="36906" name="Rectangle 47"/>
          <p:cNvSpPr>
            <a:spLocks noChangeArrowheads="1"/>
          </p:cNvSpPr>
          <p:nvPr/>
        </p:nvSpPr>
        <p:spPr bwMode="auto">
          <a:xfrm>
            <a:off x="2700338" y="4221163"/>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07" name="Rectangle 48"/>
          <p:cNvSpPr>
            <a:spLocks noChangeArrowheads="1"/>
          </p:cNvSpPr>
          <p:nvPr/>
        </p:nvSpPr>
        <p:spPr bwMode="auto">
          <a:xfrm>
            <a:off x="2700338" y="4581525"/>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08" name="Rectangle 49"/>
          <p:cNvSpPr>
            <a:spLocks noChangeArrowheads="1"/>
          </p:cNvSpPr>
          <p:nvPr/>
        </p:nvSpPr>
        <p:spPr bwMode="auto">
          <a:xfrm>
            <a:off x="2700338" y="4941888"/>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09" name="Rectangle 50"/>
          <p:cNvSpPr>
            <a:spLocks noChangeArrowheads="1"/>
          </p:cNvSpPr>
          <p:nvPr/>
        </p:nvSpPr>
        <p:spPr bwMode="auto">
          <a:xfrm>
            <a:off x="2700338" y="5302250"/>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10" name="Rectangle 51"/>
          <p:cNvSpPr>
            <a:spLocks noChangeArrowheads="1"/>
          </p:cNvSpPr>
          <p:nvPr/>
        </p:nvSpPr>
        <p:spPr bwMode="auto">
          <a:xfrm>
            <a:off x="2700338" y="5662613"/>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11" name="Rectangle 52"/>
          <p:cNvSpPr>
            <a:spLocks noChangeArrowheads="1"/>
          </p:cNvSpPr>
          <p:nvPr/>
        </p:nvSpPr>
        <p:spPr bwMode="auto">
          <a:xfrm>
            <a:off x="2700338" y="3500438"/>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12" name="Rectangle 53"/>
          <p:cNvSpPr>
            <a:spLocks noChangeArrowheads="1"/>
          </p:cNvSpPr>
          <p:nvPr/>
        </p:nvSpPr>
        <p:spPr bwMode="auto">
          <a:xfrm>
            <a:off x="2700338" y="3140075"/>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6913" name="Text Box 54"/>
          <p:cNvSpPr txBox="1">
            <a:spLocks noChangeArrowheads="1"/>
          </p:cNvSpPr>
          <p:nvPr/>
        </p:nvSpPr>
        <p:spPr bwMode="auto">
          <a:xfrm>
            <a:off x="2535238" y="2774950"/>
            <a:ext cx="704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Dirty</a:t>
            </a:r>
          </a:p>
        </p:txBody>
      </p:sp>
    </p:spTree>
    <p:extLst>
      <p:ext uri="{BB962C8B-B14F-4D97-AF65-F5344CB8AC3E}">
        <p14:creationId xmlns:p14="http://schemas.microsoft.com/office/powerpoint/2010/main" val="15717968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970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6970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69694"/>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6970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970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969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6971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369700"/>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6970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69708"/>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36970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699" grpId="0" animBg="1"/>
      <p:bldP spid="369700" grpId="0" animBg="1"/>
      <p:bldP spid="369700" grpId="1" animBg="1"/>
      <p:bldP spid="369701" grpId="0"/>
      <p:bldP spid="369702" grpId="0"/>
      <p:bldP spid="369707" grpId="0" animBg="1"/>
      <p:bldP spid="369707" grpId="1" animBg="1"/>
      <p:bldP spid="369708" grpId="0" animBg="1"/>
      <p:bldP spid="3697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ja-JP" altLang="en-US" sz="3800" dirty="0" smtClean="0"/>
              <a:t>復習：</a:t>
            </a:r>
            <a:r>
              <a:rPr lang="en-US" altLang="ja-JP" sz="3800" dirty="0" smtClean="0"/>
              <a:t>Write</a:t>
            </a:r>
            <a:r>
              <a:rPr lang="ja-JP" altLang="en-US" sz="3800" dirty="0"/>
              <a:t>　</a:t>
            </a:r>
            <a:r>
              <a:rPr lang="en-US" altLang="ja-JP" sz="3800" dirty="0"/>
              <a:t>Back</a:t>
            </a:r>
            <a:r>
              <a:rPr lang="ja-JP" altLang="en-US" sz="3800" dirty="0"/>
              <a:t>　（</a:t>
            </a:r>
            <a:r>
              <a:rPr lang="en-US" altLang="ja-JP" sz="3800" dirty="0"/>
              <a:t>Replace</a:t>
            </a:r>
            <a:r>
              <a:rPr lang="ja-JP" altLang="en-US" sz="3800" dirty="0"/>
              <a:t>）</a:t>
            </a:r>
          </a:p>
        </p:txBody>
      </p:sp>
      <p:sp>
        <p:nvSpPr>
          <p:cNvPr id="37891" name="Rectangle 3"/>
          <p:cNvSpPr>
            <a:spLocks noChangeArrowheads="1"/>
          </p:cNvSpPr>
          <p:nvPr/>
        </p:nvSpPr>
        <p:spPr bwMode="auto">
          <a:xfrm>
            <a:off x="20510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2" name="Rectangle 4"/>
          <p:cNvSpPr>
            <a:spLocks noChangeArrowheads="1"/>
          </p:cNvSpPr>
          <p:nvPr/>
        </p:nvSpPr>
        <p:spPr bwMode="auto">
          <a:xfrm>
            <a:off x="2555875"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3" name="Rectangle 5"/>
          <p:cNvSpPr>
            <a:spLocks noChangeArrowheads="1"/>
          </p:cNvSpPr>
          <p:nvPr/>
        </p:nvSpPr>
        <p:spPr bwMode="auto">
          <a:xfrm>
            <a:off x="306070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4" name="Rectangle 6"/>
          <p:cNvSpPr>
            <a:spLocks noChangeArrowheads="1"/>
          </p:cNvSpPr>
          <p:nvPr/>
        </p:nvSpPr>
        <p:spPr bwMode="auto">
          <a:xfrm>
            <a:off x="4498975" y="170021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5" name="Rectangle 7"/>
          <p:cNvSpPr>
            <a:spLocks noChangeArrowheads="1"/>
          </p:cNvSpPr>
          <p:nvPr/>
        </p:nvSpPr>
        <p:spPr bwMode="auto">
          <a:xfrm>
            <a:off x="5937250" y="170021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6" name="Rectangle 8"/>
          <p:cNvSpPr>
            <a:spLocks noChangeArrowheads="1"/>
          </p:cNvSpPr>
          <p:nvPr/>
        </p:nvSpPr>
        <p:spPr bwMode="auto">
          <a:xfrm>
            <a:off x="6443663" y="1700213"/>
            <a:ext cx="503237"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7" name="Rectangle 9"/>
          <p:cNvSpPr>
            <a:spLocks noChangeArrowheads="1"/>
          </p:cNvSpPr>
          <p:nvPr/>
        </p:nvSpPr>
        <p:spPr bwMode="auto">
          <a:xfrm>
            <a:off x="3562350" y="1700213"/>
            <a:ext cx="2376488" cy="5048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898" name="Rectangle 10"/>
          <p:cNvSpPr>
            <a:spLocks noChangeArrowheads="1"/>
          </p:cNvSpPr>
          <p:nvPr/>
        </p:nvSpPr>
        <p:spPr bwMode="auto">
          <a:xfrm>
            <a:off x="41402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899" name="Rectangle 11"/>
          <p:cNvSpPr>
            <a:spLocks noChangeArrowheads="1"/>
          </p:cNvSpPr>
          <p:nvPr/>
        </p:nvSpPr>
        <p:spPr bwMode="auto">
          <a:xfrm>
            <a:off x="46450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0" name="Rectangle 12"/>
          <p:cNvSpPr>
            <a:spLocks noChangeArrowheads="1"/>
          </p:cNvSpPr>
          <p:nvPr/>
        </p:nvSpPr>
        <p:spPr bwMode="auto">
          <a:xfrm>
            <a:off x="5149850" y="3789363"/>
            <a:ext cx="503238" cy="504825"/>
          </a:xfrm>
          <a:prstGeom prst="rect">
            <a:avLst/>
          </a:prstGeom>
          <a:solidFill>
            <a:srgbClr val="6666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1" name="Rectangle 13"/>
          <p:cNvSpPr>
            <a:spLocks noChangeArrowheads="1"/>
          </p:cNvSpPr>
          <p:nvPr/>
        </p:nvSpPr>
        <p:spPr bwMode="auto">
          <a:xfrm>
            <a:off x="56546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2" name="Rectangle 14"/>
          <p:cNvSpPr>
            <a:spLocks noChangeArrowheads="1"/>
          </p:cNvSpPr>
          <p:nvPr/>
        </p:nvSpPr>
        <p:spPr bwMode="auto">
          <a:xfrm>
            <a:off x="615950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3" name="Rectangle 15"/>
          <p:cNvSpPr>
            <a:spLocks noChangeArrowheads="1"/>
          </p:cNvSpPr>
          <p:nvPr/>
        </p:nvSpPr>
        <p:spPr bwMode="auto">
          <a:xfrm>
            <a:off x="666432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4" name="Rectangle 16"/>
          <p:cNvSpPr>
            <a:spLocks noChangeArrowheads="1"/>
          </p:cNvSpPr>
          <p:nvPr/>
        </p:nvSpPr>
        <p:spPr bwMode="auto">
          <a:xfrm>
            <a:off x="7169150"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5" name="Rectangle 17"/>
          <p:cNvSpPr>
            <a:spLocks noChangeArrowheads="1"/>
          </p:cNvSpPr>
          <p:nvPr/>
        </p:nvSpPr>
        <p:spPr bwMode="auto">
          <a:xfrm>
            <a:off x="7673975" y="3789363"/>
            <a:ext cx="503238" cy="5048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06" name="Text Box 18"/>
          <p:cNvSpPr txBox="1">
            <a:spLocks noChangeArrowheads="1"/>
          </p:cNvSpPr>
          <p:nvPr/>
        </p:nvSpPr>
        <p:spPr bwMode="auto">
          <a:xfrm>
            <a:off x="3686175" y="179228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7907" name="Text Box 19"/>
          <p:cNvSpPr txBox="1">
            <a:spLocks noChangeArrowheads="1"/>
          </p:cNvSpPr>
          <p:nvPr/>
        </p:nvSpPr>
        <p:spPr bwMode="auto">
          <a:xfrm>
            <a:off x="5165725" y="1773238"/>
            <a:ext cx="4127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a:t>
            </a:r>
          </a:p>
        </p:txBody>
      </p:sp>
      <p:sp>
        <p:nvSpPr>
          <p:cNvPr id="37908" name="Text Box 20"/>
          <p:cNvSpPr txBox="1">
            <a:spLocks noChangeArrowheads="1"/>
          </p:cNvSpPr>
          <p:nvPr/>
        </p:nvSpPr>
        <p:spPr bwMode="auto">
          <a:xfrm>
            <a:off x="4291013" y="1216025"/>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0011010</a:t>
            </a:r>
          </a:p>
        </p:txBody>
      </p:sp>
      <p:sp>
        <p:nvSpPr>
          <p:cNvPr id="37909" name="Text Box 21"/>
          <p:cNvSpPr txBox="1">
            <a:spLocks noChangeArrowheads="1"/>
          </p:cNvSpPr>
          <p:nvPr/>
        </p:nvSpPr>
        <p:spPr bwMode="auto">
          <a:xfrm>
            <a:off x="2895600" y="5157788"/>
            <a:ext cx="25654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6666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6666FF"/>
                </a:solidFill>
              </a:rPr>
              <a:t>Cache Directory</a:t>
            </a:r>
          </a:p>
          <a:p>
            <a:pPr eaLnBrk="1" hangingPunct="1"/>
            <a:r>
              <a:rPr lang="en-US" altLang="ja-JP" b="1">
                <a:solidFill>
                  <a:srgbClr val="6666FF"/>
                </a:solidFill>
              </a:rPr>
              <a:t>(Tag Memory)</a:t>
            </a:r>
          </a:p>
          <a:p>
            <a:pPr eaLnBrk="1" hangingPunct="1"/>
            <a:r>
              <a:rPr lang="en-US" altLang="ja-JP" b="1">
                <a:solidFill>
                  <a:srgbClr val="6666FF"/>
                </a:solidFill>
              </a:rPr>
              <a:t>8 entries X (4bit+1bit )</a:t>
            </a:r>
          </a:p>
          <a:p>
            <a:pPr eaLnBrk="1" hangingPunct="1"/>
            <a:endParaRPr lang="en-US" altLang="ja-JP" b="1">
              <a:solidFill>
                <a:srgbClr val="6666FF"/>
              </a:solidFill>
            </a:endParaRPr>
          </a:p>
        </p:txBody>
      </p:sp>
      <p:grpSp>
        <p:nvGrpSpPr>
          <p:cNvPr id="370710" name="Group 22"/>
          <p:cNvGrpSpPr>
            <a:grpSpLocks/>
          </p:cNvGrpSpPr>
          <p:nvPr/>
        </p:nvGrpSpPr>
        <p:grpSpPr bwMode="auto">
          <a:xfrm>
            <a:off x="2771775" y="4070350"/>
            <a:ext cx="1368425" cy="366713"/>
            <a:chOff x="1746" y="2564"/>
            <a:chExt cx="862" cy="231"/>
          </a:xfrm>
        </p:grpSpPr>
        <p:sp>
          <p:nvSpPr>
            <p:cNvPr id="37949" name="Line 23"/>
            <p:cNvSpPr>
              <a:spLocks noChangeShapeType="1"/>
            </p:cNvSpPr>
            <p:nvPr/>
          </p:nvSpPr>
          <p:spPr bwMode="auto">
            <a:xfrm>
              <a:off x="1746" y="2568"/>
              <a:ext cx="862" cy="0"/>
            </a:xfrm>
            <a:prstGeom prst="line">
              <a:avLst/>
            </a:prstGeom>
            <a:noFill/>
            <a:ln w="9525">
              <a:solidFill>
                <a:srgbClr val="CC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50" name="Text Box 24"/>
            <p:cNvSpPr txBox="1">
              <a:spLocks noChangeArrowheads="1"/>
            </p:cNvSpPr>
            <p:nvPr/>
          </p:nvSpPr>
          <p:spPr bwMode="auto">
            <a:xfrm>
              <a:off x="2070" y="2564"/>
              <a:ext cx="43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CC0000"/>
                  </a:solidFill>
                </a:rPr>
                <a:t>Miss</a:t>
              </a:r>
            </a:p>
          </p:txBody>
        </p:sp>
      </p:grpSp>
      <p:sp>
        <p:nvSpPr>
          <p:cNvPr id="37911" name="Text Box 25"/>
          <p:cNvSpPr txBox="1">
            <a:spLocks noChangeArrowheads="1"/>
          </p:cNvSpPr>
          <p:nvPr/>
        </p:nvSpPr>
        <p:spPr bwMode="auto">
          <a:xfrm>
            <a:off x="7143750" y="4313238"/>
            <a:ext cx="16129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6666FF"/>
                </a:solidFill>
              </a:rPr>
              <a:t>Cache</a:t>
            </a:r>
          </a:p>
          <a:p>
            <a:pPr eaLnBrk="1" hangingPunct="1"/>
            <a:r>
              <a:rPr lang="en-US" altLang="ja-JP" b="1">
                <a:solidFill>
                  <a:srgbClr val="6666FF"/>
                </a:solidFill>
              </a:rPr>
              <a:t>(64B=8Lines)</a:t>
            </a:r>
          </a:p>
        </p:txBody>
      </p:sp>
      <p:sp>
        <p:nvSpPr>
          <p:cNvPr id="37912" name="Text Box 26"/>
          <p:cNvSpPr txBox="1">
            <a:spLocks noChangeArrowheads="1"/>
          </p:cNvSpPr>
          <p:nvPr/>
        </p:nvSpPr>
        <p:spPr bwMode="auto">
          <a:xfrm>
            <a:off x="5559425" y="2224088"/>
            <a:ext cx="19050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6666FF"/>
                </a:solidFill>
              </a:rPr>
              <a:t>Main Memory</a:t>
            </a:r>
          </a:p>
          <a:p>
            <a:pPr eaLnBrk="1" hangingPunct="1"/>
            <a:r>
              <a:rPr lang="en-US" altLang="ja-JP" b="1">
                <a:solidFill>
                  <a:srgbClr val="6666FF"/>
                </a:solidFill>
              </a:rPr>
              <a:t>(1KB=128Lines)</a:t>
            </a:r>
          </a:p>
          <a:p>
            <a:pPr eaLnBrk="1" hangingPunct="1"/>
            <a:endParaRPr lang="en-US" altLang="ja-JP" b="1">
              <a:solidFill>
                <a:srgbClr val="6666FF"/>
              </a:solidFill>
            </a:endParaRPr>
          </a:p>
        </p:txBody>
      </p:sp>
      <p:sp>
        <p:nvSpPr>
          <p:cNvPr id="370715" name="Text Box 27"/>
          <p:cNvSpPr txBox="1">
            <a:spLocks noChangeArrowheads="1"/>
          </p:cNvSpPr>
          <p:nvPr/>
        </p:nvSpPr>
        <p:spPr bwMode="auto">
          <a:xfrm>
            <a:off x="468313" y="2054225"/>
            <a:ext cx="1301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From CPU</a:t>
            </a:r>
          </a:p>
        </p:txBody>
      </p:sp>
      <p:grpSp>
        <p:nvGrpSpPr>
          <p:cNvPr id="370716" name="Group 28"/>
          <p:cNvGrpSpPr>
            <a:grpSpLocks/>
          </p:cNvGrpSpPr>
          <p:nvPr/>
        </p:nvGrpSpPr>
        <p:grpSpPr bwMode="auto">
          <a:xfrm>
            <a:off x="323850" y="2492375"/>
            <a:ext cx="1728788" cy="360363"/>
            <a:chOff x="567" y="1026"/>
            <a:chExt cx="1089" cy="227"/>
          </a:xfrm>
        </p:grpSpPr>
        <p:sp>
          <p:nvSpPr>
            <p:cNvPr id="37946" name="Rectangle 29"/>
            <p:cNvSpPr>
              <a:spLocks noChangeArrowheads="1"/>
            </p:cNvSpPr>
            <p:nvPr/>
          </p:nvSpPr>
          <p:spPr bwMode="auto">
            <a:xfrm>
              <a:off x="567" y="1026"/>
              <a:ext cx="453"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0000</a:t>
              </a:r>
            </a:p>
          </p:txBody>
        </p:sp>
        <p:sp>
          <p:nvSpPr>
            <p:cNvPr id="37947" name="Rectangle 30"/>
            <p:cNvSpPr>
              <a:spLocks noChangeArrowheads="1"/>
            </p:cNvSpPr>
            <p:nvPr/>
          </p:nvSpPr>
          <p:spPr bwMode="auto">
            <a:xfrm>
              <a:off x="1020"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010</a:t>
              </a:r>
            </a:p>
          </p:txBody>
        </p:sp>
        <p:sp>
          <p:nvSpPr>
            <p:cNvPr id="37948" name="Rectangle 31"/>
            <p:cNvSpPr>
              <a:spLocks noChangeArrowheads="1"/>
            </p:cNvSpPr>
            <p:nvPr/>
          </p:nvSpPr>
          <p:spPr bwMode="auto">
            <a:xfrm>
              <a:off x="1338" y="1026"/>
              <a:ext cx="318" cy="22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a:t>100</a:t>
              </a:r>
            </a:p>
          </p:txBody>
        </p:sp>
      </p:grpSp>
      <p:sp>
        <p:nvSpPr>
          <p:cNvPr id="37915" name="Rectangle 32"/>
          <p:cNvSpPr>
            <a:spLocks noChangeArrowheads="1"/>
          </p:cNvSpPr>
          <p:nvPr/>
        </p:nvSpPr>
        <p:spPr bwMode="auto">
          <a:xfrm>
            <a:off x="3059113" y="1700213"/>
            <a:ext cx="503237" cy="504825"/>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16" name="Text Box 33"/>
          <p:cNvSpPr txBox="1">
            <a:spLocks noChangeArrowheads="1"/>
          </p:cNvSpPr>
          <p:nvPr/>
        </p:nvSpPr>
        <p:spPr bwMode="auto">
          <a:xfrm>
            <a:off x="2771775" y="1196975"/>
            <a:ext cx="1073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0000010</a:t>
            </a:r>
          </a:p>
        </p:txBody>
      </p:sp>
      <p:sp>
        <p:nvSpPr>
          <p:cNvPr id="370722" name="Line 34"/>
          <p:cNvSpPr>
            <a:spLocks noChangeShapeType="1"/>
          </p:cNvSpPr>
          <p:nvPr/>
        </p:nvSpPr>
        <p:spPr bwMode="auto">
          <a:xfrm>
            <a:off x="3348038" y="2205038"/>
            <a:ext cx="2016125" cy="1584325"/>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18" name="Rectangle 35"/>
          <p:cNvSpPr>
            <a:spLocks noChangeArrowheads="1"/>
          </p:cNvSpPr>
          <p:nvPr/>
        </p:nvSpPr>
        <p:spPr bwMode="auto">
          <a:xfrm>
            <a:off x="5148263" y="4076700"/>
            <a:ext cx="503237" cy="7302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0724" name="Rectangle 36"/>
          <p:cNvSpPr>
            <a:spLocks noChangeArrowheads="1"/>
          </p:cNvSpPr>
          <p:nvPr/>
        </p:nvSpPr>
        <p:spPr bwMode="auto">
          <a:xfrm>
            <a:off x="4500563" y="1987550"/>
            <a:ext cx="503237" cy="73025"/>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20" name="Rectangle 37"/>
          <p:cNvSpPr>
            <a:spLocks noChangeArrowheads="1"/>
          </p:cNvSpPr>
          <p:nvPr/>
        </p:nvSpPr>
        <p:spPr bwMode="auto">
          <a:xfrm>
            <a:off x="5148263" y="3933825"/>
            <a:ext cx="503237" cy="73025"/>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0726" name="Rectangle 38"/>
          <p:cNvSpPr>
            <a:spLocks noChangeArrowheads="1"/>
          </p:cNvSpPr>
          <p:nvPr/>
        </p:nvSpPr>
        <p:spPr bwMode="auto">
          <a:xfrm>
            <a:off x="4500563" y="1844675"/>
            <a:ext cx="503237" cy="73025"/>
          </a:xfrm>
          <a:prstGeom prst="rect">
            <a:avLst/>
          </a:prstGeom>
          <a:solidFill>
            <a:srgbClr val="FF99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nvGrpSpPr>
          <p:cNvPr id="370727" name="Group 39"/>
          <p:cNvGrpSpPr>
            <a:grpSpLocks/>
          </p:cNvGrpSpPr>
          <p:nvPr/>
        </p:nvGrpSpPr>
        <p:grpSpPr bwMode="auto">
          <a:xfrm>
            <a:off x="4140200" y="2276475"/>
            <a:ext cx="1295400" cy="1512888"/>
            <a:chOff x="2608" y="1434"/>
            <a:chExt cx="816" cy="953"/>
          </a:xfrm>
        </p:grpSpPr>
        <p:sp>
          <p:nvSpPr>
            <p:cNvPr id="37944" name="Line 40"/>
            <p:cNvSpPr>
              <a:spLocks noChangeShapeType="1"/>
            </p:cNvSpPr>
            <p:nvPr/>
          </p:nvSpPr>
          <p:spPr bwMode="auto">
            <a:xfrm flipH="1" flipV="1">
              <a:off x="3016" y="1434"/>
              <a:ext cx="408" cy="953"/>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37945" name="Text Box 41"/>
            <p:cNvSpPr txBox="1">
              <a:spLocks noChangeArrowheads="1"/>
            </p:cNvSpPr>
            <p:nvPr/>
          </p:nvSpPr>
          <p:spPr bwMode="auto">
            <a:xfrm>
              <a:off x="2608" y="1434"/>
              <a:ext cx="476"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solidFill>
                    <a:srgbClr val="FF0000"/>
                  </a:solidFill>
                </a:rPr>
                <a:t>Write</a:t>
              </a:r>
            </a:p>
            <a:p>
              <a:pPr eaLnBrk="1" hangingPunct="1"/>
              <a:r>
                <a:rPr lang="en-US" altLang="ja-JP" b="1">
                  <a:solidFill>
                    <a:srgbClr val="FF0000"/>
                  </a:solidFill>
                </a:rPr>
                <a:t>Back</a:t>
              </a:r>
            </a:p>
          </p:txBody>
        </p:sp>
      </p:grpSp>
      <p:sp>
        <p:nvSpPr>
          <p:cNvPr id="370730" name="Rectangle 42"/>
          <p:cNvSpPr>
            <a:spLocks noChangeArrowheads="1"/>
          </p:cNvSpPr>
          <p:nvPr/>
        </p:nvSpPr>
        <p:spPr bwMode="auto">
          <a:xfrm>
            <a:off x="5148263" y="3789363"/>
            <a:ext cx="503237" cy="504825"/>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0731" name="Rectangle 43"/>
          <p:cNvSpPr>
            <a:spLocks noChangeArrowheads="1"/>
          </p:cNvSpPr>
          <p:nvPr/>
        </p:nvSpPr>
        <p:spPr bwMode="auto">
          <a:xfrm>
            <a:off x="1836738" y="3859213"/>
            <a:ext cx="719137"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r>
              <a:rPr lang="en-US" altLang="ja-JP" b="1"/>
              <a:t>0011</a:t>
            </a:r>
          </a:p>
        </p:txBody>
      </p:sp>
      <p:sp>
        <p:nvSpPr>
          <p:cNvPr id="37925" name="Rectangle 44"/>
          <p:cNvSpPr>
            <a:spLocks noChangeArrowheads="1"/>
          </p:cNvSpPr>
          <p:nvPr/>
        </p:nvSpPr>
        <p:spPr bwMode="auto">
          <a:xfrm>
            <a:off x="1835150" y="3500438"/>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26" name="Rectangle 45"/>
          <p:cNvSpPr>
            <a:spLocks noChangeArrowheads="1"/>
          </p:cNvSpPr>
          <p:nvPr/>
        </p:nvSpPr>
        <p:spPr bwMode="auto">
          <a:xfrm>
            <a:off x="1835150" y="3141663"/>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27" name="Rectangle 46"/>
          <p:cNvSpPr>
            <a:spLocks noChangeArrowheads="1"/>
          </p:cNvSpPr>
          <p:nvPr/>
        </p:nvSpPr>
        <p:spPr bwMode="auto">
          <a:xfrm>
            <a:off x="1835150" y="4219575"/>
            <a:ext cx="719138"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28" name="Rectangle 47"/>
          <p:cNvSpPr>
            <a:spLocks noChangeArrowheads="1"/>
          </p:cNvSpPr>
          <p:nvPr/>
        </p:nvSpPr>
        <p:spPr bwMode="auto">
          <a:xfrm>
            <a:off x="1835150" y="4579938"/>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29" name="Rectangle 48"/>
          <p:cNvSpPr>
            <a:spLocks noChangeArrowheads="1"/>
          </p:cNvSpPr>
          <p:nvPr/>
        </p:nvSpPr>
        <p:spPr bwMode="auto">
          <a:xfrm>
            <a:off x="1835150" y="4940300"/>
            <a:ext cx="719138"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30" name="Rectangle 49"/>
          <p:cNvSpPr>
            <a:spLocks noChangeArrowheads="1"/>
          </p:cNvSpPr>
          <p:nvPr/>
        </p:nvSpPr>
        <p:spPr bwMode="auto">
          <a:xfrm>
            <a:off x="1835150" y="5300663"/>
            <a:ext cx="719138"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31" name="Rectangle 50"/>
          <p:cNvSpPr>
            <a:spLocks noChangeArrowheads="1"/>
          </p:cNvSpPr>
          <p:nvPr/>
        </p:nvSpPr>
        <p:spPr bwMode="auto">
          <a:xfrm>
            <a:off x="1835150" y="5661025"/>
            <a:ext cx="719138"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p>
        </p:txBody>
      </p:sp>
      <p:sp>
        <p:nvSpPr>
          <p:cNvPr id="37932" name="Rectangle 51"/>
          <p:cNvSpPr>
            <a:spLocks noChangeArrowheads="1"/>
          </p:cNvSpPr>
          <p:nvPr/>
        </p:nvSpPr>
        <p:spPr bwMode="auto">
          <a:xfrm>
            <a:off x="2555875" y="3860800"/>
            <a:ext cx="215900" cy="3603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0740" name="Text Box 52"/>
          <p:cNvSpPr txBox="1">
            <a:spLocks noChangeArrowheads="1"/>
          </p:cNvSpPr>
          <p:nvPr/>
        </p:nvSpPr>
        <p:spPr bwMode="auto">
          <a:xfrm>
            <a:off x="2482850" y="385445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1</a:t>
            </a:r>
          </a:p>
        </p:txBody>
      </p:sp>
      <p:sp>
        <p:nvSpPr>
          <p:cNvPr id="37934" name="Rectangle 53"/>
          <p:cNvSpPr>
            <a:spLocks noChangeArrowheads="1"/>
          </p:cNvSpPr>
          <p:nvPr/>
        </p:nvSpPr>
        <p:spPr bwMode="auto">
          <a:xfrm>
            <a:off x="2555875" y="4221163"/>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35" name="Rectangle 54"/>
          <p:cNvSpPr>
            <a:spLocks noChangeArrowheads="1"/>
          </p:cNvSpPr>
          <p:nvPr/>
        </p:nvSpPr>
        <p:spPr bwMode="auto">
          <a:xfrm>
            <a:off x="2555875" y="4581525"/>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36" name="Rectangle 55"/>
          <p:cNvSpPr>
            <a:spLocks noChangeArrowheads="1"/>
          </p:cNvSpPr>
          <p:nvPr/>
        </p:nvSpPr>
        <p:spPr bwMode="auto">
          <a:xfrm>
            <a:off x="2555875" y="4941888"/>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37" name="Rectangle 56"/>
          <p:cNvSpPr>
            <a:spLocks noChangeArrowheads="1"/>
          </p:cNvSpPr>
          <p:nvPr/>
        </p:nvSpPr>
        <p:spPr bwMode="auto">
          <a:xfrm>
            <a:off x="2555875" y="5302250"/>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38" name="Rectangle 57"/>
          <p:cNvSpPr>
            <a:spLocks noChangeArrowheads="1"/>
          </p:cNvSpPr>
          <p:nvPr/>
        </p:nvSpPr>
        <p:spPr bwMode="auto">
          <a:xfrm>
            <a:off x="2555875" y="5662613"/>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39" name="Rectangle 58"/>
          <p:cNvSpPr>
            <a:spLocks noChangeArrowheads="1"/>
          </p:cNvSpPr>
          <p:nvPr/>
        </p:nvSpPr>
        <p:spPr bwMode="auto">
          <a:xfrm>
            <a:off x="2555875" y="3500438"/>
            <a:ext cx="215900" cy="36036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40" name="Rectangle 59"/>
          <p:cNvSpPr>
            <a:spLocks noChangeArrowheads="1"/>
          </p:cNvSpPr>
          <p:nvPr/>
        </p:nvSpPr>
        <p:spPr bwMode="auto">
          <a:xfrm>
            <a:off x="2555875" y="3140075"/>
            <a:ext cx="215900" cy="3603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37941" name="Text Box 60"/>
          <p:cNvSpPr txBox="1">
            <a:spLocks noChangeArrowheads="1"/>
          </p:cNvSpPr>
          <p:nvPr/>
        </p:nvSpPr>
        <p:spPr bwMode="auto">
          <a:xfrm>
            <a:off x="2427288" y="2774950"/>
            <a:ext cx="704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Dirty</a:t>
            </a:r>
          </a:p>
        </p:txBody>
      </p:sp>
      <p:sp>
        <p:nvSpPr>
          <p:cNvPr id="370749" name="Text Box 61"/>
          <p:cNvSpPr txBox="1">
            <a:spLocks noChangeArrowheads="1"/>
          </p:cNvSpPr>
          <p:nvPr/>
        </p:nvSpPr>
        <p:spPr bwMode="auto">
          <a:xfrm>
            <a:off x="2495550" y="38608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a:t>
            </a:r>
          </a:p>
        </p:txBody>
      </p:sp>
      <p:sp>
        <p:nvSpPr>
          <p:cNvPr id="370750" name="Text Box 62"/>
          <p:cNvSpPr txBox="1">
            <a:spLocks noChangeArrowheads="1"/>
          </p:cNvSpPr>
          <p:nvPr/>
        </p:nvSpPr>
        <p:spPr bwMode="auto">
          <a:xfrm>
            <a:off x="1835150" y="3860800"/>
            <a:ext cx="720725"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b="1"/>
              <a:t>0000</a:t>
            </a:r>
          </a:p>
        </p:txBody>
      </p:sp>
    </p:spTree>
    <p:extLst>
      <p:ext uri="{BB962C8B-B14F-4D97-AF65-F5344CB8AC3E}">
        <p14:creationId xmlns:p14="http://schemas.microsoft.com/office/powerpoint/2010/main" val="42326555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07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071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370710"/>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370727"/>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707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7072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nodeType="clickEffect">
                                  <p:stCondLst>
                                    <p:cond delay="0"/>
                                  </p:stCondLst>
                                  <p:childTnLst>
                                    <p:set>
                                      <p:cBhvr>
                                        <p:cTn id="26" dur="1" fill="hold">
                                          <p:stCondLst>
                                            <p:cond delay="0"/>
                                          </p:stCondLst>
                                        </p:cTn>
                                        <p:tgtEl>
                                          <p:spTgt spid="370727"/>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70722"/>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70730"/>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370740"/>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370749"/>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70750"/>
                                        </p:tgtEl>
                                        <p:attrNameLst>
                                          <p:attrName>style.visibility</p:attrName>
                                        </p:attrNameLst>
                                      </p:cBhvr>
                                      <p:to>
                                        <p:strVal val="visible"/>
                                      </p:to>
                                    </p:set>
                                  </p:childTnLst>
                                </p:cTn>
                              </p:par>
                              <p:par>
                                <p:cTn id="45" presetID="1" presetClass="exit" presetSubtype="0" fill="hold" grpId="0" nodeType="withEffect">
                                  <p:stCondLst>
                                    <p:cond delay="0"/>
                                  </p:stCondLst>
                                  <p:childTnLst>
                                    <p:set>
                                      <p:cBhvr>
                                        <p:cTn id="46" dur="1" fill="hold">
                                          <p:stCondLst>
                                            <p:cond delay="0"/>
                                          </p:stCondLst>
                                        </p:cTn>
                                        <p:tgtEl>
                                          <p:spTgt spid="37073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0715" grpId="0"/>
      <p:bldP spid="370722" grpId="0" animBg="1"/>
      <p:bldP spid="370724" grpId="0" animBg="1"/>
      <p:bldP spid="370726" grpId="0" animBg="1"/>
      <p:bldP spid="370730" grpId="0" animBg="1"/>
      <p:bldP spid="370731" grpId="0" animBg="1"/>
      <p:bldP spid="370740" grpId="0"/>
      <p:bldP spid="370749" grpId="0"/>
      <p:bldP spid="37075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1596736" y="263806"/>
            <a:ext cx="8229600" cy="1143000"/>
          </a:xfrm>
        </p:spPr>
        <p:txBody>
          <a:bodyPr anchor="t"/>
          <a:lstStyle/>
          <a:p>
            <a:pPr eaLnBrk="1" hangingPunct="1"/>
            <a:r>
              <a:rPr lang="ja-JP" altLang="en-US" dirty="0" smtClean="0"/>
              <a:t>基本プロトコル</a:t>
            </a:r>
          </a:p>
        </p:txBody>
      </p:sp>
      <p:sp>
        <p:nvSpPr>
          <p:cNvPr id="19459" name="Oval 3"/>
          <p:cNvSpPr>
            <a:spLocks noChangeArrowheads="1"/>
          </p:cNvSpPr>
          <p:nvPr/>
        </p:nvSpPr>
        <p:spPr bwMode="auto">
          <a:xfrm>
            <a:off x="1981200" y="4876800"/>
            <a:ext cx="685800" cy="685800"/>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P1</a:t>
            </a:r>
            <a:endParaRPr lang="en-US" altLang="ja-JP" sz="1800" dirty="0">
              <a:latin typeface="Times New Roman" panose="02020603050405020304" pitchFamily="18" charset="0"/>
            </a:endParaRPr>
          </a:p>
        </p:txBody>
      </p:sp>
      <p:sp>
        <p:nvSpPr>
          <p:cNvPr id="19460" name="Rectangle 4"/>
          <p:cNvSpPr>
            <a:spLocks noChangeArrowheads="1"/>
          </p:cNvSpPr>
          <p:nvPr/>
        </p:nvSpPr>
        <p:spPr bwMode="auto">
          <a:xfrm>
            <a:off x="1981200" y="3429000"/>
            <a:ext cx="762000" cy="990600"/>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19461" name="Line 5"/>
          <p:cNvSpPr>
            <a:spLocks noChangeShapeType="1"/>
          </p:cNvSpPr>
          <p:nvPr/>
        </p:nvSpPr>
        <p:spPr bwMode="auto">
          <a:xfrm>
            <a:off x="2362200" y="44196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9462" name="Line 6"/>
          <p:cNvSpPr>
            <a:spLocks noChangeShapeType="1"/>
          </p:cNvSpPr>
          <p:nvPr/>
        </p:nvSpPr>
        <p:spPr bwMode="auto">
          <a:xfrm>
            <a:off x="2362200" y="3048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9463" name="AutoShape 7"/>
          <p:cNvSpPr>
            <a:spLocks noChangeArrowheads="1"/>
          </p:cNvSpPr>
          <p:nvPr/>
        </p:nvSpPr>
        <p:spPr bwMode="auto">
          <a:xfrm>
            <a:off x="304800" y="2286000"/>
            <a:ext cx="8610600" cy="990600"/>
          </a:xfrm>
          <a:prstGeom prst="leftRightArrow">
            <a:avLst>
              <a:gd name="adj1" fmla="val 52565"/>
              <a:gd name="adj2" fmla="val 93322"/>
            </a:avLst>
          </a:prstGeom>
          <a:solidFill>
            <a:srgbClr val="CCFF99"/>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grpSp>
        <p:nvGrpSpPr>
          <p:cNvPr id="19464" name="Group 8"/>
          <p:cNvGrpSpPr>
            <a:grpSpLocks/>
          </p:cNvGrpSpPr>
          <p:nvPr/>
        </p:nvGrpSpPr>
        <p:grpSpPr bwMode="auto">
          <a:xfrm>
            <a:off x="4876800" y="3048000"/>
            <a:ext cx="762000" cy="2514600"/>
            <a:chOff x="672" y="2208"/>
            <a:chExt cx="480" cy="1584"/>
          </a:xfrm>
        </p:grpSpPr>
        <p:sp>
          <p:nvSpPr>
            <p:cNvPr id="19493" name="Oval 9"/>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P3</a:t>
              </a:r>
              <a:endParaRPr lang="en-US" altLang="ja-JP" sz="1800" dirty="0">
                <a:latin typeface="Times New Roman" panose="02020603050405020304" pitchFamily="18" charset="0"/>
              </a:endParaRPr>
            </a:p>
          </p:txBody>
        </p:sp>
        <p:sp>
          <p:nvSpPr>
            <p:cNvPr id="19494" name="Rectangle 10"/>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19495" name="Line 11"/>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9496" name="Line 12"/>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19465" name="Group 13"/>
          <p:cNvGrpSpPr>
            <a:grpSpLocks/>
          </p:cNvGrpSpPr>
          <p:nvPr/>
        </p:nvGrpSpPr>
        <p:grpSpPr bwMode="auto">
          <a:xfrm>
            <a:off x="3429000" y="3048000"/>
            <a:ext cx="762000" cy="2514600"/>
            <a:chOff x="672" y="2208"/>
            <a:chExt cx="480" cy="1584"/>
          </a:xfrm>
        </p:grpSpPr>
        <p:sp>
          <p:nvSpPr>
            <p:cNvPr id="19489" name="Oval 14"/>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P2</a:t>
              </a:r>
              <a:endParaRPr lang="en-US" altLang="ja-JP" sz="1800" dirty="0">
                <a:latin typeface="Times New Roman" panose="02020603050405020304" pitchFamily="18" charset="0"/>
              </a:endParaRPr>
            </a:p>
          </p:txBody>
        </p:sp>
        <p:sp>
          <p:nvSpPr>
            <p:cNvPr id="19490" name="Rectangle 15"/>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19491" name="Line 16"/>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9492" name="Line 17"/>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19466" name="Group 18"/>
          <p:cNvGrpSpPr>
            <a:grpSpLocks/>
          </p:cNvGrpSpPr>
          <p:nvPr/>
        </p:nvGrpSpPr>
        <p:grpSpPr bwMode="auto">
          <a:xfrm>
            <a:off x="6324600" y="3048000"/>
            <a:ext cx="762000" cy="2514600"/>
            <a:chOff x="672" y="2208"/>
            <a:chExt cx="480" cy="1584"/>
          </a:xfrm>
        </p:grpSpPr>
        <p:sp>
          <p:nvSpPr>
            <p:cNvPr id="19485" name="Oval 19"/>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P4</a:t>
              </a:r>
              <a:endParaRPr lang="en-US" altLang="ja-JP" sz="1800" dirty="0">
                <a:latin typeface="Times New Roman" panose="02020603050405020304" pitchFamily="18" charset="0"/>
              </a:endParaRPr>
            </a:p>
          </p:txBody>
        </p:sp>
        <p:sp>
          <p:nvSpPr>
            <p:cNvPr id="19486" name="Rectangle 20"/>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19487" name="Line 21"/>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9488" name="Line 22"/>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19467" name="Rectangle 23"/>
          <p:cNvSpPr>
            <a:spLocks noChangeArrowheads="1"/>
          </p:cNvSpPr>
          <p:nvPr/>
        </p:nvSpPr>
        <p:spPr bwMode="auto">
          <a:xfrm>
            <a:off x="3429000" y="1524000"/>
            <a:ext cx="2362200" cy="609600"/>
          </a:xfrm>
          <a:prstGeom prst="rect">
            <a:avLst/>
          </a:prstGeom>
          <a:solidFill>
            <a:srgbClr val="66FF66"/>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a:latin typeface="Times New Roman" panose="02020603050405020304" pitchFamily="18" charset="0"/>
              </a:rPr>
              <a:t>Main</a:t>
            </a:r>
            <a:r>
              <a:rPr lang="ja-JP" altLang="en-US" sz="1800">
                <a:latin typeface="Times New Roman" panose="02020603050405020304" pitchFamily="18" charset="0"/>
              </a:rPr>
              <a:t>　</a:t>
            </a:r>
            <a:r>
              <a:rPr lang="en-US" altLang="ja-JP" sz="1800">
                <a:latin typeface="Times New Roman" panose="02020603050405020304" pitchFamily="18" charset="0"/>
              </a:rPr>
              <a:t>Memory</a:t>
            </a:r>
          </a:p>
        </p:txBody>
      </p:sp>
      <p:sp>
        <p:nvSpPr>
          <p:cNvPr id="19468" name="Text Box 24"/>
          <p:cNvSpPr txBox="1">
            <a:spLocks noChangeArrowheads="1"/>
          </p:cNvSpPr>
          <p:nvPr/>
        </p:nvSpPr>
        <p:spPr bwMode="auto">
          <a:xfrm>
            <a:off x="4800600" y="2597944"/>
            <a:ext cx="3962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800" dirty="0" smtClean="0">
                <a:latin typeface="Times New Roman" panose="02020603050405020304" pitchFamily="18" charset="0"/>
              </a:rPr>
              <a:t>共有</a:t>
            </a:r>
            <a:r>
              <a:rPr lang="ja-JP" altLang="en-US" sz="1800" dirty="0">
                <a:latin typeface="Times New Roman" panose="02020603050405020304" pitchFamily="18" charset="0"/>
              </a:rPr>
              <a:t>バス</a:t>
            </a:r>
            <a:endParaRPr lang="en-US" altLang="ja-JP" sz="1800" dirty="0">
              <a:latin typeface="Times New Roman" panose="02020603050405020304" pitchFamily="18" charset="0"/>
            </a:endParaRPr>
          </a:p>
        </p:txBody>
      </p:sp>
      <p:sp>
        <p:nvSpPr>
          <p:cNvPr id="19469" name="Line 25"/>
          <p:cNvSpPr>
            <a:spLocks noChangeShapeType="1"/>
          </p:cNvSpPr>
          <p:nvPr/>
        </p:nvSpPr>
        <p:spPr bwMode="auto">
          <a:xfrm>
            <a:off x="4572000" y="21336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nvGrpSpPr>
          <p:cNvPr id="19470" name="Group 26"/>
          <p:cNvGrpSpPr>
            <a:grpSpLocks/>
          </p:cNvGrpSpPr>
          <p:nvPr/>
        </p:nvGrpSpPr>
        <p:grpSpPr bwMode="auto">
          <a:xfrm>
            <a:off x="1219200" y="3336925"/>
            <a:ext cx="962025" cy="633413"/>
            <a:chOff x="806" y="2078"/>
            <a:chExt cx="606" cy="399"/>
          </a:xfrm>
        </p:grpSpPr>
        <p:sp>
          <p:nvSpPr>
            <p:cNvPr id="19483" name="Text Box 27"/>
            <p:cNvSpPr txBox="1">
              <a:spLocks noChangeArrowheads="1"/>
            </p:cNvSpPr>
            <p:nvPr/>
          </p:nvSpPr>
          <p:spPr bwMode="auto">
            <a:xfrm>
              <a:off x="1296" y="2246"/>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CC"/>
                </a:solidFill>
                <a:latin typeface="Times New Roman" panose="02020603050405020304" pitchFamily="18" charset="0"/>
              </a:endParaRPr>
            </a:p>
          </p:txBody>
        </p:sp>
        <p:sp>
          <p:nvSpPr>
            <p:cNvPr id="19484" name="Text Box 28"/>
            <p:cNvSpPr txBox="1">
              <a:spLocks noChangeArrowheads="1"/>
            </p:cNvSpPr>
            <p:nvPr/>
          </p:nvSpPr>
          <p:spPr bwMode="auto">
            <a:xfrm>
              <a:off x="806" y="2078"/>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CC"/>
                </a:solidFill>
                <a:latin typeface="Times New Roman" panose="02020603050405020304" pitchFamily="18" charset="0"/>
              </a:endParaRPr>
            </a:p>
          </p:txBody>
        </p:sp>
      </p:grpSp>
      <p:sp>
        <p:nvSpPr>
          <p:cNvPr id="260125" name="Line 29"/>
          <p:cNvSpPr>
            <a:spLocks noChangeShapeType="1"/>
          </p:cNvSpPr>
          <p:nvPr/>
        </p:nvSpPr>
        <p:spPr bwMode="auto">
          <a:xfrm flipH="1">
            <a:off x="2362200" y="2057400"/>
            <a:ext cx="1524000" cy="144780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60126" name="Line 30"/>
          <p:cNvSpPr>
            <a:spLocks noChangeShapeType="1"/>
          </p:cNvSpPr>
          <p:nvPr/>
        </p:nvSpPr>
        <p:spPr bwMode="auto">
          <a:xfrm>
            <a:off x="3886200" y="2057400"/>
            <a:ext cx="1371600" cy="1447800"/>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19473" name="Text Box 31"/>
          <p:cNvSpPr txBox="1">
            <a:spLocks noChangeArrowheads="1"/>
          </p:cNvSpPr>
          <p:nvPr/>
        </p:nvSpPr>
        <p:spPr bwMode="auto">
          <a:xfrm>
            <a:off x="5077075" y="194543"/>
            <a:ext cx="401904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400" dirty="0" smtClean="0">
                <a:latin typeface="Times New Roman" panose="02020603050405020304" pitchFamily="18" charset="0"/>
              </a:rPr>
              <a:t>キャッシュの各ブロックの</a:t>
            </a:r>
            <a:r>
              <a:rPr lang="ja-JP" altLang="en-US" sz="2400" dirty="0">
                <a:latin typeface="Times New Roman" panose="02020603050405020304" pitchFamily="18" charset="0"/>
              </a:rPr>
              <a:t>状態</a:t>
            </a:r>
          </a:p>
        </p:txBody>
      </p:sp>
      <p:sp>
        <p:nvSpPr>
          <p:cNvPr id="19474" name="Text Box 32"/>
          <p:cNvSpPr txBox="1">
            <a:spLocks noChangeArrowheads="1"/>
          </p:cNvSpPr>
          <p:nvPr/>
        </p:nvSpPr>
        <p:spPr bwMode="auto">
          <a:xfrm>
            <a:off x="5791201" y="836613"/>
            <a:ext cx="330492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2400" dirty="0">
                <a:latin typeface="Times New Roman" panose="02020603050405020304" pitchFamily="18" charset="0"/>
              </a:rPr>
              <a:t>C</a:t>
            </a:r>
            <a:r>
              <a:rPr lang="ja-JP" altLang="en-US" sz="2400" dirty="0">
                <a:latin typeface="Times New Roman" panose="02020603050405020304" pitchFamily="18" charset="0"/>
              </a:rPr>
              <a:t>：</a:t>
            </a:r>
            <a:r>
              <a:rPr lang="en-US" altLang="ja-JP" sz="2400" dirty="0">
                <a:latin typeface="Times New Roman" panose="02020603050405020304" pitchFamily="18" charset="0"/>
              </a:rPr>
              <a:t>Clean </a:t>
            </a:r>
            <a:r>
              <a:rPr lang="en-US" altLang="ja-JP" sz="2400" dirty="0" smtClean="0">
                <a:latin typeface="Times New Roman" panose="02020603050405020304" pitchFamily="18" charset="0"/>
              </a:rPr>
              <a:t>(</a:t>
            </a:r>
            <a:r>
              <a:rPr lang="ja-JP" altLang="en-US" sz="2400" dirty="0" smtClean="0">
                <a:latin typeface="Times New Roman" panose="02020603050405020304" pitchFamily="18" charset="0"/>
              </a:rPr>
              <a:t>主記憶と一致</a:t>
            </a:r>
            <a:r>
              <a:rPr lang="en-US" altLang="ja-JP" sz="2400" dirty="0" smtClean="0">
                <a:latin typeface="Times New Roman" panose="02020603050405020304" pitchFamily="18" charset="0"/>
              </a:rPr>
              <a:t>)</a:t>
            </a:r>
            <a:endParaRPr lang="en-US" altLang="ja-JP" sz="2400" dirty="0">
              <a:latin typeface="Times New Roman" panose="02020603050405020304" pitchFamily="18" charset="0"/>
            </a:endParaRPr>
          </a:p>
          <a:p>
            <a:pPr>
              <a:spcBef>
                <a:spcPct val="0"/>
              </a:spcBef>
              <a:buFontTx/>
              <a:buNone/>
            </a:pPr>
            <a:r>
              <a:rPr lang="en-US" altLang="ja-JP" sz="2400" dirty="0">
                <a:latin typeface="Times New Roman" panose="02020603050405020304" pitchFamily="18" charset="0"/>
              </a:rPr>
              <a:t>D: Dirty</a:t>
            </a:r>
          </a:p>
          <a:p>
            <a:pPr>
              <a:spcBef>
                <a:spcPct val="0"/>
              </a:spcBef>
              <a:buFontTx/>
              <a:buNone/>
            </a:pPr>
            <a:r>
              <a:rPr lang="en-US" altLang="ja-JP" sz="2400" dirty="0">
                <a:latin typeface="Times New Roman" panose="02020603050405020304" pitchFamily="18" charset="0"/>
              </a:rPr>
              <a:t>I</a:t>
            </a:r>
            <a:r>
              <a:rPr lang="ja-JP" altLang="en-US" sz="2400" dirty="0">
                <a:latin typeface="Times New Roman" panose="02020603050405020304" pitchFamily="18" charset="0"/>
              </a:rPr>
              <a:t>：</a:t>
            </a:r>
            <a:r>
              <a:rPr lang="en-US" altLang="ja-JP" sz="2400" dirty="0" smtClean="0">
                <a:latin typeface="Times New Roman" panose="02020603050405020304" pitchFamily="18" charset="0"/>
              </a:rPr>
              <a:t>Invalidate</a:t>
            </a:r>
            <a:r>
              <a:rPr lang="ja-JP" altLang="en-US" sz="2400" dirty="0" smtClean="0">
                <a:latin typeface="Times New Roman" panose="02020603050405020304" pitchFamily="18" charset="0"/>
              </a:rPr>
              <a:t>：無効</a:t>
            </a:r>
            <a:endParaRPr lang="en-US" altLang="ja-JP" sz="2400" dirty="0">
              <a:latin typeface="Times New Roman" panose="02020603050405020304" pitchFamily="18" charset="0"/>
            </a:endParaRPr>
          </a:p>
        </p:txBody>
      </p:sp>
      <p:sp>
        <p:nvSpPr>
          <p:cNvPr id="260129" name="Text Box 33"/>
          <p:cNvSpPr txBox="1">
            <a:spLocks noChangeArrowheads="1"/>
          </p:cNvSpPr>
          <p:nvPr/>
        </p:nvSpPr>
        <p:spPr bwMode="auto">
          <a:xfrm>
            <a:off x="2195513" y="3716338"/>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400">
                <a:solidFill>
                  <a:srgbClr val="003399"/>
                </a:solidFill>
                <a:latin typeface="HG創英角ｺﾞｼｯｸUB" panose="020B0909000000000000" pitchFamily="49" charset="-128"/>
                <a:ea typeface="HG創英角ｺﾞｼｯｸUB" panose="020B0909000000000000" pitchFamily="49" charset="-128"/>
              </a:rPr>
              <a:t>C</a:t>
            </a:r>
            <a:endParaRPr lang="en-US" altLang="ja-JP" sz="2400">
              <a:latin typeface="HG創英角ｺﾞｼｯｸUB" panose="020B0909000000000000" pitchFamily="49" charset="-128"/>
              <a:ea typeface="HG創英角ｺﾞｼｯｸUB" panose="020B0909000000000000" pitchFamily="49" charset="-128"/>
            </a:endParaRPr>
          </a:p>
        </p:txBody>
      </p:sp>
      <p:sp>
        <p:nvSpPr>
          <p:cNvPr id="260130" name="Text Box 34"/>
          <p:cNvSpPr txBox="1">
            <a:spLocks noChangeArrowheads="1"/>
          </p:cNvSpPr>
          <p:nvPr/>
        </p:nvSpPr>
        <p:spPr bwMode="auto">
          <a:xfrm>
            <a:off x="5003800" y="3692525"/>
            <a:ext cx="3873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400">
                <a:solidFill>
                  <a:srgbClr val="003399"/>
                </a:solidFill>
                <a:latin typeface="HGP創英角ｺﾞｼｯｸUB" panose="020B0900000000000000" pitchFamily="50" charset="-128"/>
                <a:ea typeface="HGP創英角ｺﾞｼｯｸUB" panose="020B0900000000000000" pitchFamily="50" charset="-128"/>
              </a:rPr>
              <a:t>C</a:t>
            </a:r>
            <a:endParaRPr lang="en-US" altLang="ja-JP" sz="2400">
              <a:latin typeface="HGP創英角ｺﾞｼｯｸUB" panose="020B0900000000000000" pitchFamily="50" charset="-128"/>
              <a:ea typeface="HGP創英角ｺﾞｼｯｸUB" panose="020B0900000000000000" pitchFamily="50" charset="-128"/>
            </a:endParaRPr>
          </a:p>
        </p:txBody>
      </p:sp>
      <p:grpSp>
        <p:nvGrpSpPr>
          <p:cNvPr id="6" name="Group 35"/>
          <p:cNvGrpSpPr>
            <a:grpSpLocks/>
          </p:cNvGrpSpPr>
          <p:nvPr/>
        </p:nvGrpSpPr>
        <p:grpSpPr bwMode="auto">
          <a:xfrm>
            <a:off x="1384300" y="4365625"/>
            <a:ext cx="739775" cy="457200"/>
            <a:chOff x="872" y="2750"/>
            <a:chExt cx="466" cy="288"/>
          </a:xfrm>
        </p:grpSpPr>
        <p:sp>
          <p:nvSpPr>
            <p:cNvPr id="19481" name="Line 36"/>
            <p:cNvSpPr>
              <a:spLocks noChangeShapeType="1"/>
            </p:cNvSpPr>
            <p:nvPr/>
          </p:nvSpPr>
          <p:spPr bwMode="auto">
            <a:xfrm>
              <a:off x="1338" y="2750"/>
              <a:ext cx="0" cy="226"/>
            </a:xfrm>
            <a:prstGeom prst="line">
              <a:avLst/>
            </a:prstGeom>
            <a:noFill/>
            <a:ln w="28575">
              <a:solidFill>
                <a:srgbClr val="0066FF"/>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9482" name="Text Box 37"/>
            <p:cNvSpPr txBox="1">
              <a:spLocks noChangeArrowheads="1"/>
            </p:cNvSpPr>
            <p:nvPr/>
          </p:nvSpPr>
          <p:spPr bwMode="auto">
            <a:xfrm>
              <a:off x="872" y="2807"/>
              <a:ext cx="4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Read</a:t>
              </a:r>
            </a:p>
          </p:txBody>
        </p:sp>
      </p:grpSp>
      <p:grpSp>
        <p:nvGrpSpPr>
          <p:cNvPr id="7" name="Group 38"/>
          <p:cNvGrpSpPr>
            <a:grpSpLocks/>
          </p:cNvGrpSpPr>
          <p:nvPr/>
        </p:nvGrpSpPr>
        <p:grpSpPr bwMode="auto">
          <a:xfrm>
            <a:off x="4284663" y="4365625"/>
            <a:ext cx="739775" cy="457200"/>
            <a:chOff x="872" y="2750"/>
            <a:chExt cx="466" cy="288"/>
          </a:xfrm>
        </p:grpSpPr>
        <p:sp>
          <p:nvSpPr>
            <p:cNvPr id="19479" name="Line 39"/>
            <p:cNvSpPr>
              <a:spLocks noChangeShapeType="1"/>
            </p:cNvSpPr>
            <p:nvPr/>
          </p:nvSpPr>
          <p:spPr bwMode="auto">
            <a:xfrm>
              <a:off x="1338" y="2750"/>
              <a:ext cx="0" cy="226"/>
            </a:xfrm>
            <a:prstGeom prst="line">
              <a:avLst/>
            </a:prstGeom>
            <a:noFill/>
            <a:ln w="28575">
              <a:solidFill>
                <a:srgbClr val="0066FF"/>
              </a:solidFill>
              <a:round/>
              <a:headEnd/>
              <a:tailEnd type="triangle" w="med" len="med"/>
            </a:ln>
            <a:extLst>
              <a:ext uri="{909E8E84-426E-40DD-AFC4-6F175D3DCCD1}">
                <a14:hiddenFill xmlns:a14="http://schemas.microsoft.com/office/drawing/2010/main">
                  <a:noFill/>
                </a14:hiddenFill>
              </a:ext>
            </a:extLst>
          </p:spPr>
          <p:txBody>
            <a:bodyPr/>
            <a:lstStyle/>
            <a:p>
              <a:endParaRPr lang="ja-JP" altLang="en-US"/>
            </a:p>
          </p:txBody>
        </p:sp>
        <p:sp>
          <p:nvSpPr>
            <p:cNvPr id="19480" name="Text Box 40"/>
            <p:cNvSpPr txBox="1">
              <a:spLocks noChangeArrowheads="1"/>
            </p:cNvSpPr>
            <p:nvPr/>
          </p:nvSpPr>
          <p:spPr bwMode="auto">
            <a:xfrm>
              <a:off x="872" y="2807"/>
              <a:ext cx="4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Read</a:t>
              </a:r>
            </a:p>
          </p:txBody>
        </p:sp>
      </p:grpSp>
      <p:sp>
        <p:nvSpPr>
          <p:cNvPr id="2" name="テキスト ボックス 1"/>
          <p:cNvSpPr txBox="1"/>
          <p:nvPr/>
        </p:nvSpPr>
        <p:spPr>
          <a:xfrm>
            <a:off x="1159197" y="1343991"/>
            <a:ext cx="2177199" cy="923330"/>
          </a:xfrm>
          <a:prstGeom prst="rect">
            <a:avLst/>
          </a:prstGeom>
          <a:noFill/>
        </p:spPr>
        <p:txBody>
          <a:bodyPr wrap="none" rtlCol="0">
            <a:spAutoFit/>
          </a:bodyPr>
          <a:lstStyle/>
          <a:p>
            <a:r>
              <a:rPr kumimoji="1" lang="ja-JP" altLang="en-US" dirty="0" smtClean="0"/>
              <a:t>バス上では、一度に</a:t>
            </a:r>
            <a:endParaRPr kumimoji="1" lang="en-US" altLang="ja-JP" dirty="0" smtClean="0"/>
          </a:p>
          <a:p>
            <a:r>
              <a:rPr lang="ja-JP" altLang="en-US" dirty="0" smtClean="0"/>
              <a:t>一つのデータ転送が</a:t>
            </a:r>
            <a:endParaRPr lang="en-US" altLang="ja-JP" dirty="0" smtClean="0"/>
          </a:p>
          <a:p>
            <a:r>
              <a:rPr kumimoji="1" lang="ja-JP" altLang="en-US" dirty="0"/>
              <a:t>行</a:t>
            </a:r>
            <a:r>
              <a:rPr kumimoji="1" lang="ja-JP" altLang="en-US" dirty="0" smtClean="0"/>
              <a:t>われる</a:t>
            </a:r>
            <a:endParaRPr kumimoji="1" lang="ja-JP" altLang="en-US" dirty="0"/>
          </a:p>
        </p:txBody>
      </p:sp>
      <p:sp>
        <p:nvSpPr>
          <p:cNvPr id="42" name="テキスト ボックス 41"/>
          <p:cNvSpPr txBox="1"/>
          <p:nvPr/>
        </p:nvSpPr>
        <p:spPr>
          <a:xfrm>
            <a:off x="2247796" y="5715000"/>
            <a:ext cx="5836854" cy="369332"/>
          </a:xfrm>
          <a:prstGeom prst="rect">
            <a:avLst/>
          </a:prstGeom>
          <a:noFill/>
        </p:spPr>
        <p:txBody>
          <a:bodyPr wrap="none" rtlCol="0">
            <a:spAutoFit/>
          </a:bodyPr>
          <a:lstStyle/>
          <a:p>
            <a:r>
              <a:rPr lang="ja-JP" altLang="en-US" dirty="0" smtClean="0"/>
              <a:t>同じキャッシュブロックを読み出すと、両方共</a:t>
            </a:r>
            <a:r>
              <a:rPr lang="en-US" altLang="ja-JP" dirty="0" smtClean="0"/>
              <a:t>Clean</a:t>
            </a:r>
            <a:r>
              <a:rPr lang="ja-JP" altLang="en-US" dirty="0" smtClean="0"/>
              <a:t>になる。</a:t>
            </a:r>
            <a:endParaRPr kumimoji="1"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012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012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260125"/>
                                        </p:tgtEl>
                                        <p:attrNameLst>
                                          <p:attrName>style.visibility</p:attrName>
                                        </p:attrNameLst>
                                      </p:cBhvr>
                                      <p:to>
                                        <p:strVal val="hidden"/>
                                      </p:to>
                                    </p:set>
                                  </p:childTnLst>
                                </p:cTn>
                              </p:par>
                              <p:par>
                                <p:cTn id="19" presetID="1" presetClass="exit" presetSubtype="0" fill="hold" nodeType="withEffect">
                                  <p:stCondLst>
                                    <p:cond delay="0"/>
                                  </p:stCondLst>
                                  <p:childTnLst>
                                    <p:set>
                                      <p:cBhvr>
                                        <p:cTn id="20" dur="1" fill="hold">
                                          <p:stCondLst>
                                            <p:cond delay="0"/>
                                          </p:stCondLst>
                                        </p:cTn>
                                        <p:tgtEl>
                                          <p:spTgt spid="6"/>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60126"/>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60130"/>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xit" presetSubtype="0" fill="hold" grpId="1" nodeType="clickEffect">
                                  <p:stCondLst>
                                    <p:cond delay="0"/>
                                  </p:stCondLst>
                                  <p:childTnLst>
                                    <p:set>
                                      <p:cBhvr>
                                        <p:cTn id="36" dur="1" fill="hold">
                                          <p:stCondLst>
                                            <p:cond delay="0"/>
                                          </p:stCondLst>
                                        </p:cTn>
                                        <p:tgtEl>
                                          <p:spTgt spid="260126"/>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125" grpId="0" animBg="1"/>
      <p:bldP spid="260125" grpId="1" animBg="1"/>
      <p:bldP spid="260126" grpId="0" animBg="1"/>
      <p:bldP spid="260126" grpId="1" animBg="1"/>
      <p:bldP spid="260129" grpId="0"/>
      <p:bldP spid="2601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a:xfrm>
            <a:off x="450241" y="116632"/>
            <a:ext cx="8229600" cy="1143000"/>
          </a:xfrm>
        </p:spPr>
        <p:txBody>
          <a:bodyPr/>
          <a:lstStyle/>
          <a:p>
            <a:pPr eaLnBrk="1" hangingPunct="1"/>
            <a:r>
              <a:rPr lang="ja-JP" altLang="en-US" dirty="0" smtClean="0"/>
              <a:t>共有メモリ型計算機</a:t>
            </a:r>
          </a:p>
        </p:txBody>
      </p:sp>
      <p:sp>
        <p:nvSpPr>
          <p:cNvPr id="15363" name="コンテンツ プレースホルダー 2"/>
          <p:cNvSpPr>
            <a:spLocks noGrp="1"/>
          </p:cNvSpPr>
          <p:nvPr>
            <p:ph idx="1"/>
          </p:nvPr>
        </p:nvSpPr>
        <p:spPr>
          <a:xfrm>
            <a:off x="450241" y="1124744"/>
            <a:ext cx="8229600" cy="5328592"/>
          </a:xfrm>
        </p:spPr>
        <p:txBody>
          <a:bodyPr/>
          <a:lstStyle/>
          <a:p>
            <a:pPr eaLnBrk="1" hangingPunct="1"/>
            <a:r>
              <a:rPr lang="ja-JP" altLang="en-US" dirty="0" smtClean="0"/>
              <a:t>共有するメモリに対する読み書きでデータ交換を行う</a:t>
            </a:r>
            <a:endParaRPr lang="en-US" altLang="ja-JP" dirty="0" smtClean="0"/>
          </a:p>
          <a:p>
            <a:pPr eaLnBrk="1" hangingPunct="1"/>
            <a:r>
              <a:rPr lang="ja-JP" altLang="en-US" dirty="0" smtClean="0"/>
              <a:t>並列</a:t>
            </a:r>
            <a:r>
              <a:rPr lang="en-US" altLang="ja-JP" dirty="0" smtClean="0"/>
              <a:t>OS</a:t>
            </a:r>
            <a:r>
              <a:rPr lang="ja-JP" altLang="en-US" dirty="0" smtClean="0"/>
              <a:t>が動作する→従来のコンピュータと同じに見える</a:t>
            </a:r>
            <a:endParaRPr lang="en-US" altLang="ja-JP" dirty="0" smtClean="0"/>
          </a:p>
          <a:p>
            <a:pPr lvl="1" eaLnBrk="1" hangingPunct="1"/>
            <a:r>
              <a:rPr lang="ja-JP" altLang="en-US" dirty="0" smtClean="0"/>
              <a:t>プログラムを高速化するには並列化が必要</a:t>
            </a:r>
            <a:endParaRPr lang="en-US" altLang="ja-JP" dirty="0" smtClean="0"/>
          </a:p>
          <a:p>
            <a:pPr lvl="2" eaLnBrk="1" hangingPunct="1"/>
            <a:r>
              <a:rPr lang="ja-JP" altLang="en-US" dirty="0" smtClean="0"/>
              <a:t>プログラマによる明示的並列化（</a:t>
            </a:r>
            <a:r>
              <a:rPr lang="en-US" altLang="ja-JP" dirty="0" err="1" smtClean="0"/>
              <a:t>OpenMP</a:t>
            </a:r>
            <a:r>
              <a:rPr lang="ja-JP" altLang="en-US" dirty="0" smtClean="0"/>
              <a:t>など）</a:t>
            </a:r>
            <a:endParaRPr lang="en-US" altLang="ja-JP" dirty="0" smtClean="0"/>
          </a:p>
          <a:p>
            <a:pPr lvl="2" eaLnBrk="1" hangingPunct="1"/>
            <a:r>
              <a:rPr lang="ja-JP" altLang="en-US" dirty="0" smtClean="0"/>
              <a:t>並列化コンパイラ</a:t>
            </a:r>
            <a:endParaRPr lang="en-US" altLang="ja-JP" dirty="0" smtClean="0"/>
          </a:p>
          <a:p>
            <a:pPr eaLnBrk="1" hangingPunct="1"/>
            <a:r>
              <a:rPr lang="ja-JP" altLang="en-US" dirty="0" smtClean="0"/>
              <a:t>理解のポイント</a:t>
            </a:r>
            <a:endParaRPr lang="en-US" altLang="ja-JP" dirty="0" smtClean="0"/>
          </a:p>
          <a:p>
            <a:pPr lvl="1" eaLnBrk="1" hangingPunct="1"/>
            <a:r>
              <a:rPr lang="ja-JP" altLang="en-US" dirty="0" smtClean="0"/>
              <a:t>メモリの構造をどうするか？</a:t>
            </a:r>
            <a:endParaRPr lang="en-US" altLang="ja-JP" dirty="0" smtClean="0"/>
          </a:p>
          <a:p>
            <a:pPr lvl="1" eaLnBrk="1" hangingPunct="1"/>
            <a:r>
              <a:rPr lang="ja-JP" altLang="en-US" dirty="0" smtClean="0"/>
              <a:t>同期をどうするか？</a:t>
            </a:r>
            <a:endParaRPr lang="en-US" altLang="ja-JP" dirty="0" smtClean="0"/>
          </a:p>
          <a:p>
            <a:pPr lvl="1" eaLnBrk="1" hangingPunct="1"/>
            <a:r>
              <a:rPr lang="ja-JP" altLang="en-US" dirty="0" smtClean="0"/>
              <a:t>キャッシュの一貫性をどうするか？</a:t>
            </a:r>
            <a:endParaRPr lang="en-US" altLang="ja-JP" dirty="0" smtClean="0"/>
          </a:p>
          <a:p>
            <a:pPr marL="0" indent="0" eaLnBrk="1" hangingPunct="1">
              <a:buNone/>
            </a:pPr>
            <a:endParaRPr lang="en-US" altLang="ja-JP"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p:txBody>
          <a:bodyPr anchor="t"/>
          <a:lstStyle/>
          <a:p>
            <a:pPr eaLnBrk="1" hangingPunct="1"/>
            <a:r>
              <a:rPr lang="en-US" altLang="ja-JP" dirty="0" err="1" smtClean="0"/>
              <a:t>P3</a:t>
            </a:r>
            <a:r>
              <a:rPr lang="ja-JP" altLang="en-US" dirty="0" smtClean="0"/>
              <a:t>が書き込み無効化</a:t>
            </a:r>
          </a:p>
        </p:txBody>
      </p:sp>
      <p:sp>
        <p:nvSpPr>
          <p:cNvPr id="20483" name="Oval 3"/>
          <p:cNvSpPr>
            <a:spLocks noChangeArrowheads="1"/>
          </p:cNvSpPr>
          <p:nvPr/>
        </p:nvSpPr>
        <p:spPr bwMode="auto">
          <a:xfrm>
            <a:off x="1981200" y="4876800"/>
            <a:ext cx="685800" cy="685800"/>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P1</a:t>
            </a:r>
            <a:endParaRPr lang="en-US" altLang="ja-JP" sz="1800" dirty="0">
              <a:latin typeface="Times New Roman" panose="02020603050405020304" pitchFamily="18" charset="0"/>
            </a:endParaRPr>
          </a:p>
        </p:txBody>
      </p:sp>
      <p:sp>
        <p:nvSpPr>
          <p:cNvPr id="20484" name="Rectangle 4"/>
          <p:cNvSpPr>
            <a:spLocks noChangeArrowheads="1"/>
          </p:cNvSpPr>
          <p:nvPr/>
        </p:nvSpPr>
        <p:spPr bwMode="auto">
          <a:xfrm>
            <a:off x="1981200" y="3429000"/>
            <a:ext cx="762000" cy="990600"/>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2000">
              <a:latin typeface="HGS創英角ｺﾞｼｯｸUB" panose="020B0900000000000000" pitchFamily="50" charset="-128"/>
              <a:ea typeface="HGS創英角ｺﾞｼｯｸUB" panose="020B0900000000000000" pitchFamily="50" charset="-128"/>
            </a:endParaRPr>
          </a:p>
        </p:txBody>
      </p:sp>
      <p:sp>
        <p:nvSpPr>
          <p:cNvPr id="20485" name="Line 5"/>
          <p:cNvSpPr>
            <a:spLocks noChangeShapeType="1"/>
          </p:cNvSpPr>
          <p:nvPr/>
        </p:nvSpPr>
        <p:spPr bwMode="auto">
          <a:xfrm>
            <a:off x="2362200" y="44196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0486" name="Line 6"/>
          <p:cNvSpPr>
            <a:spLocks noChangeShapeType="1"/>
          </p:cNvSpPr>
          <p:nvPr/>
        </p:nvSpPr>
        <p:spPr bwMode="auto">
          <a:xfrm>
            <a:off x="2362200" y="3048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0487" name="AutoShape 7"/>
          <p:cNvSpPr>
            <a:spLocks noChangeArrowheads="1"/>
          </p:cNvSpPr>
          <p:nvPr/>
        </p:nvSpPr>
        <p:spPr bwMode="auto">
          <a:xfrm>
            <a:off x="304800" y="2286000"/>
            <a:ext cx="8610600" cy="990600"/>
          </a:xfrm>
          <a:prstGeom prst="leftRightArrow">
            <a:avLst>
              <a:gd name="adj1" fmla="val 52565"/>
              <a:gd name="adj2" fmla="val 93322"/>
            </a:avLst>
          </a:prstGeom>
          <a:solidFill>
            <a:srgbClr val="CCFF99"/>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grpSp>
        <p:nvGrpSpPr>
          <p:cNvPr id="20488" name="Group 8"/>
          <p:cNvGrpSpPr>
            <a:grpSpLocks/>
          </p:cNvGrpSpPr>
          <p:nvPr/>
        </p:nvGrpSpPr>
        <p:grpSpPr bwMode="auto">
          <a:xfrm>
            <a:off x="4876800" y="3048000"/>
            <a:ext cx="762000" cy="2514600"/>
            <a:chOff x="672" y="2208"/>
            <a:chExt cx="480" cy="1584"/>
          </a:xfrm>
        </p:grpSpPr>
        <p:sp>
          <p:nvSpPr>
            <p:cNvPr id="20519" name="Oval 9"/>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P3</a:t>
              </a:r>
              <a:endParaRPr lang="en-US" altLang="ja-JP" sz="1800" dirty="0">
                <a:latin typeface="Times New Roman" panose="02020603050405020304" pitchFamily="18" charset="0"/>
              </a:endParaRPr>
            </a:p>
          </p:txBody>
        </p:sp>
        <p:sp>
          <p:nvSpPr>
            <p:cNvPr id="20520" name="Rectangle 10"/>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20521" name="Line 11"/>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0522" name="Line 12"/>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20489" name="Group 13"/>
          <p:cNvGrpSpPr>
            <a:grpSpLocks/>
          </p:cNvGrpSpPr>
          <p:nvPr/>
        </p:nvGrpSpPr>
        <p:grpSpPr bwMode="auto">
          <a:xfrm>
            <a:off x="3429000" y="3048000"/>
            <a:ext cx="762000" cy="2514600"/>
            <a:chOff x="672" y="2208"/>
            <a:chExt cx="480" cy="1584"/>
          </a:xfrm>
        </p:grpSpPr>
        <p:sp>
          <p:nvSpPr>
            <p:cNvPr id="20515" name="Oval 14"/>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P2</a:t>
              </a:r>
              <a:endParaRPr lang="en-US" altLang="ja-JP" sz="1800" dirty="0">
                <a:latin typeface="Times New Roman" panose="02020603050405020304" pitchFamily="18" charset="0"/>
              </a:endParaRPr>
            </a:p>
          </p:txBody>
        </p:sp>
        <p:sp>
          <p:nvSpPr>
            <p:cNvPr id="20516" name="Rectangle 15"/>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20517" name="Line 16"/>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0518" name="Line 17"/>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20490" name="Group 18"/>
          <p:cNvGrpSpPr>
            <a:grpSpLocks/>
          </p:cNvGrpSpPr>
          <p:nvPr/>
        </p:nvGrpSpPr>
        <p:grpSpPr bwMode="auto">
          <a:xfrm>
            <a:off x="6324600" y="3048000"/>
            <a:ext cx="762000" cy="2514600"/>
            <a:chOff x="672" y="2208"/>
            <a:chExt cx="480" cy="1584"/>
          </a:xfrm>
        </p:grpSpPr>
        <p:sp>
          <p:nvSpPr>
            <p:cNvPr id="20511" name="Oval 19"/>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P4</a:t>
              </a:r>
              <a:endParaRPr lang="en-US" altLang="ja-JP" sz="1800" dirty="0">
                <a:latin typeface="Times New Roman" panose="02020603050405020304" pitchFamily="18" charset="0"/>
              </a:endParaRPr>
            </a:p>
          </p:txBody>
        </p:sp>
        <p:sp>
          <p:nvSpPr>
            <p:cNvPr id="20512" name="Rectangle 20"/>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20513" name="Line 21"/>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0514" name="Line 22"/>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20491" name="Rectangle 23"/>
          <p:cNvSpPr>
            <a:spLocks noChangeArrowheads="1"/>
          </p:cNvSpPr>
          <p:nvPr/>
        </p:nvSpPr>
        <p:spPr bwMode="auto">
          <a:xfrm>
            <a:off x="3429000" y="1524000"/>
            <a:ext cx="2362200" cy="609600"/>
          </a:xfrm>
          <a:prstGeom prst="rect">
            <a:avLst/>
          </a:prstGeom>
          <a:solidFill>
            <a:srgbClr val="66FF66"/>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a:latin typeface="Times New Roman" panose="02020603050405020304" pitchFamily="18" charset="0"/>
              </a:rPr>
              <a:t>Main</a:t>
            </a:r>
            <a:r>
              <a:rPr lang="ja-JP" altLang="en-US" sz="1800">
                <a:latin typeface="Times New Roman" panose="02020603050405020304" pitchFamily="18" charset="0"/>
              </a:rPr>
              <a:t>　</a:t>
            </a:r>
            <a:r>
              <a:rPr lang="en-US" altLang="ja-JP" sz="1800">
                <a:latin typeface="Times New Roman" panose="02020603050405020304" pitchFamily="18" charset="0"/>
              </a:rPr>
              <a:t>Memory</a:t>
            </a:r>
          </a:p>
        </p:txBody>
      </p:sp>
      <p:sp>
        <p:nvSpPr>
          <p:cNvPr id="20492" name="Text Box 24"/>
          <p:cNvSpPr txBox="1">
            <a:spLocks noChangeArrowheads="1"/>
          </p:cNvSpPr>
          <p:nvPr/>
        </p:nvSpPr>
        <p:spPr bwMode="auto">
          <a:xfrm>
            <a:off x="4059382" y="2515177"/>
            <a:ext cx="3962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800" dirty="0" smtClean="0">
                <a:latin typeface="Times New Roman" panose="02020603050405020304" pitchFamily="18" charset="0"/>
              </a:rPr>
              <a:t>共有</a:t>
            </a:r>
            <a:r>
              <a:rPr lang="ja-JP" altLang="en-US" sz="1800" dirty="0">
                <a:latin typeface="Times New Roman" panose="02020603050405020304" pitchFamily="18" charset="0"/>
              </a:rPr>
              <a:t>バス</a:t>
            </a:r>
            <a:endParaRPr lang="en-US" altLang="ja-JP" sz="1800" dirty="0">
              <a:latin typeface="Times New Roman" panose="02020603050405020304" pitchFamily="18" charset="0"/>
            </a:endParaRPr>
          </a:p>
        </p:txBody>
      </p:sp>
      <p:sp>
        <p:nvSpPr>
          <p:cNvPr id="20493" name="Line 25"/>
          <p:cNvSpPr>
            <a:spLocks noChangeShapeType="1"/>
          </p:cNvSpPr>
          <p:nvPr/>
        </p:nvSpPr>
        <p:spPr bwMode="auto">
          <a:xfrm>
            <a:off x="4572000" y="21336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nvGrpSpPr>
          <p:cNvPr id="20494" name="Group 26"/>
          <p:cNvGrpSpPr>
            <a:grpSpLocks/>
          </p:cNvGrpSpPr>
          <p:nvPr/>
        </p:nvGrpSpPr>
        <p:grpSpPr bwMode="auto">
          <a:xfrm>
            <a:off x="1219200" y="3336925"/>
            <a:ext cx="962025" cy="633413"/>
            <a:chOff x="806" y="2078"/>
            <a:chExt cx="606" cy="399"/>
          </a:xfrm>
        </p:grpSpPr>
        <p:sp>
          <p:nvSpPr>
            <p:cNvPr id="20509" name="Text Box 27"/>
            <p:cNvSpPr txBox="1">
              <a:spLocks noChangeArrowheads="1"/>
            </p:cNvSpPr>
            <p:nvPr/>
          </p:nvSpPr>
          <p:spPr bwMode="auto">
            <a:xfrm>
              <a:off x="1296" y="2246"/>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CC"/>
                </a:solidFill>
                <a:latin typeface="Times New Roman" panose="02020603050405020304" pitchFamily="18" charset="0"/>
              </a:endParaRPr>
            </a:p>
          </p:txBody>
        </p:sp>
        <p:sp>
          <p:nvSpPr>
            <p:cNvPr id="20510" name="Text Box 28"/>
            <p:cNvSpPr txBox="1">
              <a:spLocks noChangeArrowheads="1"/>
            </p:cNvSpPr>
            <p:nvPr/>
          </p:nvSpPr>
          <p:spPr bwMode="auto">
            <a:xfrm>
              <a:off x="806" y="2078"/>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CC"/>
                </a:solidFill>
                <a:latin typeface="Times New Roman" panose="02020603050405020304" pitchFamily="18" charset="0"/>
              </a:endParaRPr>
            </a:p>
          </p:txBody>
        </p:sp>
      </p:grpSp>
      <p:sp>
        <p:nvSpPr>
          <p:cNvPr id="261149" name="Text Box 29"/>
          <p:cNvSpPr txBox="1">
            <a:spLocks noChangeArrowheads="1"/>
          </p:cNvSpPr>
          <p:nvPr/>
        </p:nvSpPr>
        <p:spPr bwMode="auto">
          <a:xfrm>
            <a:off x="2268538" y="3789363"/>
            <a:ext cx="2587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2400">
                <a:solidFill>
                  <a:srgbClr val="CC0000"/>
                </a:solidFill>
                <a:latin typeface="HGS創英角ｺﾞｼｯｸUB" panose="020B0900000000000000" pitchFamily="50" charset="-128"/>
                <a:ea typeface="HGS創英角ｺﾞｼｯｸUB" panose="020B0900000000000000" pitchFamily="50" charset="-128"/>
              </a:rPr>
              <a:t>I</a:t>
            </a:r>
          </a:p>
        </p:txBody>
      </p:sp>
      <p:grpSp>
        <p:nvGrpSpPr>
          <p:cNvPr id="6" name="Group 30"/>
          <p:cNvGrpSpPr>
            <a:grpSpLocks/>
          </p:cNvGrpSpPr>
          <p:nvPr/>
        </p:nvGrpSpPr>
        <p:grpSpPr bwMode="auto">
          <a:xfrm>
            <a:off x="2514600" y="2895600"/>
            <a:ext cx="2895600" cy="762000"/>
            <a:chOff x="1584" y="1824"/>
            <a:chExt cx="1824" cy="480"/>
          </a:xfrm>
        </p:grpSpPr>
        <p:grpSp>
          <p:nvGrpSpPr>
            <p:cNvPr id="20504" name="Group 31"/>
            <p:cNvGrpSpPr>
              <a:grpSpLocks/>
            </p:cNvGrpSpPr>
            <p:nvPr/>
          </p:nvGrpSpPr>
          <p:grpSpPr bwMode="auto">
            <a:xfrm>
              <a:off x="1584" y="1824"/>
              <a:ext cx="1824" cy="480"/>
              <a:chOff x="1584" y="1824"/>
              <a:chExt cx="1824" cy="480"/>
            </a:xfrm>
          </p:grpSpPr>
          <p:sp>
            <p:nvSpPr>
              <p:cNvPr id="20506" name="Line 32"/>
              <p:cNvSpPr>
                <a:spLocks noChangeShapeType="1"/>
              </p:cNvSpPr>
              <p:nvPr/>
            </p:nvSpPr>
            <p:spPr bwMode="auto">
              <a:xfrm flipV="1">
                <a:off x="3408" y="1824"/>
                <a:ext cx="0" cy="240"/>
              </a:xfrm>
              <a:prstGeom prst="line">
                <a:avLst/>
              </a:prstGeom>
              <a:noFill/>
              <a:ln w="28575">
                <a:solidFill>
                  <a:srgbClr val="CC0000"/>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0507" name="Line 33"/>
              <p:cNvSpPr>
                <a:spLocks noChangeShapeType="1"/>
              </p:cNvSpPr>
              <p:nvPr/>
            </p:nvSpPr>
            <p:spPr bwMode="auto">
              <a:xfrm flipH="1">
                <a:off x="1584" y="1824"/>
                <a:ext cx="1824" cy="0"/>
              </a:xfrm>
              <a:prstGeom prst="line">
                <a:avLst/>
              </a:prstGeom>
              <a:noFill/>
              <a:ln w="28575">
                <a:solidFill>
                  <a:srgbClr val="CC0000"/>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0508" name="Line 34"/>
              <p:cNvSpPr>
                <a:spLocks noChangeShapeType="1"/>
              </p:cNvSpPr>
              <p:nvPr/>
            </p:nvSpPr>
            <p:spPr bwMode="auto">
              <a:xfrm>
                <a:off x="1584" y="1824"/>
                <a:ext cx="0" cy="48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20505" name="Text Box 35"/>
            <p:cNvSpPr txBox="1">
              <a:spLocks noChangeArrowheads="1"/>
            </p:cNvSpPr>
            <p:nvPr/>
          </p:nvSpPr>
          <p:spPr bwMode="auto">
            <a:xfrm>
              <a:off x="1718" y="1850"/>
              <a:ext cx="108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400" dirty="0" smtClean="0">
                  <a:solidFill>
                    <a:srgbClr val="CC0000"/>
                  </a:solidFill>
                  <a:latin typeface="Times New Roman" panose="02020603050405020304" pitchFamily="18" charset="0"/>
                </a:rPr>
                <a:t>無効化</a:t>
              </a:r>
              <a:r>
                <a:rPr lang="ja-JP" altLang="en-US" sz="2400" dirty="0">
                  <a:solidFill>
                    <a:srgbClr val="CC0000"/>
                  </a:solidFill>
                  <a:latin typeface="Times New Roman" panose="02020603050405020304" pitchFamily="18" charset="0"/>
                </a:rPr>
                <a:t>信号</a:t>
              </a:r>
              <a:endParaRPr lang="en-US" altLang="ja-JP" sz="2400" dirty="0">
                <a:solidFill>
                  <a:srgbClr val="CC0000"/>
                </a:solidFill>
                <a:latin typeface="Times New Roman" panose="02020603050405020304" pitchFamily="18" charset="0"/>
              </a:endParaRPr>
            </a:p>
          </p:txBody>
        </p:sp>
      </p:grpSp>
      <p:sp>
        <p:nvSpPr>
          <p:cNvPr id="261156" name="Text Box 36"/>
          <p:cNvSpPr txBox="1">
            <a:spLocks noChangeArrowheads="1"/>
          </p:cNvSpPr>
          <p:nvPr/>
        </p:nvSpPr>
        <p:spPr bwMode="auto">
          <a:xfrm>
            <a:off x="2195513" y="3789363"/>
            <a:ext cx="3492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000" dirty="0">
                <a:solidFill>
                  <a:srgbClr val="0066FF"/>
                </a:solidFill>
                <a:latin typeface="HGP創英角ｺﾞｼｯｸUB" panose="020B0900000000000000" pitchFamily="50" charset="-128"/>
                <a:ea typeface="HGP創英角ｺﾞｼｯｸUB" panose="020B0900000000000000" pitchFamily="50" charset="-128"/>
              </a:rPr>
              <a:t>C</a:t>
            </a:r>
          </a:p>
        </p:txBody>
      </p:sp>
      <p:sp>
        <p:nvSpPr>
          <p:cNvPr id="261157" name="Text Box 37"/>
          <p:cNvSpPr txBox="1">
            <a:spLocks noChangeArrowheads="1"/>
          </p:cNvSpPr>
          <p:nvPr/>
        </p:nvSpPr>
        <p:spPr bwMode="auto">
          <a:xfrm>
            <a:off x="5086350" y="3789363"/>
            <a:ext cx="3492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000">
                <a:solidFill>
                  <a:srgbClr val="0066FF"/>
                </a:solidFill>
                <a:latin typeface="HGP創英角ｺﾞｼｯｸUB" panose="020B0900000000000000" pitchFamily="50" charset="-128"/>
                <a:ea typeface="HGP創英角ｺﾞｼｯｸUB" panose="020B0900000000000000" pitchFamily="50" charset="-128"/>
              </a:rPr>
              <a:t>C</a:t>
            </a:r>
          </a:p>
        </p:txBody>
      </p:sp>
      <p:grpSp>
        <p:nvGrpSpPr>
          <p:cNvPr id="8" name="Group 38"/>
          <p:cNvGrpSpPr>
            <a:grpSpLocks/>
          </p:cNvGrpSpPr>
          <p:nvPr/>
        </p:nvGrpSpPr>
        <p:grpSpPr bwMode="auto">
          <a:xfrm>
            <a:off x="5562600" y="4343400"/>
            <a:ext cx="787400" cy="533400"/>
            <a:chOff x="3504" y="2736"/>
            <a:chExt cx="496" cy="336"/>
          </a:xfrm>
        </p:grpSpPr>
        <p:sp>
          <p:nvSpPr>
            <p:cNvPr id="20502" name="Line 39"/>
            <p:cNvSpPr>
              <a:spLocks noChangeShapeType="1"/>
            </p:cNvSpPr>
            <p:nvPr/>
          </p:nvSpPr>
          <p:spPr bwMode="auto">
            <a:xfrm flipV="1">
              <a:off x="3504" y="2736"/>
              <a:ext cx="0" cy="336"/>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0503" name="Text Box 40"/>
            <p:cNvSpPr txBox="1">
              <a:spLocks noChangeArrowheads="1"/>
            </p:cNvSpPr>
            <p:nvPr/>
          </p:nvSpPr>
          <p:spPr bwMode="auto">
            <a:xfrm>
              <a:off x="3548" y="2807"/>
              <a:ext cx="45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Write</a:t>
              </a:r>
            </a:p>
          </p:txBody>
        </p:sp>
      </p:grpSp>
      <p:sp>
        <p:nvSpPr>
          <p:cNvPr id="261161" name="Text Box 41"/>
          <p:cNvSpPr txBox="1">
            <a:spLocks noChangeArrowheads="1"/>
          </p:cNvSpPr>
          <p:nvPr/>
        </p:nvSpPr>
        <p:spPr bwMode="auto">
          <a:xfrm>
            <a:off x="5076825" y="3789363"/>
            <a:ext cx="43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2400">
                <a:solidFill>
                  <a:srgbClr val="CC0000"/>
                </a:solidFill>
                <a:latin typeface="HGP創英角ｺﾞｼｯｸUB" panose="020B0900000000000000" pitchFamily="50" charset="-128"/>
                <a:ea typeface="HGP創英角ｺﾞｼｯｸUB" panose="020B0900000000000000" pitchFamily="50" charset="-128"/>
              </a:rPr>
              <a:t>D</a:t>
            </a:r>
          </a:p>
        </p:txBody>
      </p:sp>
      <p:sp>
        <p:nvSpPr>
          <p:cNvPr id="2" name="テキスト ボックス 1"/>
          <p:cNvSpPr txBox="1"/>
          <p:nvPr/>
        </p:nvSpPr>
        <p:spPr>
          <a:xfrm>
            <a:off x="4572000" y="5657671"/>
            <a:ext cx="3571812" cy="1200329"/>
          </a:xfrm>
          <a:prstGeom prst="rect">
            <a:avLst/>
          </a:prstGeom>
          <a:noFill/>
        </p:spPr>
        <p:txBody>
          <a:bodyPr wrap="none" rtlCol="0">
            <a:spAutoFit/>
          </a:bodyPr>
          <a:lstStyle/>
          <a:p>
            <a:r>
              <a:rPr kumimoji="1" lang="ja-JP" altLang="en-US" dirty="0" smtClean="0"/>
              <a:t>書き込みを行う</a:t>
            </a:r>
            <a:endParaRPr kumimoji="1" lang="en-US" altLang="ja-JP" dirty="0" smtClean="0"/>
          </a:p>
          <a:p>
            <a:r>
              <a:rPr lang="en-US" altLang="ja-JP" dirty="0" smtClean="0"/>
              <a:t>Clean</a:t>
            </a:r>
            <a:r>
              <a:rPr lang="ja-JP" altLang="en-US" dirty="0" smtClean="0"/>
              <a:t>→</a:t>
            </a:r>
            <a:r>
              <a:rPr lang="en-US" altLang="ja-JP" dirty="0" smtClean="0"/>
              <a:t>Dirty</a:t>
            </a:r>
            <a:r>
              <a:rPr lang="ja-JP" altLang="en-US" dirty="0" smtClean="0"/>
              <a:t>に変化</a:t>
            </a:r>
            <a:endParaRPr lang="en-US" altLang="ja-JP" dirty="0" smtClean="0"/>
          </a:p>
          <a:p>
            <a:r>
              <a:rPr lang="ja-JP" altLang="en-US" dirty="0" smtClean="0"/>
              <a:t>共有バス上に書いたアドレスを送り</a:t>
            </a:r>
            <a:endParaRPr lang="en-US" altLang="ja-JP" dirty="0" smtClean="0"/>
          </a:p>
          <a:p>
            <a:r>
              <a:rPr kumimoji="1" lang="ja-JP" altLang="en-US" dirty="0" smtClean="0"/>
              <a:t>コピーを無効化</a:t>
            </a:r>
            <a:endParaRPr kumimoji="1" lang="ja-JP" altLang="en-US" dirty="0"/>
          </a:p>
        </p:txBody>
      </p:sp>
      <p:sp>
        <p:nvSpPr>
          <p:cNvPr id="44" name="テキスト ボックス 43"/>
          <p:cNvSpPr txBox="1"/>
          <p:nvPr/>
        </p:nvSpPr>
        <p:spPr>
          <a:xfrm>
            <a:off x="758857" y="5648833"/>
            <a:ext cx="3228769" cy="923330"/>
          </a:xfrm>
          <a:prstGeom prst="rect">
            <a:avLst/>
          </a:prstGeom>
          <a:noFill/>
        </p:spPr>
        <p:txBody>
          <a:bodyPr wrap="none" rtlCol="0">
            <a:spAutoFit/>
          </a:bodyPr>
          <a:lstStyle/>
          <a:p>
            <a:r>
              <a:rPr lang="ja-JP" altLang="en-US" dirty="0"/>
              <a:t>全</a:t>
            </a:r>
            <a:r>
              <a:rPr lang="ja-JP" altLang="en-US" dirty="0" smtClean="0"/>
              <a:t>てのキャッシュがバスを</a:t>
            </a:r>
            <a:endParaRPr lang="en-US" altLang="ja-JP" dirty="0" smtClean="0"/>
          </a:p>
          <a:p>
            <a:r>
              <a:rPr kumimoji="1" lang="ja-JP" altLang="en-US" dirty="0" smtClean="0"/>
              <a:t>見ており（スヌープ）、アドレスが</a:t>
            </a:r>
            <a:endParaRPr kumimoji="1" lang="en-US" altLang="ja-JP" dirty="0" smtClean="0"/>
          </a:p>
          <a:p>
            <a:r>
              <a:rPr lang="ja-JP" altLang="en-US" dirty="0" smtClean="0"/>
              <a:t>一致すると無効化</a:t>
            </a:r>
            <a:endParaRPr kumimoji="1"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261156"/>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261149"/>
                                        </p:tgtEl>
                                        <p:attrNameLst>
                                          <p:attrName>style.visibility</p:attrName>
                                        </p:attrNameLst>
                                      </p:cBhvr>
                                      <p:to>
                                        <p:strVal val="visible"/>
                                      </p:to>
                                    </p:set>
                                  </p:childTnLst>
                                </p:cTn>
                              </p:par>
                              <p:par>
                                <p:cTn id="17" presetID="1" presetClass="exit" presetSubtype="0" fill="hold" grpId="0" nodeType="withEffect">
                                  <p:stCondLst>
                                    <p:cond delay="0"/>
                                  </p:stCondLst>
                                  <p:childTnLst>
                                    <p:set>
                                      <p:cBhvr>
                                        <p:cTn id="18" dur="1" fill="hold">
                                          <p:stCondLst>
                                            <p:cond delay="0"/>
                                          </p:stCondLst>
                                        </p:cTn>
                                        <p:tgtEl>
                                          <p:spTgt spid="261157"/>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2611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49" grpId="0"/>
      <p:bldP spid="261156" grpId="0"/>
      <p:bldP spid="261157" grpId="0"/>
      <p:bldP spid="26116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nchor="t"/>
          <a:lstStyle/>
          <a:p>
            <a:pPr eaLnBrk="1" hangingPunct="1"/>
            <a:r>
              <a:rPr lang="en-US" altLang="ja-JP" dirty="0" err="1" smtClean="0"/>
              <a:t>P1</a:t>
            </a:r>
            <a:r>
              <a:rPr lang="ja-JP" altLang="en-US" dirty="0" smtClean="0"/>
              <a:t>が読み出しをした場合</a:t>
            </a:r>
            <a:endParaRPr lang="en-US" altLang="ja-JP" dirty="0" smtClean="0"/>
          </a:p>
        </p:txBody>
      </p:sp>
      <p:sp>
        <p:nvSpPr>
          <p:cNvPr id="21507" name="Oval 3"/>
          <p:cNvSpPr>
            <a:spLocks noChangeArrowheads="1"/>
          </p:cNvSpPr>
          <p:nvPr/>
        </p:nvSpPr>
        <p:spPr bwMode="auto">
          <a:xfrm>
            <a:off x="1981200" y="4876800"/>
            <a:ext cx="685800" cy="685800"/>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P1</a:t>
            </a:r>
            <a:endParaRPr lang="en-US" altLang="ja-JP" sz="1800" dirty="0">
              <a:latin typeface="Times New Roman" panose="02020603050405020304" pitchFamily="18" charset="0"/>
            </a:endParaRPr>
          </a:p>
        </p:txBody>
      </p:sp>
      <p:sp>
        <p:nvSpPr>
          <p:cNvPr id="21508" name="Rectangle 4"/>
          <p:cNvSpPr>
            <a:spLocks noChangeArrowheads="1"/>
          </p:cNvSpPr>
          <p:nvPr/>
        </p:nvSpPr>
        <p:spPr bwMode="auto">
          <a:xfrm>
            <a:off x="1981200" y="3429000"/>
            <a:ext cx="762000" cy="990600"/>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21509" name="Line 5"/>
          <p:cNvSpPr>
            <a:spLocks noChangeShapeType="1"/>
          </p:cNvSpPr>
          <p:nvPr/>
        </p:nvSpPr>
        <p:spPr bwMode="auto">
          <a:xfrm>
            <a:off x="2362200" y="44196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10" name="Line 6"/>
          <p:cNvSpPr>
            <a:spLocks noChangeShapeType="1"/>
          </p:cNvSpPr>
          <p:nvPr/>
        </p:nvSpPr>
        <p:spPr bwMode="auto">
          <a:xfrm>
            <a:off x="2362200" y="3048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11" name="AutoShape 7"/>
          <p:cNvSpPr>
            <a:spLocks noChangeArrowheads="1"/>
          </p:cNvSpPr>
          <p:nvPr/>
        </p:nvSpPr>
        <p:spPr bwMode="auto">
          <a:xfrm>
            <a:off x="304800" y="2286000"/>
            <a:ext cx="8610600" cy="990600"/>
          </a:xfrm>
          <a:prstGeom prst="leftRightArrow">
            <a:avLst>
              <a:gd name="adj1" fmla="val 52565"/>
              <a:gd name="adj2" fmla="val 93322"/>
            </a:avLst>
          </a:prstGeom>
          <a:solidFill>
            <a:srgbClr val="CCFF99"/>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grpSp>
        <p:nvGrpSpPr>
          <p:cNvPr id="21512" name="Group 8"/>
          <p:cNvGrpSpPr>
            <a:grpSpLocks/>
          </p:cNvGrpSpPr>
          <p:nvPr/>
        </p:nvGrpSpPr>
        <p:grpSpPr bwMode="auto">
          <a:xfrm>
            <a:off x="4876800" y="3048000"/>
            <a:ext cx="762000" cy="2514600"/>
            <a:chOff x="672" y="2208"/>
            <a:chExt cx="480" cy="1584"/>
          </a:xfrm>
        </p:grpSpPr>
        <p:sp>
          <p:nvSpPr>
            <p:cNvPr id="21541" name="Oval 9"/>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P3</a:t>
              </a:r>
              <a:endParaRPr lang="en-US" altLang="ja-JP" sz="1800" dirty="0">
                <a:latin typeface="Times New Roman" panose="02020603050405020304" pitchFamily="18" charset="0"/>
              </a:endParaRPr>
            </a:p>
          </p:txBody>
        </p:sp>
        <p:sp>
          <p:nvSpPr>
            <p:cNvPr id="21542" name="Rectangle 10"/>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21543" name="Line 11"/>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44" name="Line 12"/>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21513" name="Group 13"/>
          <p:cNvGrpSpPr>
            <a:grpSpLocks/>
          </p:cNvGrpSpPr>
          <p:nvPr/>
        </p:nvGrpSpPr>
        <p:grpSpPr bwMode="auto">
          <a:xfrm>
            <a:off x="3429000" y="3048000"/>
            <a:ext cx="762000" cy="2514600"/>
            <a:chOff x="672" y="2208"/>
            <a:chExt cx="480" cy="1584"/>
          </a:xfrm>
        </p:grpSpPr>
        <p:sp>
          <p:nvSpPr>
            <p:cNvPr id="21537" name="Oval 14"/>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P2</a:t>
              </a:r>
              <a:endParaRPr lang="en-US" altLang="ja-JP" sz="1800" dirty="0">
                <a:latin typeface="Times New Roman" panose="02020603050405020304" pitchFamily="18" charset="0"/>
              </a:endParaRPr>
            </a:p>
          </p:txBody>
        </p:sp>
        <p:sp>
          <p:nvSpPr>
            <p:cNvPr id="21538" name="Rectangle 15"/>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21539" name="Line 16"/>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40" name="Line 17"/>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21514" name="Group 18"/>
          <p:cNvGrpSpPr>
            <a:grpSpLocks/>
          </p:cNvGrpSpPr>
          <p:nvPr/>
        </p:nvGrpSpPr>
        <p:grpSpPr bwMode="auto">
          <a:xfrm>
            <a:off x="6324600" y="3048000"/>
            <a:ext cx="762000" cy="2514600"/>
            <a:chOff x="672" y="2208"/>
            <a:chExt cx="480" cy="1584"/>
          </a:xfrm>
        </p:grpSpPr>
        <p:sp>
          <p:nvSpPr>
            <p:cNvPr id="21533" name="Oval 19"/>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P4</a:t>
              </a:r>
              <a:endParaRPr lang="en-US" altLang="ja-JP" sz="1800" dirty="0">
                <a:latin typeface="Times New Roman" panose="02020603050405020304" pitchFamily="18" charset="0"/>
              </a:endParaRPr>
            </a:p>
          </p:txBody>
        </p:sp>
        <p:sp>
          <p:nvSpPr>
            <p:cNvPr id="21534" name="Rectangle 20"/>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21535" name="Line 21"/>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36" name="Line 22"/>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21515" name="Rectangle 23"/>
          <p:cNvSpPr>
            <a:spLocks noChangeArrowheads="1"/>
          </p:cNvSpPr>
          <p:nvPr/>
        </p:nvSpPr>
        <p:spPr bwMode="auto">
          <a:xfrm>
            <a:off x="3429000" y="1524000"/>
            <a:ext cx="2362200" cy="609600"/>
          </a:xfrm>
          <a:prstGeom prst="rect">
            <a:avLst/>
          </a:prstGeom>
          <a:solidFill>
            <a:srgbClr val="66FF66"/>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a:latin typeface="Times New Roman" panose="02020603050405020304" pitchFamily="18" charset="0"/>
              </a:rPr>
              <a:t>Main</a:t>
            </a:r>
            <a:r>
              <a:rPr lang="ja-JP" altLang="en-US" sz="1800">
                <a:latin typeface="Times New Roman" panose="02020603050405020304" pitchFamily="18" charset="0"/>
              </a:rPr>
              <a:t>　</a:t>
            </a:r>
            <a:r>
              <a:rPr lang="en-US" altLang="ja-JP" sz="1800">
                <a:latin typeface="Times New Roman" panose="02020603050405020304" pitchFamily="18" charset="0"/>
              </a:rPr>
              <a:t>Memory</a:t>
            </a:r>
          </a:p>
        </p:txBody>
      </p:sp>
      <p:sp>
        <p:nvSpPr>
          <p:cNvPr id="21516" name="Text Box 24"/>
          <p:cNvSpPr txBox="1">
            <a:spLocks noChangeArrowheads="1"/>
          </p:cNvSpPr>
          <p:nvPr/>
        </p:nvSpPr>
        <p:spPr bwMode="auto">
          <a:xfrm>
            <a:off x="2667000" y="2514600"/>
            <a:ext cx="3962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800" dirty="0" smtClean="0">
                <a:latin typeface="Times New Roman" panose="02020603050405020304" pitchFamily="18" charset="0"/>
              </a:rPr>
              <a:t>共有</a:t>
            </a:r>
            <a:r>
              <a:rPr lang="ja-JP" altLang="en-US" sz="1800" dirty="0">
                <a:latin typeface="Times New Roman" panose="02020603050405020304" pitchFamily="18" charset="0"/>
              </a:rPr>
              <a:t>バス</a:t>
            </a:r>
            <a:endParaRPr lang="en-US" altLang="ja-JP" sz="1800" dirty="0">
              <a:latin typeface="Times New Roman" panose="02020603050405020304" pitchFamily="18" charset="0"/>
            </a:endParaRPr>
          </a:p>
        </p:txBody>
      </p:sp>
      <p:sp>
        <p:nvSpPr>
          <p:cNvPr id="21517" name="Line 25"/>
          <p:cNvSpPr>
            <a:spLocks noChangeShapeType="1"/>
          </p:cNvSpPr>
          <p:nvPr/>
        </p:nvSpPr>
        <p:spPr bwMode="auto">
          <a:xfrm>
            <a:off x="4572000" y="21336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nvGrpSpPr>
          <p:cNvPr id="21518" name="Group 26"/>
          <p:cNvGrpSpPr>
            <a:grpSpLocks/>
          </p:cNvGrpSpPr>
          <p:nvPr/>
        </p:nvGrpSpPr>
        <p:grpSpPr bwMode="auto">
          <a:xfrm>
            <a:off x="1219200" y="3336925"/>
            <a:ext cx="962025" cy="633413"/>
            <a:chOff x="806" y="2078"/>
            <a:chExt cx="606" cy="399"/>
          </a:xfrm>
        </p:grpSpPr>
        <p:sp>
          <p:nvSpPr>
            <p:cNvPr id="21531" name="Text Box 27"/>
            <p:cNvSpPr txBox="1">
              <a:spLocks noChangeArrowheads="1"/>
            </p:cNvSpPr>
            <p:nvPr/>
          </p:nvSpPr>
          <p:spPr bwMode="auto">
            <a:xfrm>
              <a:off x="1296" y="2246"/>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CC"/>
                </a:solidFill>
                <a:latin typeface="Times New Roman" panose="02020603050405020304" pitchFamily="18" charset="0"/>
              </a:endParaRPr>
            </a:p>
          </p:txBody>
        </p:sp>
        <p:sp>
          <p:nvSpPr>
            <p:cNvPr id="21532" name="Text Box 28"/>
            <p:cNvSpPr txBox="1">
              <a:spLocks noChangeArrowheads="1"/>
            </p:cNvSpPr>
            <p:nvPr/>
          </p:nvSpPr>
          <p:spPr bwMode="auto">
            <a:xfrm>
              <a:off x="806" y="2078"/>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CC"/>
                </a:solidFill>
                <a:latin typeface="Times New Roman" panose="02020603050405020304" pitchFamily="18" charset="0"/>
              </a:endParaRPr>
            </a:p>
          </p:txBody>
        </p:sp>
      </p:grpSp>
      <p:sp>
        <p:nvSpPr>
          <p:cNvPr id="262173" name="Text Box 29"/>
          <p:cNvSpPr txBox="1">
            <a:spLocks noChangeArrowheads="1"/>
          </p:cNvSpPr>
          <p:nvPr/>
        </p:nvSpPr>
        <p:spPr bwMode="auto">
          <a:xfrm>
            <a:off x="2195513" y="3716338"/>
            <a:ext cx="3825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2400">
                <a:solidFill>
                  <a:srgbClr val="0066FF"/>
                </a:solidFill>
                <a:latin typeface="HGP創英角ｺﾞｼｯｸUB" panose="020B0900000000000000" pitchFamily="50" charset="-128"/>
                <a:ea typeface="HGP創英角ｺﾞｼｯｸUB" panose="020B0900000000000000" pitchFamily="50" charset="-128"/>
              </a:rPr>
              <a:t>C</a:t>
            </a:r>
          </a:p>
        </p:txBody>
      </p:sp>
      <p:sp>
        <p:nvSpPr>
          <p:cNvPr id="262174" name="Text Box 30"/>
          <p:cNvSpPr txBox="1">
            <a:spLocks noChangeArrowheads="1"/>
          </p:cNvSpPr>
          <p:nvPr/>
        </p:nvSpPr>
        <p:spPr bwMode="auto">
          <a:xfrm>
            <a:off x="5148263" y="3716338"/>
            <a:ext cx="3825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2400">
                <a:solidFill>
                  <a:srgbClr val="0066FF"/>
                </a:solidFill>
                <a:latin typeface="HGP創英角ｺﾞｼｯｸUB" panose="020B0900000000000000" pitchFamily="50" charset="-128"/>
                <a:ea typeface="HGP創英角ｺﾞｼｯｸUB" panose="020B0900000000000000" pitchFamily="50" charset="-128"/>
              </a:rPr>
              <a:t>C</a:t>
            </a:r>
          </a:p>
        </p:txBody>
      </p:sp>
      <p:grpSp>
        <p:nvGrpSpPr>
          <p:cNvPr id="6" name="Group 31"/>
          <p:cNvGrpSpPr>
            <a:grpSpLocks/>
          </p:cNvGrpSpPr>
          <p:nvPr/>
        </p:nvGrpSpPr>
        <p:grpSpPr bwMode="auto">
          <a:xfrm>
            <a:off x="2133600" y="1981200"/>
            <a:ext cx="3048000" cy="1905000"/>
            <a:chOff x="1344" y="1248"/>
            <a:chExt cx="1920" cy="1200"/>
          </a:xfrm>
        </p:grpSpPr>
        <p:sp>
          <p:nvSpPr>
            <p:cNvPr id="21527" name="Line 32"/>
            <p:cNvSpPr>
              <a:spLocks noChangeShapeType="1"/>
            </p:cNvSpPr>
            <p:nvPr/>
          </p:nvSpPr>
          <p:spPr bwMode="auto">
            <a:xfrm flipV="1">
              <a:off x="3264" y="1824"/>
              <a:ext cx="0" cy="480"/>
            </a:xfrm>
            <a:prstGeom prst="line">
              <a:avLst/>
            </a:prstGeom>
            <a:noFill/>
            <a:ln w="28575">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28" name="Line 33"/>
            <p:cNvSpPr>
              <a:spLocks noChangeShapeType="1"/>
            </p:cNvSpPr>
            <p:nvPr/>
          </p:nvSpPr>
          <p:spPr bwMode="auto">
            <a:xfrm flipH="1">
              <a:off x="1344" y="1824"/>
              <a:ext cx="1920" cy="0"/>
            </a:xfrm>
            <a:prstGeom prst="line">
              <a:avLst/>
            </a:prstGeom>
            <a:noFill/>
            <a:ln w="28575">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29" name="Line 34"/>
            <p:cNvSpPr>
              <a:spLocks noChangeShapeType="1"/>
            </p:cNvSpPr>
            <p:nvPr/>
          </p:nvSpPr>
          <p:spPr bwMode="auto">
            <a:xfrm>
              <a:off x="1344" y="1824"/>
              <a:ext cx="0" cy="624"/>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30" name="Line 35"/>
            <p:cNvSpPr>
              <a:spLocks noChangeShapeType="1"/>
            </p:cNvSpPr>
            <p:nvPr/>
          </p:nvSpPr>
          <p:spPr bwMode="auto">
            <a:xfrm flipV="1">
              <a:off x="2976" y="1248"/>
              <a:ext cx="0" cy="576"/>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7" name="Group 36"/>
          <p:cNvGrpSpPr>
            <a:grpSpLocks/>
          </p:cNvGrpSpPr>
          <p:nvPr/>
        </p:nvGrpSpPr>
        <p:grpSpPr bwMode="auto">
          <a:xfrm>
            <a:off x="1331913" y="4267200"/>
            <a:ext cx="801687" cy="533400"/>
            <a:chOff x="839" y="2688"/>
            <a:chExt cx="505" cy="336"/>
          </a:xfrm>
        </p:grpSpPr>
        <p:sp>
          <p:nvSpPr>
            <p:cNvPr id="21525" name="Line 37"/>
            <p:cNvSpPr>
              <a:spLocks noChangeShapeType="1"/>
            </p:cNvSpPr>
            <p:nvPr/>
          </p:nvSpPr>
          <p:spPr bwMode="auto">
            <a:xfrm>
              <a:off x="1344" y="2688"/>
              <a:ext cx="0" cy="336"/>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1526" name="Text Box 38"/>
            <p:cNvSpPr txBox="1">
              <a:spLocks noChangeArrowheads="1"/>
            </p:cNvSpPr>
            <p:nvPr/>
          </p:nvSpPr>
          <p:spPr bwMode="auto">
            <a:xfrm>
              <a:off x="839" y="2750"/>
              <a:ext cx="46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t>Read</a:t>
              </a:r>
            </a:p>
          </p:txBody>
        </p:sp>
      </p:grpSp>
      <p:sp>
        <p:nvSpPr>
          <p:cNvPr id="262183" name="Text Box 39"/>
          <p:cNvSpPr txBox="1">
            <a:spLocks noChangeArrowheads="1"/>
          </p:cNvSpPr>
          <p:nvPr/>
        </p:nvSpPr>
        <p:spPr bwMode="auto">
          <a:xfrm>
            <a:off x="2195513" y="3716338"/>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400">
                <a:solidFill>
                  <a:srgbClr val="CC0000"/>
                </a:solidFill>
                <a:latin typeface="HG創英角ｺﾞｼｯｸUB" panose="020B0909000000000000" pitchFamily="49" charset="-128"/>
                <a:ea typeface="HG創英角ｺﾞｼｯｸUB" panose="020B0909000000000000" pitchFamily="49" charset="-128"/>
              </a:rPr>
              <a:t>I</a:t>
            </a:r>
          </a:p>
        </p:txBody>
      </p:sp>
      <p:sp>
        <p:nvSpPr>
          <p:cNvPr id="262184" name="Text Box 40"/>
          <p:cNvSpPr txBox="1">
            <a:spLocks noChangeArrowheads="1"/>
          </p:cNvSpPr>
          <p:nvPr/>
        </p:nvSpPr>
        <p:spPr bwMode="auto">
          <a:xfrm>
            <a:off x="5148263" y="3716338"/>
            <a:ext cx="3365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400">
                <a:solidFill>
                  <a:srgbClr val="CC0000"/>
                </a:solidFill>
                <a:latin typeface="HG創英角ｺﾞｼｯｸUB" panose="020B0909000000000000" pitchFamily="49" charset="-128"/>
                <a:ea typeface="HG創英角ｺﾞｼｯｸUB" panose="020B0909000000000000" pitchFamily="49" charset="-128"/>
              </a:rPr>
              <a:t>D</a:t>
            </a:r>
          </a:p>
        </p:txBody>
      </p:sp>
      <p:sp>
        <p:nvSpPr>
          <p:cNvPr id="41" name="テキスト ボックス 40"/>
          <p:cNvSpPr txBox="1"/>
          <p:nvPr/>
        </p:nvSpPr>
        <p:spPr>
          <a:xfrm>
            <a:off x="4860985" y="5558135"/>
            <a:ext cx="4376519" cy="1200329"/>
          </a:xfrm>
          <a:prstGeom prst="rect">
            <a:avLst/>
          </a:prstGeom>
          <a:noFill/>
        </p:spPr>
        <p:txBody>
          <a:bodyPr wrap="none" rtlCol="0">
            <a:spAutoFit/>
          </a:bodyPr>
          <a:lstStyle/>
          <a:p>
            <a:r>
              <a:rPr lang="ja-JP" altLang="en-US" dirty="0" smtClean="0"/>
              <a:t>共有バス上のアドレスを見て、アドレスが</a:t>
            </a:r>
            <a:endParaRPr lang="en-US" altLang="ja-JP" dirty="0" smtClean="0"/>
          </a:p>
          <a:p>
            <a:r>
              <a:rPr lang="ja-JP" altLang="en-US" dirty="0" smtClean="0"/>
              <a:t>一致して</a:t>
            </a:r>
            <a:r>
              <a:rPr lang="en-US" altLang="ja-JP" dirty="0" smtClean="0"/>
              <a:t>D</a:t>
            </a:r>
            <a:r>
              <a:rPr lang="ja-JP" altLang="en-US" dirty="0" smtClean="0"/>
              <a:t>のブロックへの読み出し要求を</a:t>
            </a:r>
            <a:endParaRPr lang="en-US" altLang="ja-JP" dirty="0" smtClean="0"/>
          </a:p>
          <a:p>
            <a:r>
              <a:rPr lang="ja-JP" altLang="en-US" dirty="0" smtClean="0"/>
              <a:t>検出→共有メモリに書き戻してからデータを</a:t>
            </a:r>
            <a:endParaRPr lang="en-US" altLang="ja-JP" dirty="0" smtClean="0"/>
          </a:p>
          <a:p>
            <a:r>
              <a:rPr lang="ja-JP" altLang="en-US" dirty="0" smtClean="0"/>
              <a:t>要求元に転送→</a:t>
            </a:r>
            <a:r>
              <a:rPr lang="en-US" altLang="ja-JP" dirty="0" smtClean="0"/>
              <a:t>Clean</a:t>
            </a:r>
            <a:r>
              <a:rPr lang="ja-JP" altLang="en-US" dirty="0" smtClean="0"/>
              <a:t>になる</a:t>
            </a:r>
            <a:endParaRPr lang="en-US" altLang="ja-JP" dirty="0" smtClean="0"/>
          </a:p>
        </p:txBody>
      </p:sp>
      <p:sp>
        <p:nvSpPr>
          <p:cNvPr id="42" name="テキスト ボックス 41"/>
          <p:cNvSpPr txBox="1"/>
          <p:nvPr/>
        </p:nvSpPr>
        <p:spPr>
          <a:xfrm>
            <a:off x="609600" y="5849034"/>
            <a:ext cx="3796232" cy="923330"/>
          </a:xfrm>
          <a:prstGeom prst="rect">
            <a:avLst/>
          </a:prstGeom>
          <a:noFill/>
        </p:spPr>
        <p:txBody>
          <a:bodyPr wrap="none" rtlCol="0">
            <a:spAutoFit/>
          </a:bodyPr>
          <a:lstStyle/>
          <a:p>
            <a:r>
              <a:rPr lang="en-US" altLang="ja-JP" dirty="0" err="1" smtClean="0"/>
              <a:t>P1</a:t>
            </a:r>
            <a:r>
              <a:rPr lang="ja-JP" altLang="en-US" dirty="0" smtClean="0"/>
              <a:t>が読み出すとミスが起き、</a:t>
            </a:r>
            <a:endParaRPr lang="en-US" altLang="ja-JP" dirty="0" smtClean="0"/>
          </a:p>
          <a:p>
            <a:r>
              <a:rPr lang="ja-JP" altLang="en-US" dirty="0" smtClean="0"/>
              <a:t>主記憶に共有バスを通して取りに行く</a:t>
            </a:r>
            <a:endParaRPr lang="en-US" altLang="ja-JP" dirty="0" smtClean="0"/>
          </a:p>
          <a:p>
            <a:r>
              <a:rPr lang="en-US" altLang="ja-JP" dirty="0" smtClean="0"/>
              <a:t>Clean</a:t>
            </a:r>
            <a:r>
              <a:rPr lang="ja-JP" altLang="en-US" dirty="0" smtClean="0"/>
              <a:t>になる</a:t>
            </a:r>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262183"/>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262173"/>
                                        </p:tgtEl>
                                        <p:attrNameLst>
                                          <p:attrName>style.visibility</p:attrName>
                                        </p:attrNameLst>
                                      </p:cBhvr>
                                      <p:to>
                                        <p:strVal val="visible"/>
                                      </p:to>
                                    </p:set>
                                  </p:childTnLst>
                                </p:cTn>
                              </p:par>
                              <p:par>
                                <p:cTn id="17" presetID="1" presetClass="exit" presetSubtype="0" fill="hold" grpId="0" nodeType="withEffect">
                                  <p:stCondLst>
                                    <p:cond delay="0"/>
                                  </p:stCondLst>
                                  <p:childTnLst>
                                    <p:set>
                                      <p:cBhvr>
                                        <p:cTn id="18" dur="1" fill="hold">
                                          <p:stCondLst>
                                            <p:cond delay="0"/>
                                          </p:stCondLst>
                                        </p:cTn>
                                        <p:tgtEl>
                                          <p:spTgt spid="262184"/>
                                        </p:tgtEl>
                                        <p:attrNameLst>
                                          <p:attrName>style.visibility</p:attrName>
                                        </p:attrNameLst>
                                      </p:cBhvr>
                                      <p:to>
                                        <p:strVal val="hidden"/>
                                      </p:to>
                                    </p:set>
                                  </p:childTnLst>
                                </p:cTn>
                              </p:par>
                              <p:par>
                                <p:cTn id="19" presetID="1" presetClass="entr" presetSubtype="0" fill="hold" grpId="0" nodeType="withEffect">
                                  <p:stCondLst>
                                    <p:cond delay="0"/>
                                  </p:stCondLst>
                                  <p:childTnLst>
                                    <p:set>
                                      <p:cBhvr>
                                        <p:cTn id="20" dur="1" fill="hold">
                                          <p:stCondLst>
                                            <p:cond delay="0"/>
                                          </p:stCondLst>
                                        </p:cTn>
                                        <p:tgtEl>
                                          <p:spTgt spid="262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2173" grpId="0"/>
      <p:bldP spid="262174" grpId="0"/>
      <p:bldP spid="262183" grpId="0"/>
      <p:bldP spid="26218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nchor="t"/>
          <a:lstStyle/>
          <a:p>
            <a:pPr eaLnBrk="1" hangingPunct="1"/>
            <a:r>
              <a:rPr lang="en-US" altLang="ja-JP" dirty="0" err="1" smtClean="0"/>
              <a:t>P1</a:t>
            </a:r>
            <a:r>
              <a:rPr lang="ja-JP" altLang="en-US" dirty="0" smtClean="0"/>
              <a:t>が書き込みをした場合</a:t>
            </a:r>
            <a:endParaRPr lang="en-US" altLang="ja-JP" dirty="0" smtClean="0"/>
          </a:p>
        </p:txBody>
      </p:sp>
      <p:sp>
        <p:nvSpPr>
          <p:cNvPr id="22531" name="Oval 3"/>
          <p:cNvSpPr>
            <a:spLocks noChangeArrowheads="1"/>
          </p:cNvSpPr>
          <p:nvPr/>
        </p:nvSpPr>
        <p:spPr bwMode="auto">
          <a:xfrm>
            <a:off x="1981200" y="4876800"/>
            <a:ext cx="685800" cy="685800"/>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P1</a:t>
            </a:r>
            <a:endParaRPr lang="en-US" altLang="ja-JP" sz="1800" dirty="0">
              <a:latin typeface="Times New Roman" panose="02020603050405020304" pitchFamily="18" charset="0"/>
            </a:endParaRPr>
          </a:p>
        </p:txBody>
      </p:sp>
      <p:sp>
        <p:nvSpPr>
          <p:cNvPr id="22532" name="Rectangle 4"/>
          <p:cNvSpPr>
            <a:spLocks noChangeArrowheads="1"/>
          </p:cNvSpPr>
          <p:nvPr/>
        </p:nvSpPr>
        <p:spPr bwMode="auto">
          <a:xfrm>
            <a:off x="1981200" y="3429000"/>
            <a:ext cx="762000" cy="990600"/>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22533" name="Line 5"/>
          <p:cNvSpPr>
            <a:spLocks noChangeShapeType="1"/>
          </p:cNvSpPr>
          <p:nvPr/>
        </p:nvSpPr>
        <p:spPr bwMode="auto">
          <a:xfrm>
            <a:off x="2362200" y="4419600"/>
            <a:ext cx="0" cy="457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34" name="Line 6"/>
          <p:cNvSpPr>
            <a:spLocks noChangeShapeType="1"/>
          </p:cNvSpPr>
          <p:nvPr/>
        </p:nvSpPr>
        <p:spPr bwMode="auto">
          <a:xfrm>
            <a:off x="2362200" y="30480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35" name="AutoShape 7"/>
          <p:cNvSpPr>
            <a:spLocks noChangeArrowheads="1"/>
          </p:cNvSpPr>
          <p:nvPr/>
        </p:nvSpPr>
        <p:spPr bwMode="auto">
          <a:xfrm>
            <a:off x="304800" y="2286000"/>
            <a:ext cx="8610600" cy="990600"/>
          </a:xfrm>
          <a:prstGeom prst="leftRightArrow">
            <a:avLst>
              <a:gd name="adj1" fmla="val 52565"/>
              <a:gd name="adj2" fmla="val 93322"/>
            </a:avLst>
          </a:prstGeom>
          <a:solidFill>
            <a:srgbClr val="CCFF99"/>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grpSp>
        <p:nvGrpSpPr>
          <p:cNvPr id="22536" name="Group 8"/>
          <p:cNvGrpSpPr>
            <a:grpSpLocks/>
          </p:cNvGrpSpPr>
          <p:nvPr/>
        </p:nvGrpSpPr>
        <p:grpSpPr bwMode="auto">
          <a:xfrm>
            <a:off x="4876800" y="3048000"/>
            <a:ext cx="762000" cy="2514600"/>
            <a:chOff x="672" y="2208"/>
            <a:chExt cx="480" cy="1584"/>
          </a:xfrm>
        </p:grpSpPr>
        <p:sp>
          <p:nvSpPr>
            <p:cNvPr id="22565" name="Oval 9"/>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P3</a:t>
              </a:r>
              <a:endParaRPr lang="en-US" altLang="ja-JP" sz="1800" dirty="0">
                <a:latin typeface="Times New Roman" panose="02020603050405020304" pitchFamily="18" charset="0"/>
              </a:endParaRPr>
            </a:p>
          </p:txBody>
        </p:sp>
        <p:sp>
          <p:nvSpPr>
            <p:cNvPr id="22566" name="Rectangle 10"/>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endParaRPr lang="ja-JP" altLang="ja-JP" sz="1800">
                <a:latin typeface="Times New Roman" panose="02020603050405020304" pitchFamily="18" charset="0"/>
              </a:endParaRPr>
            </a:p>
          </p:txBody>
        </p:sp>
        <p:sp>
          <p:nvSpPr>
            <p:cNvPr id="22567" name="Line 11"/>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68" name="Line 12"/>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22537" name="Group 13"/>
          <p:cNvGrpSpPr>
            <a:grpSpLocks/>
          </p:cNvGrpSpPr>
          <p:nvPr/>
        </p:nvGrpSpPr>
        <p:grpSpPr bwMode="auto">
          <a:xfrm>
            <a:off x="3429000" y="3048000"/>
            <a:ext cx="762000" cy="2514600"/>
            <a:chOff x="672" y="2208"/>
            <a:chExt cx="480" cy="1584"/>
          </a:xfrm>
        </p:grpSpPr>
        <p:sp>
          <p:nvSpPr>
            <p:cNvPr id="22561" name="Oval 14"/>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P2</a:t>
              </a:r>
              <a:endParaRPr lang="en-US" altLang="ja-JP" sz="1800" dirty="0">
                <a:latin typeface="Times New Roman" panose="02020603050405020304" pitchFamily="18" charset="0"/>
              </a:endParaRPr>
            </a:p>
          </p:txBody>
        </p:sp>
        <p:sp>
          <p:nvSpPr>
            <p:cNvPr id="22562" name="Rectangle 15"/>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a:latin typeface="Times New Roman" panose="02020603050405020304" pitchFamily="18" charset="0"/>
                </a:rPr>
                <a:t>Snoop</a:t>
              </a:r>
            </a:p>
            <a:p>
              <a:pPr algn="ctr">
                <a:spcBef>
                  <a:spcPct val="0"/>
                </a:spcBef>
                <a:buFontTx/>
                <a:buNone/>
              </a:pPr>
              <a:r>
                <a:rPr lang="en-US" altLang="ja-JP" sz="1800">
                  <a:latin typeface="Times New Roman" panose="02020603050405020304" pitchFamily="18" charset="0"/>
                </a:rPr>
                <a:t>Cache</a:t>
              </a:r>
            </a:p>
          </p:txBody>
        </p:sp>
        <p:sp>
          <p:nvSpPr>
            <p:cNvPr id="22563" name="Line 16"/>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64" name="Line 17"/>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22538" name="Group 18"/>
          <p:cNvGrpSpPr>
            <a:grpSpLocks/>
          </p:cNvGrpSpPr>
          <p:nvPr/>
        </p:nvGrpSpPr>
        <p:grpSpPr bwMode="auto">
          <a:xfrm>
            <a:off x="6324600" y="3048000"/>
            <a:ext cx="762000" cy="2514600"/>
            <a:chOff x="672" y="2208"/>
            <a:chExt cx="480" cy="1584"/>
          </a:xfrm>
        </p:grpSpPr>
        <p:sp>
          <p:nvSpPr>
            <p:cNvPr id="22557" name="Oval 19"/>
            <p:cNvSpPr>
              <a:spLocks noChangeArrowheads="1"/>
            </p:cNvSpPr>
            <p:nvPr/>
          </p:nvSpPr>
          <p:spPr bwMode="auto">
            <a:xfrm>
              <a:off x="672" y="3360"/>
              <a:ext cx="432" cy="432"/>
            </a:xfrm>
            <a:prstGeom prst="ellipse">
              <a:avLst/>
            </a:prstGeom>
            <a:solidFill>
              <a:srgbClr val="FFFF66"/>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dirty="0" err="1" smtClean="0">
                  <a:latin typeface="Times New Roman" panose="02020603050405020304" pitchFamily="18" charset="0"/>
                </a:rPr>
                <a:t>P4</a:t>
              </a:r>
              <a:endParaRPr lang="en-US" altLang="ja-JP" sz="1800" dirty="0">
                <a:latin typeface="Times New Roman" panose="02020603050405020304" pitchFamily="18" charset="0"/>
              </a:endParaRPr>
            </a:p>
          </p:txBody>
        </p:sp>
        <p:sp>
          <p:nvSpPr>
            <p:cNvPr id="22558" name="Rectangle 20"/>
            <p:cNvSpPr>
              <a:spLocks noChangeArrowheads="1"/>
            </p:cNvSpPr>
            <p:nvPr/>
          </p:nvSpPr>
          <p:spPr bwMode="auto">
            <a:xfrm>
              <a:off x="672" y="2448"/>
              <a:ext cx="480" cy="624"/>
            </a:xfrm>
            <a:prstGeom prst="rect">
              <a:avLst/>
            </a:prstGeom>
            <a:solidFill>
              <a:srgbClr val="66CCFF"/>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a:latin typeface="Times New Roman" panose="02020603050405020304" pitchFamily="18" charset="0"/>
                </a:rPr>
                <a:t>Snoop</a:t>
              </a:r>
            </a:p>
            <a:p>
              <a:pPr algn="ctr">
                <a:spcBef>
                  <a:spcPct val="0"/>
                </a:spcBef>
                <a:buFontTx/>
                <a:buNone/>
              </a:pPr>
              <a:r>
                <a:rPr lang="en-US" altLang="ja-JP" sz="1800">
                  <a:latin typeface="Times New Roman" panose="02020603050405020304" pitchFamily="18" charset="0"/>
                </a:rPr>
                <a:t>Cache</a:t>
              </a:r>
            </a:p>
          </p:txBody>
        </p:sp>
        <p:sp>
          <p:nvSpPr>
            <p:cNvPr id="22559" name="Line 21"/>
            <p:cNvSpPr>
              <a:spLocks noChangeShapeType="1"/>
            </p:cNvSpPr>
            <p:nvPr/>
          </p:nvSpPr>
          <p:spPr bwMode="auto">
            <a:xfrm>
              <a:off x="912" y="3072"/>
              <a:ext cx="0"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60" name="Line 22"/>
            <p:cNvSpPr>
              <a:spLocks noChangeShapeType="1"/>
            </p:cNvSpPr>
            <p:nvPr/>
          </p:nvSpPr>
          <p:spPr bwMode="auto">
            <a:xfrm>
              <a:off x="912" y="2208"/>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22539" name="Rectangle 23"/>
          <p:cNvSpPr>
            <a:spLocks noChangeArrowheads="1"/>
          </p:cNvSpPr>
          <p:nvPr/>
        </p:nvSpPr>
        <p:spPr bwMode="auto">
          <a:xfrm>
            <a:off x="3429000" y="1524000"/>
            <a:ext cx="2362200" cy="609600"/>
          </a:xfrm>
          <a:prstGeom prst="rect">
            <a:avLst/>
          </a:prstGeom>
          <a:solidFill>
            <a:srgbClr val="66FF66"/>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1800">
                <a:latin typeface="Times New Roman" panose="02020603050405020304" pitchFamily="18" charset="0"/>
              </a:rPr>
              <a:t>Main</a:t>
            </a:r>
            <a:r>
              <a:rPr lang="ja-JP" altLang="en-US" sz="1800">
                <a:latin typeface="Times New Roman" panose="02020603050405020304" pitchFamily="18" charset="0"/>
              </a:rPr>
              <a:t>　</a:t>
            </a:r>
            <a:r>
              <a:rPr lang="en-US" altLang="ja-JP" sz="1800">
                <a:latin typeface="Times New Roman" panose="02020603050405020304" pitchFamily="18" charset="0"/>
              </a:rPr>
              <a:t>Memory</a:t>
            </a:r>
          </a:p>
        </p:txBody>
      </p:sp>
      <p:sp>
        <p:nvSpPr>
          <p:cNvPr id="22540" name="Text Box 24"/>
          <p:cNvSpPr txBox="1">
            <a:spLocks noChangeArrowheads="1"/>
          </p:cNvSpPr>
          <p:nvPr/>
        </p:nvSpPr>
        <p:spPr bwMode="auto">
          <a:xfrm>
            <a:off x="2667000" y="2514600"/>
            <a:ext cx="3962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800" dirty="0" smtClean="0">
                <a:latin typeface="Times New Roman" panose="02020603050405020304" pitchFamily="18" charset="0"/>
              </a:rPr>
              <a:t>共有</a:t>
            </a:r>
            <a:r>
              <a:rPr lang="ja-JP" altLang="en-US" sz="1800" dirty="0">
                <a:latin typeface="Times New Roman" panose="02020603050405020304" pitchFamily="18" charset="0"/>
              </a:rPr>
              <a:t>バス</a:t>
            </a:r>
            <a:endParaRPr lang="en-US" altLang="ja-JP" sz="1800" dirty="0">
              <a:latin typeface="Times New Roman" panose="02020603050405020304" pitchFamily="18" charset="0"/>
            </a:endParaRPr>
          </a:p>
        </p:txBody>
      </p:sp>
      <p:sp>
        <p:nvSpPr>
          <p:cNvPr id="22541" name="Line 25"/>
          <p:cNvSpPr>
            <a:spLocks noChangeShapeType="1"/>
          </p:cNvSpPr>
          <p:nvPr/>
        </p:nvSpPr>
        <p:spPr bwMode="auto">
          <a:xfrm>
            <a:off x="4572000" y="2133600"/>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nvGrpSpPr>
          <p:cNvPr id="22542" name="Group 26"/>
          <p:cNvGrpSpPr>
            <a:grpSpLocks/>
          </p:cNvGrpSpPr>
          <p:nvPr/>
        </p:nvGrpSpPr>
        <p:grpSpPr bwMode="auto">
          <a:xfrm>
            <a:off x="1219200" y="3336925"/>
            <a:ext cx="962025" cy="633413"/>
            <a:chOff x="806" y="2078"/>
            <a:chExt cx="606" cy="399"/>
          </a:xfrm>
        </p:grpSpPr>
        <p:sp>
          <p:nvSpPr>
            <p:cNvPr id="22555" name="Text Box 27"/>
            <p:cNvSpPr txBox="1">
              <a:spLocks noChangeArrowheads="1"/>
            </p:cNvSpPr>
            <p:nvPr/>
          </p:nvSpPr>
          <p:spPr bwMode="auto">
            <a:xfrm>
              <a:off x="1296" y="2246"/>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CC"/>
                </a:solidFill>
                <a:latin typeface="Times New Roman" panose="02020603050405020304" pitchFamily="18" charset="0"/>
              </a:endParaRPr>
            </a:p>
          </p:txBody>
        </p:sp>
        <p:sp>
          <p:nvSpPr>
            <p:cNvPr id="22556" name="Text Box 28"/>
            <p:cNvSpPr txBox="1">
              <a:spLocks noChangeArrowheads="1"/>
            </p:cNvSpPr>
            <p:nvPr/>
          </p:nvSpPr>
          <p:spPr bwMode="auto">
            <a:xfrm>
              <a:off x="806" y="2078"/>
              <a:ext cx="116"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endParaRPr lang="ja-JP" altLang="ja-JP" sz="1800">
                <a:solidFill>
                  <a:srgbClr val="0000CC"/>
                </a:solidFill>
                <a:latin typeface="Times New Roman" panose="02020603050405020304" pitchFamily="18" charset="0"/>
              </a:endParaRPr>
            </a:p>
          </p:txBody>
        </p:sp>
      </p:grpSp>
      <p:sp>
        <p:nvSpPr>
          <p:cNvPr id="263197" name="Text Box 29"/>
          <p:cNvSpPr txBox="1">
            <a:spLocks noChangeArrowheads="1"/>
          </p:cNvSpPr>
          <p:nvPr/>
        </p:nvSpPr>
        <p:spPr bwMode="auto">
          <a:xfrm>
            <a:off x="5076825" y="3716338"/>
            <a:ext cx="285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2400">
                <a:latin typeface="Times New Roman" panose="02020603050405020304" pitchFamily="18" charset="0"/>
              </a:rPr>
              <a:t>I</a:t>
            </a:r>
          </a:p>
        </p:txBody>
      </p:sp>
      <p:grpSp>
        <p:nvGrpSpPr>
          <p:cNvPr id="6" name="Group 30"/>
          <p:cNvGrpSpPr>
            <a:grpSpLocks/>
          </p:cNvGrpSpPr>
          <p:nvPr/>
        </p:nvGrpSpPr>
        <p:grpSpPr bwMode="auto">
          <a:xfrm>
            <a:off x="2133600" y="1981200"/>
            <a:ext cx="3048000" cy="1905000"/>
            <a:chOff x="1344" y="1248"/>
            <a:chExt cx="1920" cy="1200"/>
          </a:xfrm>
        </p:grpSpPr>
        <p:sp>
          <p:nvSpPr>
            <p:cNvPr id="22551" name="Line 31"/>
            <p:cNvSpPr>
              <a:spLocks noChangeShapeType="1"/>
            </p:cNvSpPr>
            <p:nvPr/>
          </p:nvSpPr>
          <p:spPr bwMode="auto">
            <a:xfrm flipV="1">
              <a:off x="3264" y="1824"/>
              <a:ext cx="0" cy="480"/>
            </a:xfrm>
            <a:prstGeom prst="line">
              <a:avLst/>
            </a:prstGeom>
            <a:noFill/>
            <a:ln w="28575">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52" name="Line 32"/>
            <p:cNvSpPr>
              <a:spLocks noChangeShapeType="1"/>
            </p:cNvSpPr>
            <p:nvPr/>
          </p:nvSpPr>
          <p:spPr bwMode="auto">
            <a:xfrm flipH="1">
              <a:off x="1344" y="1824"/>
              <a:ext cx="1920" cy="0"/>
            </a:xfrm>
            <a:prstGeom prst="line">
              <a:avLst/>
            </a:prstGeom>
            <a:noFill/>
            <a:ln w="28575">
              <a:solidFill>
                <a:schemeClr val="tx2"/>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53" name="Line 33"/>
            <p:cNvSpPr>
              <a:spLocks noChangeShapeType="1"/>
            </p:cNvSpPr>
            <p:nvPr/>
          </p:nvSpPr>
          <p:spPr bwMode="auto">
            <a:xfrm>
              <a:off x="1344" y="1824"/>
              <a:ext cx="0" cy="624"/>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54" name="Line 34"/>
            <p:cNvSpPr>
              <a:spLocks noChangeShapeType="1"/>
            </p:cNvSpPr>
            <p:nvPr/>
          </p:nvSpPr>
          <p:spPr bwMode="auto">
            <a:xfrm flipV="1">
              <a:off x="2976" y="1248"/>
              <a:ext cx="0" cy="576"/>
            </a:xfrm>
            <a:prstGeom prst="line">
              <a:avLst/>
            </a:prstGeom>
            <a:noFill/>
            <a:ln w="28575">
              <a:solidFill>
                <a:schemeClr val="tx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7" name="Group 35"/>
          <p:cNvGrpSpPr>
            <a:grpSpLocks/>
          </p:cNvGrpSpPr>
          <p:nvPr/>
        </p:nvGrpSpPr>
        <p:grpSpPr bwMode="auto">
          <a:xfrm>
            <a:off x="1508125" y="4267200"/>
            <a:ext cx="549275" cy="650875"/>
            <a:chOff x="950" y="2688"/>
            <a:chExt cx="346" cy="410"/>
          </a:xfrm>
        </p:grpSpPr>
        <p:sp>
          <p:nvSpPr>
            <p:cNvPr id="22549" name="Line 36"/>
            <p:cNvSpPr>
              <a:spLocks noChangeShapeType="1"/>
            </p:cNvSpPr>
            <p:nvPr/>
          </p:nvSpPr>
          <p:spPr bwMode="auto">
            <a:xfrm flipV="1">
              <a:off x="1296" y="2688"/>
              <a:ext cx="0" cy="384"/>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22550" name="Text Box 37"/>
            <p:cNvSpPr txBox="1">
              <a:spLocks noChangeArrowheads="1"/>
            </p:cNvSpPr>
            <p:nvPr/>
          </p:nvSpPr>
          <p:spPr bwMode="auto">
            <a:xfrm>
              <a:off x="950" y="2810"/>
              <a:ext cx="29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400">
                  <a:solidFill>
                    <a:srgbClr val="CC0000"/>
                  </a:solidFill>
                  <a:latin typeface="Times New Roman" panose="02020603050405020304" pitchFamily="18" charset="0"/>
                </a:rPr>
                <a:t>W</a:t>
              </a:r>
              <a:endParaRPr lang="en-US" altLang="ja-JP" sz="2400">
                <a:latin typeface="Times New Roman" panose="02020603050405020304" pitchFamily="18" charset="0"/>
              </a:endParaRPr>
            </a:p>
          </p:txBody>
        </p:sp>
      </p:grpSp>
      <p:sp>
        <p:nvSpPr>
          <p:cNvPr id="263206" name="Text Box 38"/>
          <p:cNvSpPr txBox="1">
            <a:spLocks noChangeArrowheads="1"/>
          </p:cNvSpPr>
          <p:nvPr/>
        </p:nvSpPr>
        <p:spPr bwMode="auto">
          <a:xfrm>
            <a:off x="2195513" y="3716338"/>
            <a:ext cx="40481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2400">
                <a:solidFill>
                  <a:srgbClr val="CC0000"/>
                </a:solidFill>
                <a:latin typeface="Times New Roman" panose="02020603050405020304" pitchFamily="18" charset="0"/>
              </a:rPr>
              <a:t>D</a:t>
            </a:r>
          </a:p>
        </p:txBody>
      </p:sp>
      <p:sp>
        <p:nvSpPr>
          <p:cNvPr id="263207" name="Text Box 39"/>
          <p:cNvSpPr txBox="1">
            <a:spLocks noChangeArrowheads="1"/>
          </p:cNvSpPr>
          <p:nvPr/>
        </p:nvSpPr>
        <p:spPr bwMode="auto">
          <a:xfrm>
            <a:off x="2195513" y="3789363"/>
            <a:ext cx="431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2000"/>
              <a:t>I</a:t>
            </a:r>
          </a:p>
        </p:txBody>
      </p:sp>
      <p:sp>
        <p:nvSpPr>
          <p:cNvPr id="263208" name="Text Box 40"/>
          <p:cNvSpPr txBox="1">
            <a:spLocks noChangeArrowheads="1"/>
          </p:cNvSpPr>
          <p:nvPr/>
        </p:nvSpPr>
        <p:spPr bwMode="auto">
          <a:xfrm>
            <a:off x="5003800" y="3789363"/>
            <a:ext cx="431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2000"/>
              <a:t>D</a:t>
            </a:r>
          </a:p>
        </p:txBody>
      </p:sp>
      <p:sp>
        <p:nvSpPr>
          <p:cNvPr id="41" name="テキスト ボックス 40"/>
          <p:cNvSpPr txBox="1"/>
          <p:nvPr/>
        </p:nvSpPr>
        <p:spPr>
          <a:xfrm>
            <a:off x="609600" y="5849034"/>
            <a:ext cx="3796232" cy="923330"/>
          </a:xfrm>
          <a:prstGeom prst="rect">
            <a:avLst/>
          </a:prstGeom>
          <a:noFill/>
        </p:spPr>
        <p:txBody>
          <a:bodyPr wrap="none" rtlCol="0">
            <a:spAutoFit/>
          </a:bodyPr>
          <a:lstStyle/>
          <a:p>
            <a:r>
              <a:rPr lang="en-US" altLang="ja-JP" dirty="0" err="1" smtClean="0"/>
              <a:t>P1</a:t>
            </a:r>
            <a:r>
              <a:rPr lang="ja-JP" altLang="en-US" dirty="0" smtClean="0"/>
              <a:t>が読み出すとミスが起き、</a:t>
            </a:r>
            <a:endParaRPr lang="en-US" altLang="ja-JP" dirty="0" smtClean="0"/>
          </a:p>
          <a:p>
            <a:r>
              <a:rPr lang="ja-JP" altLang="en-US" dirty="0" smtClean="0"/>
              <a:t>主記憶に共有バスを通して取りに行く</a:t>
            </a:r>
            <a:endParaRPr lang="en-US" altLang="ja-JP" dirty="0" smtClean="0"/>
          </a:p>
          <a:p>
            <a:r>
              <a:rPr lang="ja-JP" altLang="en-US" dirty="0" smtClean="0"/>
              <a:t>書き込みを行って</a:t>
            </a:r>
            <a:r>
              <a:rPr lang="en-US" altLang="ja-JP" dirty="0" smtClean="0"/>
              <a:t>Dirty</a:t>
            </a:r>
            <a:r>
              <a:rPr lang="ja-JP" altLang="en-US" dirty="0" smtClean="0"/>
              <a:t>になる</a:t>
            </a:r>
            <a:endParaRPr lang="en-US" altLang="ja-JP" dirty="0" smtClean="0"/>
          </a:p>
        </p:txBody>
      </p:sp>
      <p:sp>
        <p:nvSpPr>
          <p:cNvPr id="42" name="テキスト ボックス 41"/>
          <p:cNvSpPr txBox="1"/>
          <p:nvPr/>
        </p:nvSpPr>
        <p:spPr>
          <a:xfrm>
            <a:off x="4860985" y="5558135"/>
            <a:ext cx="4376519" cy="1200329"/>
          </a:xfrm>
          <a:prstGeom prst="rect">
            <a:avLst/>
          </a:prstGeom>
          <a:noFill/>
        </p:spPr>
        <p:txBody>
          <a:bodyPr wrap="none" rtlCol="0">
            <a:spAutoFit/>
          </a:bodyPr>
          <a:lstStyle/>
          <a:p>
            <a:r>
              <a:rPr lang="ja-JP" altLang="en-US" dirty="0" smtClean="0"/>
              <a:t>共有バス上のアドレスを見て、アドレスが</a:t>
            </a:r>
            <a:endParaRPr lang="en-US" altLang="ja-JP" dirty="0" smtClean="0"/>
          </a:p>
          <a:p>
            <a:r>
              <a:rPr lang="ja-JP" altLang="en-US" dirty="0" smtClean="0"/>
              <a:t>一致して</a:t>
            </a:r>
            <a:r>
              <a:rPr lang="en-US" altLang="ja-JP" dirty="0" smtClean="0"/>
              <a:t>D</a:t>
            </a:r>
            <a:r>
              <a:rPr lang="ja-JP" altLang="en-US" dirty="0" smtClean="0"/>
              <a:t>のブロックへの書き込み要求を</a:t>
            </a:r>
            <a:endParaRPr lang="en-US" altLang="ja-JP" dirty="0" smtClean="0"/>
          </a:p>
          <a:p>
            <a:r>
              <a:rPr lang="ja-JP" altLang="en-US" dirty="0" smtClean="0"/>
              <a:t>検出→共有メモリに書き戻してからデータを</a:t>
            </a:r>
            <a:endParaRPr lang="en-US" altLang="ja-JP" dirty="0" smtClean="0"/>
          </a:p>
          <a:p>
            <a:r>
              <a:rPr lang="ja-JP" altLang="en-US" dirty="0" smtClean="0"/>
              <a:t>要求元に転送→</a:t>
            </a:r>
            <a:r>
              <a:rPr lang="en-US" altLang="ja-JP" dirty="0" smtClean="0"/>
              <a:t>I</a:t>
            </a:r>
            <a:r>
              <a:rPr lang="ja-JP" altLang="en-US" dirty="0" smtClean="0"/>
              <a:t>（無効）になる</a:t>
            </a:r>
            <a:endParaRPr lang="en-US" altLang="ja-JP"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263207"/>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499"/>
                                          </p:stCondLst>
                                        </p:cTn>
                                        <p:tgtEl>
                                          <p:spTgt spid="263206"/>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263208"/>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1" nodeType="clickEffect">
                                  <p:stCondLst>
                                    <p:cond delay="0"/>
                                  </p:stCondLst>
                                  <p:childTnLst>
                                    <p:set>
                                      <p:cBhvr>
                                        <p:cTn id="24" dur="1" fill="hold">
                                          <p:stCondLst>
                                            <p:cond delay="0"/>
                                          </p:stCondLst>
                                        </p:cTn>
                                        <p:tgtEl>
                                          <p:spTgt spid="263197"/>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xit" presetSubtype="0" fill="hold" grpId="0" nodeType="clickEffect">
                                  <p:stCondLst>
                                    <p:cond delay="0"/>
                                  </p:stCondLst>
                                  <p:childTnLst>
                                    <p:set>
                                      <p:cBhvr>
                                        <p:cTn id="28" dur="1" fill="hold">
                                          <p:stCondLst>
                                            <p:cond delay="0"/>
                                          </p:stCondLst>
                                        </p:cTn>
                                        <p:tgtEl>
                                          <p:spTgt spid="26319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3197" grpId="0" autoUpdateAnimBg="0"/>
      <p:bldP spid="263197" grpId="1"/>
      <p:bldP spid="263206" grpId="0" autoUpdateAnimBg="0"/>
      <p:bldP spid="263207" grpId="0"/>
      <p:bldP spid="26320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ja-JP" altLang="en-US" smtClean="0"/>
              <a:t>スヌープキャッシュの構造</a:t>
            </a:r>
          </a:p>
        </p:txBody>
      </p:sp>
      <p:sp>
        <p:nvSpPr>
          <p:cNvPr id="23555" name="Rectangle 3"/>
          <p:cNvSpPr>
            <a:spLocks noChangeArrowheads="1"/>
          </p:cNvSpPr>
          <p:nvPr/>
        </p:nvSpPr>
        <p:spPr bwMode="auto">
          <a:xfrm>
            <a:off x="3962400" y="3429000"/>
            <a:ext cx="2209800" cy="1600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en-US" altLang="ja-JP" sz="2000">
                <a:latin typeface="Times New Roman" panose="02020603050405020304" pitchFamily="18" charset="0"/>
              </a:rPr>
              <a:t>Cache</a:t>
            </a:r>
            <a:r>
              <a:rPr lang="ja-JP" altLang="en-US" sz="2000">
                <a:latin typeface="Times New Roman" panose="02020603050405020304" pitchFamily="18" charset="0"/>
              </a:rPr>
              <a:t>　</a:t>
            </a:r>
            <a:r>
              <a:rPr lang="en-US" altLang="ja-JP" sz="2000">
                <a:latin typeface="Times New Roman" panose="02020603050405020304" pitchFamily="18" charset="0"/>
              </a:rPr>
              <a:t>Memory</a:t>
            </a:r>
          </a:p>
          <a:p>
            <a:pPr algn="ctr">
              <a:spcBef>
                <a:spcPct val="0"/>
              </a:spcBef>
              <a:buFontTx/>
              <a:buNone/>
            </a:pPr>
            <a:r>
              <a:rPr lang="ja-JP" altLang="en-US" sz="2000">
                <a:latin typeface="Times New Roman" panose="02020603050405020304" pitchFamily="18" charset="0"/>
              </a:rPr>
              <a:t>実体</a:t>
            </a:r>
          </a:p>
        </p:txBody>
      </p:sp>
      <p:sp>
        <p:nvSpPr>
          <p:cNvPr id="23556" name="Rectangle 4"/>
          <p:cNvSpPr>
            <a:spLocks noChangeArrowheads="1"/>
          </p:cNvSpPr>
          <p:nvPr/>
        </p:nvSpPr>
        <p:spPr bwMode="auto">
          <a:xfrm>
            <a:off x="2819400" y="2514600"/>
            <a:ext cx="533400" cy="9906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3557" name="Rectangle 5"/>
          <p:cNvSpPr>
            <a:spLocks noChangeArrowheads="1"/>
          </p:cNvSpPr>
          <p:nvPr/>
        </p:nvSpPr>
        <p:spPr bwMode="auto">
          <a:xfrm>
            <a:off x="2819400" y="4800600"/>
            <a:ext cx="533400" cy="990600"/>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3558" name="AutoShape 6"/>
          <p:cNvSpPr>
            <a:spLocks noChangeArrowheads="1"/>
          </p:cNvSpPr>
          <p:nvPr/>
        </p:nvSpPr>
        <p:spPr bwMode="auto">
          <a:xfrm>
            <a:off x="2971800" y="3810000"/>
            <a:ext cx="228600" cy="762000"/>
          </a:xfrm>
          <a:prstGeom prst="upDownArrow">
            <a:avLst>
              <a:gd name="adj1" fmla="val 50000"/>
              <a:gd name="adj2" fmla="val 66667"/>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3559" name="Oval 7"/>
          <p:cNvSpPr>
            <a:spLocks noChangeArrowheads="1"/>
          </p:cNvSpPr>
          <p:nvPr/>
        </p:nvSpPr>
        <p:spPr bwMode="auto">
          <a:xfrm>
            <a:off x="3124200" y="6248400"/>
            <a:ext cx="533400" cy="457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3560" name="AutoShape 8"/>
          <p:cNvSpPr>
            <a:spLocks noChangeArrowheads="1"/>
          </p:cNvSpPr>
          <p:nvPr/>
        </p:nvSpPr>
        <p:spPr bwMode="auto">
          <a:xfrm>
            <a:off x="3048000" y="5867400"/>
            <a:ext cx="228600" cy="381000"/>
          </a:xfrm>
          <a:prstGeom prst="upDownArrow">
            <a:avLst>
              <a:gd name="adj1" fmla="val 50000"/>
              <a:gd name="adj2" fmla="val 3333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3561" name="AutoShape 9"/>
          <p:cNvSpPr>
            <a:spLocks noChangeArrowheads="1"/>
          </p:cNvSpPr>
          <p:nvPr/>
        </p:nvSpPr>
        <p:spPr bwMode="auto">
          <a:xfrm>
            <a:off x="1981200" y="1447800"/>
            <a:ext cx="4038600" cy="457200"/>
          </a:xfrm>
          <a:prstGeom prst="leftRightArrow">
            <a:avLst>
              <a:gd name="adj1" fmla="val 50000"/>
              <a:gd name="adj2" fmla="val 176667"/>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3562" name="AutoShape 10"/>
          <p:cNvSpPr>
            <a:spLocks noChangeArrowheads="1"/>
          </p:cNvSpPr>
          <p:nvPr/>
        </p:nvSpPr>
        <p:spPr bwMode="auto">
          <a:xfrm>
            <a:off x="2971800" y="1981200"/>
            <a:ext cx="228600" cy="381000"/>
          </a:xfrm>
          <a:prstGeom prst="upDownArrow">
            <a:avLst>
              <a:gd name="adj1" fmla="val 50000"/>
              <a:gd name="adj2" fmla="val 33333"/>
            </a:avLst>
          </a:prstGeom>
          <a:solidFill>
            <a:srgbClr val="CC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3563" name="Text Box 11"/>
          <p:cNvSpPr txBox="1">
            <a:spLocks noChangeArrowheads="1"/>
          </p:cNvSpPr>
          <p:nvPr/>
        </p:nvSpPr>
        <p:spPr bwMode="auto">
          <a:xfrm>
            <a:off x="1660525" y="2757488"/>
            <a:ext cx="1155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2000">
                <a:latin typeface="Times New Roman" panose="02020603050405020304" pitchFamily="18" charset="0"/>
              </a:rPr>
              <a:t>Directory</a:t>
            </a:r>
          </a:p>
        </p:txBody>
      </p:sp>
      <p:sp>
        <p:nvSpPr>
          <p:cNvPr id="23564" name="Text Box 12"/>
          <p:cNvSpPr txBox="1">
            <a:spLocks noChangeArrowheads="1"/>
          </p:cNvSpPr>
          <p:nvPr/>
        </p:nvSpPr>
        <p:spPr bwMode="auto">
          <a:xfrm>
            <a:off x="1660525" y="5119688"/>
            <a:ext cx="1155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2000">
                <a:latin typeface="Times New Roman" panose="02020603050405020304" pitchFamily="18" charset="0"/>
              </a:rPr>
              <a:t>Directory</a:t>
            </a:r>
          </a:p>
        </p:txBody>
      </p:sp>
      <p:sp>
        <p:nvSpPr>
          <p:cNvPr id="23565" name="Text Box 13"/>
          <p:cNvSpPr txBox="1">
            <a:spLocks noChangeArrowheads="1"/>
          </p:cNvSpPr>
          <p:nvPr/>
        </p:nvSpPr>
        <p:spPr bwMode="auto">
          <a:xfrm>
            <a:off x="1355725" y="3883025"/>
            <a:ext cx="1382713"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000">
                <a:latin typeface="Times New Roman" panose="02020603050405020304" pitchFamily="18" charset="0"/>
              </a:rPr>
              <a:t>一致を取る</a:t>
            </a:r>
          </a:p>
          <a:p>
            <a:pPr>
              <a:spcBef>
                <a:spcPct val="0"/>
              </a:spcBef>
              <a:buFontTx/>
              <a:buNone/>
            </a:pPr>
            <a:r>
              <a:rPr lang="en-US" altLang="ja-JP" sz="2000">
                <a:latin typeface="Times New Roman" panose="02020603050405020304" pitchFamily="18" charset="0"/>
              </a:rPr>
              <a:t>Dual</a:t>
            </a:r>
            <a:r>
              <a:rPr lang="ja-JP" altLang="en-US" sz="2000">
                <a:latin typeface="Times New Roman" panose="02020603050405020304" pitchFamily="18" charset="0"/>
              </a:rPr>
              <a:t>　</a:t>
            </a:r>
            <a:r>
              <a:rPr lang="en-US" altLang="ja-JP" sz="2000">
                <a:latin typeface="Times New Roman" panose="02020603050405020304" pitchFamily="18" charset="0"/>
              </a:rPr>
              <a:t>Port</a:t>
            </a:r>
          </a:p>
        </p:txBody>
      </p:sp>
      <p:sp>
        <p:nvSpPr>
          <p:cNvPr id="23566" name="Text Box 14"/>
          <p:cNvSpPr txBox="1">
            <a:spLocks noChangeArrowheads="1"/>
          </p:cNvSpPr>
          <p:nvPr/>
        </p:nvSpPr>
        <p:spPr bwMode="auto">
          <a:xfrm>
            <a:off x="3717925" y="6186488"/>
            <a:ext cx="6794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2000">
                <a:latin typeface="Times New Roman" panose="02020603050405020304" pitchFamily="18" charset="0"/>
              </a:rPr>
              <a:t>CPU</a:t>
            </a:r>
          </a:p>
        </p:txBody>
      </p:sp>
      <p:sp>
        <p:nvSpPr>
          <p:cNvPr id="23567" name="Text Box 15"/>
          <p:cNvSpPr txBox="1">
            <a:spLocks noChangeArrowheads="1"/>
          </p:cNvSpPr>
          <p:nvPr/>
        </p:nvSpPr>
        <p:spPr bwMode="auto">
          <a:xfrm>
            <a:off x="3489325" y="1825625"/>
            <a:ext cx="11747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000">
                <a:latin typeface="Times New Roman" panose="02020603050405020304" pitchFamily="18" charset="0"/>
              </a:rPr>
              <a:t>共有バス</a:t>
            </a:r>
          </a:p>
        </p:txBody>
      </p:sp>
      <p:sp>
        <p:nvSpPr>
          <p:cNvPr id="23568" name="Line 16"/>
          <p:cNvSpPr>
            <a:spLocks noChangeShapeType="1"/>
          </p:cNvSpPr>
          <p:nvPr/>
        </p:nvSpPr>
        <p:spPr bwMode="auto">
          <a:xfrm flipV="1">
            <a:off x="3886200" y="5257800"/>
            <a:ext cx="762000" cy="762000"/>
          </a:xfrm>
          <a:prstGeom prst="line">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3569" name="Line 17"/>
          <p:cNvSpPr>
            <a:spLocks noChangeShapeType="1"/>
          </p:cNvSpPr>
          <p:nvPr/>
        </p:nvSpPr>
        <p:spPr bwMode="auto">
          <a:xfrm>
            <a:off x="4800600" y="2209800"/>
            <a:ext cx="0" cy="914400"/>
          </a:xfrm>
          <a:prstGeom prst="line">
            <a:avLst/>
          </a:prstGeom>
          <a:noFill/>
          <a:ln w="28575">
            <a:solidFill>
              <a:schemeClr val="tx1"/>
            </a:solidFill>
            <a:round/>
            <a:headEnd type="arrow" w="med" len="me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23570" name="Text Box 18"/>
          <p:cNvSpPr txBox="1">
            <a:spLocks noChangeArrowheads="1"/>
          </p:cNvSpPr>
          <p:nvPr/>
        </p:nvSpPr>
        <p:spPr bwMode="auto">
          <a:xfrm>
            <a:off x="6461125" y="2300288"/>
            <a:ext cx="2117725" cy="253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en-US" altLang="ja-JP" sz="2000">
                <a:latin typeface="Times New Roman" panose="02020603050405020304" pitchFamily="18" charset="0"/>
              </a:rPr>
              <a:t>Directory</a:t>
            </a:r>
            <a:r>
              <a:rPr lang="ja-JP" altLang="en-US" sz="2000">
                <a:latin typeface="Times New Roman" panose="02020603050405020304" pitchFamily="18" charset="0"/>
              </a:rPr>
              <a:t>は、</a:t>
            </a:r>
          </a:p>
          <a:p>
            <a:pPr>
              <a:spcBef>
                <a:spcPct val="0"/>
              </a:spcBef>
              <a:buFontTx/>
              <a:buNone/>
            </a:pPr>
            <a:r>
              <a:rPr lang="ja-JP" altLang="en-US" sz="2000">
                <a:latin typeface="Times New Roman" panose="02020603050405020304" pitchFamily="18" charset="0"/>
              </a:rPr>
              <a:t>両側からアクセス</a:t>
            </a:r>
          </a:p>
          <a:p>
            <a:pPr>
              <a:spcBef>
                <a:spcPct val="0"/>
              </a:spcBef>
              <a:buFontTx/>
              <a:buNone/>
            </a:pPr>
            <a:r>
              <a:rPr lang="ja-JP" altLang="en-US" sz="2000">
                <a:latin typeface="Times New Roman" panose="02020603050405020304" pitchFamily="18" charset="0"/>
              </a:rPr>
              <a:t>可能</a:t>
            </a:r>
          </a:p>
          <a:p>
            <a:pPr>
              <a:spcBef>
                <a:spcPct val="0"/>
              </a:spcBef>
              <a:buFontTx/>
              <a:buNone/>
            </a:pPr>
            <a:endParaRPr lang="ja-JP" altLang="en-US" sz="2000">
              <a:latin typeface="Times New Roman" panose="02020603050405020304" pitchFamily="18" charset="0"/>
            </a:endParaRPr>
          </a:p>
          <a:p>
            <a:pPr>
              <a:spcBef>
                <a:spcPct val="0"/>
              </a:spcBef>
              <a:buFontTx/>
              <a:buNone/>
            </a:pPr>
            <a:r>
              <a:rPr lang="en-US" altLang="ja-JP" sz="2000">
                <a:latin typeface="Times New Roman" panose="02020603050405020304" pitchFamily="18" charset="0"/>
              </a:rPr>
              <a:t>CPU</a:t>
            </a:r>
            <a:r>
              <a:rPr lang="ja-JP" altLang="en-US" sz="2000">
                <a:latin typeface="Times New Roman" panose="02020603050405020304" pitchFamily="18" charset="0"/>
              </a:rPr>
              <a:t>とは関係なく</a:t>
            </a:r>
          </a:p>
          <a:p>
            <a:pPr>
              <a:spcBef>
                <a:spcPct val="0"/>
              </a:spcBef>
              <a:buFontTx/>
              <a:buNone/>
            </a:pPr>
            <a:r>
              <a:rPr lang="ja-JP" altLang="en-US" sz="2000">
                <a:latin typeface="Times New Roman" panose="02020603050405020304" pitchFamily="18" charset="0"/>
              </a:rPr>
              <a:t>バスの</a:t>
            </a:r>
            <a:r>
              <a:rPr lang="en-US" altLang="ja-JP" sz="2000">
                <a:latin typeface="Times New Roman" panose="02020603050405020304" pitchFamily="18" charset="0"/>
              </a:rPr>
              <a:t>Transaction</a:t>
            </a:r>
          </a:p>
          <a:p>
            <a:pPr>
              <a:spcBef>
                <a:spcPct val="0"/>
              </a:spcBef>
              <a:buFontTx/>
              <a:buNone/>
            </a:pPr>
            <a:r>
              <a:rPr lang="ja-JP" altLang="en-US" sz="2000">
                <a:latin typeface="Times New Roman" panose="02020603050405020304" pitchFamily="18" charset="0"/>
              </a:rPr>
              <a:t>をチェックすること</a:t>
            </a:r>
          </a:p>
          <a:p>
            <a:pPr>
              <a:spcBef>
                <a:spcPct val="0"/>
              </a:spcBef>
              <a:buFontTx/>
              <a:buNone/>
            </a:pPr>
            <a:r>
              <a:rPr lang="ja-JP" altLang="en-US" sz="2000">
                <a:latin typeface="Times New Roman" panose="02020603050405020304" pitchFamily="18" charset="0"/>
              </a:rPr>
              <a:t>ができる</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ja-JP" altLang="en-US" sz="3800" smtClean="0"/>
              <a:t>ディレクトリ方式のキャッシュ</a:t>
            </a:r>
            <a:endParaRPr lang="en-US" altLang="ja-JP" sz="3800" smtClean="0"/>
          </a:p>
        </p:txBody>
      </p:sp>
      <p:sp>
        <p:nvSpPr>
          <p:cNvPr id="32771" name="Rectangle 3"/>
          <p:cNvSpPr>
            <a:spLocks noGrp="1" noChangeArrowheads="1"/>
          </p:cNvSpPr>
          <p:nvPr>
            <p:ph type="body" idx="1"/>
          </p:nvPr>
        </p:nvSpPr>
        <p:spPr/>
        <p:txBody>
          <a:bodyPr/>
          <a:lstStyle/>
          <a:p>
            <a:pPr eaLnBrk="1" hangingPunct="1"/>
            <a:r>
              <a:rPr lang="ja-JP" altLang="en-US" smtClean="0"/>
              <a:t>ホームメモリが共有情報をディレクトリで管理</a:t>
            </a:r>
            <a:endParaRPr lang="en-US" altLang="ja-JP" smtClean="0"/>
          </a:p>
          <a:p>
            <a:pPr eaLnBrk="1" hangingPunct="1"/>
            <a:r>
              <a:rPr lang="ja-JP" altLang="en-US" smtClean="0"/>
              <a:t>ノード間のメッセージ交換でキャッシュの一致を制御</a:t>
            </a:r>
            <a:endParaRPr lang="en-US" altLang="ja-JP" smtClean="0"/>
          </a:p>
          <a:p>
            <a:pPr eaLnBrk="1" hangingPunct="1"/>
            <a:r>
              <a:rPr lang="ja-JP" altLang="en-US" smtClean="0"/>
              <a:t>プロトコル自体はスヌープ方式と似ている</a:t>
            </a:r>
            <a:endParaRPr lang="en-US" altLang="ja-JP" smtClean="0"/>
          </a:p>
          <a:p>
            <a:pPr eaLnBrk="1" hangingPunct="1"/>
            <a:r>
              <a:rPr lang="ja-JP" altLang="en-US" smtClean="0"/>
              <a:t>バスがないので常にディレクトリをメッセージでアクセスする</a:t>
            </a:r>
            <a:endParaRPr lang="en-US" altLang="ja-JP"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ja-JP" altLang="en-US" sz="3800" smtClean="0"/>
              <a:t>キャッシュの制御（</a:t>
            </a:r>
            <a:r>
              <a:rPr lang="en-US" altLang="ja-JP" sz="3800" smtClean="0"/>
              <a:t>Node 3</a:t>
            </a:r>
            <a:r>
              <a:rPr lang="ja-JP" altLang="en-US" sz="3800" smtClean="0"/>
              <a:t>読み出し）</a:t>
            </a:r>
          </a:p>
        </p:txBody>
      </p:sp>
      <p:sp>
        <p:nvSpPr>
          <p:cNvPr id="33795" name="Text Box 3"/>
          <p:cNvSpPr txBox="1">
            <a:spLocks noChangeArrowheads="1"/>
          </p:cNvSpPr>
          <p:nvPr/>
        </p:nvSpPr>
        <p:spPr bwMode="auto">
          <a:xfrm>
            <a:off x="1524000" y="4648200"/>
            <a:ext cx="960438"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１</a:t>
            </a:r>
          </a:p>
        </p:txBody>
      </p:sp>
      <p:sp>
        <p:nvSpPr>
          <p:cNvPr id="33796" name="Text Box 4"/>
          <p:cNvSpPr txBox="1">
            <a:spLocks noChangeArrowheads="1"/>
          </p:cNvSpPr>
          <p:nvPr/>
        </p:nvSpPr>
        <p:spPr bwMode="auto">
          <a:xfrm>
            <a:off x="4938713" y="4470400"/>
            <a:ext cx="785812"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a:t>
            </a:r>
            <a:r>
              <a:rPr lang="en-US" altLang="ja-JP" sz="1400" b="1">
                <a:latin typeface="Times New Roman" panose="02020603050405020304" pitchFamily="18" charset="0"/>
              </a:rPr>
              <a:t>2</a:t>
            </a:r>
          </a:p>
        </p:txBody>
      </p:sp>
      <p:sp>
        <p:nvSpPr>
          <p:cNvPr id="33797" name="Text Box 5"/>
          <p:cNvSpPr txBox="1">
            <a:spLocks noChangeArrowheads="1"/>
          </p:cNvSpPr>
          <p:nvPr/>
        </p:nvSpPr>
        <p:spPr bwMode="auto">
          <a:xfrm>
            <a:off x="5724525" y="1989138"/>
            <a:ext cx="1169988"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３</a:t>
            </a:r>
          </a:p>
        </p:txBody>
      </p:sp>
      <p:sp>
        <p:nvSpPr>
          <p:cNvPr id="33798" name="Text Box 6"/>
          <p:cNvSpPr txBox="1">
            <a:spLocks noChangeArrowheads="1"/>
          </p:cNvSpPr>
          <p:nvPr/>
        </p:nvSpPr>
        <p:spPr bwMode="auto">
          <a:xfrm>
            <a:off x="1692275" y="1916113"/>
            <a:ext cx="81915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０</a:t>
            </a:r>
          </a:p>
        </p:txBody>
      </p:sp>
      <p:grpSp>
        <p:nvGrpSpPr>
          <p:cNvPr id="33799" name="Group 7"/>
          <p:cNvGrpSpPr>
            <a:grpSpLocks/>
          </p:cNvGrpSpPr>
          <p:nvPr/>
        </p:nvGrpSpPr>
        <p:grpSpPr bwMode="auto">
          <a:xfrm>
            <a:off x="2590800" y="1676400"/>
            <a:ext cx="457200" cy="1524000"/>
            <a:chOff x="1632" y="1056"/>
            <a:chExt cx="288" cy="960"/>
          </a:xfrm>
        </p:grpSpPr>
        <p:sp>
          <p:nvSpPr>
            <p:cNvPr id="33829" name="Oval 8"/>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30" name="Rectangle 9"/>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31" name="Line 10"/>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3832" name="Rectangle 11"/>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33" name="Line 12"/>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3800" name="Group 13"/>
          <p:cNvGrpSpPr>
            <a:grpSpLocks/>
          </p:cNvGrpSpPr>
          <p:nvPr/>
        </p:nvGrpSpPr>
        <p:grpSpPr bwMode="auto">
          <a:xfrm>
            <a:off x="2362200" y="3962400"/>
            <a:ext cx="457200" cy="1524000"/>
            <a:chOff x="1632" y="1056"/>
            <a:chExt cx="288" cy="960"/>
          </a:xfrm>
        </p:grpSpPr>
        <p:sp>
          <p:nvSpPr>
            <p:cNvPr id="33824" name="Oval 14"/>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25" name="Rectangle 15"/>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26" name="Line 16"/>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3827" name="Rectangle 17"/>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28" name="Line 18"/>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3801" name="Group 19"/>
          <p:cNvGrpSpPr>
            <a:grpSpLocks/>
          </p:cNvGrpSpPr>
          <p:nvPr/>
        </p:nvGrpSpPr>
        <p:grpSpPr bwMode="auto">
          <a:xfrm>
            <a:off x="4572000" y="3886200"/>
            <a:ext cx="457200" cy="1524000"/>
            <a:chOff x="1632" y="1056"/>
            <a:chExt cx="288" cy="960"/>
          </a:xfrm>
        </p:grpSpPr>
        <p:sp>
          <p:nvSpPr>
            <p:cNvPr id="33819" name="Oval 20"/>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20" name="Rectangle 21"/>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21" name="Line 22"/>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3822" name="Rectangle 23"/>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23" name="Line 24"/>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3802" name="Group 25"/>
          <p:cNvGrpSpPr>
            <a:grpSpLocks/>
          </p:cNvGrpSpPr>
          <p:nvPr/>
        </p:nvGrpSpPr>
        <p:grpSpPr bwMode="auto">
          <a:xfrm>
            <a:off x="5181600" y="1752600"/>
            <a:ext cx="457200" cy="1524000"/>
            <a:chOff x="1632" y="1056"/>
            <a:chExt cx="288" cy="960"/>
          </a:xfrm>
        </p:grpSpPr>
        <p:sp>
          <p:nvSpPr>
            <p:cNvPr id="33814" name="Oval 26"/>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15" name="Rectangle 27"/>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16" name="Line 28"/>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3817" name="Rectangle 29"/>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18" name="Line 30"/>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33803" name="Rectangle 31"/>
          <p:cNvSpPr>
            <a:spLocks noChangeArrowheads="1"/>
          </p:cNvSpPr>
          <p:nvPr/>
        </p:nvSpPr>
        <p:spPr bwMode="auto">
          <a:xfrm>
            <a:off x="3200400" y="2819400"/>
            <a:ext cx="990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200">
              <a:latin typeface="Times New Roman" panose="02020603050405020304" pitchFamily="18" charset="0"/>
            </a:endParaRPr>
          </a:p>
        </p:txBody>
      </p:sp>
      <p:sp>
        <p:nvSpPr>
          <p:cNvPr id="33804" name="Line 32"/>
          <p:cNvSpPr>
            <a:spLocks noChangeShapeType="1"/>
          </p:cNvSpPr>
          <p:nvPr/>
        </p:nvSpPr>
        <p:spPr bwMode="auto">
          <a:xfrm>
            <a:off x="36576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3805" name="Line 33"/>
          <p:cNvSpPr>
            <a:spLocks noChangeShapeType="1"/>
          </p:cNvSpPr>
          <p:nvPr/>
        </p:nvSpPr>
        <p:spPr bwMode="auto">
          <a:xfrm>
            <a:off x="38862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3806" name="Line 34"/>
          <p:cNvSpPr>
            <a:spLocks noChangeShapeType="1"/>
          </p:cNvSpPr>
          <p:nvPr/>
        </p:nvSpPr>
        <p:spPr bwMode="auto">
          <a:xfrm>
            <a:off x="34290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3807" name="Rectangle 35"/>
          <p:cNvSpPr>
            <a:spLocks noChangeArrowheads="1"/>
          </p:cNvSpPr>
          <p:nvPr/>
        </p:nvSpPr>
        <p:spPr bwMode="auto">
          <a:xfrm>
            <a:off x="4191000" y="2819400"/>
            <a:ext cx="228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3808" name="Text Box 36"/>
          <p:cNvSpPr txBox="1">
            <a:spLocks noChangeArrowheads="1"/>
          </p:cNvSpPr>
          <p:nvPr/>
        </p:nvSpPr>
        <p:spPr bwMode="auto">
          <a:xfrm>
            <a:off x="3200400" y="2819400"/>
            <a:ext cx="293688"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U</a:t>
            </a:r>
          </a:p>
        </p:txBody>
      </p:sp>
      <p:grpSp>
        <p:nvGrpSpPr>
          <p:cNvPr id="45093" name="Group 37"/>
          <p:cNvGrpSpPr>
            <a:grpSpLocks/>
          </p:cNvGrpSpPr>
          <p:nvPr/>
        </p:nvGrpSpPr>
        <p:grpSpPr bwMode="auto">
          <a:xfrm>
            <a:off x="3124200" y="1954213"/>
            <a:ext cx="1828800" cy="712787"/>
            <a:chOff x="1968" y="1231"/>
            <a:chExt cx="1152" cy="449"/>
          </a:xfrm>
        </p:grpSpPr>
        <p:sp>
          <p:nvSpPr>
            <p:cNvPr id="33812" name="Line 38"/>
            <p:cNvSpPr>
              <a:spLocks noChangeShapeType="1"/>
            </p:cNvSpPr>
            <p:nvPr/>
          </p:nvSpPr>
          <p:spPr bwMode="auto">
            <a:xfrm flipH="1">
              <a:off x="1968" y="1392"/>
              <a:ext cx="1152" cy="2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3813" name="Text Box 39"/>
            <p:cNvSpPr txBox="1">
              <a:spLocks noChangeArrowheads="1"/>
            </p:cNvSpPr>
            <p:nvPr/>
          </p:nvSpPr>
          <p:spPr bwMode="auto">
            <a:xfrm>
              <a:off x="2150" y="1231"/>
              <a:ext cx="314" cy="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b="1">
                  <a:latin typeface="Times New Roman" panose="02020603050405020304" pitchFamily="18" charset="0"/>
                </a:rPr>
                <a:t>ｒｅｑ</a:t>
              </a:r>
            </a:p>
          </p:txBody>
        </p:sp>
      </p:grpSp>
      <p:sp>
        <p:nvSpPr>
          <p:cNvPr id="33810" name="Text Box 40"/>
          <p:cNvSpPr txBox="1">
            <a:spLocks noChangeArrowheads="1"/>
          </p:cNvSpPr>
          <p:nvPr/>
        </p:nvSpPr>
        <p:spPr bwMode="auto">
          <a:xfrm>
            <a:off x="3108325" y="3451225"/>
            <a:ext cx="1608138" cy="915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latin typeface="Times New Roman" panose="02020603050405020304" pitchFamily="18" charset="0"/>
              </a:rPr>
              <a:t>Ｕ：Ｕｎｃａｃｈｅｄ</a:t>
            </a:r>
          </a:p>
          <a:p>
            <a:pPr eaLnBrk="1" hangingPunct="1">
              <a:spcBef>
                <a:spcPct val="0"/>
              </a:spcBef>
              <a:buFontTx/>
              <a:buNone/>
            </a:pPr>
            <a:r>
              <a:rPr lang="ja-JP" altLang="en-US" sz="1800" b="1">
                <a:latin typeface="Times New Roman" panose="02020603050405020304" pitchFamily="18" charset="0"/>
              </a:rPr>
              <a:t>Ｓ：Ｓｈａｒｅｄ</a:t>
            </a:r>
          </a:p>
          <a:p>
            <a:pPr eaLnBrk="1" hangingPunct="1">
              <a:spcBef>
                <a:spcPct val="0"/>
              </a:spcBef>
              <a:buFontTx/>
              <a:buNone/>
            </a:pPr>
            <a:r>
              <a:rPr lang="ja-JP" altLang="en-US" sz="1800" b="1">
                <a:latin typeface="Times New Roman" panose="02020603050405020304" pitchFamily="18" charset="0"/>
              </a:rPr>
              <a:t>Ｄ：Ｄｉｒｔｙ</a:t>
            </a:r>
          </a:p>
        </p:txBody>
      </p:sp>
      <p:sp>
        <p:nvSpPr>
          <p:cNvPr id="33811" name="Text Box 41"/>
          <p:cNvSpPr txBox="1">
            <a:spLocks noChangeArrowheads="1"/>
          </p:cNvSpPr>
          <p:nvPr/>
        </p:nvSpPr>
        <p:spPr bwMode="auto">
          <a:xfrm>
            <a:off x="5851525" y="2460625"/>
            <a:ext cx="1566863" cy="915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latin typeface="Times New Roman" panose="02020603050405020304" pitchFamily="18" charset="0"/>
              </a:rPr>
              <a:t>Ｉ：Ｉｎｖａｌｉｄａｔｅｄ</a:t>
            </a:r>
          </a:p>
          <a:p>
            <a:pPr eaLnBrk="1" hangingPunct="1">
              <a:spcBef>
                <a:spcPct val="0"/>
              </a:spcBef>
              <a:buFontTx/>
              <a:buNone/>
            </a:pPr>
            <a:r>
              <a:rPr lang="ja-JP" altLang="en-US" sz="1800" b="1">
                <a:latin typeface="Times New Roman" panose="02020603050405020304" pitchFamily="18" charset="0"/>
              </a:rPr>
              <a:t>Ｓ：Ｓｈａｒｅｄ</a:t>
            </a:r>
          </a:p>
          <a:p>
            <a:pPr eaLnBrk="1" hangingPunct="1">
              <a:spcBef>
                <a:spcPct val="0"/>
              </a:spcBef>
              <a:buFontTx/>
              <a:buNone/>
            </a:pPr>
            <a:r>
              <a:rPr lang="ja-JP" altLang="en-US" sz="1800" b="1">
                <a:latin typeface="Times New Roman" panose="02020603050405020304" pitchFamily="18" charset="0"/>
              </a:rPr>
              <a:t>Ｄ：Ｄｉｒｔｙ</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50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ja-JP" altLang="en-US" sz="3800" smtClean="0"/>
              <a:t>キャッシュの制御（</a:t>
            </a:r>
            <a:r>
              <a:rPr lang="en-US" altLang="ja-JP" sz="3800" smtClean="0"/>
              <a:t>Node 3</a:t>
            </a:r>
            <a:r>
              <a:rPr lang="ja-JP" altLang="en-US" sz="3800" smtClean="0"/>
              <a:t>読み出し） </a:t>
            </a:r>
          </a:p>
        </p:txBody>
      </p:sp>
      <p:sp>
        <p:nvSpPr>
          <p:cNvPr id="34819" name="Text Box 3"/>
          <p:cNvSpPr txBox="1">
            <a:spLocks noChangeArrowheads="1"/>
          </p:cNvSpPr>
          <p:nvPr/>
        </p:nvSpPr>
        <p:spPr bwMode="auto">
          <a:xfrm>
            <a:off x="1524000" y="4648200"/>
            <a:ext cx="88741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１</a:t>
            </a:r>
          </a:p>
        </p:txBody>
      </p:sp>
      <p:sp>
        <p:nvSpPr>
          <p:cNvPr id="34820" name="Text Box 4"/>
          <p:cNvSpPr txBox="1">
            <a:spLocks noChangeArrowheads="1"/>
          </p:cNvSpPr>
          <p:nvPr/>
        </p:nvSpPr>
        <p:spPr bwMode="auto">
          <a:xfrm>
            <a:off x="4876800" y="4470400"/>
            <a:ext cx="91916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a:t>
            </a:r>
            <a:r>
              <a:rPr lang="en-US" altLang="ja-JP" sz="1400" b="1">
                <a:latin typeface="Times New Roman" panose="02020603050405020304" pitchFamily="18" charset="0"/>
              </a:rPr>
              <a:t>2</a:t>
            </a:r>
          </a:p>
        </p:txBody>
      </p:sp>
      <p:sp>
        <p:nvSpPr>
          <p:cNvPr id="34821" name="Text Box 5"/>
          <p:cNvSpPr txBox="1">
            <a:spLocks noChangeArrowheads="1"/>
          </p:cNvSpPr>
          <p:nvPr/>
        </p:nvSpPr>
        <p:spPr bwMode="auto">
          <a:xfrm>
            <a:off x="5562600" y="2286000"/>
            <a:ext cx="762000"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a:latin typeface="Times New Roman" panose="02020603050405020304" pitchFamily="18" charset="0"/>
              </a:rPr>
              <a:t>Node</a:t>
            </a:r>
            <a:r>
              <a:rPr lang="ja-JP" altLang="en-US" sz="1200" b="1">
                <a:latin typeface="Times New Roman" panose="02020603050405020304" pitchFamily="18" charset="0"/>
              </a:rPr>
              <a:t>　３</a:t>
            </a:r>
          </a:p>
        </p:txBody>
      </p:sp>
      <p:sp>
        <p:nvSpPr>
          <p:cNvPr id="34822" name="Text Box 6"/>
          <p:cNvSpPr txBox="1">
            <a:spLocks noChangeArrowheads="1"/>
          </p:cNvSpPr>
          <p:nvPr/>
        </p:nvSpPr>
        <p:spPr bwMode="auto">
          <a:xfrm>
            <a:off x="1905000" y="2184400"/>
            <a:ext cx="81915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０</a:t>
            </a:r>
          </a:p>
        </p:txBody>
      </p:sp>
      <p:grpSp>
        <p:nvGrpSpPr>
          <p:cNvPr id="34823" name="Group 7"/>
          <p:cNvGrpSpPr>
            <a:grpSpLocks/>
          </p:cNvGrpSpPr>
          <p:nvPr/>
        </p:nvGrpSpPr>
        <p:grpSpPr bwMode="auto">
          <a:xfrm>
            <a:off x="2590800" y="1676400"/>
            <a:ext cx="457200" cy="1524000"/>
            <a:chOff x="1632" y="1056"/>
            <a:chExt cx="288" cy="960"/>
          </a:xfrm>
        </p:grpSpPr>
        <p:sp>
          <p:nvSpPr>
            <p:cNvPr id="34853" name="Oval 8"/>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54" name="Rectangle 9"/>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55" name="Line 10"/>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56" name="Rectangle 11"/>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57" name="Line 12"/>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4824" name="Group 13"/>
          <p:cNvGrpSpPr>
            <a:grpSpLocks/>
          </p:cNvGrpSpPr>
          <p:nvPr/>
        </p:nvGrpSpPr>
        <p:grpSpPr bwMode="auto">
          <a:xfrm>
            <a:off x="2362200" y="3962400"/>
            <a:ext cx="457200" cy="1524000"/>
            <a:chOff x="1632" y="1056"/>
            <a:chExt cx="288" cy="960"/>
          </a:xfrm>
        </p:grpSpPr>
        <p:sp>
          <p:nvSpPr>
            <p:cNvPr id="34848" name="Oval 14"/>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49" name="Rectangle 15"/>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50" name="Line 16"/>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51" name="Rectangle 17"/>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52" name="Line 18"/>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4825" name="Group 19"/>
          <p:cNvGrpSpPr>
            <a:grpSpLocks/>
          </p:cNvGrpSpPr>
          <p:nvPr/>
        </p:nvGrpSpPr>
        <p:grpSpPr bwMode="auto">
          <a:xfrm>
            <a:off x="4572000" y="3886200"/>
            <a:ext cx="457200" cy="1524000"/>
            <a:chOff x="1632" y="1056"/>
            <a:chExt cx="288" cy="960"/>
          </a:xfrm>
        </p:grpSpPr>
        <p:sp>
          <p:nvSpPr>
            <p:cNvPr id="34843" name="Oval 20"/>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44" name="Rectangle 21"/>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45" name="Line 22"/>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46" name="Rectangle 23"/>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47" name="Line 24"/>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4826" name="Group 25"/>
          <p:cNvGrpSpPr>
            <a:grpSpLocks/>
          </p:cNvGrpSpPr>
          <p:nvPr/>
        </p:nvGrpSpPr>
        <p:grpSpPr bwMode="auto">
          <a:xfrm>
            <a:off x="5181600" y="1752600"/>
            <a:ext cx="457200" cy="1524000"/>
            <a:chOff x="1632" y="1056"/>
            <a:chExt cx="288" cy="960"/>
          </a:xfrm>
        </p:grpSpPr>
        <p:sp>
          <p:nvSpPr>
            <p:cNvPr id="34838" name="Oval 26"/>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39" name="Rectangle 27"/>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40" name="Line 28"/>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41" name="Rectangle 29"/>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42" name="Line 30"/>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34827" name="Rectangle 31"/>
          <p:cNvSpPr>
            <a:spLocks noChangeArrowheads="1"/>
          </p:cNvSpPr>
          <p:nvPr/>
        </p:nvSpPr>
        <p:spPr bwMode="auto">
          <a:xfrm>
            <a:off x="3200400" y="2819400"/>
            <a:ext cx="990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200">
              <a:latin typeface="Times New Roman" panose="02020603050405020304" pitchFamily="18" charset="0"/>
            </a:endParaRPr>
          </a:p>
        </p:txBody>
      </p:sp>
      <p:sp>
        <p:nvSpPr>
          <p:cNvPr id="34828" name="Line 32"/>
          <p:cNvSpPr>
            <a:spLocks noChangeShapeType="1"/>
          </p:cNvSpPr>
          <p:nvPr/>
        </p:nvSpPr>
        <p:spPr bwMode="auto">
          <a:xfrm>
            <a:off x="36576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29" name="Line 33"/>
          <p:cNvSpPr>
            <a:spLocks noChangeShapeType="1"/>
          </p:cNvSpPr>
          <p:nvPr/>
        </p:nvSpPr>
        <p:spPr bwMode="auto">
          <a:xfrm>
            <a:off x="38862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30" name="Line 34"/>
          <p:cNvSpPr>
            <a:spLocks noChangeShapeType="1"/>
          </p:cNvSpPr>
          <p:nvPr/>
        </p:nvSpPr>
        <p:spPr bwMode="auto">
          <a:xfrm>
            <a:off x="34290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31" name="Rectangle 35"/>
          <p:cNvSpPr>
            <a:spLocks noChangeArrowheads="1"/>
          </p:cNvSpPr>
          <p:nvPr/>
        </p:nvSpPr>
        <p:spPr bwMode="auto">
          <a:xfrm>
            <a:off x="4191000" y="2819400"/>
            <a:ext cx="228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4832" name="Text Box 36"/>
          <p:cNvSpPr txBox="1">
            <a:spLocks noChangeArrowheads="1"/>
          </p:cNvSpPr>
          <p:nvPr/>
        </p:nvSpPr>
        <p:spPr bwMode="auto">
          <a:xfrm>
            <a:off x="3200400" y="2819400"/>
            <a:ext cx="293688"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b="1">
                <a:latin typeface="Times New Roman" panose="02020603050405020304" pitchFamily="18" charset="0"/>
              </a:rPr>
              <a:t>Ｓ</a:t>
            </a:r>
          </a:p>
        </p:txBody>
      </p:sp>
      <p:sp>
        <p:nvSpPr>
          <p:cNvPr id="46117" name="Text Box 37"/>
          <p:cNvSpPr txBox="1">
            <a:spLocks noChangeArrowheads="1"/>
          </p:cNvSpPr>
          <p:nvPr/>
        </p:nvSpPr>
        <p:spPr bwMode="auto">
          <a:xfrm>
            <a:off x="4175125" y="2819400"/>
            <a:ext cx="306388"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b="1">
                <a:latin typeface="Times New Roman" panose="02020603050405020304" pitchFamily="18" charset="0"/>
              </a:rPr>
              <a:t>１</a:t>
            </a:r>
          </a:p>
        </p:txBody>
      </p:sp>
      <p:sp>
        <p:nvSpPr>
          <p:cNvPr id="46118" name="Text Box 38"/>
          <p:cNvSpPr txBox="1">
            <a:spLocks noChangeArrowheads="1"/>
          </p:cNvSpPr>
          <p:nvPr/>
        </p:nvSpPr>
        <p:spPr bwMode="auto">
          <a:xfrm>
            <a:off x="5622925" y="2438400"/>
            <a:ext cx="31591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b="1">
                <a:latin typeface="Times New Roman" panose="02020603050405020304" pitchFamily="18" charset="0"/>
              </a:rPr>
              <a:t>Ｓ</a:t>
            </a:r>
          </a:p>
        </p:txBody>
      </p:sp>
      <p:grpSp>
        <p:nvGrpSpPr>
          <p:cNvPr id="46119" name="Group 39"/>
          <p:cNvGrpSpPr>
            <a:grpSpLocks/>
          </p:cNvGrpSpPr>
          <p:nvPr/>
        </p:nvGrpSpPr>
        <p:grpSpPr bwMode="auto">
          <a:xfrm>
            <a:off x="3124200" y="2220913"/>
            <a:ext cx="2057400" cy="522287"/>
            <a:chOff x="1968" y="1399"/>
            <a:chExt cx="1296" cy="329"/>
          </a:xfrm>
        </p:grpSpPr>
        <p:sp>
          <p:nvSpPr>
            <p:cNvPr id="34836" name="Line 40"/>
            <p:cNvSpPr>
              <a:spLocks noChangeShapeType="1"/>
            </p:cNvSpPr>
            <p:nvPr/>
          </p:nvSpPr>
          <p:spPr bwMode="auto">
            <a:xfrm flipV="1">
              <a:off x="1968" y="1584"/>
              <a:ext cx="1296" cy="14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837" name="Text Box 41"/>
            <p:cNvSpPr txBox="1">
              <a:spLocks noChangeArrowheads="1"/>
            </p:cNvSpPr>
            <p:nvPr/>
          </p:nvSpPr>
          <p:spPr bwMode="auto">
            <a:xfrm>
              <a:off x="2054" y="1399"/>
              <a:ext cx="663" cy="3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Cache</a:t>
              </a:r>
              <a:r>
                <a:rPr lang="ja-JP" altLang="en-US" sz="1400" b="1">
                  <a:latin typeface="Times New Roman" panose="02020603050405020304" pitchFamily="18" charset="0"/>
                </a:rPr>
                <a:t>　</a:t>
              </a:r>
              <a:r>
                <a:rPr lang="en-US" altLang="ja-JP" sz="1400" b="1">
                  <a:latin typeface="Times New Roman" panose="02020603050405020304" pitchFamily="18" charset="0"/>
                </a:rPr>
                <a:t>line</a:t>
              </a:r>
            </a:p>
            <a:p>
              <a:pPr eaLnBrk="1" hangingPunct="1">
                <a:spcBef>
                  <a:spcPct val="0"/>
                </a:spcBef>
                <a:buFontTx/>
                <a:buNone/>
              </a:pPr>
              <a:endParaRPr lang="en-US" altLang="ja-JP" sz="1400" b="1">
                <a:latin typeface="Times New Roman" panose="02020603050405020304"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61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611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461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17" grpId="0" autoUpdateAnimBg="0"/>
      <p:bldP spid="4611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ja-JP" altLang="en-US" sz="3800" smtClean="0"/>
              <a:t>キャッシュの制御（</a:t>
            </a:r>
            <a:r>
              <a:rPr lang="en-US" altLang="ja-JP" sz="3800" smtClean="0"/>
              <a:t>Node 1</a:t>
            </a:r>
            <a:r>
              <a:rPr lang="ja-JP" altLang="en-US" sz="3800" smtClean="0"/>
              <a:t>読み出し）</a:t>
            </a:r>
          </a:p>
        </p:txBody>
      </p:sp>
      <p:sp>
        <p:nvSpPr>
          <p:cNvPr id="35843" name="Text Box 3"/>
          <p:cNvSpPr txBox="1">
            <a:spLocks noChangeArrowheads="1"/>
          </p:cNvSpPr>
          <p:nvPr/>
        </p:nvSpPr>
        <p:spPr bwMode="auto">
          <a:xfrm>
            <a:off x="1524000" y="4648200"/>
            <a:ext cx="110331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１</a:t>
            </a:r>
          </a:p>
        </p:txBody>
      </p:sp>
      <p:sp>
        <p:nvSpPr>
          <p:cNvPr id="35844" name="Text Box 4"/>
          <p:cNvSpPr txBox="1">
            <a:spLocks noChangeArrowheads="1"/>
          </p:cNvSpPr>
          <p:nvPr/>
        </p:nvSpPr>
        <p:spPr bwMode="auto">
          <a:xfrm>
            <a:off x="4876800" y="4470400"/>
            <a:ext cx="78581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a:t>
            </a:r>
            <a:r>
              <a:rPr lang="en-US" altLang="ja-JP" sz="1400" b="1">
                <a:latin typeface="Times New Roman" panose="02020603050405020304" pitchFamily="18" charset="0"/>
              </a:rPr>
              <a:t>2</a:t>
            </a:r>
          </a:p>
        </p:txBody>
      </p:sp>
      <p:sp>
        <p:nvSpPr>
          <p:cNvPr id="35845" name="Text Box 5"/>
          <p:cNvSpPr txBox="1">
            <a:spLocks noChangeArrowheads="1"/>
          </p:cNvSpPr>
          <p:nvPr/>
        </p:nvSpPr>
        <p:spPr bwMode="auto">
          <a:xfrm>
            <a:off x="5562600" y="2286000"/>
            <a:ext cx="1025525"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３</a:t>
            </a:r>
          </a:p>
        </p:txBody>
      </p:sp>
      <p:sp>
        <p:nvSpPr>
          <p:cNvPr id="35846" name="Text Box 6"/>
          <p:cNvSpPr txBox="1">
            <a:spLocks noChangeArrowheads="1"/>
          </p:cNvSpPr>
          <p:nvPr/>
        </p:nvSpPr>
        <p:spPr bwMode="auto">
          <a:xfrm>
            <a:off x="1905000" y="2184400"/>
            <a:ext cx="81915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０</a:t>
            </a:r>
          </a:p>
        </p:txBody>
      </p:sp>
      <p:grpSp>
        <p:nvGrpSpPr>
          <p:cNvPr id="35847" name="Group 7"/>
          <p:cNvGrpSpPr>
            <a:grpSpLocks/>
          </p:cNvGrpSpPr>
          <p:nvPr/>
        </p:nvGrpSpPr>
        <p:grpSpPr bwMode="auto">
          <a:xfrm>
            <a:off x="2590800" y="1676400"/>
            <a:ext cx="457200" cy="1524000"/>
            <a:chOff x="1632" y="1056"/>
            <a:chExt cx="288" cy="960"/>
          </a:xfrm>
        </p:grpSpPr>
        <p:sp>
          <p:nvSpPr>
            <p:cNvPr id="35883" name="Oval 8"/>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84" name="Rectangle 9"/>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85" name="Line 10"/>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5886" name="Rectangle 11"/>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87" name="Line 12"/>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5848" name="Group 13"/>
          <p:cNvGrpSpPr>
            <a:grpSpLocks/>
          </p:cNvGrpSpPr>
          <p:nvPr/>
        </p:nvGrpSpPr>
        <p:grpSpPr bwMode="auto">
          <a:xfrm>
            <a:off x="2362200" y="3962400"/>
            <a:ext cx="457200" cy="1524000"/>
            <a:chOff x="1632" y="1056"/>
            <a:chExt cx="288" cy="960"/>
          </a:xfrm>
        </p:grpSpPr>
        <p:sp>
          <p:nvSpPr>
            <p:cNvPr id="35878" name="Oval 14"/>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79" name="Rectangle 15"/>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80" name="Line 16"/>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5881" name="Rectangle 17"/>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82" name="Line 18"/>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5849" name="Group 19"/>
          <p:cNvGrpSpPr>
            <a:grpSpLocks/>
          </p:cNvGrpSpPr>
          <p:nvPr/>
        </p:nvGrpSpPr>
        <p:grpSpPr bwMode="auto">
          <a:xfrm>
            <a:off x="4572000" y="3886200"/>
            <a:ext cx="457200" cy="1524000"/>
            <a:chOff x="1632" y="1056"/>
            <a:chExt cx="288" cy="960"/>
          </a:xfrm>
        </p:grpSpPr>
        <p:sp>
          <p:nvSpPr>
            <p:cNvPr id="35873" name="Oval 20"/>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74" name="Rectangle 21"/>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75" name="Line 22"/>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5876" name="Rectangle 23"/>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77" name="Line 24"/>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5850" name="Group 25"/>
          <p:cNvGrpSpPr>
            <a:grpSpLocks/>
          </p:cNvGrpSpPr>
          <p:nvPr/>
        </p:nvGrpSpPr>
        <p:grpSpPr bwMode="auto">
          <a:xfrm>
            <a:off x="5181600" y="1752600"/>
            <a:ext cx="457200" cy="1524000"/>
            <a:chOff x="1632" y="1056"/>
            <a:chExt cx="288" cy="960"/>
          </a:xfrm>
        </p:grpSpPr>
        <p:sp>
          <p:nvSpPr>
            <p:cNvPr id="35868" name="Oval 26"/>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69" name="Rectangle 27"/>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70" name="Line 28"/>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5871" name="Rectangle 29"/>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72" name="Line 30"/>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35851" name="Rectangle 31"/>
          <p:cNvSpPr>
            <a:spLocks noChangeArrowheads="1"/>
          </p:cNvSpPr>
          <p:nvPr/>
        </p:nvSpPr>
        <p:spPr bwMode="auto">
          <a:xfrm>
            <a:off x="3200400" y="2819400"/>
            <a:ext cx="990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200">
              <a:latin typeface="Times New Roman" panose="02020603050405020304" pitchFamily="18" charset="0"/>
            </a:endParaRPr>
          </a:p>
        </p:txBody>
      </p:sp>
      <p:sp>
        <p:nvSpPr>
          <p:cNvPr id="35852" name="Line 32"/>
          <p:cNvSpPr>
            <a:spLocks noChangeShapeType="1"/>
          </p:cNvSpPr>
          <p:nvPr/>
        </p:nvSpPr>
        <p:spPr bwMode="auto">
          <a:xfrm>
            <a:off x="36576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5853" name="Line 33"/>
          <p:cNvSpPr>
            <a:spLocks noChangeShapeType="1"/>
          </p:cNvSpPr>
          <p:nvPr/>
        </p:nvSpPr>
        <p:spPr bwMode="auto">
          <a:xfrm>
            <a:off x="38862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5854" name="Line 34"/>
          <p:cNvSpPr>
            <a:spLocks noChangeShapeType="1"/>
          </p:cNvSpPr>
          <p:nvPr/>
        </p:nvSpPr>
        <p:spPr bwMode="auto">
          <a:xfrm>
            <a:off x="34290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5855" name="Rectangle 35"/>
          <p:cNvSpPr>
            <a:spLocks noChangeArrowheads="1"/>
          </p:cNvSpPr>
          <p:nvPr/>
        </p:nvSpPr>
        <p:spPr bwMode="auto">
          <a:xfrm>
            <a:off x="4191000" y="2819400"/>
            <a:ext cx="228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5856" name="Text Box 36"/>
          <p:cNvSpPr txBox="1">
            <a:spLocks noChangeArrowheads="1"/>
          </p:cNvSpPr>
          <p:nvPr/>
        </p:nvSpPr>
        <p:spPr bwMode="auto">
          <a:xfrm>
            <a:off x="3132138" y="2819400"/>
            <a:ext cx="293687"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b="1">
                <a:latin typeface="Times New Roman" panose="02020603050405020304" pitchFamily="18" charset="0"/>
              </a:rPr>
              <a:t>Ｓ</a:t>
            </a:r>
          </a:p>
        </p:txBody>
      </p:sp>
      <p:sp>
        <p:nvSpPr>
          <p:cNvPr id="35857" name="Text Box 37"/>
          <p:cNvSpPr txBox="1">
            <a:spLocks noChangeArrowheads="1"/>
          </p:cNvSpPr>
          <p:nvPr/>
        </p:nvSpPr>
        <p:spPr bwMode="auto">
          <a:xfrm>
            <a:off x="4175125" y="2819400"/>
            <a:ext cx="306388"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b="1">
                <a:latin typeface="Times New Roman" panose="02020603050405020304" pitchFamily="18" charset="0"/>
              </a:rPr>
              <a:t>１</a:t>
            </a:r>
          </a:p>
        </p:txBody>
      </p:sp>
      <p:sp>
        <p:nvSpPr>
          <p:cNvPr id="35858" name="Text Box 38"/>
          <p:cNvSpPr txBox="1">
            <a:spLocks noChangeArrowheads="1"/>
          </p:cNvSpPr>
          <p:nvPr/>
        </p:nvSpPr>
        <p:spPr bwMode="auto">
          <a:xfrm>
            <a:off x="5651500" y="2492375"/>
            <a:ext cx="354013"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latin typeface="Times New Roman" panose="02020603050405020304" pitchFamily="18" charset="0"/>
              </a:rPr>
              <a:t>Ｓ</a:t>
            </a:r>
          </a:p>
        </p:txBody>
      </p:sp>
      <p:grpSp>
        <p:nvGrpSpPr>
          <p:cNvPr id="47143" name="Group 39"/>
          <p:cNvGrpSpPr>
            <a:grpSpLocks/>
          </p:cNvGrpSpPr>
          <p:nvPr/>
        </p:nvGrpSpPr>
        <p:grpSpPr bwMode="auto">
          <a:xfrm>
            <a:off x="2041525" y="3276600"/>
            <a:ext cx="701675" cy="609600"/>
            <a:chOff x="1286" y="2064"/>
            <a:chExt cx="442" cy="384"/>
          </a:xfrm>
        </p:grpSpPr>
        <p:sp>
          <p:nvSpPr>
            <p:cNvPr id="35866" name="Line 40"/>
            <p:cNvSpPr>
              <a:spLocks noChangeShapeType="1"/>
            </p:cNvSpPr>
            <p:nvPr/>
          </p:nvSpPr>
          <p:spPr bwMode="auto">
            <a:xfrm flipV="1">
              <a:off x="1584" y="2064"/>
              <a:ext cx="144" cy="38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5867" name="Text Box 41"/>
            <p:cNvSpPr txBox="1">
              <a:spLocks noChangeArrowheads="1"/>
            </p:cNvSpPr>
            <p:nvPr/>
          </p:nvSpPr>
          <p:spPr bwMode="auto">
            <a:xfrm>
              <a:off x="1286" y="2151"/>
              <a:ext cx="301" cy="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600" b="1">
                  <a:latin typeface="Times New Roman" panose="02020603050405020304" pitchFamily="18" charset="0"/>
                </a:rPr>
                <a:t>req</a:t>
              </a:r>
            </a:p>
          </p:txBody>
        </p:sp>
      </p:grpSp>
      <p:grpSp>
        <p:nvGrpSpPr>
          <p:cNvPr id="47146" name="Group 42"/>
          <p:cNvGrpSpPr>
            <a:grpSpLocks/>
          </p:cNvGrpSpPr>
          <p:nvPr/>
        </p:nvGrpSpPr>
        <p:grpSpPr bwMode="auto">
          <a:xfrm>
            <a:off x="2843213" y="2792413"/>
            <a:ext cx="1112837" cy="1627187"/>
            <a:chOff x="1824" y="1759"/>
            <a:chExt cx="701" cy="1025"/>
          </a:xfrm>
        </p:grpSpPr>
        <p:grpSp>
          <p:nvGrpSpPr>
            <p:cNvPr id="35862" name="Group 43"/>
            <p:cNvGrpSpPr>
              <a:grpSpLocks/>
            </p:cNvGrpSpPr>
            <p:nvPr/>
          </p:nvGrpSpPr>
          <p:grpSpPr bwMode="auto">
            <a:xfrm>
              <a:off x="1824" y="2160"/>
              <a:ext cx="701" cy="624"/>
              <a:chOff x="1824" y="2160"/>
              <a:chExt cx="701" cy="624"/>
            </a:xfrm>
          </p:grpSpPr>
          <p:sp>
            <p:nvSpPr>
              <p:cNvPr id="35864" name="Line 44"/>
              <p:cNvSpPr>
                <a:spLocks noChangeShapeType="1"/>
              </p:cNvSpPr>
              <p:nvPr/>
            </p:nvSpPr>
            <p:spPr bwMode="auto">
              <a:xfrm flipH="1">
                <a:off x="1824" y="2160"/>
                <a:ext cx="96" cy="62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5865" name="Text Box 45"/>
              <p:cNvSpPr txBox="1">
                <a:spLocks noChangeArrowheads="1"/>
              </p:cNvSpPr>
              <p:nvPr/>
            </p:nvSpPr>
            <p:spPr bwMode="auto">
              <a:xfrm>
                <a:off x="1862" y="2407"/>
                <a:ext cx="663"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Cache</a:t>
                </a:r>
                <a:r>
                  <a:rPr lang="ja-JP" altLang="en-US" sz="1400" b="1">
                    <a:latin typeface="Times New Roman" panose="02020603050405020304" pitchFamily="18" charset="0"/>
                  </a:rPr>
                  <a:t>　</a:t>
                </a:r>
                <a:r>
                  <a:rPr lang="en-US" altLang="ja-JP" sz="1400" b="1">
                    <a:latin typeface="Times New Roman" panose="02020603050405020304" pitchFamily="18" charset="0"/>
                  </a:rPr>
                  <a:t>line</a:t>
                </a:r>
              </a:p>
            </p:txBody>
          </p:sp>
        </p:grpSp>
        <p:sp>
          <p:nvSpPr>
            <p:cNvPr id="35863" name="Text Box 46"/>
            <p:cNvSpPr txBox="1">
              <a:spLocks noChangeArrowheads="1"/>
            </p:cNvSpPr>
            <p:nvPr/>
          </p:nvSpPr>
          <p:spPr bwMode="auto">
            <a:xfrm>
              <a:off x="2304" y="1759"/>
              <a:ext cx="193"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400" b="1">
                  <a:latin typeface="Times New Roman" panose="02020603050405020304" pitchFamily="18" charset="0"/>
                </a:rPr>
                <a:t>１</a:t>
              </a:r>
            </a:p>
          </p:txBody>
        </p:sp>
      </p:grpSp>
      <p:sp>
        <p:nvSpPr>
          <p:cNvPr id="47151" name="Text Box 47"/>
          <p:cNvSpPr txBox="1">
            <a:spLocks noChangeArrowheads="1"/>
          </p:cNvSpPr>
          <p:nvPr/>
        </p:nvSpPr>
        <p:spPr bwMode="auto">
          <a:xfrm>
            <a:off x="2771775" y="4572000"/>
            <a:ext cx="354013"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latin typeface="Times New Roman" panose="02020603050405020304" pitchFamily="18" charset="0"/>
              </a:rPr>
              <a:t>Ｓ</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4714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714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71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5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323850" y="228600"/>
            <a:ext cx="8667750" cy="1143000"/>
          </a:xfrm>
        </p:spPr>
        <p:txBody>
          <a:bodyPr/>
          <a:lstStyle/>
          <a:p>
            <a:pPr eaLnBrk="1" hangingPunct="1"/>
            <a:r>
              <a:rPr lang="ja-JP" altLang="en-US" smtClean="0"/>
              <a:t>キャッシュの制御（</a:t>
            </a:r>
            <a:r>
              <a:rPr lang="en-US" altLang="ja-JP" smtClean="0"/>
              <a:t>Node 3</a:t>
            </a:r>
            <a:r>
              <a:rPr lang="ja-JP" altLang="en-US" smtClean="0"/>
              <a:t>書込み） </a:t>
            </a:r>
          </a:p>
        </p:txBody>
      </p:sp>
      <p:sp>
        <p:nvSpPr>
          <p:cNvPr id="36867" name="Text Box 3"/>
          <p:cNvSpPr txBox="1">
            <a:spLocks noChangeArrowheads="1"/>
          </p:cNvSpPr>
          <p:nvPr/>
        </p:nvSpPr>
        <p:spPr bwMode="auto">
          <a:xfrm>
            <a:off x="1524000" y="4648200"/>
            <a:ext cx="1031875"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１</a:t>
            </a:r>
          </a:p>
        </p:txBody>
      </p:sp>
      <p:sp>
        <p:nvSpPr>
          <p:cNvPr id="36868" name="Text Box 4"/>
          <p:cNvSpPr txBox="1">
            <a:spLocks noChangeArrowheads="1"/>
          </p:cNvSpPr>
          <p:nvPr/>
        </p:nvSpPr>
        <p:spPr bwMode="auto">
          <a:xfrm>
            <a:off x="5148263" y="4483100"/>
            <a:ext cx="785812"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a:t>
            </a:r>
            <a:r>
              <a:rPr lang="en-US" altLang="ja-JP" sz="1400" b="1">
                <a:latin typeface="Times New Roman" panose="02020603050405020304" pitchFamily="18" charset="0"/>
              </a:rPr>
              <a:t>2</a:t>
            </a:r>
          </a:p>
        </p:txBody>
      </p:sp>
      <p:sp>
        <p:nvSpPr>
          <p:cNvPr id="36869" name="Text Box 5"/>
          <p:cNvSpPr txBox="1">
            <a:spLocks noChangeArrowheads="1"/>
          </p:cNvSpPr>
          <p:nvPr/>
        </p:nvSpPr>
        <p:spPr bwMode="auto">
          <a:xfrm>
            <a:off x="5562600" y="2286000"/>
            <a:ext cx="109696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３</a:t>
            </a:r>
          </a:p>
        </p:txBody>
      </p:sp>
      <p:sp>
        <p:nvSpPr>
          <p:cNvPr id="36870" name="Text Box 6"/>
          <p:cNvSpPr txBox="1">
            <a:spLocks noChangeArrowheads="1"/>
          </p:cNvSpPr>
          <p:nvPr/>
        </p:nvSpPr>
        <p:spPr bwMode="auto">
          <a:xfrm>
            <a:off x="1905000" y="2184400"/>
            <a:ext cx="81915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０</a:t>
            </a:r>
          </a:p>
        </p:txBody>
      </p:sp>
      <p:grpSp>
        <p:nvGrpSpPr>
          <p:cNvPr id="36871" name="Group 7"/>
          <p:cNvGrpSpPr>
            <a:grpSpLocks/>
          </p:cNvGrpSpPr>
          <p:nvPr/>
        </p:nvGrpSpPr>
        <p:grpSpPr bwMode="auto">
          <a:xfrm>
            <a:off x="2590800" y="1676400"/>
            <a:ext cx="457200" cy="1524000"/>
            <a:chOff x="1632" y="1056"/>
            <a:chExt cx="288" cy="960"/>
          </a:xfrm>
        </p:grpSpPr>
        <p:sp>
          <p:nvSpPr>
            <p:cNvPr id="36918" name="Oval 8"/>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19" name="Rectangle 9"/>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20" name="Line 10"/>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921" name="Rectangle 11"/>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22" name="Line 12"/>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6872" name="Group 13"/>
          <p:cNvGrpSpPr>
            <a:grpSpLocks/>
          </p:cNvGrpSpPr>
          <p:nvPr/>
        </p:nvGrpSpPr>
        <p:grpSpPr bwMode="auto">
          <a:xfrm>
            <a:off x="2362200" y="3962400"/>
            <a:ext cx="457200" cy="1524000"/>
            <a:chOff x="1632" y="1056"/>
            <a:chExt cx="288" cy="960"/>
          </a:xfrm>
        </p:grpSpPr>
        <p:sp>
          <p:nvSpPr>
            <p:cNvPr id="36913" name="Oval 14"/>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14" name="Rectangle 15"/>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15" name="Line 16"/>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916" name="Rectangle 17"/>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17" name="Line 18"/>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6873" name="Group 19"/>
          <p:cNvGrpSpPr>
            <a:grpSpLocks/>
          </p:cNvGrpSpPr>
          <p:nvPr/>
        </p:nvGrpSpPr>
        <p:grpSpPr bwMode="auto">
          <a:xfrm>
            <a:off x="4572000" y="3886200"/>
            <a:ext cx="457200" cy="1524000"/>
            <a:chOff x="1632" y="1056"/>
            <a:chExt cx="288" cy="960"/>
          </a:xfrm>
        </p:grpSpPr>
        <p:sp>
          <p:nvSpPr>
            <p:cNvPr id="36908" name="Oval 20"/>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09" name="Rectangle 21"/>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10" name="Line 22"/>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911" name="Rectangle 23"/>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12" name="Line 24"/>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6874" name="Group 25"/>
          <p:cNvGrpSpPr>
            <a:grpSpLocks/>
          </p:cNvGrpSpPr>
          <p:nvPr/>
        </p:nvGrpSpPr>
        <p:grpSpPr bwMode="auto">
          <a:xfrm>
            <a:off x="5181600" y="1752600"/>
            <a:ext cx="457200" cy="1524000"/>
            <a:chOff x="1632" y="1056"/>
            <a:chExt cx="288" cy="960"/>
          </a:xfrm>
        </p:grpSpPr>
        <p:sp>
          <p:nvSpPr>
            <p:cNvPr id="36903" name="Oval 26"/>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04" name="Rectangle 27"/>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05" name="Line 28"/>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906" name="Rectangle 29"/>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6907" name="Line 30"/>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36875" name="Rectangle 31"/>
          <p:cNvSpPr>
            <a:spLocks noChangeArrowheads="1"/>
          </p:cNvSpPr>
          <p:nvPr/>
        </p:nvSpPr>
        <p:spPr bwMode="auto">
          <a:xfrm>
            <a:off x="3200400" y="2819400"/>
            <a:ext cx="990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200">
              <a:latin typeface="Times New Roman" panose="02020603050405020304" pitchFamily="18" charset="0"/>
            </a:endParaRPr>
          </a:p>
        </p:txBody>
      </p:sp>
      <p:sp>
        <p:nvSpPr>
          <p:cNvPr id="36876" name="Line 32"/>
          <p:cNvSpPr>
            <a:spLocks noChangeShapeType="1"/>
          </p:cNvSpPr>
          <p:nvPr/>
        </p:nvSpPr>
        <p:spPr bwMode="auto">
          <a:xfrm>
            <a:off x="36576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77" name="Line 33"/>
          <p:cNvSpPr>
            <a:spLocks noChangeShapeType="1"/>
          </p:cNvSpPr>
          <p:nvPr/>
        </p:nvSpPr>
        <p:spPr bwMode="auto">
          <a:xfrm>
            <a:off x="38862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78" name="Line 34"/>
          <p:cNvSpPr>
            <a:spLocks noChangeShapeType="1"/>
          </p:cNvSpPr>
          <p:nvPr/>
        </p:nvSpPr>
        <p:spPr bwMode="auto">
          <a:xfrm>
            <a:off x="34290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79" name="Rectangle 35"/>
          <p:cNvSpPr>
            <a:spLocks noChangeArrowheads="1"/>
          </p:cNvSpPr>
          <p:nvPr/>
        </p:nvSpPr>
        <p:spPr bwMode="auto">
          <a:xfrm>
            <a:off x="4191000" y="2819400"/>
            <a:ext cx="228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48164" name="Text Box 36"/>
          <p:cNvSpPr txBox="1">
            <a:spLocks noChangeArrowheads="1"/>
          </p:cNvSpPr>
          <p:nvPr/>
        </p:nvSpPr>
        <p:spPr bwMode="auto">
          <a:xfrm>
            <a:off x="3132138" y="2781300"/>
            <a:ext cx="381000" cy="396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000" b="1">
                <a:latin typeface="Times New Roman" panose="02020603050405020304" pitchFamily="18" charset="0"/>
              </a:rPr>
              <a:t>Ｓ</a:t>
            </a:r>
          </a:p>
        </p:txBody>
      </p:sp>
      <p:sp>
        <p:nvSpPr>
          <p:cNvPr id="36881" name="Text Box 37"/>
          <p:cNvSpPr txBox="1">
            <a:spLocks noChangeArrowheads="1"/>
          </p:cNvSpPr>
          <p:nvPr/>
        </p:nvSpPr>
        <p:spPr bwMode="auto">
          <a:xfrm>
            <a:off x="2803525" y="4646613"/>
            <a:ext cx="396875" cy="366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latin typeface="Times New Roman" panose="02020603050405020304" pitchFamily="18" charset="0"/>
              </a:rPr>
              <a:t>Ｓ</a:t>
            </a:r>
          </a:p>
        </p:txBody>
      </p:sp>
      <p:grpSp>
        <p:nvGrpSpPr>
          <p:cNvPr id="48166" name="Group 38"/>
          <p:cNvGrpSpPr>
            <a:grpSpLocks/>
          </p:cNvGrpSpPr>
          <p:nvPr/>
        </p:nvGrpSpPr>
        <p:grpSpPr bwMode="auto">
          <a:xfrm>
            <a:off x="3276600" y="2171700"/>
            <a:ext cx="1844675" cy="495300"/>
            <a:chOff x="2064" y="1368"/>
            <a:chExt cx="1162" cy="312"/>
          </a:xfrm>
        </p:grpSpPr>
        <p:sp>
          <p:nvSpPr>
            <p:cNvPr id="36901" name="Line 39"/>
            <p:cNvSpPr>
              <a:spLocks noChangeShapeType="1"/>
            </p:cNvSpPr>
            <p:nvPr/>
          </p:nvSpPr>
          <p:spPr bwMode="auto">
            <a:xfrm flipH="1">
              <a:off x="2064" y="1680"/>
              <a:ext cx="1056"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902" name="Text Box 40"/>
            <p:cNvSpPr txBox="1">
              <a:spLocks noChangeArrowheads="1"/>
            </p:cNvSpPr>
            <p:nvPr/>
          </p:nvSpPr>
          <p:spPr bwMode="auto">
            <a:xfrm>
              <a:off x="2198" y="1368"/>
              <a:ext cx="1028"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Write</a:t>
              </a:r>
              <a:r>
                <a:rPr lang="ja-JP" altLang="en-US" sz="1800" b="1">
                  <a:latin typeface="Times New Roman" panose="02020603050405020304" pitchFamily="18" charset="0"/>
                </a:rPr>
                <a:t>　</a:t>
              </a:r>
              <a:r>
                <a:rPr lang="en-US" altLang="ja-JP" sz="1800" b="1">
                  <a:latin typeface="Times New Roman" panose="02020603050405020304" pitchFamily="18" charset="0"/>
                </a:rPr>
                <a:t>request</a:t>
              </a:r>
              <a:endParaRPr lang="en-US" altLang="ja-JP" sz="1200" b="1">
                <a:latin typeface="Times New Roman" panose="02020603050405020304" pitchFamily="18" charset="0"/>
              </a:endParaRPr>
            </a:p>
          </p:txBody>
        </p:sp>
      </p:grpSp>
      <p:grpSp>
        <p:nvGrpSpPr>
          <p:cNvPr id="48169" name="Group 41"/>
          <p:cNvGrpSpPr>
            <a:grpSpLocks/>
          </p:cNvGrpSpPr>
          <p:nvPr/>
        </p:nvGrpSpPr>
        <p:grpSpPr bwMode="auto">
          <a:xfrm>
            <a:off x="2819400" y="3429000"/>
            <a:ext cx="1187450" cy="660400"/>
            <a:chOff x="1776" y="2160"/>
            <a:chExt cx="748" cy="416"/>
          </a:xfrm>
        </p:grpSpPr>
        <p:sp>
          <p:nvSpPr>
            <p:cNvPr id="36899" name="Line 42"/>
            <p:cNvSpPr>
              <a:spLocks noChangeShapeType="1"/>
            </p:cNvSpPr>
            <p:nvPr/>
          </p:nvSpPr>
          <p:spPr bwMode="auto">
            <a:xfrm flipH="1">
              <a:off x="1776" y="2160"/>
              <a:ext cx="96" cy="33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900" name="Text Box 43"/>
            <p:cNvSpPr txBox="1">
              <a:spLocks noChangeArrowheads="1"/>
            </p:cNvSpPr>
            <p:nvPr/>
          </p:nvSpPr>
          <p:spPr bwMode="auto">
            <a:xfrm>
              <a:off x="1824" y="2384"/>
              <a:ext cx="700"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Invalidation</a:t>
              </a:r>
            </a:p>
          </p:txBody>
        </p:sp>
      </p:grpSp>
      <p:grpSp>
        <p:nvGrpSpPr>
          <p:cNvPr id="48172" name="Group 44"/>
          <p:cNvGrpSpPr>
            <a:grpSpLocks/>
          </p:cNvGrpSpPr>
          <p:nvPr/>
        </p:nvGrpSpPr>
        <p:grpSpPr bwMode="auto">
          <a:xfrm>
            <a:off x="3352800" y="1774825"/>
            <a:ext cx="1600200" cy="366713"/>
            <a:chOff x="2112" y="1118"/>
            <a:chExt cx="1008" cy="231"/>
          </a:xfrm>
        </p:grpSpPr>
        <p:sp>
          <p:nvSpPr>
            <p:cNvPr id="36897" name="Line 45"/>
            <p:cNvSpPr>
              <a:spLocks noChangeShapeType="1"/>
            </p:cNvSpPr>
            <p:nvPr/>
          </p:nvSpPr>
          <p:spPr bwMode="auto">
            <a:xfrm>
              <a:off x="2112" y="1344"/>
              <a:ext cx="100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98" name="Text Box 46"/>
            <p:cNvSpPr txBox="1">
              <a:spLocks noChangeArrowheads="1"/>
            </p:cNvSpPr>
            <p:nvPr/>
          </p:nvSpPr>
          <p:spPr bwMode="auto">
            <a:xfrm>
              <a:off x="2390" y="1118"/>
              <a:ext cx="386"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latin typeface="Times New Roman" panose="02020603050405020304" pitchFamily="18" charset="0"/>
                </a:rPr>
                <a:t>Ａｃｋ</a:t>
              </a:r>
              <a:endParaRPr lang="ja-JP" altLang="en-US" sz="1200" b="1">
                <a:latin typeface="Times New Roman" panose="02020603050405020304" pitchFamily="18" charset="0"/>
              </a:endParaRPr>
            </a:p>
          </p:txBody>
        </p:sp>
      </p:grpSp>
      <p:sp>
        <p:nvSpPr>
          <p:cNvPr id="48175" name="Text Box 47"/>
          <p:cNvSpPr txBox="1">
            <a:spLocks noChangeArrowheads="1"/>
          </p:cNvSpPr>
          <p:nvPr/>
        </p:nvSpPr>
        <p:spPr bwMode="auto">
          <a:xfrm>
            <a:off x="3132138" y="2781300"/>
            <a:ext cx="349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D</a:t>
            </a:r>
          </a:p>
        </p:txBody>
      </p:sp>
      <p:sp>
        <p:nvSpPr>
          <p:cNvPr id="48176" name="Text Box 48"/>
          <p:cNvSpPr txBox="1">
            <a:spLocks noChangeArrowheads="1"/>
          </p:cNvSpPr>
          <p:nvPr/>
        </p:nvSpPr>
        <p:spPr bwMode="auto">
          <a:xfrm>
            <a:off x="5867400" y="2438400"/>
            <a:ext cx="381000" cy="396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2000" b="1">
                <a:latin typeface="Times New Roman" panose="02020603050405020304" pitchFamily="18" charset="0"/>
              </a:rPr>
              <a:t>Ｓ</a:t>
            </a:r>
          </a:p>
        </p:txBody>
      </p:sp>
      <p:sp>
        <p:nvSpPr>
          <p:cNvPr id="48179" name="Text Box 51"/>
          <p:cNvSpPr txBox="1">
            <a:spLocks noChangeArrowheads="1"/>
          </p:cNvSpPr>
          <p:nvPr/>
        </p:nvSpPr>
        <p:spPr bwMode="auto">
          <a:xfrm>
            <a:off x="6003925" y="2765425"/>
            <a:ext cx="768350" cy="376238"/>
          </a:xfrm>
          <a:prstGeom prst="rect">
            <a:avLst/>
          </a:prstGeom>
          <a:noFill/>
          <a:ln w="9525">
            <a:solidFill>
              <a:srgbClr val="FF5050"/>
            </a:solidFill>
            <a:miter lim="800000"/>
            <a:headEnd/>
            <a:tailEnd/>
          </a:ln>
          <a:extLst>
            <a:ext uri="{909E8E84-426E-40DD-AFC4-6F175D3DCCD1}">
              <a14:hiddenFill xmlns:a14="http://schemas.microsoft.com/office/drawing/2010/main">
                <a:solidFill>
                  <a:schemeClr val="accent1"/>
                </a:solidFill>
              </a14:hiddenFill>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latin typeface="Times New Roman" panose="02020603050405020304" pitchFamily="18" charset="0"/>
              </a:rPr>
              <a:t>Ｗｒｉｔｅ</a:t>
            </a:r>
            <a:endParaRPr lang="ja-JP" altLang="en-US" sz="1800">
              <a:latin typeface="Times New Roman" panose="02020603050405020304" pitchFamily="18" charset="0"/>
            </a:endParaRPr>
          </a:p>
        </p:txBody>
      </p:sp>
      <p:sp>
        <p:nvSpPr>
          <p:cNvPr id="48180" name="Text Box 52"/>
          <p:cNvSpPr txBox="1">
            <a:spLocks noChangeArrowheads="1"/>
          </p:cNvSpPr>
          <p:nvPr/>
        </p:nvSpPr>
        <p:spPr bwMode="auto">
          <a:xfrm>
            <a:off x="5867400" y="242093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D</a:t>
            </a:r>
          </a:p>
        </p:txBody>
      </p:sp>
      <p:grpSp>
        <p:nvGrpSpPr>
          <p:cNvPr id="48181" name="Group 53"/>
          <p:cNvGrpSpPr>
            <a:grpSpLocks/>
          </p:cNvGrpSpPr>
          <p:nvPr/>
        </p:nvGrpSpPr>
        <p:grpSpPr bwMode="auto">
          <a:xfrm>
            <a:off x="1812925" y="3200400"/>
            <a:ext cx="1965325" cy="1814513"/>
            <a:chOff x="1142" y="2016"/>
            <a:chExt cx="1238" cy="1143"/>
          </a:xfrm>
        </p:grpSpPr>
        <p:grpSp>
          <p:nvGrpSpPr>
            <p:cNvPr id="36893" name="Group 54"/>
            <p:cNvGrpSpPr>
              <a:grpSpLocks/>
            </p:cNvGrpSpPr>
            <p:nvPr/>
          </p:nvGrpSpPr>
          <p:grpSpPr bwMode="auto">
            <a:xfrm>
              <a:off x="1142" y="2016"/>
              <a:ext cx="442" cy="432"/>
              <a:chOff x="1142" y="2016"/>
              <a:chExt cx="442" cy="432"/>
            </a:xfrm>
          </p:grpSpPr>
          <p:sp>
            <p:nvSpPr>
              <p:cNvPr id="36895" name="Line 55"/>
              <p:cNvSpPr>
                <a:spLocks noChangeShapeType="1"/>
              </p:cNvSpPr>
              <p:nvPr/>
            </p:nvSpPr>
            <p:spPr bwMode="auto">
              <a:xfrm flipV="1">
                <a:off x="1488" y="2016"/>
                <a:ext cx="96" cy="4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6896" name="Text Box 56"/>
              <p:cNvSpPr txBox="1">
                <a:spLocks noChangeArrowheads="1"/>
              </p:cNvSpPr>
              <p:nvPr/>
            </p:nvSpPr>
            <p:spPr bwMode="auto">
              <a:xfrm>
                <a:off x="1142" y="2167"/>
                <a:ext cx="309" cy="1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Ack</a:t>
                </a:r>
              </a:p>
            </p:txBody>
          </p:sp>
        </p:grpSp>
        <p:sp>
          <p:nvSpPr>
            <p:cNvPr id="36894" name="Text Box 57"/>
            <p:cNvSpPr txBox="1">
              <a:spLocks noChangeArrowheads="1"/>
            </p:cNvSpPr>
            <p:nvPr/>
          </p:nvSpPr>
          <p:spPr bwMode="auto">
            <a:xfrm>
              <a:off x="1968" y="2928"/>
              <a:ext cx="4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a:t>
              </a:r>
              <a:r>
                <a:rPr lang="ja-JP" altLang="en-US" sz="1800" b="1">
                  <a:latin typeface="Times New Roman" panose="02020603050405020304" pitchFamily="18" charset="0"/>
                </a:rPr>
                <a:t>　</a:t>
              </a:r>
              <a:r>
                <a:rPr lang="en-US" altLang="ja-JP" sz="1800" b="1">
                  <a:latin typeface="Times New Roman" panose="02020603050405020304" pitchFamily="18" charset="0"/>
                </a:rPr>
                <a:t>I</a:t>
              </a:r>
            </a:p>
          </p:txBody>
        </p:sp>
      </p:grpSp>
      <p:sp>
        <p:nvSpPr>
          <p:cNvPr id="36890" name="Text Box 58"/>
          <p:cNvSpPr txBox="1">
            <a:spLocks noChangeArrowheads="1"/>
          </p:cNvSpPr>
          <p:nvPr/>
        </p:nvSpPr>
        <p:spPr bwMode="auto">
          <a:xfrm>
            <a:off x="4140200" y="2781300"/>
            <a:ext cx="339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48187" name="Text Box 59"/>
          <p:cNvSpPr txBox="1">
            <a:spLocks noChangeArrowheads="1"/>
          </p:cNvSpPr>
          <p:nvPr/>
        </p:nvSpPr>
        <p:spPr bwMode="auto">
          <a:xfrm>
            <a:off x="3563938" y="2781300"/>
            <a:ext cx="339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48188" name="Text Box 60"/>
          <p:cNvSpPr txBox="1">
            <a:spLocks noChangeArrowheads="1"/>
          </p:cNvSpPr>
          <p:nvPr/>
        </p:nvSpPr>
        <p:spPr bwMode="auto">
          <a:xfrm>
            <a:off x="3563938" y="2781300"/>
            <a:ext cx="311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7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816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48169"/>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4818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48172"/>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48187"/>
                                        </p:tgtEl>
                                        <p:attrNameLst>
                                          <p:attrName>style.visibility</p:attrName>
                                        </p:attrNameLst>
                                      </p:cBhvr>
                                      <p:to>
                                        <p:strVal val="hidden"/>
                                      </p:to>
                                    </p:set>
                                  </p:childTnLst>
                                </p:cTn>
                              </p:par>
                              <p:par>
                                <p:cTn id="27" presetID="1" presetClass="entr" presetSubtype="0" fill="hold" grpId="0" nodeType="withEffect">
                                  <p:stCondLst>
                                    <p:cond delay="0"/>
                                  </p:stCondLst>
                                  <p:childTnLst>
                                    <p:set>
                                      <p:cBhvr>
                                        <p:cTn id="28" dur="1" fill="hold">
                                          <p:stCondLst>
                                            <p:cond delay="0"/>
                                          </p:stCondLst>
                                        </p:cTn>
                                        <p:tgtEl>
                                          <p:spTgt spid="48188"/>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48164"/>
                                        </p:tgtEl>
                                        <p:attrNameLst>
                                          <p:attrName>style.visibility</p:attrName>
                                        </p:attrNameLst>
                                      </p:cBhvr>
                                      <p:to>
                                        <p:strVal val="hidden"/>
                                      </p:to>
                                    </p:set>
                                  </p:childTnLst>
                                </p:cTn>
                              </p:par>
                              <p:par>
                                <p:cTn id="33" presetID="1" presetClass="entr" presetSubtype="0" fill="hold" grpId="0" nodeType="withEffect">
                                  <p:stCondLst>
                                    <p:cond delay="0"/>
                                  </p:stCondLst>
                                  <p:childTnLst>
                                    <p:set>
                                      <p:cBhvr>
                                        <p:cTn id="34" dur="1" fill="hold">
                                          <p:stCondLst>
                                            <p:cond delay="0"/>
                                          </p:stCondLst>
                                        </p:cTn>
                                        <p:tgtEl>
                                          <p:spTgt spid="48175"/>
                                        </p:tgtEl>
                                        <p:attrNameLst>
                                          <p:attrName>style.visibility</p:attrName>
                                        </p:attrNameLst>
                                      </p:cBhvr>
                                      <p:to>
                                        <p:strVal val="visible"/>
                                      </p:to>
                                    </p:set>
                                  </p:childTnLst>
                                </p:cTn>
                              </p:par>
                              <p:par>
                                <p:cTn id="35" presetID="1" presetClass="exit" presetSubtype="0" fill="hold" grpId="0" nodeType="withEffect">
                                  <p:stCondLst>
                                    <p:cond delay="0"/>
                                  </p:stCondLst>
                                  <p:childTnLst>
                                    <p:set>
                                      <p:cBhvr>
                                        <p:cTn id="36" dur="1" fill="hold">
                                          <p:stCondLst>
                                            <p:cond delay="0"/>
                                          </p:stCondLst>
                                        </p:cTn>
                                        <p:tgtEl>
                                          <p:spTgt spid="48176"/>
                                        </p:tgtEl>
                                        <p:attrNameLst>
                                          <p:attrName>style.visibility</p:attrName>
                                        </p:attrNameLst>
                                      </p:cBhvr>
                                      <p:to>
                                        <p:strVal val="hidden"/>
                                      </p:to>
                                    </p:set>
                                  </p:childTnLst>
                                </p:cTn>
                              </p:par>
                              <p:par>
                                <p:cTn id="37" presetID="1" presetClass="entr" presetSubtype="0" fill="hold" grpId="0" nodeType="withEffect">
                                  <p:stCondLst>
                                    <p:cond delay="0"/>
                                  </p:stCondLst>
                                  <p:childTnLst>
                                    <p:set>
                                      <p:cBhvr>
                                        <p:cTn id="38" dur="1" fill="hold">
                                          <p:stCondLst>
                                            <p:cond delay="0"/>
                                          </p:stCondLst>
                                        </p:cTn>
                                        <p:tgtEl>
                                          <p:spTgt spid="481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64" grpId="0"/>
      <p:bldP spid="48175" grpId="0"/>
      <p:bldP spid="48176" grpId="0"/>
      <p:bldP spid="48179" grpId="0" animBg="1"/>
      <p:bldP spid="48180" grpId="0"/>
      <p:bldP spid="48187" grpId="0"/>
      <p:bldP spid="48188"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0163" y="349250"/>
            <a:ext cx="8778876" cy="1143000"/>
          </a:xfrm>
        </p:spPr>
        <p:txBody>
          <a:bodyPr/>
          <a:lstStyle/>
          <a:p>
            <a:pPr eaLnBrk="1" hangingPunct="1"/>
            <a:r>
              <a:rPr lang="ja-JP" altLang="en-US" smtClean="0"/>
              <a:t>キャッシュの制御（</a:t>
            </a:r>
            <a:r>
              <a:rPr lang="en-US" altLang="ja-JP" smtClean="0"/>
              <a:t>Node 2</a:t>
            </a:r>
            <a:r>
              <a:rPr lang="ja-JP" altLang="en-US" smtClean="0"/>
              <a:t>読み出し） </a:t>
            </a:r>
          </a:p>
        </p:txBody>
      </p:sp>
      <p:sp>
        <p:nvSpPr>
          <p:cNvPr id="37891" name="Text Box 3"/>
          <p:cNvSpPr txBox="1">
            <a:spLocks noChangeArrowheads="1"/>
          </p:cNvSpPr>
          <p:nvPr/>
        </p:nvSpPr>
        <p:spPr bwMode="auto">
          <a:xfrm>
            <a:off x="1524000" y="4648200"/>
            <a:ext cx="88741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１</a:t>
            </a:r>
          </a:p>
        </p:txBody>
      </p:sp>
      <p:sp>
        <p:nvSpPr>
          <p:cNvPr id="37892" name="Text Box 4"/>
          <p:cNvSpPr txBox="1">
            <a:spLocks noChangeArrowheads="1"/>
          </p:cNvSpPr>
          <p:nvPr/>
        </p:nvSpPr>
        <p:spPr bwMode="auto">
          <a:xfrm>
            <a:off x="4876800" y="4470400"/>
            <a:ext cx="78581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a:t>
            </a:r>
            <a:r>
              <a:rPr lang="en-US" altLang="ja-JP" sz="1400" b="1">
                <a:latin typeface="Times New Roman" panose="02020603050405020304" pitchFamily="18" charset="0"/>
              </a:rPr>
              <a:t>2</a:t>
            </a:r>
          </a:p>
        </p:txBody>
      </p:sp>
      <p:sp>
        <p:nvSpPr>
          <p:cNvPr id="37893" name="Text Box 5"/>
          <p:cNvSpPr txBox="1">
            <a:spLocks noChangeArrowheads="1"/>
          </p:cNvSpPr>
          <p:nvPr/>
        </p:nvSpPr>
        <p:spPr bwMode="auto">
          <a:xfrm>
            <a:off x="5562600" y="2286000"/>
            <a:ext cx="954088"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３</a:t>
            </a:r>
          </a:p>
        </p:txBody>
      </p:sp>
      <p:sp>
        <p:nvSpPr>
          <p:cNvPr id="37894" name="Text Box 6"/>
          <p:cNvSpPr txBox="1">
            <a:spLocks noChangeArrowheads="1"/>
          </p:cNvSpPr>
          <p:nvPr/>
        </p:nvSpPr>
        <p:spPr bwMode="auto">
          <a:xfrm>
            <a:off x="1905000" y="2184400"/>
            <a:ext cx="81915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０</a:t>
            </a:r>
          </a:p>
        </p:txBody>
      </p:sp>
      <p:grpSp>
        <p:nvGrpSpPr>
          <p:cNvPr id="37895" name="Group 7"/>
          <p:cNvGrpSpPr>
            <a:grpSpLocks/>
          </p:cNvGrpSpPr>
          <p:nvPr/>
        </p:nvGrpSpPr>
        <p:grpSpPr bwMode="auto">
          <a:xfrm>
            <a:off x="2590800" y="1676400"/>
            <a:ext cx="457200" cy="1524000"/>
            <a:chOff x="1632" y="1056"/>
            <a:chExt cx="288" cy="960"/>
          </a:xfrm>
        </p:grpSpPr>
        <p:sp>
          <p:nvSpPr>
            <p:cNvPr id="37940" name="Oval 8"/>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41" name="Rectangle 9"/>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42" name="Line 10"/>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943" name="Rectangle 11"/>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44" name="Line 12"/>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7896" name="Group 13"/>
          <p:cNvGrpSpPr>
            <a:grpSpLocks/>
          </p:cNvGrpSpPr>
          <p:nvPr/>
        </p:nvGrpSpPr>
        <p:grpSpPr bwMode="auto">
          <a:xfrm>
            <a:off x="2362200" y="3962400"/>
            <a:ext cx="457200" cy="1524000"/>
            <a:chOff x="1632" y="1056"/>
            <a:chExt cx="288" cy="960"/>
          </a:xfrm>
        </p:grpSpPr>
        <p:sp>
          <p:nvSpPr>
            <p:cNvPr id="37935" name="Oval 14"/>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36" name="Rectangle 15"/>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37" name="Line 16"/>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938" name="Rectangle 17"/>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39" name="Line 18"/>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7897" name="Group 19"/>
          <p:cNvGrpSpPr>
            <a:grpSpLocks/>
          </p:cNvGrpSpPr>
          <p:nvPr/>
        </p:nvGrpSpPr>
        <p:grpSpPr bwMode="auto">
          <a:xfrm>
            <a:off x="4572000" y="3886200"/>
            <a:ext cx="457200" cy="1524000"/>
            <a:chOff x="1632" y="1056"/>
            <a:chExt cx="288" cy="960"/>
          </a:xfrm>
        </p:grpSpPr>
        <p:sp>
          <p:nvSpPr>
            <p:cNvPr id="37930" name="Oval 20"/>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31" name="Rectangle 21"/>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32" name="Line 22"/>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933" name="Rectangle 23"/>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34" name="Line 24"/>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7898" name="Group 25"/>
          <p:cNvGrpSpPr>
            <a:grpSpLocks/>
          </p:cNvGrpSpPr>
          <p:nvPr/>
        </p:nvGrpSpPr>
        <p:grpSpPr bwMode="auto">
          <a:xfrm>
            <a:off x="5181600" y="1752600"/>
            <a:ext cx="457200" cy="1524000"/>
            <a:chOff x="1632" y="1056"/>
            <a:chExt cx="288" cy="960"/>
          </a:xfrm>
        </p:grpSpPr>
        <p:sp>
          <p:nvSpPr>
            <p:cNvPr id="37925" name="Oval 26"/>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26" name="Rectangle 27"/>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27" name="Line 28"/>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928" name="Rectangle 29"/>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7929" name="Line 30"/>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37899" name="Rectangle 31"/>
          <p:cNvSpPr>
            <a:spLocks noChangeArrowheads="1"/>
          </p:cNvSpPr>
          <p:nvPr/>
        </p:nvSpPr>
        <p:spPr bwMode="auto">
          <a:xfrm>
            <a:off x="3200400" y="2819400"/>
            <a:ext cx="990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200">
              <a:latin typeface="Times New Roman" panose="02020603050405020304" pitchFamily="18" charset="0"/>
            </a:endParaRPr>
          </a:p>
        </p:txBody>
      </p:sp>
      <p:sp>
        <p:nvSpPr>
          <p:cNvPr id="37900" name="Line 32"/>
          <p:cNvSpPr>
            <a:spLocks noChangeShapeType="1"/>
          </p:cNvSpPr>
          <p:nvPr/>
        </p:nvSpPr>
        <p:spPr bwMode="auto">
          <a:xfrm>
            <a:off x="36576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901" name="Line 33"/>
          <p:cNvSpPr>
            <a:spLocks noChangeShapeType="1"/>
          </p:cNvSpPr>
          <p:nvPr/>
        </p:nvSpPr>
        <p:spPr bwMode="auto">
          <a:xfrm>
            <a:off x="38862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902" name="Line 34"/>
          <p:cNvSpPr>
            <a:spLocks noChangeShapeType="1"/>
          </p:cNvSpPr>
          <p:nvPr/>
        </p:nvSpPr>
        <p:spPr bwMode="auto">
          <a:xfrm>
            <a:off x="34290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903" name="Rectangle 35"/>
          <p:cNvSpPr>
            <a:spLocks noChangeArrowheads="1"/>
          </p:cNvSpPr>
          <p:nvPr/>
        </p:nvSpPr>
        <p:spPr bwMode="auto">
          <a:xfrm>
            <a:off x="4191000" y="2819400"/>
            <a:ext cx="228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49188" name="Text Box 36"/>
          <p:cNvSpPr txBox="1">
            <a:spLocks noChangeArrowheads="1"/>
          </p:cNvSpPr>
          <p:nvPr/>
        </p:nvSpPr>
        <p:spPr bwMode="auto">
          <a:xfrm>
            <a:off x="3132138" y="2781300"/>
            <a:ext cx="293687"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latin typeface="Times New Roman" panose="02020603050405020304" pitchFamily="18" charset="0"/>
              </a:rPr>
              <a:t>D</a:t>
            </a:r>
            <a:endParaRPr lang="en-US" altLang="ja-JP" sz="1200">
              <a:latin typeface="Times New Roman" panose="02020603050405020304" pitchFamily="18" charset="0"/>
            </a:endParaRPr>
          </a:p>
        </p:txBody>
      </p:sp>
      <p:sp>
        <p:nvSpPr>
          <p:cNvPr id="37905" name="Text Box 37"/>
          <p:cNvSpPr txBox="1">
            <a:spLocks noChangeArrowheads="1"/>
          </p:cNvSpPr>
          <p:nvPr/>
        </p:nvSpPr>
        <p:spPr bwMode="auto">
          <a:xfrm>
            <a:off x="5715000" y="2667000"/>
            <a:ext cx="381000"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latin typeface="Times New Roman" panose="02020603050405020304" pitchFamily="18" charset="0"/>
              </a:rPr>
              <a:t>Ｄ</a:t>
            </a:r>
            <a:endParaRPr lang="ja-JP" altLang="en-US" sz="1800">
              <a:latin typeface="Times New Roman" panose="02020603050405020304" pitchFamily="18" charset="0"/>
            </a:endParaRPr>
          </a:p>
        </p:txBody>
      </p:sp>
      <p:grpSp>
        <p:nvGrpSpPr>
          <p:cNvPr id="49190" name="Group 38"/>
          <p:cNvGrpSpPr>
            <a:grpSpLocks/>
          </p:cNvGrpSpPr>
          <p:nvPr/>
        </p:nvGrpSpPr>
        <p:grpSpPr bwMode="auto">
          <a:xfrm>
            <a:off x="3048000" y="3429000"/>
            <a:ext cx="1524000" cy="685800"/>
            <a:chOff x="1920" y="2160"/>
            <a:chExt cx="960" cy="432"/>
          </a:xfrm>
        </p:grpSpPr>
        <p:sp>
          <p:nvSpPr>
            <p:cNvPr id="37923" name="Line 39"/>
            <p:cNvSpPr>
              <a:spLocks noChangeShapeType="1"/>
            </p:cNvSpPr>
            <p:nvPr/>
          </p:nvSpPr>
          <p:spPr bwMode="auto">
            <a:xfrm flipH="1" flipV="1">
              <a:off x="1920" y="2160"/>
              <a:ext cx="960" cy="4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924" name="Text Box 40"/>
            <p:cNvSpPr txBox="1">
              <a:spLocks noChangeArrowheads="1"/>
            </p:cNvSpPr>
            <p:nvPr/>
          </p:nvSpPr>
          <p:spPr bwMode="auto">
            <a:xfrm>
              <a:off x="2294" y="2174"/>
              <a:ext cx="342"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latin typeface="Times New Roman" panose="02020603050405020304" pitchFamily="18" charset="0"/>
                </a:rPr>
                <a:t>ｒｅｑ</a:t>
              </a:r>
              <a:endParaRPr lang="ja-JP" altLang="en-US" sz="1200">
                <a:latin typeface="Times New Roman" panose="02020603050405020304" pitchFamily="18" charset="0"/>
              </a:endParaRPr>
            </a:p>
          </p:txBody>
        </p:sp>
      </p:grpSp>
      <p:grpSp>
        <p:nvGrpSpPr>
          <p:cNvPr id="49193" name="Group 41"/>
          <p:cNvGrpSpPr>
            <a:grpSpLocks/>
          </p:cNvGrpSpPr>
          <p:nvPr/>
        </p:nvGrpSpPr>
        <p:grpSpPr bwMode="auto">
          <a:xfrm>
            <a:off x="3124200" y="2363788"/>
            <a:ext cx="2178050" cy="366712"/>
            <a:chOff x="1968" y="1489"/>
            <a:chExt cx="1372" cy="231"/>
          </a:xfrm>
        </p:grpSpPr>
        <p:sp>
          <p:nvSpPr>
            <p:cNvPr id="37921" name="Line 42"/>
            <p:cNvSpPr>
              <a:spLocks noChangeShapeType="1"/>
            </p:cNvSpPr>
            <p:nvPr/>
          </p:nvSpPr>
          <p:spPr bwMode="auto">
            <a:xfrm>
              <a:off x="1968" y="1680"/>
              <a:ext cx="1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922" name="Text Box 43"/>
            <p:cNvSpPr txBox="1">
              <a:spLocks noChangeArrowheads="1"/>
            </p:cNvSpPr>
            <p:nvPr/>
          </p:nvSpPr>
          <p:spPr bwMode="auto">
            <a:xfrm>
              <a:off x="2112" y="1489"/>
              <a:ext cx="1228"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solidFill>
                    <a:schemeClr val="accent2"/>
                  </a:solidFill>
                  <a:latin typeface="Times New Roman" panose="02020603050405020304" pitchFamily="18" charset="0"/>
                </a:rPr>
                <a:t>Write</a:t>
              </a:r>
              <a:r>
                <a:rPr lang="ja-JP" altLang="en-US" sz="1800" b="1">
                  <a:solidFill>
                    <a:schemeClr val="accent2"/>
                  </a:solidFill>
                  <a:latin typeface="Times New Roman" panose="02020603050405020304" pitchFamily="18" charset="0"/>
                </a:rPr>
                <a:t>　</a:t>
              </a:r>
              <a:r>
                <a:rPr lang="en-US" altLang="ja-JP" sz="1800" b="1">
                  <a:solidFill>
                    <a:schemeClr val="accent2"/>
                  </a:solidFill>
                  <a:latin typeface="Times New Roman" panose="02020603050405020304" pitchFamily="18" charset="0"/>
                </a:rPr>
                <a:t>Back</a:t>
              </a:r>
              <a:r>
                <a:rPr lang="ja-JP" altLang="en-US" sz="1800" b="1">
                  <a:solidFill>
                    <a:schemeClr val="accent2"/>
                  </a:solidFill>
                  <a:latin typeface="Times New Roman" panose="02020603050405020304" pitchFamily="18" charset="0"/>
                </a:rPr>
                <a:t>　</a:t>
              </a:r>
              <a:r>
                <a:rPr lang="en-US" altLang="ja-JP" sz="1800" b="1">
                  <a:solidFill>
                    <a:schemeClr val="accent2"/>
                  </a:solidFill>
                  <a:latin typeface="Times New Roman" panose="02020603050405020304" pitchFamily="18" charset="0"/>
                </a:rPr>
                <a:t>Req</a:t>
              </a:r>
              <a:endParaRPr lang="en-US" altLang="ja-JP" sz="1200" b="1">
                <a:latin typeface="Times New Roman" panose="02020603050405020304" pitchFamily="18" charset="0"/>
              </a:endParaRPr>
            </a:p>
          </p:txBody>
        </p:sp>
      </p:grpSp>
      <p:grpSp>
        <p:nvGrpSpPr>
          <p:cNvPr id="49196" name="Group 44"/>
          <p:cNvGrpSpPr>
            <a:grpSpLocks/>
          </p:cNvGrpSpPr>
          <p:nvPr/>
        </p:nvGrpSpPr>
        <p:grpSpPr bwMode="auto">
          <a:xfrm>
            <a:off x="3276600" y="3276600"/>
            <a:ext cx="1819275" cy="647700"/>
            <a:chOff x="2112" y="1992"/>
            <a:chExt cx="1146" cy="408"/>
          </a:xfrm>
        </p:grpSpPr>
        <p:sp>
          <p:nvSpPr>
            <p:cNvPr id="37919" name="Line 45"/>
            <p:cNvSpPr>
              <a:spLocks noChangeShapeType="1"/>
            </p:cNvSpPr>
            <p:nvPr/>
          </p:nvSpPr>
          <p:spPr bwMode="auto">
            <a:xfrm>
              <a:off x="2112" y="2064"/>
              <a:ext cx="768" cy="33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920" name="Text Box 46"/>
            <p:cNvSpPr txBox="1">
              <a:spLocks noChangeArrowheads="1"/>
            </p:cNvSpPr>
            <p:nvPr/>
          </p:nvSpPr>
          <p:spPr bwMode="auto">
            <a:xfrm>
              <a:off x="2438" y="1992"/>
              <a:ext cx="820"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Cache</a:t>
              </a:r>
              <a:r>
                <a:rPr lang="ja-JP" altLang="en-US" sz="1800" b="1">
                  <a:latin typeface="Times New Roman" panose="02020603050405020304" pitchFamily="18" charset="0"/>
                </a:rPr>
                <a:t>　</a:t>
              </a:r>
              <a:r>
                <a:rPr lang="en-US" altLang="ja-JP" sz="1800" b="1">
                  <a:latin typeface="Times New Roman" panose="02020603050405020304" pitchFamily="18" charset="0"/>
                </a:rPr>
                <a:t>line</a:t>
              </a:r>
            </a:p>
          </p:txBody>
        </p:sp>
      </p:grpSp>
      <p:grpSp>
        <p:nvGrpSpPr>
          <p:cNvPr id="49199" name="Group 47"/>
          <p:cNvGrpSpPr>
            <a:grpSpLocks/>
          </p:cNvGrpSpPr>
          <p:nvPr/>
        </p:nvGrpSpPr>
        <p:grpSpPr bwMode="auto">
          <a:xfrm>
            <a:off x="3200400" y="1790700"/>
            <a:ext cx="3514725" cy="1243013"/>
            <a:chOff x="2016" y="1128"/>
            <a:chExt cx="2214" cy="783"/>
          </a:xfrm>
        </p:grpSpPr>
        <p:grpSp>
          <p:nvGrpSpPr>
            <p:cNvPr id="37915" name="Group 48"/>
            <p:cNvGrpSpPr>
              <a:grpSpLocks/>
            </p:cNvGrpSpPr>
            <p:nvPr/>
          </p:nvGrpSpPr>
          <p:grpSpPr bwMode="auto">
            <a:xfrm>
              <a:off x="2016" y="1128"/>
              <a:ext cx="1152" cy="264"/>
              <a:chOff x="2016" y="1128"/>
              <a:chExt cx="1152" cy="264"/>
            </a:xfrm>
          </p:grpSpPr>
          <p:sp>
            <p:nvSpPr>
              <p:cNvPr id="37917" name="Line 49"/>
              <p:cNvSpPr>
                <a:spLocks noChangeShapeType="1"/>
              </p:cNvSpPr>
              <p:nvPr/>
            </p:nvSpPr>
            <p:spPr bwMode="auto">
              <a:xfrm flipH="1">
                <a:off x="2016" y="1392"/>
                <a:ext cx="115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918" name="Text Box 50"/>
              <p:cNvSpPr txBox="1">
                <a:spLocks noChangeArrowheads="1"/>
              </p:cNvSpPr>
              <p:nvPr/>
            </p:nvSpPr>
            <p:spPr bwMode="auto">
              <a:xfrm>
                <a:off x="2246" y="1128"/>
                <a:ext cx="884"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Write</a:t>
                </a:r>
                <a:r>
                  <a:rPr lang="ja-JP" altLang="en-US" sz="1800" b="1">
                    <a:latin typeface="Times New Roman" panose="02020603050405020304" pitchFamily="18" charset="0"/>
                  </a:rPr>
                  <a:t>　</a:t>
                </a:r>
                <a:r>
                  <a:rPr lang="en-US" altLang="ja-JP" sz="1800" b="1">
                    <a:latin typeface="Times New Roman" panose="02020603050405020304" pitchFamily="18" charset="0"/>
                  </a:rPr>
                  <a:t>Back</a:t>
                </a:r>
                <a:endParaRPr lang="en-US" altLang="ja-JP" sz="1200" b="1">
                  <a:latin typeface="Times New Roman" panose="02020603050405020304" pitchFamily="18" charset="0"/>
                </a:endParaRPr>
              </a:p>
            </p:txBody>
          </p:sp>
        </p:grpSp>
        <p:sp>
          <p:nvSpPr>
            <p:cNvPr id="37916" name="Text Box 51"/>
            <p:cNvSpPr txBox="1">
              <a:spLocks noChangeArrowheads="1"/>
            </p:cNvSpPr>
            <p:nvPr/>
          </p:nvSpPr>
          <p:spPr bwMode="auto">
            <a:xfrm>
              <a:off x="3792" y="1680"/>
              <a:ext cx="43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a:t>
              </a:r>
              <a:r>
                <a:rPr lang="ja-JP" altLang="en-US" sz="1800" b="1">
                  <a:latin typeface="Times New Roman" panose="02020603050405020304" pitchFamily="18" charset="0"/>
                </a:rPr>
                <a:t>　</a:t>
              </a:r>
              <a:r>
                <a:rPr lang="en-US" altLang="ja-JP" sz="1800" b="1">
                  <a:latin typeface="Times New Roman" panose="02020603050405020304" pitchFamily="18" charset="0"/>
                </a:rPr>
                <a:t>S</a:t>
              </a:r>
            </a:p>
          </p:txBody>
        </p:sp>
      </p:grpSp>
      <p:sp>
        <p:nvSpPr>
          <p:cNvPr id="49206" name="Text Box 54"/>
          <p:cNvSpPr txBox="1">
            <a:spLocks noChangeArrowheads="1"/>
          </p:cNvSpPr>
          <p:nvPr/>
        </p:nvSpPr>
        <p:spPr bwMode="auto">
          <a:xfrm>
            <a:off x="5622925" y="4229100"/>
            <a:ext cx="790575" cy="376238"/>
          </a:xfrm>
          <a:prstGeom prst="rect">
            <a:avLst/>
          </a:prstGeom>
          <a:noFill/>
          <a:ln w="9525">
            <a:solidFill>
              <a:srgbClr val="FF505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Reads</a:t>
            </a:r>
          </a:p>
        </p:txBody>
      </p:sp>
      <p:sp>
        <p:nvSpPr>
          <p:cNvPr id="49207" name="Text Box 55"/>
          <p:cNvSpPr txBox="1">
            <a:spLocks noChangeArrowheads="1"/>
          </p:cNvSpPr>
          <p:nvPr/>
        </p:nvSpPr>
        <p:spPr bwMode="auto">
          <a:xfrm>
            <a:off x="3851275" y="2781300"/>
            <a:ext cx="339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37912" name="Text Box 56"/>
          <p:cNvSpPr txBox="1">
            <a:spLocks noChangeArrowheads="1"/>
          </p:cNvSpPr>
          <p:nvPr/>
        </p:nvSpPr>
        <p:spPr bwMode="auto">
          <a:xfrm>
            <a:off x="4140200" y="2781300"/>
            <a:ext cx="339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49209" name="Text Box 57"/>
          <p:cNvSpPr txBox="1">
            <a:spLocks noChangeArrowheads="1"/>
          </p:cNvSpPr>
          <p:nvPr/>
        </p:nvSpPr>
        <p:spPr bwMode="auto">
          <a:xfrm>
            <a:off x="3132138" y="27813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t>S</a:t>
            </a:r>
          </a:p>
        </p:txBody>
      </p:sp>
      <p:sp>
        <p:nvSpPr>
          <p:cNvPr id="49210" name="Text Box 58"/>
          <p:cNvSpPr txBox="1">
            <a:spLocks noChangeArrowheads="1"/>
          </p:cNvSpPr>
          <p:nvPr/>
        </p:nvSpPr>
        <p:spPr bwMode="auto">
          <a:xfrm>
            <a:off x="5200650" y="468153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latin typeface="Arial Black" panose="020B0A04020102020204" pitchFamily="34" charset="0"/>
              </a:rPr>
              <a: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20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919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4919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4919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4919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9207"/>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49188"/>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4921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492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88" grpId="0"/>
      <p:bldP spid="49206" grpId="0" animBg="1"/>
      <p:bldP spid="49207" grpId="0"/>
      <p:bldP spid="49209" grpId="0"/>
      <p:bldP spid="4921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１．メモリの構造をどうするか？</a:t>
            </a:r>
            <a:r>
              <a:rPr kumimoji="1" lang="en-US" altLang="ja-JP" dirty="0" smtClean="0"/>
              <a:t/>
            </a:r>
            <a:br>
              <a:rPr kumimoji="1" lang="en-US" altLang="ja-JP" dirty="0" smtClean="0"/>
            </a:br>
            <a:r>
              <a:rPr kumimoji="1" lang="ja-JP" altLang="en-US" dirty="0" smtClean="0"/>
              <a:t>集中メモリ型と分散メモリ型</a:t>
            </a:r>
            <a:endParaRPr kumimoji="1" lang="ja-JP" altLang="en-US" dirty="0"/>
          </a:p>
        </p:txBody>
      </p:sp>
      <p:grpSp>
        <p:nvGrpSpPr>
          <p:cNvPr id="4" name="Group 3"/>
          <p:cNvGrpSpPr>
            <a:grpSpLocks/>
          </p:cNvGrpSpPr>
          <p:nvPr/>
        </p:nvGrpSpPr>
        <p:grpSpPr bwMode="auto">
          <a:xfrm>
            <a:off x="5724872" y="2218184"/>
            <a:ext cx="457200" cy="1295400"/>
            <a:chOff x="480" y="1248"/>
            <a:chExt cx="288" cy="816"/>
          </a:xfrm>
        </p:grpSpPr>
        <p:sp>
          <p:nvSpPr>
            <p:cNvPr id="5" name="Oval 4"/>
            <p:cNvSpPr>
              <a:spLocks noChangeArrowheads="1"/>
            </p:cNvSpPr>
            <p:nvPr/>
          </p:nvSpPr>
          <p:spPr bwMode="auto">
            <a:xfrm>
              <a:off x="480" y="1248"/>
              <a:ext cx="288" cy="288"/>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6" name="Rectangle 5"/>
            <p:cNvSpPr>
              <a:spLocks noChangeArrowheads="1"/>
            </p:cNvSpPr>
            <p:nvPr/>
          </p:nvSpPr>
          <p:spPr bwMode="auto">
            <a:xfrm>
              <a:off x="480" y="1776"/>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7" name="Line 6"/>
            <p:cNvSpPr>
              <a:spLocks noChangeShapeType="1"/>
            </p:cNvSpPr>
            <p:nvPr/>
          </p:nvSpPr>
          <p:spPr bwMode="auto">
            <a:xfrm>
              <a:off x="624" y="1536"/>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8" name="Group 7"/>
          <p:cNvGrpSpPr>
            <a:grpSpLocks/>
          </p:cNvGrpSpPr>
          <p:nvPr/>
        </p:nvGrpSpPr>
        <p:grpSpPr bwMode="auto">
          <a:xfrm>
            <a:off x="8391872" y="2765491"/>
            <a:ext cx="467413" cy="1295400"/>
            <a:chOff x="480" y="1248"/>
            <a:chExt cx="288" cy="816"/>
          </a:xfrm>
        </p:grpSpPr>
        <p:sp>
          <p:nvSpPr>
            <p:cNvPr id="9" name="Oval 8"/>
            <p:cNvSpPr>
              <a:spLocks noChangeArrowheads="1"/>
            </p:cNvSpPr>
            <p:nvPr/>
          </p:nvSpPr>
          <p:spPr bwMode="auto">
            <a:xfrm>
              <a:off x="480" y="1248"/>
              <a:ext cx="288" cy="288"/>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0" name="Rectangle 9"/>
            <p:cNvSpPr>
              <a:spLocks noChangeArrowheads="1"/>
            </p:cNvSpPr>
            <p:nvPr/>
          </p:nvSpPr>
          <p:spPr bwMode="auto">
            <a:xfrm>
              <a:off x="480" y="1776"/>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1" name="Line 10"/>
            <p:cNvSpPr>
              <a:spLocks noChangeShapeType="1"/>
            </p:cNvSpPr>
            <p:nvPr/>
          </p:nvSpPr>
          <p:spPr bwMode="auto">
            <a:xfrm>
              <a:off x="624" y="1536"/>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12" name="Group 11"/>
          <p:cNvGrpSpPr>
            <a:grpSpLocks/>
          </p:cNvGrpSpPr>
          <p:nvPr/>
        </p:nvGrpSpPr>
        <p:grpSpPr bwMode="auto">
          <a:xfrm>
            <a:off x="7020272" y="1760984"/>
            <a:ext cx="457200" cy="1295400"/>
            <a:chOff x="480" y="1248"/>
            <a:chExt cx="288" cy="816"/>
          </a:xfrm>
        </p:grpSpPr>
        <p:sp>
          <p:nvSpPr>
            <p:cNvPr id="13" name="Oval 12"/>
            <p:cNvSpPr>
              <a:spLocks noChangeArrowheads="1"/>
            </p:cNvSpPr>
            <p:nvPr/>
          </p:nvSpPr>
          <p:spPr bwMode="auto">
            <a:xfrm>
              <a:off x="480" y="1248"/>
              <a:ext cx="288" cy="288"/>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 name="Rectangle 13"/>
            <p:cNvSpPr>
              <a:spLocks noChangeArrowheads="1"/>
            </p:cNvSpPr>
            <p:nvPr/>
          </p:nvSpPr>
          <p:spPr bwMode="auto">
            <a:xfrm>
              <a:off x="480" y="1776"/>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 name="Line 14"/>
            <p:cNvSpPr>
              <a:spLocks noChangeShapeType="1"/>
            </p:cNvSpPr>
            <p:nvPr/>
          </p:nvSpPr>
          <p:spPr bwMode="auto">
            <a:xfrm>
              <a:off x="624" y="1536"/>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16" name="Group 15"/>
          <p:cNvGrpSpPr>
            <a:grpSpLocks/>
          </p:cNvGrpSpPr>
          <p:nvPr/>
        </p:nvGrpSpPr>
        <p:grpSpPr bwMode="auto">
          <a:xfrm>
            <a:off x="5724872" y="3818384"/>
            <a:ext cx="457200" cy="1295400"/>
            <a:chOff x="480" y="1248"/>
            <a:chExt cx="288" cy="816"/>
          </a:xfrm>
        </p:grpSpPr>
        <p:sp>
          <p:nvSpPr>
            <p:cNvPr id="17" name="Oval 16"/>
            <p:cNvSpPr>
              <a:spLocks noChangeArrowheads="1"/>
            </p:cNvSpPr>
            <p:nvPr/>
          </p:nvSpPr>
          <p:spPr bwMode="auto">
            <a:xfrm>
              <a:off x="480" y="1248"/>
              <a:ext cx="288" cy="288"/>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8" name="Rectangle 17"/>
            <p:cNvSpPr>
              <a:spLocks noChangeArrowheads="1"/>
            </p:cNvSpPr>
            <p:nvPr/>
          </p:nvSpPr>
          <p:spPr bwMode="auto">
            <a:xfrm>
              <a:off x="480" y="1776"/>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 name="Line 18"/>
            <p:cNvSpPr>
              <a:spLocks noChangeShapeType="1"/>
            </p:cNvSpPr>
            <p:nvPr/>
          </p:nvSpPr>
          <p:spPr bwMode="auto">
            <a:xfrm>
              <a:off x="624" y="1536"/>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20" name="Text Box 19"/>
          <p:cNvSpPr txBox="1">
            <a:spLocks noChangeArrowheads="1"/>
          </p:cNvSpPr>
          <p:nvPr/>
        </p:nvSpPr>
        <p:spPr bwMode="auto">
          <a:xfrm>
            <a:off x="4962872" y="2522984"/>
            <a:ext cx="720725"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a:latin typeface="Times New Roman" panose="02020603050405020304" pitchFamily="18" charset="0"/>
              </a:rPr>
              <a:t>Node</a:t>
            </a:r>
            <a:r>
              <a:rPr lang="ja-JP" altLang="en-US" sz="1200">
                <a:latin typeface="Times New Roman" panose="02020603050405020304" pitchFamily="18" charset="0"/>
              </a:rPr>
              <a:t>　１</a:t>
            </a:r>
          </a:p>
        </p:txBody>
      </p:sp>
      <p:sp>
        <p:nvSpPr>
          <p:cNvPr id="21" name="Text Box 20"/>
          <p:cNvSpPr txBox="1">
            <a:spLocks noChangeArrowheads="1"/>
          </p:cNvSpPr>
          <p:nvPr/>
        </p:nvSpPr>
        <p:spPr bwMode="auto">
          <a:xfrm>
            <a:off x="5039072" y="4123184"/>
            <a:ext cx="692150"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a:latin typeface="Times New Roman" panose="02020603050405020304" pitchFamily="18" charset="0"/>
              </a:rPr>
              <a:t>Node</a:t>
            </a:r>
            <a:r>
              <a:rPr lang="ja-JP" altLang="en-US" sz="1200">
                <a:latin typeface="Times New Roman" panose="02020603050405020304" pitchFamily="18" charset="0"/>
              </a:rPr>
              <a:t>　</a:t>
            </a:r>
            <a:r>
              <a:rPr lang="en-US" altLang="ja-JP" sz="1200">
                <a:latin typeface="Times New Roman" panose="02020603050405020304" pitchFamily="18" charset="0"/>
              </a:rPr>
              <a:t>2</a:t>
            </a:r>
          </a:p>
        </p:txBody>
      </p:sp>
      <p:sp>
        <p:nvSpPr>
          <p:cNvPr id="22" name="Text Box 21"/>
          <p:cNvSpPr txBox="1">
            <a:spLocks noChangeArrowheads="1"/>
          </p:cNvSpPr>
          <p:nvPr/>
        </p:nvSpPr>
        <p:spPr bwMode="auto">
          <a:xfrm>
            <a:off x="8332812" y="2384491"/>
            <a:ext cx="720725"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a:latin typeface="Times New Roman" panose="02020603050405020304" pitchFamily="18" charset="0"/>
              </a:rPr>
              <a:t>Node</a:t>
            </a:r>
            <a:r>
              <a:rPr lang="ja-JP" altLang="en-US" sz="1200">
                <a:latin typeface="Times New Roman" panose="02020603050405020304" pitchFamily="18" charset="0"/>
              </a:rPr>
              <a:t>　３</a:t>
            </a:r>
          </a:p>
        </p:txBody>
      </p:sp>
      <p:sp>
        <p:nvSpPr>
          <p:cNvPr id="23" name="Text Box 22"/>
          <p:cNvSpPr txBox="1">
            <a:spLocks noChangeArrowheads="1"/>
          </p:cNvSpPr>
          <p:nvPr/>
        </p:nvSpPr>
        <p:spPr bwMode="auto">
          <a:xfrm>
            <a:off x="6334472" y="2294384"/>
            <a:ext cx="720725" cy="2746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a:latin typeface="Times New Roman" panose="02020603050405020304" pitchFamily="18" charset="0"/>
              </a:rPr>
              <a:t>Node</a:t>
            </a:r>
            <a:r>
              <a:rPr lang="ja-JP" altLang="en-US" sz="1200">
                <a:latin typeface="Times New Roman" panose="02020603050405020304" pitchFamily="18" charset="0"/>
              </a:rPr>
              <a:t>　０</a:t>
            </a:r>
          </a:p>
        </p:txBody>
      </p:sp>
      <p:sp>
        <p:nvSpPr>
          <p:cNvPr id="32" name="Oval 39"/>
          <p:cNvSpPr>
            <a:spLocks noChangeArrowheads="1"/>
          </p:cNvSpPr>
          <p:nvPr/>
        </p:nvSpPr>
        <p:spPr bwMode="auto">
          <a:xfrm>
            <a:off x="7020272" y="3284984"/>
            <a:ext cx="685800" cy="1066800"/>
          </a:xfrm>
          <a:prstGeom prst="ellipse">
            <a:avLst/>
          </a:prstGeom>
          <a:solidFill>
            <a:srgbClr val="FF5050"/>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33" name="Line 40"/>
          <p:cNvSpPr>
            <a:spLocks noChangeShapeType="1"/>
          </p:cNvSpPr>
          <p:nvPr/>
        </p:nvSpPr>
        <p:spPr bwMode="auto">
          <a:xfrm>
            <a:off x="7248872" y="3056384"/>
            <a:ext cx="762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4" name="Line 41"/>
          <p:cNvSpPr>
            <a:spLocks noChangeShapeType="1"/>
          </p:cNvSpPr>
          <p:nvPr/>
        </p:nvSpPr>
        <p:spPr bwMode="auto">
          <a:xfrm>
            <a:off x="6182072" y="3361184"/>
            <a:ext cx="8382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5" name="Line 42"/>
          <p:cNvSpPr>
            <a:spLocks noChangeShapeType="1"/>
          </p:cNvSpPr>
          <p:nvPr/>
        </p:nvSpPr>
        <p:spPr bwMode="auto">
          <a:xfrm flipV="1">
            <a:off x="6182072" y="3970784"/>
            <a:ext cx="838200" cy="914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7" name="Text Box 44"/>
          <p:cNvSpPr txBox="1">
            <a:spLocks noChangeArrowheads="1"/>
          </p:cNvSpPr>
          <p:nvPr/>
        </p:nvSpPr>
        <p:spPr bwMode="auto">
          <a:xfrm>
            <a:off x="6930217" y="4381946"/>
            <a:ext cx="1292225"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200" dirty="0">
                <a:latin typeface="Times New Roman" panose="02020603050405020304" pitchFamily="18" charset="0"/>
              </a:rPr>
              <a:t>Ｉｎｔｅｒｃｏｎｎｅｃｔｏｎ</a:t>
            </a:r>
          </a:p>
          <a:p>
            <a:pPr eaLnBrk="1" hangingPunct="1">
              <a:spcBef>
                <a:spcPct val="0"/>
              </a:spcBef>
              <a:buFontTx/>
              <a:buNone/>
            </a:pPr>
            <a:r>
              <a:rPr lang="ja-JP" altLang="en-US" sz="1200" dirty="0">
                <a:latin typeface="Times New Roman" panose="02020603050405020304" pitchFamily="18" charset="0"/>
              </a:rPr>
              <a:t>Ｎｅｔｗｏｒｋ</a:t>
            </a:r>
          </a:p>
        </p:txBody>
      </p:sp>
      <p:sp>
        <p:nvSpPr>
          <p:cNvPr id="38" name="Line 41"/>
          <p:cNvSpPr>
            <a:spLocks noChangeShapeType="1"/>
          </p:cNvSpPr>
          <p:nvPr/>
        </p:nvSpPr>
        <p:spPr bwMode="auto">
          <a:xfrm>
            <a:off x="7680185" y="3794191"/>
            <a:ext cx="711687"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0" name="Oval 4"/>
          <p:cNvSpPr>
            <a:spLocks noChangeArrowheads="1"/>
          </p:cNvSpPr>
          <p:nvPr/>
        </p:nvSpPr>
        <p:spPr bwMode="auto">
          <a:xfrm>
            <a:off x="2343770" y="2762845"/>
            <a:ext cx="457200" cy="457200"/>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1" name="Rectangle 5"/>
          <p:cNvSpPr>
            <a:spLocks noChangeArrowheads="1"/>
          </p:cNvSpPr>
          <p:nvPr/>
        </p:nvSpPr>
        <p:spPr bwMode="auto">
          <a:xfrm>
            <a:off x="2343769" y="3601045"/>
            <a:ext cx="481937" cy="4572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2" name="Line 6"/>
          <p:cNvSpPr>
            <a:spLocks noChangeShapeType="1"/>
          </p:cNvSpPr>
          <p:nvPr/>
        </p:nvSpPr>
        <p:spPr bwMode="auto">
          <a:xfrm>
            <a:off x="2572370" y="3220045"/>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3" name="Oval 4"/>
          <p:cNvSpPr>
            <a:spLocks noChangeArrowheads="1"/>
          </p:cNvSpPr>
          <p:nvPr/>
        </p:nvSpPr>
        <p:spPr bwMode="auto">
          <a:xfrm>
            <a:off x="1331640" y="3619872"/>
            <a:ext cx="457200" cy="457200"/>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4" name="Oval 4"/>
          <p:cNvSpPr>
            <a:spLocks noChangeArrowheads="1"/>
          </p:cNvSpPr>
          <p:nvPr/>
        </p:nvSpPr>
        <p:spPr bwMode="auto">
          <a:xfrm>
            <a:off x="3396095" y="3565591"/>
            <a:ext cx="457200" cy="457200"/>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5" name="Oval 4"/>
          <p:cNvSpPr>
            <a:spLocks noChangeArrowheads="1"/>
          </p:cNvSpPr>
          <p:nvPr/>
        </p:nvSpPr>
        <p:spPr bwMode="auto">
          <a:xfrm>
            <a:off x="2343770" y="4462761"/>
            <a:ext cx="457200" cy="457200"/>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46" name="Line 6"/>
          <p:cNvSpPr>
            <a:spLocks noChangeShapeType="1"/>
          </p:cNvSpPr>
          <p:nvPr/>
        </p:nvSpPr>
        <p:spPr bwMode="auto">
          <a:xfrm>
            <a:off x="2553940" y="4070003"/>
            <a:ext cx="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7" name="Line 6"/>
          <p:cNvSpPr>
            <a:spLocks noChangeShapeType="1"/>
          </p:cNvSpPr>
          <p:nvPr/>
        </p:nvSpPr>
        <p:spPr bwMode="auto">
          <a:xfrm flipV="1">
            <a:off x="1798118" y="3818384"/>
            <a:ext cx="545651" cy="1126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8" name="Line 6"/>
          <p:cNvSpPr>
            <a:spLocks noChangeShapeType="1"/>
          </p:cNvSpPr>
          <p:nvPr/>
        </p:nvSpPr>
        <p:spPr bwMode="auto">
          <a:xfrm>
            <a:off x="2825707" y="3818383"/>
            <a:ext cx="570388" cy="1126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49" name="Oval 4"/>
          <p:cNvSpPr>
            <a:spLocks noChangeArrowheads="1"/>
          </p:cNvSpPr>
          <p:nvPr/>
        </p:nvSpPr>
        <p:spPr bwMode="auto">
          <a:xfrm>
            <a:off x="874440" y="1805814"/>
            <a:ext cx="457200" cy="457200"/>
          </a:xfrm>
          <a:prstGeom prst="ellipse">
            <a:avLst/>
          </a:prstGeom>
          <a:solidFill>
            <a:srgbClr val="FFFF00"/>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0" name="Rectangle 5"/>
          <p:cNvSpPr>
            <a:spLocks noChangeArrowheads="1"/>
          </p:cNvSpPr>
          <p:nvPr/>
        </p:nvSpPr>
        <p:spPr bwMode="auto">
          <a:xfrm>
            <a:off x="874440" y="2384491"/>
            <a:ext cx="481937" cy="457200"/>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51" name="テキスト ボックス 50"/>
          <p:cNvSpPr txBox="1"/>
          <p:nvPr/>
        </p:nvSpPr>
        <p:spPr>
          <a:xfrm>
            <a:off x="1324406" y="1883132"/>
            <a:ext cx="1204176" cy="369332"/>
          </a:xfrm>
          <a:prstGeom prst="rect">
            <a:avLst/>
          </a:prstGeom>
          <a:noFill/>
        </p:spPr>
        <p:txBody>
          <a:bodyPr wrap="none" rtlCol="0">
            <a:spAutoFit/>
          </a:bodyPr>
          <a:lstStyle/>
          <a:p>
            <a:r>
              <a:rPr kumimoji="1" lang="ja-JP" altLang="en-US" dirty="0" smtClean="0"/>
              <a:t>プロセッサ</a:t>
            </a:r>
            <a:endParaRPr kumimoji="1" lang="ja-JP" altLang="en-US" dirty="0"/>
          </a:p>
        </p:txBody>
      </p:sp>
      <p:sp>
        <p:nvSpPr>
          <p:cNvPr id="52" name="テキスト ボックス 51"/>
          <p:cNvSpPr txBox="1"/>
          <p:nvPr/>
        </p:nvSpPr>
        <p:spPr>
          <a:xfrm>
            <a:off x="1349764" y="2428290"/>
            <a:ext cx="729687" cy="369332"/>
          </a:xfrm>
          <a:prstGeom prst="rect">
            <a:avLst/>
          </a:prstGeom>
          <a:noFill/>
        </p:spPr>
        <p:txBody>
          <a:bodyPr wrap="none" rtlCol="0">
            <a:spAutoFit/>
          </a:bodyPr>
          <a:lstStyle/>
          <a:p>
            <a:r>
              <a:rPr lang="ja-JP" altLang="en-US" dirty="0"/>
              <a:t>メモリ</a:t>
            </a:r>
            <a:endParaRPr kumimoji="1" lang="ja-JP" altLang="en-US" dirty="0"/>
          </a:p>
        </p:txBody>
      </p:sp>
      <p:sp>
        <p:nvSpPr>
          <p:cNvPr id="53" name="テキスト ボックス 52"/>
          <p:cNvSpPr txBox="1"/>
          <p:nvPr/>
        </p:nvSpPr>
        <p:spPr>
          <a:xfrm>
            <a:off x="457200" y="5242436"/>
            <a:ext cx="4031873" cy="923330"/>
          </a:xfrm>
          <a:prstGeom prst="rect">
            <a:avLst/>
          </a:prstGeom>
          <a:noFill/>
        </p:spPr>
        <p:txBody>
          <a:bodyPr wrap="none" rtlCol="0">
            <a:spAutoFit/>
          </a:bodyPr>
          <a:lstStyle/>
          <a:p>
            <a:r>
              <a:rPr kumimoji="1" lang="ja-JP" altLang="en-US" dirty="0" smtClean="0"/>
              <a:t>メモリが一か所に集中</a:t>
            </a:r>
            <a:endParaRPr kumimoji="1" lang="en-US" altLang="ja-JP" dirty="0" smtClean="0"/>
          </a:p>
          <a:p>
            <a:r>
              <a:rPr lang="en-US" altLang="ja-JP" dirty="0" smtClean="0"/>
              <a:t>UMA(Uniform memory access model)</a:t>
            </a:r>
          </a:p>
          <a:p>
            <a:r>
              <a:rPr lang="ja-JP" altLang="en-US" dirty="0" smtClean="0"/>
              <a:t>いわゆるマルチコア</a:t>
            </a:r>
            <a:endParaRPr kumimoji="1" lang="ja-JP" altLang="en-US" dirty="0"/>
          </a:p>
        </p:txBody>
      </p:sp>
      <p:sp>
        <p:nvSpPr>
          <p:cNvPr id="54" name="テキスト ボックス 53"/>
          <p:cNvSpPr txBox="1"/>
          <p:nvPr/>
        </p:nvSpPr>
        <p:spPr>
          <a:xfrm>
            <a:off x="4540308" y="5300265"/>
            <a:ext cx="4698722" cy="923330"/>
          </a:xfrm>
          <a:prstGeom prst="rect">
            <a:avLst/>
          </a:prstGeom>
          <a:noFill/>
        </p:spPr>
        <p:txBody>
          <a:bodyPr wrap="none" rtlCol="0">
            <a:spAutoFit/>
          </a:bodyPr>
          <a:lstStyle/>
          <a:p>
            <a:r>
              <a:rPr kumimoji="1" lang="ja-JP" altLang="en-US" dirty="0" smtClean="0"/>
              <a:t>メモリが分散</a:t>
            </a:r>
            <a:endParaRPr kumimoji="1" lang="en-US" altLang="ja-JP" dirty="0" smtClean="0"/>
          </a:p>
          <a:p>
            <a:r>
              <a:rPr lang="en-US" altLang="ja-JP" dirty="0" err="1" smtClean="0"/>
              <a:t>NUMA</a:t>
            </a:r>
            <a:r>
              <a:rPr lang="en-US" altLang="ja-JP" dirty="0" smtClean="0"/>
              <a:t>(Non-Uniform memory access model)</a:t>
            </a:r>
          </a:p>
          <a:p>
            <a:endParaRPr kumimoji="1" lang="ja-JP" altLang="en-US" dirty="0"/>
          </a:p>
        </p:txBody>
      </p:sp>
    </p:spTree>
    <p:extLst>
      <p:ext uri="{BB962C8B-B14F-4D97-AF65-F5344CB8AC3E}">
        <p14:creationId xmlns:p14="http://schemas.microsoft.com/office/powerpoint/2010/main" val="919360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68313" y="228600"/>
            <a:ext cx="8523287" cy="1143000"/>
          </a:xfrm>
        </p:spPr>
        <p:txBody>
          <a:bodyPr/>
          <a:lstStyle/>
          <a:p>
            <a:pPr eaLnBrk="1" hangingPunct="1"/>
            <a:r>
              <a:rPr lang="ja-JP" altLang="en-US" smtClean="0"/>
              <a:t>キャッシュの制御（</a:t>
            </a:r>
            <a:r>
              <a:rPr lang="en-US" altLang="ja-JP" smtClean="0"/>
              <a:t>Node 2</a:t>
            </a:r>
            <a:r>
              <a:rPr lang="ja-JP" altLang="en-US" smtClean="0"/>
              <a:t>書込み） </a:t>
            </a:r>
          </a:p>
        </p:txBody>
      </p:sp>
      <p:sp>
        <p:nvSpPr>
          <p:cNvPr id="38915" name="Text Box 3"/>
          <p:cNvSpPr txBox="1">
            <a:spLocks noChangeArrowheads="1"/>
          </p:cNvSpPr>
          <p:nvPr/>
        </p:nvSpPr>
        <p:spPr bwMode="auto">
          <a:xfrm>
            <a:off x="1524000" y="4648200"/>
            <a:ext cx="88741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１</a:t>
            </a:r>
          </a:p>
        </p:txBody>
      </p:sp>
      <p:sp>
        <p:nvSpPr>
          <p:cNvPr id="38916" name="Text Box 4"/>
          <p:cNvSpPr txBox="1">
            <a:spLocks noChangeArrowheads="1"/>
          </p:cNvSpPr>
          <p:nvPr/>
        </p:nvSpPr>
        <p:spPr bwMode="auto">
          <a:xfrm>
            <a:off x="4876800" y="4470400"/>
            <a:ext cx="785813"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a:t>
            </a:r>
            <a:r>
              <a:rPr lang="en-US" altLang="ja-JP" sz="1400" b="1">
                <a:latin typeface="Times New Roman" panose="02020603050405020304" pitchFamily="18" charset="0"/>
              </a:rPr>
              <a:t>2</a:t>
            </a:r>
          </a:p>
        </p:txBody>
      </p:sp>
      <p:sp>
        <p:nvSpPr>
          <p:cNvPr id="38917" name="Text Box 5"/>
          <p:cNvSpPr txBox="1">
            <a:spLocks noChangeArrowheads="1"/>
          </p:cNvSpPr>
          <p:nvPr/>
        </p:nvSpPr>
        <p:spPr bwMode="auto">
          <a:xfrm>
            <a:off x="5562600" y="2286000"/>
            <a:ext cx="954088"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３</a:t>
            </a:r>
          </a:p>
        </p:txBody>
      </p:sp>
      <p:sp>
        <p:nvSpPr>
          <p:cNvPr id="38918" name="Text Box 6"/>
          <p:cNvSpPr txBox="1">
            <a:spLocks noChangeArrowheads="1"/>
          </p:cNvSpPr>
          <p:nvPr/>
        </p:nvSpPr>
        <p:spPr bwMode="auto">
          <a:xfrm>
            <a:off x="1905000" y="2184400"/>
            <a:ext cx="81915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400" b="1">
                <a:latin typeface="Times New Roman" panose="02020603050405020304" pitchFamily="18" charset="0"/>
              </a:rPr>
              <a:t>Node</a:t>
            </a:r>
            <a:r>
              <a:rPr lang="ja-JP" altLang="en-US" sz="1400" b="1">
                <a:latin typeface="Times New Roman" panose="02020603050405020304" pitchFamily="18" charset="0"/>
              </a:rPr>
              <a:t>　０</a:t>
            </a:r>
          </a:p>
        </p:txBody>
      </p:sp>
      <p:grpSp>
        <p:nvGrpSpPr>
          <p:cNvPr id="38919" name="Group 7"/>
          <p:cNvGrpSpPr>
            <a:grpSpLocks/>
          </p:cNvGrpSpPr>
          <p:nvPr/>
        </p:nvGrpSpPr>
        <p:grpSpPr bwMode="auto">
          <a:xfrm>
            <a:off x="2590800" y="1676400"/>
            <a:ext cx="457200" cy="1524000"/>
            <a:chOff x="1632" y="1056"/>
            <a:chExt cx="288" cy="960"/>
          </a:xfrm>
        </p:grpSpPr>
        <p:sp>
          <p:nvSpPr>
            <p:cNvPr id="38963" name="Oval 8"/>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64" name="Rectangle 9"/>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65" name="Line 10"/>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8966" name="Rectangle 11"/>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67" name="Line 12"/>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8920" name="Group 13"/>
          <p:cNvGrpSpPr>
            <a:grpSpLocks/>
          </p:cNvGrpSpPr>
          <p:nvPr/>
        </p:nvGrpSpPr>
        <p:grpSpPr bwMode="auto">
          <a:xfrm>
            <a:off x="2362200" y="3962400"/>
            <a:ext cx="457200" cy="1524000"/>
            <a:chOff x="1632" y="1056"/>
            <a:chExt cx="288" cy="960"/>
          </a:xfrm>
        </p:grpSpPr>
        <p:sp>
          <p:nvSpPr>
            <p:cNvPr id="38958" name="Oval 14"/>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59" name="Rectangle 15"/>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60" name="Line 16"/>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8961" name="Rectangle 17"/>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62" name="Line 18"/>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8921" name="Group 19"/>
          <p:cNvGrpSpPr>
            <a:grpSpLocks/>
          </p:cNvGrpSpPr>
          <p:nvPr/>
        </p:nvGrpSpPr>
        <p:grpSpPr bwMode="auto">
          <a:xfrm>
            <a:off x="4572000" y="3886200"/>
            <a:ext cx="457200" cy="1524000"/>
            <a:chOff x="1632" y="1056"/>
            <a:chExt cx="288" cy="960"/>
          </a:xfrm>
        </p:grpSpPr>
        <p:sp>
          <p:nvSpPr>
            <p:cNvPr id="38953" name="Oval 20"/>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54" name="Rectangle 21"/>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55" name="Line 22"/>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8956" name="Rectangle 23"/>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57" name="Line 24"/>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grpSp>
        <p:nvGrpSpPr>
          <p:cNvPr id="38922" name="Group 25"/>
          <p:cNvGrpSpPr>
            <a:grpSpLocks/>
          </p:cNvGrpSpPr>
          <p:nvPr/>
        </p:nvGrpSpPr>
        <p:grpSpPr bwMode="auto">
          <a:xfrm>
            <a:off x="5181600" y="1752600"/>
            <a:ext cx="457200" cy="1524000"/>
            <a:chOff x="1632" y="1056"/>
            <a:chExt cx="288" cy="960"/>
          </a:xfrm>
        </p:grpSpPr>
        <p:sp>
          <p:nvSpPr>
            <p:cNvPr id="38948" name="Oval 26"/>
            <p:cNvSpPr>
              <a:spLocks noChangeArrowheads="1"/>
            </p:cNvSpPr>
            <p:nvPr/>
          </p:nvSpPr>
          <p:spPr bwMode="auto">
            <a:xfrm>
              <a:off x="1632" y="1056"/>
              <a:ext cx="288" cy="288"/>
            </a:xfrm>
            <a:prstGeom prst="ellipse">
              <a:avLst/>
            </a:prstGeom>
            <a:solidFill>
              <a:schemeClr val="accent1"/>
            </a:solidFill>
            <a:ln w="9525">
              <a:solidFill>
                <a:schemeClr val="tx1"/>
              </a:solidFill>
              <a:round/>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49" name="Rectangle 27"/>
            <p:cNvSpPr>
              <a:spLocks noChangeArrowheads="1"/>
            </p:cNvSpPr>
            <p:nvPr/>
          </p:nvSpPr>
          <p:spPr bwMode="auto">
            <a:xfrm>
              <a:off x="1632" y="1728"/>
              <a:ext cx="288" cy="288"/>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50" name="Line 28"/>
            <p:cNvSpPr>
              <a:spLocks noChangeShapeType="1"/>
            </p:cNvSpPr>
            <p:nvPr/>
          </p:nvSpPr>
          <p:spPr bwMode="auto">
            <a:xfrm>
              <a:off x="1776"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8951" name="Rectangle 29"/>
            <p:cNvSpPr>
              <a:spLocks noChangeArrowheads="1"/>
            </p:cNvSpPr>
            <p:nvPr/>
          </p:nvSpPr>
          <p:spPr bwMode="auto">
            <a:xfrm>
              <a:off x="1680" y="1488"/>
              <a:ext cx="192" cy="144"/>
            </a:xfrm>
            <a:prstGeom prst="rect">
              <a:avLst/>
            </a:prstGeom>
            <a:solidFill>
              <a:srgbClr val="CCFF33"/>
            </a:solidFill>
            <a:ln w="9525">
              <a:solidFill>
                <a:schemeClr val="tx1"/>
              </a:solidFill>
              <a:miter lim="800000"/>
              <a:headEnd/>
              <a:tailEnd/>
            </a:ln>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52" name="Line 30"/>
            <p:cNvSpPr>
              <a:spLocks noChangeShapeType="1"/>
            </p:cNvSpPr>
            <p:nvPr/>
          </p:nvSpPr>
          <p:spPr bwMode="auto">
            <a:xfrm>
              <a:off x="1776" y="1632"/>
              <a:ext cx="0" cy="9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grpSp>
      <p:sp>
        <p:nvSpPr>
          <p:cNvPr id="38923" name="Rectangle 31"/>
          <p:cNvSpPr>
            <a:spLocks noChangeArrowheads="1"/>
          </p:cNvSpPr>
          <p:nvPr/>
        </p:nvSpPr>
        <p:spPr bwMode="auto">
          <a:xfrm>
            <a:off x="3200400" y="2819400"/>
            <a:ext cx="990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200">
              <a:latin typeface="Times New Roman" panose="02020603050405020304" pitchFamily="18" charset="0"/>
            </a:endParaRPr>
          </a:p>
        </p:txBody>
      </p:sp>
      <p:sp>
        <p:nvSpPr>
          <p:cNvPr id="38924" name="Line 32"/>
          <p:cNvSpPr>
            <a:spLocks noChangeShapeType="1"/>
          </p:cNvSpPr>
          <p:nvPr/>
        </p:nvSpPr>
        <p:spPr bwMode="auto">
          <a:xfrm>
            <a:off x="36576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8925" name="Line 33"/>
          <p:cNvSpPr>
            <a:spLocks noChangeShapeType="1"/>
          </p:cNvSpPr>
          <p:nvPr/>
        </p:nvSpPr>
        <p:spPr bwMode="auto">
          <a:xfrm>
            <a:off x="38862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8926" name="Line 34"/>
          <p:cNvSpPr>
            <a:spLocks noChangeShapeType="1"/>
          </p:cNvSpPr>
          <p:nvPr/>
        </p:nvSpPr>
        <p:spPr bwMode="auto">
          <a:xfrm>
            <a:off x="3429000" y="2819400"/>
            <a:ext cx="0" cy="304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8927" name="Rectangle 35"/>
          <p:cNvSpPr>
            <a:spLocks noChangeArrowheads="1"/>
          </p:cNvSpPr>
          <p:nvPr/>
        </p:nvSpPr>
        <p:spPr bwMode="auto">
          <a:xfrm>
            <a:off x="4191000" y="2819400"/>
            <a:ext cx="228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latin typeface="Arial Black" panose="020B0A04020102020204" pitchFamily="34" charset="0"/>
              <a:ea typeface="ＭＳ Ｐ明朝" panose="02020600040205080304" pitchFamily="18" charset="-128"/>
            </a:endParaRPr>
          </a:p>
        </p:txBody>
      </p:sp>
      <p:sp>
        <p:nvSpPr>
          <p:cNvPr id="38928" name="Text Box 36"/>
          <p:cNvSpPr txBox="1">
            <a:spLocks noChangeArrowheads="1"/>
          </p:cNvSpPr>
          <p:nvPr/>
        </p:nvSpPr>
        <p:spPr bwMode="auto">
          <a:xfrm>
            <a:off x="3132138" y="2781300"/>
            <a:ext cx="293687"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latin typeface="Times New Roman" panose="02020603050405020304" pitchFamily="18" charset="0"/>
              </a:rPr>
              <a:t>D</a:t>
            </a:r>
            <a:endParaRPr lang="en-US" altLang="ja-JP" sz="1200">
              <a:latin typeface="Times New Roman" panose="02020603050405020304" pitchFamily="18" charset="0"/>
            </a:endParaRPr>
          </a:p>
        </p:txBody>
      </p:sp>
      <p:sp>
        <p:nvSpPr>
          <p:cNvPr id="38929" name="Text Box 37"/>
          <p:cNvSpPr txBox="1">
            <a:spLocks noChangeArrowheads="1"/>
          </p:cNvSpPr>
          <p:nvPr/>
        </p:nvSpPr>
        <p:spPr bwMode="auto">
          <a:xfrm>
            <a:off x="5715000" y="2667000"/>
            <a:ext cx="381000" cy="3667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latin typeface="Times New Roman" panose="02020603050405020304" pitchFamily="18" charset="0"/>
              </a:rPr>
              <a:t>Ｄ</a:t>
            </a:r>
            <a:endParaRPr lang="ja-JP" altLang="en-US" sz="1800">
              <a:latin typeface="Times New Roman" panose="02020603050405020304" pitchFamily="18" charset="0"/>
            </a:endParaRPr>
          </a:p>
        </p:txBody>
      </p:sp>
      <p:grpSp>
        <p:nvGrpSpPr>
          <p:cNvPr id="71718" name="Group 38"/>
          <p:cNvGrpSpPr>
            <a:grpSpLocks/>
          </p:cNvGrpSpPr>
          <p:nvPr/>
        </p:nvGrpSpPr>
        <p:grpSpPr bwMode="auto">
          <a:xfrm>
            <a:off x="3048000" y="3429000"/>
            <a:ext cx="1524000" cy="685800"/>
            <a:chOff x="1920" y="2160"/>
            <a:chExt cx="960" cy="432"/>
          </a:xfrm>
        </p:grpSpPr>
        <p:sp>
          <p:nvSpPr>
            <p:cNvPr id="38946" name="Line 39"/>
            <p:cNvSpPr>
              <a:spLocks noChangeShapeType="1"/>
            </p:cNvSpPr>
            <p:nvPr/>
          </p:nvSpPr>
          <p:spPr bwMode="auto">
            <a:xfrm flipH="1" flipV="1">
              <a:off x="1920" y="2160"/>
              <a:ext cx="960" cy="43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8947" name="Text Box 40"/>
            <p:cNvSpPr txBox="1">
              <a:spLocks noChangeArrowheads="1"/>
            </p:cNvSpPr>
            <p:nvPr/>
          </p:nvSpPr>
          <p:spPr bwMode="auto">
            <a:xfrm>
              <a:off x="2294" y="2174"/>
              <a:ext cx="342"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latin typeface="Times New Roman" panose="02020603050405020304" pitchFamily="18" charset="0"/>
                </a:rPr>
                <a:t>ｒｅｑ</a:t>
              </a:r>
              <a:endParaRPr lang="ja-JP" altLang="en-US" sz="1200">
                <a:latin typeface="Times New Roman" panose="02020603050405020304" pitchFamily="18" charset="0"/>
              </a:endParaRPr>
            </a:p>
          </p:txBody>
        </p:sp>
      </p:grpSp>
      <p:grpSp>
        <p:nvGrpSpPr>
          <p:cNvPr id="71721" name="Group 41"/>
          <p:cNvGrpSpPr>
            <a:grpSpLocks/>
          </p:cNvGrpSpPr>
          <p:nvPr/>
        </p:nvGrpSpPr>
        <p:grpSpPr bwMode="auto">
          <a:xfrm>
            <a:off x="3124200" y="2363788"/>
            <a:ext cx="2178050" cy="366712"/>
            <a:chOff x="1968" y="1489"/>
            <a:chExt cx="1372" cy="231"/>
          </a:xfrm>
        </p:grpSpPr>
        <p:sp>
          <p:nvSpPr>
            <p:cNvPr id="38944" name="Line 42"/>
            <p:cNvSpPr>
              <a:spLocks noChangeShapeType="1"/>
            </p:cNvSpPr>
            <p:nvPr/>
          </p:nvSpPr>
          <p:spPr bwMode="auto">
            <a:xfrm>
              <a:off x="1968" y="1680"/>
              <a:ext cx="1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8945" name="Text Box 43"/>
            <p:cNvSpPr txBox="1">
              <a:spLocks noChangeArrowheads="1"/>
            </p:cNvSpPr>
            <p:nvPr/>
          </p:nvSpPr>
          <p:spPr bwMode="auto">
            <a:xfrm>
              <a:off x="2112" y="1489"/>
              <a:ext cx="1228"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solidFill>
                    <a:schemeClr val="accent2"/>
                  </a:solidFill>
                  <a:latin typeface="Times New Roman" panose="02020603050405020304" pitchFamily="18" charset="0"/>
                </a:rPr>
                <a:t>Write</a:t>
              </a:r>
              <a:r>
                <a:rPr lang="ja-JP" altLang="en-US" sz="1800" b="1">
                  <a:solidFill>
                    <a:schemeClr val="accent2"/>
                  </a:solidFill>
                  <a:latin typeface="Times New Roman" panose="02020603050405020304" pitchFamily="18" charset="0"/>
                </a:rPr>
                <a:t>　</a:t>
              </a:r>
              <a:r>
                <a:rPr lang="en-US" altLang="ja-JP" sz="1800" b="1">
                  <a:solidFill>
                    <a:schemeClr val="accent2"/>
                  </a:solidFill>
                  <a:latin typeface="Times New Roman" panose="02020603050405020304" pitchFamily="18" charset="0"/>
                </a:rPr>
                <a:t>Back</a:t>
              </a:r>
              <a:r>
                <a:rPr lang="ja-JP" altLang="en-US" sz="1800" b="1">
                  <a:solidFill>
                    <a:schemeClr val="accent2"/>
                  </a:solidFill>
                  <a:latin typeface="Times New Roman" panose="02020603050405020304" pitchFamily="18" charset="0"/>
                </a:rPr>
                <a:t>　</a:t>
              </a:r>
              <a:r>
                <a:rPr lang="en-US" altLang="ja-JP" sz="1800" b="1">
                  <a:solidFill>
                    <a:schemeClr val="accent2"/>
                  </a:solidFill>
                  <a:latin typeface="Times New Roman" panose="02020603050405020304" pitchFamily="18" charset="0"/>
                </a:rPr>
                <a:t>Req</a:t>
              </a:r>
              <a:endParaRPr lang="en-US" altLang="ja-JP" sz="1200" b="1">
                <a:latin typeface="Times New Roman" panose="02020603050405020304" pitchFamily="18" charset="0"/>
              </a:endParaRPr>
            </a:p>
          </p:txBody>
        </p:sp>
      </p:grpSp>
      <p:grpSp>
        <p:nvGrpSpPr>
          <p:cNvPr id="71724" name="Group 44"/>
          <p:cNvGrpSpPr>
            <a:grpSpLocks/>
          </p:cNvGrpSpPr>
          <p:nvPr/>
        </p:nvGrpSpPr>
        <p:grpSpPr bwMode="auto">
          <a:xfrm>
            <a:off x="3276600" y="3276600"/>
            <a:ext cx="1819275" cy="647700"/>
            <a:chOff x="2112" y="1992"/>
            <a:chExt cx="1146" cy="408"/>
          </a:xfrm>
        </p:grpSpPr>
        <p:sp>
          <p:nvSpPr>
            <p:cNvPr id="38942" name="Line 45"/>
            <p:cNvSpPr>
              <a:spLocks noChangeShapeType="1"/>
            </p:cNvSpPr>
            <p:nvPr/>
          </p:nvSpPr>
          <p:spPr bwMode="auto">
            <a:xfrm>
              <a:off x="2112" y="2064"/>
              <a:ext cx="768" cy="336"/>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8943" name="Text Box 46"/>
            <p:cNvSpPr txBox="1">
              <a:spLocks noChangeArrowheads="1"/>
            </p:cNvSpPr>
            <p:nvPr/>
          </p:nvSpPr>
          <p:spPr bwMode="auto">
            <a:xfrm>
              <a:off x="2438" y="1992"/>
              <a:ext cx="820"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Cache</a:t>
              </a:r>
              <a:r>
                <a:rPr lang="ja-JP" altLang="en-US" sz="1800" b="1">
                  <a:latin typeface="Times New Roman" panose="02020603050405020304" pitchFamily="18" charset="0"/>
                </a:rPr>
                <a:t>　</a:t>
              </a:r>
              <a:r>
                <a:rPr lang="en-US" altLang="ja-JP" sz="1800" b="1">
                  <a:latin typeface="Times New Roman" panose="02020603050405020304" pitchFamily="18" charset="0"/>
                </a:rPr>
                <a:t>line</a:t>
              </a:r>
            </a:p>
          </p:txBody>
        </p:sp>
      </p:grpSp>
      <p:grpSp>
        <p:nvGrpSpPr>
          <p:cNvPr id="71727" name="Group 47"/>
          <p:cNvGrpSpPr>
            <a:grpSpLocks/>
          </p:cNvGrpSpPr>
          <p:nvPr/>
        </p:nvGrpSpPr>
        <p:grpSpPr bwMode="auto">
          <a:xfrm>
            <a:off x="3200400" y="1790700"/>
            <a:ext cx="3473450" cy="1243013"/>
            <a:chOff x="2016" y="1128"/>
            <a:chExt cx="2188" cy="783"/>
          </a:xfrm>
        </p:grpSpPr>
        <p:grpSp>
          <p:nvGrpSpPr>
            <p:cNvPr id="38938" name="Group 48"/>
            <p:cNvGrpSpPr>
              <a:grpSpLocks/>
            </p:cNvGrpSpPr>
            <p:nvPr/>
          </p:nvGrpSpPr>
          <p:grpSpPr bwMode="auto">
            <a:xfrm>
              <a:off x="2016" y="1128"/>
              <a:ext cx="1152" cy="264"/>
              <a:chOff x="2016" y="1128"/>
              <a:chExt cx="1152" cy="264"/>
            </a:xfrm>
          </p:grpSpPr>
          <p:sp>
            <p:nvSpPr>
              <p:cNvPr id="38940" name="Line 49"/>
              <p:cNvSpPr>
                <a:spLocks noChangeShapeType="1"/>
              </p:cNvSpPr>
              <p:nvPr/>
            </p:nvSpPr>
            <p:spPr bwMode="auto">
              <a:xfrm flipH="1">
                <a:off x="2016" y="1392"/>
                <a:ext cx="115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38941" name="Text Box 50"/>
              <p:cNvSpPr txBox="1">
                <a:spLocks noChangeArrowheads="1"/>
              </p:cNvSpPr>
              <p:nvPr/>
            </p:nvSpPr>
            <p:spPr bwMode="auto">
              <a:xfrm>
                <a:off x="2246" y="1128"/>
                <a:ext cx="884" cy="2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Write</a:t>
                </a:r>
                <a:r>
                  <a:rPr lang="ja-JP" altLang="en-US" sz="1800" b="1">
                    <a:latin typeface="Times New Roman" panose="02020603050405020304" pitchFamily="18" charset="0"/>
                  </a:rPr>
                  <a:t>　</a:t>
                </a:r>
                <a:r>
                  <a:rPr lang="en-US" altLang="ja-JP" sz="1800" b="1">
                    <a:latin typeface="Times New Roman" panose="02020603050405020304" pitchFamily="18" charset="0"/>
                  </a:rPr>
                  <a:t>Back</a:t>
                </a:r>
                <a:endParaRPr lang="en-US" altLang="ja-JP" sz="1200" b="1">
                  <a:latin typeface="Times New Roman" panose="02020603050405020304" pitchFamily="18" charset="0"/>
                </a:endParaRPr>
              </a:p>
            </p:txBody>
          </p:sp>
        </p:grpSp>
        <p:sp>
          <p:nvSpPr>
            <p:cNvPr id="38939" name="Text Box 51"/>
            <p:cNvSpPr txBox="1">
              <a:spLocks noChangeArrowheads="1"/>
            </p:cNvSpPr>
            <p:nvPr/>
          </p:nvSpPr>
          <p:spPr bwMode="auto">
            <a:xfrm>
              <a:off x="3792" y="1680"/>
              <a:ext cx="4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a:t>
              </a:r>
              <a:r>
                <a:rPr lang="ja-JP" altLang="en-US" sz="1800" b="1">
                  <a:latin typeface="Times New Roman" panose="02020603050405020304" pitchFamily="18" charset="0"/>
                </a:rPr>
                <a:t>　</a:t>
              </a:r>
              <a:r>
                <a:rPr lang="en-US" altLang="ja-JP" sz="1800" b="1">
                  <a:latin typeface="Times New Roman" panose="02020603050405020304" pitchFamily="18" charset="0"/>
                </a:rPr>
                <a:t>I</a:t>
              </a:r>
            </a:p>
          </p:txBody>
        </p:sp>
      </p:grpSp>
      <p:sp>
        <p:nvSpPr>
          <p:cNvPr id="71732" name="Text Box 52"/>
          <p:cNvSpPr txBox="1">
            <a:spLocks noChangeArrowheads="1"/>
          </p:cNvSpPr>
          <p:nvPr/>
        </p:nvSpPr>
        <p:spPr bwMode="auto">
          <a:xfrm>
            <a:off x="5622925" y="4229100"/>
            <a:ext cx="854075" cy="376238"/>
          </a:xfrm>
          <a:prstGeom prst="rect">
            <a:avLst/>
          </a:prstGeom>
          <a:noFill/>
          <a:ln w="9525">
            <a:solidFill>
              <a:srgbClr val="FF505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b="1">
                <a:latin typeface="Times New Roman" panose="02020603050405020304" pitchFamily="18" charset="0"/>
              </a:rPr>
              <a:t>Writes</a:t>
            </a:r>
          </a:p>
        </p:txBody>
      </p:sp>
      <p:sp>
        <p:nvSpPr>
          <p:cNvPr id="71733" name="Text Box 53"/>
          <p:cNvSpPr txBox="1">
            <a:spLocks noChangeArrowheads="1"/>
          </p:cNvSpPr>
          <p:nvPr/>
        </p:nvSpPr>
        <p:spPr bwMode="auto">
          <a:xfrm>
            <a:off x="3851275" y="2781300"/>
            <a:ext cx="339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71734" name="Text Box 54"/>
          <p:cNvSpPr txBox="1">
            <a:spLocks noChangeArrowheads="1"/>
          </p:cNvSpPr>
          <p:nvPr/>
        </p:nvSpPr>
        <p:spPr bwMode="auto">
          <a:xfrm>
            <a:off x="4140200" y="2781300"/>
            <a:ext cx="33972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b="1"/>
              <a:t>１</a:t>
            </a:r>
          </a:p>
        </p:txBody>
      </p:sp>
      <p:sp>
        <p:nvSpPr>
          <p:cNvPr id="71737" name="Text Box 57"/>
          <p:cNvSpPr txBox="1">
            <a:spLocks noChangeArrowheads="1"/>
          </p:cNvSpPr>
          <p:nvPr/>
        </p:nvSpPr>
        <p:spPr bwMode="auto">
          <a:xfrm>
            <a:off x="5416550" y="4824413"/>
            <a:ext cx="361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latin typeface="Arial Black" panose="020B0A04020102020204" pitchFamily="34" charset="0"/>
              </a:rPr>
              <a: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3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7171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7172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7172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7172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1733"/>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71734"/>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717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2" grpId="0" animBg="1"/>
      <p:bldP spid="71733" grpId="0"/>
      <p:bldP spid="71734" grpId="0"/>
      <p:bldP spid="7173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スヌープキャッシュとディレクトリキャッシュ</a:t>
            </a:r>
            <a:endParaRPr kumimoji="1" lang="ja-JP" altLang="en-US" sz="3600" dirty="0"/>
          </a:p>
        </p:txBody>
      </p:sp>
      <p:sp>
        <p:nvSpPr>
          <p:cNvPr id="3" name="コンテンツ プレースホルダー 2"/>
          <p:cNvSpPr>
            <a:spLocks noGrp="1"/>
          </p:cNvSpPr>
          <p:nvPr>
            <p:ph idx="1"/>
          </p:nvPr>
        </p:nvSpPr>
        <p:spPr>
          <a:xfrm>
            <a:off x="457200" y="1124744"/>
            <a:ext cx="8229600" cy="4525963"/>
          </a:xfrm>
        </p:spPr>
        <p:txBody>
          <a:bodyPr/>
          <a:lstStyle/>
          <a:p>
            <a:r>
              <a:rPr kumimoji="1" lang="ja-JP" altLang="en-US" dirty="0" smtClean="0"/>
              <a:t>スヌープキャッシュは共有バスのように皆が見る（スヌープ）ことのできる通信路が必要</a:t>
            </a:r>
            <a:endParaRPr kumimoji="1" lang="en-US" altLang="ja-JP" dirty="0" smtClean="0"/>
          </a:p>
          <a:p>
            <a:pPr lvl="1"/>
            <a:r>
              <a:rPr lang="ja-JP" altLang="en-US" dirty="0" smtClean="0"/>
              <a:t>転送、キャッシュブロックの状態制御は分散的に行われる</a:t>
            </a:r>
            <a:endParaRPr kumimoji="1" lang="en-US" altLang="ja-JP" dirty="0" smtClean="0"/>
          </a:p>
          <a:p>
            <a:pPr lvl="1"/>
            <a:r>
              <a:rPr kumimoji="1" lang="ja-JP" altLang="en-US" dirty="0" smtClean="0"/>
              <a:t>集中メモリシステムに向いている</a:t>
            </a:r>
            <a:endParaRPr kumimoji="1" lang="en-US" altLang="ja-JP" dirty="0" smtClean="0"/>
          </a:p>
          <a:p>
            <a:r>
              <a:rPr lang="ja-JP" altLang="en-US" dirty="0" smtClean="0"/>
              <a:t>ディレクトリキャッシュは、ホームメモリのディレクトリが共有バスの代わりに管理センターの役割を果たす</a:t>
            </a:r>
            <a:endParaRPr lang="en-US" altLang="ja-JP" dirty="0" smtClean="0"/>
          </a:p>
          <a:p>
            <a:pPr lvl="1"/>
            <a:r>
              <a:rPr kumimoji="1" lang="ja-JP" altLang="en-US" dirty="0" smtClean="0"/>
              <a:t>メッセージを交換してブロックの状態制御を行う</a:t>
            </a:r>
            <a:endParaRPr kumimoji="1" lang="en-US" altLang="ja-JP" dirty="0" smtClean="0"/>
          </a:p>
          <a:p>
            <a:pPr lvl="1"/>
            <a:r>
              <a:rPr lang="ja-JP" altLang="en-US" dirty="0" smtClean="0"/>
              <a:t>汎用性が高いが、メッセージ交換のコストは大きい</a:t>
            </a:r>
            <a:endParaRPr kumimoji="1" lang="ja-JP" altLang="en-US" dirty="0"/>
          </a:p>
        </p:txBody>
      </p:sp>
    </p:spTree>
    <p:extLst>
      <p:ext uri="{BB962C8B-B14F-4D97-AF65-F5344CB8AC3E}">
        <p14:creationId xmlns:p14="http://schemas.microsoft.com/office/powerpoint/2010/main" val="11370548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タイトル 1"/>
          <p:cNvSpPr>
            <a:spLocks noGrp="1"/>
          </p:cNvSpPr>
          <p:nvPr>
            <p:ph type="title"/>
          </p:nvPr>
        </p:nvSpPr>
        <p:spPr/>
        <p:txBody>
          <a:bodyPr/>
          <a:lstStyle/>
          <a:p>
            <a:r>
              <a:rPr lang="ja-JP" altLang="en-US" smtClean="0"/>
              <a:t>まとめ</a:t>
            </a:r>
          </a:p>
        </p:txBody>
      </p:sp>
      <p:sp>
        <p:nvSpPr>
          <p:cNvPr id="67587" name="コンテンツ プレースホルダー 2"/>
          <p:cNvSpPr>
            <a:spLocks noGrp="1"/>
          </p:cNvSpPr>
          <p:nvPr>
            <p:ph idx="1"/>
          </p:nvPr>
        </p:nvSpPr>
        <p:spPr>
          <a:xfrm>
            <a:off x="423308" y="1425456"/>
            <a:ext cx="8578850" cy="4525963"/>
          </a:xfrm>
        </p:spPr>
        <p:txBody>
          <a:bodyPr/>
          <a:lstStyle/>
          <a:p>
            <a:r>
              <a:rPr lang="ja-JP" altLang="en-US" sz="2400" dirty="0" smtClean="0"/>
              <a:t>スマフォ、ノート</a:t>
            </a:r>
            <a:r>
              <a:rPr lang="en-US" altLang="ja-JP" sz="2400" dirty="0" smtClean="0"/>
              <a:t>PC</a:t>
            </a:r>
            <a:r>
              <a:rPr lang="ja-JP" altLang="en-US" sz="2400" dirty="0" smtClean="0"/>
              <a:t>の全て、サーバー、スーパーコンピュータの多くが共有メモリ型計算機</a:t>
            </a:r>
            <a:endParaRPr lang="en-US" altLang="ja-JP" sz="2400" dirty="0" smtClean="0"/>
          </a:p>
          <a:p>
            <a:r>
              <a:rPr lang="ja-JP" altLang="en-US" sz="2400" dirty="0"/>
              <a:t>ポイント</a:t>
            </a:r>
            <a:endParaRPr lang="en-US" altLang="ja-JP" sz="2400" dirty="0" smtClean="0"/>
          </a:p>
          <a:p>
            <a:pPr lvl="1"/>
            <a:r>
              <a:rPr lang="ja-JP" altLang="en-US" sz="2400" dirty="0" smtClean="0"/>
              <a:t>高速化のためには並列化が必要</a:t>
            </a:r>
            <a:endParaRPr lang="en-US" altLang="ja-JP" sz="2400" dirty="0" smtClean="0"/>
          </a:p>
          <a:p>
            <a:pPr lvl="2"/>
            <a:r>
              <a:rPr lang="ja-JP" altLang="en-US" sz="2000" dirty="0" smtClean="0"/>
              <a:t>プログラマによる並列化→来週</a:t>
            </a:r>
            <a:r>
              <a:rPr lang="en-US" altLang="ja-JP" sz="2000" dirty="0" err="1" smtClean="0"/>
              <a:t>OpenMP</a:t>
            </a:r>
            <a:r>
              <a:rPr lang="ja-JP" altLang="en-US" sz="2000" dirty="0" smtClean="0"/>
              <a:t>の演習を行う</a:t>
            </a:r>
            <a:endParaRPr lang="en-US" altLang="ja-JP" sz="2000" dirty="0" smtClean="0"/>
          </a:p>
          <a:p>
            <a:pPr lvl="2"/>
            <a:r>
              <a:rPr lang="ja-JP" altLang="en-US" sz="2000" dirty="0" smtClean="0"/>
              <a:t>コンパイラによる自動並列化</a:t>
            </a:r>
            <a:endParaRPr lang="en-US" altLang="ja-JP" sz="2000" dirty="0" smtClean="0"/>
          </a:p>
          <a:p>
            <a:pPr lvl="1"/>
            <a:r>
              <a:rPr lang="ja-JP" altLang="en-US" sz="2400" dirty="0" smtClean="0"/>
              <a:t>共有メモリを使ったデータ交換には同期が必要</a:t>
            </a:r>
            <a:endParaRPr lang="en-US" altLang="ja-JP" sz="2400" dirty="0" smtClean="0"/>
          </a:p>
          <a:p>
            <a:pPr lvl="2"/>
            <a:r>
              <a:rPr lang="ja-JP" altLang="en-US" sz="2000" dirty="0" smtClean="0"/>
              <a:t>不可分命令</a:t>
            </a:r>
            <a:endParaRPr lang="en-US" altLang="ja-JP" sz="2000" dirty="0" smtClean="0"/>
          </a:p>
          <a:p>
            <a:pPr lvl="2"/>
            <a:r>
              <a:rPr lang="ja-JP" altLang="en-US" sz="2000" dirty="0" smtClean="0"/>
              <a:t>バリア同期</a:t>
            </a:r>
            <a:endParaRPr lang="en-US" altLang="ja-JP" sz="2000" dirty="0" smtClean="0"/>
          </a:p>
          <a:p>
            <a:pPr lvl="1"/>
            <a:r>
              <a:rPr lang="ja-JP" altLang="en-US" sz="2400" dirty="0" smtClean="0"/>
              <a:t>分散したキャッシュの一貫性制御</a:t>
            </a:r>
            <a:endParaRPr lang="en-US" altLang="ja-JP" sz="2400" dirty="0" smtClean="0"/>
          </a:p>
          <a:p>
            <a:pPr lvl="2"/>
            <a:r>
              <a:rPr lang="ja-JP" altLang="en-US" sz="2000" dirty="0" smtClean="0"/>
              <a:t>スヌープキャッシュ</a:t>
            </a:r>
            <a:endParaRPr lang="en-US" altLang="ja-JP" sz="2000" dirty="0" smtClean="0"/>
          </a:p>
          <a:p>
            <a:pPr lvl="2"/>
            <a:r>
              <a:rPr lang="ja-JP" altLang="en-US" sz="2000" dirty="0" smtClean="0"/>
              <a:t>ディレクトリ</a:t>
            </a:r>
            <a:r>
              <a:rPr lang="ja-JP" altLang="en-US" sz="2000" dirty="0"/>
              <a:t>キャッシュ</a:t>
            </a:r>
            <a:endParaRPr lang="en-US" altLang="ja-JP" sz="2000" dirty="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演習</a:t>
            </a:r>
            <a:endParaRPr kumimoji="1" lang="ja-JP" altLang="en-US" dirty="0"/>
          </a:p>
        </p:txBody>
      </p:sp>
      <p:sp>
        <p:nvSpPr>
          <p:cNvPr id="3" name="コンテンツ プレースホルダー 2"/>
          <p:cNvSpPr>
            <a:spLocks noGrp="1"/>
          </p:cNvSpPr>
          <p:nvPr>
            <p:ph idx="1"/>
          </p:nvPr>
        </p:nvSpPr>
        <p:spPr/>
        <p:txBody>
          <a:bodyPr/>
          <a:lstStyle/>
          <a:p>
            <a:r>
              <a:rPr kumimoji="1" lang="en-US" altLang="ja-JP" sz="2400" dirty="0" err="1" smtClean="0"/>
              <a:t>P1,P2,P3</a:t>
            </a:r>
            <a:r>
              <a:rPr kumimoji="1" lang="ja-JP" altLang="en-US" sz="2400" dirty="0" smtClean="0"/>
              <a:t>が同じキャッシュブロックについて以下の操作を行った際の各キャッシュの状態を求めよ。無効化信号がバス上に流れるのはどのタイミングか？初期状態は全て</a:t>
            </a:r>
            <a:r>
              <a:rPr kumimoji="1" lang="en-US" altLang="ja-JP" sz="2400" dirty="0" smtClean="0"/>
              <a:t>I</a:t>
            </a:r>
            <a:r>
              <a:rPr kumimoji="1" lang="ja-JP" altLang="en-US" sz="2400" dirty="0" smtClean="0"/>
              <a:t>とする。</a:t>
            </a:r>
            <a:endParaRPr kumimoji="1" lang="en-US" altLang="ja-JP" sz="2400" dirty="0" smtClean="0"/>
          </a:p>
          <a:p>
            <a:pPr marL="457200" indent="-457200">
              <a:buFont typeface="+mj-lt"/>
              <a:buAutoNum type="arabicPeriod"/>
            </a:pPr>
            <a:r>
              <a:rPr lang="en-US" altLang="ja-JP" sz="2400" dirty="0" err="1" smtClean="0"/>
              <a:t>P1</a:t>
            </a:r>
            <a:r>
              <a:rPr lang="ja-JP" altLang="en-US" sz="2400" dirty="0" smtClean="0"/>
              <a:t>が読み出し</a:t>
            </a:r>
            <a:endParaRPr lang="en-US" altLang="ja-JP" sz="2400" dirty="0" smtClean="0"/>
          </a:p>
          <a:p>
            <a:pPr marL="457200" indent="-457200">
              <a:buFont typeface="+mj-lt"/>
              <a:buAutoNum type="arabicPeriod"/>
            </a:pPr>
            <a:r>
              <a:rPr kumimoji="1" lang="en-US" altLang="ja-JP" sz="2400" dirty="0" err="1" smtClean="0"/>
              <a:t>P2</a:t>
            </a:r>
            <a:r>
              <a:rPr kumimoji="1" lang="ja-JP" altLang="en-US" sz="2400" dirty="0" smtClean="0"/>
              <a:t>が読み出し</a:t>
            </a:r>
            <a:endParaRPr kumimoji="1" lang="en-US" altLang="ja-JP" sz="2400" dirty="0" smtClean="0"/>
          </a:p>
          <a:p>
            <a:pPr marL="457200" indent="-457200">
              <a:buFont typeface="+mj-lt"/>
              <a:buAutoNum type="arabicPeriod"/>
            </a:pPr>
            <a:r>
              <a:rPr lang="en-US" altLang="ja-JP" sz="2400" dirty="0" err="1" smtClean="0"/>
              <a:t>P1</a:t>
            </a:r>
            <a:r>
              <a:rPr lang="ja-JP" altLang="en-US" sz="2400" dirty="0" smtClean="0"/>
              <a:t>が書き込み</a:t>
            </a:r>
            <a:endParaRPr lang="en-US" altLang="ja-JP" sz="2400" dirty="0" smtClean="0"/>
          </a:p>
          <a:p>
            <a:pPr marL="457200" indent="-457200">
              <a:buFont typeface="+mj-lt"/>
              <a:buAutoNum type="arabicPeriod"/>
            </a:pPr>
            <a:r>
              <a:rPr kumimoji="1" lang="en-US" altLang="ja-JP" sz="2400" dirty="0" err="1" smtClean="0"/>
              <a:t>P3</a:t>
            </a:r>
            <a:r>
              <a:rPr kumimoji="1" lang="ja-JP" altLang="en-US" sz="2400" dirty="0" smtClean="0"/>
              <a:t>が読み出し</a:t>
            </a:r>
            <a:endParaRPr kumimoji="1" lang="en-US" altLang="ja-JP" sz="2400" dirty="0" smtClean="0"/>
          </a:p>
          <a:p>
            <a:pPr marL="457200" indent="-457200">
              <a:buFont typeface="+mj-lt"/>
              <a:buAutoNum type="arabicPeriod"/>
            </a:pPr>
            <a:r>
              <a:rPr lang="en-US" altLang="ja-JP" sz="2400" dirty="0" err="1" smtClean="0"/>
              <a:t>P2</a:t>
            </a:r>
            <a:r>
              <a:rPr lang="ja-JP" altLang="en-US" sz="2400" dirty="0" smtClean="0"/>
              <a:t>が書き込み</a:t>
            </a:r>
            <a:endParaRPr lang="en-US" altLang="ja-JP" sz="2400" dirty="0" smtClean="0"/>
          </a:p>
          <a:p>
            <a:pPr marL="457200" indent="-457200">
              <a:buFont typeface="+mj-lt"/>
              <a:buAutoNum type="arabicPeriod"/>
            </a:pPr>
            <a:r>
              <a:rPr kumimoji="1" lang="en-US" altLang="ja-JP" sz="2400" dirty="0" err="1" smtClean="0"/>
              <a:t>P1</a:t>
            </a:r>
            <a:r>
              <a:rPr kumimoji="1" lang="ja-JP" altLang="en-US" sz="2400" dirty="0" smtClean="0"/>
              <a:t>が読み出し</a:t>
            </a:r>
            <a:endParaRPr kumimoji="1" lang="en-US" altLang="ja-JP" sz="2400" dirty="0" smtClean="0"/>
          </a:p>
          <a:p>
            <a:pPr marL="0" indent="0">
              <a:buNone/>
            </a:pPr>
            <a:endParaRPr lang="en-US" altLang="ja-JP" sz="2400" dirty="0"/>
          </a:p>
          <a:p>
            <a:pPr marL="0" indent="0">
              <a:buNone/>
            </a:pPr>
            <a:endParaRPr kumimoji="1" lang="ja-JP" altLang="en-US" sz="2400" dirty="0"/>
          </a:p>
        </p:txBody>
      </p:sp>
    </p:spTree>
    <p:extLst>
      <p:ext uri="{BB962C8B-B14F-4D97-AF65-F5344CB8AC3E}">
        <p14:creationId xmlns:p14="http://schemas.microsoft.com/office/powerpoint/2010/main" val="28853041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pPr eaLnBrk="1" hangingPunct="1"/>
            <a:r>
              <a:rPr lang="ja-JP" altLang="en-US" dirty="0" smtClean="0"/>
              <a:t>典型的な集中メモリ</a:t>
            </a:r>
            <a:r>
              <a:rPr lang="ja-JP" altLang="en-US" dirty="0"/>
              <a:t>型</a:t>
            </a:r>
            <a:endParaRPr lang="ja-JP" altLang="en-US" dirty="0" smtClean="0"/>
          </a:p>
        </p:txBody>
      </p:sp>
      <p:pic>
        <p:nvPicPr>
          <p:cNvPr id="16387" name="Picture 17" descr="f05-01-9780123838728"/>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2022475" y="1600200"/>
            <a:ext cx="5099050" cy="4525963"/>
          </a:xfr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8888" y="2636838"/>
            <a:ext cx="6634162" cy="3529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Footer Placeholder 3"/>
          <p:cNvSpPr txBox="1">
            <a:spLocks noGrp="1"/>
          </p:cNvSpPr>
          <p:nvPr/>
        </p:nvSpPr>
        <p:spPr bwMode="auto">
          <a:xfrm>
            <a:off x="1042988" y="6381750"/>
            <a:ext cx="7272337" cy="358775"/>
          </a:xfrm>
          <a:prstGeom prst="rect">
            <a:avLst/>
          </a:prstGeom>
          <a:noFill/>
          <a:ln>
            <a:miter lim="800000"/>
            <a:headEnd/>
            <a:tailEnd/>
          </a:ln>
        </p:spPr>
        <p:txBody>
          <a:bodyPr anchor="b"/>
          <a:lstStyle/>
          <a:p>
            <a:pPr algn="ctr" eaLnBrk="1" hangingPunct="1">
              <a:defRPr/>
            </a:pPr>
            <a:r>
              <a:rPr kumimoji="0" lang="en-US" sz="1200" b="1" dirty="0">
                <a:latin typeface="+mn-lt"/>
                <a:ea typeface="+mn-ea"/>
              </a:rPr>
              <a:t>Copyright © 2012, Elsevier Inc. All rights reserved.</a:t>
            </a:r>
            <a:endParaRPr kumimoji="0" lang="en-AU" sz="1200" b="1" dirty="0">
              <a:latin typeface="+mn-lt"/>
              <a:ea typeface="+mn-ea"/>
            </a:endParaRPr>
          </a:p>
        </p:txBody>
      </p:sp>
      <p:sp>
        <p:nvSpPr>
          <p:cNvPr id="30724" name="Rectangle 2"/>
          <p:cNvSpPr>
            <a:spLocks noGrp="1" noChangeArrowheads="1"/>
          </p:cNvSpPr>
          <p:nvPr>
            <p:ph type="title" idx="4294967295"/>
          </p:nvPr>
        </p:nvSpPr>
        <p:spPr>
          <a:xfrm>
            <a:off x="457200" y="222250"/>
            <a:ext cx="8229600" cy="769938"/>
          </a:xfrm>
        </p:spPr>
        <p:txBody>
          <a:bodyPr anchor="b">
            <a:spAutoFit/>
          </a:bodyPr>
          <a:lstStyle/>
          <a:p>
            <a:pPr eaLnBrk="1" hangingPunct="1"/>
            <a:r>
              <a:rPr lang="ja-JP" altLang="en-US" dirty="0" smtClean="0"/>
              <a:t>典型的な分散メモリ型</a:t>
            </a:r>
            <a:endParaRPr lang="en-AU" altLang="ja-JP" dirty="0" smtClean="0"/>
          </a:p>
        </p:txBody>
      </p:sp>
      <p:sp>
        <p:nvSpPr>
          <p:cNvPr id="30726" name="Text Box 5"/>
          <p:cNvSpPr txBox="1">
            <a:spLocks noChangeArrowheads="1"/>
          </p:cNvSpPr>
          <p:nvPr/>
        </p:nvSpPr>
        <p:spPr bwMode="auto">
          <a:xfrm rot="5400000">
            <a:off x="5782469" y="2993232"/>
            <a:ext cx="6353175" cy="369887"/>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kumimoji="0" lang="en-US" altLang="ja-JP" sz="1800">
                <a:solidFill>
                  <a:srgbClr val="0066FF"/>
                </a:solidFill>
              </a:rPr>
              <a:t>Distributed Shared Memory and Directory-Based Coherence</a:t>
            </a:r>
          </a:p>
        </p:txBody>
      </p:sp>
      <p:sp>
        <p:nvSpPr>
          <p:cNvPr id="30727" name="Text Box 7"/>
          <p:cNvSpPr txBox="1">
            <a:spLocks noChangeArrowheads="1"/>
          </p:cNvSpPr>
          <p:nvPr/>
        </p:nvSpPr>
        <p:spPr bwMode="auto">
          <a:xfrm>
            <a:off x="5559425" y="2060575"/>
            <a:ext cx="2520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800">
                <a:latin typeface="Arial Black" panose="020B0A04020102020204" pitchFamily="34" charset="0"/>
                <a:ea typeface="ＭＳ Ｐ明朝" panose="02020600040205080304" pitchFamily="18" charset="-128"/>
              </a:rPr>
              <a:t>IBM Power 7</a:t>
            </a:r>
          </a:p>
          <a:p>
            <a:pPr eaLnBrk="1" hangingPunct="1">
              <a:spcBef>
                <a:spcPct val="0"/>
              </a:spcBef>
              <a:buFontTx/>
              <a:buNone/>
            </a:pPr>
            <a:r>
              <a:rPr lang="en-US" altLang="ja-JP" sz="1800">
                <a:latin typeface="Arial Black" panose="020B0A04020102020204" pitchFamily="34" charset="0"/>
                <a:ea typeface="ＭＳ Ｐ明朝" panose="02020600040205080304" pitchFamily="18" charset="-128"/>
              </a:rPr>
              <a:t>AMD Opteron 8430</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共有メモリをどう繋ぐか？</a:t>
            </a:r>
            <a:endParaRPr kumimoji="1" lang="ja-JP" altLang="en-US" dirty="0"/>
          </a:p>
        </p:txBody>
      </p:sp>
      <p:sp>
        <p:nvSpPr>
          <p:cNvPr id="3" name="コンテンツ プレースホルダー 2"/>
          <p:cNvSpPr>
            <a:spLocks noGrp="1"/>
          </p:cNvSpPr>
          <p:nvPr>
            <p:ph idx="1"/>
          </p:nvPr>
        </p:nvSpPr>
        <p:spPr>
          <a:xfrm>
            <a:off x="475278" y="1340768"/>
            <a:ext cx="8229600" cy="5301208"/>
          </a:xfrm>
        </p:spPr>
        <p:txBody>
          <a:bodyPr/>
          <a:lstStyle/>
          <a:p>
            <a:r>
              <a:rPr lang="ja-JP" altLang="en-US" dirty="0" smtClean="0"/>
              <a:t>集中メモリ型</a:t>
            </a:r>
            <a:endParaRPr lang="en-US" altLang="ja-JP" dirty="0" smtClean="0"/>
          </a:p>
          <a:p>
            <a:pPr lvl="1"/>
            <a:r>
              <a:rPr kumimoji="1" lang="ja-JP" altLang="en-US" dirty="0" smtClean="0"/>
              <a:t>共有バス：</a:t>
            </a:r>
            <a:endParaRPr kumimoji="1" lang="en-US" altLang="ja-JP" dirty="0" smtClean="0"/>
          </a:p>
          <a:p>
            <a:pPr lvl="2"/>
            <a:r>
              <a:rPr kumimoji="1" lang="ja-JP" altLang="en-US" dirty="0" smtClean="0"/>
              <a:t>一度に一つのプロセッサのみ転送可能</a:t>
            </a:r>
            <a:endParaRPr kumimoji="1" lang="en-US" altLang="ja-JP" dirty="0" smtClean="0"/>
          </a:p>
          <a:p>
            <a:pPr lvl="2"/>
            <a:r>
              <a:rPr lang="ja-JP" altLang="en-US" dirty="0" smtClean="0"/>
              <a:t>ボトルネックになるので小規模なシステムに限られる</a:t>
            </a:r>
            <a:endParaRPr lang="en-US" altLang="ja-JP" dirty="0" smtClean="0"/>
          </a:p>
          <a:p>
            <a:pPr lvl="2"/>
            <a:r>
              <a:rPr kumimoji="1" lang="ja-JP" altLang="en-US" dirty="0" smtClean="0"/>
              <a:t>スヌープキャッシュに利用できる→後程解説</a:t>
            </a:r>
            <a:endParaRPr kumimoji="1" lang="en-US" altLang="ja-JP" dirty="0" smtClean="0"/>
          </a:p>
          <a:p>
            <a:pPr lvl="1"/>
            <a:r>
              <a:rPr lang="ja-JP" altLang="en-US" dirty="0" smtClean="0"/>
              <a:t>クロスバスイッチ</a:t>
            </a:r>
            <a:endParaRPr lang="en-US" altLang="ja-JP" dirty="0" smtClean="0"/>
          </a:p>
          <a:p>
            <a:pPr lvl="2"/>
            <a:r>
              <a:rPr kumimoji="1" lang="ja-JP" altLang="en-US" dirty="0" smtClean="0"/>
              <a:t>コストが大きい</a:t>
            </a:r>
            <a:endParaRPr kumimoji="1" lang="en-US" altLang="ja-JP" dirty="0" smtClean="0"/>
          </a:p>
          <a:p>
            <a:r>
              <a:rPr lang="ja-JP" altLang="en-US" dirty="0" smtClean="0"/>
              <a:t>分散メモリ型</a:t>
            </a:r>
            <a:endParaRPr lang="en-US" altLang="ja-JP" dirty="0" smtClean="0"/>
          </a:p>
          <a:p>
            <a:pPr lvl="1"/>
            <a:r>
              <a:rPr kumimoji="1" lang="ja-JP" altLang="en-US" dirty="0" smtClean="0"/>
              <a:t>直接網：メッシュ、ハイパーキューブ</a:t>
            </a:r>
            <a:endParaRPr kumimoji="1" lang="en-US" altLang="ja-JP" dirty="0" smtClean="0"/>
          </a:p>
          <a:p>
            <a:pPr lvl="1"/>
            <a:r>
              <a:rPr lang="ja-JP" altLang="en-US" dirty="0" smtClean="0"/>
              <a:t>間接網：</a:t>
            </a:r>
            <a:r>
              <a:rPr lang="en-US" altLang="ja-JP" dirty="0" smtClean="0"/>
              <a:t>Fat</a:t>
            </a:r>
            <a:r>
              <a:rPr lang="ja-JP" altLang="en-US" dirty="0" smtClean="0"/>
              <a:t> </a:t>
            </a:r>
            <a:r>
              <a:rPr lang="en-US" altLang="ja-JP" dirty="0" smtClean="0"/>
              <a:t>Tree</a:t>
            </a:r>
            <a:r>
              <a:rPr lang="ja-JP" altLang="en-US" dirty="0" err="1" smtClean="0"/>
              <a:t>、</a:t>
            </a:r>
            <a:r>
              <a:rPr lang="en-US" altLang="ja-JP" dirty="0" smtClean="0"/>
              <a:t>Dragonfly</a:t>
            </a:r>
          </a:p>
          <a:p>
            <a:pPr lvl="1"/>
            <a:r>
              <a:rPr kumimoji="1" lang="ja-JP" altLang="en-US" dirty="0" smtClean="0"/>
              <a:t>この辺の話は次々回に解説</a:t>
            </a:r>
            <a:endParaRPr kumimoji="1" lang="en-US" altLang="ja-JP" dirty="0" smtClean="0"/>
          </a:p>
          <a:p>
            <a:pPr lvl="1"/>
            <a:endParaRPr kumimoji="1" lang="ja-JP" altLang="en-US" dirty="0"/>
          </a:p>
        </p:txBody>
      </p:sp>
    </p:spTree>
    <p:extLst>
      <p:ext uri="{BB962C8B-B14F-4D97-AF65-F5344CB8AC3E}">
        <p14:creationId xmlns:p14="http://schemas.microsoft.com/office/powerpoint/2010/main" val="2770830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11188" y="549275"/>
            <a:ext cx="8229600" cy="1139825"/>
          </a:xfrm>
        </p:spPr>
        <p:txBody>
          <a:bodyPr/>
          <a:lstStyle/>
          <a:p>
            <a:pPr eaLnBrk="1" hangingPunct="1"/>
            <a:r>
              <a:rPr lang="ja-JP" altLang="en-US" dirty="0" smtClean="0"/>
              <a:t>共有バスの構造</a:t>
            </a:r>
            <a:endParaRPr lang="en-US" altLang="ja-JP" dirty="0"/>
          </a:p>
        </p:txBody>
      </p:sp>
      <p:sp>
        <p:nvSpPr>
          <p:cNvPr id="7171" name="Oval 3"/>
          <p:cNvSpPr>
            <a:spLocks noChangeArrowheads="1"/>
          </p:cNvSpPr>
          <p:nvPr/>
        </p:nvSpPr>
        <p:spPr bwMode="auto">
          <a:xfrm>
            <a:off x="1908175" y="2781300"/>
            <a:ext cx="433388"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72" name="Oval 4"/>
          <p:cNvSpPr>
            <a:spLocks noChangeArrowheads="1"/>
          </p:cNvSpPr>
          <p:nvPr/>
        </p:nvSpPr>
        <p:spPr bwMode="auto">
          <a:xfrm>
            <a:off x="2843213" y="2781300"/>
            <a:ext cx="433387"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73" name="Oval 5"/>
          <p:cNvSpPr>
            <a:spLocks noChangeArrowheads="1"/>
          </p:cNvSpPr>
          <p:nvPr/>
        </p:nvSpPr>
        <p:spPr bwMode="auto">
          <a:xfrm>
            <a:off x="3779838" y="2781300"/>
            <a:ext cx="433387"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74" name="Oval 6"/>
          <p:cNvSpPr>
            <a:spLocks noChangeArrowheads="1"/>
          </p:cNvSpPr>
          <p:nvPr/>
        </p:nvSpPr>
        <p:spPr bwMode="auto">
          <a:xfrm>
            <a:off x="4787900" y="2781300"/>
            <a:ext cx="433388"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75" name="Line 7"/>
          <p:cNvSpPr>
            <a:spLocks noChangeShapeType="1"/>
          </p:cNvSpPr>
          <p:nvPr/>
        </p:nvSpPr>
        <p:spPr bwMode="auto">
          <a:xfrm>
            <a:off x="1331913" y="2420938"/>
            <a:ext cx="4824412"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nvGrpSpPr>
          <p:cNvPr id="7176" name="Group 8"/>
          <p:cNvGrpSpPr>
            <a:grpSpLocks/>
          </p:cNvGrpSpPr>
          <p:nvPr/>
        </p:nvGrpSpPr>
        <p:grpSpPr bwMode="auto">
          <a:xfrm>
            <a:off x="5867400" y="1916113"/>
            <a:ext cx="217488" cy="504825"/>
            <a:chOff x="3696" y="1207"/>
            <a:chExt cx="137" cy="318"/>
          </a:xfrm>
        </p:grpSpPr>
        <p:sp>
          <p:nvSpPr>
            <p:cNvPr id="7209" name="Line 9"/>
            <p:cNvSpPr>
              <a:spLocks noChangeShapeType="1"/>
            </p:cNvSpPr>
            <p:nvPr/>
          </p:nvSpPr>
          <p:spPr bwMode="auto">
            <a:xfrm>
              <a:off x="3696" y="1207"/>
              <a:ext cx="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10" name="Line 10"/>
            <p:cNvSpPr>
              <a:spLocks noChangeShapeType="1"/>
            </p:cNvSpPr>
            <p:nvPr/>
          </p:nvSpPr>
          <p:spPr bwMode="auto">
            <a:xfrm flipH="1">
              <a:off x="3696" y="1207"/>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11" name="Line 11"/>
            <p:cNvSpPr>
              <a:spLocks noChangeShapeType="1"/>
            </p:cNvSpPr>
            <p:nvPr/>
          </p:nvSpPr>
          <p:spPr bwMode="auto">
            <a:xfrm>
              <a:off x="3696" y="1298"/>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12" name="Line 12"/>
            <p:cNvSpPr>
              <a:spLocks noChangeShapeType="1"/>
            </p:cNvSpPr>
            <p:nvPr/>
          </p:nvSpPr>
          <p:spPr bwMode="auto">
            <a:xfrm flipH="1">
              <a:off x="3696" y="1298"/>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13" name="Line 13"/>
            <p:cNvSpPr>
              <a:spLocks noChangeShapeType="1"/>
            </p:cNvSpPr>
            <p:nvPr/>
          </p:nvSpPr>
          <p:spPr bwMode="auto">
            <a:xfrm>
              <a:off x="3696" y="1389"/>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14" name="Line 14"/>
            <p:cNvSpPr>
              <a:spLocks noChangeShapeType="1"/>
            </p:cNvSpPr>
            <p:nvPr/>
          </p:nvSpPr>
          <p:spPr bwMode="auto">
            <a:xfrm>
              <a:off x="3787" y="138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grpSp>
        <p:nvGrpSpPr>
          <p:cNvPr id="7177" name="Group 15"/>
          <p:cNvGrpSpPr>
            <a:grpSpLocks/>
          </p:cNvGrpSpPr>
          <p:nvPr/>
        </p:nvGrpSpPr>
        <p:grpSpPr bwMode="auto">
          <a:xfrm>
            <a:off x="1331913" y="1916113"/>
            <a:ext cx="217487" cy="504825"/>
            <a:chOff x="3696" y="1207"/>
            <a:chExt cx="137" cy="318"/>
          </a:xfrm>
        </p:grpSpPr>
        <p:sp>
          <p:nvSpPr>
            <p:cNvPr id="7203" name="Line 16"/>
            <p:cNvSpPr>
              <a:spLocks noChangeShapeType="1"/>
            </p:cNvSpPr>
            <p:nvPr/>
          </p:nvSpPr>
          <p:spPr bwMode="auto">
            <a:xfrm>
              <a:off x="3696" y="1207"/>
              <a:ext cx="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04" name="Line 17"/>
            <p:cNvSpPr>
              <a:spLocks noChangeShapeType="1"/>
            </p:cNvSpPr>
            <p:nvPr/>
          </p:nvSpPr>
          <p:spPr bwMode="auto">
            <a:xfrm flipH="1">
              <a:off x="3696" y="1207"/>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05" name="Line 18"/>
            <p:cNvSpPr>
              <a:spLocks noChangeShapeType="1"/>
            </p:cNvSpPr>
            <p:nvPr/>
          </p:nvSpPr>
          <p:spPr bwMode="auto">
            <a:xfrm>
              <a:off x="3696" y="1298"/>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06" name="Line 19"/>
            <p:cNvSpPr>
              <a:spLocks noChangeShapeType="1"/>
            </p:cNvSpPr>
            <p:nvPr/>
          </p:nvSpPr>
          <p:spPr bwMode="auto">
            <a:xfrm flipH="1">
              <a:off x="3696" y="1298"/>
              <a:ext cx="91"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07" name="Line 20"/>
            <p:cNvSpPr>
              <a:spLocks noChangeShapeType="1"/>
            </p:cNvSpPr>
            <p:nvPr/>
          </p:nvSpPr>
          <p:spPr bwMode="auto">
            <a:xfrm>
              <a:off x="3696" y="1389"/>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208" name="Line 21"/>
            <p:cNvSpPr>
              <a:spLocks noChangeShapeType="1"/>
            </p:cNvSpPr>
            <p:nvPr/>
          </p:nvSpPr>
          <p:spPr bwMode="auto">
            <a:xfrm>
              <a:off x="3787" y="1389"/>
              <a:ext cx="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grpSp>
      <p:sp>
        <p:nvSpPr>
          <p:cNvPr id="7178" name="Line 22"/>
          <p:cNvSpPr>
            <a:spLocks noChangeShapeType="1"/>
          </p:cNvSpPr>
          <p:nvPr/>
        </p:nvSpPr>
        <p:spPr bwMode="auto">
          <a:xfrm flipV="1">
            <a:off x="2124075" y="24209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79" name="Line 23"/>
          <p:cNvSpPr>
            <a:spLocks noChangeShapeType="1"/>
          </p:cNvSpPr>
          <p:nvPr/>
        </p:nvSpPr>
        <p:spPr bwMode="auto">
          <a:xfrm flipV="1">
            <a:off x="3059113" y="24209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0" name="Line 24"/>
          <p:cNvSpPr>
            <a:spLocks noChangeShapeType="1"/>
          </p:cNvSpPr>
          <p:nvPr/>
        </p:nvSpPr>
        <p:spPr bwMode="auto">
          <a:xfrm flipV="1">
            <a:off x="3995738" y="24209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1" name="Line 25"/>
          <p:cNvSpPr>
            <a:spLocks noChangeShapeType="1"/>
          </p:cNvSpPr>
          <p:nvPr/>
        </p:nvSpPr>
        <p:spPr bwMode="auto">
          <a:xfrm flipV="1">
            <a:off x="5003800" y="242093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2" name="Oval 26"/>
          <p:cNvSpPr>
            <a:spLocks noChangeArrowheads="1"/>
          </p:cNvSpPr>
          <p:nvPr/>
        </p:nvSpPr>
        <p:spPr bwMode="auto">
          <a:xfrm>
            <a:off x="2193925" y="5229225"/>
            <a:ext cx="433388"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83" name="Line 27"/>
          <p:cNvSpPr>
            <a:spLocks noChangeShapeType="1"/>
          </p:cNvSpPr>
          <p:nvPr/>
        </p:nvSpPr>
        <p:spPr bwMode="auto">
          <a:xfrm flipV="1">
            <a:off x="2409825" y="4868863"/>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4" name="Oval 28"/>
          <p:cNvSpPr>
            <a:spLocks noChangeArrowheads="1"/>
          </p:cNvSpPr>
          <p:nvPr/>
        </p:nvSpPr>
        <p:spPr bwMode="auto">
          <a:xfrm>
            <a:off x="2987675" y="5229225"/>
            <a:ext cx="433388"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85" name="Line 29"/>
          <p:cNvSpPr>
            <a:spLocks noChangeShapeType="1"/>
          </p:cNvSpPr>
          <p:nvPr/>
        </p:nvSpPr>
        <p:spPr bwMode="auto">
          <a:xfrm flipV="1">
            <a:off x="3203575" y="4868863"/>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6" name="Oval 30"/>
          <p:cNvSpPr>
            <a:spLocks noChangeArrowheads="1"/>
          </p:cNvSpPr>
          <p:nvPr/>
        </p:nvSpPr>
        <p:spPr bwMode="auto">
          <a:xfrm>
            <a:off x="3779838" y="5229225"/>
            <a:ext cx="433387"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87" name="Line 31"/>
          <p:cNvSpPr>
            <a:spLocks noChangeShapeType="1"/>
          </p:cNvSpPr>
          <p:nvPr/>
        </p:nvSpPr>
        <p:spPr bwMode="auto">
          <a:xfrm flipV="1">
            <a:off x="3995738" y="4868863"/>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88" name="Oval 32"/>
          <p:cNvSpPr>
            <a:spLocks noChangeArrowheads="1"/>
          </p:cNvSpPr>
          <p:nvPr/>
        </p:nvSpPr>
        <p:spPr bwMode="auto">
          <a:xfrm>
            <a:off x="4643438" y="5229225"/>
            <a:ext cx="433387" cy="360363"/>
          </a:xfrm>
          <a:prstGeom prst="ellipse">
            <a:avLst/>
          </a:prstGeom>
          <a:solidFill>
            <a:srgbClr val="FF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7189" name="Line 33"/>
          <p:cNvSpPr>
            <a:spLocks noChangeShapeType="1"/>
          </p:cNvSpPr>
          <p:nvPr/>
        </p:nvSpPr>
        <p:spPr bwMode="auto">
          <a:xfrm flipV="1">
            <a:off x="4859338" y="4868863"/>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0" name="AutoShape 34"/>
          <p:cNvSpPr>
            <a:spLocks noChangeArrowheads="1"/>
          </p:cNvSpPr>
          <p:nvPr/>
        </p:nvSpPr>
        <p:spPr bwMode="auto">
          <a:xfrm flipV="1">
            <a:off x="2124075" y="4365625"/>
            <a:ext cx="3024188" cy="503238"/>
          </a:xfrm>
          <a:prstGeom prst="flowChartManualOperation">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eaLnBrk="1" hangingPunct="1"/>
            <a:endParaRPr lang="ja-JP" altLang="ja-JP">
              <a:latin typeface="Verdana" panose="020B0604030504040204" pitchFamily="34" charset="0"/>
            </a:endParaRPr>
          </a:p>
        </p:txBody>
      </p:sp>
      <p:sp>
        <p:nvSpPr>
          <p:cNvPr id="7191" name="Line 35"/>
          <p:cNvSpPr>
            <a:spLocks noChangeShapeType="1"/>
          </p:cNvSpPr>
          <p:nvPr/>
        </p:nvSpPr>
        <p:spPr bwMode="auto">
          <a:xfrm flipV="1">
            <a:off x="3563938" y="393382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2" name="Line 36"/>
          <p:cNvSpPr>
            <a:spLocks noChangeShapeType="1"/>
          </p:cNvSpPr>
          <p:nvPr/>
        </p:nvSpPr>
        <p:spPr bwMode="auto">
          <a:xfrm>
            <a:off x="3563938" y="3933825"/>
            <a:ext cx="20875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3" name="Line 37"/>
          <p:cNvSpPr>
            <a:spLocks noChangeShapeType="1"/>
          </p:cNvSpPr>
          <p:nvPr/>
        </p:nvSpPr>
        <p:spPr bwMode="auto">
          <a:xfrm>
            <a:off x="5651500" y="3933825"/>
            <a:ext cx="0"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4" name="Line 38"/>
          <p:cNvSpPr>
            <a:spLocks noChangeShapeType="1"/>
          </p:cNvSpPr>
          <p:nvPr/>
        </p:nvSpPr>
        <p:spPr bwMode="auto">
          <a:xfrm flipH="1">
            <a:off x="2484438" y="5013325"/>
            <a:ext cx="31670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5" name="Line 39"/>
          <p:cNvSpPr>
            <a:spLocks noChangeShapeType="1"/>
          </p:cNvSpPr>
          <p:nvPr/>
        </p:nvSpPr>
        <p:spPr bwMode="auto">
          <a:xfrm>
            <a:off x="2484438" y="50133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6" name="Line 40"/>
          <p:cNvSpPr>
            <a:spLocks noChangeShapeType="1"/>
          </p:cNvSpPr>
          <p:nvPr/>
        </p:nvSpPr>
        <p:spPr bwMode="auto">
          <a:xfrm>
            <a:off x="3276600" y="50133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7" name="Line 41"/>
          <p:cNvSpPr>
            <a:spLocks noChangeShapeType="1"/>
          </p:cNvSpPr>
          <p:nvPr/>
        </p:nvSpPr>
        <p:spPr bwMode="auto">
          <a:xfrm>
            <a:off x="4067175" y="50133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8" name="Line 42"/>
          <p:cNvSpPr>
            <a:spLocks noChangeShapeType="1"/>
          </p:cNvSpPr>
          <p:nvPr/>
        </p:nvSpPr>
        <p:spPr bwMode="auto">
          <a:xfrm>
            <a:off x="4932363" y="5013325"/>
            <a:ext cx="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7199" name="Text Box 43"/>
          <p:cNvSpPr txBox="1">
            <a:spLocks noChangeArrowheads="1"/>
          </p:cNvSpPr>
          <p:nvPr/>
        </p:nvSpPr>
        <p:spPr bwMode="auto">
          <a:xfrm>
            <a:off x="2843213" y="4446588"/>
            <a:ext cx="14493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a:latin typeface="Verdana" panose="020B0604030504040204" pitchFamily="34" charset="0"/>
              </a:rPr>
              <a:t>Multiplexer</a:t>
            </a:r>
          </a:p>
        </p:txBody>
      </p:sp>
      <p:sp>
        <p:nvSpPr>
          <p:cNvPr id="7200" name="Text Box 44"/>
          <p:cNvSpPr txBox="1">
            <a:spLocks noChangeArrowheads="1"/>
          </p:cNvSpPr>
          <p:nvPr/>
        </p:nvSpPr>
        <p:spPr bwMode="auto">
          <a:xfrm>
            <a:off x="6711950" y="2147888"/>
            <a:ext cx="2401619"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dirty="0" smtClean="0">
                <a:latin typeface="Verdana" panose="020B0604030504040204" pitchFamily="34" charset="0"/>
              </a:rPr>
              <a:t>バスの基本は共通の</a:t>
            </a:r>
            <a:endParaRPr lang="en-US" altLang="ja-JP" dirty="0" smtClean="0">
              <a:latin typeface="Verdana" panose="020B0604030504040204" pitchFamily="34" charset="0"/>
            </a:endParaRPr>
          </a:p>
          <a:p>
            <a:pPr eaLnBrk="1" hangingPunct="1"/>
            <a:r>
              <a:rPr lang="ja-JP" altLang="en-US" dirty="0" smtClean="0">
                <a:latin typeface="Verdana" panose="020B0604030504040204" pitchFamily="34" charset="0"/>
              </a:rPr>
              <a:t>信号線、しかしこれは</a:t>
            </a:r>
            <a:endParaRPr lang="en-US" altLang="ja-JP" dirty="0" smtClean="0">
              <a:latin typeface="Verdana" panose="020B0604030504040204" pitchFamily="34" charset="0"/>
            </a:endParaRPr>
          </a:p>
          <a:p>
            <a:pPr eaLnBrk="1" hangingPunct="1"/>
            <a:r>
              <a:rPr lang="ja-JP" altLang="en-US" dirty="0" smtClean="0">
                <a:latin typeface="Verdana" panose="020B0604030504040204" pitchFamily="34" charset="0"/>
              </a:rPr>
              <a:t>もうあまり使われない。</a:t>
            </a:r>
            <a:endParaRPr lang="ja-JP" altLang="en-US" dirty="0">
              <a:latin typeface="Verdana" panose="020B0604030504040204" pitchFamily="34" charset="0"/>
            </a:endParaRPr>
          </a:p>
        </p:txBody>
      </p:sp>
      <p:sp>
        <p:nvSpPr>
          <p:cNvPr id="7201" name="Text Box 45"/>
          <p:cNvSpPr txBox="1">
            <a:spLocks noChangeArrowheads="1"/>
          </p:cNvSpPr>
          <p:nvPr/>
        </p:nvSpPr>
        <p:spPr bwMode="auto">
          <a:xfrm>
            <a:off x="6567488" y="4164013"/>
            <a:ext cx="2252662"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dirty="0" smtClean="0">
                <a:latin typeface="Verdana" panose="020B0604030504040204" pitchFamily="34" charset="0"/>
              </a:rPr>
              <a:t>バスの本質は、唯一のモジュールがデータを送信できること</a:t>
            </a:r>
            <a:endParaRPr lang="en-US" altLang="ja-JP" dirty="0">
              <a:latin typeface="Verdana" panose="020B0604030504040204" pitchFamily="34" charset="0"/>
            </a:endParaRPr>
          </a:p>
        </p:txBody>
      </p:sp>
      <p:sp>
        <p:nvSpPr>
          <p:cNvPr id="7202" name="Text Box 46"/>
          <p:cNvSpPr txBox="1">
            <a:spLocks noChangeArrowheads="1"/>
          </p:cNvSpPr>
          <p:nvPr/>
        </p:nvSpPr>
        <p:spPr bwMode="auto">
          <a:xfrm>
            <a:off x="2220476" y="6092824"/>
            <a:ext cx="360868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000" dirty="0" smtClean="0">
                <a:solidFill>
                  <a:srgbClr val="FF6699"/>
                </a:solidFill>
                <a:latin typeface="Verdana" panose="020B0604030504040204" pitchFamily="34" charset="0"/>
              </a:rPr>
              <a:t>色々な形の共有バスがあり得る</a:t>
            </a:r>
            <a:endParaRPr lang="en-US" altLang="ja-JP" sz="2000" dirty="0">
              <a:solidFill>
                <a:srgbClr val="FF6699"/>
              </a:solidFill>
              <a:latin typeface="Verdana" panose="020B0604030504040204" pitchFamily="34" charset="0"/>
            </a:endParaRPr>
          </a:p>
        </p:txBody>
      </p:sp>
    </p:spTree>
    <p:extLst>
      <p:ext uri="{BB962C8B-B14F-4D97-AF65-F5344CB8AC3E}">
        <p14:creationId xmlns:p14="http://schemas.microsoft.com/office/powerpoint/2010/main" val="3371175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533401" y="190500"/>
            <a:ext cx="8229600" cy="1143000"/>
          </a:xfrm>
        </p:spPr>
        <p:txBody>
          <a:bodyPr/>
          <a:lstStyle/>
          <a:p>
            <a:pPr eaLnBrk="1" hangingPunct="1"/>
            <a:r>
              <a:rPr lang="ja-JP" altLang="en-US" dirty="0" smtClean="0"/>
              <a:t>クロスバ</a:t>
            </a:r>
            <a:r>
              <a:rPr lang="ja-JP" altLang="en-US" dirty="0"/>
              <a:t>スイッチ</a:t>
            </a:r>
            <a:endParaRPr lang="en-US" altLang="ja-JP" dirty="0"/>
          </a:p>
        </p:txBody>
      </p:sp>
      <p:sp>
        <p:nvSpPr>
          <p:cNvPr id="44035" name="Rectangle 3"/>
          <p:cNvSpPr>
            <a:spLocks noChangeArrowheads="1"/>
          </p:cNvSpPr>
          <p:nvPr/>
        </p:nvSpPr>
        <p:spPr bwMode="auto">
          <a:xfrm>
            <a:off x="3124200" y="1981200"/>
            <a:ext cx="2743200" cy="2667000"/>
          </a:xfrm>
          <a:prstGeom prst="rect">
            <a:avLst/>
          </a:prstGeom>
          <a:solidFill>
            <a:srgbClr val="66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grpSp>
        <p:nvGrpSpPr>
          <p:cNvPr id="44036" name="Group 4"/>
          <p:cNvGrpSpPr>
            <a:grpSpLocks/>
          </p:cNvGrpSpPr>
          <p:nvPr/>
        </p:nvGrpSpPr>
        <p:grpSpPr bwMode="auto">
          <a:xfrm>
            <a:off x="2667000" y="2362200"/>
            <a:ext cx="3429000" cy="1828800"/>
            <a:chOff x="1440" y="1488"/>
            <a:chExt cx="2400" cy="1152"/>
          </a:xfrm>
        </p:grpSpPr>
        <p:sp>
          <p:nvSpPr>
            <p:cNvPr id="44060" name="Line 5"/>
            <p:cNvSpPr>
              <a:spLocks noChangeShapeType="1"/>
            </p:cNvSpPr>
            <p:nvPr/>
          </p:nvSpPr>
          <p:spPr bwMode="auto">
            <a:xfrm>
              <a:off x="1440" y="1488"/>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61" name="Line 6"/>
            <p:cNvSpPr>
              <a:spLocks noChangeShapeType="1"/>
            </p:cNvSpPr>
            <p:nvPr/>
          </p:nvSpPr>
          <p:spPr bwMode="auto">
            <a:xfrm>
              <a:off x="1440" y="1776"/>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62" name="Line 7"/>
            <p:cNvSpPr>
              <a:spLocks noChangeShapeType="1"/>
            </p:cNvSpPr>
            <p:nvPr/>
          </p:nvSpPr>
          <p:spPr bwMode="auto">
            <a:xfrm>
              <a:off x="1440" y="2064"/>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63" name="Line 8"/>
            <p:cNvSpPr>
              <a:spLocks noChangeShapeType="1"/>
            </p:cNvSpPr>
            <p:nvPr/>
          </p:nvSpPr>
          <p:spPr bwMode="auto">
            <a:xfrm>
              <a:off x="1440" y="2352"/>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64" name="Line 9"/>
            <p:cNvSpPr>
              <a:spLocks noChangeShapeType="1"/>
            </p:cNvSpPr>
            <p:nvPr/>
          </p:nvSpPr>
          <p:spPr bwMode="auto">
            <a:xfrm>
              <a:off x="1440" y="2640"/>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grpSp>
        <p:nvGrpSpPr>
          <p:cNvPr id="44037" name="Group 10"/>
          <p:cNvGrpSpPr>
            <a:grpSpLocks/>
          </p:cNvGrpSpPr>
          <p:nvPr/>
        </p:nvGrpSpPr>
        <p:grpSpPr bwMode="auto">
          <a:xfrm rot="-5400000">
            <a:off x="2781300" y="2552700"/>
            <a:ext cx="3429000" cy="1828800"/>
            <a:chOff x="1440" y="1488"/>
            <a:chExt cx="2400" cy="1152"/>
          </a:xfrm>
        </p:grpSpPr>
        <p:sp>
          <p:nvSpPr>
            <p:cNvPr id="44055" name="Line 11"/>
            <p:cNvSpPr>
              <a:spLocks noChangeShapeType="1"/>
            </p:cNvSpPr>
            <p:nvPr/>
          </p:nvSpPr>
          <p:spPr bwMode="auto">
            <a:xfrm>
              <a:off x="1440" y="1488"/>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6" name="Line 12"/>
            <p:cNvSpPr>
              <a:spLocks noChangeShapeType="1"/>
            </p:cNvSpPr>
            <p:nvPr/>
          </p:nvSpPr>
          <p:spPr bwMode="auto">
            <a:xfrm>
              <a:off x="1440" y="1776"/>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7" name="Line 13"/>
            <p:cNvSpPr>
              <a:spLocks noChangeShapeType="1"/>
            </p:cNvSpPr>
            <p:nvPr/>
          </p:nvSpPr>
          <p:spPr bwMode="auto">
            <a:xfrm>
              <a:off x="1440" y="2064"/>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8" name="Line 14"/>
            <p:cNvSpPr>
              <a:spLocks noChangeShapeType="1"/>
            </p:cNvSpPr>
            <p:nvPr/>
          </p:nvSpPr>
          <p:spPr bwMode="auto">
            <a:xfrm>
              <a:off x="1440" y="2352"/>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9" name="Line 15"/>
            <p:cNvSpPr>
              <a:spLocks noChangeShapeType="1"/>
            </p:cNvSpPr>
            <p:nvPr/>
          </p:nvSpPr>
          <p:spPr bwMode="auto">
            <a:xfrm>
              <a:off x="1440" y="2640"/>
              <a:ext cx="2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grpSp>
      <p:sp>
        <p:nvSpPr>
          <p:cNvPr id="44038" name="Oval 16"/>
          <p:cNvSpPr>
            <a:spLocks noChangeArrowheads="1"/>
          </p:cNvSpPr>
          <p:nvPr/>
        </p:nvSpPr>
        <p:spPr bwMode="auto">
          <a:xfrm>
            <a:off x="2362200" y="22098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39" name="Oval 17"/>
          <p:cNvSpPr>
            <a:spLocks noChangeArrowheads="1"/>
          </p:cNvSpPr>
          <p:nvPr/>
        </p:nvSpPr>
        <p:spPr bwMode="auto">
          <a:xfrm>
            <a:off x="2362200" y="26670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0" name="Oval 18"/>
          <p:cNvSpPr>
            <a:spLocks noChangeArrowheads="1"/>
          </p:cNvSpPr>
          <p:nvPr/>
        </p:nvSpPr>
        <p:spPr bwMode="auto">
          <a:xfrm>
            <a:off x="2362200" y="31242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1" name="Oval 19"/>
          <p:cNvSpPr>
            <a:spLocks noChangeArrowheads="1"/>
          </p:cNvSpPr>
          <p:nvPr/>
        </p:nvSpPr>
        <p:spPr bwMode="auto">
          <a:xfrm>
            <a:off x="2362200" y="35814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2" name="Oval 20"/>
          <p:cNvSpPr>
            <a:spLocks noChangeArrowheads="1"/>
          </p:cNvSpPr>
          <p:nvPr/>
        </p:nvSpPr>
        <p:spPr bwMode="auto">
          <a:xfrm>
            <a:off x="2362200" y="4038600"/>
            <a:ext cx="304800" cy="304800"/>
          </a:xfrm>
          <a:prstGeom prst="ellipse">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3" name="Rectangle 21"/>
          <p:cNvSpPr>
            <a:spLocks noChangeArrowheads="1"/>
          </p:cNvSpPr>
          <p:nvPr/>
        </p:nvSpPr>
        <p:spPr bwMode="auto">
          <a:xfrm>
            <a:off x="34290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4" name="Rectangle 22"/>
          <p:cNvSpPr>
            <a:spLocks noChangeArrowheads="1"/>
          </p:cNvSpPr>
          <p:nvPr/>
        </p:nvSpPr>
        <p:spPr bwMode="auto">
          <a:xfrm>
            <a:off x="38862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5" name="Rectangle 23"/>
          <p:cNvSpPr>
            <a:spLocks noChangeArrowheads="1"/>
          </p:cNvSpPr>
          <p:nvPr/>
        </p:nvSpPr>
        <p:spPr bwMode="auto">
          <a:xfrm>
            <a:off x="48006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6" name="Rectangle 24"/>
          <p:cNvSpPr>
            <a:spLocks noChangeArrowheads="1"/>
          </p:cNvSpPr>
          <p:nvPr/>
        </p:nvSpPr>
        <p:spPr bwMode="auto">
          <a:xfrm>
            <a:off x="52578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7" name="Rectangle 25"/>
          <p:cNvSpPr>
            <a:spLocks noChangeArrowheads="1"/>
          </p:cNvSpPr>
          <p:nvPr/>
        </p:nvSpPr>
        <p:spPr bwMode="auto">
          <a:xfrm>
            <a:off x="4343400" y="5181600"/>
            <a:ext cx="304800" cy="304800"/>
          </a:xfrm>
          <a:prstGeom prst="rect">
            <a:avLst/>
          </a:prstGeom>
          <a:solidFill>
            <a:srgbClr val="FF33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ja-JP" altLang="en-US"/>
          </a:p>
        </p:txBody>
      </p:sp>
      <p:sp>
        <p:nvSpPr>
          <p:cNvPr id="44048" name="Text Box 26"/>
          <p:cNvSpPr txBox="1">
            <a:spLocks noChangeArrowheads="1"/>
          </p:cNvSpPr>
          <p:nvPr/>
        </p:nvSpPr>
        <p:spPr bwMode="auto">
          <a:xfrm>
            <a:off x="2041525" y="1544638"/>
            <a:ext cx="3730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ｎ</a:t>
            </a:r>
          </a:p>
        </p:txBody>
      </p:sp>
      <p:sp>
        <p:nvSpPr>
          <p:cNvPr id="44049" name="Text Box 27"/>
          <p:cNvSpPr txBox="1">
            <a:spLocks noChangeArrowheads="1"/>
          </p:cNvSpPr>
          <p:nvPr/>
        </p:nvSpPr>
        <p:spPr bwMode="auto">
          <a:xfrm>
            <a:off x="6232525" y="4973638"/>
            <a:ext cx="46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a:latin typeface="Times New Roman" panose="02020603050405020304" pitchFamily="18" charset="0"/>
              </a:rPr>
              <a:t>ｍ</a:t>
            </a:r>
          </a:p>
        </p:txBody>
      </p:sp>
      <p:sp>
        <p:nvSpPr>
          <p:cNvPr id="44050" name="Text Box 28"/>
          <p:cNvSpPr txBox="1">
            <a:spLocks noChangeArrowheads="1"/>
          </p:cNvSpPr>
          <p:nvPr/>
        </p:nvSpPr>
        <p:spPr bwMode="auto">
          <a:xfrm>
            <a:off x="6080125" y="1031875"/>
            <a:ext cx="198323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dirty="0" smtClean="0">
                <a:latin typeface="Times New Roman" panose="02020603050405020304" pitchFamily="18" charset="0"/>
              </a:rPr>
              <a:t>バスの交点に</a:t>
            </a:r>
            <a:endParaRPr lang="en-US" altLang="ja-JP" sz="2400" dirty="0" smtClean="0">
              <a:latin typeface="Times New Roman" panose="02020603050405020304" pitchFamily="18" charset="0"/>
            </a:endParaRPr>
          </a:p>
          <a:p>
            <a:pPr eaLnBrk="1" hangingPunct="1"/>
            <a:r>
              <a:rPr lang="ja-JP" altLang="en-US" sz="2400" dirty="0" smtClean="0">
                <a:latin typeface="Times New Roman" panose="02020603050405020304" pitchFamily="18" charset="0"/>
              </a:rPr>
              <a:t>スイッチを置く</a:t>
            </a:r>
            <a:endParaRPr lang="en-US" altLang="ja-JP" sz="2400" dirty="0">
              <a:latin typeface="Times New Roman" panose="02020603050405020304" pitchFamily="18" charset="0"/>
            </a:endParaRPr>
          </a:p>
        </p:txBody>
      </p:sp>
      <p:sp>
        <p:nvSpPr>
          <p:cNvPr id="44051" name="Line 29"/>
          <p:cNvSpPr>
            <a:spLocks noChangeShapeType="1"/>
          </p:cNvSpPr>
          <p:nvPr/>
        </p:nvSpPr>
        <p:spPr bwMode="auto">
          <a:xfrm>
            <a:off x="3581400" y="2133600"/>
            <a:ext cx="15240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2" name="Line 30"/>
          <p:cNvSpPr>
            <a:spLocks noChangeShapeType="1"/>
          </p:cNvSpPr>
          <p:nvPr/>
        </p:nvSpPr>
        <p:spPr bwMode="auto">
          <a:xfrm flipH="1">
            <a:off x="3733800" y="1295400"/>
            <a:ext cx="2286000" cy="914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44053" name="Text Box 31"/>
          <p:cNvSpPr txBox="1">
            <a:spLocks noChangeArrowheads="1"/>
          </p:cNvSpPr>
          <p:nvPr/>
        </p:nvSpPr>
        <p:spPr bwMode="auto">
          <a:xfrm>
            <a:off x="6257925" y="2225675"/>
            <a:ext cx="229742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2400" dirty="0" smtClean="0">
                <a:latin typeface="Times New Roman" panose="02020603050405020304" pitchFamily="18" charset="0"/>
              </a:rPr>
              <a:t>クロスポイント</a:t>
            </a:r>
            <a:r>
              <a:rPr lang="ja-JP" altLang="en-US" sz="2400" dirty="0">
                <a:latin typeface="Times New Roman" panose="02020603050405020304" pitchFamily="18" charset="0"/>
              </a:rPr>
              <a:t>数</a:t>
            </a:r>
            <a:endParaRPr lang="en-US" altLang="ja-JP" sz="2400" dirty="0">
              <a:latin typeface="Times New Roman" panose="02020603050405020304" pitchFamily="18" charset="0"/>
            </a:endParaRPr>
          </a:p>
          <a:p>
            <a:pPr eaLnBrk="1" hangingPunct="1"/>
            <a:r>
              <a:rPr lang="ja-JP" altLang="en-US" sz="2400" dirty="0">
                <a:latin typeface="Times New Roman" panose="02020603050405020304" pitchFamily="18" charset="0"/>
              </a:rPr>
              <a:t>ｎｘｍ</a:t>
            </a:r>
          </a:p>
        </p:txBody>
      </p:sp>
      <p:sp>
        <p:nvSpPr>
          <p:cNvPr id="44054" name="Text Box 32"/>
          <p:cNvSpPr txBox="1">
            <a:spLocks noChangeArrowheads="1"/>
          </p:cNvSpPr>
          <p:nvPr/>
        </p:nvSpPr>
        <p:spPr bwMode="auto">
          <a:xfrm>
            <a:off x="316992" y="4749871"/>
            <a:ext cx="2571538"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dirty="0" smtClean="0"/>
              <a:t>バスの拡張として考える</a:t>
            </a:r>
            <a:endParaRPr lang="en-US" altLang="ja-JP" dirty="0" smtClean="0"/>
          </a:p>
          <a:p>
            <a:pPr eaLnBrk="1" hangingPunct="1"/>
            <a:r>
              <a:rPr lang="ja-JP" altLang="en-US" dirty="0" smtClean="0"/>
              <a:t>ことができる</a:t>
            </a:r>
            <a:endParaRPr lang="en-US" altLang="ja-JP" dirty="0" smtClean="0"/>
          </a:p>
          <a:p>
            <a:pPr eaLnBrk="1" hangingPunct="1"/>
            <a:endParaRPr lang="en-US" altLang="ja-JP" dirty="0"/>
          </a:p>
          <a:p>
            <a:pPr eaLnBrk="1" hangingPunct="1"/>
            <a:r>
              <a:rPr lang="ja-JP" altLang="en-US" dirty="0" smtClean="0"/>
              <a:t>同時に複数の</a:t>
            </a:r>
            <a:r>
              <a:rPr lang="ja-JP" altLang="en-US" dirty="0" smtClean="0"/>
              <a:t>プロセッサ</a:t>
            </a:r>
            <a:endParaRPr lang="en-US" altLang="ja-JP" dirty="0" smtClean="0"/>
          </a:p>
          <a:p>
            <a:pPr eaLnBrk="1" hangingPunct="1"/>
            <a:r>
              <a:rPr lang="ja-JP" altLang="en-US" dirty="0" smtClean="0"/>
              <a:t>メモリ間が交信できる</a:t>
            </a:r>
            <a:endParaRPr lang="en-US" altLang="ja-JP" dirty="0"/>
          </a:p>
        </p:txBody>
      </p:sp>
    </p:spTree>
    <p:extLst>
      <p:ext uri="{BB962C8B-B14F-4D97-AF65-F5344CB8AC3E}">
        <p14:creationId xmlns:p14="http://schemas.microsoft.com/office/powerpoint/2010/main" val="21710830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２．同期の必要性</a:t>
            </a:r>
            <a:endParaRPr kumimoji="1" lang="ja-JP" altLang="en-US" dirty="0"/>
          </a:p>
        </p:txBody>
      </p:sp>
      <p:sp>
        <p:nvSpPr>
          <p:cNvPr id="3" name="コンテンツ プレースホルダー 2"/>
          <p:cNvSpPr>
            <a:spLocks noGrp="1"/>
          </p:cNvSpPr>
          <p:nvPr>
            <p:ph idx="1"/>
          </p:nvPr>
        </p:nvSpPr>
        <p:spPr>
          <a:xfrm>
            <a:off x="457200" y="1417638"/>
            <a:ext cx="8229600" cy="4525963"/>
          </a:xfrm>
        </p:spPr>
        <p:txBody>
          <a:bodyPr/>
          <a:lstStyle/>
          <a:p>
            <a:r>
              <a:rPr kumimoji="1" lang="ja-JP" altLang="en-US" dirty="0" smtClean="0"/>
              <a:t>あるプロセッサが共有メモリに書いても、別のプロセッサにはそのことが分からない。</a:t>
            </a:r>
            <a:endParaRPr kumimoji="1" lang="en-US" altLang="ja-JP" dirty="0" smtClean="0"/>
          </a:p>
          <a:p>
            <a:r>
              <a:rPr lang="ja-JP" altLang="en-US" dirty="0" smtClean="0"/>
              <a:t>同時に同じ共有変数に書き込みすると、結果がどうなるか分からない。</a:t>
            </a:r>
            <a:endParaRPr lang="en-US" altLang="ja-JP" dirty="0" smtClean="0"/>
          </a:p>
          <a:p>
            <a:r>
              <a:rPr kumimoji="1" lang="ja-JP" altLang="en-US" dirty="0" smtClean="0"/>
              <a:t>そもそも共有メモリって結構危険な代物</a:t>
            </a:r>
            <a:endParaRPr kumimoji="1" lang="en-US" altLang="ja-JP" dirty="0" smtClean="0"/>
          </a:p>
          <a:p>
            <a:r>
              <a:rPr lang="ja-JP" altLang="en-US" dirty="0" smtClean="0"/>
              <a:t>多くのプロセッサが並列に動くには何かの制御機構が要る</a:t>
            </a:r>
            <a:endParaRPr lang="en-US" altLang="ja-JP" dirty="0" smtClean="0"/>
          </a:p>
          <a:p>
            <a:endParaRPr kumimoji="1" lang="en-US" altLang="ja-JP" dirty="0" smtClean="0"/>
          </a:p>
          <a:p>
            <a:r>
              <a:rPr lang="ja-JP" altLang="en-US" dirty="0" smtClean="0"/>
              <a:t>不可分命令、同期用メモリ、バリア同期機構</a:t>
            </a:r>
            <a:endParaRPr lang="en-US" altLang="ja-JP" dirty="0"/>
          </a:p>
        </p:txBody>
      </p:sp>
      <p:sp>
        <p:nvSpPr>
          <p:cNvPr id="4" name="下矢印 3"/>
          <p:cNvSpPr/>
          <p:nvPr/>
        </p:nvSpPr>
        <p:spPr>
          <a:xfrm>
            <a:off x="4067944" y="5229200"/>
            <a:ext cx="1008112" cy="504056"/>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49156435"/>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1365</TotalTime>
  <Words>1804</Words>
  <Application>Microsoft Office PowerPoint</Application>
  <PresentationFormat>画面に合わせる (4:3)</PresentationFormat>
  <Paragraphs>421</Paragraphs>
  <Slides>33</Slides>
  <Notes>3</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33</vt:i4>
      </vt:variant>
    </vt:vector>
  </HeadingPairs>
  <TitlesOfParts>
    <vt:vector size="43" baseType="lpstr">
      <vt:lpstr>HGP創英角ｺﾞｼｯｸUB</vt:lpstr>
      <vt:lpstr>HGS創英角ｺﾞｼｯｸUB</vt:lpstr>
      <vt:lpstr>HG創英角ｺﾞｼｯｸUB</vt:lpstr>
      <vt:lpstr>ＭＳ Ｐゴシック</vt:lpstr>
      <vt:lpstr>ＭＳ Ｐ明朝</vt:lpstr>
      <vt:lpstr>Arial</vt:lpstr>
      <vt:lpstr>Arial Black</vt:lpstr>
      <vt:lpstr>Times New Roman</vt:lpstr>
      <vt:lpstr>Verdana</vt:lpstr>
      <vt:lpstr>標準デザイン</vt:lpstr>
      <vt:lpstr>共有メモリ型計算機　 </vt:lpstr>
      <vt:lpstr>共有メモリ型計算機</vt:lpstr>
      <vt:lpstr>１．メモリの構造をどうするか？ 集中メモリ型と分散メモリ型</vt:lpstr>
      <vt:lpstr>典型的な集中メモリ型</vt:lpstr>
      <vt:lpstr>典型的な分散メモリ型</vt:lpstr>
      <vt:lpstr>共有メモリをどう繋ぐか？</vt:lpstr>
      <vt:lpstr>共有バスの構造</vt:lpstr>
      <vt:lpstr>クロスバスイッチ</vt:lpstr>
      <vt:lpstr>２．同期の必要性</vt:lpstr>
      <vt:lpstr>排他制御</vt:lpstr>
      <vt:lpstr>P1とP2が同時に変数を読んだら？</vt:lpstr>
      <vt:lpstr>Test &amp; Set (x)</vt:lpstr>
      <vt:lpstr>Critical Sectionの実行</vt:lpstr>
      <vt:lpstr>バリア同期</vt:lpstr>
      <vt:lpstr>3．キャッシュの一貫性問題</vt:lpstr>
      <vt:lpstr>キャッシュ一貫性問題の解決</vt:lpstr>
      <vt:lpstr>復習：Write Back　（Hit）</vt:lpstr>
      <vt:lpstr>復習：Write　Back　（Replace）</vt:lpstr>
      <vt:lpstr>基本プロトコル</vt:lpstr>
      <vt:lpstr>P3が書き込み無効化</vt:lpstr>
      <vt:lpstr>P1が読み出しをした場合</vt:lpstr>
      <vt:lpstr>P1が書き込みをした場合</vt:lpstr>
      <vt:lpstr>スヌープキャッシュの構造</vt:lpstr>
      <vt:lpstr>ディレクトリ方式のキャッシュ</vt:lpstr>
      <vt:lpstr>キャッシュの制御（Node 3読み出し）</vt:lpstr>
      <vt:lpstr>キャッシュの制御（Node 3読み出し） </vt:lpstr>
      <vt:lpstr>キャッシュの制御（Node 1読み出し）</vt:lpstr>
      <vt:lpstr>キャッシュの制御（Node 3書込み） </vt:lpstr>
      <vt:lpstr>キャッシュの制御（Node 2読み出し） </vt:lpstr>
      <vt:lpstr>キャッシュの制御（Node 2書込み） </vt:lpstr>
      <vt:lpstr>スヌープキャッシュとディレクトリキャッシュ</vt:lpstr>
      <vt:lpstr>まとめ</vt:lpstr>
      <vt:lpstr>演習</vt:lpstr>
    </vt:vector>
  </TitlesOfParts>
  <Company>慶應義塾大学理工学部情報工学科</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計算機構成： トップダウンの解説</dc:title>
  <dc:creator>hunga</dc:creator>
  <cp:lastModifiedBy>hunga</cp:lastModifiedBy>
  <cp:revision>90</cp:revision>
  <dcterms:created xsi:type="dcterms:W3CDTF">2003-01-11T21:22:28Z</dcterms:created>
  <dcterms:modified xsi:type="dcterms:W3CDTF">2018-04-07T06:14:10Z</dcterms:modified>
</cp:coreProperties>
</file>